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6" r:id="rId2"/>
    <p:sldId id="257" r:id="rId3"/>
    <p:sldId id="258" r:id="rId4"/>
    <p:sldId id="259" r:id="rId5"/>
    <p:sldId id="260" r:id="rId6"/>
    <p:sldId id="266" r:id="rId7"/>
    <p:sldId id="262" r:id="rId8"/>
    <p:sldId id="270" r:id="rId9"/>
    <p:sldId id="310" r:id="rId10"/>
    <p:sldId id="263" r:id="rId11"/>
    <p:sldId id="267" r:id="rId12"/>
    <p:sldId id="318" r:id="rId13"/>
    <p:sldId id="319" r:id="rId14"/>
    <p:sldId id="320" r:id="rId15"/>
    <p:sldId id="268" r:id="rId16"/>
    <p:sldId id="269" r:id="rId17"/>
    <p:sldId id="273" r:id="rId18"/>
    <p:sldId id="274" r:id="rId19"/>
    <p:sldId id="295" r:id="rId20"/>
    <p:sldId id="275" r:id="rId21"/>
    <p:sldId id="298" r:id="rId22"/>
    <p:sldId id="299" r:id="rId23"/>
    <p:sldId id="276" r:id="rId24"/>
    <p:sldId id="277" r:id="rId25"/>
    <p:sldId id="300" r:id="rId26"/>
    <p:sldId id="271" r:id="rId27"/>
    <p:sldId id="301" r:id="rId28"/>
    <p:sldId id="302" r:id="rId29"/>
    <p:sldId id="305" r:id="rId30"/>
    <p:sldId id="303" r:id="rId31"/>
    <p:sldId id="307" r:id="rId32"/>
    <p:sldId id="306" r:id="rId33"/>
    <p:sldId id="308" r:id="rId34"/>
    <p:sldId id="281" r:id="rId35"/>
    <p:sldId id="294" r:id="rId36"/>
    <p:sldId id="282" r:id="rId37"/>
    <p:sldId id="283" r:id="rId38"/>
    <p:sldId id="309" r:id="rId39"/>
    <p:sldId id="284" r:id="rId40"/>
    <p:sldId id="285" r:id="rId41"/>
    <p:sldId id="311" r:id="rId42"/>
    <p:sldId id="313" r:id="rId43"/>
    <p:sldId id="312" r:id="rId44"/>
    <p:sldId id="286" r:id="rId45"/>
    <p:sldId id="287" r:id="rId46"/>
    <p:sldId id="288" r:id="rId47"/>
    <p:sldId id="292" r:id="rId48"/>
    <p:sldId id="293" r:id="rId49"/>
    <p:sldId id="289" r:id="rId50"/>
    <p:sldId id="264" r:id="rId5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153B63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153B63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153B63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153B63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153B63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153B63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153B63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153B63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153B63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676E"/>
    <a:srgbClr val="CBBAB7"/>
    <a:srgbClr val="F4B183"/>
    <a:srgbClr val="9EC3E6"/>
    <a:srgbClr val="C65910"/>
    <a:srgbClr val="2E75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708"/>
    <p:restoredTop sz="94668"/>
  </p:normalViewPr>
  <p:slideViewPr>
    <p:cSldViewPr snapToGrid="0" snapToObjects="1">
      <p:cViewPr>
        <p:scale>
          <a:sx n="78" d="100"/>
          <a:sy n="78" d="100"/>
        </p:scale>
        <p:origin x="2656" y="18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0" name="Shape 12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94773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3" name="image2.png" descr="http://scarc.library.oregonstate.edu/omeka/files/original/2b20674c227f92728f6b1ff16d75b4df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9647" y="59257"/>
            <a:ext cx="4735654" cy="14022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age3.jpg" descr="http://i630.photobucket.com/albums/uu25/bmaparts/bosch_logo_expo201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02774" y="-58574"/>
            <a:ext cx="5187036" cy="1577890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Shape 1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7" name="Shape 97"/>
          <p:cNvSpPr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“Type a quote here.” </a:t>
            </a:r>
          </a:p>
        </p:txBody>
      </p:sp>
      <p:sp>
        <p:nvSpPr>
          <p:cNvPr id="98" name="Shape 9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6" name="Shape 10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4" name="Shape 24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" name="Shape 25"/>
          <p:cNvSpPr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1" name="Shape 41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4300"/>
            </a:lvl1pPr>
          </a:lstStyle>
          <a:p>
            <a:r>
              <a:t>Title Text</a:t>
            </a:r>
          </a:p>
        </p:txBody>
      </p:sp>
      <p:sp>
        <p:nvSpPr>
          <p:cNvPr id="42" name="Shape 42"/>
          <p:cNvSpPr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" name="Shape 4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1" name="Shape 5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9" name="Shape 5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" name="Shape 6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1" name="Shape 61"/>
          <p:cNvSpPr/>
          <p:nvPr/>
        </p:nvSpPr>
        <p:spPr>
          <a:xfrm>
            <a:off x="158517" y="9239250"/>
            <a:ext cx="2288541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r>
              <a:t>Thang Hoang et al.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9" name="Shape 6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0" name="Shape 70"/>
          <p:cNvSpPr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1" name="Shape 7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9" name="Shape 7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7" name="Shape 87"/>
          <p:cNvSpPr>
            <a:spLocks noGrp="1"/>
          </p:cNvSpPr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8" name="Shape 88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9" name="Shape 8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690.png"/><Relationship Id="rId20" Type="http://schemas.openxmlformats.org/officeDocument/2006/relationships/image" Target="../media/image84.png"/><Relationship Id="rId21" Type="http://schemas.openxmlformats.org/officeDocument/2006/relationships/image" Target="../media/image85.png"/><Relationship Id="rId22" Type="http://schemas.openxmlformats.org/officeDocument/2006/relationships/image" Target="../media/image86.png"/><Relationship Id="rId23" Type="http://schemas.openxmlformats.org/officeDocument/2006/relationships/image" Target="../media/image87.png"/><Relationship Id="rId24" Type="http://schemas.openxmlformats.org/officeDocument/2006/relationships/image" Target="../media/image88.png"/><Relationship Id="rId25" Type="http://schemas.openxmlformats.org/officeDocument/2006/relationships/image" Target="../media/image89.png"/><Relationship Id="rId26" Type="http://schemas.openxmlformats.org/officeDocument/2006/relationships/image" Target="../media/image90.png"/><Relationship Id="rId27" Type="http://schemas.openxmlformats.org/officeDocument/2006/relationships/image" Target="../media/image91.png"/><Relationship Id="rId28" Type="http://schemas.openxmlformats.org/officeDocument/2006/relationships/image" Target="../media/image92.png"/><Relationship Id="rId29" Type="http://schemas.openxmlformats.org/officeDocument/2006/relationships/image" Target="../media/image93.png"/><Relationship Id="rId10" Type="http://schemas.openxmlformats.org/officeDocument/2006/relationships/image" Target="../media/image74.png"/><Relationship Id="rId11" Type="http://schemas.openxmlformats.org/officeDocument/2006/relationships/image" Target="../media/image75.png"/><Relationship Id="rId12" Type="http://schemas.openxmlformats.org/officeDocument/2006/relationships/image" Target="../media/image76.png"/><Relationship Id="rId13" Type="http://schemas.openxmlformats.org/officeDocument/2006/relationships/image" Target="../media/image77.png"/><Relationship Id="rId14" Type="http://schemas.openxmlformats.org/officeDocument/2006/relationships/image" Target="../media/image78.png"/><Relationship Id="rId15" Type="http://schemas.openxmlformats.org/officeDocument/2006/relationships/image" Target="../media/image79.png"/><Relationship Id="rId16" Type="http://schemas.openxmlformats.org/officeDocument/2006/relationships/image" Target="../media/image80.png"/><Relationship Id="rId17" Type="http://schemas.openxmlformats.org/officeDocument/2006/relationships/image" Target="../media/image81.png"/><Relationship Id="rId18" Type="http://schemas.openxmlformats.org/officeDocument/2006/relationships/image" Target="../media/image82.png"/><Relationship Id="rId19" Type="http://schemas.openxmlformats.org/officeDocument/2006/relationships/image" Target="../media/image8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png"/><Relationship Id="rId3" Type="http://schemas.openxmlformats.org/officeDocument/2006/relationships/image" Target="../media/image630.png"/><Relationship Id="rId4" Type="http://schemas.openxmlformats.org/officeDocument/2006/relationships/image" Target="../media/image640.png"/><Relationship Id="rId5" Type="http://schemas.openxmlformats.org/officeDocument/2006/relationships/image" Target="../media/image670.png"/><Relationship Id="rId6" Type="http://schemas.openxmlformats.org/officeDocument/2006/relationships/image" Target="../media/image700.png"/><Relationship Id="rId7" Type="http://schemas.openxmlformats.org/officeDocument/2006/relationships/image" Target="../media/image710.png"/><Relationship Id="rId8" Type="http://schemas.openxmlformats.org/officeDocument/2006/relationships/image" Target="../media/image68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5" Type="http://schemas.openxmlformats.org/officeDocument/2006/relationships/image" Target="../media/image9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73.png"/><Relationship Id="rId5" Type="http://schemas.openxmlformats.org/officeDocument/2006/relationships/image" Target="../media/image9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73.png"/><Relationship Id="rId5" Type="http://schemas.openxmlformats.org/officeDocument/2006/relationships/image" Target="../media/image9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73.png"/><Relationship Id="rId5" Type="http://schemas.openxmlformats.org/officeDocument/2006/relationships/image" Target="../media/image9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20.png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4.png"/><Relationship Id="rId12" Type="http://schemas.openxmlformats.org/officeDocument/2006/relationships/image" Target="../media/image10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30.png"/><Relationship Id="rId3" Type="http://schemas.openxmlformats.org/officeDocument/2006/relationships/image" Target="../media/image960.png"/><Relationship Id="rId4" Type="http://schemas.openxmlformats.org/officeDocument/2006/relationships/image" Target="../media/image940.png"/><Relationship Id="rId5" Type="http://schemas.openxmlformats.org/officeDocument/2006/relationships/image" Target="../media/image98.png"/><Relationship Id="rId6" Type="http://schemas.openxmlformats.org/officeDocument/2006/relationships/image" Target="../media/image99.png"/><Relationship Id="rId7" Type="http://schemas.openxmlformats.org/officeDocument/2006/relationships/image" Target="../media/image100.png"/><Relationship Id="rId8" Type="http://schemas.openxmlformats.org/officeDocument/2006/relationships/image" Target="../media/image101.png"/><Relationship Id="rId9" Type="http://schemas.openxmlformats.org/officeDocument/2006/relationships/image" Target="../media/image102.png"/><Relationship Id="rId10" Type="http://schemas.openxmlformats.org/officeDocument/2006/relationships/image" Target="../media/image10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950.png"/><Relationship Id="rId5" Type="http://schemas.openxmlformats.org/officeDocument/2006/relationships/image" Target="../media/image98.png"/><Relationship Id="rId6" Type="http://schemas.openxmlformats.org/officeDocument/2006/relationships/image" Target="../media/image99.png"/><Relationship Id="rId7" Type="http://schemas.openxmlformats.org/officeDocument/2006/relationships/image" Target="../media/image101.png"/><Relationship Id="rId8" Type="http://schemas.openxmlformats.org/officeDocument/2006/relationships/image" Target="../media/image102.png"/><Relationship Id="rId9" Type="http://schemas.openxmlformats.org/officeDocument/2006/relationships/image" Target="../media/image103.png"/><Relationship Id="rId10" Type="http://schemas.openxmlformats.org/officeDocument/2006/relationships/image" Target="../media/image10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30.pn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jpe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jpeg"/><Relationship Id="rId10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4" Type="http://schemas.openxmlformats.org/officeDocument/2006/relationships/image" Target="../media/image108.png"/><Relationship Id="rId5" Type="http://schemas.openxmlformats.org/officeDocument/2006/relationships/image" Target="../media/image109.png"/><Relationship Id="rId6" Type="http://schemas.openxmlformats.org/officeDocument/2006/relationships/image" Target="../media/image110.png"/><Relationship Id="rId7" Type="http://schemas.openxmlformats.org/officeDocument/2006/relationships/image" Target="../media/image111.png"/><Relationship Id="rId8" Type="http://schemas.openxmlformats.org/officeDocument/2006/relationships/image" Target="../media/image112.png"/><Relationship Id="rId9" Type="http://schemas.openxmlformats.org/officeDocument/2006/relationships/image" Target="../media/image11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4" Type="http://schemas.openxmlformats.org/officeDocument/2006/relationships/image" Target="../media/image108.png"/><Relationship Id="rId5" Type="http://schemas.openxmlformats.org/officeDocument/2006/relationships/image" Target="../media/image109.png"/><Relationship Id="rId6" Type="http://schemas.openxmlformats.org/officeDocument/2006/relationships/image" Target="../media/image111.png"/><Relationship Id="rId7" Type="http://schemas.openxmlformats.org/officeDocument/2006/relationships/image" Target="../media/image112.png"/><Relationship Id="rId8" Type="http://schemas.openxmlformats.org/officeDocument/2006/relationships/image" Target="../media/image11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4" Type="http://schemas.openxmlformats.org/officeDocument/2006/relationships/image" Target="../media/image1110.png"/><Relationship Id="rId5" Type="http://schemas.openxmlformats.org/officeDocument/2006/relationships/image" Target="../media/image117.png"/><Relationship Id="rId6" Type="http://schemas.openxmlformats.org/officeDocument/2006/relationships/image" Target="../media/image1140.png"/><Relationship Id="rId7" Type="http://schemas.openxmlformats.org/officeDocument/2006/relationships/image" Target="../media/image118.png"/><Relationship Id="rId8" Type="http://schemas.openxmlformats.org/officeDocument/2006/relationships/image" Target="../media/image105.png"/><Relationship Id="rId9" Type="http://schemas.openxmlformats.org/officeDocument/2006/relationships/image" Target="../media/image59.emf"/><Relationship Id="rId10" Type="http://schemas.openxmlformats.org/officeDocument/2006/relationships/image" Target="../media/image60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9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62.emf"/><Relationship Id="rId5" Type="http://schemas.openxmlformats.org/officeDocument/2006/relationships/image" Target="../media/image63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4" Type="http://schemas.openxmlformats.org/officeDocument/2006/relationships/image" Target="../media/image125.png"/><Relationship Id="rId5" Type="http://schemas.openxmlformats.org/officeDocument/2006/relationships/image" Target="../media/image128.png"/><Relationship Id="rId6" Type="http://schemas.openxmlformats.org/officeDocument/2006/relationships/image" Target="../media/image11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4" Type="http://schemas.openxmlformats.org/officeDocument/2006/relationships/image" Target="../media/image66.emf"/><Relationship Id="rId5" Type="http://schemas.openxmlformats.org/officeDocument/2006/relationships/image" Target="../media/image67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4" Type="http://schemas.openxmlformats.org/officeDocument/2006/relationships/image" Target="../media/image135.png"/><Relationship Id="rId5" Type="http://schemas.openxmlformats.org/officeDocument/2006/relationships/image" Target="../media/image136.png"/><Relationship Id="rId6" Type="http://schemas.openxmlformats.org/officeDocument/2006/relationships/image" Target="../media/image68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3.png"/></Relationships>
</file>

<file path=ppt/slides/_rels/slide2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6.png"/><Relationship Id="rId12" Type="http://schemas.openxmlformats.org/officeDocument/2006/relationships/image" Target="../media/image74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7.png"/><Relationship Id="rId3" Type="http://schemas.openxmlformats.org/officeDocument/2006/relationships/image" Target="../media/image69.emf"/><Relationship Id="rId4" Type="http://schemas.openxmlformats.org/officeDocument/2006/relationships/image" Target="../media/image70.emf"/><Relationship Id="rId5" Type="http://schemas.openxmlformats.org/officeDocument/2006/relationships/image" Target="../media/image71.emf"/><Relationship Id="rId6" Type="http://schemas.openxmlformats.org/officeDocument/2006/relationships/image" Target="../media/image72.emf"/><Relationship Id="rId7" Type="http://schemas.openxmlformats.org/officeDocument/2006/relationships/image" Target="../media/image73.emf"/><Relationship Id="rId8" Type="http://schemas.openxmlformats.org/officeDocument/2006/relationships/image" Target="../media/image143.png"/><Relationship Id="rId9" Type="http://schemas.openxmlformats.org/officeDocument/2006/relationships/image" Target="../media/image144.png"/><Relationship Id="rId10" Type="http://schemas.openxmlformats.org/officeDocument/2006/relationships/image" Target="../media/image145.png"/></Relationships>
</file>

<file path=ppt/slides/_rels/slide2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5.png"/><Relationship Id="rId12" Type="http://schemas.openxmlformats.org/officeDocument/2006/relationships/image" Target="../media/image15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8.png"/><Relationship Id="rId3" Type="http://schemas.openxmlformats.org/officeDocument/2006/relationships/image" Target="../media/image149.png"/><Relationship Id="rId4" Type="http://schemas.openxmlformats.org/officeDocument/2006/relationships/image" Target="../media/image153.png"/><Relationship Id="rId5" Type="http://schemas.openxmlformats.org/officeDocument/2006/relationships/image" Target="../media/image154.png"/><Relationship Id="rId6" Type="http://schemas.openxmlformats.org/officeDocument/2006/relationships/image" Target="../media/image150.png"/><Relationship Id="rId7" Type="http://schemas.openxmlformats.org/officeDocument/2006/relationships/image" Target="../media/image151.png"/><Relationship Id="rId8" Type="http://schemas.openxmlformats.org/officeDocument/2006/relationships/image" Target="../media/image156.png"/><Relationship Id="rId9" Type="http://schemas.openxmlformats.org/officeDocument/2006/relationships/image" Target="../media/image144.png"/><Relationship Id="rId10" Type="http://schemas.openxmlformats.org/officeDocument/2006/relationships/image" Target="../media/image75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4" Type="http://schemas.openxmlformats.org/officeDocument/2006/relationships/image" Target="../media/image151.png"/><Relationship Id="rId5" Type="http://schemas.openxmlformats.org/officeDocument/2006/relationships/image" Target="../media/image158.png"/><Relationship Id="rId6" Type="http://schemas.openxmlformats.org/officeDocument/2006/relationships/image" Target="../media/image159.png"/><Relationship Id="rId7" Type="http://schemas.openxmlformats.org/officeDocument/2006/relationships/image" Target="../media/image160.png"/><Relationship Id="rId8" Type="http://schemas.openxmlformats.org/officeDocument/2006/relationships/image" Target="../media/image144.png"/><Relationship Id="rId9" Type="http://schemas.openxmlformats.org/officeDocument/2006/relationships/image" Target="../media/image155.png"/><Relationship Id="rId10" Type="http://schemas.openxmlformats.org/officeDocument/2006/relationships/image" Target="../media/image15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3.png"/></Relationships>
</file>

<file path=ppt/slides/_rels/slide3.xml.rels><?xml version="1.0" encoding="UTF-8" standalone="yes"?>
<Relationships xmlns="http://schemas.openxmlformats.org/package/2006/relationships"><Relationship Id="rId12" Type="http://schemas.openxmlformats.org/officeDocument/2006/relationships/image" Target="../media/image27.png"/><Relationship Id="rId13" Type="http://schemas.openxmlformats.org/officeDocument/2006/relationships/image" Target="../media/image25.png"/><Relationship Id="rId14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Relationship Id="rId3" Type="http://schemas.openxmlformats.org/officeDocument/2006/relationships/image" Target="../media/image17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7.emf"/><Relationship Id="rId12" Type="http://schemas.openxmlformats.org/officeDocument/2006/relationships/image" Target="../media/image78.emf"/><Relationship Id="rId13" Type="http://schemas.openxmlformats.org/officeDocument/2006/relationships/image" Target="../media/image79.emf"/><Relationship Id="rId14" Type="http://schemas.openxmlformats.org/officeDocument/2006/relationships/image" Target="../media/image15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1.png"/><Relationship Id="rId3" Type="http://schemas.openxmlformats.org/officeDocument/2006/relationships/image" Target="../media/image162.png"/><Relationship Id="rId4" Type="http://schemas.openxmlformats.org/officeDocument/2006/relationships/image" Target="../media/image153.png"/><Relationship Id="rId5" Type="http://schemas.openxmlformats.org/officeDocument/2006/relationships/image" Target="../media/image154.png"/><Relationship Id="rId7" Type="http://schemas.openxmlformats.org/officeDocument/2006/relationships/image" Target="../media/image1550.png"/><Relationship Id="rId8" Type="http://schemas.openxmlformats.org/officeDocument/2006/relationships/image" Target="../media/image163.png"/><Relationship Id="rId9" Type="http://schemas.openxmlformats.org/officeDocument/2006/relationships/image" Target="../media/image164.png"/><Relationship Id="rId10" Type="http://schemas.openxmlformats.org/officeDocument/2006/relationships/image" Target="../media/image76.emf"/></Relationships>
</file>

<file path=ppt/slides/_rels/slide3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8.emf"/><Relationship Id="rId12" Type="http://schemas.openxmlformats.org/officeDocument/2006/relationships/image" Target="../media/image79.emf"/><Relationship Id="rId13" Type="http://schemas.openxmlformats.org/officeDocument/2006/relationships/image" Target="../media/image155.png"/><Relationship Id="rId14" Type="http://schemas.openxmlformats.org/officeDocument/2006/relationships/image" Target="../media/image15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9.png"/><Relationship Id="rId3" Type="http://schemas.openxmlformats.org/officeDocument/2006/relationships/image" Target="../media/image170.png"/><Relationship Id="rId4" Type="http://schemas.openxmlformats.org/officeDocument/2006/relationships/image" Target="../media/image153.png"/><Relationship Id="rId5" Type="http://schemas.openxmlformats.org/officeDocument/2006/relationships/image" Target="../media/image154.png"/><Relationship Id="rId6" Type="http://schemas.openxmlformats.org/officeDocument/2006/relationships/image" Target="../media/image151.png"/><Relationship Id="rId7" Type="http://schemas.openxmlformats.org/officeDocument/2006/relationships/image" Target="../media/image163.png"/><Relationship Id="rId8" Type="http://schemas.openxmlformats.org/officeDocument/2006/relationships/image" Target="../media/image144.png"/><Relationship Id="rId9" Type="http://schemas.openxmlformats.org/officeDocument/2006/relationships/image" Target="../media/image76.emf"/><Relationship Id="rId10" Type="http://schemas.openxmlformats.org/officeDocument/2006/relationships/image" Target="../media/image77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4" Type="http://schemas.openxmlformats.org/officeDocument/2006/relationships/image" Target="../media/image1550.png"/><Relationship Id="rId5" Type="http://schemas.openxmlformats.org/officeDocument/2006/relationships/image" Target="../media/image1630.png"/><Relationship Id="rId6" Type="http://schemas.openxmlformats.org/officeDocument/2006/relationships/image" Target="../media/image1640.png"/><Relationship Id="rId7" Type="http://schemas.openxmlformats.org/officeDocument/2006/relationships/image" Target="../media/image172.png"/><Relationship Id="rId8" Type="http://schemas.openxmlformats.org/officeDocument/2006/relationships/image" Target="../media/image173.png"/><Relationship Id="rId9" Type="http://schemas.openxmlformats.org/officeDocument/2006/relationships/image" Target="../media/image156.png"/><Relationship Id="rId10" Type="http://schemas.openxmlformats.org/officeDocument/2006/relationships/image" Target="../media/image157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4" Type="http://schemas.openxmlformats.org/officeDocument/2006/relationships/image" Target="../media/image1550.png"/><Relationship Id="rId5" Type="http://schemas.openxmlformats.org/officeDocument/2006/relationships/image" Target="../media/image172.png"/><Relationship Id="rId6" Type="http://schemas.openxmlformats.org/officeDocument/2006/relationships/image" Target="../media/image173.png"/><Relationship Id="rId7" Type="http://schemas.openxmlformats.org/officeDocument/2006/relationships/image" Target="../media/image156.png"/><Relationship Id="rId8" Type="http://schemas.openxmlformats.org/officeDocument/2006/relationships/image" Target="../media/image157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0.emf"/><Relationship Id="rId3" Type="http://schemas.openxmlformats.org/officeDocument/2006/relationships/image" Target="../media/image81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2.emf"/><Relationship Id="rId3" Type="http://schemas.openxmlformats.org/officeDocument/2006/relationships/image" Target="../media/image83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4" Type="http://schemas.openxmlformats.org/officeDocument/2006/relationships/image" Target="../media/image86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4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4" Type="http://schemas.openxmlformats.org/officeDocument/2006/relationships/image" Target="../media/image89.emf"/><Relationship Id="rId5" Type="http://schemas.openxmlformats.org/officeDocument/2006/relationships/image" Target="../media/image90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7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4" Type="http://schemas.openxmlformats.org/officeDocument/2006/relationships/image" Target="../media/image93.emf"/><Relationship Id="rId5" Type="http://schemas.openxmlformats.org/officeDocument/2006/relationships/image" Target="../media/image94.emf"/><Relationship Id="rId6" Type="http://schemas.openxmlformats.org/officeDocument/2006/relationships/image" Target="../media/image95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1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4.png"/><Relationship Id="rId12" Type="http://schemas.openxmlformats.org/officeDocument/2006/relationships/image" Target="../media/image35.png"/><Relationship Id="rId13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Relationship Id="rId3" Type="http://schemas.openxmlformats.org/officeDocument/2006/relationships/image" Target="../media/image28.png"/><Relationship Id="rId4" Type="http://schemas.openxmlformats.org/officeDocument/2006/relationships/image" Target="../media/image21.png"/><Relationship Id="rId5" Type="http://schemas.openxmlformats.org/officeDocument/2006/relationships/image" Target="../media/image19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9" Type="http://schemas.openxmlformats.org/officeDocument/2006/relationships/image" Target="../media/image32.png"/><Relationship Id="rId10" Type="http://schemas.openxmlformats.org/officeDocument/2006/relationships/image" Target="../media/image3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tiff"/><Relationship Id="rId4" Type="http://schemas.openxmlformats.org/officeDocument/2006/relationships/image" Target="../media/image97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8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9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0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1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emf"/><Relationship Id="rId23" Type="http://schemas.openxmlformats.org/officeDocument/2006/relationships/image" Target="../media/image46.emf"/><Relationship Id="rId24" Type="http://schemas.openxmlformats.org/officeDocument/2006/relationships/image" Target="../media/image47.emf"/><Relationship Id="rId25" Type="http://schemas.openxmlformats.org/officeDocument/2006/relationships/image" Target="../media/image48.emf"/><Relationship Id="rId26" Type="http://schemas.openxmlformats.org/officeDocument/2006/relationships/image" Target="../media/image49.emf"/><Relationship Id="rId27" Type="http://schemas.openxmlformats.org/officeDocument/2006/relationships/image" Target="../media/image50.emf"/><Relationship Id="rId28" Type="http://schemas.openxmlformats.org/officeDocument/2006/relationships/image" Target="../media/image51.emf"/><Relationship Id="rId29" Type="http://schemas.openxmlformats.org/officeDocument/2006/relationships/image" Target="../media/image52.emf"/><Relationship Id="rId30" Type="http://schemas.openxmlformats.org/officeDocument/2006/relationships/image" Target="../media/image53.emf"/><Relationship Id="rId31" Type="http://schemas.openxmlformats.org/officeDocument/2006/relationships/image" Target="../media/image54.png"/><Relationship Id="rId32" Type="http://schemas.openxmlformats.org/officeDocument/2006/relationships/image" Target="../media/image55.png"/><Relationship Id="rId33" Type="http://schemas.openxmlformats.org/officeDocument/2006/relationships/image" Target="../media/image56.png"/><Relationship Id="rId11" Type="http://schemas.openxmlformats.org/officeDocument/2006/relationships/image" Target="../media/image46.png"/><Relationship Id="rId12" Type="http://schemas.openxmlformats.org/officeDocument/2006/relationships/image" Target="../media/image47.png"/><Relationship Id="rId13" Type="http://schemas.openxmlformats.org/officeDocument/2006/relationships/image" Target="../media/image48.png"/><Relationship Id="rId14" Type="http://schemas.openxmlformats.org/officeDocument/2006/relationships/image" Target="../media/image49.png"/><Relationship Id="rId15" Type="http://schemas.openxmlformats.org/officeDocument/2006/relationships/image" Target="../media/image50.png"/><Relationship Id="rId16" Type="http://schemas.openxmlformats.org/officeDocument/2006/relationships/image" Target="../media/image39.emf"/><Relationship Id="rId17" Type="http://schemas.openxmlformats.org/officeDocument/2006/relationships/image" Target="../media/image40.emf"/><Relationship Id="rId18" Type="http://schemas.openxmlformats.org/officeDocument/2006/relationships/image" Target="../media/image41.emf"/><Relationship Id="rId19" Type="http://schemas.openxmlformats.org/officeDocument/2006/relationships/image" Target="../media/image42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emf"/><Relationship Id="rId3" Type="http://schemas.openxmlformats.org/officeDocument/2006/relationships/image" Target="../media/image38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40.emf"/><Relationship Id="rId5" Type="http://schemas.openxmlformats.org/officeDocument/2006/relationships/image" Target="../media/image41.emf"/><Relationship Id="rId6" Type="http://schemas.openxmlformats.org/officeDocument/2006/relationships/image" Target="../media/image45.emf"/><Relationship Id="rId7" Type="http://schemas.openxmlformats.org/officeDocument/2006/relationships/image" Target="../media/image46.emf"/><Relationship Id="rId8" Type="http://schemas.openxmlformats.org/officeDocument/2006/relationships/image" Target="../media/image47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emf"/><Relationship Id="rId3" Type="http://schemas.openxmlformats.org/officeDocument/2006/relationships/image" Target="../media/image58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2.png"/><Relationship Id="rId3" Type="http://schemas.openxmlformats.org/officeDocument/2006/relationships/image" Target="../media/image6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/>
          </p:cNvSpPr>
          <p:nvPr>
            <p:ph type="ctrTitle"/>
          </p:nvPr>
        </p:nvSpPr>
        <p:spPr>
          <a:xfrm>
            <a:off x="500128" y="2860410"/>
            <a:ext cx="12156018" cy="2079890"/>
          </a:xfrm>
          <a:prstGeom prst="rect">
            <a:avLst/>
          </a:prstGeom>
        </p:spPr>
        <p:txBody>
          <a:bodyPr/>
          <a:lstStyle>
            <a:lvl1pPr defTabSz="457200">
              <a:defRPr sz="3900"/>
            </a:lvl1pPr>
          </a:lstStyle>
          <a:p>
            <a:r>
              <a:rPr dirty="0"/>
              <a:t>Practical and Secure Dynamic Searchable Encryption via Oblivious Access on Distributed Data Structure</a:t>
            </a:r>
          </a:p>
        </p:txBody>
      </p:sp>
      <p:sp>
        <p:nvSpPr>
          <p:cNvPr id="123" name="Shape 123"/>
          <p:cNvSpPr>
            <a:spLocks noGrp="1"/>
          </p:cNvSpPr>
          <p:nvPr>
            <p:ph type="subTitle" sz="quarter" idx="1"/>
          </p:nvPr>
        </p:nvSpPr>
        <p:spPr>
          <a:xfrm>
            <a:off x="8434345" y="5965825"/>
            <a:ext cx="4570455" cy="1554480"/>
          </a:xfrm>
          <a:prstGeom prst="rect">
            <a:avLst/>
          </a:prstGeom>
        </p:spPr>
        <p:txBody>
          <a:bodyPr anchor="b">
            <a:normAutofit fontScale="92500" lnSpcReduction="10000"/>
          </a:bodyPr>
          <a:lstStyle/>
          <a:p>
            <a:pPr>
              <a:defRPr sz="2000"/>
            </a:pPr>
            <a:r>
              <a:rPr sz="2600" dirty="0">
                <a:latin typeface="Helvetica" charset="0"/>
                <a:ea typeface="Helvetica" charset="0"/>
                <a:cs typeface="Helvetica" charset="0"/>
              </a:rPr>
              <a:t>Jorge </a:t>
            </a:r>
            <a:r>
              <a:rPr sz="2600" dirty="0" smtClean="0">
                <a:latin typeface="Helvetica" charset="0"/>
                <a:ea typeface="Helvetica" charset="0"/>
                <a:cs typeface="Helvetica" charset="0"/>
              </a:rPr>
              <a:t>Guajardo</a:t>
            </a:r>
            <a:endParaRPr lang="en-US" sz="2600" dirty="0" smtClean="0">
              <a:latin typeface="Helvetica" charset="0"/>
              <a:ea typeface="Helvetica" charset="0"/>
              <a:cs typeface="Helvetica" charset="0"/>
            </a:endParaRPr>
          </a:p>
          <a:p>
            <a:pPr>
              <a:defRPr sz="2000"/>
            </a:pPr>
            <a:endParaRPr dirty="0"/>
          </a:p>
          <a:p>
            <a:pPr>
              <a:defRPr sz="2000"/>
            </a:pPr>
            <a:r>
              <a:rPr dirty="0"/>
              <a:t>Robert Bosch LLC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dirty="0" smtClean="0"/>
              <a:t>RTC</a:t>
            </a:r>
            <a:endParaRPr lang="en-US" dirty="0" smtClean="0"/>
          </a:p>
          <a:p>
            <a:pPr>
              <a:defRPr sz="2000"/>
            </a:pPr>
            <a:r>
              <a:rPr lang="en-US" dirty="0" smtClean="0"/>
              <a:t>Pittsburgh, PA, 15222</a:t>
            </a:r>
            <a:endParaRPr dirty="0"/>
          </a:p>
          <a:p>
            <a:pPr>
              <a:defRPr sz="2000"/>
            </a:pPr>
            <a:r>
              <a:rPr dirty="0"/>
              <a:t>Jorge.GuajardoMerchan@us.bosch.com</a:t>
            </a:r>
          </a:p>
        </p:txBody>
      </p:sp>
      <p:sp>
        <p:nvSpPr>
          <p:cNvPr id="124" name="Shape 124"/>
          <p:cNvSpPr/>
          <p:nvPr/>
        </p:nvSpPr>
        <p:spPr>
          <a:xfrm>
            <a:off x="243455" y="5965825"/>
            <a:ext cx="4133534" cy="1557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92500" lnSpcReduction="10000"/>
          </a:bodyPr>
          <a:lstStyle/>
          <a:p>
            <a:pPr algn="ctr" defTabSz="584200">
              <a:defRPr sz="2000">
                <a:solidFill>
                  <a:srgbClr val="000000"/>
                </a:solidFill>
              </a:defRPr>
            </a:pPr>
            <a:r>
              <a:rPr sz="2600" dirty="0">
                <a:latin typeface="Helvetica"/>
                <a:ea typeface="Helvetica"/>
                <a:cs typeface="Helvetica"/>
                <a:sym typeface="Helvetica"/>
              </a:rPr>
              <a:t>Thang </a:t>
            </a:r>
            <a:r>
              <a:rPr sz="2600" dirty="0" smtClean="0">
                <a:latin typeface="Helvetica"/>
                <a:ea typeface="Helvetica"/>
                <a:cs typeface="Helvetica"/>
                <a:sym typeface="Helvetica"/>
              </a:rPr>
              <a:t>Hoang</a:t>
            </a:r>
            <a:endParaRPr lang="en-US" sz="2600" dirty="0" smtClean="0">
              <a:latin typeface="Helvetica"/>
              <a:ea typeface="Helvetica"/>
              <a:cs typeface="Helvetica"/>
              <a:sym typeface="Helvetica"/>
            </a:endParaRPr>
          </a:p>
          <a:p>
            <a:pPr algn="ctr" defTabSz="584200">
              <a:defRPr sz="2000">
                <a:solidFill>
                  <a:srgbClr val="000000"/>
                </a:solidFill>
              </a:defRPr>
            </a:pPr>
            <a:endParaRPr lang="en-US" sz="2600" dirty="0" smtClean="0"/>
          </a:p>
          <a:p>
            <a:pPr algn="ctr" defTabSz="584200">
              <a:defRPr sz="2000">
                <a:solidFill>
                  <a:srgbClr val="000000"/>
                </a:solidFill>
              </a:defRPr>
            </a:pPr>
            <a:r>
              <a:rPr dirty="0" smtClean="0"/>
              <a:t> EECS</a:t>
            </a:r>
            <a:r>
              <a:rPr dirty="0"/>
              <a:t>, Oregon State </a:t>
            </a:r>
            <a:r>
              <a:rPr dirty="0" smtClean="0"/>
              <a:t>University</a:t>
            </a:r>
            <a:endParaRPr lang="en-US" dirty="0" smtClean="0"/>
          </a:p>
          <a:p>
            <a:pPr algn="ctr" defTabSz="584200">
              <a:defRPr sz="2000">
                <a:solidFill>
                  <a:srgbClr val="000000"/>
                </a:solidFill>
              </a:defRPr>
            </a:pPr>
            <a:r>
              <a:rPr lang="en-US" dirty="0" smtClean="0"/>
              <a:t>Corvallis, Oregon, 97331</a:t>
            </a:r>
            <a:endParaRPr dirty="0"/>
          </a:p>
          <a:p>
            <a:pPr algn="ctr" defTabSz="584200">
              <a:defRPr sz="2000">
                <a:solidFill>
                  <a:srgbClr val="000000"/>
                </a:solidFill>
              </a:defRPr>
            </a:pPr>
            <a:r>
              <a:rPr dirty="0" smtClean="0"/>
              <a:t>hoangmin@eecs.oregonstate.edu</a:t>
            </a:r>
            <a:endParaRPr dirty="0"/>
          </a:p>
        </p:txBody>
      </p:sp>
      <p:sp>
        <p:nvSpPr>
          <p:cNvPr id="125" name="Shape 125"/>
          <p:cNvSpPr>
            <a:spLocks noGrp="1"/>
          </p:cNvSpPr>
          <p:nvPr>
            <p:ph type="sldNum" sz="quarter" idx="4294967295"/>
          </p:nvPr>
        </p:nvSpPr>
        <p:spPr>
          <a:xfrm>
            <a:off x="6375349" y="925195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</a:t>
            </a:fld>
            <a:endParaRPr/>
          </a:p>
        </p:txBody>
      </p:sp>
      <p:sp>
        <p:nvSpPr>
          <p:cNvPr id="6" name="Shape 124"/>
          <p:cNvSpPr/>
          <p:nvPr/>
        </p:nvSpPr>
        <p:spPr>
          <a:xfrm>
            <a:off x="4623647" y="5965825"/>
            <a:ext cx="3660291" cy="1554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85000" lnSpcReduction="10000"/>
          </a:bodyPr>
          <a:lstStyle/>
          <a:p>
            <a:pPr lvl="1" algn="ctr" defTabSz="584200">
              <a:defRPr sz="2000">
                <a:solidFill>
                  <a:srgbClr val="000000"/>
                </a:solidFill>
              </a:defRPr>
            </a:pPr>
            <a:r>
              <a:rPr sz="2600" dirty="0" smtClean="0">
                <a:latin typeface="Helvetica" charset="0"/>
                <a:ea typeface="Helvetica" charset="0"/>
                <a:cs typeface="Helvetica" charset="0"/>
              </a:rPr>
              <a:t>Attila A</a:t>
            </a:r>
            <a:r>
              <a:rPr lang="en-US" sz="2600" dirty="0" smtClean="0">
                <a:latin typeface="Helvetica" charset="0"/>
                <a:ea typeface="Helvetica" charset="0"/>
                <a:cs typeface="Helvetica" charset="0"/>
              </a:rPr>
              <a:t>ltay</a:t>
            </a:r>
            <a:r>
              <a:rPr sz="2600" dirty="0" smtClean="0">
                <a:latin typeface="Helvetica" charset="0"/>
                <a:ea typeface="Helvetica" charset="0"/>
                <a:cs typeface="Helvetica" charset="0"/>
              </a:rPr>
              <a:t> Yavuz</a:t>
            </a:r>
            <a:endParaRPr lang="en-US" sz="2600" dirty="0" smtClean="0">
              <a:latin typeface="Helvetica" charset="0"/>
              <a:ea typeface="Helvetica" charset="0"/>
              <a:cs typeface="Helvetica" charset="0"/>
            </a:endParaRPr>
          </a:p>
          <a:p>
            <a:pPr lvl="1" algn="ctr" defTabSz="584200">
              <a:defRPr sz="2000">
                <a:solidFill>
                  <a:srgbClr val="000000"/>
                </a:solidFill>
              </a:defRPr>
            </a:pPr>
            <a:endParaRPr sz="2400" b="1" dirty="0"/>
          </a:p>
          <a:p>
            <a:pPr lvl="1" algn="ctr" defTabSz="584200">
              <a:defRPr sz="2000">
                <a:solidFill>
                  <a:srgbClr val="000000"/>
                </a:solidFill>
              </a:defRPr>
            </a:pPr>
            <a:r>
              <a:rPr dirty="0"/>
              <a:t>EECS, Oregon State </a:t>
            </a:r>
            <a:r>
              <a:rPr dirty="0" smtClean="0"/>
              <a:t>University</a:t>
            </a:r>
            <a:endParaRPr lang="en-US" dirty="0" smtClean="0"/>
          </a:p>
          <a:p>
            <a:pPr lvl="1" algn="ctr" defTabSz="584200">
              <a:defRPr sz="2000">
                <a:solidFill>
                  <a:srgbClr val="000000"/>
                </a:solidFill>
              </a:defRPr>
            </a:pPr>
            <a:r>
              <a:rPr lang="en-US" dirty="0" smtClean="0"/>
              <a:t>Corvallis, Oregon, 97331</a:t>
            </a:r>
            <a:endParaRPr dirty="0"/>
          </a:p>
          <a:p>
            <a:pPr lvl="1" algn="ctr" defTabSz="584200">
              <a:defRPr sz="2000">
                <a:solidFill>
                  <a:srgbClr val="000000"/>
                </a:solidFill>
              </a:defRPr>
            </a:pPr>
            <a:r>
              <a:rPr lang="en-US" dirty="0" err="1"/>
              <a:t>a</a:t>
            </a:r>
            <a:r>
              <a:rPr lang="en-US" dirty="0" err="1" smtClean="0"/>
              <a:t>ttila.yavuz@</a:t>
            </a:r>
            <a:r>
              <a:rPr dirty="0" err="1" smtClean="0"/>
              <a:t>oregonstate.edu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3" name="Elbow Connector 302"/>
          <p:cNvCxnSpPr/>
          <p:nvPr/>
        </p:nvCxnSpPr>
        <p:spPr>
          <a:xfrm>
            <a:off x="3322309" y="5804724"/>
            <a:ext cx="2717507" cy="241704"/>
          </a:xfrm>
          <a:prstGeom prst="bentConnector3">
            <a:avLst>
              <a:gd name="adj1" fmla="val 100062"/>
            </a:avLst>
          </a:prstGeom>
          <a:ln w="25400" cmpd="sng">
            <a:solidFill>
              <a:schemeClr val="tx1"/>
            </a:solidFill>
            <a:prstDash val="lg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8" name="Shape 378"/>
          <p:cNvSpPr>
            <a:spLocks noGrp="1"/>
          </p:cNvSpPr>
          <p:nvPr>
            <p:ph type="title"/>
          </p:nvPr>
        </p:nvSpPr>
        <p:spPr>
          <a:xfrm>
            <a:off x="921671" y="488420"/>
            <a:ext cx="11099800" cy="21590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u="sng" dirty="0"/>
              <a:t>D</a:t>
            </a:r>
            <a:r>
              <a:rPr lang="en-US" dirty="0"/>
              <a:t>istributed </a:t>
            </a:r>
            <a:r>
              <a:rPr lang="en-US" u="sng" dirty="0"/>
              <a:t>O</a:t>
            </a:r>
            <a:r>
              <a:rPr lang="en-US" dirty="0"/>
              <a:t>blivious </a:t>
            </a:r>
            <a:r>
              <a:rPr lang="en-US" u="sng" dirty="0"/>
              <a:t>D</a:t>
            </a:r>
            <a:r>
              <a:rPr lang="en-US" dirty="0"/>
              <a:t>ata Structure DSSE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Main idea</a:t>
            </a:r>
            <a:endParaRPr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80" name="Shape 380"/>
          <p:cNvSpPr>
            <a:spLocks noGrp="1"/>
          </p:cNvSpPr>
          <p:nvPr>
            <p:ph type="sldNum" sz="quarter" idx="2"/>
          </p:nvPr>
        </p:nvSpPr>
        <p:spPr>
          <a:xfrm>
            <a:off x="6375349" y="925195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499896" y="5314343"/>
            <a:ext cx="5974023" cy="0"/>
          </a:xfrm>
          <a:prstGeom prst="straightConnector1">
            <a:avLst/>
          </a:prstGeom>
          <a:ln w="25400">
            <a:solidFill>
              <a:schemeClr val="tx1"/>
            </a:solidFill>
            <a:headEnd type="stealth" w="lg" len="med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/>
          <p:nvPr/>
        </p:nvCxnSpPr>
        <p:spPr>
          <a:xfrm rot="10800000" flipV="1">
            <a:off x="6977925" y="5802911"/>
            <a:ext cx="2715768" cy="241017"/>
          </a:xfrm>
          <a:prstGeom prst="bentConnector3">
            <a:avLst>
              <a:gd name="adj1" fmla="val 100096"/>
            </a:avLst>
          </a:prstGeom>
          <a:ln w="25400" cmpd="sng">
            <a:solidFill>
              <a:schemeClr val="tx1"/>
            </a:solidFill>
            <a:prstDash val="lg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120422" y="5004994"/>
            <a:ext cx="3379474" cy="3439161"/>
          </a:xfrm>
          <a:prstGeom prst="roundRect">
            <a:avLst>
              <a:gd name="adj" fmla="val 9353"/>
            </a:avLst>
          </a:prstGeom>
          <a:solidFill>
            <a:schemeClr val="bg1"/>
          </a:solidFill>
          <a:ln w="15875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57095" y="4690372"/>
            <a:ext cx="736804" cy="7380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le 1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3771306"/>
                  </p:ext>
                </p:extLst>
              </p:nvPr>
            </p:nvGraphicFramePr>
            <p:xfrm>
              <a:off x="216015" y="5173249"/>
              <a:ext cx="2926080" cy="292608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500" i="1" dirty="0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500" b="0" i="1" dirty="0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1500" i="1" dirty="0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b="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  <a:ea typeface="CMU Serif Roman" charset="0"/>
                                    <a:cs typeface="CMU Serif Roman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500" i="1" dirty="0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500" b="0" i="1" dirty="0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1500" b="0" i="1" dirty="0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5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b="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  <a:ea typeface="CMU Serif Roman" charset="0"/>
                                    <a:cs typeface="CMU Serif Roman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500" i="1" dirty="0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500" i="1" dirty="0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1500" i="1" dirty="0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23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b="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  <a:ea typeface="CMU Serif Roman" charset="0"/>
                                    <a:cs typeface="CMU Serif Roman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500" i="1" dirty="0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500" i="1" dirty="0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1500" i="1" dirty="0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𝑁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500" i="1" dirty="0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500" i="1" dirty="0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1500" i="1" dirty="0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MU Serif Roman" charset="0"/>
                              <a:ea typeface="CMU Serif Roman" charset="0"/>
                              <a:cs typeface="CMU Serif Roman" charset="0"/>
                            </a:rPr>
                            <a:t>0</a:t>
                          </a:r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b="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  <a:ea typeface="CMU Serif Roman" charset="0"/>
                                    <a:cs typeface="CMU Serif Roman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MU Serif Roman" charset="0"/>
                              <a:ea typeface="CMU Serif Roman" charset="0"/>
                              <a:cs typeface="CMU Serif Roman" charset="0"/>
                            </a:rPr>
                            <a:t>1</a:t>
                          </a:r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2E75B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b="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  <a:ea typeface="CMU Serif Roman" charset="0"/>
                                    <a:cs typeface="CMU Serif Roman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MU Serif Roman" charset="0"/>
                              <a:ea typeface="CMU Serif Roman" charset="0"/>
                              <a:cs typeface="CMU Serif Roman" charset="0"/>
                            </a:rPr>
                            <a:t>1</a:t>
                          </a:r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6591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b="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  <a:ea typeface="CMU Serif Roman" charset="0"/>
                                    <a:cs typeface="CMU Serif Roman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MU Serif Roman" charset="0"/>
                              <a:ea typeface="CMU Serif Roman" charset="0"/>
                              <a:cs typeface="CMU Serif Roman" charset="0"/>
                            </a:rPr>
                            <a:t>1</a:t>
                          </a:r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⋱</m:t>
                                </m:r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2E75B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⋱</m:t>
                                </m:r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6591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⋱</m:t>
                                </m:r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500" i="1" dirty="0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500" i="1" dirty="0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1500" i="1" dirty="0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8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MU Serif Roman" charset="0"/>
                              <a:ea typeface="CMU Serif Roman" charset="0"/>
                              <a:cs typeface="CMU Serif Roman" charset="0"/>
                            </a:rPr>
                            <a:t>0</a:t>
                          </a:r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2E75B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b="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  <a:ea typeface="CMU Serif Roman" charset="0"/>
                                    <a:cs typeface="CMU Serif Roman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2E75B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MU Serif Roman" charset="0"/>
                              <a:ea typeface="CMU Serif Roman" charset="0"/>
                              <a:cs typeface="CMU Serif Roman" charset="0"/>
                            </a:rPr>
                            <a:t>1</a:t>
                          </a:r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2E75B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b="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  <a:ea typeface="CMU Serif Roman" charset="0"/>
                                    <a:cs typeface="CMU Serif Roman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2E75B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MU Serif Roman" charset="0"/>
                              <a:ea typeface="CMU Serif Roman" charset="0"/>
                              <a:cs typeface="CMU Serif Roman" charset="0"/>
                            </a:rPr>
                            <a:t>1</a:t>
                          </a:r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82676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b="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  <a:ea typeface="CMU Serif Roman" charset="0"/>
                                    <a:cs typeface="CMU Serif Roman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2E75B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MU Serif Roman" charset="0"/>
                              <a:ea typeface="CMU Serif Roman" charset="0"/>
                              <a:cs typeface="CMU Serif Roman" charset="0"/>
                            </a:rPr>
                            <a:t>0</a:t>
                          </a:r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2E75B6"/>
                        </a:solid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⋱</m:t>
                                </m:r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2E75B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⋱</m:t>
                                </m:r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6591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⋱</m:t>
                                </m:r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marL="4763" indent="0" algn="r">
                            <a:tabLst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500" i="1" dirty="0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500" b="0" i="1" dirty="0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1500" i="1" dirty="0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35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MU Serif Roman" charset="0"/>
                              <a:ea typeface="CMU Serif Roman" charset="0"/>
                              <a:cs typeface="CMU Serif Roman" charset="0"/>
                            </a:rPr>
                            <a:t>1</a:t>
                          </a:r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6591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b="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  <a:ea typeface="CMU Serif Roman" charset="0"/>
                                    <a:cs typeface="CMU Serif Roman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US" sz="1500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6591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MU Serif Roman" charset="0"/>
                              <a:ea typeface="CMU Serif Roman" charset="0"/>
                              <a:cs typeface="CMU Serif Roman" charset="0"/>
                            </a:rPr>
                            <a:t>0</a:t>
                          </a:r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82676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b="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  <a:ea typeface="CMU Serif Roman" charset="0"/>
                                    <a:cs typeface="CMU Serif Roman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US" sz="1500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6591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MU Serif Roman" charset="0"/>
                              <a:ea typeface="CMU Serif Roman" charset="0"/>
                              <a:cs typeface="CMU Serif Roman" charset="0"/>
                            </a:rPr>
                            <a:t>0</a:t>
                          </a:r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6591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b="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  <a:ea typeface="CMU Serif Roman" charset="0"/>
                                    <a:cs typeface="CMU Serif Roman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US" sz="1500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6591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MU Serif Roman" charset="0"/>
                              <a:ea typeface="CMU Serif Roman" charset="0"/>
                              <a:cs typeface="CMU Serif Roman" charset="0"/>
                            </a:rPr>
                            <a:t>1</a:t>
                          </a:r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65910"/>
                        </a:solid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⋱</m:t>
                                </m:r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2E75B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⋱</m:t>
                                </m:r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6591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⋱</m:t>
                                </m:r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500" i="1" dirty="0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500" i="1" dirty="0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1500" b="0" i="1" dirty="0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𝑁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MU Serif Roman" charset="0"/>
                              <a:ea typeface="CMU Serif Roman" charset="0"/>
                              <a:cs typeface="CMU Serif Roman" charset="0"/>
                            </a:rPr>
                            <a:t>1</a:t>
                          </a:r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b="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  <a:ea typeface="CMU Serif Roman" charset="0"/>
                                    <a:cs typeface="CMU Serif Roman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MU Serif Roman" charset="0"/>
                              <a:ea typeface="CMU Serif Roman" charset="0"/>
                              <a:cs typeface="CMU Serif Roman" charset="0"/>
                            </a:rPr>
                            <a:t>0</a:t>
                          </a:r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2E75B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b="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  <a:ea typeface="CMU Serif Roman" charset="0"/>
                                    <a:cs typeface="CMU Serif Roman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MU Serif Roman" charset="0"/>
                              <a:ea typeface="CMU Serif Roman" charset="0"/>
                              <a:cs typeface="CMU Serif Roman" charset="0"/>
                            </a:rPr>
                            <a:t>1</a:t>
                          </a:r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6591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b="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  <a:ea typeface="CMU Serif Roman" charset="0"/>
                                    <a:cs typeface="CMU Serif Roman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MU Serif Roman" charset="0"/>
                              <a:ea typeface="CMU Serif Roman" charset="0"/>
                              <a:cs typeface="CMU Serif Roman" charset="0"/>
                            </a:rPr>
                            <a:t>0</a:t>
                          </a:r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le 1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3771306"/>
                  </p:ext>
                </p:extLst>
              </p:nvPr>
            </p:nvGraphicFramePr>
            <p:xfrm>
              <a:off x="216015" y="5173249"/>
              <a:ext cx="2926080" cy="292608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100000" r="-605000" b="-71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200000" r="-505000" b="-71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295082" r="-396721" b="-71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401667" r="-303333" b="-71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501667" r="-203333" b="-71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601667" r="-103333" b="-71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701667" r="-3333" b="-715000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t="-100000" r="-705000" b="-61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MU Serif Roman" charset="0"/>
                              <a:ea typeface="CMU Serif Roman" charset="0"/>
                              <a:cs typeface="CMU Serif Roman" charset="0"/>
                            </a:rPr>
                            <a:t>0</a:t>
                          </a:r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200000" t="-100000" r="-505000" b="-61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MU Serif Roman" charset="0"/>
                              <a:ea typeface="CMU Serif Roman" charset="0"/>
                              <a:cs typeface="CMU Serif Roman" charset="0"/>
                            </a:rPr>
                            <a:t>1</a:t>
                          </a:r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2E75B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401667" t="-100000" r="-303333" b="-61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MU Serif Roman" charset="0"/>
                              <a:ea typeface="CMU Serif Roman" charset="0"/>
                              <a:cs typeface="CMU Serif Roman" charset="0"/>
                            </a:rPr>
                            <a:t>1</a:t>
                          </a:r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6591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601667" t="-100000" r="-103333" b="-61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MU Serif Roman" charset="0"/>
                              <a:ea typeface="CMU Serif Roman" charset="0"/>
                              <a:cs typeface="CMU Serif Roman" charset="0"/>
                            </a:rPr>
                            <a:t>1</a:t>
                          </a:r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t="-200000" r="-705000" b="-51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100000" t="-200000" r="-605000" b="-51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200000" t="-200000" r="-505000" b="-51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295082" t="-200000" r="-396721" b="-51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401667" t="-200000" r="-303333" b="-51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501667" t="-200000" r="-203333" b="-51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601667" t="-200000" r="-103333" b="-51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701667" t="-200000" r="-3333" b="-515000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t="-295082" r="-705000" b="-4065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MU Serif Roman" charset="0"/>
                              <a:ea typeface="CMU Serif Roman" charset="0"/>
                              <a:cs typeface="CMU Serif Roman" charset="0"/>
                            </a:rPr>
                            <a:t>0</a:t>
                          </a:r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2E75B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200000" t="-295082" r="-505000" b="-4065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MU Serif Roman" charset="0"/>
                              <a:ea typeface="CMU Serif Roman" charset="0"/>
                              <a:cs typeface="CMU Serif Roman" charset="0"/>
                            </a:rPr>
                            <a:t>1</a:t>
                          </a:r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2E75B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401667" t="-295082" r="-303333" b="-4065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MU Serif Roman" charset="0"/>
                              <a:ea typeface="CMU Serif Roman" charset="0"/>
                              <a:cs typeface="CMU Serif Roman" charset="0"/>
                            </a:rPr>
                            <a:t>1</a:t>
                          </a:r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82676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601667" t="-295082" r="-103333" b="-4065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MU Serif Roman" charset="0"/>
                              <a:ea typeface="CMU Serif Roman" charset="0"/>
                              <a:cs typeface="CMU Serif Roman" charset="0"/>
                            </a:rPr>
                            <a:t>0</a:t>
                          </a:r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2E75B6"/>
                        </a:solid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t="-401667" r="-705000" b="-3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100000" t="-401667" r="-605000" b="-3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200000" t="-401667" r="-505000" b="-3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295082" t="-401667" r="-396721" b="-3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401667" t="-401667" r="-303333" b="-3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501667" t="-401667" r="-203333" b="-3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601667" t="-401667" r="-103333" b="-3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701667" t="-401667" r="-3333" b="-313333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t="-501667" r="-705000" b="-2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MU Serif Roman" charset="0"/>
                              <a:ea typeface="CMU Serif Roman" charset="0"/>
                              <a:cs typeface="CMU Serif Roman" charset="0"/>
                            </a:rPr>
                            <a:t>1</a:t>
                          </a:r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6591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200000" t="-501667" r="-505000" b="-2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MU Serif Roman" charset="0"/>
                              <a:ea typeface="CMU Serif Roman" charset="0"/>
                              <a:cs typeface="CMU Serif Roman" charset="0"/>
                            </a:rPr>
                            <a:t>0</a:t>
                          </a:r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82676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401667" t="-501667" r="-303333" b="-2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MU Serif Roman" charset="0"/>
                              <a:ea typeface="CMU Serif Roman" charset="0"/>
                              <a:cs typeface="CMU Serif Roman" charset="0"/>
                            </a:rPr>
                            <a:t>0</a:t>
                          </a:r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6591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601667" t="-501667" r="-103333" b="-2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MU Serif Roman" charset="0"/>
                              <a:ea typeface="CMU Serif Roman" charset="0"/>
                              <a:cs typeface="CMU Serif Roman" charset="0"/>
                            </a:rPr>
                            <a:t>1</a:t>
                          </a:r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65910"/>
                        </a:solid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t="-601667" r="-705000" b="-1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100000" t="-601667" r="-605000" b="-1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200000" t="-601667" r="-505000" b="-1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295082" t="-601667" r="-396721" b="-1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401667" t="-601667" r="-303333" b="-1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501667" t="-601667" r="-203333" b="-1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601667" t="-601667" r="-103333" b="-1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701667" t="-601667" r="-3333" b="-113333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t="-701667" r="-705000" b="-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MU Serif Roman" charset="0"/>
                              <a:ea typeface="CMU Serif Roman" charset="0"/>
                              <a:cs typeface="CMU Serif Roman" charset="0"/>
                            </a:rPr>
                            <a:t>1</a:t>
                          </a:r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200000" t="-701667" r="-505000" b="-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MU Serif Roman" charset="0"/>
                              <a:ea typeface="CMU Serif Roman" charset="0"/>
                              <a:cs typeface="CMU Serif Roman" charset="0"/>
                            </a:rPr>
                            <a:t>0</a:t>
                          </a:r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2E75B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401667" t="-701667" r="-303333" b="-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MU Serif Roman" charset="0"/>
                              <a:ea typeface="CMU Serif Roman" charset="0"/>
                              <a:cs typeface="CMU Serif Roman" charset="0"/>
                            </a:rPr>
                            <a:t>1</a:t>
                          </a:r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6591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601667" t="-701667" r="-103333" b="-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MU Serif Roman" charset="0"/>
                              <a:ea typeface="CMU Serif Roman" charset="0"/>
                              <a:cs typeface="CMU Serif Roman" charset="0"/>
                            </a:rPr>
                            <a:t>0</a:t>
                          </a:r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Fallback>
      </mc:AlternateContent>
      <p:cxnSp>
        <p:nvCxnSpPr>
          <p:cNvPr id="24" name="Straight Arrow Connector 23"/>
          <p:cNvCxnSpPr/>
          <p:nvPr/>
        </p:nvCxnSpPr>
        <p:spPr>
          <a:xfrm>
            <a:off x="3499896" y="8234291"/>
            <a:ext cx="2785872" cy="0"/>
          </a:xfrm>
          <a:prstGeom prst="straightConnector1">
            <a:avLst/>
          </a:prstGeom>
          <a:ln w="25400">
            <a:solidFill>
              <a:schemeClr val="tx1"/>
            </a:solidFill>
            <a:prstDash val="lgDashDotDot"/>
            <a:headEnd type="stealth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6730638" y="8236863"/>
            <a:ext cx="2743281" cy="0"/>
          </a:xfrm>
          <a:prstGeom prst="straightConnector1">
            <a:avLst/>
          </a:prstGeom>
          <a:ln w="25400">
            <a:solidFill>
              <a:schemeClr val="tx1"/>
            </a:solidFill>
            <a:prstDash val="lgDashDotDot"/>
            <a:headEnd w="lg" len="med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ight Brace 25"/>
          <p:cNvSpPr/>
          <p:nvPr/>
        </p:nvSpPr>
        <p:spPr>
          <a:xfrm rot="5400000">
            <a:off x="6320253" y="5570643"/>
            <a:ext cx="374388" cy="6104378"/>
          </a:xfrm>
          <a:prstGeom prst="rightBrace">
            <a:avLst>
              <a:gd name="adj1" fmla="val 121847"/>
              <a:gd name="adj2" fmla="val 50000"/>
            </a:avLst>
          </a:prstGeom>
          <a:ln w="28575">
            <a:solidFill>
              <a:schemeClr val="tx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904350" y="6047027"/>
            <a:ext cx="1175675" cy="304158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tx2">
                    <a:lumMod val="50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Decrypt</a:t>
            </a:r>
            <a:endParaRPr lang="en-US" sz="1800" dirty="0">
              <a:solidFill>
                <a:schemeClr val="tx2">
                  <a:lumMod val="50000"/>
                </a:schemeClr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258" name="Rounded Rectangle 257"/>
          <p:cNvSpPr/>
          <p:nvPr/>
        </p:nvSpPr>
        <p:spPr>
          <a:xfrm>
            <a:off x="9473919" y="5055372"/>
            <a:ext cx="3412860" cy="3388783"/>
          </a:xfrm>
          <a:prstGeom prst="roundRect">
            <a:avLst>
              <a:gd name="adj" fmla="val 9353"/>
            </a:avLst>
          </a:prstGeom>
          <a:solidFill>
            <a:schemeClr val="bg1"/>
          </a:solidFill>
          <a:ln w="15875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57" name="Table 25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3749391"/>
                  </p:ext>
                </p:extLst>
              </p:nvPr>
            </p:nvGraphicFramePr>
            <p:xfrm>
              <a:off x="9852847" y="5217103"/>
              <a:ext cx="2926080" cy="292608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</a:tblGrid>
                  <a:tr h="36576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500" i="1" dirty="0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500" b="0" i="1" dirty="0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1500" i="1" dirty="0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500" i="1" dirty="0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500" b="0" i="1" dirty="0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1500" b="0" i="1" dirty="0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12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500" i="1" dirty="0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500" i="1" dirty="0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1500" b="0" i="1" dirty="0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40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500" i="1" dirty="0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500" i="1" dirty="0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1500" i="1" dirty="0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𝑁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MU Serif Roman" charset="0"/>
                              <a:ea typeface="CMU Serif Roman" charset="0"/>
                              <a:cs typeface="CMU Serif Roman" charset="0"/>
                            </a:rPr>
                            <a:t>0</a:t>
                          </a:r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MU Serif Roman" charset="0"/>
                              <a:ea typeface="CMU Serif Roman" charset="0"/>
                              <a:cs typeface="CMU Serif Roman" charset="0"/>
                            </a:rPr>
                            <a:t>1</a:t>
                          </a:r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4B18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MU Serif Roman" charset="0"/>
                              <a:ea typeface="CMU Serif Roman" charset="0"/>
                              <a:cs typeface="CMU Serif Roman" charset="0"/>
                            </a:rPr>
                            <a:t>0</a:t>
                          </a:r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EC3E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MU Serif Roman" charset="0"/>
                              <a:ea typeface="CMU Serif Roman" charset="0"/>
                              <a:cs typeface="CMU Serif Roman" charset="0"/>
                            </a:rPr>
                            <a:t>1</a:t>
                          </a:r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500" i="1" dirty="0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500" i="1" dirty="0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1500" i="1" dirty="0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⋱</m:t>
                                </m:r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4B18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⋱</m:t>
                                </m:r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EC3E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⋱</m:t>
                                </m:r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MU Serif Roman" charset="0"/>
                              <a:ea typeface="CMU Serif Roman" charset="0"/>
                              <a:cs typeface="CMU Serif Roman" charset="0"/>
                            </a:rPr>
                            <a:t>1</a:t>
                          </a:r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EC3E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EC3E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MU Serif Roman" charset="0"/>
                              <a:ea typeface="CMU Serif Roman" charset="0"/>
                              <a:cs typeface="CMU Serif Roman" charset="0"/>
                            </a:rPr>
                            <a:t>0</a:t>
                          </a:r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BBAB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EC3E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MU Serif Roman" charset="0"/>
                              <a:ea typeface="CMU Serif Roman" charset="0"/>
                              <a:cs typeface="CMU Serif Roman" charset="0"/>
                            </a:rPr>
                            <a:t>1</a:t>
                          </a:r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EC3E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EC3E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MU Serif Roman" charset="0"/>
                              <a:ea typeface="CMU Serif Roman" charset="0"/>
                              <a:cs typeface="CMU Serif Roman" charset="0"/>
                            </a:rPr>
                            <a:t>0</a:t>
                          </a:r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EC3E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500" i="1" dirty="0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500" i="1" dirty="0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1500" i="1" dirty="0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8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⋱</m:t>
                                </m:r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4B18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⋱</m:t>
                                </m:r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EC3E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⋱</m:t>
                                </m:r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MU Serif Roman" charset="0"/>
                              <a:ea typeface="CMU Serif Roman" charset="0"/>
                              <a:cs typeface="CMU Serif Roman" charset="0"/>
                            </a:rPr>
                            <a:t>1</a:t>
                          </a:r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4B18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500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4B18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MU Serif Roman" charset="0"/>
                              <a:ea typeface="CMU Serif Roman" charset="0"/>
                              <a:cs typeface="CMU Serif Roman" charset="0"/>
                            </a:rPr>
                            <a:t>0</a:t>
                          </a:r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4B18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500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4B18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MU Serif Roman" charset="0"/>
                              <a:ea typeface="CMU Serif Roman" charset="0"/>
                              <a:cs typeface="CMU Serif Roman" charset="0"/>
                            </a:rPr>
                            <a:t>1</a:t>
                          </a:r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BBAB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500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4B18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MU Serif Roman" charset="0"/>
                              <a:ea typeface="CMU Serif Roman" charset="0"/>
                              <a:cs typeface="CMU Serif Roman" charset="0"/>
                            </a:rPr>
                            <a:t>0</a:t>
                          </a:r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4B18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4763" indent="0" algn="r">
                            <a:tabLst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500" i="1" dirty="0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500" b="0" i="1" dirty="0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1500" i="1" dirty="0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35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⋱</m:t>
                                </m:r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4B18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⋱</m:t>
                                </m:r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EC3E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⋱</m:t>
                                </m:r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MU Serif Roman" charset="0"/>
                              <a:ea typeface="CMU Serif Roman" charset="0"/>
                              <a:cs typeface="CMU Serif Roman" charset="0"/>
                            </a:rPr>
                            <a:t>1</a:t>
                          </a:r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MU Serif Roman" charset="0"/>
                              <a:ea typeface="CMU Serif Roman" charset="0"/>
                              <a:cs typeface="CMU Serif Roman" charset="0"/>
                            </a:rPr>
                            <a:t>1</a:t>
                          </a:r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4B18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MU Serif Roman" charset="0"/>
                              <a:ea typeface="CMU Serif Roman" charset="0"/>
                              <a:cs typeface="CMU Serif Roman" charset="0"/>
                            </a:rPr>
                            <a:t>0</a:t>
                          </a:r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EC3E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MU Serif Roman" charset="0"/>
                              <a:ea typeface="CMU Serif Roman" charset="0"/>
                              <a:cs typeface="CMU Serif Roman" charset="0"/>
                            </a:rPr>
                            <a:t>0</a:t>
                          </a:r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500" i="1" dirty="0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500" i="1" dirty="0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1500" b="0" i="1" dirty="0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𝑁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57" name="Table 25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3749391"/>
                  </p:ext>
                </p:extLst>
              </p:nvPr>
            </p:nvGraphicFramePr>
            <p:xfrm>
              <a:off x="9852847" y="5217103"/>
              <a:ext cx="2926080" cy="292608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1667" r="-701667" b="-71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101667" r="-601667" b="-71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201667" r="-501667" b="-71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296721" r="-393443" b="-71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403333" r="-300000" b="-71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503333" r="-200000" b="-71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603333" r="-100000" b="-71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MU Serif Roman" charset="0"/>
                              <a:ea typeface="CMU Serif Roman" charset="0"/>
                              <a:cs typeface="CMU Serif Roman" charset="0"/>
                            </a:rPr>
                            <a:t>0</a:t>
                          </a:r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101667" t="-100000" r="-601667" b="-61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MU Serif Roman" charset="0"/>
                              <a:ea typeface="CMU Serif Roman" charset="0"/>
                              <a:cs typeface="CMU Serif Roman" charset="0"/>
                            </a:rPr>
                            <a:t>1</a:t>
                          </a:r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4B18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296721" t="-100000" r="-393443" b="-61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MU Serif Roman" charset="0"/>
                              <a:ea typeface="CMU Serif Roman" charset="0"/>
                              <a:cs typeface="CMU Serif Roman" charset="0"/>
                            </a:rPr>
                            <a:t>0</a:t>
                          </a:r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EC3E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503333" t="-100000" r="-200000" b="-61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MU Serif Roman" charset="0"/>
                              <a:ea typeface="CMU Serif Roman" charset="0"/>
                              <a:cs typeface="CMU Serif Roman" charset="0"/>
                            </a:rPr>
                            <a:t>1</a:t>
                          </a:r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4"/>
                          <a:stretch>
                            <a:fillRect l="-703333" t="-100000" b="-615000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1667" t="-200000" r="-701667" b="-51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101667" t="-200000" r="-601667" b="-51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4B18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296721" t="-200000" r="-393443" b="-51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EC3E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503333" t="-200000" r="-200000" b="-51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603333" t="-200000" r="-100000" b="-51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4"/>
                          <a:stretch>
                            <a:fillRect l="-703333" t="-200000" b="-515000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MU Serif Roman" charset="0"/>
                              <a:ea typeface="CMU Serif Roman" charset="0"/>
                              <a:cs typeface="CMU Serif Roman" charset="0"/>
                            </a:rPr>
                            <a:t>1</a:t>
                          </a:r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EC3E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EC3E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MU Serif Roman" charset="0"/>
                              <a:ea typeface="CMU Serif Roman" charset="0"/>
                              <a:cs typeface="CMU Serif Roman" charset="0"/>
                            </a:rPr>
                            <a:t>0</a:t>
                          </a:r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BBAB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EC3E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MU Serif Roman" charset="0"/>
                              <a:ea typeface="CMU Serif Roman" charset="0"/>
                              <a:cs typeface="CMU Serif Roman" charset="0"/>
                            </a:rPr>
                            <a:t>1</a:t>
                          </a:r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EC3E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EC3E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MU Serif Roman" charset="0"/>
                              <a:ea typeface="CMU Serif Roman" charset="0"/>
                              <a:cs typeface="CMU Serif Roman" charset="0"/>
                            </a:rPr>
                            <a:t>0</a:t>
                          </a:r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EC3E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4"/>
                          <a:stretch>
                            <a:fillRect l="-703333" t="-295082" b="-40655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1667" t="-401667" r="-701667" b="-3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101667" t="-401667" r="-601667" b="-3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4B18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296721" t="-401667" r="-393443" b="-3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EC3E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503333" t="-401667" r="-200000" b="-3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603333" t="-401667" r="-100000" b="-3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4"/>
                          <a:stretch>
                            <a:fillRect l="-703333" t="-401667" b="-313333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MU Serif Roman" charset="0"/>
                              <a:ea typeface="CMU Serif Roman" charset="0"/>
                              <a:cs typeface="CMU Serif Roman" charset="0"/>
                            </a:rPr>
                            <a:t>1</a:t>
                          </a:r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4B18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500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4B18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MU Serif Roman" charset="0"/>
                              <a:ea typeface="CMU Serif Roman" charset="0"/>
                              <a:cs typeface="CMU Serif Roman" charset="0"/>
                            </a:rPr>
                            <a:t>0</a:t>
                          </a:r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4B18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500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4B18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MU Serif Roman" charset="0"/>
                              <a:ea typeface="CMU Serif Roman" charset="0"/>
                              <a:cs typeface="CMU Serif Roman" charset="0"/>
                            </a:rPr>
                            <a:t>1</a:t>
                          </a:r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BBAB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500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4B18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MU Serif Roman" charset="0"/>
                              <a:ea typeface="CMU Serif Roman" charset="0"/>
                              <a:cs typeface="CMU Serif Roman" charset="0"/>
                            </a:rPr>
                            <a:t>0</a:t>
                          </a:r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4B18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4"/>
                          <a:stretch>
                            <a:fillRect l="-703333" t="-501667" b="-213333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1667" t="-601667" r="-701667" b="-1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101667" t="-601667" r="-601667" b="-1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4B18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296721" t="-601667" r="-393443" b="-1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EC3E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503333" t="-601667" r="-200000" b="-1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603333" t="-601667" r="-100000" b="-1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4"/>
                          <a:stretch>
                            <a:fillRect l="-703333" t="-601667" b="-113333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MU Serif Roman" charset="0"/>
                              <a:ea typeface="CMU Serif Roman" charset="0"/>
                              <a:cs typeface="CMU Serif Roman" charset="0"/>
                            </a:rPr>
                            <a:t>1</a:t>
                          </a:r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101667" t="-701667" r="-601667" b="-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MU Serif Roman" charset="0"/>
                              <a:ea typeface="CMU Serif Roman" charset="0"/>
                              <a:cs typeface="CMU Serif Roman" charset="0"/>
                            </a:rPr>
                            <a:t>1</a:t>
                          </a:r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4B18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296721" t="-701667" r="-393443" b="-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MU Serif Roman" charset="0"/>
                              <a:ea typeface="CMU Serif Roman" charset="0"/>
                              <a:cs typeface="CMU Serif Roman" charset="0"/>
                            </a:rPr>
                            <a:t>0</a:t>
                          </a:r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EC3E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503333" t="-701667" r="-200000" b="-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MU Serif Roman" charset="0"/>
                              <a:ea typeface="CMU Serif Roman" charset="0"/>
                              <a:cs typeface="CMU Serif Roman" charset="0"/>
                            </a:rPr>
                            <a:t>0</a:t>
                          </a:r>
                          <a:endParaRPr lang="en-US" sz="15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4"/>
                          <a:stretch>
                            <a:fillRect l="-703333" t="-701667" b="-13333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grpSp>
        <p:nvGrpSpPr>
          <p:cNvPr id="2" name="Group 1"/>
          <p:cNvGrpSpPr/>
          <p:nvPr/>
        </p:nvGrpSpPr>
        <p:grpSpPr>
          <a:xfrm>
            <a:off x="7665828" y="3246548"/>
            <a:ext cx="2423569" cy="1116129"/>
            <a:chOff x="7665828" y="3246548"/>
            <a:chExt cx="2423569" cy="1116129"/>
          </a:xfrm>
        </p:grpSpPr>
        <p:sp>
          <p:nvSpPr>
            <p:cNvPr id="66" name="Cloud Callout 65"/>
            <p:cNvSpPr/>
            <p:nvPr/>
          </p:nvSpPr>
          <p:spPr>
            <a:xfrm>
              <a:off x="7760987" y="3246548"/>
              <a:ext cx="2328410" cy="1116129"/>
            </a:xfrm>
            <a:prstGeom prst="cloudCallout">
              <a:avLst>
                <a:gd name="adj1" fmla="val -95703"/>
                <a:gd name="adj2" fmla="val 77129"/>
              </a:avLst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1" name="Rectangle 260"/>
                <p:cNvSpPr/>
                <p:nvPr/>
              </p:nvSpPr>
              <p:spPr>
                <a:xfrm>
                  <a:off x="7665828" y="3536839"/>
                  <a:ext cx="2372482" cy="52322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400" dirty="0" smtClean="0">
                      <a:solidFill>
                        <a:schemeClr val="tx2">
                          <a:lumMod val="50000"/>
                        </a:schemeClr>
                      </a:solidFill>
                    </a:rPr>
                    <a:t>I want to search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00" i="1" dirty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400" i="1" dirty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sz="1400" i="1" dirty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𝑖</m:t>
                          </m:r>
                        </m:sub>
                      </m:sSub>
                    </m:oMath>
                  </a14:m>
                  <a:r>
                    <a:rPr lang="en-US" sz="1400" dirty="0">
                      <a:solidFill>
                        <a:schemeClr val="tx2">
                          <a:lumMod val="50000"/>
                        </a:schemeClr>
                      </a:solidFill>
                    </a:rPr>
                    <a:t> </a:t>
                  </a:r>
                  <a:endParaRPr lang="en-US" sz="1400" dirty="0" smtClean="0">
                    <a:solidFill>
                      <a:schemeClr val="tx2">
                        <a:lumMod val="50000"/>
                      </a:schemeClr>
                    </a:solidFill>
                  </a:endParaRPr>
                </a:p>
                <a:p>
                  <a:pPr algn="ctr"/>
                  <a:r>
                    <a:rPr lang="en-US" sz="1400" dirty="0" smtClean="0">
                      <a:solidFill>
                        <a:schemeClr val="tx2">
                          <a:lumMod val="50000"/>
                        </a:schemeClr>
                      </a:solidFill>
                    </a:rPr>
                    <a:t>located </a:t>
                  </a:r>
                  <a:r>
                    <a:rPr lang="en-US" sz="1400" dirty="0">
                      <a:solidFill>
                        <a:schemeClr val="tx2">
                          <a:lumMod val="50000"/>
                        </a:schemeClr>
                      </a:solidFill>
                    </a:rPr>
                    <a:t>at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00" i="1" dirty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400" i="1" dirty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sz="1400" i="1" dirty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8</m:t>
                          </m:r>
                        </m:sub>
                      </m:sSub>
                      <m:r>
                        <a:rPr lang="en-US" sz="14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charset="0"/>
                        </a:rPr>
                        <m:t>∈ </m:t>
                      </m:r>
                      <m:sSub>
                        <m:sSubPr>
                          <m:ctrlPr>
                            <a:rPr lang="en-US" sz="1400" i="1" dirty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400" i="1" dirty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𝑆</m:t>
                          </m:r>
                        </m:e>
                        <m:sub>
                          <m:r>
                            <a:rPr lang="en-US" sz="1400" i="1" dirty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0</m:t>
                          </m:r>
                        </m:sub>
                      </m:sSub>
                    </m:oMath>
                  </a14:m>
                  <a:endParaRPr lang="en-US" sz="1400" dirty="0">
                    <a:solidFill>
                      <a:schemeClr val="tx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61" name="Rectangle 26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65828" y="3536839"/>
                  <a:ext cx="2372482" cy="523220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t="-9302" b="-627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62" name="Rectangle 261"/>
          <p:cNvSpPr/>
          <p:nvPr/>
        </p:nvSpPr>
        <p:spPr>
          <a:xfrm>
            <a:off x="5498228" y="4415728"/>
            <a:ext cx="9733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Client</a:t>
            </a:r>
            <a:endParaRPr lang="en-US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70" name="Rectangle 269"/>
          <p:cNvSpPr/>
          <p:nvPr/>
        </p:nvSpPr>
        <p:spPr>
          <a:xfrm>
            <a:off x="5753451" y="6719681"/>
            <a:ext cx="1422905" cy="304158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rgbClr val="FF0000"/>
                </a:solidFill>
                <a:latin typeface="Helvetica Light" charset="0"/>
                <a:ea typeface="Helvetica Light" charset="0"/>
                <a:cs typeface="Helvetica Light" charset="0"/>
              </a:rPr>
              <a:t>Re-encrypt</a:t>
            </a:r>
            <a:endParaRPr lang="en-US" sz="1800" dirty="0">
              <a:solidFill>
                <a:srgbClr val="FF0000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271" name="Rectangle 270"/>
          <p:cNvSpPr/>
          <p:nvPr/>
        </p:nvSpPr>
        <p:spPr>
          <a:xfrm>
            <a:off x="5263977" y="7392104"/>
            <a:ext cx="2401851" cy="304158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tx2">
                    <a:lumMod val="50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Assign new address</a:t>
            </a:r>
            <a:endParaRPr lang="en-US" sz="1800" dirty="0">
              <a:solidFill>
                <a:schemeClr val="tx2">
                  <a:lumMod val="50000"/>
                </a:schemeClr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6031235" y="6351185"/>
            <a:ext cx="0" cy="368447"/>
          </a:xfrm>
          <a:prstGeom prst="straightConnector1">
            <a:avLst/>
          </a:prstGeom>
          <a:ln w="254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Arrow Connector 277"/>
          <p:cNvCxnSpPr/>
          <p:nvPr/>
        </p:nvCxnSpPr>
        <p:spPr>
          <a:xfrm>
            <a:off x="6975956" y="6351185"/>
            <a:ext cx="0" cy="368447"/>
          </a:xfrm>
          <a:prstGeom prst="straightConnector1">
            <a:avLst/>
          </a:prstGeom>
          <a:ln w="254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0" name="Rectangle 299"/>
              <p:cNvSpPr/>
              <p:nvPr/>
            </p:nvSpPr>
            <p:spPr>
              <a:xfrm>
                <a:off x="3455258" y="4955098"/>
                <a:ext cx="2739789" cy="3539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700" dirty="0" smtClean="0">
                    <a:solidFill>
                      <a:schemeClr val="tx2">
                        <a:lumMod val="50000"/>
                      </a:schemeClr>
                    </a:solidFill>
                  </a:rPr>
                  <a:t>request row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00" i="1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700" i="1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1700" i="1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8</m:t>
                        </m:r>
                      </m:sub>
                    </m:sSub>
                  </m:oMath>
                </a14:m>
                <a:r>
                  <a:rPr lang="en-US" sz="1700" dirty="0" smtClean="0">
                    <a:solidFill>
                      <a:schemeClr val="tx2">
                        <a:lumMod val="50000"/>
                      </a:schemeClr>
                    </a:solidFill>
                  </a:rPr>
                  <a:t>, column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00" i="1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700" i="1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𝑣</m:t>
                        </m:r>
                      </m:e>
                      <m:sub>
                        <m:r>
                          <a:rPr lang="en-US" sz="1700" i="1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5</m:t>
                        </m:r>
                      </m:sub>
                    </m:sSub>
                  </m:oMath>
                </a14:m>
                <a:endParaRPr lang="en-US" sz="1700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00" name="Rectangle 29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5258" y="4955098"/>
                <a:ext cx="2739789" cy="353943"/>
              </a:xfrm>
              <a:prstGeom prst="rect">
                <a:avLst/>
              </a:prstGeom>
              <a:blipFill rotWithShape="0">
                <a:blip r:embed="rId6"/>
                <a:stretch>
                  <a:fillRect l="-1559" t="-5172" b="-24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6" name="Rectangle 305"/>
              <p:cNvSpPr/>
              <p:nvPr/>
            </p:nvSpPr>
            <p:spPr>
              <a:xfrm>
                <a:off x="6729825" y="4957974"/>
                <a:ext cx="2908168" cy="3539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700" dirty="0" smtClean="0">
                    <a:solidFill>
                      <a:schemeClr val="tx2">
                        <a:lumMod val="50000"/>
                      </a:schemeClr>
                    </a:solidFill>
                  </a:rPr>
                  <a:t>request row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00" i="1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700" i="1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1700" b="0" i="1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10</m:t>
                        </m:r>
                      </m:sub>
                    </m:sSub>
                  </m:oMath>
                </a14:m>
                <a:r>
                  <a:rPr lang="en-US" sz="1700" dirty="0" smtClean="0">
                    <a:solidFill>
                      <a:schemeClr val="tx2">
                        <a:lumMod val="50000"/>
                      </a:schemeClr>
                    </a:solidFill>
                  </a:rPr>
                  <a:t>, column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00" i="1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700" i="1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𝑣</m:t>
                        </m:r>
                      </m:e>
                      <m:sub>
                        <m:r>
                          <a:rPr lang="en-US" sz="1700" b="0" i="1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40</m:t>
                        </m:r>
                      </m:sub>
                    </m:sSub>
                  </m:oMath>
                </a14:m>
                <a:endParaRPr lang="en-US" sz="1700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06" name="Rectangle 30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9825" y="4957974"/>
                <a:ext cx="2908168" cy="353943"/>
              </a:xfrm>
              <a:prstGeom prst="rect">
                <a:avLst/>
              </a:prstGeom>
              <a:blipFill rotWithShape="0">
                <a:blip r:embed="rId7"/>
                <a:stretch>
                  <a:fillRect l="-1468" t="-3448" b="-24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7" name="Rectangle 306"/>
              <p:cNvSpPr/>
              <p:nvPr/>
            </p:nvSpPr>
            <p:spPr>
              <a:xfrm>
                <a:off x="3475225" y="5420073"/>
                <a:ext cx="2580258" cy="3781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700" dirty="0" smtClean="0">
                    <a:solidFill>
                      <a:srgbClr val="FF0000"/>
                    </a:solidFill>
                  </a:rPr>
                  <a:t>fetch</a:t>
                </a:r>
                <a:r>
                  <a:rPr lang="en-US" sz="1700" dirty="0" smtClean="0">
                    <a:solidFill>
                      <a:schemeClr val="tx2">
                        <a:lumMod val="50000"/>
                      </a:schemeClr>
                    </a:solidFill>
                  </a:rPr>
                  <a:t> row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00" i="1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700" b="1" i="0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𝐈</m:t>
                        </m:r>
                      </m:e>
                      <m:sub>
                        <m:sSub>
                          <m:sSubPr>
                            <m:ctrlPr>
                              <a:rPr lang="en-US" sz="1700" b="0" i="1" dirty="0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1700" b="0" i="1" dirty="0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1700" b="0" i="1" dirty="0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8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1700" dirty="0" smtClean="0">
                    <a:solidFill>
                      <a:schemeClr val="tx2">
                        <a:lumMod val="50000"/>
                      </a:schemeClr>
                    </a:solidFill>
                  </a:rPr>
                  <a:t>, column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00" i="1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700" b="1" i="0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𝐈</m:t>
                        </m:r>
                      </m:e>
                      <m:sub>
                        <m:sSub>
                          <m:sSubPr>
                            <m:ctrlPr>
                              <a:rPr lang="en-US" sz="1700" b="0" i="1" dirty="0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1700" b="0" i="1" dirty="0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1700" b="0" i="1" dirty="0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5</m:t>
                            </m:r>
                          </m:sub>
                        </m:sSub>
                      </m:sub>
                    </m:sSub>
                  </m:oMath>
                </a14:m>
                <a:endParaRPr lang="en-US" sz="1700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07" name="Rectangle 30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5225" y="5420073"/>
                <a:ext cx="2580258" cy="378180"/>
              </a:xfrm>
              <a:prstGeom prst="rect">
                <a:avLst/>
              </a:prstGeom>
              <a:blipFill rotWithShape="0">
                <a:blip r:embed="rId8"/>
                <a:stretch>
                  <a:fillRect l="-1418" t="-1613" b="-177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8" name="Rectangle 307"/>
              <p:cNvSpPr/>
              <p:nvPr/>
            </p:nvSpPr>
            <p:spPr>
              <a:xfrm>
                <a:off x="6842065" y="5420201"/>
                <a:ext cx="2737352" cy="3779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700" dirty="0" smtClean="0">
                    <a:solidFill>
                      <a:srgbClr val="FF0000"/>
                    </a:solidFill>
                  </a:rPr>
                  <a:t>fetch</a:t>
                </a:r>
                <a:r>
                  <a:rPr lang="en-US" sz="1700" dirty="0" smtClean="0">
                    <a:solidFill>
                      <a:schemeClr val="tx2">
                        <a:lumMod val="50000"/>
                      </a:schemeClr>
                    </a:solidFill>
                  </a:rPr>
                  <a:t> row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00" i="1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700" b="1" i="0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𝐈</m:t>
                        </m:r>
                      </m:e>
                      <m:sub>
                        <m:sSub>
                          <m:sSubPr>
                            <m:ctrlPr>
                              <a:rPr lang="en-US" sz="1700" b="0" i="1" dirty="0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1700" b="0" i="1" dirty="0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1700" b="0" i="1" dirty="0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10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1700" dirty="0" smtClean="0">
                    <a:solidFill>
                      <a:schemeClr val="tx2">
                        <a:lumMod val="50000"/>
                      </a:schemeClr>
                    </a:solidFill>
                  </a:rPr>
                  <a:t>, column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00" i="1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700" b="1" i="0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𝐈</m:t>
                        </m:r>
                      </m:e>
                      <m:sub>
                        <m:sSub>
                          <m:sSubPr>
                            <m:ctrlPr>
                              <a:rPr lang="en-US" sz="1700" b="0" i="1" dirty="0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1700" b="0" i="1" dirty="0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1700" b="0" i="1" dirty="0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40</m:t>
                            </m:r>
                          </m:sub>
                        </m:sSub>
                      </m:sub>
                    </m:sSub>
                  </m:oMath>
                </a14:m>
                <a:endParaRPr lang="en-US" sz="1700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08" name="Rectangle 30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2065" y="5420201"/>
                <a:ext cx="2737352" cy="377924"/>
              </a:xfrm>
              <a:prstGeom prst="rect">
                <a:avLst/>
              </a:prstGeom>
              <a:blipFill rotWithShape="0">
                <a:blip r:embed="rId9"/>
                <a:stretch>
                  <a:fillRect l="-1336" t="-1613" b="-177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0" name="Rectangle 309"/>
          <p:cNvSpPr/>
          <p:nvPr/>
        </p:nvSpPr>
        <p:spPr>
          <a:xfrm>
            <a:off x="6133342" y="7739066"/>
            <a:ext cx="705642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 dirty="0" smtClean="0">
                <a:solidFill>
                  <a:srgbClr val="FF0000"/>
                </a:solidFill>
              </a:rPr>
              <a:t>swap</a:t>
            </a:r>
            <a:endParaRPr lang="en-US" sz="1700" dirty="0">
              <a:solidFill>
                <a:srgbClr val="FF0000"/>
              </a:solidFill>
            </a:endParaRPr>
          </a:p>
        </p:txBody>
      </p:sp>
      <p:cxnSp>
        <p:nvCxnSpPr>
          <p:cNvPr id="312" name="Straight Arrow Connector 311"/>
          <p:cNvCxnSpPr/>
          <p:nvPr/>
        </p:nvCxnSpPr>
        <p:spPr>
          <a:xfrm>
            <a:off x="6027270" y="7701323"/>
            <a:ext cx="0" cy="234953"/>
          </a:xfrm>
          <a:prstGeom prst="straightConnector1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3" name="Straight Arrow Connector 312"/>
          <p:cNvCxnSpPr/>
          <p:nvPr/>
        </p:nvCxnSpPr>
        <p:spPr>
          <a:xfrm>
            <a:off x="6975997" y="7696860"/>
            <a:ext cx="0" cy="237744"/>
          </a:xfrm>
          <a:prstGeom prst="straightConnector1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8" name="Straight Arrow Connector 317"/>
          <p:cNvCxnSpPr/>
          <p:nvPr/>
        </p:nvCxnSpPr>
        <p:spPr>
          <a:xfrm>
            <a:off x="6027270" y="7026367"/>
            <a:ext cx="0" cy="368447"/>
          </a:xfrm>
          <a:prstGeom prst="straightConnector1">
            <a:avLst/>
          </a:prstGeom>
          <a:ln w="254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9" name="Straight Arrow Connector 318"/>
          <p:cNvCxnSpPr/>
          <p:nvPr/>
        </p:nvCxnSpPr>
        <p:spPr>
          <a:xfrm>
            <a:off x="6971991" y="7026367"/>
            <a:ext cx="0" cy="368447"/>
          </a:xfrm>
          <a:prstGeom prst="straightConnector1">
            <a:avLst/>
          </a:prstGeom>
          <a:ln w="254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" name="Straight Arrow Connector 320"/>
          <p:cNvCxnSpPr/>
          <p:nvPr/>
        </p:nvCxnSpPr>
        <p:spPr>
          <a:xfrm>
            <a:off x="6027270" y="7934604"/>
            <a:ext cx="703368" cy="299687"/>
          </a:xfrm>
          <a:prstGeom prst="straightConnector1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4" name="Straight Arrow Connector 323"/>
          <p:cNvCxnSpPr/>
          <p:nvPr/>
        </p:nvCxnSpPr>
        <p:spPr>
          <a:xfrm flipH="1">
            <a:off x="6241193" y="7917036"/>
            <a:ext cx="747943" cy="322400"/>
          </a:xfrm>
          <a:prstGeom prst="straightConnector1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8" name="Rectangle 327"/>
              <p:cNvSpPr/>
              <p:nvPr/>
            </p:nvSpPr>
            <p:spPr>
              <a:xfrm>
                <a:off x="3620750" y="8742913"/>
                <a:ext cx="5684633" cy="3539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700" dirty="0" smtClean="0">
                    <a:solidFill>
                      <a:schemeClr val="tx2">
                        <a:lumMod val="50000"/>
                      </a:schemeClr>
                    </a:solidFill>
                  </a:rPr>
                  <a:t>repeat for each search/update operation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00" i="1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700" b="0" i="0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o</m:t>
                        </m:r>
                        <m:r>
                          <m:rPr>
                            <m:sty m:val="p"/>
                          </m:rPr>
                          <a:rPr lang="en-US" sz="1700" i="0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p</m:t>
                        </m:r>
                      </m:e>
                      <m:sub>
                        <m:r>
                          <a:rPr lang="en-US" sz="1700" i="1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sz="1700" i="1" dirty="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charset="0"/>
                      </a:rPr>
                      <m:t>,  </m:t>
                    </m:r>
                    <m:r>
                      <a:rPr lang="en-US" sz="1700" b="0" i="1" dirty="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charset="0"/>
                      </a:rPr>
                      <m:t>𝑖</m:t>
                    </m:r>
                    <m:r>
                      <a:rPr lang="en-US" sz="1700" i="1" dirty="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charset="0"/>
                      </a:rPr>
                      <m:t>= 1</m:t>
                    </m:r>
                    <m:r>
                      <a:rPr lang="en-US" sz="1700" b="0" i="1" dirty="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charset="0"/>
                      </a:rPr>
                      <m:t>,…, </m:t>
                    </m:r>
                    <m:r>
                      <a:rPr lang="en-US" sz="1700" i="1" dirty="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charset="0"/>
                      </a:rPr>
                      <m:t>𝑞</m:t>
                    </m:r>
                  </m:oMath>
                </a14:m>
                <a:endParaRPr lang="en-US" sz="1700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28" name="Rectangle 3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0750" y="8742913"/>
                <a:ext cx="5684633" cy="353943"/>
              </a:xfrm>
              <a:prstGeom prst="rect">
                <a:avLst/>
              </a:prstGeom>
              <a:blipFill rotWithShape="0">
                <a:blip r:embed="rId10"/>
                <a:stretch>
                  <a:fillRect l="-751" t="-91379" b="-1155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9" name="Rectangle 328"/>
              <p:cNvSpPr/>
              <p:nvPr/>
            </p:nvSpPr>
            <p:spPr>
              <a:xfrm>
                <a:off x="866100" y="4137252"/>
                <a:ext cx="1557606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600" dirty="0" smtClean="0">
                    <a:solidFill>
                      <a:schemeClr val="tx2">
                        <a:lumMod val="50000"/>
                      </a:schemeClr>
                    </a:solidFill>
                  </a:rPr>
                  <a:t>Server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600" i="1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𝑆</m:t>
                        </m:r>
                      </m:e>
                      <m:sub>
                        <m:r>
                          <a:rPr lang="en-US" sz="2600" i="1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0</m:t>
                        </m:r>
                      </m:sub>
                    </m:sSub>
                  </m:oMath>
                </a14:m>
                <a:endParaRPr lang="en-US" sz="2600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29" name="Rectangle 3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100" y="4137252"/>
                <a:ext cx="1557606" cy="492443"/>
              </a:xfrm>
              <a:prstGeom prst="rect">
                <a:avLst/>
              </a:prstGeom>
              <a:blipFill rotWithShape="0">
                <a:blip r:embed="rId11"/>
                <a:stretch>
                  <a:fillRect l="-7031" t="-13750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0" name="Rectangle 329"/>
              <p:cNvSpPr/>
              <p:nvPr/>
            </p:nvSpPr>
            <p:spPr>
              <a:xfrm>
                <a:off x="10442738" y="4083498"/>
                <a:ext cx="1549911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600" dirty="0" smtClean="0">
                    <a:solidFill>
                      <a:schemeClr val="tx2">
                        <a:lumMod val="50000"/>
                      </a:schemeClr>
                    </a:solidFill>
                  </a:rPr>
                  <a:t>Server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600" i="1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𝑆</m:t>
                        </m:r>
                      </m:e>
                      <m:sub>
                        <m:r>
                          <a:rPr lang="en-US" sz="2600" b="0" i="1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2600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30" name="Rectangle 3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42738" y="4083498"/>
                <a:ext cx="1549911" cy="492443"/>
              </a:xfrm>
              <a:prstGeom prst="rect">
                <a:avLst/>
              </a:prstGeom>
              <a:blipFill rotWithShape="0">
                <a:blip r:embed="rId12"/>
                <a:stretch>
                  <a:fillRect l="-7087" t="-12346" b="-28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1" name="Rectangle 330"/>
              <p:cNvSpPr/>
              <p:nvPr/>
            </p:nvSpPr>
            <p:spPr>
              <a:xfrm>
                <a:off x="-1561" y="4624554"/>
                <a:ext cx="3476786" cy="4129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2000" dirty="0" smtClean="0">
                    <a:solidFill>
                      <a:schemeClr val="tx2">
                        <a:lumMod val="50000"/>
                      </a:schemeClr>
                    </a:solidFill>
                  </a:rPr>
                  <a:t>Encrypted data structure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000" b="1" i="0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𝐈</m:t>
                        </m:r>
                      </m:e>
                      <m:sup>
                        <m:r>
                          <a:rPr lang="en-US" sz="2000" b="0" i="1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en-US" sz="2000" i="1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0</m:t>
                        </m:r>
                        <m:r>
                          <a:rPr lang="en-US" sz="2000" b="0" i="1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)</m:t>
                        </m:r>
                      </m:sup>
                    </m:sSup>
                  </m:oMath>
                </a14:m>
                <a:endParaRPr lang="en-US" sz="2000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31" name="Rectangle 3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561" y="4624554"/>
                <a:ext cx="3476786" cy="412934"/>
              </a:xfrm>
              <a:prstGeom prst="rect">
                <a:avLst/>
              </a:prstGeom>
              <a:blipFill rotWithShape="0">
                <a:blip r:embed="rId13"/>
                <a:stretch>
                  <a:fillRect l="-1053" t="-4478" b="-283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2" name="Rectangle 331"/>
              <p:cNvSpPr/>
              <p:nvPr/>
            </p:nvSpPr>
            <p:spPr>
              <a:xfrm>
                <a:off x="9544412" y="4621730"/>
                <a:ext cx="3476786" cy="4129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2000" dirty="0" smtClean="0">
                    <a:solidFill>
                      <a:schemeClr val="tx2">
                        <a:lumMod val="50000"/>
                      </a:schemeClr>
                    </a:solidFill>
                  </a:rPr>
                  <a:t>Encrypted data structure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000" b="1" i="0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𝐈</m:t>
                        </m:r>
                      </m:e>
                      <m:sup>
                        <m:r>
                          <a:rPr lang="en-US" sz="2000" b="0" i="1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(1)</m:t>
                        </m:r>
                      </m:sup>
                    </m:sSup>
                  </m:oMath>
                </a14:m>
                <a:endParaRPr lang="en-US" sz="2000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32" name="Rectangle 3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4412" y="4621730"/>
                <a:ext cx="3476786" cy="412934"/>
              </a:xfrm>
              <a:prstGeom prst="rect">
                <a:avLst/>
              </a:prstGeom>
              <a:blipFill rotWithShape="0">
                <a:blip r:embed="rId14"/>
                <a:stretch>
                  <a:fillRect l="-1053" t="-2941" b="-26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ectangle 39"/>
          <p:cNvSpPr/>
          <p:nvPr/>
        </p:nvSpPr>
        <p:spPr>
          <a:xfrm>
            <a:off x="8591129" y="5802661"/>
            <a:ext cx="6681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Helvetica Light" charset="0"/>
                <a:ea typeface="Helvetica Light" charset="0"/>
                <a:cs typeface="Helvetica Light" charset="0"/>
              </a:rPr>
              <a:t>(1)</a:t>
            </a:r>
            <a:endParaRPr lang="en-US" sz="2000" dirty="0">
              <a:solidFill>
                <a:srgbClr val="FF0000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728374" y="5798125"/>
            <a:ext cx="6681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Helvetica Light" charset="0"/>
                <a:ea typeface="Helvetica Light" charset="0"/>
                <a:cs typeface="Helvetica Light" charset="0"/>
              </a:rPr>
              <a:t>(1)</a:t>
            </a:r>
            <a:endParaRPr lang="en-US" sz="2000" dirty="0">
              <a:solidFill>
                <a:srgbClr val="FF0000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166512" y="5686901"/>
            <a:ext cx="6681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Helvetica Light" charset="0"/>
                <a:ea typeface="Helvetica Light" charset="0"/>
                <a:cs typeface="Helvetica Light" charset="0"/>
              </a:rPr>
              <a:t>(2)</a:t>
            </a:r>
            <a:endParaRPr lang="en-US" sz="2000" dirty="0">
              <a:solidFill>
                <a:srgbClr val="FF0000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6168246" y="6373982"/>
            <a:ext cx="6681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Helvetica Light" charset="0"/>
                <a:ea typeface="Helvetica Light" charset="0"/>
                <a:cs typeface="Helvetica Light" charset="0"/>
              </a:rPr>
              <a:t>(3)</a:t>
            </a:r>
            <a:endParaRPr lang="en-US" sz="2000" dirty="0">
              <a:solidFill>
                <a:srgbClr val="FF0000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6173942" y="7040920"/>
            <a:ext cx="6681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Helvetica Light" charset="0"/>
                <a:ea typeface="Helvetica Light" charset="0"/>
                <a:cs typeface="Helvetica Light" charset="0"/>
              </a:rPr>
              <a:t>(4)</a:t>
            </a:r>
            <a:endParaRPr lang="en-US" sz="2000" dirty="0">
              <a:solidFill>
                <a:srgbClr val="FF0000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173942" y="8145194"/>
            <a:ext cx="6681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Helvetica Light" charset="0"/>
                <a:ea typeface="Helvetica Light" charset="0"/>
                <a:cs typeface="Helvetica Light" charset="0"/>
              </a:rPr>
              <a:t>(5)</a:t>
            </a:r>
            <a:endParaRPr lang="en-US" sz="2000" dirty="0">
              <a:solidFill>
                <a:srgbClr val="FF0000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387624" y="8216992"/>
            <a:ext cx="6681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Helvetica Light" charset="0"/>
                <a:ea typeface="Helvetica Light" charset="0"/>
                <a:cs typeface="Helvetica Light" charset="0"/>
              </a:rPr>
              <a:t>(6)</a:t>
            </a:r>
            <a:endParaRPr lang="en-US" sz="2000" dirty="0">
              <a:solidFill>
                <a:srgbClr val="FF0000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8591130" y="8206068"/>
            <a:ext cx="6681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smtClean="0">
                <a:solidFill>
                  <a:srgbClr val="FF0000"/>
                </a:solidFill>
                <a:latin typeface="Helvetica Light" charset="0"/>
                <a:ea typeface="Helvetica Light" charset="0"/>
                <a:cs typeface="Helvetica Light" charset="0"/>
              </a:rPr>
              <a:t>(6)</a:t>
            </a:r>
            <a:endParaRPr lang="en-US" sz="2000" dirty="0">
              <a:solidFill>
                <a:srgbClr val="FF0000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50" name="Text Placeholder 1"/>
          <p:cNvSpPr>
            <a:spLocks noGrp="1"/>
          </p:cNvSpPr>
          <p:nvPr>
            <p:ph type="body" idx="1"/>
          </p:nvPr>
        </p:nvSpPr>
        <p:spPr>
          <a:xfrm>
            <a:off x="253255" y="2828350"/>
            <a:ext cx="7981630" cy="742519"/>
          </a:xfrm>
        </p:spPr>
        <p:txBody>
          <a:bodyPr anchor="t">
            <a:no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  <a:tabLst>
                <a:tab pos="2676525" algn="l"/>
              </a:tabLst>
            </a:pP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“</a:t>
            </a:r>
            <a:r>
              <a:rPr lang="en-US" sz="2800" i="1" dirty="0" smtClean="0">
                <a:solidFill>
                  <a:schemeClr val="tx2">
                    <a:lumMod val="50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Fetch </a:t>
            </a:r>
            <a:r>
              <a:rPr lang="mr-IN" sz="2800" i="1" dirty="0" smtClean="0">
                <a:solidFill>
                  <a:schemeClr val="tx2">
                    <a:lumMod val="50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–</a:t>
            </a:r>
            <a:r>
              <a:rPr lang="en-US" sz="2800" i="1" dirty="0" smtClean="0">
                <a:solidFill>
                  <a:schemeClr val="tx2">
                    <a:lumMod val="50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 re-encrypt </a:t>
            </a:r>
            <a:r>
              <a:rPr lang="mr-IN" sz="2800" i="1" dirty="0" smtClean="0">
                <a:solidFill>
                  <a:schemeClr val="tx2">
                    <a:lumMod val="50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–</a:t>
            </a:r>
            <a:r>
              <a:rPr lang="en-US" sz="2800" i="1" dirty="0" smtClean="0">
                <a:solidFill>
                  <a:schemeClr val="tx2">
                    <a:lumMod val="50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 swap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” strategy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/>
              <p:cNvSpPr/>
              <p:nvPr/>
            </p:nvSpPr>
            <p:spPr>
              <a:xfrm>
                <a:off x="4989585" y="6323786"/>
                <a:ext cx="1099083" cy="3781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700" dirty="0" smtClean="0">
                    <a:solidFill>
                      <a:schemeClr val="tx2">
                        <a:lumMod val="50000"/>
                      </a:schemeClr>
                    </a:solidFill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00" i="1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700" b="1" i="0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𝐈</m:t>
                        </m:r>
                        <m:r>
                          <a:rPr lang="en-US" sz="1700" b="1" i="0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′</m:t>
                        </m:r>
                      </m:e>
                      <m:sub>
                        <m:sSub>
                          <m:sSubPr>
                            <m:ctrlPr>
                              <a:rPr lang="en-US" sz="1700" b="0" i="1" dirty="0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1700" b="0" i="1" dirty="0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1700" b="0" i="1" dirty="0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8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1700" dirty="0" smtClean="0">
                    <a:solidFill>
                      <a:schemeClr val="tx2">
                        <a:lumMod val="50000"/>
                      </a:schemeClr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00" i="1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700" b="1" i="0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𝐈</m:t>
                        </m:r>
                        <m:r>
                          <a:rPr lang="en-US" sz="1700" b="1" i="1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′</m:t>
                        </m:r>
                      </m:e>
                      <m:sub>
                        <m:sSub>
                          <m:sSubPr>
                            <m:ctrlPr>
                              <a:rPr lang="en-US" sz="1700" b="0" i="1" dirty="0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1700" b="0" i="1" dirty="0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1700" b="0" i="1" dirty="0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5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1700" dirty="0" smtClean="0">
                    <a:solidFill>
                      <a:schemeClr val="tx2">
                        <a:lumMod val="50000"/>
                      </a:schemeClr>
                    </a:solidFill>
                  </a:rPr>
                  <a:t>)</a:t>
                </a:r>
                <a:endParaRPr lang="en-US" sz="1700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5" name="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9585" y="6323786"/>
                <a:ext cx="1099083" cy="378180"/>
              </a:xfrm>
              <a:prstGeom prst="rect">
                <a:avLst/>
              </a:prstGeom>
              <a:blipFill rotWithShape="0">
                <a:blip r:embed="rId15"/>
                <a:stretch>
                  <a:fillRect l="-3889" t="-1613" r="-2778" b="-177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/>
              <p:cNvSpPr/>
              <p:nvPr/>
            </p:nvSpPr>
            <p:spPr>
              <a:xfrm>
                <a:off x="6978707" y="6324613"/>
                <a:ext cx="1256178" cy="3779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700" dirty="0" smtClean="0">
                    <a:solidFill>
                      <a:schemeClr val="tx2">
                        <a:lumMod val="50000"/>
                      </a:schemeClr>
                    </a:solidFill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00" i="1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700" b="1" i="0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𝐈</m:t>
                        </m:r>
                        <m:r>
                          <a:rPr lang="en-US" sz="1700" b="1" i="0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′</m:t>
                        </m:r>
                      </m:e>
                      <m:sub>
                        <m:sSub>
                          <m:sSubPr>
                            <m:ctrlPr>
                              <a:rPr lang="en-US" sz="1700" b="0" i="1" dirty="0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1700" b="0" i="1" dirty="0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1700" b="0" i="1" dirty="0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10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1700" dirty="0" smtClean="0">
                    <a:solidFill>
                      <a:schemeClr val="tx2">
                        <a:lumMod val="50000"/>
                      </a:schemeClr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00" i="1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700" b="1" i="0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𝐈</m:t>
                        </m:r>
                        <m:r>
                          <a:rPr lang="en-US" sz="1700" b="1" i="1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′</m:t>
                        </m:r>
                      </m:e>
                      <m:sub>
                        <m:sSub>
                          <m:sSubPr>
                            <m:ctrlPr>
                              <a:rPr lang="en-US" sz="1700" b="0" i="1" dirty="0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1700" b="0" i="1" dirty="0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1700" b="0" i="1" dirty="0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40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1700" dirty="0" smtClean="0">
                    <a:solidFill>
                      <a:schemeClr val="tx2">
                        <a:lumMod val="50000"/>
                      </a:schemeClr>
                    </a:solidFill>
                  </a:rPr>
                  <a:t>)</a:t>
                </a:r>
                <a:endParaRPr lang="en-US" sz="1700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7" name="Rectangle 5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8707" y="6324613"/>
                <a:ext cx="1256178" cy="377924"/>
              </a:xfrm>
              <a:prstGeom prst="rect">
                <a:avLst/>
              </a:prstGeom>
              <a:blipFill rotWithShape="0">
                <a:blip r:embed="rId16"/>
                <a:stretch>
                  <a:fillRect l="-3398" t="-3279" r="-2427" b="-196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/>
              <p:cNvSpPr/>
              <p:nvPr/>
            </p:nvSpPr>
            <p:spPr>
              <a:xfrm>
                <a:off x="6978707" y="7000576"/>
                <a:ext cx="1206484" cy="4147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700" dirty="0" smtClean="0">
                    <a:solidFill>
                      <a:schemeClr val="tx2">
                        <a:lumMod val="50000"/>
                      </a:schemeClr>
                    </a:solidFill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00" i="1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700" b="1" i="1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 </m:t>
                        </m:r>
                        <m:acc>
                          <m:accPr>
                            <m:chr m:val="̂"/>
                            <m:ctrlPr>
                              <a:rPr lang="en-US" sz="1700" b="1" i="1" dirty="0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1700" b="1" i="0" dirty="0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𝐈</m:t>
                            </m:r>
                          </m:e>
                        </m:acc>
                      </m:e>
                      <m:sub>
                        <m:sSub>
                          <m:sSubPr>
                            <m:ctrlPr>
                              <a:rPr lang="en-US" sz="1700" b="0" i="1" dirty="0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1700" b="0" i="1" dirty="0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1700" b="0" i="1" dirty="0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10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1700" dirty="0" smtClean="0">
                    <a:solidFill>
                      <a:schemeClr val="tx2">
                        <a:lumMod val="50000"/>
                      </a:schemeClr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00" i="1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1700" b="1" i="1" dirty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1700" b="1" i="0" dirty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𝐈</m:t>
                            </m:r>
                          </m:e>
                        </m:acc>
                      </m:e>
                      <m:sub>
                        <m:sSub>
                          <m:sSubPr>
                            <m:ctrlPr>
                              <a:rPr lang="en-US" sz="1700" b="0" i="1" dirty="0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1700" b="0" i="1" dirty="0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1700" b="0" i="1" dirty="0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40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1700" dirty="0" smtClean="0">
                    <a:solidFill>
                      <a:schemeClr val="tx2">
                        <a:lumMod val="50000"/>
                      </a:schemeClr>
                    </a:solidFill>
                  </a:rPr>
                  <a:t>)</a:t>
                </a:r>
                <a:endParaRPr lang="en-US" sz="1700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8" name="Rectangle 5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8707" y="7000576"/>
                <a:ext cx="1206484" cy="414729"/>
              </a:xfrm>
              <a:prstGeom prst="rect">
                <a:avLst/>
              </a:prstGeom>
              <a:blipFill rotWithShape="0">
                <a:blip r:embed="rId17"/>
                <a:stretch>
                  <a:fillRect l="-3535" r="-1515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/>
              <p:cNvSpPr/>
              <p:nvPr/>
            </p:nvSpPr>
            <p:spPr>
              <a:xfrm>
                <a:off x="5014278" y="7035326"/>
                <a:ext cx="986873" cy="3913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700" dirty="0" smtClean="0">
                    <a:solidFill>
                      <a:schemeClr val="tx2">
                        <a:lumMod val="50000"/>
                      </a:schemeClr>
                    </a:solidFill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00" i="1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1700" i="1" dirty="0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1700" b="1" i="0" dirty="0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𝐈</m:t>
                            </m:r>
                          </m:e>
                        </m:acc>
                      </m:e>
                      <m:sub>
                        <m:sSub>
                          <m:sSubPr>
                            <m:ctrlPr>
                              <a:rPr lang="en-US" sz="1700" b="0" i="1" dirty="0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1700" b="0" i="1" dirty="0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1700" b="0" i="1" dirty="0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8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1700" dirty="0" smtClean="0">
                    <a:solidFill>
                      <a:schemeClr val="tx2">
                        <a:lumMod val="50000"/>
                      </a:schemeClr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00" i="1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1700" i="1" dirty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1700" b="1" dirty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𝐈</m:t>
                            </m:r>
                          </m:e>
                        </m:acc>
                      </m:e>
                      <m:sub>
                        <m:sSub>
                          <m:sSubPr>
                            <m:ctrlPr>
                              <a:rPr lang="en-US" sz="1700" b="0" i="1" dirty="0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1700" b="0" i="1" dirty="0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1700" b="0" i="1" dirty="0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5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1700" dirty="0" smtClean="0">
                    <a:solidFill>
                      <a:schemeClr val="tx2">
                        <a:lumMod val="50000"/>
                      </a:schemeClr>
                    </a:solidFill>
                  </a:rPr>
                  <a:t>)</a:t>
                </a:r>
                <a:endParaRPr lang="en-US" sz="1700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9" name="Rectangle 5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4278" y="7035326"/>
                <a:ext cx="986873" cy="391389"/>
              </a:xfrm>
              <a:prstGeom prst="rect">
                <a:avLst/>
              </a:prstGeom>
              <a:blipFill rotWithShape="0">
                <a:blip r:embed="rId18"/>
                <a:stretch>
                  <a:fillRect l="-4348" r="-3727" b="-171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/>
              <p:cNvSpPr/>
              <p:nvPr/>
            </p:nvSpPr>
            <p:spPr>
              <a:xfrm>
                <a:off x="4889768" y="7635720"/>
                <a:ext cx="1143968" cy="3911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700" dirty="0" smtClean="0">
                    <a:solidFill>
                      <a:schemeClr val="tx2">
                        <a:lumMod val="50000"/>
                      </a:schemeClr>
                    </a:solidFill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00" i="1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1700" i="1" dirty="0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1700" b="1" i="0" dirty="0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𝐈</m:t>
                            </m:r>
                          </m:e>
                        </m:acc>
                      </m:e>
                      <m:sub>
                        <m:sSub>
                          <m:sSubPr>
                            <m:ctrlPr>
                              <a:rPr lang="en-US" sz="1700" b="0" i="1" dirty="0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1700" b="0" i="1" dirty="0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1700" b="0" i="1" dirty="0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20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1700" dirty="0" smtClean="0">
                    <a:solidFill>
                      <a:schemeClr val="tx2">
                        <a:lumMod val="50000"/>
                      </a:schemeClr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00" i="1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1700" i="1" dirty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1700" b="1" dirty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𝐈</m:t>
                            </m:r>
                          </m:e>
                        </m:acc>
                      </m:e>
                      <m:sub>
                        <m:sSub>
                          <m:sSubPr>
                            <m:ctrlPr>
                              <a:rPr lang="en-US" sz="1700" b="0" i="1" dirty="0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1700" b="0" i="1" dirty="0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1700" b="0" i="1" dirty="0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12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1700" dirty="0" smtClean="0">
                    <a:solidFill>
                      <a:schemeClr val="tx2">
                        <a:lumMod val="50000"/>
                      </a:schemeClr>
                    </a:solidFill>
                  </a:rPr>
                  <a:t>)</a:t>
                </a:r>
                <a:endParaRPr lang="en-US" sz="1700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1" name="Rectangle 6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9768" y="7635720"/>
                <a:ext cx="1143968" cy="391133"/>
              </a:xfrm>
              <a:prstGeom prst="rect">
                <a:avLst/>
              </a:prstGeom>
              <a:blipFill rotWithShape="0">
                <a:blip r:embed="rId19"/>
                <a:stretch>
                  <a:fillRect l="-3191" r="-3191" b="-171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/>
              <p:cNvSpPr/>
              <p:nvPr/>
            </p:nvSpPr>
            <p:spPr>
              <a:xfrm>
                <a:off x="6971991" y="7614990"/>
                <a:ext cx="1192058" cy="4147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700" dirty="0" smtClean="0">
                    <a:solidFill>
                      <a:schemeClr val="tx2">
                        <a:lumMod val="50000"/>
                      </a:schemeClr>
                    </a:solidFill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00" i="1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700" b="1" i="1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 </m:t>
                        </m:r>
                        <m:acc>
                          <m:accPr>
                            <m:chr m:val="̂"/>
                            <m:ctrlPr>
                              <a:rPr lang="en-US" sz="1700" b="1" i="1" dirty="0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1700" b="1" i="0" dirty="0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𝐈</m:t>
                            </m:r>
                          </m:e>
                        </m:acc>
                      </m:e>
                      <m:sub>
                        <m:sSub>
                          <m:sSubPr>
                            <m:ctrlPr>
                              <a:rPr lang="en-US" sz="1700" b="0" i="1" dirty="0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1700" b="0" i="1" dirty="0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1700" b="0" i="1" dirty="0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35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1700" dirty="0" smtClean="0">
                    <a:solidFill>
                      <a:schemeClr val="tx2">
                        <a:lumMod val="50000"/>
                      </a:schemeClr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00" i="1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1700" b="1" i="1" dirty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1700" b="1" i="0" dirty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𝐈</m:t>
                            </m:r>
                          </m:e>
                        </m:acc>
                      </m:e>
                      <m:sub>
                        <m:sSub>
                          <m:sSubPr>
                            <m:ctrlPr>
                              <a:rPr lang="en-US" sz="1700" b="0" i="1" dirty="0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1700" b="0" i="1" dirty="0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1700" b="0" i="1" dirty="0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23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1700" dirty="0" smtClean="0">
                    <a:solidFill>
                      <a:schemeClr val="tx2">
                        <a:lumMod val="50000"/>
                      </a:schemeClr>
                    </a:solidFill>
                  </a:rPr>
                  <a:t>)</a:t>
                </a:r>
                <a:endParaRPr lang="en-US" sz="1700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2" name="Rectangle 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1991" y="7614990"/>
                <a:ext cx="1192058" cy="414729"/>
              </a:xfrm>
              <a:prstGeom prst="rect">
                <a:avLst/>
              </a:prstGeom>
              <a:blipFill rotWithShape="0">
                <a:blip r:embed="rId20"/>
                <a:stretch>
                  <a:fillRect l="-3590" r="-3077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/>
          <p:cNvGrpSpPr/>
          <p:nvPr/>
        </p:nvGrpSpPr>
        <p:grpSpPr>
          <a:xfrm>
            <a:off x="1184531" y="6268387"/>
            <a:ext cx="2489404" cy="2177069"/>
            <a:chOff x="1184531" y="6268387"/>
            <a:chExt cx="2489404" cy="217706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/>
                <p:cNvSpPr/>
                <p:nvPr/>
              </p:nvSpPr>
              <p:spPr>
                <a:xfrm>
                  <a:off x="2950242" y="6268387"/>
                  <a:ext cx="723693" cy="37818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700" i="1" dirty="0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1700" b="1" dirty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𝐈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1700" i="1" dirty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1700" i="1" dirty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US" sz="1700" i="1" dirty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</a:rPr>
                                  <m:t>8</m:t>
                                </m:r>
                              </m:sub>
                            </m:sSub>
                          </m:sub>
                        </m:sSub>
                      </m:oMath>
                    </m:oMathPara>
                  </a14:m>
                  <a:endParaRPr lang="en-US" sz="1700" dirty="0">
                    <a:solidFill>
                      <a:schemeClr val="tx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1" name="Rectangle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0242" y="6268387"/>
                  <a:ext cx="723693" cy="378180"/>
                </a:xfrm>
                <a:prstGeom prst="rect">
                  <a:avLst/>
                </a:prstGeom>
                <a:blipFill rotWithShape="0"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Rectangle 76"/>
                <p:cNvSpPr/>
                <p:nvPr/>
              </p:nvSpPr>
              <p:spPr>
                <a:xfrm>
                  <a:off x="1184531" y="8058683"/>
                  <a:ext cx="723693" cy="38677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700" i="1" dirty="0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1700" b="1" dirty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𝐈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1700" i="1" dirty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1700" b="0" i="1" dirty="0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sz="1700" b="0" i="1" dirty="0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</a:rPr>
                                  <m:t>5</m:t>
                                </m:r>
                              </m:sub>
                            </m:sSub>
                          </m:sub>
                        </m:sSub>
                      </m:oMath>
                    </m:oMathPara>
                  </a14:m>
                  <a:endParaRPr lang="en-US" sz="1700" dirty="0">
                    <a:solidFill>
                      <a:schemeClr val="tx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77" name="Rectangle 7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84531" y="8058683"/>
                  <a:ext cx="723693" cy="386773"/>
                </a:xfrm>
                <a:prstGeom prst="rect">
                  <a:avLst/>
                </a:prstGeom>
                <a:blipFill rotWithShape="0"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" name="Group 29"/>
          <p:cNvGrpSpPr/>
          <p:nvPr/>
        </p:nvGrpSpPr>
        <p:grpSpPr>
          <a:xfrm>
            <a:off x="1904179" y="6994768"/>
            <a:ext cx="1766347" cy="1449387"/>
            <a:chOff x="1904179" y="6994768"/>
            <a:chExt cx="1766347" cy="14493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Rectangle 69"/>
                <p:cNvSpPr/>
                <p:nvPr/>
              </p:nvSpPr>
              <p:spPr>
                <a:xfrm>
                  <a:off x="2946833" y="6994768"/>
                  <a:ext cx="723693" cy="39113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700" i="1" dirty="0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1700" b="1" i="1" dirty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 </m:t>
                            </m:r>
                            <m:acc>
                              <m:accPr>
                                <m:chr m:val="̂"/>
                                <m:ctrlPr>
                                  <a:rPr lang="en-US" sz="1700" b="1" i="1" dirty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sz="1700" b="1" dirty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</a:rPr>
                                  <m:t>𝐈</m:t>
                                </m:r>
                              </m:e>
                            </m:acc>
                          </m:e>
                          <m:sub>
                            <m:sSub>
                              <m:sSubPr>
                                <m:ctrlPr>
                                  <a:rPr lang="en-US" sz="1700" i="1" dirty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1700" i="1" dirty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US" sz="1700" i="1" dirty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</a:rPr>
                                  <m:t>35</m:t>
                                </m:r>
                              </m:sub>
                            </m:sSub>
                          </m:sub>
                        </m:sSub>
                      </m:oMath>
                    </m:oMathPara>
                  </a14:m>
                  <a:endParaRPr lang="en-US" sz="1700" dirty="0">
                    <a:solidFill>
                      <a:schemeClr val="tx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70" name="Rectangle 6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46833" y="6994768"/>
                  <a:ext cx="723693" cy="391133"/>
                </a:xfrm>
                <a:prstGeom prst="rect">
                  <a:avLst/>
                </a:prstGeom>
                <a:blipFill rotWithShape="0">
                  <a:blip r:embed="rId23"/>
                  <a:stretch>
                    <a:fillRect t="-75385" b="-9692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Rectangle 77"/>
                <p:cNvSpPr/>
                <p:nvPr/>
              </p:nvSpPr>
              <p:spPr>
                <a:xfrm>
                  <a:off x="1904179" y="8044174"/>
                  <a:ext cx="723693" cy="39998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700" i="1" dirty="0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1700" b="1" i="1" dirty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 </m:t>
                            </m:r>
                            <m:acc>
                              <m:accPr>
                                <m:chr m:val="̂"/>
                                <m:ctrlPr>
                                  <a:rPr lang="en-US" sz="1700" b="1" i="1" dirty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sz="1700" b="1" dirty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</a:rPr>
                                  <m:t>𝐈</m:t>
                                </m:r>
                              </m:e>
                            </m:acc>
                          </m:e>
                          <m:sub>
                            <m:sSub>
                              <m:sSubPr>
                                <m:ctrlPr>
                                  <a:rPr lang="en-US" sz="1700" i="1" dirty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1700" b="0" i="1" dirty="0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sz="1700" b="0" i="1" dirty="0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</a:rPr>
                                  <m:t>23</m:t>
                                </m:r>
                              </m:sub>
                            </m:sSub>
                          </m:sub>
                        </m:sSub>
                      </m:oMath>
                    </m:oMathPara>
                  </a14:m>
                  <a:endParaRPr lang="en-US" sz="1700" dirty="0">
                    <a:solidFill>
                      <a:schemeClr val="tx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78" name="Rectangle 7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04179" y="8044174"/>
                  <a:ext cx="723693" cy="399981"/>
                </a:xfrm>
                <a:prstGeom prst="rect">
                  <a:avLst/>
                </a:prstGeom>
                <a:blipFill rotWithShape="0">
                  <a:blip r:embed="rId24"/>
                  <a:stretch>
                    <a:fillRect t="-76923" b="-9692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2" name="Group 31"/>
          <p:cNvGrpSpPr/>
          <p:nvPr/>
        </p:nvGrpSpPr>
        <p:grpSpPr>
          <a:xfrm>
            <a:off x="9298879" y="7001321"/>
            <a:ext cx="1866796" cy="1474712"/>
            <a:chOff x="9298879" y="7001321"/>
            <a:chExt cx="1866796" cy="147471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Rectangle 74"/>
                <p:cNvSpPr/>
                <p:nvPr/>
              </p:nvSpPr>
              <p:spPr>
                <a:xfrm>
                  <a:off x="9298879" y="7001321"/>
                  <a:ext cx="723693" cy="39113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700" i="1" dirty="0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1700" b="1" i="1" dirty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 </m:t>
                            </m:r>
                            <m:acc>
                              <m:accPr>
                                <m:chr m:val="̂"/>
                                <m:ctrlPr>
                                  <a:rPr lang="en-US" sz="1700" b="1" i="1" dirty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sz="1700" b="1" dirty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</a:rPr>
                                  <m:t>𝐈</m:t>
                                </m:r>
                              </m:e>
                            </m:acc>
                          </m:e>
                          <m:sub>
                            <m:sSub>
                              <m:sSubPr>
                                <m:ctrlPr>
                                  <a:rPr lang="en-US" sz="1700" i="1" dirty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1700" i="1" dirty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US" sz="1700" i="1" dirty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</a:rPr>
                                  <m:t>35</m:t>
                                </m:r>
                              </m:sub>
                            </m:sSub>
                          </m:sub>
                        </m:sSub>
                      </m:oMath>
                    </m:oMathPara>
                  </a14:m>
                  <a:endParaRPr lang="en-US" sz="1700" dirty="0">
                    <a:solidFill>
                      <a:schemeClr val="tx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75" name="Rectangle 7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98879" y="7001321"/>
                  <a:ext cx="723693" cy="391133"/>
                </a:xfrm>
                <a:prstGeom prst="rect">
                  <a:avLst/>
                </a:prstGeom>
                <a:blipFill rotWithShape="0">
                  <a:blip r:embed="rId25"/>
                  <a:stretch>
                    <a:fillRect t="-78125" b="-10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Rectangle 79"/>
                <p:cNvSpPr/>
                <p:nvPr/>
              </p:nvSpPr>
              <p:spPr>
                <a:xfrm>
                  <a:off x="10441982" y="8089260"/>
                  <a:ext cx="723693" cy="38677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700" i="1" dirty="0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1700" b="1" dirty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𝐈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1700" i="1" dirty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1700" b="0" i="1" dirty="0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sz="1700" b="0" i="1" dirty="0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</a:rPr>
                                  <m:t>12</m:t>
                                </m:r>
                              </m:sub>
                            </m:sSub>
                          </m:sub>
                        </m:sSub>
                      </m:oMath>
                    </m:oMathPara>
                  </a14:m>
                  <a:endParaRPr lang="en-US" sz="1700" dirty="0">
                    <a:solidFill>
                      <a:schemeClr val="tx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80" name="Rectangle 7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41982" y="8089260"/>
                  <a:ext cx="723693" cy="386773"/>
                </a:xfrm>
                <a:prstGeom prst="rect">
                  <a:avLst/>
                </a:prstGeom>
                <a:blipFill rotWithShape="0"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/>
          <p:cNvGrpSpPr/>
          <p:nvPr/>
        </p:nvGrpSpPr>
        <p:grpSpPr>
          <a:xfrm>
            <a:off x="9314617" y="6274940"/>
            <a:ext cx="2570706" cy="2199792"/>
            <a:chOff x="9314617" y="6274940"/>
            <a:chExt cx="2570706" cy="219979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Rectangle 73"/>
                <p:cNvSpPr/>
                <p:nvPr/>
              </p:nvSpPr>
              <p:spPr>
                <a:xfrm>
                  <a:off x="9314617" y="6274940"/>
                  <a:ext cx="723693" cy="37818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700" i="1" dirty="0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1700" b="1" dirty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𝐈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1700" i="1" dirty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1700" i="1" dirty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US" sz="1700" i="1" dirty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</a:rPr>
                                  <m:t>8</m:t>
                                </m:r>
                              </m:sub>
                            </m:sSub>
                          </m:sub>
                        </m:sSub>
                      </m:oMath>
                    </m:oMathPara>
                  </a14:m>
                  <a:endParaRPr lang="en-US" sz="1700" dirty="0">
                    <a:solidFill>
                      <a:schemeClr val="tx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74" name="Rectangle 7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14617" y="6274940"/>
                  <a:ext cx="723693" cy="378180"/>
                </a:xfrm>
                <a:prstGeom prst="rect">
                  <a:avLst/>
                </a:prstGeom>
                <a:blipFill rotWithShape="0"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Rectangle 80"/>
                <p:cNvSpPr/>
                <p:nvPr/>
              </p:nvSpPr>
              <p:spPr>
                <a:xfrm>
                  <a:off x="11161630" y="8074751"/>
                  <a:ext cx="723693" cy="39998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700" i="1" dirty="0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1700" b="1" i="1" dirty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 </m:t>
                            </m:r>
                            <m:acc>
                              <m:accPr>
                                <m:chr m:val="̂"/>
                                <m:ctrlPr>
                                  <a:rPr lang="en-US" sz="1700" b="1" i="1" dirty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sz="1700" b="1" dirty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</a:rPr>
                                  <m:t>𝐈</m:t>
                                </m:r>
                              </m:e>
                            </m:acc>
                          </m:e>
                          <m:sub>
                            <m:sSub>
                              <m:sSubPr>
                                <m:ctrlPr>
                                  <a:rPr lang="en-US" sz="1700" i="1" dirty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1700" b="0" i="1" dirty="0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sz="1700" b="0" i="1" dirty="0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</a:rPr>
                                  <m:t>40</m:t>
                                </m:r>
                              </m:sub>
                            </m:sSub>
                          </m:sub>
                        </m:sSub>
                      </m:oMath>
                    </m:oMathPara>
                  </a14:m>
                  <a:endParaRPr lang="en-US" sz="1700" dirty="0">
                    <a:solidFill>
                      <a:schemeClr val="tx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81" name="Rectangle 8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61630" y="8074751"/>
                  <a:ext cx="723693" cy="399981"/>
                </a:xfrm>
                <a:prstGeom prst="rect">
                  <a:avLst/>
                </a:prstGeom>
                <a:blipFill rotWithShape="0">
                  <a:blip r:embed="rId27"/>
                  <a:stretch>
                    <a:fillRect t="-76923" b="-9692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Rectangle 82"/>
              <p:cNvSpPr/>
              <p:nvPr/>
            </p:nvSpPr>
            <p:spPr>
              <a:xfrm>
                <a:off x="3788953" y="8225969"/>
                <a:ext cx="1849289" cy="3911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700" dirty="0">
                    <a:solidFill>
                      <a:schemeClr val="tx2">
                        <a:lumMod val="50000"/>
                      </a:schemeClr>
                    </a:solidFill>
                  </a:rPr>
                  <a:t>u</a:t>
                </a:r>
                <a:r>
                  <a:rPr lang="en-US" sz="1700" dirty="0" smtClean="0">
                    <a:solidFill>
                      <a:schemeClr val="tx2">
                        <a:lumMod val="50000"/>
                      </a:schemeClr>
                    </a:solidFill>
                  </a:rPr>
                  <a:t>pload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00" i="1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700" b="1" i="1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 </m:t>
                        </m:r>
                        <m:acc>
                          <m:accPr>
                            <m:chr m:val="̂"/>
                            <m:ctrlPr>
                              <a:rPr lang="en-US" sz="1700" b="1" i="1" dirty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1700" b="1" dirty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𝐈</m:t>
                            </m:r>
                          </m:e>
                        </m:acc>
                      </m:e>
                      <m:sub>
                        <m:sSub>
                          <m:sSubPr>
                            <m:ctrlPr>
                              <a:rPr lang="en-US" sz="1700" i="1" dirty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1700" i="1" dirty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1700" i="1" dirty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35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1700" dirty="0">
                    <a:solidFill>
                      <a:schemeClr val="tx2">
                        <a:lumMod val="50000"/>
                      </a:schemeClr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00" i="1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1700" b="1" i="1" dirty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1700" b="1" dirty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𝐈</m:t>
                            </m:r>
                          </m:e>
                        </m:acc>
                      </m:e>
                      <m:sub>
                        <m:sSub>
                          <m:sSubPr>
                            <m:ctrlPr>
                              <a:rPr lang="en-US" sz="1700" i="1" dirty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1700" i="1" dirty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1700" i="1" dirty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23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1700" dirty="0" smtClean="0">
                    <a:solidFill>
                      <a:schemeClr val="tx2">
                        <a:lumMod val="50000"/>
                      </a:schemeClr>
                    </a:solidFill>
                  </a:rPr>
                  <a:t> </a:t>
                </a:r>
                <a:endParaRPr lang="en-US" sz="1700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3" name="Rectangle 8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8953" y="8225969"/>
                <a:ext cx="1849289" cy="391133"/>
              </a:xfrm>
              <a:prstGeom prst="rect">
                <a:avLst/>
              </a:prstGeom>
              <a:blipFill rotWithShape="0">
                <a:blip r:embed="rId28"/>
                <a:stretch>
                  <a:fillRect l="-2310" t="-75385" b="-9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Rectangle 83"/>
              <p:cNvSpPr/>
              <p:nvPr/>
            </p:nvSpPr>
            <p:spPr>
              <a:xfrm>
                <a:off x="7107491" y="8221480"/>
                <a:ext cx="1849289" cy="3911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700" dirty="0" smtClean="0">
                    <a:solidFill>
                      <a:schemeClr val="tx2">
                        <a:lumMod val="50000"/>
                      </a:schemeClr>
                    </a:solidFill>
                  </a:rPr>
                  <a:t>upload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00" i="1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700" b="1" i="1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 </m:t>
                        </m:r>
                        <m:acc>
                          <m:accPr>
                            <m:chr m:val="̂"/>
                            <m:ctrlPr>
                              <a:rPr lang="en-US" sz="1700" b="1" i="1" dirty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1700" b="1" dirty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𝐈</m:t>
                            </m:r>
                          </m:e>
                        </m:acc>
                      </m:e>
                      <m:sub>
                        <m:sSub>
                          <m:sSubPr>
                            <m:ctrlPr>
                              <a:rPr lang="en-US" sz="1700" i="1" dirty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1700" i="1" dirty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1700" b="0" i="1" dirty="0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20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1700" dirty="0">
                    <a:solidFill>
                      <a:schemeClr val="tx2">
                        <a:lumMod val="50000"/>
                      </a:schemeClr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00" i="1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1700" b="1" i="1" dirty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1700" b="1" dirty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𝐈</m:t>
                            </m:r>
                          </m:e>
                        </m:acc>
                      </m:e>
                      <m:sub>
                        <m:sSub>
                          <m:sSubPr>
                            <m:ctrlPr>
                              <a:rPr lang="en-US" sz="1700" i="1" dirty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1700" i="1" dirty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1700" b="0" i="1" dirty="0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12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1700" dirty="0" smtClean="0">
                    <a:solidFill>
                      <a:schemeClr val="tx2">
                        <a:lumMod val="50000"/>
                      </a:schemeClr>
                    </a:solidFill>
                  </a:rPr>
                  <a:t> </a:t>
                </a:r>
                <a:endParaRPr lang="en-US" sz="1700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4" name="Rectangle 8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7491" y="8221480"/>
                <a:ext cx="1849289" cy="391133"/>
              </a:xfrm>
              <a:prstGeom prst="rect">
                <a:avLst/>
              </a:prstGeom>
              <a:blipFill rotWithShape="0">
                <a:blip r:embed="rId29"/>
                <a:stretch>
                  <a:fillRect l="-2310" t="-78125" b="-10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3589203" y="6616450"/>
            <a:ext cx="1674774" cy="369332"/>
            <a:chOff x="3589203" y="6616450"/>
            <a:chExt cx="1674774" cy="369332"/>
          </a:xfrm>
        </p:grpSpPr>
        <p:sp>
          <p:nvSpPr>
            <p:cNvPr id="3" name="Rectangle 2"/>
            <p:cNvSpPr/>
            <p:nvPr/>
          </p:nvSpPr>
          <p:spPr>
            <a:xfrm>
              <a:off x="3589203" y="6616450"/>
              <a:ext cx="151836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dirty="0">
                  <a:solidFill>
                    <a:schemeClr val="accent1"/>
                  </a:solidFill>
                </a:rPr>
                <a:t>s</a:t>
              </a:r>
              <a:r>
                <a:rPr lang="en-US" sz="1800" dirty="0" smtClean="0">
                  <a:solidFill>
                    <a:schemeClr val="accent1"/>
                  </a:solidFill>
                </a:rPr>
                <a:t>earch result</a:t>
              </a:r>
              <a:endParaRPr lang="en-US" sz="1800" dirty="0">
                <a:solidFill>
                  <a:schemeClr val="accent1"/>
                </a:solidFill>
              </a:endParaRPr>
            </a:p>
          </p:txBody>
        </p:sp>
        <p:cxnSp>
          <p:nvCxnSpPr>
            <p:cNvPr id="5" name="Straight Arrow Connector 4"/>
            <p:cNvCxnSpPr/>
            <p:nvPr/>
          </p:nvCxnSpPr>
          <p:spPr>
            <a:xfrm flipH="1">
              <a:off x="4396497" y="6616450"/>
              <a:ext cx="867480" cy="85516"/>
            </a:xfrm>
            <a:prstGeom prst="straightConnector1">
              <a:avLst/>
            </a:prstGeom>
            <a:noFill/>
            <a:ln w="25400" cap="flat">
              <a:solidFill>
                <a:schemeClr val="accent1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5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44" grpId="0" animBg="1"/>
      <p:bldP spid="270" grpId="0" animBg="1"/>
      <p:bldP spid="271" grpId="0" animBg="1"/>
      <p:bldP spid="300" grpId="0"/>
      <p:bldP spid="306" grpId="0"/>
      <p:bldP spid="307" grpId="0"/>
      <p:bldP spid="308" grpId="0"/>
      <p:bldP spid="310" grpId="0"/>
      <p:bldP spid="328" grpId="0"/>
      <p:bldP spid="40" grpId="0"/>
      <p:bldP spid="42" grpId="0"/>
      <p:bldP spid="43" grpId="0"/>
      <p:bldP spid="45" grpId="0"/>
      <p:bldP spid="46" grpId="0"/>
      <p:bldP spid="47" grpId="0"/>
      <p:bldP spid="48" grpId="0"/>
      <p:bldP spid="49" grpId="0"/>
      <p:bldP spid="50" grpId="0" uiExpand="1" build="p"/>
      <p:bldP spid="55" grpId="0"/>
      <p:bldP spid="57" grpId="0"/>
      <p:bldP spid="58" grpId="0"/>
      <p:bldP spid="59" grpId="0"/>
      <p:bldP spid="61" grpId="0"/>
      <p:bldP spid="62" grpId="0"/>
      <p:bldP spid="83" grpId="1"/>
      <p:bldP spid="8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u="sng" dirty="0"/>
              <a:t>D</a:t>
            </a:r>
            <a:r>
              <a:rPr lang="en-US" dirty="0"/>
              <a:t>istributed </a:t>
            </a:r>
            <a:r>
              <a:rPr lang="en-US" u="sng" dirty="0"/>
              <a:t>O</a:t>
            </a:r>
            <a:r>
              <a:rPr lang="en-US" dirty="0"/>
              <a:t>blivious </a:t>
            </a:r>
            <a:r>
              <a:rPr lang="en-US" u="sng" dirty="0"/>
              <a:t>D</a:t>
            </a:r>
            <a:r>
              <a:rPr lang="en-US" dirty="0"/>
              <a:t>ata Structure DSSE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Main idea</a:t>
            </a:r>
            <a:endParaRPr dirty="0"/>
          </a:p>
        </p:txBody>
      </p:sp>
      <p:sp>
        <p:nvSpPr>
          <p:cNvPr id="379" name="Shape 379"/>
          <p:cNvSpPr>
            <a:spLocks noGrp="1"/>
          </p:cNvSpPr>
          <p:nvPr>
            <p:ph type="body" idx="1"/>
          </p:nvPr>
        </p:nvSpPr>
        <p:spPr>
          <a:xfrm>
            <a:off x="216015" y="2619013"/>
            <a:ext cx="12562912" cy="2867207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3200" b="1" dirty="0" smtClean="0"/>
              <a:t>Limitation: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SzPct val="100000"/>
              <a:buFont typeface="Wingdings" charset="2"/>
              <a:buChar char="§"/>
            </a:pPr>
            <a:r>
              <a:rPr lang="en-US" sz="2800" dirty="0" smtClean="0"/>
              <a:t>Two non-colluding server setting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SzPct val="100000"/>
              <a:buFont typeface="Wingdings" charset="2"/>
              <a:buChar char="§"/>
            </a:pPr>
            <a:r>
              <a:rPr lang="en-US" sz="2800" dirty="0" smtClean="0"/>
              <a:t>One-time repetition of an un-linkable </a:t>
            </a:r>
            <a:r>
              <a:rPr lang="en-US" sz="2800" dirty="0"/>
              <a:t>query </a:t>
            </a:r>
            <a:r>
              <a:rPr lang="en-US" sz="2800" dirty="0" smtClean="0"/>
              <a:t>(insignificant info leaked)</a:t>
            </a:r>
          </a:p>
          <a:p>
            <a:pPr marL="889000" lvl="2" indent="0">
              <a:lnSpc>
                <a:spcPct val="150000"/>
              </a:lnSpc>
              <a:spcBef>
                <a:spcPts val="0"/>
              </a:spcBef>
              <a:buSzPct val="100000"/>
              <a:buNone/>
            </a:pPr>
            <a:r>
              <a:rPr lang="en-US" sz="2400" i="1" u="sng" dirty="0" smtClean="0"/>
              <a:t>Example:</a:t>
            </a:r>
            <a:r>
              <a:rPr lang="en-US" sz="2400" dirty="0" smtClean="0"/>
              <a:t> search the same keyword 4 times</a:t>
            </a:r>
            <a:endParaRPr lang="en-US" sz="2400" dirty="0"/>
          </a:p>
          <a:p>
            <a:pPr lvl="2">
              <a:lnSpc>
                <a:spcPct val="150000"/>
              </a:lnSpc>
              <a:spcBef>
                <a:spcPts val="0"/>
              </a:spcBef>
            </a:pPr>
            <a:endParaRPr lang="en-US" sz="2800" dirty="0" smtClean="0"/>
          </a:p>
          <a:p>
            <a:pPr lvl="1">
              <a:lnSpc>
                <a:spcPct val="150000"/>
              </a:lnSpc>
              <a:spcBef>
                <a:spcPts val="0"/>
              </a:spcBef>
            </a:pPr>
            <a:endParaRPr sz="2800" dirty="0"/>
          </a:p>
        </p:txBody>
      </p:sp>
      <p:sp>
        <p:nvSpPr>
          <p:cNvPr id="380" name="Shape 380"/>
          <p:cNvSpPr>
            <a:spLocks noGrp="1"/>
          </p:cNvSpPr>
          <p:nvPr>
            <p:ph type="sldNum" sz="quarter" idx="2"/>
          </p:nvPr>
        </p:nvSpPr>
        <p:spPr>
          <a:xfrm>
            <a:off x="6375349" y="925195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252230" y="5978771"/>
            <a:ext cx="6600617" cy="1492789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miter lim="400000"/>
            <a:tailEnd type="stealth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Shape 272"/>
              <p:cNvSpPr/>
              <p:nvPr/>
            </p:nvSpPr>
            <p:spPr>
              <a:xfrm>
                <a:off x="765766" y="8129685"/>
                <a:ext cx="1757917" cy="37959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>
                  <a:defRPr sz="2000"/>
                </a:lvl1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dirty="0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800" i="1" dirty="0" smtClean="0">
                            <a:latin typeface="Cambria Math" charset="0"/>
                          </a:rPr>
                          <m:t>𝑆</m:t>
                        </m:r>
                      </m:e>
                      <m:sub>
                        <m:r>
                          <a:rPr lang="en-US" sz="1800" i="1" dirty="0" smtClean="0">
                            <a:latin typeface="Cambria Math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800" i="1" dirty="0" smtClean="0"/>
                  <a:t>’s observation</a:t>
                </a:r>
                <a:endParaRPr sz="1800" i="1" dirty="0"/>
              </a:p>
            </p:txBody>
          </p:sp>
        </mc:Choice>
        <mc:Fallback xmlns="">
          <p:sp>
            <p:nvSpPr>
              <p:cNvPr id="24" name="Shape 27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766" y="8129685"/>
                <a:ext cx="1757917" cy="379591"/>
              </a:xfrm>
              <a:prstGeom prst="rect">
                <a:avLst/>
              </a:prstGeom>
              <a:blipFill rotWithShape="0">
                <a:blip r:embed="rId2"/>
                <a:stretch>
                  <a:fillRect l="-2083" t="-8065" r="-4861" b="-2419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Shape 272"/>
              <p:cNvSpPr/>
              <p:nvPr/>
            </p:nvSpPr>
            <p:spPr>
              <a:xfrm>
                <a:off x="9641204" y="8129685"/>
                <a:ext cx="1752596" cy="37959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>
                  <a:defRPr sz="2000"/>
                </a:lvl1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dirty="0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800" i="1" dirty="0" smtClean="0">
                            <a:latin typeface="Cambria Math" charset="0"/>
                          </a:rPr>
                          <m:t>𝑆</m:t>
                        </m:r>
                      </m:e>
                      <m:sub>
                        <m:r>
                          <a:rPr lang="en-US" sz="1800" b="0" i="1" dirty="0" smtClean="0">
                            <a:latin typeface="Cambria Math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800" i="1" dirty="0" smtClean="0"/>
                  <a:t>’s observation</a:t>
                </a:r>
                <a:endParaRPr sz="1800" i="1" dirty="0"/>
              </a:p>
            </p:txBody>
          </p:sp>
        </mc:Choice>
        <mc:Fallback xmlns="">
          <p:sp>
            <p:nvSpPr>
              <p:cNvPr id="44" name="Shape 27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1204" y="8129685"/>
                <a:ext cx="1752596" cy="379591"/>
              </a:xfrm>
              <a:prstGeom prst="rect">
                <a:avLst/>
              </a:prstGeom>
              <a:blipFill rotWithShape="0">
                <a:blip r:embed="rId3"/>
                <a:stretch>
                  <a:fillRect l="-2091" t="-8065" r="-4878" b="-2419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Rectangle 47"/>
          <p:cNvSpPr/>
          <p:nvPr/>
        </p:nvSpPr>
        <p:spPr>
          <a:xfrm>
            <a:off x="1237957" y="5704022"/>
            <a:ext cx="2014273" cy="499830"/>
          </a:xfrm>
          <a:prstGeom prst="rect">
            <a:avLst/>
          </a:prstGeom>
          <a:solidFill>
            <a:schemeClr val="accent1"/>
          </a:solidFill>
          <a:ln w="127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5685501" y="5281209"/>
            <a:ext cx="7377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1</a:t>
            </a:r>
            <a:r>
              <a:rPr lang="en-US" sz="3200" baseline="30000" dirty="0" smtClean="0"/>
              <a:t>st</a:t>
            </a:r>
            <a:r>
              <a:rPr lang="en-US" sz="3200" dirty="0" smtClean="0"/>
              <a:t> </a:t>
            </a:r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9852847" y="7215872"/>
            <a:ext cx="2014273" cy="499830"/>
          </a:xfrm>
          <a:prstGeom prst="rect">
            <a:avLst/>
          </a:prstGeom>
          <a:solidFill>
            <a:schemeClr val="accent1"/>
          </a:solidFill>
          <a:ln w="127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90671642"/>
                  </p:ext>
                </p:extLst>
              </p:nvPr>
            </p:nvGraphicFramePr>
            <p:xfrm>
              <a:off x="737630" y="5704022"/>
              <a:ext cx="2514600" cy="201168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502920"/>
                    <a:gridCol w="502920"/>
                    <a:gridCol w="502920"/>
                    <a:gridCol w="502920"/>
                    <a:gridCol w="502920"/>
                  </a:tblGrid>
                  <a:tr h="502920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0" i="1" dirty="0" smtClean="0">
                                    <a:solidFill>
                                      <a:schemeClr val="bg2">
                                        <a:lumMod val="10000"/>
                                      </a:schemeClr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0" i="1" smtClean="0">
                                    <a:solidFill>
                                      <a:schemeClr val="bg2">
                                        <a:lumMod val="10000"/>
                                      </a:schemeClr>
                                    </a:solidFill>
                                    <a:latin typeface="Cambria Math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0" i="1" smtClean="0">
                                    <a:solidFill>
                                      <a:schemeClr val="bg2">
                                        <a:lumMod val="10000"/>
                                      </a:schemeClr>
                                    </a:solidFill>
                                    <a:latin typeface="Cambria Math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0" i="1" smtClean="0">
                                    <a:solidFill>
                                      <a:schemeClr val="bg2">
                                        <a:lumMod val="10000"/>
                                      </a:schemeClr>
                                    </a:solidFill>
                                    <a:latin typeface="Cambria Math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90671642"/>
                  </p:ext>
                </p:extLst>
              </p:nvPr>
            </p:nvGraphicFramePr>
            <p:xfrm>
              <a:off x="737630" y="5704022"/>
              <a:ext cx="2514600" cy="201168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502920"/>
                    <a:gridCol w="502920"/>
                    <a:gridCol w="502920"/>
                    <a:gridCol w="502920"/>
                    <a:gridCol w="502920"/>
                  </a:tblGrid>
                  <a:tr h="5029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4"/>
                          <a:stretch>
                            <a:fillRect t="-2410" r="-403614" b="-30481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4"/>
                          <a:stretch>
                            <a:fillRect t="-102410" r="-403614" b="-20481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4"/>
                          <a:stretch>
                            <a:fillRect t="-204878" r="-403614" b="-1073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4"/>
                          <a:stretch>
                            <a:fillRect t="-301205" r="-403614" b="-60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56964307"/>
                  </p:ext>
                </p:extLst>
              </p:nvPr>
            </p:nvGraphicFramePr>
            <p:xfrm>
              <a:off x="9852847" y="5704022"/>
              <a:ext cx="2514600" cy="201168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502920"/>
                    <a:gridCol w="502920"/>
                    <a:gridCol w="502920"/>
                    <a:gridCol w="502920"/>
                    <a:gridCol w="502920"/>
                  </a:tblGrid>
                  <a:tr h="502920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0" i="1" dirty="0" smtClean="0">
                                    <a:solidFill>
                                      <a:schemeClr val="bg2">
                                        <a:lumMod val="10000"/>
                                      </a:schemeClr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0" i="1" smtClean="0">
                                    <a:solidFill>
                                      <a:schemeClr val="bg2">
                                        <a:lumMod val="10000"/>
                                      </a:schemeClr>
                                    </a:solidFill>
                                    <a:latin typeface="Cambria Math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0" i="1" smtClean="0">
                                    <a:solidFill>
                                      <a:schemeClr val="bg2">
                                        <a:lumMod val="10000"/>
                                      </a:schemeClr>
                                    </a:solidFill>
                                    <a:latin typeface="Cambria Math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0" i="1" smtClean="0">
                                    <a:solidFill>
                                      <a:schemeClr val="bg2">
                                        <a:lumMod val="10000"/>
                                      </a:schemeClr>
                                    </a:solidFill>
                                    <a:latin typeface="Cambria Math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56964307"/>
                  </p:ext>
                </p:extLst>
              </p:nvPr>
            </p:nvGraphicFramePr>
            <p:xfrm>
              <a:off x="9852847" y="5704022"/>
              <a:ext cx="2514600" cy="201168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502920"/>
                    <a:gridCol w="502920"/>
                    <a:gridCol w="502920"/>
                    <a:gridCol w="502920"/>
                    <a:gridCol w="502920"/>
                  </a:tblGrid>
                  <a:tr h="502920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5"/>
                          <a:stretch>
                            <a:fillRect l="-401205" t="-2410" b="-304819"/>
                          </a:stretch>
                        </a:blipFill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5"/>
                          <a:stretch>
                            <a:fillRect l="-401205" t="-102410" b="-204819"/>
                          </a:stretch>
                        </a:blipFill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5"/>
                          <a:stretch>
                            <a:fillRect l="-401205" t="-204878" b="-107317"/>
                          </a:stretch>
                        </a:blipFill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5"/>
                          <a:stretch>
                            <a:fillRect l="-401205" t="-301205" b="-6024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49" name="Rectangle 48"/>
          <p:cNvSpPr/>
          <p:nvPr/>
        </p:nvSpPr>
        <p:spPr>
          <a:xfrm>
            <a:off x="6423203" y="5281210"/>
            <a:ext cx="413695" cy="3834716"/>
          </a:xfrm>
          <a:prstGeom prst="rect">
            <a:avLst/>
          </a:prstGeom>
          <a:pattFill prst="horzBrick">
            <a:fgClr>
              <a:srgbClr val="FFFFFF"/>
            </a:fgClr>
            <a:bgClr>
              <a:srgbClr val="C00000"/>
            </a:bgClr>
          </a:patt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761663" y="8509276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84200">
              <a:defRPr sz="2400">
                <a:solidFill>
                  <a:srgbClr val="FFFFFF"/>
                </a:solidFill>
              </a:defRPr>
            </a:pPr>
            <a:r>
              <a:rPr lang="en-US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6" name="Rectangle 55"/>
          <p:cNvSpPr/>
          <p:nvPr/>
        </p:nvSpPr>
        <p:spPr>
          <a:xfrm>
            <a:off x="9590033" y="8509275"/>
            <a:ext cx="5256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84200">
              <a:defRPr sz="2400">
                <a:solidFill>
                  <a:srgbClr val="FFFFFF"/>
                </a:solidFill>
              </a:defRPr>
            </a:pPr>
            <a:r>
              <a:rPr lang="en-US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8331785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4" grpId="0" animBg="1"/>
      <p:bldP spid="48" grpId="1" animBg="1"/>
      <p:bldP spid="47" grpId="0"/>
      <p:bldP spid="52" grpId="0" animBg="1"/>
      <p:bldP spid="49" grpId="0" animBg="1"/>
      <p:bldP spid="50" grpId="0"/>
      <p:bldP spid="5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u="sng" dirty="0"/>
              <a:t>D</a:t>
            </a:r>
            <a:r>
              <a:rPr lang="en-US" dirty="0"/>
              <a:t>istributed </a:t>
            </a:r>
            <a:r>
              <a:rPr lang="en-US" u="sng" dirty="0"/>
              <a:t>O</a:t>
            </a:r>
            <a:r>
              <a:rPr lang="en-US" dirty="0"/>
              <a:t>blivious </a:t>
            </a:r>
            <a:r>
              <a:rPr lang="en-US" u="sng" dirty="0"/>
              <a:t>D</a:t>
            </a:r>
            <a:r>
              <a:rPr lang="en-US" dirty="0"/>
              <a:t>ata Structure DSSE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Main idea</a:t>
            </a:r>
            <a:endParaRPr dirty="0"/>
          </a:p>
        </p:txBody>
      </p:sp>
      <p:sp>
        <p:nvSpPr>
          <p:cNvPr id="379" name="Shape 379"/>
          <p:cNvSpPr>
            <a:spLocks noGrp="1"/>
          </p:cNvSpPr>
          <p:nvPr>
            <p:ph type="body" idx="1"/>
          </p:nvPr>
        </p:nvSpPr>
        <p:spPr>
          <a:xfrm>
            <a:off x="216015" y="2619013"/>
            <a:ext cx="12562912" cy="2867207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3200" b="1" dirty="0" smtClean="0"/>
              <a:t>Limitation: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SzPct val="100000"/>
              <a:buFont typeface="Wingdings" charset="2"/>
              <a:buChar char="§"/>
            </a:pPr>
            <a:r>
              <a:rPr lang="en-US" sz="2800" dirty="0" smtClean="0"/>
              <a:t>Two non-colluding server setting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SzPct val="100000"/>
              <a:buFont typeface="Wingdings" charset="2"/>
              <a:buChar char="§"/>
            </a:pPr>
            <a:r>
              <a:rPr lang="en-US" sz="2800" dirty="0" smtClean="0"/>
              <a:t>One-time repetition of an un-linkable </a:t>
            </a:r>
            <a:r>
              <a:rPr lang="en-US" sz="2800" dirty="0"/>
              <a:t>query </a:t>
            </a:r>
            <a:r>
              <a:rPr lang="en-US" sz="2800" dirty="0" smtClean="0"/>
              <a:t>(insignificant info leaked)</a:t>
            </a:r>
          </a:p>
          <a:p>
            <a:pPr marL="889000" lvl="2" indent="0">
              <a:lnSpc>
                <a:spcPct val="150000"/>
              </a:lnSpc>
              <a:spcBef>
                <a:spcPts val="0"/>
              </a:spcBef>
              <a:buSzPct val="100000"/>
              <a:buNone/>
            </a:pPr>
            <a:r>
              <a:rPr lang="en-US" sz="2400" i="1" u="sng" dirty="0" smtClean="0"/>
              <a:t>Example:</a:t>
            </a:r>
            <a:r>
              <a:rPr lang="en-US" sz="2400" dirty="0" smtClean="0"/>
              <a:t> search the same keyword 4 times</a:t>
            </a:r>
            <a:endParaRPr lang="en-US" sz="2400" dirty="0"/>
          </a:p>
          <a:p>
            <a:pPr lvl="2">
              <a:lnSpc>
                <a:spcPct val="150000"/>
              </a:lnSpc>
              <a:spcBef>
                <a:spcPts val="0"/>
              </a:spcBef>
            </a:pPr>
            <a:endParaRPr lang="en-US" sz="2800" dirty="0" smtClean="0"/>
          </a:p>
          <a:p>
            <a:pPr lvl="1">
              <a:lnSpc>
                <a:spcPct val="150000"/>
              </a:lnSpc>
              <a:spcBef>
                <a:spcPts val="0"/>
              </a:spcBef>
            </a:pPr>
            <a:endParaRPr sz="2800" dirty="0"/>
          </a:p>
        </p:txBody>
      </p:sp>
      <p:sp>
        <p:nvSpPr>
          <p:cNvPr id="380" name="Shape 380"/>
          <p:cNvSpPr>
            <a:spLocks noGrp="1"/>
          </p:cNvSpPr>
          <p:nvPr>
            <p:ph type="sldNum" sz="quarter" idx="2"/>
          </p:nvPr>
        </p:nvSpPr>
        <p:spPr>
          <a:xfrm>
            <a:off x="6375349" y="925195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252230" y="6991643"/>
            <a:ext cx="6600617" cy="479917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miter lim="400000"/>
            <a:headEnd type="stealth" w="lg" len="lg"/>
            <a:tailEnd type="non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8" name="Rectangle 47"/>
          <p:cNvSpPr/>
          <p:nvPr/>
        </p:nvSpPr>
        <p:spPr>
          <a:xfrm>
            <a:off x="1237957" y="6716897"/>
            <a:ext cx="2014273" cy="499830"/>
          </a:xfrm>
          <a:prstGeom prst="rect">
            <a:avLst/>
          </a:prstGeom>
          <a:solidFill>
            <a:schemeClr val="accent1"/>
          </a:solidFill>
          <a:ln w="127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5685501" y="5281209"/>
            <a:ext cx="8451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2</a:t>
            </a:r>
            <a:r>
              <a:rPr lang="en-US" sz="3200" baseline="30000" dirty="0" smtClean="0"/>
              <a:t>nd</a:t>
            </a:r>
            <a:r>
              <a:rPr lang="en-US" sz="3200" dirty="0" smtClean="0"/>
              <a:t> </a:t>
            </a:r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9852847" y="7215872"/>
            <a:ext cx="2014273" cy="499830"/>
          </a:xfrm>
          <a:prstGeom prst="rect">
            <a:avLst/>
          </a:prstGeom>
          <a:solidFill>
            <a:schemeClr val="accent1"/>
          </a:solidFill>
          <a:ln w="127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90671642"/>
                  </p:ext>
                </p:extLst>
              </p:nvPr>
            </p:nvGraphicFramePr>
            <p:xfrm>
              <a:off x="737630" y="5704022"/>
              <a:ext cx="2514600" cy="201168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502920"/>
                    <a:gridCol w="502920"/>
                    <a:gridCol w="502920"/>
                    <a:gridCol w="502920"/>
                    <a:gridCol w="502920"/>
                  </a:tblGrid>
                  <a:tr h="502920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0" i="1" dirty="0" smtClean="0">
                                    <a:solidFill>
                                      <a:schemeClr val="bg2">
                                        <a:lumMod val="10000"/>
                                      </a:schemeClr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0" i="1" smtClean="0">
                                    <a:solidFill>
                                      <a:schemeClr val="bg2">
                                        <a:lumMod val="10000"/>
                                      </a:schemeClr>
                                    </a:solidFill>
                                    <a:latin typeface="Cambria Math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0" i="1" smtClean="0">
                                    <a:solidFill>
                                      <a:schemeClr val="bg2">
                                        <a:lumMod val="10000"/>
                                      </a:schemeClr>
                                    </a:solidFill>
                                    <a:latin typeface="Cambria Math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0" i="1" smtClean="0">
                                    <a:solidFill>
                                      <a:schemeClr val="bg2">
                                        <a:lumMod val="10000"/>
                                      </a:schemeClr>
                                    </a:solidFill>
                                    <a:latin typeface="Cambria Math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90671642"/>
                  </p:ext>
                </p:extLst>
              </p:nvPr>
            </p:nvGraphicFramePr>
            <p:xfrm>
              <a:off x="737630" y="5704022"/>
              <a:ext cx="2514600" cy="201168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502920"/>
                    <a:gridCol w="502920"/>
                    <a:gridCol w="502920"/>
                    <a:gridCol w="502920"/>
                    <a:gridCol w="502920"/>
                  </a:tblGrid>
                  <a:tr h="5029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t="-2410" r="-403614" b="-30481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t="-102410" r="-403614" b="-20481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t="-204878" r="-403614" b="-1073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t="-301205" r="-403614" b="-60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56964307"/>
                  </p:ext>
                </p:extLst>
              </p:nvPr>
            </p:nvGraphicFramePr>
            <p:xfrm>
              <a:off x="9852847" y="5704022"/>
              <a:ext cx="2514600" cy="201168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502920"/>
                    <a:gridCol w="502920"/>
                    <a:gridCol w="502920"/>
                    <a:gridCol w="502920"/>
                    <a:gridCol w="502920"/>
                  </a:tblGrid>
                  <a:tr h="502920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0" i="1" dirty="0" smtClean="0">
                                    <a:solidFill>
                                      <a:schemeClr val="bg2">
                                        <a:lumMod val="10000"/>
                                      </a:schemeClr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0" i="1" smtClean="0">
                                    <a:solidFill>
                                      <a:schemeClr val="bg2">
                                        <a:lumMod val="10000"/>
                                      </a:schemeClr>
                                    </a:solidFill>
                                    <a:latin typeface="Cambria Math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0" i="1" smtClean="0">
                                    <a:solidFill>
                                      <a:schemeClr val="bg2">
                                        <a:lumMod val="10000"/>
                                      </a:schemeClr>
                                    </a:solidFill>
                                    <a:latin typeface="Cambria Math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0" i="1" smtClean="0">
                                    <a:solidFill>
                                      <a:schemeClr val="bg2">
                                        <a:lumMod val="10000"/>
                                      </a:schemeClr>
                                    </a:solidFill>
                                    <a:latin typeface="Cambria Math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56964307"/>
                  </p:ext>
                </p:extLst>
              </p:nvPr>
            </p:nvGraphicFramePr>
            <p:xfrm>
              <a:off x="9852847" y="5704022"/>
              <a:ext cx="2514600" cy="201168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502920"/>
                    <a:gridCol w="502920"/>
                    <a:gridCol w="502920"/>
                    <a:gridCol w="502920"/>
                    <a:gridCol w="502920"/>
                  </a:tblGrid>
                  <a:tr h="502920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401205" t="-2410" b="-304819"/>
                          </a:stretch>
                        </a:blipFill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401205" t="-102410" b="-204819"/>
                          </a:stretch>
                        </a:blipFill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401205" t="-204878" b="-107317"/>
                          </a:stretch>
                        </a:blipFill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401205" t="-301205" b="-6024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49" name="Rectangle 48"/>
          <p:cNvSpPr/>
          <p:nvPr/>
        </p:nvSpPr>
        <p:spPr>
          <a:xfrm>
            <a:off x="6423203" y="5281210"/>
            <a:ext cx="413695" cy="3834716"/>
          </a:xfrm>
          <a:prstGeom prst="rect">
            <a:avLst/>
          </a:prstGeom>
          <a:pattFill prst="horzBrick">
            <a:fgClr>
              <a:srgbClr val="FFFFFF"/>
            </a:fgClr>
            <a:bgClr>
              <a:srgbClr val="C00000"/>
            </a:bgClr>
          </a:patt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Shape 272"/>
              <p:cNvSpPr/>
              <p:nvPr/>
            </p:nvSpPr>
            <p:spPr>
              <a:xfrm>
                <a:off x="765766" y="8129685"/>
                <a:ext cx="1757917" cy="37959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>
                  <a:defRPr sz="2000"/>
                </a:lvl1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dirty="0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800" i="1" dirty="0" smtClean="0">
                            <a:latin typeface="Cambria Math" charset="0"/>
                          </a:rPr>
                          <m:t>𝑆</m:t>
                        </m:r>
                      </m:e>
                      <m:sub>
                        <m:r>
                          <a:rPr lang="en-US" sz="1800" i="1" dirty="0" smtClean="0">
                            <a:latin typeface="Cambria Math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800" i="1" dirty="0" smtClean="0"/>
                  <a:t>’s observation</a:t>
                </a:r>
                <a:endParaRPr sz="1800" i="1" dirty="0"/>
              </a:p>
            </p:txBody>
          </p:sp>
        </mc:Choice>
        <mc:Fallback xmlns="">
          <p:sp>
            <p:nvSpPr>
              <p:cNvPr id="17" name="Shape 27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766" y="8129685"/>
                <a:ext cx="1757917" cy="379591"/>
              </a:xfrm>
              <a:prstGeom prst="rect">
                <a:avLst/>
              </a:prstGeom>
              <a:blipFill rotWithShape="0">
                <a:blip r:embed="rId4"/>
                <a:stretch>
                  <a:fillRect l="-2083" t="-8065" r="-4861" b="-2419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Shape 272"/>
              <p:cNvSpPr/>
              <p:nvPr/>
            </p:nvSpPr>
            <p:spPr>
              <a:xfrm>
                <a:off x="9641204" y="8129685"/>
                <a:ext cx="1752596" cy="37959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>
                  <a:defRPr sz="2000"/>
                </a:lvl1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dirty="0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800" i="1" dirty="0" smtClean="0">
                            <a:latin typeface="Cambria Math" charset="0"/>
                          </a:rPr>
                          <m:t>𝑆</m:t>
                        </m:r>
                      </m:e>
                      <m:sub>
                        <m:r>
                          <a:rPr lang="en-US" sz="1800" b="0" i="1" dirty="0" smtClean="0">
                            <a:latin typeface="Cambria Math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800" i="1" dirty="0" smtClean="0"/>
                  <a:t>’s observation</a:t>
                </a:r>
                <a:endParaRPr sz="1800" i="1" dirty="0"/>
              </a:p>
            </p:txBody>
          </p:sp>
        </mc:Choice>
        <mc:Fallback xmlns="">
          <p:sp>
            <p:nvSpPr>
              <p:cNvPr id="18" name="Shape 27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1204" y="8129685"/>
                <a:ext cx="1752596" cy="379591"/>
              </a:xfrm>
              <a:prstGeom prst="rect">
                <a:avLst/>
              </a:prstGeom>
              <a:blipFill rotWithShape="0">
                <a:blip r:embed="rId5"/>
                <a:stretch>
                  <a:fillRect l="-2091" t="-8065" r="-4878" b="-2419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/>
          <p:cNvSpPr/>
          <p:nvPr/>
        </p:nvSpPr>
        <p:spPr>
          <a:xfrm>
            <a:off x="761663" y="8509276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84200">
              <a:defRPr sz="2400">
                <a:solidFill>
                  <a:srgbClr val="FFFFFF"/>
                </a:solidFill>
              </a:defRPr>
            </a:pPr>
            <a:r>
              <a:rPr lang="en-US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0" name="Rectangle 19"/>
          <p:cNvSpPr/>
          <p:nvPr/>
        </p:nvSpPr>
        <p:spPr>
          <a:xfrm>
            <a:off x="9590033" y="8509275"/>
            <a:ext cx="5256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84200">
              <a:defRPr sz="2400">
                <a:solidFill>
                  <a:srgbClr val="FFFFFF"/>
                </a:solidFill>
              </a:defRPr>
            </a:pPr>
            <a:r>
              <a:rPr lang="en-US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391862" y="8509275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84200">
              <a:defRPr sz="2400">
                <a:solidFill>
                  <a:srgbClr val="FFFFFF"/>
                </a:solidFill>
              </a:defRPr>
            </a:pPr>
            <a:r>
              <a:rPr lang="en-US" dirty="0" smtClean="0">
                <a:solidFill>
                  <a:srgbClr val="FF0000"/>
                </a:solidFill>
              </a:rPr>
              <a:t>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0228470" y="8509275"/>
            <a:ext cx="5256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84200">
              <a:defRPr sz="2400">
                <a:solidFill>
                  <a:srgbClr val="FFFFFF"/>
                </a:solidFill>
              </a:defRPr>
            </a:pPr>
            <a:r>
              <a:rPr lang="en-US" dirty="0" smtClean="0">
                <a:solidFill>
                  <a:srgbClr val="FF0000"/>
                </a:solidFill>
              </a:rPr>
              <a:t>4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4" name="Elbow Connector 3"/>
          <p:cNvCxnSpPr>
            <a:stCxn id="20" idx="2"/>
            <a:endCxn id="22" idx="2"/>
          </p:cNvCxnSpPr>
          <p:nvPr/>
        </p:nvCxnSpPr>
        <p:spPr>
          <a:xfrm rot="16200000" flipH="1">
            <a:off x="10172065" y="8651721"/>
            <a:ext cx="12700" cy="638437"/>
          </a:xfrm>
          <a:prstGeom prst="bentConnector3">
            <a:avLst>
              <a:gd name="adj1" fmla="val 1800000"/>
            </a:avLst>
          </a:prstGeom>
          <a:noFill/>
          <a:ln w="25400" cap="flat">
            <a:solidFill>
              <a:schemeClr val="tx1"/>
            </a:solidFill>
            <a:prstDash val="solid"/>
            <a:miter lim="400000"/>
            <a:headEnd type="stealth"/>
            <a:tailEnd type="stealth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Rectangle 4"/>
          <p:cNvSpPr/>
          <p:nvPr/>
        </p:nvSpPr>
        <p:spPr>
          <a:xfrm>
            <a:off x="9101791" y="9192801"/>
            <a:ext cx="23920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o</a:t>
            </a:r>
            <a:r>
              <a:rPr lang="en-US" sz="2000" dirty="0" smtClean="0"/>
              <a:t>ne-time </a:t>
            </a:r>
            <a:r>
              <a:rPr lang="en-US" sz="2000" dirty="0"/>
              <a:t>repetition </a:t>
            </a:r>
          </a:p>
        </p:txBody>
      </p:sp>
    </p:spTree>
    <p:extLst>
      <p:ext uri="{BB962C8B-B14F-4D97-AF65-F5344CB8AC3E}">
        <p14:creationId xmlns:p14="http://schemas.microsoft.com/office/powerpoint/2010/main" val="12206058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21" grpId="0"/>
      <p:bldP spid="22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u="sng" dirty="0"/>
              <a:t>D</a:t>
            </a:r>
            <a:r>
              <a:rPr lang="en-US" dirty="0"/>
              <a:t>istributed </a:t>
            </a:r>
            <a:r>
              <a:rPr lang="en-US" u="sng" dirty="0"/>
              <a:t>O</a:t>
            </a:r>
            <a:r>
              <a:rPr lang="en-US" dirty="0"/>
              <a:t>blivious </a:t>
            </a:r>
            <a:r>
              <a:rPr lang="en-US" u="sng" dirty="0"/>
              <a:t>D</a:t>
            </a:r>
            <a:r>
              <a:rPr lang="en-US" dirty="0"/>
              <a:t>ata Structure DSSE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Main idea</a:t>
            </a:r>
            <a:endParaRPr dirty="0"/>
          </a:p>
        </p:txBody>
      </p:sp>
      <p:sp>
        <p:nvSpPr>
          <p:cNvPr id="379" name="Shape 379"/>
          <p:cNvSpPr>
            <a:spLocks noGrp="1"/>
          </p:cNvSpPr>
          <p:nvPr>
            <p:ph type="body" idx="1"/>
          </p:nvPr>
        </p:nvSpPr>
        <p:spPr>
          <a:xfrm>
            <a:off x="216015" y="2619013"/>
            <a:ext cx="12562912" cy="2867207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3200" b="1" dirty="0" smtClean="0"/>
              <a:t>Limitation: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SzPct val="100000"/>
              <a:buFont typeface="Wingdings" charset="2"/>
              <a:buChar char="§"/>
            </a:pPr>
            <a:r>
              <a:rPr lang="en-US" sz="2800" dirty="0" smtClean="0"/>
              <a:t>Two non-colluding server setting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SzPct val="100000"/>
              <a:buFont typeface="Wingdings" charset="2"/>
              <a:buChar char="§"/>
            </a:pPr>
            <a:r>
              <a:rPr lang="en-US" sz="2800" dirty="0" smtClean="0"/>
              <a:t>One-time repetition of an un-linkable </a:t>
            </a:r>
            <a:r>
              <a:rPr lang="en-US" sz="2800" dirty="0"/>
              <a:t>query </a:t>
            </a:r>
            <a:r>
              <a:rPr lang="en-US" sz="2800" dirty="0" smtClean="0"/>
              <a:t>(insignificant info leaked)</a:t>
            </a:r>
          </a:p>
          <a:p>
            <a:pPr marL="889000" lvl="2" indent="0">
              <a:lnSpc>
                <a:spcPct val="150000"/>
              </a:lnSpc>
              <a:spcBef>
                <a:spcPts val="0"/>
              </a:spcBef>
              <a:buSzPct val="100000"/>
              <a:buNone/>
            </a:pPr>
            <a:r>
              <a:rPr lang="en-US" sz="2400" i="1" u="sng" dirty="0" smtClean="0"/>
              <a:t>Example:</a:t>
            </a:r>
            <a:r>
              <a:rPr lang="en-US" sz="2400" dirty="0" smtClean="0"/>
              <a:t> search the same keyword 4 times</a:t>
            </a:r>
            <a:endParaRPr lang="en-US" sz="2400" dirty="0"/>
          </a:p>
          <a:p>
            <a:pPr lvl="2">
              <a:lnSpc>
                <a:spcPct val="150000"/>
              </a:lnSpc>
              <a:spcBef>
                <a:spcPts val="0"/>
              </a:spcBef>
            </a:pPr>
            <a:endParaRPr lang="en-US" sz="2800" dirty="0" smtClean="0"/>
          </a:p>
          <a:p>
            <a:pPr lvl="1">
              <a:lnSpc>
                <a:spcPct val="150000"/>
              </a:lnSpc>
              <a:spcBef>
                <a:spcPts val="0"/>
              </a:spcBef>
            </a:pPr>
            <a:endParaRPr sz="2800" dirty="0"/>
          </a:p>
        </p:txBody>
      </p:sp>
      <p:sp>
        <p:nvSpPr>
          <p:cNvPr id="380" name="Shape 380"/>
          <p:cNvSpPr>
            <a:spLocks noGrp="1"/>
          </p:cNvSpPr>
          <p:nvPr>
            <p:ph type="sldNum" sz="quarter" idx="2"/>
          </p:nvPr>
        </p:nvSpPr>
        <p:spPr>
          <a:xfrm>
            <a:off x="6375349" y="925195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252230" y="6428935"/>
            <a:ext cx="6600617" cy="562708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miter lim="400000"/>
            <a:headEnd type="none" w="lg" len="lg"/>
            <a:tailEnd type="stealth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8" name="Rectangle 47"/>
          <p:cNvSpPr/>
          <p:nvPr/>
        </p:nvSpPr>
        <p:spPr>
          <a:xfrm>
            <a:off x="1237957" y="6716897"/>
            <a:ext cx="2014273" cy="499830"/>
          </a:xfrm>
          <a:prstGeom prst="rect">
            <a:avLst/>
          </a:prstGeom>
          <a:solidFill>
            <a:schemeClr val="accent1"/>
          </a:solidFill>
          <a:ln w="127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5685501" y="5281209"/>
            <a:ext cx="7841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3</a:t>
            </a:r>
            <a:r>
              <a:rPr lang="en-US" sz="3200" baseline="30000" dirty="0" smtClean="0"/>
              <a:t>rd</a:t>
            </a:r>
            <a:r>
              <a:rPr lang="en-US" sz="3200" dirty="0" smtClean="0"/>
              <a:t> </a:t>
            </a:r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9852847" y="6202997"/>
            <a:ext cx="2014273" cy="499830"/>
          </a:xfrm>
          <a:prstGeom prst="rect">
            <a:avLst/>
          </a:prstGeom>
          <a:solidFill>
            <a:schemeClr val="accent1"/>
          </a:solidFill>
          <a:ln w="127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90671642"/>
                  </p:ext>
                </p:extLst>
              </p:nvPr>
            </p:nvGraphicFramePr>
            <p:xfrm>
              <a:off x="737630" y="5704022"/>
              <a:ext cx="2514600" cy="201168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502920"/>
                    <a:gridCol w="502920"/>
                    <a:gridCol w="502920"/>
                    <a:gridCol w="502920"/>
                    <a:gridCol w="502920"/>
                  </a:tblGrid>
                  <a:tr h="502920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0" i="1" dirty="0" smtClean="0">
                                    <a:solidFill>
                                      <a:schemeClr val="bg2">
                                        <a:lumMod val="10000"/>
                                      </a:schemeClr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0" i="1" smtClean="0">
                                    <a:solidFill>
                                      <a:schemeClr val="bg2">
                                        <a:lumMod val="10000"/>
                                      </a:schemeClr>
                                    </a:solidFill>
                                    <a:latin typeface="Cambria Math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0" i="1" smtClean="0">
                                    <a:solidFill>
                                      <a:schemeClr val="bg2">
                                        <a:lumMod val="10000"/>
                                      </a:schemeClr>
                                    </a:solidFill>
                                    <a:latin typeface="Cambria Math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0" i="1" smtClean="0">
                                    <a:solidFill>
                                      <a:schemeClr val="bg2">
                                        <a:lumMod val="10000"/>
                                      </a:schemeClr>
                                    </a:solidFill>
                                    <a:latin typeface="Cambria Math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90671642"/>
                  </p:ext>
                </p:extLst>
              </p:nvPr>
            </p:nvGraphicFramePr>
            <p:xfrm>
              <a:off x="737630" y="5704022"/>
              <a:ext cx="2514600" cy="201168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502920"/>
                    <a:gridCol w="502920"/>
                    <a:gridCol w="502920"/>
                    <a:gridCol w="502920"/>
                    <a:gridCol w="502920"/>
                  </a:tblGrid>
                  <a:tr h="5029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t="-2410" r="-403614" b="-30481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t="-102410" r="-403614" b="-20481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t="-204878" r="-403614" b="-1073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t="-301205" r="-403614" b="-60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56964307"/>
                  </p:ext>
                </p:extLst>
              </p:nvPr>
            </p:nvGraphicFramePr>
            <p:xfrm>
              <a:off x="9852847" y="5704022"/>
              <a:ext cx="2514600" cy="201168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502920"/>
                    <a:gridCol w="502920"/>
                    <a:gridCol w="502920"/>
                    <a:gridCol w="502920"/>
                    <a:gridCol w="502920"/>
                  </a:tblGrid>
                  <a:tr h="502920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0" i="1" dirty="0" smtClean="0">
                                    <a:solidFill>
                                      <a:schemeClr val="bg2">
                                        <a:lumMod val="10000"/>
                                      </a:schemeClr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0" i="1" smtClean="0">
                                    <a:solidFill>
                                      <a:schemeClr val="bg2">
                                        <a:lumMod val="10000"/>
                                      </a:schemeClr>
                                    </a:solidFill>
                                    <a:latin typeface="Cambria Math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0" i="1" smtClean="0">
                                    <a:solidFill>
                                      <a:schemeClr val="bg2">
                                        <a:lumMod val="10000"/>
                                      </a:schemeClr>
                                    </a:solidFill>
                                    <a:latin typeface="Cambria Math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0" i="1" smtClean="0">
                                    <a:solidFill>
                                      <a:schemeClr val="bg2">
                                        <a:lumMod val="10000"/>
                                      </a:schemeClr>
                                    </a:solidFill>
                                    <a:latin typeface="Cambria Math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56964307"/>
                  </p:ext>
                </p:extLst>
              </p:nvPr>
            </p:nvGraphicFramePr>
            <p:xfrm>
              <a:off x="9852847" y="5704022"/>
              <a:ext cx="2514600" cy="201168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502920"/>
                    <a:gridCol w="502920"/>
                    <a:gridCol w="502920"/>
                    <a:gridCol w="502920"/>
                    <a:gridCol w="502920"/>
                  </a:tblGrid>
                  <a:tr h="502920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401205" t="-2410" b="-304819"/>
                          </a:stretch>
                        </a:blipFill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401205" t="-102410" b="-204819"/>
                          </a:stretch>
                        </a:blipFill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401205" t="-204878" b="-107317"/>
                          </a:stretch>
                        </a:blipFill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401205" t="-301205" b="-6024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49" name="Rectangle 48"/>
          <p:cNvSpPr/>
          <p:nvPr/>
        </p:nvSpPr>
        <p:spPr>
          <a:xfrm>
            <a:off x="6423203" y="5281210"/>
            <a:ext cx="413695" cy="3834716"/>
          </a:xfrm>
          <a:prstGeom prst="rect">
            <a:avLst/>
          </a:prstGeom>
          <a:pattFill prst="horzBrick">
            <a:fgClr>
              <a:srgbClr val="FFFFFF"/>
            </a:fgClr>
            <a:bgClr>
              <a:srgbClr val="C00000"/>
            </a:bgClr>
          </a:patt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Shape 272"/>
              <p:cNvSpPr/>
              <p:nvPr/>
            </p:nvSpPr>
            <p:spPr>
              <a:xfrm>
                <a:off x="765766" y="8129685"/>
                <a:ext cx="1757917" cy="37959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>
                  <a:defRPr sz="2000"/>
                </a:lvl1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dirty="0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800" i="1" dirty="0" smtClean="0">
                            <a:latin typeface="Cambria Math" charset="0"/>
                          </a:rPr>
                          <m:t>𝑆</m:t>
                        </m:r>
                      </m:e>
                      <m:sub>
                        <m:r>
                          <a:rPr lang="en-US" sz="1800" i="1" dirty="0" smtClean="0">
                            <a:latin typeface="Cambria Math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800" i="1" dirty="0" smtClean="0"/>
                  <a:t>’s observation</a:t>
                </a:r>
                <a:endParaRPr sz="1800" i="1" dirty="0"/>
              </a:p>
            </p:txBody>
          </p:sp>
        </mc:Choice>
        <mc:Fallback xmlns="">
          <p:sp>
            <p:nvSpPr>
              <p:cNvPr id="17" name="Shape 27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766" y="8129685"/>
                <a:ext cx="1757917" cy="379591"/>
              </a:xfrm>
              <a:prstGeom prst="rect">
                <a:avLst/>
              </a:prstGeom>
              <a:blipFill rotWithShape="0">
                <a:blip r:embed="rId4"/>
                <a:stretch>
                  <a:fillRect l="-2083" t="-8065" r="-4861" b="-2419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Shape 272"/>
              <p:cNvSpPr/>
              <p:nvPr/>
            </p:nvSpPr>
            <p:spPr>
              <a:xfrm>
                <a:off x="9641204" y="8129685"/>
                <a:ext cx="1752596" cy="37959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>
                  <a:defRPr sz="2000"/>
                </a:lvl1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dirty="0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800" i="1" dirty="0" smtClean="0">
                            <a:latin typeface="Cambria Math" charset="0"/>
                          </a:rPr>
                          <m:t>𝑆</m:t>
                        </m:r>
                      </m:e>
                      <m:sub>
                        <m:r>
                          <a:rPr lang="en-US" sz="1800" b="0" i="1" dirty="0" smtClean="0">
                            <a:latin typeface="Cambria Math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800" i="1" dirty="0" smtClean="0"/>
                  <a:t>’s observation</a:t>
                </a:r>
                <a:endParaRPr sz="1800" i="1" dirty="0"/>
              </a:p>
            </p:txBody>
          </p:sp>
        </mc:Choice>
        <mc:Fallback xmlns="">
          <p:sp>
            <p:nvSpPr>
              <p:cNvPr id="18" name="Shape 27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1204" y="8129685"/>
                <a:ext cx="1752596" cy="379591"/>
              </a:xfrm>
              <a:prstGeom prst="rect">
                <a:avLst/>
              </a:prstGeom>
              <a:blipFill rotWithShape="0">
                <a:blip r:embed="rId5"/>
                <a:stretch>
                  <a:fillRect l="-2091" t="-8065" r="-4878" b="-2419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/>
          <p:cNvSpPr/>
          <p:nvPr/>
        </p:nvSpPr>
        <p:spPr>
          <a:xfrm>
            <a:off x="761663" y="8509276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84200">
              <a:defRPr sz="2400">
                <a:solidFill>
                  <a:srgbClr val="FFFFFF"/>
                </a:solidFill>
              </a:defRPr>
            </a:pPr>
            <a:r>
              <a:rPr lang="en-US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391862" y="8509275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84200">
              <a:defRPr sz="2400">
                <a:solidFill>
                  <a:srgbClr val="FFFFFF"/>
                </a:solidFill>
              </a:defRPr>
            </a:pPr>
            <a:r>
              <a:rPr lang="en-US" dirty="0" smtClean="0">
                <a:solidFill>
                  <a:srgbClr val="FF0000"/>
                </a:solidFill>
              </a:rPr>
              <a:t>3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9590033" y="8509275"/>
            <a:ext cx="1164065" cy="461665"/>
            <a:chOff x="9590033" y="8509275"/>
            <a:chExt cx="1164065" cy="461665"/>
          </a:xfrm>
        </p:grpSpPr>
        <p:sp>
          <p:nvSpPr>
            <p:cNvPr id="20" name="Rectangle 19"/>
            <p:cNvSpPr/>
            <p:nvPr/>
          </p:nvSpPr>
          <p:spPr>
            <a:xfrm>
              <a:off x="9590033" y="8509275"/>
              <a:ext cx="52562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584200">
                <a:defRPr sz="2400">
                  <a:solidFill>
                    <a:srgbClr val="FFFFFF"/>
                  </a:solidFill>
                </a:defRPr>
              </a:pPr>
              <a:r>
                <a:rPr lang="en-US" dirty="0">
                  <a:solidFill>
                    <a:srgbClr val="FF0000"/>
                  </a:solidFill>
                </a:rPr>
                <a:t>4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0228470" y="8509275"/>
              <a:ext cx="52562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584200">
                <a:defRPr sz="2400">
                  <a:solidFill>
                    <a:srgbClr val="FFFFFF"/>
                  </a:solidFill>
                </a:defRPr>
              </a:pPr>
              <a:r>
                <a:rPr lang="en-US" dirty="0" smtClean="0">
                  <a:solidFill>
                    <a:srgbClr val="FF0000"/>
                  </a:solidFill>
                </a:rPr>
                <a:t>4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23" name="Elbow Connector 22"/>
          <p:cNvCxnSpPr/>
          <p:nvPr/>
        </p:nvCxnSpPr>
        <p:spPr>
          <a:xfrm rot="16200000" flipH="1">
            <a:off x="1802682" y="8647985"/>
            <a:ext cx="3545" cy="497945"/>
          </a:xfrm>
          <a:prstGeom prst="bentConnector3">
            <a:avLst>
              <a:gd name="adj1" fmla="val 6548519"/>
            </a:avLst>
          </a:prstGeom>
          <a:noFill/>
          <a:ln w="25400" cap="flat">
            <a:solidFill>
              <a:schemeClr val="tx1"/>
            </a:solidFill>
            <a:prstDash val="solid"/>
            <a:miter lim="400000"/>
            <a:headEnd type="stealth"/>
            <a:tailEnd type="stealth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5" name="Rectangle 24"/>
          <p:cNvSpPr/>
          <p:nvPr/>
        </p:nvSpPr>
        <p:spPr>
          <a:xfrm>
            <a:off x="1889807" y="8512820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84200">
              <a:defRPr sz="2400">
                <a:solidFill>
                  <a:srgbClr val="FFFFFF"/>
                </a:solidFill>
              </a:defRPr>
            </a:pPr>
            <a:r>
              <a:rPr lang="en-US" dirty="0" smtClean="0">
                <a:solidFill>
                  <a:srgbClr val="FF0000"/>
                </a:solidFill>
              </a:rPr>
              <a:t>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0814133" y="8515625"/>
            <a:ext cx="5256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84200">
              <a:defRPr sz="2400">
                <a:solidFill>
                  <a:srgbClr val="FFFFFF"/>
                </a:solidFill>
              </a:defRPr>
            </a:pPr>
            <a:r>
              <a:rPr lang="en-US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233994" y="8777235"/>
            <a:ext cx="23920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o</a:t>
            </a:r>
            <a:r>
              <a:rPr lang="en-US" sz="2000" smtClean="0"/>
              <a:t>ne-time </a:t>
            </a:r>
            <a:r>
              <a:rPr lang="en-US" sz="2000" dirty="0"/>
              <a:t>repetition </a:t>
            </a:r>
          </a:p>
        </p:txBody>
      </p:sp>
      <p:cxnSp>
        <p:nvCxnSpPr>
          <p:cNvPr id="29" name="Elbow Connector 28"/>
          <p:cNvCxnSpPr>
            <a:stCxn id="20" idx="2"/>
            <a:endCxn id="22" idx="2"/>
          </p:cNvCxnSpPr>
          <p:nvPr/>
        </p:nvCxnSpPr>
        <p:spPr>
          <a:xfrm rot="16200000" flipH="1">
            <a:off x="10172065" y="8651721"/>
            <a:ext cx="12700" cy="638437"/>
          </a:xfrm>
          <a:prstGeom prst="bentConnector3">
            <a:avLst>
              <a:gd name="adj1" fmla="val 1800000"/>
            </a:avLst>
          </a:prstGeom>
          <a:noFill/>
          <a:ln w="25400" cap="flat">
            <a:solidFill>
              <a:schemeClr val="tx1"/>
            </a:solidFill>
            <a:prstDash val="solid"/>
            <a:miter lim="400000"/>
            <a:headEnd type="stealth"/>
            <a:tailEnd type="stealth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6" name="Rectangle 35"/>
          <p:cNvSpPr/>
          <p:nvPr/>
        </p:nvSpPr>
        <p:spPr>
          <a:xfrm>
            <a:off x="9655112" y="8515625"/>
            <a:ext cx="1038638" cy="666622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cxnSp>
        <p:nvCxnSpPr>
          <p:cNvPr id="46" name="Elbow Connector 45"/>
          <p:cNvCxnSpPr>
            <a:stCxn id="36" idx="2"/>
            <a:endCxn id="27" idx="2"/>
          </p:cNvCxnSpPr>
          <p:nvPr/>
        </p:nvCxnSpPr>
        <p:spPr>
          <a:xfrm rot="5400000" flipH="1" flipV="1">
            <a:off x="10523210" y="8628511"/>
            <a:ext cx="204957" cy="902516"/>
          </a:xfrm>
          <a:prstGeom prst="bentConnector3">
            <a:avLst>
              <a:gd name="adj1" fmla="val -111536"/>
            </a:avLst>
          </a:prstGeom>
          <a:noFill/>
          <a:ln w="25400" cap="flat">
            <a:solidFill>
              <a:schemeClr val="tx1"/>
            </a:solidFill>
            <a:prstDash val="sysDot"/>
            <a:miter lim="400000"/>
            <a:headEnd type="stealth"/>
            <a:tailEnd type="stealth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9" name="Rectangle 38"/>
          <p:cNvSpPr/>
          <p:nvPr/>
        </p:nvSpPr>
        <p:spPr>
          <a:xfrm>
            <a:off x="10007570" y="9384268"/>
            <a:ext cx="1236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1" dirty="0" err="1" smtClean="0"/>
              <a:t>unlinkable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2284053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25" grpId="0"/>
      <p:bldP spid="27" grpId="0"/>
      <p:bldP spid="28" grpId="0"/>
      <p:bldP spid="3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u="sng" dirty="0"/>
              <a:t>D</a:t>
            </a:r>
            <a:r>
              <a:rPr lang="en-US" dirty="0"/>
              <a:t>istributed </a:t>
            </a:r>
            <a:r>
              <a:rPr lang="en-US" u="sng" dirty="0"/>
              <a:t>O</a:t>
            </a:r>
            <a:r>
              <a:rPr lang="en-US" dirty="0"/>
              <a:t>blivious </a:t>
            </a:r>
            <a:r>
              <a:rPr lang="en-US" u="sng" dirty="0"/>
              <a:t>D</a:t>
            </a:r>
            <a:r>
              <a:rPr lang="en-US" dirty="0"/>
              <a:t>ata Structure DSSE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Main idea</a:t>
            </a:r>
            <a:endParaRPr dirty="0"/>
          </a:p>
        </p:txBody>
      </p:sp>
      <p:sp>
        <p:nvSpPr>
          <p:cNvPr id="379" name="Shape 379"/>
          <p:cNvSpPr>
            <a:spLocks noGrp="1"/>
          </p:cNvSpPr>
          <p:nvPr>
            <p:ph type="body" idx="1"/>
          </p:nvPr>
        </p:nvSpPr>
        <p:spPr>
          <a:xfrm>
            <a:off x="216015" y="2619013"/>
            <a:ext cx="12562912" cy="2867207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3200" b="1" dirty="0" smtClean="0"/>
              <a:t>Limitation: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SzPct val="100000"/>
              <a:buFont typeface="Wingdings" charset="2"/>
              <a:buChar char="§"/>
            </a:pPr>
            <a:r>
              <a:rPr lang="en-US" sz="2800" dirty="0" smtClean="0"/>
              <a:t>Two non-colluding server setting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SzPct val="100000"/>
              <a:buFont typeface="Wingdings" charset="2"/>
              <a:buChar char="§"/>
            </a:pPr>
            <a:r>
              <a:rPr lang="en-US" sz="2800" dirty="0" smtClean="0"/>
              <a:t>One-time repetition of an un-linkable </a:t>
            </a:r>
            <a:r>
              <a:rPr lang="en-US" sz="2800" dirty="0"/>
              <a:t>query </a:t>
            </a:r>
            <a:r>
              <a:rPr lang="en-US" sz="2800" dirty="0" smtClean="0"/>
              <a:t>(insignificant info leaked)</a:t>
            </a:r>
          </a:p>
          <a:p>
            <a:pPr marL="889000" lvl="2" indent="0">
              <a:lnSpc>
                <a:spcPct val="150000"/>
              </a:lnSpc>
              <a:spcBef>
                <a:spcPts val="0"/>
              </a:spcBef>
              <a:buSzPct val="100000"/>
              <a:buNone/>
            </a:pPr>
            <a:r>
              <a:rPr lang="en-US" sz="2400" i="1" u="sng" dirty="0" smtClean="0"/>
              <a:t>Example:</a:t>
            </a:r>
            <a:r>
              <a:rPr lang="en-US" sz="2400" dirty="0" smtClean="0"/>
              <a:t> search the same keyword 4 times</a:t>
            </a:r>
            <a:endParaRPr lang="en-US" sz="2400" dirty="0"/>
          </a:p>
          <a:p>
            <a:pPr lvl="2">
              <a:lnSpc>
                <a:spcPct val="150000"/>
              </a:lnSpc>
              <a:spcBef>
                <a:spcPts val="0"/>
              </a:spcBef>
            </a:pPr>
            <a:endParaRPr lang="en-US" sz="2800" dirty="0" smtClean="0"/>
          </a:p>
          <a:p>
            <a:pPr lvl="1">
              <a:lnSpc>
                <a:spcPct val="150000"/>
              </a:lnSpc>
              <a:spcBef>
                <a:spcPts val="0"/>
              </a:spcBef>
            </a:pPr>
            <a:endParaRPr sz="2800" dirty="0"/>
          </a:p>
        </p:txBody>
      </p:sp>
      <p:sp>
        <p:nvSpPr>
          <p:cNvPr id="380" name="Shape 380"/>
          <p:cNvSpPr>
            <a:spLocks noGrp="1"/>
          </p:cNvSpPr>
          <p:nvPr>
            <p:ph type="sldNum" sz="quarter" idx="2"/>
          </p:nvPr>
        </p:nvSpPr>
        <p:spPr>
          <a:xfrm>
            <a:off x="6375349" y="925195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252230" y="6428935"/>
            <a:ext cx="6600617" cy="42203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miter lim="400000"/>
            <a:headEnd type="stealth" w="lg" len="lg"/>
            <a:tailEnd type="non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8" name="Rectangle 47"/>
          <p:cNvSpPr/>
          <p:nvPr/>
        </p:nvSpPr>
        <p:spPr>
          <a:xfrm>
            <a:off x="1237957" y="6200121"/>
            <a:ext cx="2014273" cy="499830"/>
          </a:xfrm>
          <a:prstGeom prst="rect">
            <a:avLst/>
          </a:prstGeom>
          <a:solidFill>
            <a:schemeClr val="accent1"/>
          </a:solidFill>
          <a:ln w="127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5685501" y="5281209"/>
            <a:ext cx="7537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4</a:t>
            </a:r>
            <a:r>
              <a:rPr lang="en-US" sz="3200" baseline="30000" dirty="0" smtClean="0"/>
              <a:t>th</a:t>
            </a:r>
            <a:r>
              <a:rPr lang="en-US" sz="3200" dirty="0" smtClean="0"/>
              <a:t> </a:t>
            </a:r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9852847" y="6202997"/>
            <a:ext cx="2014273" cy="499830"/>
          </a:xfrm>
          <a:prstGeom prst="rect">
            <a:avLst/>
          </a:prstGeom>
          <a:solidFill>
            <a:schemeClr val="accent1"/>
          </a:solidFill>
          <a:ln w="127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90671642"/>
                  </p:ext>
                </p:extLst>
              </p:nvPr>
            </p:nvGraphicFramePr>
            <p:xfrm>
              <a:off x="737630" y="5704022"/>
              <a:ext cx="2514600" cy="201168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502920"/>
                    <a:gridCol w="502920"/>
                    <a:gridCol w="502920"/>
                    <a:gridCol w="502920"/>
                    <a:gridCol w="502920"/>
                  </a:tblGrid>
                  <a:tr h="502920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0" i="1" dirty="0" smtClean="0">
                                    <a:solidFill>
                                      <a:schemeClr val="bg2">
                                        <a:lumMod val="10000"/>
                                      </a:schemeClr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0" i="1" smtClean="0">
                                    <a:solidFill>
                                      <a:schemeClr val="bg2">
                                        <a:lumMod val="10000"/>
                                      </a:schemeClr>
                                    </a:solidFill>
                                    <a:latin typeface="Cambria Math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0" i="1" smtClean="0">
                                    <a:solidFill>
                                      <a:schemeClr val="bg2">
                                        <a:lumMod val="10000"/>
                                      </a:schemeClr>
                                    </a:solidFill>
                                    <a:latin typeface="Cambria Math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0" i="1" smtClean="0">
                                    <a:solidFill>
                                      <a:schemeClr val="bg2">
                                        <a:lumMod val="10000"/>
                                      </a:schemeClr>
                                    </a:solidFill>
                                    <a:latin typeface="Cambria Math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90671642"/>
                  </p:ext>
                </p:extLst>
              </p:nvPr>
            </p:nvGraphicFramePr>
            <p:xfrm>
              <a:off x="737630" y="5704022"/>
              <a:ext cx="2514600" cy="201168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502920"/>
                    <a:gridCol w="502920"/>
                    <a:gridCol w="502920"/>
                    <a:gridCol w="502920"/>
                    <a:gridCol w="502920"/>
                  </a:tblGrid>
                  <a:tr h="5029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t="-2410" r="-403614" b="-30481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t="-102410" r="-403614" b="-20481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t="-204878" r="-403614" b="-1073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t="-301205" r="-403614" b="-60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56964307"/>
                  </p:ext>
                </p:extLst>
              </p:nvPr>
            </p:nvGraphicFramePr>
            <p:xfrm>
              <a:off x="9852847" y="5704022"/>
              <a:ext cx="2514600" cy="201168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502920"/>
                    <a:gridCol w="502920"/>
                    <a:gridCol w="502920"/>
                    <a:gridCol w="502920"/>
                    <a:gridCol w="502920"/>
                  </a:tblGrid>
                  <a:tr h="502920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0" i="1" dirty="0" smtClean="0">
                                    <a:solidFill>
                                      <a:schemeClr val="bg2">
                                        <a:lumMod val="10000"/>
                                      </a:schemeClr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0" i="1" smtClean="0">
                                    <a:solidFill>
                                      <a:schemeClr val="bg2">
                                        <a:lumMod val="10000"/>
                                      </a:schemeClr>
                                    </a:solidFill>
                                    <a:latin typeface="Cambria Math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0" i="1" smtClean="0">
                                    <a:solidFill>
                                      <a:schemeClr val="bg2">
                                        <a:lumMod val="10000"/>
                                      </a:schemeClr>
                                    </a:solidFill>
                                    <a:latin typeface="Cambria Math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0" i="1" smtClean="0">
                                    <a:solidFill>
                                      <a:schemeClr val="bg2">
                                        <a:lumMod val="10000"/>
                                      </a:schemeClr>
                                    </a:solidFill>
                                    <a:latin typeface="Cambria Math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56964307"/>
                  </p:ext>
                </p:extLst>
              </p:nvPr>
            </p:nvGraphicFramePr>
            <p:xfrm>
              <a:off x="9852847" y="5704022"/>
              <a:ext cx="2514600" cy="201168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502920"/>
                    <a:gridCol w="502920"/>
                    <a:gridCol w="502920"/>
                    <a:gridCol w="502920"/>
                    <a:gridCol w="502920"/>
                  </a:tblGrid>
                  <a:tr h="502920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401205" t="-2410" b="-304819"/>
                          </a:stretch>
                        </a:blipFill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401205" t="-102410" b="-204819"/>
                          </a:stretch>
                        </a:blipFill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401205" t="-204878" b="-107317"/>
                          </a:stretch>
                        </a:blipFill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401205" t="-301205" b="-6024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49" name="Rectangle 48"/>
          <p:cNvSpPr/>
          <p:nvPr/>
        </p:nvSpPr>
        <p:spPr>
          <a:xfrm>
            <a:off x="6423203" y="5281210"/>
            <a:ext cx="413695" cy="3834716"/>
          </a:xfrm>
          <a:prstGeom prst="rect">
            <a:avLst/>
          </a:prstGeom>
          <a:pattFill prst="horzBrick">
            <a:fgClr>
              <a:srgbClr val="FFFFFF"/>
            </a:fgClr>
            <a:bgClr>
              <a:srgbClr val="C00000"/>
            </a:bgClr>
          </a:patt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Shape 272"/>
              <p:cNvSpPr/>
              <p:nvPr/>
            </p:nvSpPr>
            <p:spPr>
              <a:xfrm>
                <a:off x="765766" y="8129685"/>
                <a:ext cx="1757917" cy="37959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>
                  <a:defRPr sz="2000"/>
                </a:lvl1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dirty="0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800" i="1" dirty="0" smtClean="0">
                            <a:latin typeface="Cambria Math" charset="0"/>
                          </a:rPr>
                          <m:t>𝑆</m:t>
                        </m:r>
                      </m:e>
                      <m:sub>
                        <m:r>
                          <a:rPr lang="en-US" sz="1800" i="1" dirty="0" smtClean="0">
                            <a:latin typeface="Cambria Math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800" i="1" dirty="0" smtClean="0"/>
                  <a:t>’s observation</a:t>
                </a:r>
                <a:endParaRPr sz="1800" i="1" dirty="0"/>
              </a:p>
            </p:txBody>
          </p:sp>
        </mc:Choice>
        <mc:Fallback xmlns="">
          <p:sp>
            <p:nvSpPr>
              <p:cNvPr id="17" name="Shape 27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766" y="8129685"/>
                <a:ext cx="1757917" cy="379591"/>
              </a:xfrm>
              <a:prstGeom prst="rect">
                <a:avLst/>
              </a:prstGeom>
              <a:blipFill rotWithShape="0">
                <a:blip r:embed="rId4"/>
                <a:stretch>
                  <a:fillRect l="-2083" t="-8065" r="-4861" b="-2419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Shape 272"/>
              <p:cNvSpPr/>
              <p:nvPr/>
            </p:nvSpPr>
            <p:spPr>
              <a:xfrm>
                <a:off x="9641204" y="8129685"/>
                <a:ext cx="1752596" cy="37959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>
                  <a:defRPr sz="2000"/>
                </a:lvl1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dirty="0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800" i="1" dirty="0" smtClean="0">
                            <a:latin typeface="Cambria Math" charset="0"/>
                          </a:rPr>
                          <m:t>𝑆</m:t>
                        </m:r>
                      </m:e>
                      <m:sub>
                        <m:r>
                          <a:rPr lang="en-US" sz="1800" b="0" i="1" dirty="0" smtClean="0">
                            <a:latin typeface="Cambria Math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800" i="1" dirty="0" smtClean="0"/>
                  <a:t>’s observation</a:t>
                </a:r>
                <a:endParaRPr sz="1800" i="1" dirty="0"/>
              </a:p>
            </p:txBody>
          </p:sp>
        </mc:Choice>
        <mc:Fallback xmlns="">
          <p:sp>
            <p:nvSpPr>
              <p:cNvPr id="18" name="Shape 27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1204" y="8129685"/>
                <a:ext cx="1752596" cy="379591"/>
              </a:xfrm>
              <a:prstGeom prst="rect">
                <a:avLst/>
              </a:prstGeom>
              <a:blipFill rotWithShape="0">
                <a:blip r:embed="rId5"/>
                <a:stretch>
                  <a:fillRect l="-2091" t="-8065" r="-4878" b="-2419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/>
          <p:cNvSpPr/>
          <p:nvPr/>
        </p:nvSpPr>
        <p:spPr>
          <a:xfrm>
            <a:off x="761663" y="8509276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84200">
              <a:defRPr sz="2400">
                <a:solidFill>
                  <a:srgbClr val="FFFFFF"/>
                </a:solidFill>
              </a:defRPr>
            </a:pPr>
            <a:r>
              <a:rPr lang="en-US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391862" y="8509275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84200">
              <a:defRPr sz="2400">
                <a:solidFill>
                  <a:srgbClr val="FFFFFF"/>
                </a:solidFill>
              </a:defRPr>
            </a:pPr>
            <a:r>
              <a:rPr lang="en-US" dirty="0" smtClean="0">
                <a:solidFill>
                  <a:srgbClr val="FF0000"/>
                </a:solidFill>
              </a:rPr>
              <a:t>3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9590033" y="8509275"/>
            <a:ext cx="1164065" cy="461665"/>
            <a:chOff x="9590033" y="8509275"/>
            <a:chExt cx="1164065" cy="461665"/>
          </a:xfrm>
        </p:grpSpPr>
        <p:sp>
          <p:nvSpPr>
            <p:cNvPr id="22" name="Rectangle 21"/>
            <p:cNvSpPr/>
            <p:nvPr/>
          </p:nvSpPr>
          <p:spPr>
            <a:xfrm>
              <a:off x="9590033" y="8509275"/>
              <a:ext cx="52562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584200">
                <a:defRPr sz="2400">
                  <a:solidFill>
                    <a:srgbClr val="FFFFFF"/>
                  </a:solidFill>
                </a:defRPr>
              </a:pPr>
              <a:r>
                <a:rPr lang="en-US" dirty="0">
                  <a:solidFill>
                    <a:srgbClr val="FF0000"/>
                  </a:solidFill>
                </a:rPr>
                <a:t>4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0228470" y="8509275"/>
              <a:ext cx="52562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584200">
                <a:defRPr sz="2400">
                  <a:solidFill>
                    <a:srgbClr val="FFFFFF"/>
                  </a:solidFill>
                </a:defRPr>
              </a:pPr>
              <a:r>
                <a:rPr lang="en-US" dirty="0" smtClean="0">
                  <a:solidFill>
                    <a:srgbClr val="FF0000"/>
                  </a:solidFill>
                </a:rPr>
                <a:t>4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25" name="Elbow Connector 24"/>
          <p:cNvCxnSpPr/>
          <p:nvPr/>
        </p:nvCxnSpPr>
        <p:spPr>
          <a:xfrm rot="16200000" flipH="1">
            <a:off x="1802682" y="8647985"/>
            <a:ext cx="3545" cy="497945"/>
          </a:xfrm>
          <a:prstGeom prst="bentConnector3">
            <a:avLst>
              <a:gd name="adj1" fmla="val 6548519"/>
            </a:avLst>
          </a:prstGeom>
          <a:noFill/>
          <a:ln w="25400" cap="flat">
            <a:solidFill>
              <a:schemeClr val="tx1"/>
            </a:solidFill>
            <a:prstDash val="solid"/>
            <a:miter lim="400000"/>
            <a:headEnd type="stealth"/>
            <a:tailEnd type="stealth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7" name="Rectangle 26"/>
          <p:cNvSpPr/>
          <p:nvPr/>
        </p:nvSpPr>
        <p:spPr>
          <a:xfrm>
            <a:off x="1889807" y="8512820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84200">
              <a:defRPr sz="2400">
                <a:solidFill>
                  <a:srgbClr val="FFFFFF"/>
                </a:solidFill>
              </a:defRPr>
            </a:pPr>
            <a:r>
              <a:rPr lang="en-US" dirty="0" smtClean="0">
                <a:solidFill>
                  <a:srgbClr val="FF0000"/>
                </a:solidFill>
              </a:rPr>
              <a:t>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0855229" y="8515625"/>
            <a:ext cx="5256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84200">
              <a:defRPr sz="2400">
                <a:solidFill>
                  <a:srgbClr val="FFFFFF"/>
                </a:solidFill>
              </a:defRPr>
            </a:pPr>
            <a:r>
              <a:rPr lang="en-US" dirty="0">
                <a:solidFill>
                  <a:srgbClr val="FF0000"/>
                </a:solidFill>
              </a:rPr>
              <a:t>2</a:t>
            </a:r>
          </a:p>
        </p:txBody>
      </p:sp>
      <p:cxnSp>
        <p:nvCxnSpPr>
          <p:cNvPr id="30" name="Elbow Connector 29"/>
          <p:cNvCxnSpPr/>
          <p:nvPr/>
        </p:nvCxnSpPr>
        <p:spPr>
          <a:xfrm rot="16200000" flipH="1">
            <a:off x="10172065" y="8651721"/>
            <a:ext cx="12700" cy="638437"/>
          </a:xfrm>
          <a:prstGeom prst="bentConnector3">
            <a:avLst>
              <a:gd name="adj1" fmla="val 1800000"/>
            </a:avLst>
          </a:prstGeom>
          <a:noFill/>
          <a:ln w="25400" cap="flat">
            <a:solidFill>
              <a:schemeClr val="tx1"/>
            </a:solidFill>
            <a:prstDash val="solid"/>
            <a:miter lim="400000"/>
            <a:headEnd type="stealth"/>
            <a:tailEnd type="stealth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1" name="Rectangle 30"/>
          <p:cNvSpPr/>
          <p:nvPr/>
        </p:nvSpPr>
        <p:spPr>
          <a:xfrm>
            <a:off x="9655112" y="8515625"/>
            <a:ext cx="1038638" cy="666622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cxnSp>
        <p:nvCxnSpPr>
          <p:cNvPr id="32" name="Elbow Connector 31"/>
          <p:cNvCxnSpPr/>
          <p:nvPr/>
        </p:nvCxnSpPr>
        <p:spPr>
          <a:xfrm rot="5400000" flipH="1" flipV="1">
            <a:off x="10523210" y="8628511"/>
            <a:ext cx="204957" cy="902516"/>
          </a:xfrm>
          <a:prstGeom prst="bentConnector3">
            <a:avLst>
              <a:gd name="adj1" fmla="val -111536"/>
            </a:avLst>
          </a:prstGeom>
          <a:noFill/>
          <a:ln w="25400" cap="flat">
            <a:solidFill>
              <a:schemeClr val="tx1"/>
            </a:solidFill>
            <a:prstDash val="sysDot"/>
            <a:miter lim="400000"/>
            <a:headEnd type="stealth"/>
            <a:tailEnd type="stealth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5" name="Rectangle 54"/>
          <p:cNvSpPr/>
          <p:nvPr/>
        </p:nvSpPr>
        <p:spPr>
          <a:xfrm>
            <a:off x="2552626" y="8515625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84200">
              <a:defRPr sz="2400">
                <a:solidFill>
                  <a:srgbClr val="FFFFFF"/>
                </a:solidFill>
              </a:defRPr>
            </a:pPr>
            <a:r>
              <a:rPr lang="en-US" dirty="0">
                <a:solidFill>
                  <a:srgbClr val="FF0000"/>
                </a:solidFill>
              </a:rPr>
              <a:t>2</a:t>
            </a:r>
          </a:p>
        </p:txBody>
      </p:sp>
      <p:cxnSp>
        <p:nvCxnSpPr>
          <p:cNvPr id="59" name="Elbow Connector 58"/>
          <p:cNvCxnSpPr/>
          <p:nvPr/>
        </p:nvCxnSpPr>
        <p:spPr>
          <a:xfrm rot="5400000" flipH="1" flipV="1">
            <a:off x="2164890" y="8569606"/>
            <a:ext cx="204957" cy="902516"/>
          </a:xfrm>
          <a:prstGeom prst="bentConnector3">
            <a:avLst>
              <a:gd name="adj1" fmla="val -111536"/>
            </a:avLst>
          </a:prstGeom>
          <a:noFill/>
          <a:ln w="25400" cap="flat">
            <a:solidFill>
              <a:schemeClr val="tx1"/>
            </a:solidFill>
            <a:prstDash val="sysDot"/>
            <a:miter lim="400000"/>
            <a:headEnd type="stealth"/>
            <a:tailEnd type="stealth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0" name="Rectangle 59"/>
          <p:cNvSpPr/>
          <p:nvPr/>
        </p:nvSpPr>
        <p:spPr>
          <a:xfrm>
            <a:off x="11339761" y="8515625"/>
            <a:ext cx="5256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84200">
              <a:defRPr sz="2400">
                <a:solidFill>
                  <a:srgbClr val="FFFFFF"/>
                </a:solidFill>
              </a:defRPr>
            </a:pPr>
            <a:r>
              <a:rPr lang="en-US" dirty="0">
                <a:solidFill>
                  <a:srgbClr val="FF0000"/>
                </a:solidFill>
              </a:rPr>
              <a:t>2</a:t>
            </a:r>
          </a:p>
        </p:txBody>
      </p:sp>
      <p:cxnSp>
        <p:nvCxnSpPr>
          <p:cNvPr id="61" name="Elbow Connector 60"/>
          <p:cNvCxnSpPr>
            <a:stCxn id="28" idx="2"/>
            <a:endCxn id="60" idx="2"/>
          </p:cNvCxnSpPr>
          <p:nvPr/>
        </p:nvCxnSpPr>
        <p:spPr>
          <a:xfrm rot="16200000" flipH="1">
            <a:off x="11360309" y="8735024"/>
            <a:ext cx="12700" cy="484532"/>
          </a:xfrm>
          <a:prstGeom prst="bentConnector3">
            <a:avLst>
              <a:gd name="adj1" fmla="val 1800000"/>
            </a:avLst>
          </a:prstGeom>
          <a:noFill/>
          <a:ln w="25400" cap="flat">
            <a:solidFill>
              <a:schemeClr val="tx1"/>
            </a:solidFill>
            <a:prstDash val="solid"/>
            <a:miter lim="400000"/>
            <a:headEnd type="stealth"/>
            <a:tailEnd type="stealth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2" name="Rectangle 61"/>
          <p:cNvSpPr/>
          <p:nvPr/>
        </p:nvSpPr>
        <p:spPr>
          <a:xfrm>
            <a:off x="11076947" y="9182247"/>
            <a:ext cx="19527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o</a:t>
            </a:r>
            <a:r>
              <a:rPr lang="en-US" sz="1600" dirty="0" smtClean="0"/>
              <a:t>ne-time </a:t>
            </a:r>
            <a:r>
              <a:rPr lang="en-US" sz="1600" dirty="0"/>
              <a:t>repetition </a:t>
            </a:r>
          </a:p>
        </p:txBody>
      </p:sp>
      <p:sp>
        <p:nvSpPr>
          <p:cNvPr id="63" name="Rectangle 62"/>
          <p:cNvSpPr/>
          <p:nvPr/>
        </p:nvSpPr>
        <p:spPr>
          <a:xfrm>
            <a:off x="2741282" y="8997581"/>
            <a:ext cx="1236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1" dirty="0" err="1" smtClean="0"/>
              <a:t>unlinkable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7460107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5" grpId="0"/>
      <p:bldP spid="60" grpId="0"/>
      <p:bldP spid="62" grpId="0"/>
      <p:bldP spid="6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u="sng" dirty="0"/>
              <a:t>D</a:t>
            </a:r>
            <a:r>
              <a:rPr lang="en-US" dirty="0"/>
              <a:t>istributed </a:t>
            </a:r>
            <a:r>
              <a:rPr lang="en-US" u="sng" dirty="0"/>
              <a:t>O</a:t>
            </a:r>
            <a:r>
              <a:rPr lang="en-US" dirty="0"/>
              <a:t>blivious </a:t>
            </a:r>
            <a:r>
              <a:rPr lang="en-US" u="sng" dirty="0"/>
              <a:t>D</a:t>
            </a:r>
            <a:r>
              <a:rPr lang="en-US" dirty="0"/>
              <a:t>ata Structure DSSE </a:t>
            </a:r>
            <a:r>
              <a:rPr lang="en-US" dirty="0" smtClean="0"/>
              <a:t/>
            </a:r>
            <a:br>
              <a:rPr lang="en-US" dirty="0" smtClean="0"/>
            </a:br>
            <a:endParaRPr dirty="0"/>
          </a:p>
        </p:txBody>
      </p:sp>
      <p:sp>
        <p:nvSpPr>
          <p:cNvPr id="380" name="Shape 380"/>
          <p:cNvSpPr>
            <a:spLocks noGrp="1"/>
          </p:cNvSpPr>
          <p:nvPr>
            <p:ph type="sldNum" sz="quarter" idx="2"/>
          </p:nvPr>
        </p:nvSpPr>
        <p:spPr>
          <a:xfrm>
            <a:off x="6375349" y="925195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952499" y="2603500"/>
            <a:ext cx="11570131" cy="62865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600" i="1" dirty="0" smtClean="0"/>
              <a:t>Is it just simply swapping searchable representation data between two servers?</a:t>
            </a:r>
          </a:p>
          <a:p>
            <a:pPr marL="0" indent="0" algn="ctr">
              <a:buNone/>
            </a:pPr>
            <a:endParaRPr lang="en-US" sz="4600" i="1" dirty="0"/>
          </a:p>
        </p:txBody>
      </p:sp>
    </p:spTree>
    <p:extLst>
      <p:ext uri="{BB962C8B-B14F-4D97-AF65-F5344CB8AC3E}">
        <p14:creationId xmlns:p14="http://schemas.microsoft.com/office/powerpoint/2010/main" val="18401741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u="sng" dirty="0"/>
              <a:t>D</a:t>
            </a:r>
            <a:r>
              <a:rPr lang="en-US" dirty="0"/>
              <a:t>istributed </a:t>
            </a:r>
            <a:r>
              <a:rPr lang="en-US" u="sng" dirty="0"/>
              <a:t>O</a:t>
            </a:r>
            <a:r>
              <a:rPr lang="en-US" dirty="0"/>
              <a:t>blivious </a:t>
            </a:r>
            <a:r>
              <a:rPr lang="en-US" u="sng" dirty="0"/>
              <a:t>D</a:t>
            </a:r>
            <a:r>
              <a:rPr lang="en-US" dirty="0"/>
              <a:t>ata Structure DSSE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Challenges</a:t>
            </a:r>
            <a:endParaRPr dirty="0"/>
          </a:p>
        </p:txBody>
      </p:sp>
      <p:sp>
        <p:nvSpPr>
          <p:cNvPr id="380" name="Shape 380"/>
          <p:cNvSpPr>
            <a:spLocks noGrp="1"/>
          </p:cNvSpPr>
          <p:nvPr>
            <p:ph type="sldNum" sz="quarter" idx="2"/>
          </p:nvPr>
        </p:nvSpPr>
        <p:spPr>
          <a:xfrm>
            <a:off x="6375349" y="925195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952499" y="2603500"/>
            <a:ext cx="11570131" cy="6286500"/>
          </a:xfrm>
        </p:spPr>
        <p:txBody>
          <a:bodyPr>
            <a:normAutofit/>
          </a:bodyPr>
          <a:lstStyle/>
          <a:p>
            <a:r>
              <a:rPr lang="en-US" sz="4600" dirty="0" smtClean="0"/>
              <a:t>Consistency (correctness) issue</a:t>
            </a:r>
          </a:p>
          <a:p>
            <a:r>
              <a:rPr lang="en-US" sz="4600" dirty="0" err="1"/>
              <a:t>L</a:t>
            </a:r>
            <a:r>
              <a:rPr lang="en-US" sz="4600" dirty="0" err="1" smtClean="0"/>
              <a:t>inkability</a:t>
            </a:r>
            <a:r>
              <a:rPr lang="en-US" sz="4600" dirty="0" smtClean="0"/>
              <a:t> (security) issue</a:t>
            </a:r>
          </a:p>
          <a:p>
            <a:r>
              <a:rPr lang="en-US" sz="4600" dirty="0" smtClean="0"/>
              <a:t>Performance optimization issue</a:t>
            </a:r>
          </a:p>
        </p:txBody>
      </p:sp>
    </p:spTree>
    <p:extLst>
      <p:ext uri="{BB962C8B-B14F-4D97-AF65-F5344CB8AC3E}">
        <p14:creationId xmlns:p14="http://schemas.microsoft.com/office/powerpoint/2010/main" val="14811320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u="sng" dirty="0"/>
              <a:t>D</a:t>
            </a:r>
            <a:r>
              <a:rPr lang="en-US" dirty="0"/>
              <a:t>istributed </a:t>
            </a:r>
            <a:r>
              <a:rPr lang="en-US" u="sng" dirty="0"/>
              <a:t>O</a:t>
            </a:r>
            <a:r>
              <a:rPr lang="en-US" dirty="0"/>
              <a:t>blivious </a:t>
            </a:r>
            <a:r>
              <a:rPr lang="en-US" u="sng" dirty="0"/>
              <a:t>D</a:t>
            </a:r>
            <a:r>
              <a:rPr lang="en-US" dirty="0"/>
              <a:t>ata Structure DSSE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Consistency Issue</a:t>
            </a:r>
            <a:endParaRPr dirty="0"/>
          </a:p>
        </p:txBody>
      </p:sp>
      <p:sp>
        <p:nvSpPr>
          <p:cNvPr id="380" name="Shape 380"/>
          <p:cNvSpPr>
            <a:spLocks noGrp="1"/>
          </p:cNvSpPr>
          <p:nvPr>
            <p:ph type="sldNum" sz="quarter" idx="2"/>
          </p:nvPr>
        </p:nvSpPr>
        <p:spPr>
          <a:xfrm>
            <a:off x="6375349" y="925195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Placeholder 1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952499" y="2603500"/>
                <a:ext cx="11570131" cy="628650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r>
                  <a:rPr lang="en-US" dirty="0" smtClean="0"/>
                  <a:t>Data read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charset="0"/>
                          </a:rPr>
                          <m:t>𝑆</m:t>
                        </m:r>
                      </m:e>
                      <m:sub>
                        <m:r>
                          <a:rPr lang="en-US" i="1" dirty="0" smtClean="0">
                            <a:latin typeface="Cambria Math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 dirty="0" smtClean="0"/>
                  <a:t> must be written to </a:t>
                </a:r>
                <a:r>
                  <a:rPr lang="en-US" b="1" dirty="0" smtClean="0"/>
                  <a:t>empty slots </a:t>
                </a:r>
                <a:r>
                  <a:rPr lang="en-US" dirty="0" smtClean="0"/>
                  <a:t>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charset="0"/>
                          </a:rPr>
                          <m:t>𝑆</m:t>
                        </m:r>
                      </m:e>
                      <m:sub>
                        <m:r>
                          <a:rPr lang="en-US" b="0" i="1" dirty="0" smtClean="0">
                            <a:latin typeface="Cambria Math" charset="0"/>
                          </a:rPr>
                          <m:t>¬</m:t>
                        </m:r>
                        <m:r>
                          <a:rPr lang="en-US" i="1" dirty="0" smtClean="0">
                            <a:latin typeface="Cambria Math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 dirty="0" smtClean="0"/>
                  <a:t> (e.g., add new keyword/file to data structure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charset="0"/>
                          </a:rPr>
                          <m:t>𝑆</m:t>
                        </m:r>
                      </m:e>
                      <m:sub>
                        <m:r>
                          <a:rPr lang="en-US" i="1" dirty="0" smtClean="0">
                            <a:latin typeface="Cambria Math" charset="0"/>
                          </a:rPr>
                          <m:t>¬</m:t>
                        </m:r>
                        <m:r>
                          <a:rPr lang="en-US" b="0" i="1" dirty="0" smtClean="0">
                            <a:latin typeface="Cambria Math" charset="0"/>
                          </a:rPr>
                          <m:t>𝑏</m:t>
                        </m:r>
                      </m:sub>
                    </m:sSub>
                  </m:oMath>
                </a14:m>
                <a:endParaRPr lang="en-US" b="0" dirty="0" smtClean="0"/>
              </a:p>
              <a:p>
                <a:pPr marL="0" indent="0">
                  <a:buNone/>
                </a:pPr>
                <a:endParaRPr lang="en-US" sz="3200" b="0" dirty="0" smtClean="0"/>
              </a:p>
              <a:p>
                <a:pPr marL="0" indent="0" algn="ctr">
                  <a:buNone/>
                </a:pPr>
                <a:r>
                  <a:rPr lang="en-US" sz="3200" dirty="0" smtClean="0"/>
                  <a:t>How many empty slots are enough?</a:t>
                </a:r>
              </a:p>
            </p:txBody>
          </p:sp>
        </mc:Choice>
        <mc:Fallback xmlns="">
          <p:sp>
            <p:nvSpPr>
              <p:cNvPr id="2" name="Tex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952499" y="2603500"/>
                <a:ext cx="11570131" cy="6286500"/>
              </a:xfrm>
              <a:blipFill rotWithShape="0">
                <a:blip r:embed="rId2"/>
                <a:stretch>
                  <a:fillRect l="-1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99948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/>
          <p:cNvSpPr/>
          <p:nvPr/>
        </p:nvSpPr>
        <p:spPr>
          <a:xfrm>
            <a:off x="2909455" y="7333673"/>
            <a:ext cx="3094181" cy="554182"/>
          </a:xfrm>
          <a:custGeom>
            <a:avLst/>
            <a:gdLst>
              <a:gd name="connsiteX0" fmla="*/ 3094181 w 3094181"/>
              <a:gd name="connsiteY0" fmla="*/ 120072 h 554182"/>
              <a:gd name="connsiteX1" fmla="*/ 3094181 w 3094181"/>
              <a:gd name="connsiteY1" fmla="*/ 554182 h 554182"/>
              <a:gd name="connsiteX2" fmla="*/ 0 w 3094181"/>
              <a:gd name="connsiteY2" fmla="*/ 554182 h 554182"/>
              <a:gd name="connsiteX3" fmla="*/ 0 w 3094181"/>
              <a:gd name="connsiteY3" fmla="*/ 0 h 554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4181" h="554182">
                <a:moveTo>
                  <a:pt x="3094181" y="120072"/>
                </a:moveTo>
                <a:lnTo>
                  <a:pt x="3094181" y="554182"/>
                </a:lnTo>
                <a:lnTo>
                  <a:pt x="0" y="554182"/>
                </a:lnTo>
                <a:lnTo>
                  <a:pt x="0" y="0"/>
                </a:lnTo>
              </a:path>
            </a:pathLst>
          </a:custGeom>
          <a:noFill/>
          <a:ln w="25400" cap="flat">
            <a:solidFill>
              <a:schemeClr val="tx2">
                <a:lumMod val="50000"/>
              </a:schemeClr>
            </a:solidFill>
            <a:miter lim="400000"/>
            <a:tailEnd type="stealth" w="lg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78" name="Shape 37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u="sng" dirty="0"/>
              <a:t>D</a:t>
            </a:r>
            <a:r>
              <a:rPr lang="en-US" dirty="0"/>
              <a:t>istributed </a:t>
            </a:r>
            <a:r>
              <a:rPr lang="en-US" u="sng" dirty="0"/>
              <a:t>O</a:t>
            </a:r>
            <a:r>
              <a:rPr lang="en-US" dirty="0"/>
              <a:t>blivious </a:t>
            </a:r>
            <a:r>
              <a:rPr lang="en-US" u="sng" dirty="0"/>
              <a:t>D</a:t>
            </a:r>
            <a:r>
              <a:rPr lang="en-US" dirty="0"/>
              <a:t>ata Structure DSSE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Consistency Issue</a:t>
            </a:r>
            <a:endParaRPr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80" name="Shape 380"/>
          <p:cNvSpPr>
            <a:spLocks noGrp="1"/>
          </p:cNvSpPr>
          <p:nvPr>
            <p:ph type="sldNum" sz="quarter" idx="2"/>
          </p:nvPr>
        </p:nvSpPr>
        <p:spPr>
          <a:xfrm>
            <a:off x="6316514" y="9251950"/>
            <a:ext cx="359073" cy="3795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>
                <a:solidFill>
                  <a:schemeClr val="bg2">
                    <a:lumMod val="10000"/>
                  </a:schemeClr>
                </a:solidFill>
              </a:rPr>
              <a:t>18</a:t>
            </a:fld>
            <a:endParaRPr>
              <a:solidFill>
                <a:schemeClr val="bg2">
                  <a:lumMod val="1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Placeholder 1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952499" y="2603500"/>
                <a:ext cx="11570131" cy="99315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800" dirty="0" smtClean="0">
                    <a:solidFill>
                      <a:schemeClr val="bg2">
                        <a:lumMod val="10000"/>
                      </a:schemeClr>
                    </a:solidFill>
                  </a:rPr>
                  <a:t>Old searchable representation data of a keyword/file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dirty="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800" i="1" dirty="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charset="0"/>
                          </a:rPr>
                          <m:t>𝑆</m:t>
                        </m:r>
                      </m:e>
                      <m:sub>
                        <m:r>
                          <a:rPr lang="en-US" sz="2800" b="0" i="1" dirty="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charset="0"/>
                          </a:rPr>
                          <m:t>¬</m:t>
                        </m:r>
                        <m:r>
                          <a:rPr lang="en-US" sz="2800" i="1" dirty="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 sz="2800" dirty="0" smtClean="0">
                    <a:solidFill>
                      <a:schemeClr val="bg2">
                        <a:lumMod val="10000"/>
                      </a:schemeClr>
                    </a:solidFill>
                  </a:rPr>
                  <a:t> will be removed obliviously by client if it is read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800" i="1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charset="0"/>
                          </a:rPr>
                          <m:t>𝑆</m:t>
                        </m:r>
                      </m:e>
                      <m:sub>
                        <m:r>
                          <a:rPr lang="en-US" sz="2800" i="1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charset="0"/>
                          </a:rPr>
                          <m:t>¬</m:t>
                        </m:r>
                        <m:r>
                          <a:rPr lang="en-US" sz="2800" i="1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 sz="2800" dirty="0" smtClean="0">
                    <a:solidFill>
                      <a:schemeClr val="bg2">
                        <a:lumMod val="10000"/>
                      </a:schemeClr>
                    </a:solidFill>
                  </a:rPr>
                  <a:t> and then written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800" i="1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charset="0"/>
                          </a:rPr>
                          <m:t>𝑆</m:t>
                        </m:r>
                      </m:e>
                      <m:sub>
                        <m:r>
                          <a:rPr lang="en-US" sz="2800" b="0" i="1" dirty="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 sz="2800" dirty="0" smtClean="0">
                    <a:solidFill>
                      <a:schemeClr val="bg2">
                        <a:lumMod val="10000"/>
                      </a:schemeClr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" name="Tex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952499" y="2603500"/>
                <a:ext cx="11570131" cy="993151"/>
              </a:xfrm>
              <a:blipFill rotWithShape="0">
                <a:blip r:embed="rId2"/>
                <a:stretch>
                  <a:fillRect l="-1423" t="-3681" b="-14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77175434"/>
                  </p:ext>
                </p:extLst>
              </p:nvPr>
            </p:nvGraphicFramePr>
            <p:xfrm>
              <a:off x="124575" y="4302124"/>
              <a:ext cx="3017520" cy="301752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502920"/>
                    <a:gridCol w="502920"/>
                    <a:gridCol w="502920"/>
                    <a:gridCol w="502920"/>
                    <a:gridCol w="502920"/>
                    <a:gridCol w="502920"/>
                  </a:tblGrid>
                  <a:tr h="502920">
                    <a:tc>
                      <a:txBody>
                        <a:bodyPr/>
                        <a:lstStyle/>
                        <a:p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marL="4763" indent="0" algn="r">
                            <a:tabLst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400" dirty="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400" dirty="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77175434"/>
                  </p:ext>
                </p:extLst>
              </p:nvPr>
            </p:nvGraphicFramePr>
            <p:xfrm>
              <a:off x="124575" y="4302124"/>
              <a:ext cx="3017520" cy="301752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502920"/>
                    <a:gridCol w="502920"/>
                    <a:gridCol w="502920"/>
                    <a:gridCol w="502920"/>
                    <a:gridCol w="502920"/>
                    <a:gridCol w="502920"/>
                  </a:tblGrid>
                  <a:tr h="502920">
                    <a:tc>
                      <a:txBody>
                        <a:bodyPr/>
                        <a:lstStyle/>
                        <a:p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101220" r="-409756" b="-5036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298795" r="-204819" b="-5036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403659" r="-107317" b="-5036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t="-101220" r="-503614" b="-4097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t="-198795" r="-503614" b="-30481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t="-298795" r="-503614" b="-20481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t="-497590" r="-503614" b="-60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400" dirty="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400" dirty="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13" name="Rectangle 12"/>
          <p:cNvSpPr/>
          <p:nvPr/>
        </p:nvSpPr>
        <p:spPr>
          <a:xfrm>
            <a:off x="5693241" y="4167404"/>
            <a:ext cx="1608462" cy="3563431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Client</a:t>
            </a:r>
          </a:p>
          <a:p>
            <a:pPr algn="ctr"/>
            <a:endParaRPr lang="en-US" sz="1800" dirty="0">
              <a:solidFill>
                <a:schemeClr val="bg2">
                  <a:lumMod val="10000"/>
                </a:schemeClr>
              </a:solidFill>
              <a:latin typeface="Helvetica Light" charset="0"/>
              <a:ea typeface="Helvetica Light" charset="0"/>
              <a:cs typeface="Helvetica Light" charset="0"/>
            </a:endParaRPr>
          </a:p>
          <a:p>
            <a:pPr algn="ctr"/>
            <a:endParaRPr lang="en-US" sz="1800" dirty="0">
              <a:solidFill>
                <a:schemeClr val="bg2">
                  <a:lumMod val="10000"/>
                </a:schemeClr>
              </a:solidFill>
              <a:latin typeface="Helvetica Light" charset="0"/>
              <a:ea typeface="Helvetica Light" charset="0"/>
              <a:cs typeface="Helvetica Light" charset="0"/>
            </a:endParaRPr>
          </a:p>
          <a:p>
            <a:pPr algn="ctr"/>
            <a:endParaRPr lang="en-US" sz="1800" dirty="0">
              <a:solidFill>
                <a:schemeClr val="bg2">
                  <a:lumMod val="10000"/>
                </a:schemeClr>
              </a:solidFill>
              <a:latin typeface="Helvetica Light" charset="0"/>
              <a:ea typeface="Helvetica Light" charset="0"/>
              <a:cs typeface="Helvetica Light" charset="0"/>
            </a:endParaRPr>
          </a:p>
          <a:p>
            <a:pPr algn="ctr"/>
            <a:endParaRPr lang="en-US" sz="1800" dirty="0">
              <a:solidFill>
                <a:schemeClr val="bg2">
                  <a:lumMod val="10000"/>
                </a:schemeClr>
              </a:solidFill>
              <a:latin typeface="Helvetica Light" charset="0"/>
              <a:ea typeface="Helvetica Light" charset="0"/>
              <a:cs typeface="Helvetica Light" charset="0"/>
            </a:endParaRPr>
          </a:p>
          <a:p>
            <a:pPr algn="ctr"/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Local</a:t>
            </a:r>
          </a:p>
          <a:p>
            <a:pPr algn="ctr"/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Processing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le 1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14768412"/>
                  </p:ext>
                </p:extLst>
              </p:nvPr>
            </p:nvGraphicFramePr>
            <p:xfrm>
              <a:off x="9852847" y="4300798"/>
              <a:ext cx="3017520" cy="301752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502920"/>
                    <a:gridCol w="502920"/>
                    <a:gridCol w="502920"/>
                    <a:gridCol w="502920"/>
                    <a:gridCol w="502920"/>
                    <a:gridCol w="502920"/>
                  </a:tblGrid>
                  <a:tr h="50292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5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400" dirty="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400" dirty="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4763" indent="0" algn="r">
                            <a:tabLst/>
                          </a:pPr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le 1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14768412"/>
                  </p:ext>
                </p:extLst>
              </p:nvPr>
            </p:nvGraphicFramePr>
            <p:xfrm>
              <a:off x="9852847" y="4300798"/>
              <a:ext cx="3017520" cy="301752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502920"/>
                    <a:gridCol w="502920"/>
                    <a:gridCol w="502920"/>
                    <a:gridCol w="502920"/>
                    <a:gridCol w="502920"/>
                    <a:gridCol w="502920"/>
                  </a:tblGrid>
                  <a:tr h="5029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3614" r="-497590" b="-5036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104878" r="-403659" b="-5036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302410" r="-198795" b="-5036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407317" r="-101220" b="-5036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4"/>
                          <a:stretch>
                            <a:fillRect l="-501205" t="-101220" b="-409756"/>
                          </a:stretch>
                        </a:blipFill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4"/>
                          <a:stretch>
                            <a:fillRect l="-501205" t="-298795" b="-204819"/>
                          </a:stretch>
                        </a:blipFill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4"/>
                          <a:stretch>
                            <a:fillRect l="-501205" t="-403659" b="-107317"/>
                          </a:stretch>
                        </a:blipFill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400" dirty="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400" dirty="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4763" indent="0" algn="r">
                            <a:tabLst/>
                          </a:pPr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1510237" y="3776622"/>
                <a:ext cx="736908" cy="5090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600" b="0" i="1" dirty="0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600" b="1" i="0" dirty="0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𝐈</m:t>
                          </m:r>
                        </m:e>
                        <m:sup>
                          <m:r>
                            <a:rPr lang="en-US" sz="2600" b="0" i="1" dirty="0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(0)</m:t>
                          </m:r>
                        </m:sup>
                      </m:sSup>
                    </m:oMath>
                  </m:oMathPara>
                </a14:m>
                <a:endParaRPr lang="en-US" sz="2600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0237" y="3776622"/>
                <a:ext cx="736908" cy="50905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/>
          <p:cNvCxnSpPr/>
          <p:nvPr/>
        </p:nvCxnSpPr>
        <p:spPr>
          <a:xfrm>
            <a:off x="3142095" y="4978007"/>
            <a:ext cx="2551145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stealth" w="lg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1" name="Straight Arrow Connector 40"/>
          <p:cNvCxnSpPr/>
          <p:nvPr/>
        </p:nvCxnSpPr>
        <p:spPr>
          <a:xfrm>
            <a:off x="7301702" y="7039385"/>
            <a:ext cx="2551145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stealth" w="lg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086129" y="4397804"/>
                <a:ext cx="720133" cy="5835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1" i="0" dirty="0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𝐈</m:t>
                          </m:r>
                        </m:e>
                        <m:sub>
                          <m:sSub>
                            <m:sSubPr>
                              <m:ctrlPr>
                                <a:rPr lang="en-US" sz="2400" b="0" i="1" dirty="0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sub>
                        <m:sup>
                          <m:r>
                            <a:rPr lang="en-US" sz="2400" b="0" i="1" dirty="0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(0)</m:t>
                          </m:r>
                        </m:sup>
                      </m:sSubSup>
                    </m:oMath>
                  </m:oMathPara>
                </a14:m>
                <a:endParaRPr lang="en-US" sz="2400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6129" y="4397804"/>
                <a:ext cx="720133" cy="583558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2297252" y="5330930"/>
                <a:ext cx="62254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i="1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97252" y="5330930"/>
                <a:ext cx="622543" cy="46166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Freeform 18"/>
          <p:cNvSpPr/>
          <p:nvPr/>
        </p:nvSpPr>
        <p:spPr>
          <a:xfrm>
            <a:off x="7315200" y="4285673"/>
            <a:ext cx="3454400" cy="517236"/>
          </a:xfrm>
          <a:custGeom>
            <a:avLst/>
            <a:gdLst>
              <a:gd name="connsiteX0" fmla="*/ 3454400 w 3454400"/>
              <a:gd name="connsiteY0" fmla="*/ 517236 h 517236"/>
              <a:gd name="connsiteX1" fmla="*/ 3454400 w 3454400"/>
              <a:gd name="connsiteY1" fmla="*/ 0 h 517236"/>
              <a:gd name="connsiteX2" fmla="*/ 0 w 3454400"/>
              <a:gd name="connsiteY2" fmla="*/ 0 h 517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54400" h="517236">
                <a:moveTo>
                  <a:pt x="3454400" y="517236"/>
                </a:moveTo>
                <a:lnTo>
                  <a:pt x="3454400" y="0"/>
                </a:lnTo>
                <a:lnTo>
                  <a:pt x="0" y="0"/>
                </a:lnTo>
              </a:path>
            </a:pathLst>
          </a:custGeom>
          <a:noFill/>
          <a:ln w="25400" cap="flat">
            <a:solidFill>
              <a:schemeClr val="tx2">
                <a:lumMod val="50000"/>
              </a:schemeClr>
            </a:solidFill>
            <a:miter lim="400000"/>
            <a:tailEnd type="stealth" w="lg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8343754" y="3658577"/>
                <a:ext cx="724942" cy="6054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1" i="1" dirty="0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1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𝐈</m:t>
                          </m:r>
                        </m:e>
                        <m:sub>
                          <m:sSub>
                            <m:sSubPr>
                              <m:ctrlPr>
                                <a:rPr lang="en-US" sz="2400" i="1" dirty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sub>
                        <m:sup>
                          <m:r>
                            <a:rPr lang="en-US" sz="2400" b="0" i="1" dirty="0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(1)</m:t>
                          </m:r>
                        </m:sup>
                      </m:sSubSup>
                    </m:oMath>
                  </m:oMathPara>
                </a14:m>
                <a:endParaRPr lang="en-US" sz="2400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3754" y="3658577"/>
                <a:ext cx="724942" cy="60542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4162114" y="7297299"/>
                <a:ext cx="720134" cy="6054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US" sz="2400" i="1" dirty="0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b="1" i="0" dirty="0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</a:rPr>
                                <m:t>𝐈</m:t>
                              </m:r>
                            </m:e>
                          </m:acc>
                        </m:e>
                        <m:sub>
                          <m:sSub>
                            <m:sSubPr>
                              <m:ctrlPr>
                                <a:rPr lang="en-US" sz="2400" b="0" i="1" dirty="0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sub>
                        <m:sup>
                          <m:r>
                            <a:rPr lang="en-US" sz="2400" b="0" i="1" dirty="0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(0)</m:t>
                          </m:r>
                        </m:sup>
                      </m:sSubSup>
                    </m:oMath>
                  </m:oMathPara>
                </a14:m>
                <a:endParaRPr lang="en-US" sz="2400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2114" y="7297299"/>
                <a:ext cx="720134" cy="60542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10883721" y="3776622"/>
                <a:ext cx="736908" cy="5090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600" b="0" i="1" dirty="0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600" b="1" i="0" dirty="0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𝐈</m:t>
                          </m:r>
                        </m:e>
                        <m:sup>
                          <m:r>
                            <a:rPr lang="en-US" sz="2600" b="0" i="1" dirty="0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(1)</m:t>
                          </m:r>
                        </m:sup>
                      </m:sSup>
                    </m:oMath>
                  </m:oMathPara>
                </a14:m>
                <a:endParaRPr lang="en-US" sz="2600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83721" y="3776622"/>
                <a:ext cx="736908" cy="509050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8231140" y="6471525"/>
                <a:ext cx="720134" cy="5835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US" sz="2400" i="1" dirty="0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b="1" i="0" dirty="0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</a:rPr>
                                <m:t>𝐈</m:t>
                              </m:r>
                            </m:e>
                          </m:acc>
                        </m:e>
                        <m:sub>
                          <m:sSub>
                            <m:sSubPr>
                              <m:ctrlPr>
                                <a:rPr lang="en-US" sz="2400" b="0" i="1" dirty="0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sub>
                        <m:sup>
                          <m:r>
                            <a:rPr lang="en-US" sz="2400" b="0" i="1" dirty="0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(1)</m:t>
                          </m:r>
                        </m:sup>
                      </m:sSubSup>
                    </m:oMath>
                  </m:oMathPara>
                </a14:m>
                <a:endParaRPr lang="en-US" sz="2400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1140" y="6471525"/>
                <a:ext cx="720134" cy="583558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1106356" y="4331931"/>
                <a:ext cx="53405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i="1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i="1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356" y="4331931"/>
                <a:ext cx="534056" cy="461665"/>
              </a:xfrm>
              <a:prstGeom prst="rect">
                <a:avLst/>
              </a:prstGeom>
              <a:blipFill rotWithShape="0">
                <a:blip r:embed="rId12"/>
                <a:stretch>
                  <a:fillRect l="-1136" b="-17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95640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2187E-6 -3.17708E-6 L -2.42187E-6 0.15316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699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3906E-6 2.39583E-6 L 0.11816 -0.0011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33" y="-1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3" grpId="0" animBg="1"/>
      <p:bldP spid="34" grpId="0"/>
      <p:bldP spid="3" grpId="0"/>
      <p:bldP spid="6" grpId="0"/>
      <p:bldP spid="6" grpId="1"/>
      <p:bldP spid="19" grpId="0" animBg="1"/>
      <p:bldP spid="21" grpId="0"/>
      <p:bldP spid="30" grpId="0"/>
      <p:bldP spid="31" grpId="0"/>
      <p:bldP spid="32" grpId="0"/>
      <p:bldP spid="22" grpId="0"/>
      <p:bldP spid="2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/>
          <p:cNvSpPr/>
          <p:nvPr/>
        </p:nvSpPr>
        <p:spPr>
          <a:xfrm>
            <a:off x="2909455" y="7333673"/>
            <a:ext cx="3094181" cy="554182"/>
          </a:xfrm>
          <a:custGeom>
            <a:avLst/>
            <a:gdLst>
              <a:gd name="connsiteX0" fmla="*/ 3094181 w 3094181"/>
              <a:gd name="connsiteY0" fmla="*/ 120072 h 554182"/>
              <a:gd name="connsiteX1" fmla="*/ 3094181 w 3094181"/>
              <a:gd name="connsiteY1" fmla="*/ 554182 h 554182"/>
              <a:gd name="connsiteX2" fmla="*/ 0 w 3094181"/>
              <a:gd name="connsiteY2" fmla="*/ 554182 h 554182"/>
              <a:gd name="connsiteX3" fmla="*/ 0 w 3094181"/>
              <a:gd name="connsiteY3" fmla="*/ 0 h 554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4181" h="554182">
                <a:moveTo>
                  <a:pt x="3094181" y="120072"/>
                </a:moveTo>
                <a:lnTo>
                  <a:pt x="3094181" y="554182"/>
                </a:lnTo>
                <a:lnTo>
                  <a:pt x="0" y="554182"/>
                </a:lnTo>
                <a:lnTo>
                  <a:pt x="0" y="0"/>
                </a:lnTo>
              </a:path>
            </a:pathLst>
          </a:custGeom>
          <a:noFill/>
          <a:ln w="25400" cap="flat">
            <a:solidFill>
              <a:schemeClr val="tx2">
                <a:lumMod val="50000"/>
              </a:schemeClr>
            </a:solidFill>
            <a:miter lim="400000"/>
            <a:tailEnd type="stealth" w="lg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78" name="Shape 37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u="sng" dirty="0"/>
              <a:t>D</a:t>
            </a:r>
            <a:r>
              <a:rPr lang="en-US" dirty="0"/>
              <a:t>istributed </a:t>
            </a:r>
            <a:r>
              <a:rPr lang="en-US" u="sng" dirty="0"/>
              <a:t>O</a:t>
            </a:r>
            <a:r>
              <a:rPr lang="en-US" dirty="0"/>
              <a:t>blivious </a:t>
            </a:r>
            <a:r>
              <a:rPr lang="en-US" u="sng" dirty="0"/>
              <a:t>D</a:t>
            </a:r>
            <a:r>
              <a:rPr lang="en-US" dirty="0"/>
              <a:t>ata Structure DSSE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Consistency Issue</a:t>
            </a:r>
            <a:endParaRPr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80" name="Shape 380"/>
          <p:cNvSpPr>
            <a:spLocks noGrp="1"/>
          </p:cNvSpPr>
          <p:nvPr>
            <p:ph type="sldNum" sz="quarter" idx="2"/>
          </p:nvPr>
        </p:nvSpPr>
        <p:spPr>
          <a:xfrm>
            <a:off x="6316514" y="9251950"/>
            <a:ext cx="359073" cy="3795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>
                <a:solidFill>
                  <a:schemeClr val="bg2">
                    <a:lumMod val="10000"/>
                  </a:schemeClr>
                </a:solidFill>
              </a:rPr>
              <a:t>19</a:t>
            </a:fld>
            <a:endParaRPr>
              <a:solidFill>
                <a:schemeClr val="bg2">
                  <a:lumMod val="1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Placeholder 1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952499" y="2603500"/>
                <a:ext cx="11570131" cy="99315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800" dirty="0" smtClean="0">
                    <a:solidFill>
                      <a:schemeClr val="bg2">
                        <a:lumMod val="10000"/>
                      </a:schemeClr>
                    </a:solidFill>
                  </a:rPr>
                  <a:t>Old searchable representation data of a keyword/file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dirty="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800" i="1" dirty="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charset="0"/>
                          </a:rPr>
                          <m:t>𝑆</m:t>
                        </m:r>
                      </m:e>
                      <m:sub>
                        <m:r>
                          <a:rPr lang="en-US" sz="2800" b="0" i="1" dirty="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charset="0"/>
                          </a:rPr>
                          <m:t>¬</m:t>
                        </m:r>
                        <m:r>
                          <a:rPr lang="en-US" sz="2800" i="1" dirty="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 sz="2800" dirty="0" smtClean="0">
                    <a:solidFill>
                      <a:schemeClr val="bg2">
                        <a:lumMod val="10000"/>
                      </a:schemeClr>
                    </a:solidFill>
                  </a:rPr>
                  <a:t> will be removed obliviously by client if it is read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800" i="1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charset="0"/>
                          </a:rPr>
                          <m:t>𝑆</m:t>
                        </m:r>
                      </m:e>
                      <m:sub>
                        <m:r>
                          <a:rPr lang="en-US" sz="2800" i="1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charset="0"/>
                          </a:rPr>
                          <m:t>¬</m:t>
                        </m:r>
                        <m:r>
                          <a:rPr lang="en-US" sz="2800" i="1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 sz="2800" dirty="0" smtClean="0">
                    <a:solidFill>
                      <a:schemeClr val="bg2">
                        <a:lumMod val="10000"/>
                      </a:schemeClr>
                    </a:solidFill>
                  </a:rPr>
                  <a:t> and then written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800" i="1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charset="0"/>
                          </a:rPr>
                          <m:t>𝑆</m:t>
                        </m:r>
                      </m:e>
                      <m:sub>
                        <m:r>
                          <a:rPr lang="en-US" sz="2800" b="0" i="1" dirty="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 sz="2800" dirty="0" smtClean="0">
                    <a:solidFill>
                      <a:schemeClr val="bg2">
                        <a:lumMod val="10000"/>
                      </a:schemeClr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" name="Tex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952499" y="2603500"/>
                <a:ext cx="11570131" cy="993151"/>
              </a:xfrm>
              <a:blipFill rotWithShape="0">
                <a:blip r:embed="rId2"/>
                <a:stretch>
                  <a:fillRect l="-1423" t="-3681" b="-14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4901008"/>
                  </p:ext>
                </p:extLst>
              </p:nvPr>
            </p:nvGraphicFramePr>
            <p:xfrm>
              <a:off x="124575" y="4302124"/>
              <a:ext cx="3017520" cy="301752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502920"/>
                    <a:gridCol w="502920"/>
                    <a:gridCol w="502920"/>
                    <a:gridCol w="502920"/>
                    <a:gridCol w="502920"/>
                    <a:gridCol w="502920"/>
                  </a:tblGrid>
                  <a:tr h="502920">
                    <a:tc>
                      <a:txBody>
                        <a:bodyPr/>
                        <a:lstStyle/>
                        <a:p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marL="4763" indent="0" algn="r">
                            <a:tabLst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400" dirty="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400" dirty="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4901008"/>
                  </p:ext>
                </p:extLst>
              </p:nvPr>
            </p:nvGraphicFramePr>
            <p:xfrm>
              <a:off x="124575" y="4302124"/>
              <a:ext cx="3017520" cy="301752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502920"/>
                    <a:gridCol w="502920"/>
                    <a:gridCol w="502920"/>
                    <a:gridCol w="502920"/>
                    <a:gridCol w="502920"/>
                    <a:gridCol w="502920"/>
                  </a:tblGrid>
                  <a:tr h="502920">
                    <a:tc>
                      <a:txBody>
                        <a:bodyPr/>
                        <a:lstStyle/>
                        <a:p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101220" r="-409756" b="-5036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298795" r="-204819" b="-5036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403659" r="-107317" b="-5036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497590" r="-6024" b="-503614"/>
                          </a:stretch>
                        </a:blipFill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t="-101220" r="-503614" b="-4097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t="-198795" r="-503614" b="-30481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t="-298795" r="-503614" b="-20481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t="-497590" r="-503614" b="-60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400" dirty="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400" dirty="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13" name="Rectangle 12"/>
          <p:cNvSpPr/>
          <p:nvPr/>
        </p:nvSpPr>
        <p:spPr>
          <a:xfrm>
            <a:off x="5693241" y="4167404"/>
            <a:ext cx="1608462" cy="3563431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Client</a:t>
            </a:r>
          </a:p>
          <a:p>
            <a:pPr algn="ctr"/>
            <a:endParaRPr lang="en-US" sz="1800" dirty="0">
              <a:solidFill>
                <a:schemeClr val="bg2">
                  <a:lumMod val="10000"/>
                </a:schemeClr>
              </a:solidFill>
              <a:latin typeface="Helvetica Light" charset="0"/>
              <a:ea typeface="Helvetica Light" charset="0"/>
              <a:cs typeface="Helvetica Light" charset="0"/>
            </a:endParaRPr>
          </a:p>
          <a:p>
            <a:pPr algn="ctr"/>
            <a:endParaRPr lang="en-US" sz="1800" dirty="0">
              <a:solidFill>
                <a:schemeClr val="bg2">
                  <a:lumMod val="10000"/>
                </a:schemeClr>
              </a:solidFill>
              <a:latin typeface="Helvetica Light" charset="0"/>
              <a:ea typeface="Helvetica Light" charset="0"/>
              <a:cs typeface="Helvetica Light" charset="0"/>
            </a:endParaRPr>
          </a:p>
          <a:p>
            <a:pPr algn="ctr"/>
            <a:endParaRPr lang="en-US" sz="1800" dirty="0">
              <a:solidFill>
                <a:schemeClr val="bg2">
                  <a:lumMod val="10000"/>
                </a:schemeClr>
              </a:solidFill>
              <a:latin typeface="Helvetica Light" charset="0"/>
              <a:ea typeface="Helvetica Light" charset="0"/>
              <a:cs typeface="Helvetica Light" charset="0"/>
            </a:endParaRPr>
          </a:p>
          <a:p>
            <a:pPr algn="ctr"/>
            <a:endParaRPr lang="en-US" sz="1800" dirty="0">
              <a:solidFill>
                <a:schemeClr val="bg2">
                  <a:lumMod val="10000"/>
                </a:schemeClr>
              </a:solidFill>
              <a:latin typeface="Helvetica Light" charset="0"/>
              <a:ea typeface="Helvetica Light" charset="0"/>
              <a:cs typeface="Helvetica Light" charset="0"/>
            </a:endParaRPr>
          </a:p>
          <a:p>
            <a:pPr algn="ctr"/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Local</a:t>
            </a:r>
          </a:p>
          <a:p>
            <a:pPr algn="ctr"/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Processing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le 1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71450467"/>
                  </p:ext>
                </p:extLst>
              </p:nvPr>
            </p:nvGraphicFramePr>
            <p:xfrm>
              <a:off x="9852847" y="4300798"/>
              <a:ext cx="3017520" cy="301752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502920"/>
                    <a:gridCol w="502920"/>
                    <a:gridCol w="502920"/>
                    <a:gridCol w="502920"/>
                    <a:gridCol w="502920"/>
                    <a:gridCol w="502920"/>
                  </a:tblGrid>
                  <a:tr h="50292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5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400" dirty="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400" dirty="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4763" indent="0" algn="r">
                            <a:tabLst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 dirty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i="1" dirty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le 1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71450467"/>
                  </p:ext>
                </p:extLst>
              </p:nvPr>
            </p:nvGraphicFramePr>
            <p:xfrm>
              <a:off x="9852847" y="4300798"/>
              <a:ext cx="3017520" cy="301752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502920"/>
                    <a:gridCol w="502920"/>
                    <a:gridCol w="502920"/>
                    <a:gridCol w="502920"/>
                    <a:gridCol w="502920"/>
                    <a:gridCol w="502920"/>
                  </a:tblGrid>
                  <a:tr h="5029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3614" r="-497590" b="-5036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104878" r="-403659" b="-5036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302410" r="-198795" b="-5036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407317" r="-101220" b="-5036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4"/>
                          <a:stretch>
                            <a:fillRect l="-501205" t="-101220" b="-409756"/>
                          </a:stretch>
                        </a:blipFill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4"/>
                          <a:stretch>
                            <a:fillRect l="-501205" t="-298795" b="-204819"/>
                          </a:stretch>
                        </a:blipFill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4"/>
                          <a:stretch>
                            <a:fillRect l="-501205" t="-403659" b="-107317"/>
                          </a:stretch>
                        </a:blipFill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400" dirty="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400" dirty="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4"/>
                          <a:stretch>
                            <a:fillRect l="-501205" t="-497590" b="-6024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1510237" y="3776622"/>
                <a:ext cx="736908" cy="5090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600" b="0" i="1" dirty="0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600" b="1" i="0" dirty="0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𝐈</m:t>
                          </m:r>
                        </m:e>
                        <m:sup>
                          <m:r>
                            <a:rPr lang="en-US" sz="2600" b="0" i="1" dirty="0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(0)</m:t>
                          </m:r>
                        </m:sup>
                      </m:sSup>
                    </m:oMath>
                  </m:oMathPara>
                </a14:m>
                <a:endParaRPr lang="en-US" sz="2600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0237" y="3776622"/>
                <a:ext cx="736908" cy="50905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/>
          <p:cNvCxnSpPr/>
          <p:nvPr/>
        </p:nvCxnSpPr>
        <p:spPr>
          <a:xfrm>
            <a:off x="3142095" y="4978007"/>
            <a:ext cx="2551145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stealth" w="lg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1" name="Straight Arrow Connector 40"/>
          <p:cNvCxnSpPr/>
          <p:nvPr/>
        </p:nvCxnSpPr>
        <p:spPr>
          <a:xfrm>
            <a:off x="7301702" y="7039385"/>
            <a:ext cx="2551145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stealth" w="lg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9" name="Rectangle 38"/>
          <p:cNvSpPr/>
          <p:nvPr/>
        </p:nvSpPr>
        <p:spPr>
          <a:xfrm>
            <a:off x="2635780" y="8311625"/>
            <a:ext cx="77428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Is one empty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slot </a:t>
            </a:r>
            <a:r>
              <a:rPr lang="en-US" sz="3200" smtClean="0">
                <a:solidFill>
                  <a:schemeClr val="bg2">
                    <a:lumMod val="10000"/>
                  </a:schemeClr>
                </a:solidFill>
              </a:rPr>
              <a:t>per dimension </a:t>
            </a:r>
            <a:r>
              <a:rPr lang="en-US" sz="3200">
                <a:solidFill>
                  <a:schemeClr val="bg2">
                    <a:lumMod val="10000"/>
                  </a:schemeClr>
                </a:solidFill>
              </a:rPr>
              <a:t>enough?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086129" y="4397804"/>
                <a:ext cx="720133" cy="5835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1" i="0" dirty="0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𝐈</m:t>
                          </m:r>
                        </m:e>
                        <m:sub>
                          <m:sSub>
                            <m:sSubPr>
                              <m:ctrlPr>
                                <a:rPr lang="en-US" sz="2400" b="0" i="1" dirty="0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sub>
                        <m:sup>
                          <m:r>
                            <a:rPr lang="en-US" sz="2400" b="0" i="1" dirty="0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(0)</m:t>
                          </m:r>
                        </m:sup>
                      </m:sSubSup>
                    </m:oMath>
                  </m:oMathPara>
                </a14:m>
                <a:endParaRPr lang="en-US" sz="2400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6129" y="4397804"/>
                <a:ext cx="720133" cy="583558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Freeform 18"/>
          <p:cNvSpPr/>
          <p:nvPr/>
        </p:nvSpPr>
        <p:spPr>
          <a:xfrm>
            <a:off x="7315200" y="4285673"/>
            <a:ext cx="3454400" cy="517236"/>
          </a:xfrm>
          <a:custGeom>
            <a:avLst/>
            <a:gdLst>
              <a:gd name="connsiteX0" fmla="*/ 3454400 w 3454400"/>
              <a:gd name="connsiteY0" fmla="*/ 517236 h 517236"/>
              <a:gd name="connsiteX1" fmla="*/ 3454400 w 3454400"/>
              <a:gd name="connsiteY1" fmla="*/ 0 h 517236"/>
              <a:gd name="connsiteX2" fmla="*/ 0 w 3454400"/>
              <a:gd name="connsiteY2" fmla="*/ 0 h 517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54400" h="517236">
                <a:moveTo>
                  <a:pt x="3454400" y="517236"/>
                </a:moveTo>
                <a:lnTo>
                  <a:pt x="3454400" y="0"/>
                </a:lnTo>
                <a:lnTo>
                  <a:pt x="0" y="0"/>
                </a:lnTo>
              </a:path>
            </a:pathLst>
          </a:custGeom>
          <a:noFill/>
          <a:ln w="25400" cap="flat">
            <a:solidFill>
              <a:schemeClr val="tx2">
                <a:lumMod val="50000"/>
              </a:schemeClr>
            </a:solidFill>
            <a:miter lim="400000"/>
            <a:tailEnd type="stealth" w="lg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8343754" y="3658577"/>
                <a:ext cx="724942" cy="6054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1" i="1" dirty="0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1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𝐈</m:t>
                          </m:r>
                        </m:e>
                        <m:sub>
                          <m:sSub>
                            <m:sSubPr>
                              <m:ctrlPr>
                                <a:rPr lang="en-US" sz="2400" i="1" dirty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sub>
                        <m:sup>
                          <m:r>
                            <a:rPr lang="en-US" sz="2400" b="0" i="1" dirty="0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(1)</m:t>
                          </m:r>
                        </m:sup>
                      </m:sSubSup>
                    </m:oMath>
                  </m:oMathPara>
                </a14:m>
                <a:endParaRPr lang="en-US" sz="2400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3754" y="3658577"/>
                <a:ext cx="724942" cy="60542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4162114" y="7297299"/>
                <a:ext cx="720134" cy="6054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US" sz="2400" i="1" dirty="0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b="1" i="0" dirty="0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</a:rPr>
                                <m:t>𝐈</m:t>
                              </m:r>
                            </m:e>
                          </m:acc>
                        </m:e>
                        <m:sub>
                          <m:sSub>
                            <m:sSubPr>
                              <m:ctrlPr>
                                <a:rPr lang="en-US" sz="2400" b="0" i="1" dirty="0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sub>
                        <m:sup>
                          <m:r>
                            <a:rPr lang="en-US" sz="2400" b="0" i="1" dirty="0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(0)</m:t>
                          </m:r>
                        </m:sup>
                      </m:sSubSup>
                    </m:oMath>
                  </m:oMathPara>
                </a14:m>
                <a:endParaRPr lang="en-US" sz="2400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2114" y="7297299"/>
                <a:ext cx="720134" cy="60542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10883721" y="3776622"/>
                <a:ext cx="736908" cy="5090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600" b="0" i="1" dirty="0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600" b="1" i="0" dirty="0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𝐈</m:t>
                          </m:r>
                        </m:e>
                        <m:sup>
                          <m:r>
                            <a:rPr lang="en-US" sz="2600" b="0" i="1" dirty="0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(1)</m:t>
                          </m:r>
                        </m:sup>
                      </m:sSup>
                    </m:oMath>
                  </m:oMathPara>
                </a14:m>
                <a:endParaRPr lang="en-US" sz="2600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83721" y="3776622"/>
                <a:ext cx="736908" cy="509050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8231140" y="6471525"/>
                <a:ext cx="720134" cy="5835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US" sz="2400" i="1" dirty="0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b="1" i="0" dirty="0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</a:rPr>
                                <m:t>𝐈</m:t>
                              </m:r>
                            </m:e>
                          </m:acc>
                        </m:e>
                        <m:sub>
                          <m:sSub>
                            <m:sSubPr>
                              <m:ctrlPr>
                                <a:rPr lang="en-US" sz="2400" b="0" i="1" dirty="0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sub>
                        <m:sup>
                          <m:r>
                            <a:rPr lang="en-US" sz="2400" b="0" i="1" dirty="0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(1)</m:t>
                          </m:r>
                        </m:sup>
                      </m:sSubSup>
                    </m:oMath>
                  </m:oMathPara>
                </a14:m>
                <a:endParaRPr lang="en-US" sz="2400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1140" y="6471525"/>
                <a:ext cx="720134" cy="583558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12787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/>
          </p:cNvSpPr>
          <p:nvPr>
            <p:ph type="title"/>
          </p:nvPr>
        </p:nvSpPr>
        <p:spPr>
          <a:xfrm>
            <a:off x="825500" y="457200"/>
            <a:ext cx="11099800" cy="2159000"/>
          </a:xfrm>
          <a:prstGeom prst="rect">
            <a:avLst/>
          </a:prstGeom>
        </p:spPr>
        <p:txBody>
          <a:bodyPr/>
          <a:lstStyle/>
          <a:p>
            <a:r>
              <a:t>Privacy vs. Data Utilization Dilemma</a:t>
            </a:r>
          </a:p>
        </p:txBody>
      </p:sp>
      <p:sp>
        <p:nvSpPr>
          <p:cNvPr id="128" name="Shape 128"/>
          <p:cNvSpPr/>
          <p:nvPr/>
        </p:nvSpPr>
        <p:spPr>
          <a:xfrm>
            <a:off x="8255000" y="2451100"/>
            <a:ext cx="182880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800">
                <a:solidFill>
                  <a:srgbClr val="FFFFFF"/>
                </a:solidFill>
                <a:latin typeface="Bosch Office Sans"/>
                <a:ea typeface="Bosch Office Sans"/>
                <a:cs typeface="Bosch Office Sans"/>
                <a:sym typeface="Bosch Office Sans"/>
              </a:defRPr>
            </a:lvl1pPr>
          </a:lstStyle>
          <a:p>
            <a:r>
              <a:t> </a:t>
            </a:r>
          </a:p>
        </p:txBody>
      </p:sp>
      <p:sp>
        <p:nvSpPr>
          <p:cNvPr id="129" name="Shape 129"/>
          <p:cNvSpPr/>
          <p:nvPr/>
        </p:nvSpPr>
        <p:spPr>
          <a:xfrm>
            <a:off x="1596073" y="2759392"/>
            <a:ext cx="1106804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r>
              <a:t>Client</a:t>
            </a:r>
          </a:p>
        </p:txBody>
      </p:sp>
      <p:sp>
        <p:nvSpPr>
          <p:cNvPr id="130" name="Shape 130"/>
          <p:cNvSpPr/>
          <p:nvPr/>
        </p:nvSpPr>
        <p:spPr>
          <a:xfrm>
            <a:off x="9087943" y="2759392"/>
            <a:ext cx="3661917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r>
              <a:rPr dirty="0"/>
              <a:t>Storage on the cloud</a:t>
            </a:r>
          </a:p>
        </p:txBody>
      </p:sp>
      <p:sp>
        <p:nvSpPr>
          <p:cNvPr id="131" name="Shape 131"/>
          <p:cNvSpPr/>
          <p:nvPr/>
        </p:nvSpPr>
        <p:spPr>
          <a:xfrm>
            <a:off x="3533460" y="2459927"/>
            <a:ext cx="3869466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102584" indent="-102584">
              <a:lnSpc>
                <a:spcPct val="111000"/>
              </a:lnSpc>
              <a:tabLst>
                <a:tab pos="317500" algn="l"/>
              </a:tabLst>
              <a:defRPr sz="2400">
                <a:solidFill>
                  <a:srgbClr val="C00000"/>
                </a:solidFill>
              </a:defRPr>
            </a:lvl1pPr>
          </a:lstStyle>
          <a:p>
            <a:r>
              <a:t>Sensitive information </a:t>
            </a:r>
          </a:p>
        </p:txBody>
      </p:sp>
      <p:sp>
        <p:nvSpPr>
          <p:cNvPr id="132" name="Shape 132"/>
          <p:cNvSpPr/>
          <p:nvPr/>
        </p:nvSpPr>
        <p:spPr>
          <a:xfrm>
            <a:off x="5001641" y="3680643"/>
            <a:ext cx="3661918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/>
            </a:lvl1pPr>
          </a:lstStyle>
          <a:p>
            <a:r>
              <a:rPr dirty="0"/>
              <a:t>Outsource </a:t>
            </a:r>
            <a:r>
              <a:rPr dirty="0" smtClean="0"/>
              <a:t>data</a:t>
            </a:r>
            <a:endParaRPr dirty="0"/>
          </a:p>
        </p:txBody>
      </p:sp>
      <p:grpSp>
        <p:nvGrpSpPr>
          <p:cNvPr id="135" name="Group 135"/>
          <p:cNvGrpSpPr/>
          <p:nvPr/>
        </p:nvGrpSpPr>
        <p:grpSpPr>
          <a:xfrm>
            <a:off x="9039252" y="3391959"/>
            <a:ext cx="3767845" cy="2689210"/>
            <a:chOff x="0" y="0"/>
            <a:chExt cx="3767843" cy="2689209"/>
          </a:xfrm>
        </p:grpSpPr>
        <p:sp>
          <p:nvSpPr>
            <p:cNvPr id="133" name="Shape 133"/>
            <p:cNvSpPr/>
            <p:nvPr/>
          </p:nvSpPr>
          <p:spPr>
            <a:xfrm>
              <a:off x="-1" y="0"/>
              <a:ext cx="3767845" cy="2689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9" h="20684" extrusionOk="0">
                  <a:moveTo>
                    <a:pt x="1901" y="6800"/>
                  </a:moveTo>
                  <a:lnTo>
                    <a:pt x="1901" y="6800"/>
                  </a:lnTo>
                  <a:cubicBezTo>
                    <a:pt x="1658" y="4397"/>
                    <a:pt x="2907" y="2184"/>
                    <a:pt x="4691" y="1857"/>
                  </a:cubicBezTo>
                  <a:cubicBezTo>
                    <a:pt x="5414" y="1724"/>
                    <a:pt x="6149" y="1922"/>
                    <a:pt x="6778" y="2419"/>
                  </a:cubicBezTo>
                  <a:cubicBezTo>
                    <a:pt x="7445" y="725"/>
                    <a:pt x="9003" y="82"/>
                    <a:pt x="10259" y="981"/>
                  </a:cubicBezTo>
                  <a:cubicBezTo>
                    <a:pt x="10478" y="1139"/>
                    <a:pt x="10680" y="1338"/>
                    <a:pt x="10857" y="1573"/>
                  </a:cubicBezTo>
                  <a:lnTo>
                    <a:pt x="10857" y="1573"/>
                  </a:lnTo>
                  <a:cubicBezTo>
                    <a:pt x="11377" y="169"/>
                    <a:pt x="12642" y="-401"/>
                    <a:pt x="13683" y="299"/>
                  </a:cubicBezTo>
                  <a:cubicBezTo>
                    <a:pt x="13971" y="493"/>
                    <a:pt x="14223" y="774"/>
                    <a:pt x="14418" y="1119"/>
                  </a:cubicBezTo>
                  <a:cubicBezTo>
                    <a:pt x="15255" y="-209"/>
                    <a:pt x="16734" y="-373"/>
                    <a:pt x="17722" y="753"/>
                  </a:cubicBezTo>
                  <a:cubicBezTo>
                    <a:pt x="18137" y="1226"/>
                    <a:pt x="18417" y="1878"/>
                    <a:pt x="18513" y="2598"/>
                  </a:cubicBezTo>
                  <a:lnTo>
                    <a:pt x="18513" y="2598"/>
                  </a:lnTo>
                  <a:cubicBezTo>
                    <a:pt x="19885" y="3102"/>
                    <a:pt x="20694" y="5013"/>
                    <a:pt x="20321" y="6865"/>
                  </a:cubicBezTo>
                  <a:cubicBezTo>
                    <a:pt x="20289" y="7020"/>
                    <a:pt x="20250" y="7173"/>
                    <a:pt x="20203" y="7321"/>
                  </a:cubicBezTo>
                  <a:cubicBezTo>
                    <a:pt x="21303" y="9251"/>
                    <a:pt x="21034" y="12017"/>
                    <a:pt x="19601" y="13499"/>
                  </a:cubicBezTo>
                  <a:cubicBezTo>
                    <a:pt x="19156" y="13961"/>
                    <a:pt x="18629" y="14259"/>
                    <a:pt x="18072" y="14367"/>
                  </a:cubicBezTo>
                  <a:cubicBezTo>
                    <a:pt x="18072" y="16443"/>
                    <a:pt x="16822" y="18126"/>
                    <a:pt x="15280" y="18126"/>
                  </a:cubicBezTo>
                  <a:cubicBezTo>
                    <a:pt x="14757" y="18126"/>
                    <a:pt x="14245" y="17928"/>
                    <a:pt x="13801" y="17556"/>
                  </a:cubicBezTo>
                  <a:cubicBezTo>
                    <a:pt x="13280" y="19883"/>
                    <a:pt x="11460" y="21199"/>
                    <a:pt x="9738" y="20494"/>
                  </a:cubicBezTo>
                  <a:cubicBezTo>
                    <a:pt x="9016" y="20199"/>
                    <a:pt x="8392" y="19574"/>
                    <a:pt x="7973" y="18727"/>
                  </a:cubicBezTo>
                  <a:cubicBezTo>
                    <a:pt x="6209" y="20160"/>
                    <a:pt x="3920" y="19389"/>
                    <a:pt x="2859" y="17004"/>
                  </a:cubicBezTo>
                  <a:cubicBezTo>
                    <a:pt x="2846" y="16974"/>
                    <a:pt x="2833" y="16944"/>
                    <a:pt x="2820" y="16914"/>
                  </a:cubicBezTo>
                  <a:lnTo>
                    <a:pt x="2820" y="16914"/>
                  </a:lnTo>
                  <a:cubicBezTo>
                    <a:pt x="1666" y="17096"/>
                    <a:pt x="620" y="15986"/>
                    <a:pt x="485" y="14435"/>
                  </a:cubicBezTo>
                  <a:cubicBezTo>
                    <a:pt x="412" y="13608"/>
                    <a:pt x="615" y="12780"/>
                    <a:pt x="1038" y="12172"/>
                  </a:cubicBezTo>
                  <a:lnTo>
                    <a:pt x="1038" y="12172"/>
                  </a:lnTo>
                  <a:cubicBezTo>
                    <a:pt x="39" y="11379"/>
                    <a:pt x="-297" y="9639"/>
                    <a:pt x="288" y="8285"/>
                  </a:cubicBezTo>
                  <a:cubicBezTo>
                    <a:pt x="626" y="7504"/>
                    <a:pt x="1218" y="6988"/>
                    <a:pt x="1883" y="6895"/>
                  </a:cubicBezTo>
                  <a:close/>
                </a:path>
              </a:pathLst>
            </a:custGeom>
            <a:solidFill>
              <a:srgbClr val="153B63"/>
            </a:solidFill>
            <a:ln w="25400" cap="flat">
              <a:solidFill>
                <a:srgbClr val="0F2B4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500">
                  <a:solidFill>
                    <a:srgbClr val="FFFFFF"/>
                  </a:solidFill>
                  <a:latin typeface="Bosch Office Sans"/>
                  <a:ea typeface="Bosch Office Sans"/>
                  <a:cs typeface="Bosch Office Sans"/>
                  <a:sym typeface="Bosch Office Sans"/>
                </a:defRPr>
              </a:pPr>
              <a:endParaRPr/>
            </a:p>
          </p:txBody>
        </p:sp>
        <p:sp>
          <p:nvSpPr>
            <p:cNvPr id="134" name="Shape 134"/>
            <p:cNvSpPr/>
            <p:nvPr/>
          </p:nvSpPr>
          <p:spPr>
            <a:xfrm>
              <a:off x="191322" y="136743"/>
              <a:ext cx="3452604" cy="2283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0" y="14010"/>
                  </a:moveTo>
                  <a:cubicBezTo>
                    <a:pt x="899" y="14066"/>
                    <a:pt x="417" y="13902"/>
                    <a:pt x="0" y="13542"/>
                  </a:cubicBezTo>
                  <a:moveTo>
                    <a:pt x="2598" y="19137"/>
                  </a:moveTo>
                  <a:cubicBezTo>
                    <a:pt x="2405" y="19250"/>
                    <a:pt x="2202" y="19325"/>
                    <a:pt x="1994" y="19361"/>
                  </a:cubicBezTo>
                  <a:moveTo>
                    <a:pt x="7802" y="21600"/>
                  </a:moveTo>
                  <a:lnTo>
                    <a:pt x="7802" y="21600"/>
                  </a:lnTo>
                  <a:cubicBezTo>
                    <a:pt x="7657" y="21279"/>
                    <a:pt x="7535" y="20936"/>
                    <a:pt x="7438" y="20577"/>
                  </a:cubicBezTo>
                  <a:moveTo>
                    <a:pt x="14532" y="19050"/>
                  </a:moveTo>
                  <a:cubicBezTo>
                    <a:pt x="14510" y="19430"/>
                    <a:pt x="14462" y="19806"/>
                    <a:pt x="14386" y="20172"/>
                  </a:cubicBezTo>
                  <a:moveTo>
                    <a:pt x="17421" y="12116"/>
                  </a:moveTo>
                  <a:cubicBezTo>
                    <a:pt x="18505" y="12890"/>
                    <a:pt x="19193" y="14504"/>
                    <a:pt x="19193" y="16273"/>
                  </a:cubicBezTo>
                  <a:moveTo>
                    <a:pt x="21600" y="7649"/>
                  </a:moveTo>
                  <a:cubicBezTo>
                    <a:pt x="21423" y="8256"/>
                    <a:pt x="21153" y="8794"/>
                    <a:pt x="20811" y="9222"/>
                  </a:cubicBezTo>
                  <a:moveTo>
                    <a:pt x="19707" y="1814"/>
                  </a:moveTo>
                  <a:cubicBezTo>
                    <a:pt x="19737" y="2059"/>
                    <a:pt x="19751" y="2307"/>
                    <a:pt x="19749" y="2556"/>
                  </a:cubicBezTo>
                  <a:moveTo>
                    <a:pt x="14668" y="947"/>
                  </a:moveTo>
                  <a:cubicBezTo>
                    <a:pt x="14771" y="605"/>
                    <a:pt x="14907" y="286"/>
                    <a:pt x="15073" y="0"/>
                  </a:cubicBezTo>
                  <a:moveTo>
                    <a:pt x="10888" y="1399"/>
                  </a:moveTo>
                  <a:cubicBezTo>
                    <a:pt x="10930" y="1115"/>
                    <a:pt x="10996" y="841"/>
                    <a:pt x="11084" y="582"/>
                  </a:cubicBezTo>
                  <a:moveTo>
                    <a:pt x="6452" y="1676"/>
                  </a:moveTo>
                  <a:cubicBezTo>
                    <a:pt x="6709" y="1897"/>
                    <a:pt x="6947" y="2163"/>
                    <a:pt x="7160" y="2469"/>
                  </a:cubicBezTo>
                  <a:moveTo>
                    <a:pt x="1072" y="7905"/>
                  </a:moveTo>
                  <a:lnTo>
                    <a:pt x="1072" y="7905"/>
                  </a:lnTo>
                  <a:cubicBezTo>
                    <a:pt x="1016" y="7632"/>
                    <a:pt x="974" y="7353"/>
                    <a:pt x="948" y="7071"/>
                  </a:cubicBezTo>
                </a:path>
              </a:pathLst>
            </a:custGeom>
            <a:noFill/>
            <a:ln w="25400" cap="flat">
              <a:solidFill>
                <a:srgbClr val="0F2B4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500">
                  <a:solidFill>
                    <a:srgbClr val="FFFFFF"/>
                  </a:solidFill>
                  <a:latin typeface="Bosch Office Sans"/>
                  <a:ea typeface="Bosch Office Sans"/>
                  <a:cs typeface="Bosch Office Sans"/>
                  <a:sym typeface="Bosch Office Sans"/>
                </a:defRPr>
              </a:pPr>
              <a:endParaRPr/>
            </a:p>
          </p:txBody>
        </p:sp>
      </p:grpSp>
      <p:pic>
        <p:nvPicPr>
          <p:cNvPr id="136" name="image7.jpg" descr="windows-skydrive-log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58819" y="3808451"/>
            <a:ext cx="1837236" cy="9036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image10.jpg" descr="dropbox-iphone-mj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73969" y="3843120"/>
            <a:ext cx="894666" cy="8463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image11.jpg" descr="googledocs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594207" y="4853567"/>
            <a:ext cx="2051644" cy="781187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Shape 139"/>
          <p:cNvSpPr/>
          <p:nvPr/>
        </p:nvSpPr>
        <p:spPr>
          <a:xfrm>
            <a:off x="4754232" y="4725669"/>
            <a:ext cx="3458343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/>
            </a:pPr>
            <a:r>
              <a:t>SEARCH? </a:t>
            </a:r>
          </a:p>
          <a:p>
            <a:pPr>
              <a:defRPr sz="2400"/>
            </a:pPr>
            <a:r>
              <a:t>ANALYZE? </a:t>
            </a:r>
          </a:p>
        </p:txBody>
      </p:sp>
      <p:sp>
        <p:nvSpPr>
          <p:cNvPr id="140" name="Shape 140"/>
          <p:cNvSpPr/>
          <p:nvPr/>
        </p:nvSpPr>
        <p:spPr>
          <a:xfrm>
            <a:off x="4825753" y="2918551"/>
            <a:ext cx="2160589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/>
            </a:lvl1pPr>
          </a:lstStyle>
          <a:p>
            <a:r>
              <a:t>(encrypted)</a:t>
            </a:r>
          </a:p>
        </p:txBody>
      </p:sp>
      <p:sp>
        <p:nvSpPr>
          <p:cNvPr id="141" name="Shape 141"/>
          <p:cNvSpPr/>
          <p:nvPr/>
        </p:nvSpPr>
        <p:spPr>
          <a:xfrm>
            <a:off x="877093" y="4307196"/>
            <a:ext cx="2692714" cy="788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102584" indent="-102584" algn="ctr">
              <a:lnSpc>
                <a:spcPct val="111000"/>
              </a:lnSpc>
              <a:tabLst>
                <a:tab pos="317500" algn="l"/>
              </a:tabLst>
              <a:defRPr sz="2200">
                <a:solidFill>
                  <a:srgbClr val="002060"/>
                </a:solidFill>
              </a:defRPr>
            </a:pPr>
            <a:r>
              <a:rPr dirty="0"/>
              <a:t>Standard Encryption </a:t>
            </a:r>
          </a:p>
          <a:p>
            <a:pPr marL="102584" indent="-102584" algn="ctr">
              <a:lnSpc>
                <a:spcPct val="111000"/>
              </a:lnSpc>
              <a:tabLst>
                <a:tab pos="317500" algn="l"/>
              </a:tabLst>
              <a:defRPr sz="2200">
                <a:solidFill>
                  <a:srgbClr val="002060"/>
                </a:solidFill>
              </a:defRPr>
            </a:pPr>
            <a:r>
              <a:rPr dirty="0"/>
              <a:t>(e.g., AES)</a:t>
            </a:r>
          </a:p>
        </p:txBody>
      </p:sp>
      <p:sp>
        <p:nvSpPr>
          <p:cNvPr id="142" name="Shape 142"/>
          <p:cNvSpPr/>
          <p:nvPr/>
        </p:nvSpPr>
        <p:spPr>
          <a:xfrm>
            <a:off x="948111" y="5285104"/>
            <a:ext cx="3245791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1" indent="0">
              <a:defRPr sz="2000">
                <a:solidFill>
                  <a:srgbClr val="C00000"/>
                </a:solidFill>
              </a:defRPr>
            </a:pPr>
            <a:r>
              <a:rPr dirty="0"/>
              <a:t>CAN’T SEARCH!</a:t>
            </a:r>
          </a:p>
          <a:p>
            <a:pPr lvl="1" indent="0">
              <a:defRPr sz="2000">
                <a:solidFill>
                  <a:srgbClr val="C00000"/>
                </a:solidFill>
              </a:defRPr>
            </a:pPr>
            <a:r>
              <a:rPr dirty="0"/>
              <a:t>CAN’T ANALYZE!</a:t>
            </a:r>
          </a:p>
        </p:txBody>
      </p:sp>
      <p:pic>
        <p:nvPicPr>
          <p:cNvPr id="143" name="image8.jpg" descr="big-data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702625" y="2967037"/>
            <a:ext cx="995395" cy="7863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image9.png" descr="encrypted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480040" y="3468615"/>
            <a:ext cx="405766" cy="4046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image12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921748" y="8652697"/>
            <a:ext cx="1227830" cy="9907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image13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827192" y="7382731"/>
            <a:ext cx="1291674" cy="12456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image14.jp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163372" y="6964048"/>
            <a:ext cx="1319750" cy="10325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image15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140007" y="6828791"/>
            <a:ext cx="1644730" cy="10586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image16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7756939" y="7756718"/>
            <a:ext cx="1278410" cy="9575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age17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7704718" y="6653727"/>
            <a:ext cx="1133380" cy="10277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image18.jpg" descr="https://encrypted-tbn0.gstatic.com/images?q=tbn:ANd9GcQh3EZyfaXI3iuSBAPQ7HtvDR9GkgJMAdndIYvHZqmwrb-jp1Yh6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9054463" y="6687854"/>
            <a:ext cx="1518785" cy="1855461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Shape 152"/>
          <p:cNvSpPr/>
          <p:nvPr/>
        </p:nvSpPr>
        <p:spPr>
          <a:xfrm>
            <a:off x="6436651" y="6292850"/>
            <a:ext cx="2336800" cy="53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900"/>
            </a:lvl1pPr>
          </a:lstStyle>
          <a:p>
            <a:r>
              <a:t>IMPACT</a:t>
            </a:r>
          </a:p>
        </p:txBody>
      </p:sp>
      <p:pic>
        <p:nvPicPr>
          <p:cNvPr id="154" name="Picture 153"/>
          <p:cNvPicPr>
            <a:picLocks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3644513" y="4042913"/>
            <a:ext cx="4453712" cy="394137"/>
          </a:xfrm>
          <a:prstGeom prst="rect">
            <a:avLst/>
          </a:prstGeom>
        </p:spPr>
      </p:pic>
      <p:pic>
        <p:nvPicPr>
          <p:cNvPr id="156" name="Picture 155"/>
          <p:cNvPicPr>
            <a:picLocks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3619113" y="4504209"/>
            <a:ext cx="4453712" cy="394137"/>
          </a:xfrm>
          <a:prstGeom prst="rect">
            <a:avLst/>
          </a:prstGeom>
        </p:spPr>
      </p:pic>
      <p:sp>
        <p:nvSpPr>
          <p:cNvPr id="158" name="Shape 158"/>
          <p:cNvSpPr/>
          <p:nvPr/>
        </p:nvSpPr>
        <p:spPr>
          <a:xfrm rot="5400000" flipH="1">
            <a:off x="2120695" y="3822039"/>
            <a:ext cx="205510" cy="25520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5635" y="21600"/>
                  <a:pt x="10800" y="21076"/>
                  <a:pt x="10800" y="20430"/>
                </a:cubicBezTo>
                <a:lnTo>
                  <a:pt x="10800" y="11970"/>
                </a:lnTo>
                <a:cubicBezTo>
                  <a:pt x="10800" y="11324"/>
                  <a:pt x="5965" y="10800"/>
                  <a:pt x="0" y="10800"/>
                </a:cubicBezTo>
                <a:cubicBezTo>
                  <a:pt x="5965" y="10800"/>
                  <a:pt x="10800" y="10276"/>
                  <a:pt x="10800" y="9630"/>
                </a:cubicBezTo>
                <a:lnTo>
                  <a:pt x="10800" y="1170"/>
                </a:lnTo>
                <a:cubicBezTo>
                  <a:pt x="10800" y="524"/>
                  <a:pt x="15635" y="0"/>
                  <a:pt x="21600" y="0"/>
                </a:cubicBezTo>
              </a:path>
            </a:pathLst>
          </a:custGeom>
          <a:ln w="12700">
            <a:solidFill>
              <a:srgbClr val="2E75B6"/>
            </a:solidFill>
            <a:miter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9" name="Shape 159"/>
          <p:cNvSpPr/>
          <p:nvPr/>
        </p:nvSpPr>
        <p:spPr>
          <a:xfrm flipH="1">
            <a:off x="7027298" y="6797619"/>
            <a:ext cx="164906" cy="20478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5635" y="21600"/>
                  <a:pt x="10800" y="21076"/>
                  <a:pt x="10800" y="20430"/>
                </a:cubicBezTo>
                <a:lnTo>
                  <a:pt x="10800" y="11970"/>
                </a:lnTo>
                <a:cubicBezTo>
                  <a:pt x="10800" y="11324"/>
                  <a:pt x="5965" y="10800"/>
                  <a:pt x="0" y="10800"/>
                </a:cubicBezTo>
                <a:cubicBezTo>
                  <a:pt x="5965" y="10800"/>
                  <a:pt x="10800" y="10276"/>
                  <a:pt x="10800" y="9630"/>
                </a:cubicBezTo>
                <a:lnTo>
                  <a:pt x="10800" y="1170"/>
                </a:lnTo>
                <a:cubicBezTo>
                  <a:pt x="10800" y="524"/>
                  <a:pt x="15635" y="0"/>
                  <a:pt x="21600" y="0"/>
                </a:cubicBezTo>
              </a:path>
            </a:pathLst>
          </a:custGeom>
          <a:ln w="12700">
            <a:solidFill>
              <a:srgbClr val="2E75B6"/>
            </a:solidFill>
            <a:miter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60" name="image13.pn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 flipH="1">
            <a:off x="1580732" y="3247374"/>
            <a:ext cx="1114412" cy="1116286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Shape 161"/>
          <p:cNvSpPr>
            <a:spLocks noGrp="1"/>
          </p:cNvSpPr>
          <p:nvPr>
            <p:ph type="sldNum" sz="quarter" idx="2"/>
          </p:nvPr>
        </p:nvSpPr>
        <p:spPr>
          <a:xfrm>
            <a:off x="6367782" y="9271636"/>
            <a:ext cx="231243" cy="3708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/>
          <a:lstStyle/>
          <a:p>
            <a:fld id="{86CB4B4D-7CA3-9044-876B-883B54F8677D}" type="slidenum">
              <a:t>2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332400 0.117861" pathEditMode="relative">
                                      <p:cBhvr>
                                        <p:cTn id="29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323563 0.121557" pathEditMode="relative">
                                      <p:cBhvr>
                                        <p:cTn id="32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xit" presetSubtype="0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xit" presetSubtype="0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1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1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1" animBg="1" advAuto="0"/>
      <p:bldP spid="131" grpId="11" animBg="1" advAuto="0"/>
      <p:bldP spid="132" grpId="7" animBg="1" advAuto="0"/>
      <p:bldP spid="139" grpId="12" animBg="1" advAuto="0"/>
      <p:bldP spid="140" grpId="5" animBg="1" advAuto="0"/>
      <p:bldP spid="140" grpId="10" animBg="1" advAuto="0"/>
      <p:bldP spid="141" grpId="3" animBg="1" advAuto="0"/>
      <p:bldP spid="142" grpId="16" animBg="1" advAuto="0"/>
      <p:bldP spid="143" grpId="2" animBg="1" advAuto="0"/>
      <p:bldP spid="144" grpId="4" animBg="1" advAuto="0"/>
      <p:bldP spid="152" grpId="0" animBg="1"/>
      <p:bldP spid="154" grpId="6" animBg="1" advAuto="0"/>
      <p:bldP spid="156" grpId="13" animBg="1" advAuto="0"/>
      <p:bldP spid="158" grpId="14" animBg="1" advAuto="0"/>
      <p:bldP spid="15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u="sng" dirty="0"/>
              <a:t>D</a:t>
            </a:r>
            <a:r>
              <a:rPr lang="en-US" dirty="0"/>
              <a:t>istributed </a:t>
            </a:r>
            <a:r>
              <a:rPr lang="en-US" u="sng" dirty="0"/>
              <a:t>O</a:t>
            </a:r>
            <a:r>
              <a:rPr lang="en-US" dirty="0"/>
              <a:t>blivious </a:t>
            </a:r>
            <a:r>
              <a:rPr lang="en-US" u="sng" dirty="0"/>
              <a:t>D</a:t>
            </a:r>
            <a:r>
              <a:rPr lang="en-US" dirty="0"/>
              <a:t>ata Structure DSSE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Security Issue</a:t>
            </a:r>
            <a:endParaRPr dirty="0"/>
          </a:p>
        </p:txBody>
      </p:sp>
      <p:sp>
        <p:nvSpPr>
          <p:cNvPr id="380" name="Shape 380"/>
          <p:cNvSpPr>
            <a:spLocks noGrp="1"/>
          </p:cNvSpPr>
          <p:nvPr>
            <p:ph type="sldNum" sz="quarter" idx="2"/>
          </p:nvPr>
        </p:nvSpPr>
        <p:spPr>
          <a:xfrm>
            <a:off x="6375349" y="925195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9" name="Table 1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68199252"/>
                  </p:ext>
                </p:extLst>
              </p:nvPr>
            </p:nvGraphicFramePr>
            <p:xfrm>
              <a:off x="124575" y="3632301"/>
              <a:ext cx="3017520" cy="301752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502920"/>
                    <a:gridCol w="502920"/>
                    <a:gridCol w="502920"/>
                    <a:gridCol w="502920"/>
                    <a:gridCol w="502920"/>
                    <a:gridCol w="502920"/>
                  </a:tblGrid>
                  <a:tr h="502920">
                    <a:tc>
                      <a:txBody>
                        <a:bodyPr/>
                        <a:lstStyle/>
                        <a:p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marL="4763" indent="0" algn="r">
                            <a:tabLst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400" dirty="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400" dirty="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9" name="Table 1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68199252"/>
                  </p:ext>
                </p:extLst>
              </p:nvPr>
            </p:nvGraphicFramePr>
            <p:xfrm>
              <a:off x="124575" y="3632301"/>
              <a:ext cx="3017520" cy="301752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502920"/>
                    <a:gridCol w="502920"/>
                    <a:gridCol w="502920"/>
                    <a:gridCol w="502920"/>
                    <a:gridCol w="502920"/>
                    <a:gridCol w="502920"/>
                  </a:tblGrid>
                  <a:tr h="502920">
                    <a:tc>
                      <a:txBody>
                        <a:bodyPr/>
                        <a:lstStyle/>
                        <a:p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101220" r="-409756" b="-5036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298795" r="-204819" b="-5036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403659" r="-107317" b="-5036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t="-101220" r="-503614" b="-4097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t="-198795" r="-503614" b="-30481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t="-298795" r="-503614" b="-20481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t="-497590" r="-503614" b="-60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400" dirty="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400" dirty="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20" name="Rectangle 19"/>
          <p:cNvSpPr/>
          <p:nvPr/>
        </p:nvSpPr>
        <p:spPr>
          <a:xfrm>
            <a:off x="5693241" y="3497581"/>
            <a:ext cx="1608462" cy="3563431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Client</a:t>
            </a:r>
          </a:p>
          <a:p>
            <a:pPr algn="ctr"/>
            <a:endParaRPr lang="en-US" sz="1800" dirty="0">
              <a:solidFill>
                <a:schemeClr val="bg2">
                  <a:lumMod val="10000"/>
                </a:schemeClr>
              </a:solidFill>
              <a:latin typeface="Helvetica Light" charset="0"/>
              <a:ea typeface="Helvetica Light" charset="0"/>
              <a:cs typeface="Helvetica Light" charset="0"/>
            </a:endParaRPr>
          </a:p>
          <a:p>
            <a:pPr algn="ctr"/>
            <a:endParaRPr lang="en-US" sz="1800" dirty="0">
              <a:solidFill>
                <a:schemeClr val="bg2">
                  <a:lumMod val="10000"/>
                </a:schemeClr>
              </a:solidFill>
              <a:latin typeface="Helvetica Light" charset="0"/>
              <a:ea typeface="Helvetica Light" charset="0"/>
              <a:cs typeface="Helvetica Light" charset="0"/>
            </a:endParaRPr>
          </a:p>
          <a:p>
            <a:pPr algn="ctr"/>
            <a:endParaRPr lang="en-US" sz="1800" dirty="0">
              <a:solidFill>
                <a:schemeClr val="bg2">
                  <a:lumMod val="10000"/>
                </a:schemeClr>
              </a:solidFill>
              <a:latin typeface="Helvetica Light" charset="0"/>
              <a:ea typeface="Helvetica Light" charset="0"/>
              <a:cs typeface="Helvetica Light" charset="0"/>
            </a:endParaRPr>
          </a:p>
          <a:p>
            <a:pPr algn="ctr"/>
            <a:endParaRPr lang="en-US" sz="1800" dirty="0">
              <a:solidFill>
                <a:schemeClr val="bg2">
                  <a:lumMod val="10000"/>
                </a:schemeClr>
              </a:solidFill>
              <a:latin typeface="Helvetica Light" charset="0"/>
              <a:ea typeface="Helvetica Light" charset="0"/>
              <a:cs typeface="Helvetica Light" charset="0"/>
            </a:endParaRPr>
          </a:p>
          <a:p>
            <a:pPr algn="ctr"/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Local</a:t>
            </a:r>
          </a:p>
          <a:p>
            <a:pPr algn="ctr"/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Processing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1" name="Table 2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35679694"/>
                  </p:ext>
                </p:extLst>
              </p:nvPr>
            </p:nvGraphicFramePr>
            <p:xfrm>
              <a:off x="9852847" y="3630975"/>
              <a:ext cx="3017520" cy="301752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502920"/>
                    <a:gridCol w="502920"/>
                    <a:gridCol w="502920"/>
                    <a:gridCol w="502920"/>
                    <a:gridCol w="502920"/>
                    <a:gridCol w="502920"/>
                  </a:tblGrid>
                  <a:tr h="50292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5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400" dirty="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400" dirty="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4763" indent="0" algn="r">
                            <a:tabLst/>
                          </a:pPr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1" name="Table 2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35679694"/>
                  </p:ext>
                </p:extLst>
              </p:nvPr>
            </p:nvGraphicFramePr>
            <p:xfrm>
              <a:off x="9852847" y="3630975"/>
              <a:ext cx="3017520" cy="301752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502920"/>
                    <a:gridCol w="502920"/>
                    <a:gridCol w="502920"/>
                    <a:gridCol w="502920"/>
                    <a:gridCol w="502920"/>
                    <a:gridCol w="502920"/>
                  </a:tblGrid>
                  <a:tr h="5029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3614" r="-497590" b="-5036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104878" r="-403659" b="-5036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302410" r="-198795" b="-5036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407317" r="-101220" b="-5036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501205" t="-101220" b="-409756"/>
                          </a:stretch>
                        </a:blipFill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501205" t="-298795" b="-204819"/>
                          </a:stretch>
                        </a:blipFill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501205" t="-403659" b="-107317"/>
                          </a:stretch>
                        </a:blipFill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400" dirty="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400" dirty="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4763" indent="0" algn="r">
                            <a:tabLst/>
                          </a:pPr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1510237" y="3106799"/>
                <a:ext cx="736908" cy="5090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600" b="0" i="1" dirty="0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600" b="1" i="0" dirty="0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𝐈</m:t>
                          </m:r>
                        </m:e>
                        <m:sup>
                          <m:r>
                            <a:rPr lang="en-US" sz="2600" b="0" i="1" dirty="0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(0)</m:t>
                          </m:r>
                        </m:sup>
                      </m:sSup>
                    </m:oMath>
                  </m:oMathPara>
                </a14:m>
                <a:endParaRPr lang="en-US" sz="2600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0237" y="3106799"/>
                <a:ext cx="736908" cy="50905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/>
          <p:cNvCxnSpPr/>
          <p:nvPr/>
        </p:nvCxnSpPr>
        <p:spPr>
          <a:xfrm>
            <a:off x="3142095" y="4308184"/>
            <a:ext cx="2551145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stealth" w="lg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" name="Straight Arrow Connector 23"/>
          <p:cNvCxnSpPr/>
          <p:nvPr/>
        </p:nvCxnSpPr>
        <p:spPr>
          <a:xfrm>
            <a:off x="7301702" y="6369562"/>
            <a:ext cx="2551145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stealth" w="lg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4086129" y="3727981"/>
                <a:ext cx="720133" cy="5835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1" i="0" dirty="0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𝐈</m:t>
                          </m:r>
                        </m:e>
                        <m:sub>
                          <m:sSub>
                            <m:sSubPr>
                              <m:ctrlPr>
                                <a:rPr lang="en-US" sz="2400" b="0" i="1" dirty="0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sub>
                        <m:sup>
                          <m:r>
                            <a:rPr lang="en-US" sz="2400" b="0" i="1" dirty="0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(0)</m:t>
                          </m:r>
                        </m:sup>
                      </m:sSubSup>
                    </m:oMath>
                  </m:oMathPara>
                </a14:m>
                <a:endParaRPr lang="en-US" sz="2400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6129" y="3727981"/>
                <a:ext cx="720133" cy="58355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2297252" y="4661107"/>
                <a:ext cx="62254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i="1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97252" y="4661107"/>
                <a:ext cx="622543" cy="46166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10883721" y="3106799"/>
                <a:ext cx="736908" cy="5090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600" b="0" i="1" dirty="0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600" b="1" i="0" dirty="0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𝐈</m:t>
                          </m:r>
                        </m:e>
                        <m:sup>
                          <m:r>
                            <a:rPr lang="en-US" sz="2600" b="0" i="1" dirty="0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(1)</m:t>
                          </m:r>
                        </m:sup>
                      </m:sSup>
                    </m:oMath>
                  </m:oMathPara>
                </a14:m>
                <a:endParaRPr lang="en-US" sz="2600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83721" y="3106799"/>
                <a:ext cx="736908" cy="50905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8231140" y="5801702"/>
                <a:ext cx="720134" cy="5835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US" sz="2400" i="1" dirty="0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b="1" i="0" dirty="0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</a:rPr>
                                <m:t>𝐈</m:t>
                              </m:r>
                            </m:e>
                          </m:acc>
                        </m:e>
                        <m:sub>
                          <m:sSub>
                            <m:sSubPr>
                              <m:ctrlPr>
                                <a:rPr lang="en-US" sz="2400" b="0" i="1" dirty="0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sub>
                        <m:sup>
                          <m:r>
                            <a:rPr lang="en-US" sz="2400" b="0" i="1" dirty="0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(1)</m:t>
                          </m:r>
                        </m:sup>
                      </m:sSubSup>
                    </m:oMath>
                  </m:oMathPara>
                </a14:m>
                <a:endParaRPr lang="en-US" sz="2400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1140" y="5801702"/>
                <a:ext cx="720134" cy="583558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1106356" y="3662108"/>
                <a:ext cx="53405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i="1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i="1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356" y="3662108"/>
                <a:ext cx="534056" cy="461665"/>
              </a:xfrm>
              <a:prstGeom prst="rect">
                <a:avLst/>
              </a:prstGeom>
              <a:blipFill rotWithShape="0">
                <a:blip r:embed="rId9"/>
                <a:stretch>
                  <a:fillRect l="-1136" b="-17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37706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u="sng" dirty="0"/>
              <a:t>D</a:t>
            </a:r>
            <a:r>
              <a:rPr lang="en-US" dirty="0"/>
              <a:t>istributed </a:t>
            </a:r>
            <a:r>
              <a:rPr lang="en-US" u="sng" dirty="0"/>
              <a:t>O</a:t>
            </a:r>
            <a:r>
              <a:rPr lang="en-US" dirty="0"/>
              <a:t>blivious </a:t>
            </a:r>
            <a:r>
              <a:rPr lang="en-US" u="sng" dirty="0"/>
              <a:t>D</a:t>
            </a:r>
            <a:r>
              <a:rPr lang="en-US" dirty="0"/>
              <a:t>ata Structure DSSE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Security Issue</a:t>
            </a:r>
            <a:endParaRPr dirty="0"/>
          </a:p>
        </p:txBody>
      </p:sp>
      <p:sp>
        <p:nvSpPr>
          <p:cNvPr id="380" name="Shape 380"/>
          <p:cNvSpPr>
            <a:spLocks noGrp="1"/>
          </p:cNvSpPr>
          <p:nvPr>
            <p:ph type="sldNum" sz="quarter" idx="2"/>
          </p:nvPr>
        </p:nvSpPr>
        <p:spPr>
          <a:xfrm>
            <a:off x="6375349" y="925195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9" name="Table 1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60487057"/>
                  </p:ext>
                </p:extLst>
              </p:nvPr>
            </p:nvGraphicFramePr>
            <p:xfrm>
              <a:off x="124575" y="3632301"/>
              <a:ext cx="3017520" cy="301752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502920"/>
                    <a:gridCol w="502920"/>
                    <a:gridCol w="502920"/>
                    <a:gridCol w="502920"/>
                    <a:gridCol w="502920"/>
                    <a:gridCol w="502920"/>
                  </a:tblGrid>
                  <a:tr h="502920">
                    <a:tc>
                      <a:txBody>
                        <a:bodyPr/>
                        <a:lstStyle/>
                        <a:p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marL="4763" indent="0" algn="r">
                            <a:tabLst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400" dirty="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400" dirty="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9" name="Table 1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60487057"/>
                  </p:ext>
                </p:extLst>
              </p:nvPr>
            </p:nvGraphicFramePr>
            <p:xfrm>
              <a:off x="124575" y="3632301"/>
              <a:ext cx="3017520" cy="301752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502920"/>
                    <a:gridCol w="502920"/>
                    <a:gridCol w="502920"/>
                    <a:gridCol w="502920"/>
                    <a:gridCol w="502920"/>
                    <a:gridCol w="502920"/>
                  </a:tblGrid>
                  <a:tr h="502920">
                    <a:tc>
                      <a:txBody>
                        <a:bodyPr/>
                        <a:lstStyle/>
                        <a:p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101220" r="-409756" b="-5036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298795" r="-204819" b="-5036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403659" r="-107317" b="-5036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t="-101220" r="-503614" b="-4097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t="-198795" r="-503614" b="-30481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t="-298795" r="-503614" b="-20481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t="-497590" r="-503614" b="-60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400" dirty="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400" dirty="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20" name="Rectangle 19"/>
          <p:cNvSpPr/>
          <p:nvPr/>
        </p:nvSpPr>
        <p:spPr>
          <a:xfrm>
            <a:off x="5693241" y="3497581"/>
            <a:ext cx="1608462" cy="3563431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Client</a:t>
            </a:r>
          </a:p>
          <a:p>
            <a:pPr algn="ctr"/>
            <a:endParaRPr lang="en-US" sz="1800" dirty="0">
              <a:solidFill>
                <a:schemeClr val="bg2">
                  <a:lumMod val="10000"/>
                </a:schemeClr>
              </a:solidFill>
              <a:latin typeface="Helvetica Light" charset="0"/>
              <a:ea typeface="Helvetica Light" charset="0"/>
              <a:cs typeface="Helvetica Light" charset="0"/>
            </a:endParaRPr>
          </a:p>
          <a:p>
            <a:pPr algn="ctr"/>
            <a:endParaRPr lang="en-US" sz="1800" dirty="0">
              <a:solidFill>
                <a:schemeClr val="bg2">
                  <a:lumMod val="10000"/>
                </a:schemeClr>
              </a:solidFill>
              <a:latin typeface="Helvetica Light" charset="0"/>
              <a:ea typeface="Helvetica Light" charset="0"/>
              <a:cs typeface="Helvetica Light" charset="0"/>
            </a:endParaRPr>
          </a:p>
          <a:p>
            <a:pPr algn="ctr"/>
            <a:endParaRPr lang="en-US" sz="1800" dirty="0">
              <a:solidFill>
                <a:schemeClr val="bg2">
                  <a:lumMod val="10000"/>
                </a:schemeClr>
              </a:solidFill>
              <a:latin typeface="Helvetica Light" charset="0"/>
              <a:ea typeface="Helvetica Light" charset="0"/>
              <a:cs typeface="Helvetica Light" charset="0"/>
            </a:endParaRPr>
          </a:p>
          <a:p>
            <a:pPr algn="ctr"/>
            <a:endParaRPr lang="en-US" sz="1800" dirty="0">
              <a:solidFill>
                <a:schemeClr val="bg2">
                  <a:lumMod val="10000"/>
                </a:schemeClr>
              </a:solidFill>
              <a:latin typeface="Helvetica Light" charset="0"/>
              <a:ea typeface="Helvetica Light" charset="0"/>
              <a:cs typeface="Helvetica Light" charset="0"/>
            </a:endParaRPr>
          </a:p>
          <a:p>
            <a:pPr algn="ctr"/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Local</a:t>
            </a:r>
          </a:p>
          <a:p>
            <a:pPr algn="ctr"/>
            <a:r>
              <a:rPr lang="en-US" sz="1800" dirty="0" smtClean="0">
                <a:solidFill>
                  <a:schemeClr val="bg2">
                    <a:lumMod val="10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Processing</a:t>
            </a:r>
            <a:endParaRPr lang="en-US" sz="1800" dirty="0">
              <a:solidFill>
                <a:schemeClr val="bg2">
                  <a:lumMod val="10000"/>
                </a:schemeClr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1" name="Table 2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836753"/>
                  </p:ext>
                </p:extLst>
              </p:nvPr>
            </p:nvGraphicFramePr>
            <p:xfrm>
              <a:off x="9852847" y="3630975"/>
              <a:ext cx="3017520" cy="301752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502920"/>
                    <a:gridCol w="502920"/>
                    <a:gridCol w="502920"/>
                    <a:gridCol w="502920"/>
                    <a:gridCol w="502920"/>
                    <a:gridCol w="502920"/>
                  </a:tblGrid>
                  <a:tr h="50292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5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400" dirty="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400" dirty="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4763" marR="0" indent="0" algn="r" defTabSz="584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1" name="Table 2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836753"/>
                  </p:ext>
                </p:extLst>
              </p:nvPr>
            </p:nvGraphicFramePr>
            <p:xfrm>
              <a:off x="9852847" y="3630975"/>
              <a:ext cx="3017520" cy="301752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502920"/>
                    <a:gridCol w="502920"/>
                    <a:gridCol w="502920"/>
                    <a:gridCol w="502920"/>
                    <a:gridCol w="502920"/>
                    <a:gridCol w="502920"/>
                  </a:tblGrid>
                  <a:tr h="5029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3614" r="-497590" b="-5036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104878" r="-403659" b="-5036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302410" r="-198795" b="-5036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407317" r="-101220" b="-5036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501205" t="-101220" b="-409756"/>
                          </a:stretch>
                        </a:blipFill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501205" t="-298795" b="-204819"/>
                          </a:stretch>
                        </a:blipFill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501205" t="-403659" b="-107317"/>
                          </a:stretch>
                        </a:blipFill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400" dirty="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400" dirty="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501205" t="-497590" b="-6024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1510237" y="3106799"/>
                <a:ext cx="736908" cy="5090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600" b="0" i="1" dirty="0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600" b="1" i="0" dirty="0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𝐈</m:t>
                          </m:r>
                        </m:e>
                        <m:sup>
                          <m:r>
                            <a:rPr lang="en-US" sz="2600" b="0" i="1" dirty="0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(0)</m:t>
                          </m:r>
                        </m:sup>
                      </m:sSup>
                    </m:oMath>
                  </m:oMathPara>
                </a14:m>
                <a:endParaRPr lang="en-US" sz="2600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0237" y="3106799"/>
                <a:ext cx="736908" cy="50905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/>
          <p:cNvCxnSpPr/>
          <p:nvPr/>
        </p:nvCxnSpPr>
        <p:spPr>
          <a:xfrm>
            <a:off x="3142095" y="4308184"/>
            <a:ext cx="2551145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stealth" w="lg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" name="Straight Arrow Connector 23"/>
          <p:cNvCxnSpPr/>
          <p:nvPr/>
        </p:nvCxnSpPr>
        <p:spPr>
          <a:xfrm>
            <a:off x="7301702" y="6369562"/>
            <a:ext cx="2551145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stealth" w="lg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4086129" y="3727981"/>
                <a:ext cx="720133" cy="5835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1" i="0" dirty="0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𝐈</m:t>
                          </m:r>
                        </m:e>
                        <m:sub>
                          <m:sSub>
                            <m:sSubPr>
                              <m:ctrlPr>
                                <a:rPr lang="en-US" sz="2400" b="0" i="1" dirty="0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sub>
                        <m:sup>
                          <m:r>
                            <a:rPr lang="en-US" sz="2400" b="0" i="1" dirty="0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(0)</m:t>
                          </m:r>
                        </m:sup>
                      </m:sSubSup>
                    </m:oMath>
                  </m:oMathPara>
                </a14:m>
                <a:endParaRPr lang="en-US" sz="2400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6129" y="3727981"/>
                <a:ext cx="720133" cy="58355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10883721" y="3106799"/>
                <a:ext cx="736908" cy="5090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600" b="0" i="1" dirty="0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600" b="1" i="0" dirty="0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𝐈</m:t>
                          </m:r>
                        </m:e>
                        <m:sup>
                          <m:r>
                            <a:rPr lang="en-US" sz="2600" b="0" i="1" dirty="0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(1)</m:t>
                          </m:r>
                        </m:sup>
                      </m:sSup>
                    </m:oMath>
                  </m:oMathPara>
                </a14:m>
                <a:endParaRPr lang="en-US" sz="2600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83721" y="3106799"/>
                <a:ext cx="736908" cy="50905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8231140" y="5801702"/>
                <a:ext cx="720134" cy="5835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US" sz="2400" i="1" dirty="0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b="1" i="0" dirty="0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</a:rPr>
                                <m:t>𝐈</m:t>
                              </m:r>
                            </m:e>
                          </m:acc>
                        </m:e>
                        <m:sub>
                          <m:sSub>
                            <m:sSubPr>
                              <m:ctrlPr>
                                <a:rPr lang="en-US" sz="2400" b="0" i="1" dirty="0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sub>
                        <m:sup>
                          <m:r>
                            <a:rPr lang="en-US" sz="2400" b="0" i="1" dirty="0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(1)</m:t>
                          </m:r>
                        </m:sup>
                      </m:sSubSup>
                    </m:oMath>
                  </m:oMathPara>
                </a14:m>
                <a:endParaRPr lang="en-US" sz="2400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1140" y="5801702"/>
                <a:ext cx="720134" cy="583558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1106356" y="3662108"/>
                <a:ext cx="53405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i="1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i="1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356" y="3662108"/>
                <a:ext cx="534056" cy="461665"/>
              </a:xfrm>
              <a:prstGeom prst="rect">
                <a:avLst/>
              </a:prstGeom>
              <a:blipFill rotWithShape="0">
                <a:blip r:embed="rId8"/>
                <a:stretch>
                  <a:fillRect l="-1136" b="-17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21816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9466729" y="4023360"/>
            <a:ext cx="398033" cy="1366221"/>
          </a:xfrm>
          <a:custGeom>
            <a:avLst/>
            <a:gdLst>
              <a:gd name="connsiteX0" fmla="*/ 376518 w 398033"/>
              <a:gd name="connsiteY0" fmla="*/ 0 h 1366221"/>
              <a:gd name="connsiteX1" fmla="*/ 0 w 398033"/>
              <a:gd name="connsiteY1" fmla="*/ 0 h 1366221"/>
              <a:gd name="connsiteX2" fmla="*/ 0 w 398033"/>
              <a:gd name="connsiteY2" fmla="*/ 1366221 h 1366221"/>
              <a:gd name="connsiteX3" fmla="*/ 398033 w 398033"/>
              <a:gd name="connsiteY3" fmla="*/ 1366221 h 1366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8033" h="1366221">
                <a:moveTo>
                  <a:pt x="376518" y="0"/>
                </a:moveTo>
                <a:lnTo>
                  <a:pt x="0" y="0"/>
                </a:lnTo>
                <a:lnTo>
                  <a:pt x="0" y="1366221"/>
                </a:lnTo>
                <a:lnTo>
                  <a:pt x="398033" y="1366221"/>
                </a:lnTo>
              </a:path>
            </a:pathLst>
          </a:custGeom>
          <a:noFill/>
          <a:ln w="19050" cap="flat">
            <a:solidFill>
              <a:schemeClr val="tx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78" name="Shape 37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u="sng" dirty="0"/>
              <a:t>D</a:t>
            </a:r>
            <a:r>
              <a:rPr lang="en-US" dirty="0"/>
              <a:t>istributed </a:t>
            </a:r>
            <a:r>
              <a:rPr lang="en-US" u="sng" dirty="0"/>
              <a:t>O</a:t>
            </a:r>
            <a:r>
              <a:rPr lang="en-US" dirty="0"/>
              <a:t>blivious </a:t>
            </a:r>
            <a:r>
              <a:rPr lang="en-US" u="sng" dirty="0"/>
              <a:t>D</a:t>
            </a:r>
            <a:r>
              <a:rPr lang="en-US" dirty="0"/>
              <a:t>ata Structure DSSE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Security Issue</a:t>
            </a:r>
            <a:endParaRPr dirty="0"/>
          </a:p>
        </p:txBody>
      </p:sp>
      <p:sp>
        <p:nvSpPr>
          <p:cNvPr id="380" name="Shape 380"/>
          <p:cNvSpPr>
            <a:spLocks noGrp="1"/>
          </p:cNvSpPr>
          <p:nvPr>
            <p:ph type="sldNum" sz="quarter" idx="2"/>
          </p:nvPr>
        </p:nvSpPr>
        <p:spPr>
          <a:xfrm>
            <a:off x="6375349" y="925195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22</a:t>
            </a:fld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9" name="Table 1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86580731"/>
                  </p:ext>
                </p:extLst>
              </p:nvPr>
            </p:nvGraphicFramePr>
            <p:xfrm>
              <a:off x="124575" y="2663037"/>
              <a:ext cx="3017520" cy="301752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502920"/>
                    <a:gridCol w="502920"/>
                    <a:gridCol w="502920"/>
                    <a:gridCol w="502920"/>
                    <a:gridCol w="502920"/>
                    <a:gridCol w="502920"/>
                  </a:tblGrid>
                  <a:tr h="502920">
                    <a:tc>
                      <a:txBody>
                        <a:bodyPr/>
                        <a:lstStyle/>
                        <a:p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marL="4763" indent="0" algn="r">
                            <a:tabLst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400" dirty="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400" dirty="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9" name="Table 1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86580731"/>
                  </p:ext>
                </p:extLst>
              </p:nvPr>
            </p:nvGraphicFramePr>
            <p:xfrm>
              <a:off x="124575" y="2663037"/>
              <a:ext cx="3017520" cy="301752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502920"/>
                    <a:gridCol w="502920"/>
                    <a:gridCol w="502920"/>
                    <a:gridCol w="502920"/>
                    <a:gridCol w="502920"/>
                    <a:gridCol w="502920"/>
                  </a:tblGrid>
                  <a:tr h="502920">
                    <a:tc>
                      <a:txBody>
                        <a:bodyPr/>
                        <a:lstStyle/>
                        <a:p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101220" r="-409756" b="-5036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298795" r="-204819" b="-5036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403659" r="-107317" b="-5036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t="-101220" r="-503614" b="-4097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t="-198795" r="-503614" b="-30481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t="-298795" r="-503614" b="-20481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t="-497590" r="-503614" b="-60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400" dirty="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400" dirty="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20" name="Rectangle 19"/>
          <p:cNvSpPr/>
          <p:nvPr/>
        </p:nvSpPr>
        <p:spPr>
          <a:xfrm>
            <a:off x="5693241" y="2528317"/>
            <a:ext cx="1608462" cy="3563431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800" dirty="0" smtClean="0">
                <a:solidFill>
                  <a:schemeClr val="bg2">
                    <a:lumMod val="10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Client</a:t>
            </a:r>
          </a:p>
          <a:p>
            <a:pPr algn="ctr"/>
            <a:endParaRPr lang="en-US" sz="1800" dirty="0">
              <a:solidFill>
                <a:schemeClr val="bg2">
                  <a:lumMod val="10000"/>
                </a:schemeClr>
              </a:solidFill>
              <a:latin typeface="Helvetica Light" charset="0"/>
              <a:ea typeface="Helvetica Light" charset="0"/>
              <a:cs typeface="Helvetica Light" charset="0"/>
            </a:endParaRPr>
          </a:p>
          <a:p>
            <a:pPr algn="ctr"/>
            <a:endParaRPr lang="en-US" sz="1800" dirty="0" smtClean="0">
              <a:solidFill>
                <a:schemeClr val="bg2">
                  <a:lumMod val="10000"/>
                </a:schemeClr>
              </a:solidFill>
              <a:latin typeface="Helvetica Light" charset="0"/>
              <a:ea typeface="Helvetica Light" charset="0"/>
              <a:cs typeface="Helvetica Light" charset="0"/>
            </a:endParaRPr>
          </a:p>
          <a:p>
            <a:pPr algn="ctr"/>
            <a:endParaRPr lang="en-US" sz="1800" dirty="0">
              <a:solidFill>
                <a:schemeClr val="bg2">
                  <a:lumMod val="10000"/>
                </a:schemeClr>
              </a:solidFill>
              <a:latin typeface="Helvetica Light" charset="0"/>
              <a:ea typeface="Helvetica Light" charset="0"/>
              <a:cs typeface="Helvetica Light" charset="0"/>
            </a:endParaRPr>
          </a:p>
          <a:p>
            <a:pPr algn="ctr"/>
            <a:endParaRPr lang="en-US" sz="1800" dirty="0" smtClean="0">
              <a:solidFill>
                <a:schemeClr val="bg2">
                  <a:lumMod val="10000"/>
                </a:schemeClr>
              </a:solidFill>
              <a:latin typeface="Helvetica Light" charset="0"/>
              <a:ea typeface="Helvetica Light" charset="0"/>
              <a:cs typeface="Helvetica Light" charset="0"/>
            </a:endParaRPr>
          </a:p>
          <a:p>
            <a:pPr algn="ctr"/>
            <a:r>
              <a:rPr lang="en-US" sz="1800" dirty="0" smtClean="0">
                <a:solidFill>
                  <a:schemeClr val="bg2">
                    <a:lumMod val="10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Local</a:t>
            </a:r>
          </a:p>
          <a:p>
            <a:pPr algn="ctr"/>
            <a:r>
              <a:rPr lang="en-US" sz="1800" dirty="0" smtClean="0">
                <a:solidFill>
                  <a:schemeClr val="bg2">
                    <a:lumMod val="10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Processing</a:t>
            </a:r>
            <a:endParaRPr lang="en-US" sz="1800" dirty="0">
              <a:solidFill>
                <a:schemeClr val="bg2">
                  <a:lumMod val="10000"/>
                </a:schemeClr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1" name="Table 2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13063189"/>
                  </p:ext>
                </p:extLst>
              </p:nvPr>
            </p:nvGraphicFramePr>
            <p:xfrm>
              <a:off x="9852847" y="2661711"/>
              <a:ext cx="3017520" cy="301752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502920"/>
                    <a:gridCol w="502920"/>
                    <a:gridCol w="502920"/>
                    <a:gridCol w="502920"/>
                    <a:gridCol w="502920"/>
                    <a:gridCol w="502920"/>
                  </a:tblGrid>
                  <a:tr h="50292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5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400" dirty="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400" dirty="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4763" marR="0" indent="0" algn="r" defTabSz="584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b="0" i="1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1" name="Table 2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13063189"/>
                  </p:ext>
                </p:extLst>
              </p:nvPr>
            </p:nvGraphicFramePr>
            <p:xfrm>
              <a:off x="9852847" y="2661711"/>
              <a:ext cx="3017520" cy="301752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502920"/>
                    <a:gridCol w="502920"/>
                    <a:gridCol w="502920"/>
                    <a:gridCol w="502920"/>
                    <a:gridCol w="502920"/>
                    <a:gridCol w="502920"/>
                  </a:tblGrid>
                  <a:tr h="5029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3614" r="-497590" b="-5036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104878" r="-403659" b="-5036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302410" r="-198795" b="-5036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407317" r="-101220" b="-5036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501205" t="-101220" b="-409756"/>
                          </a:stretch>
                        </a:blipFill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 marL="0" marR="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501205" t="-298795" b="-204819"/>
                          </a:stretch>
                        </a:blipFill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501205" t="-403659" b="-107317"/>
                          </a:stretch>
                        </a:blipFill>
                      </a:tcPr>
                    </a:tc>
                  </a:tr>
                  <a:tr h="502920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400" dirty="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400" dirty="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pattFill prst="pct40">
                          <a:fgClr>
                            <a:srgbClr val="FFFFFF"/>
                          </a:fgClr>
                          <a:bgClr>
                            <a:schemeClr val="accent3">
                              <a:lumMod val="60000"/>
                              <a:lumOff val="40000"/>
                            </a:schemeClr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501205" t="-497590" b="-6024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1510237" y="2137535"/>
                <a:ext cx="736908" cy="5090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600" b="0" i="1" dirty="0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600" b="1" i="0" dirty="0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𝐈</m:t>
                          </m:r>
                        </m:e>
                        <m:sup>
                          <m:r>
                            <a:rPr lang="en-US" sz="2600" b="0" i="1" dirty="0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(0)</m:t>
                          </m:r>
                        </m:sup>
                      </m:sSup>
                    </m:oMath>
                  </m:oMathPara>
                </a14:m>
                <a:endParaRPr lang="en-US" sz="2600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0237" y="2137535"/>
                <a:ext cx="736908" cy="50905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/>
          <p:cNvCxnSpPr/>
          <p:nvPr/>
        </p:nvCxnSpPr>
        <p:spPr>
          <a:xfrm>
            <a:off x="3142095" y="3941348"/>
            <a:ext cx="2551145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stealth" w="lg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" name="Straight Arrow Connector 23"/>
          <p:cNvCxnSpPr/>
          <p:nvPr/>
        </p:nvCxnSpPr>
        <p:spPr>
          <a:xfrm>
            <a:off x="7301702" y="3925650"/>
            <a:ext cx="2551145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stealth" w="lg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4086129" y="3357790"/>
                <a:ext cx="720134" cy="5852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1" i="0" dirty="0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𝐈</m:t>
                          </m:r>
                        </m:e>
                        <m:sub>
                          <m:sSub>
                            <m:sSubPr>
                              <m:ctrlPr>
                                <a:rPr lang="en-US" sz="2400" b="0" i="1" dirty="0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sub>
                        <m:sup>
                          <m:r>
                            <a:rPr lang="en-US" sz="2400" b="0" i="1" dirty="0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(0)</m:t>
                          </m:r>
                        </m:sup>
                      </m:sSubSup>
                    </m:oMath>
                  </m:oMathPara>
                </a14:m>
                <a:endParaRPr lang="en-US" sz="2400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6129" y="3357790"/>
                <a:ext cx="720134" cy="58528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10883721" y="2137535"/>
                <a:ext cx="736908" cy="5090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600" b="0" i="1" dirty="0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600" b="1" i="0" dirty="0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𝐈</m:t>
                          </m:r>
                        </m:e>
                        <m:sup>
                          <m:r>
                            <a:rPr lang="en-US" sz="2600" b="0" i="1" dirty="0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(1)</m:t>
                          </m:r>
                        </m:sup>
                      </m:sSup>
                    </m:oMath>
                  </m:oMathPara>
                </a14:m>
                <a:endParaRPr lang="en-US" sz="2600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83721" y="2137535"/>
                <a:ext cx="736908" cy="50905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8231140" y="3357790"/>
                <a:ext cx="720134" cy="5852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US" sz="2400" i="1" dirty="0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b="1" i="0" dirty="0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</a:rPr>
                                <m:t>𝐈</m:t>
                              </m:r>
                            </m:e>
                          </m:acc>
                        </m:e>
                        <m:sub>
                          <m:sSub>
                            <m:sSubPr>
                              <m:ctrlPr>
                                <a:rPr lang="en-US" sz="2400" b="0" i="1" dirty="0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sub>
                        <m:sup>
                          <m:r>
                            <a:rPr lang="en-US" sz="2400" b="0" i="1" dirty="0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(1)</m:t>
                          </m:r>
                        </m:sup>
                      </m:sSubSup>
                    </m:oMath>
                  </m:oMathPara>
                </a14:m>
                <a:endParaRPr lang="en-US" sz="2400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1140" y="3357790"/>
                <a:ext cx="720134" cy="585288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1106356" y="2692844"/>
                <a:ext cx="53405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i="1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i="1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356" y="2692844"/>
                <a:ext cx="534056" cy="461665"/>
              </a:xfrm>
              <a:prstGeom prst="rect">
                <a:avLst/>
              </a:prstGeom>
              <a:blipFill rotWithShape="0">
                <a:blip r:embed="rId8"/>
                <a:stretch>
                  <a:fillRect l="-1136" b="-17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7625573" y="7482983"/>
            <a:ext cx="29354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Linkable access pattern</a:t>
            </a:r>
          </a:p>
        </p:txBody>
      </p:sp>
      <p:cxnSp>
        <p:nvCxnSpPr>
          <p:cNvPr id="10" name="Elbow Connector 9"/>
          <p:cNvCxnSpPr/>
          <p:nvPr/>
        </p:nvCxnSpPr>
        <p:spPr>
          <a:xfrm rot="5400000">
            <a:off x="7820746" y="5836999"/>
            <a:ext cx="2776512" cy="515455"/>
          </a:xfrm>
          <a:prstGeom prst="bentConnector3">
            <a:avLst>
              <a:gd name="adj1" fmla="val 19"/>
            </a:avLst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02758" y="6829479"/>
            <a:ext cx="6604000" cy="381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4490" y="8220561"/>
            <a:ext cx="104775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209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u="sng" dirty="0"/>
              <a:t>D</a:t>
            </a:r>
            <a:r>
              <a:rPr lang="en-US" dirty="0"/>
              <a:t>istributed </a:t>
            </a:r>
            <a:r>
              <a:rPr lang="en-US" u="sng" dirty="0"/>
              <a:t>O</a:t>
            </a:r>
            <a:r>
              <a:rPr lang="en-US" dirty="0"/>
              <a:t>blivious </a:t>
            </a:r>
            <a:r>
              <a:rPr lang="en-US" u="sng" dirty="0"/>
              <a:t>D</a:t>
            </a:r>
            <a:r>
              <a:rPr lang="en-US" dirty="0"/>
              <a:t>ata Structure DSSE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Basic Construction</a:t>
            </a:r>
            <a:endParaRPr dirty="0"/>
          </a:p>
        </p:txBody>
      </p:sp>
      <p:sp>
        <p:nvSpPr>
          <p:cNvPr id="380" name="Shape 380"/>
          <p:cNvSpPr>
            <a:spLocks noGrp="1"/>
          </p:cNvSpPr>
          <p:nvPr>
            <p:ph type="sldNum" sz="quarter" idx="2"/>
          </p:nvPr>
        </p:nvSpPr>
        <p:spPr>
          <a:xfrm>
            <a:off x="6375349" y="925195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23</a:t>
            </a:fld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1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952499" y="2603500"/>
                <a:ext cx="11570131" cy="6286500"/>
              </a:xfrm>
            </p:spPr>
            <p:txBody>
              <a:bodyPr anchor="t">
                <a:normAutofit/>
              </a:bodyPr>
              <a:lstStyle/>
              <a:p>
                <a:pPr marL="0" indent="0">
                  <a:lnSpc>
                    <a:spcPct val="150000"/>
                  </a:lnSpc>
                  <a:spcBef>
                    <a:spcPts val="0"/>
                  </a:spcBef>
                  <a:buNone/>
                  <a:tabLst>
                    <a:tab pos="2676525" algn="l"/>
                  </a:tabLst>
                </a:pPr>
                <a:r>
                  <a:rPr lang="en-US" sz="3200" dirty="0" smtClean="0"/>
                  <a:t>DOD-DSSE Encrypted Data structure</a:t>
                </a:r>
              </a:p>
              <a:p>
                <a:pPr lvl="1">
                  <a:lnSpc>
                    <a:spcPct val="150000"/>
                  </a:lnSpc>
                  <a:spcBef>
                    <a:spcPts val="0"/>
                  </a:spcBef>
                  <a:buSzPct val="100000"/>
                  <a:buFont typeface="Wingdings" charset="2"/>
                  <a:buChar char="§"/>
                  <a:tabLst>
                    <a:tab pos="2676525" algn="l"/>
                  </a:tabLst>
                </a:pPr>
                <a14:m>
                  <m:oMath xmlns:m="http://schemas.openxmlformats.org/officeDocument/2006/math">
                    <m:r>
                      <a:rPr lang="en-US" sz="2400" b="1" i="0" dirty="0" smtClean="0">
                        <a:latin typeface="Cambria Math" charset="0"/>
                      </a:rPr>
                      <m:t>𝐈</m:t>
                    </m:r>
                  </m:oMath>
                </a14:m>
                <a:r>
                  <a:rPr lang="en-US" sz="2400" dirty="0" smtClean="0"/>
                  <a:t> is matrix of size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charset="0"/>
                      </a:rPr>
                      <m:t>2</m:t>
                    </m:r>
                    <m:r>
                      <a:rPr lang="en-US" sz="2400" i="1" dirty="0" smtClean="0">
                        <a:latin typeface="Cambria Math" charset="0"/>
                      </a:rPr>
                      <m:t>𝑁</m:t>
                    </m:r>
                    <m:r>
                      <a:rPr lang="en-US" sz="2400" b="0" i="1" dirty="0" smtClean="0">
                        <a:latin typeface="Cambria Math" charset="0"/>
                      </a:rPr>
                      <m:t>×</m:t>
                    </m:r>
                    <m:r>
                      <a:rPr lang="en-US" sz="2400" i="1" dirty="0" smtClean="0">
                        <a:latin typeface="Cambria Math" charset="0"/>
                      </a:rPr>
                      <m:t>2</m:t>
                    </m:r>
                    <m:r>
                      <a:rPr lang="en-US" sz="2400" i="1" dirty="0" smtClean="0">
                        <a:latin typeface="Cambria Math" charset="0"/>
                      </a:rPr>
                      <m:t>𝑁</m:t>
                    </m:r>
                  </m:oMath>
                </a14:m>
                <a:r>
                  <a:rPr lang="en-US" sz="2400" dirty="0" smtClean="0"/>
                  <a:t> to cover up to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charset="0"/>
                      </a:rPr>
                      <m:t>𝑁</m:t>
                    </m:r>
                  </m:oMath>
                </a14:m>
                <a:r>
                  <a:rPr lang="en-US" sz="2400" dirty="0"/>
                  <a:t> unique keywords and </a:t>
                </a:r>
                <a:r>
                  <a:rPr lang="en-US" sz="2400" dirty="0" smtClean="0"/>
                  <a:t>files</a:t>
                </a:r>
              </a:p>
              <a:p>
                <a:pPr lvl="1">
                  <a:lnSpc>
                    <a:spcPct val="150000"/>
                  </a:lnSpc>
                  <a:spcBef>
                    <a:spcPts val="0"/>
                  </a:spcBef>
                  <a:buSzPct val="100000"/>
                  <a:buFont typeface="Wingdings" charset="2"/>
                  <a:buChar char="§"/>
                  <a:tabLst>
                    <a:tab pos="2676525" algn="l"/>
                  </a:tabLst>
                </a:pPr>
                <a:r>
                  <a:rPr lang="en-US" sz="2400" dirty="0" smtClean="0"/>
                  <a:t>Assign each keyword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i="1" dirty="0" smtClean="0">
                            <a:latin typeface="Cambria Math" charset="0"/>
                          </a:rPr>
                          <m:t>𝑤</m:t>
                        </m:r>
                      </m:e>
                      <m:sub>
                        <m:r>
                          <a:rPr lang="en-US" sz="2400" i="1" dirty="0" smtClean="0">
                            <a:latin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 smtClean="0"/>
                  <a:t> to a random row, each file ID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latin typeface="Cambria Math" charset="0"/>
                          </a:rPr>
                          <m:t>𝑖𝑑</m:t>
                        </m:r>
                      </m:e>
                      <m:sub>
                        <m:r>
                          <a:rPr lang="en-US" sz="2400" i="1" dirty="0" smtClean="0">
                            <a:latin typeface="Cambria Math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400" dirty="0" smtClean="0"/>
                  <a:t> to a random col</a:t>
                </a:r>
              </a:p>
              <a:p>
                <a:pPr lvl="1">
                  <a:lnSpc>
                    <a:spcPct val="150000"/>
                  </a:lnSpc>
                  <a:spcBef>
                    <a:spcPts val="0"/>
                  </a:spcBef>
                  <a:buSzPct val="100000"/>
                  <a:buFont typeface="Wingdings" charset="2"/>
                  <a:buChar char="§"/>
                  <a:tabLst>
                    <a:tab pos="2676525" algn="l"/>
                  </a:tabLst>
                </a:pPr>
                <a:endParaRPr lang="en-US" sz="2400" dirty="0" smtClean="0"/>
              </a:p>
              <a:p>
                <a:pPr lvl="1">
                  <a:spcBef>
                    <a:spcPts val="0"/>
                  </a:spcBef>
                  <a:buSzPct val="100000"/>
                  <a:buFont typeface="Wingdings" charset="2"/>
                  <a:buChar char="§"/>
                  <a:tabLst>
                    <a:tab pos="2676525" algn="l"/>
                  </a:tabLst>
                </a:pPr>
                <a:endParaRPr lang="en-US" sz="2400" dirty="0" smtClean="0"/>
              </a:p>
              <a:p>
                <a:pPr lvl="1">
                  <a:spcBef>
                    <a:spcPts val="0"/>
                  </a:spcBef>
                  <a:buSzPct val="100000"/>
                  <a:buFont typeface="Wingdings" charset="2"/>
                  <a:buChar char="§"/>
                  <a:tabLst>
                    <a:tab pos="2676525" algn="l"/>
                  </a:tabLst>
                </a:pPr>
                <a:endParaRPr lang="en-US" sz="2400" dirty="0" smtClean="0"/>
              </a:p>
              <a:p>
                <a:pPr lvl="1">
                  <a:spcBef>
                    <a:spcPts val="0"/>
                  </a:spcBef>
                  <a:buSzPct val="100000"/>
                  <a:buFont typeface="Wingdings" charset="2"/>
                  <a:buChar char="§"/>
                  <a:tabLst>
                    <a:tab pos="2676525" algn="l"/>
                  </a:tabLst>
                </a:pPr>
                <a:endParaRPr lang="en-US" sz="2400" dirty="0" smtClean="0"/>
              </a:p>
              <a:p>
                <a:pPr lvl="1">
                  <a:spcBef>
                    <a:spcPts val="0"/>
                  </a:spcBef>
                  <a:buSzPct val="100000"/>
                  <a:buFont typeface="Wingdings" charset="2"/>
                  <a:buChar char="§"/>
                  <a:tabLst>
                    <a:tab pos="2676525" algn="l"/>
                  </a:tabLst>
                </a:pPr>
                <a:endParaRPr lang="en-US" sz="2400" dirty="0" smtClean="0"/>
              </a:p>
              <a:p>
                <a:pPr marL="889000" lvl="2" indent="0">
                  <a:spcBef>
                    <a:spcPts val="0"/>
                  </a:spcBef>
                  <a:buSzPct val="100000"/>
                  <a:buNone/>
                  <a:tabLst>
                    <a:tab pos="2676525" algn="l"/>
                  </a:tabLst>
                </a:pPr>
                <a:r>
                  <a:rPr lang="en-US" sz="2400" dirty="0" smtClean="0"/>
                  <a:t>where                    are sets of empty row and column indices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dirty="0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400" b="1" i="0" dirty="0" smtClean="0">
                            <a:latin typeface="Cambria Math" charset="0"/>
                          </a:rPr>
                          <m:t>𝐈</m:t>
                        </m:r>
                      </m:e>
                      <m:sup>
                        <m:r>
                          <a:rPr lang="en-US" sz="2400" b="0" i="1" dirty="0" smtClean="0">
                            <a:latin typeface="Cambria Math" charset="0"/>
                          </a:rPr>
                          <m:t>(</m:t>
                        </m:r>
                        <m:r>
                          <a:rPr lang="en-US" sz="2400" b="0" i="1" dirty="0" smtClean="0">
                            <a:latin typeface="Cambria Math" charset="0"/>
                          </a:rPr>
                          <m:t>𝑏</m:t>
                        </m:r>
                        <m:r>
                          <a:rPr lang="en-US" sz="2400" b="0" i="1" dirty="0" smtClean="0">
                            <a:latin typeface="Cambria Math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2400" dirty="0" smtClean="0"/>
                  <a:t>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i="1" dirty="0" smtClean="0">
                            <a:latin typeface="Cambria Math" charset="0"/>
                          </a:rPr>
                          <m:t>𝑆</m:t>
                        </m:r>
                      </m:e>
                      <m:sub>
                        <m:r>
                          <a:rPr lang="en-US" sz="2400" i="1" dirty="0" smtClean="0">
                            <a:latin typeface="Cambria Math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 sz="2400" dirty="0" smtClean="0"/>
                  <a:t>, which is initialized as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charset="0"/>
                      </a:rPr>
                      <m:t>{1,…,2</m:t>
                    </m:r>
                    <m:r>
                      <a:rPr lang="en-US" sz="2400" i="1" dirty="0" smtClean="0">
                        <a:latin typeface="Cambria Math" charset="0"/>
                      </a:rPr>
                      <m:t>𝑁</m:t>
                    </m:r>
                    <m:r>
                      <a:rPr lang="en-US" sz="2400" i="1" dirty="0" smtClean="0">
                        <a:latin typeface="Cambria Math" charset="0"/>
                      </a:rPr>
                      <m:t>}</m:t>
                    </m:r>
                  </m:oMath>
                </a14:m>
                <a:endParaRPr lang="en-US" sz="2400" dirty="0" smtClean="0"/>
              </a:p>
              <a:p>
                <a:pPr lvl="1">
                  <a:spcBef>
                    <a:spcPts val="0"/>
                  </a:spcBef>
                  <a:buSzPct val="100000"/>
                  <a:buFont typeface="Wingdings" charset="2"/>
                  <a:buChar char="§"/>
                  <a:tabLst>
                    <a:tab pos="2676525" algn="l"/>
                  </a:tabLst>
                </a:pPr>
                <a:endParaRPr lang="en-US" sz="2400" dirty="0"/>
              </a:p>
              <a:p>
                <a:pPr lvl="1">
                  <a:spcBef>
                    <a:spcPts val="0"/>
                  </a:spcBef>
                  <a:buSzPct val="100000"/>
                  <a:buFont typeface="Wingdings" charset="2"/>
                  <a:buChar char="§"/>
                  <a:tabLst>
                    <a:tab pos="2676525" algn="l"/>
                  </a:tabLst>
                </a:pPr>
                <a:r>
                  <a:rPr lang="en-US" sz="2400" dirty="0"/>
                  <a:t>Set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 dirty="0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400" b="1" dirty="0">
                            <a:latin typeface="Cambria Math" charset="0"/>
                          </a:rPr>
                          <m:t>𝐈</m:t>
                        </m:r>
                      </m:e>
                      <m:sup>
                        <m:r>
                          <a:rPr lang="en-US" sz="2400" b="0" i="1" dirty="0" smtClean="0">
                            <a:latin typeface="Cambria Math" charset="0"/>
                          </a:rPr>
                          <m:t>(</m:t>
                        </m:r>
                        <m:r>
                          <a:rPr lang="en-US" sz="2400" b="0" i="1" dirty="0" smtClean="0">
                            <a:latin typeface="Cambria Math" charset="0"/>
                          </a:rPr>
                          <m:t>𝑏</m:t>
                        </m:r>
                        <m:r>
                          <a:rPr lang="en-US" sz="2400" b="0" i="1" dirty="0" smtClean="0">
                            <a:latin typeface="Cambria Math" charset="0"/>
                          </a:rPr>
                          <m:t>)</m:t>
                        </m:r>
                      </m:sup>
                    </m:sSup>
                    <m:d>
                      <m:dPr>
                        <m:begChr m:val="["/>
                        <m:endChr m:val="]"/>
                        <m:ctrlPr>
                          <a:rPr lang="en-US" sz="2400" i="1" dirty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400" i="1" dirty="0" err="1">
                            <a:latin typeface="Cambria Math" charset="0"/>
                          </a:rPr>
                          <m:t>𝑖</m:t>
                        </m:r>
                        <m:r>
                          <a:rPr lang="en-US" sz="2400" i="1" dirty="0" err="1">
                            <a:latin typeface="Cambria Math" charset="0"/>
                          </a:rPr>
                          <m:t>,</m:t>
                        </m:r>
                        <m:r>
                          <a:rPr lang="en-US" sz="2400" i="1" dirty="0" err="1">
                            <a:latin typeface="Cambria Math" charset="0"/>
                          </a:rPr>
                          <m:t>𝑗</m:t>
                        </m:r>
                      </m:e>
                    </m:d>
                    <m:r>
                      <a:rPr lang="en-US" sz="2400" i="1" dirty="0">
                        <a:latin typeface="Cambria Math" charset="0"/>
                      </a:rPr>
                      <m:t>← 1</m:t>
                    </m:r>
                  </m:oMath>
                </a14:m>
                <a:r>
                  <a:rPr lang="en-US" sz="2400" dirty="0"/>
                  <a:t> if keyword </a:t>
                </a:r>
                <a:r>
                  <a:rPr lang="en-US" sz="2400" dirty="0" smtClean="0"/>
                  <a:t>indexing </a:t>
                </a:r>
                <a:r>
                  <a:rPr lang="en-US" sz="2400" dirty="0"/>
                  <a:t>row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charset="0"/>
                      </a:rPr>
                      <m:t>𝑖</m:t>
                    </m:r>
                  </m:oMath>
                </a14:m>
                <a:r>
                  <a:rPr lang="en-US" sz="2400" dirty="0"/>
                  <a:t> appears in file </a:t>
                </a:r>
                <a:r>
                  <a:rPr lang="en-US" sz="2400" dirty="0" smtClean="0"/>
                  <a:t>indexing col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charset="0"/>
                      </a:rPr>
                      <m:t>𝑗</m:t>
                    </m:r>
                  </m:oMath>
                </a14:m>
                <a:r>
                  <a:rPr lang="en-US" sz="2400" dirty="0" smtClean="0"/>
                  <a:t> on server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i="1" dirty="0" smtClean="0">
                            <a:latin typeface="Cambria Math" charset="0"/>
                          </a:rPr>
                          <m:t>𝑆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 sz="2400" dirty="0" smtClean="0"/>
                  <a:t>, </a:t>
                </a:r>
                <a:r>
                  <a:rPr lang="en-US" sz="2400" dirty="0"/>
                  <a:t>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 dirty="0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400" b="1" dirty="0">
                            <a:latin typeface="Cambria Math" charset="0"/>
                          </a:rPr>
                          <m:t>𝐈</m:t>
                        </m:r>
                      </m:e>
                      <m:sup>
                        <m:r>
                          <a:rPr lang="en-US" sz="2400" b="1" i="1" dirty="0" smtClean="0">
                            <a:latin typeface="Cambria Math" charset="0"/>
                          </a:rPr>
                          <m:t>(</m:t>
                        </m:r>
                        <m:r>
                          <a:rPr lang="en-US" sz="2400" b="0" i="1" dirty="0" smtClean="0">
                            <a:latin typeface="Cambria Math" charset="0"/>
                          </a:rPr>
                          <m:t>𝑏</m:t>
                        </m:r>
                        <m:r>
                          <a:rPr lang="en-US" sz="2400" b="0" i="1" dirty="0" smtClean="0">
                            <a:latin typeface="Cambria Math" charset="0"/>
                          </a:rPr>
                          <m:t>)</m:t>
                        </m:r>
                      </m:sup>
                    </m:sSup>
                    <m:d>
                      <m:dPr>
                        <m:begChr m:val="["/>
                        <m:endChr m:val="]"/>
                        <m:ctrlPr>
                          <a:rPr lang="en-US" sz="2400" i="1" dirty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400" i="1" dirty="0" err="1">
                            <a:latin typeface="Cambria Math" charset="0"/>
                          </a:rPr>
                          <m:t>𝑖</m:t>
                        </m:r>
                        <m:r>
                          <a:rPr lang="en-US" sz="2400" i="1" dirty="0" err="1">
                            <a:latin typeface="Cambria Math" charset="0"/>
                          </a:rPr>
                          <m:t>,</m:t>
                        </m:r>
                        <m:r>
                          <a:rPr lang="en-US" sz="2400" i="1" dirty="0" err="1">
                            <a:latin typeface="Cambria Math" charset="0"/>
                          </a:rPr>
                          <m:t>𝑗</m:t>
                        </m:r>
                      </m:e>
                    </m:d>
                    <m:r>
                      <a:rPr lang="en-US" sz="2400" i="1" dirty="0">
                        <a:latin typeface="Cambria Math" charset="0"/>
                      </a:rPr>
                      <m:t>←0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dirty="0" smtClean="0"/>
                  <a:t>if otherwise.</a:t>
                </a:r>
                <a:endParaRPr lang="en-US" sz="2400" dirty="0"/>
              </a:p>
              <a:p>
                <a:pPr lvl="1">
                  <a:spcBef>
                    <a:spcPts val="0"/>
                  </a:spcBef>
                  <a:tabLst>
                    <a:tab pos="2676525" algn="l"/>
                  </a:tabLst>
                </a:pPr>
                <a:endParaRPr lang="en-US" sz="2400" dirty="0" smtClean="0"/>
              </a:p>
              <a:p>
                <a:pPr lvl="1">
                  <a:spcBef>
                    <a:spcPts val="0"/>
                  </a:spcBef>
                  <a:tabLst>
                    <a:tab pos="2676525" algn="l"/>
                  </a:tabLst>
                </a:pPr>
                <a:endParaRPr lang="en-US" sz="2400" dirty="0" smtClean="0"/>
              </a:p>
            </p:txBody>
          </p:sp>
        </mc:Choice>
        <mc:Fallback xmlns="">
          <p:sp>
            <p:nvSpPr>
              <p:cNvPr id="4" name="Tex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952499" y="2603500"/>
                <a:ext cx="11570131" cy="6286500"/>
              </a:xfrm>
              <a:blipFill rotWithShape="0">
                <a:blip r:embed="rId2"/>
                <a:stretch>
                  <a:fillRect l="-16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2301" y="4674943"/>
            <a:ext cx="5168900" cy="520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2301" y="5590860"/>
            <a:ext cx="5118100" cy="596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5892" y="6409061"/>
            <a:ext cx="14224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4854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u="sng" dirty="0"/>
              <a:t>D</a:t>
            </a:r>
            <a:r>
              <a:rPr lang="en-US" dirty="0"/>
              <a:t>istributed </a:t>
            </a:r>
            <a:r>
              <a:rPr lang="en-US" u="sng" dirty="0"/>
              <a:t>O</a:t>
            </a:r>
            <a:r>
              <a:rPr lang="en-US" dirty="0"/>
              <a:t>blivious </a:t>
            </a:r>
            <a:r>
              <a:rPr lang="en-US" u="sng" dirty="0"/>
              <a:t>D</a:t>
            </a:r>
            <a:r>
              <a:rPr lang="en-US" dirty="0"/>
              <a:t>ata Structure DSSE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Basic Construction</a:t>
            </a:r>
            <a:endParaRPr dirty="0"/>
          </a:p>
        </p:txBody>
      </p:sp>
      <p:sp>
        <p:nvSpPr>
          <p:cNvPr id="380" name="Shape 380"/>
          <p:cNvSpPr>
            <a:spLocks noGrp="1"/>
          </p:cNvSpPr>
          <p:nvPr>
            <p:ph type="sldNum" sz="quarter" idx="2"/>
          </p:nvPr>
        </p:nvSpPr>
        <p:spPr>
          <a:xfrm>
            <a:off x="6375349" y="925195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24</a:t>
            </a:fld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1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952499" y="2603500"/>
                <a:ext cx="11827586" cy="6286500"/>
              </a:xfrm>
            </p:spPr>
            <p:txBody>
              <a:bodyPr anchor="t">
                <a:normAutofit/>
              </a:bodyPr>
              <a:lstStyle/>
              <a:p>
                <a:pPr marL="0" indent="0">
                  <a:lnSpc>
                    <a:spcPct val="150000"/>
                  </a:lnSpc>
                  <a:spcBef>
                    <a:spcPts val="0"/>
                  </a:spcBef>
                  <a:buNone/>
                  <a:tabLst>
                    <a:tab pos="2676525" algn="l"/>
                  </a:tabLst>
                </a:pPr>
                <a:r>
                  <a:rPr lang="en-US" sz="3200" dirty="0" smtClean="0"/>
                  <a:t>DOD-DSSE Encrypted Data structure</a:t>
                </a:r>
              </a:p>
              <a:p>
                <a:pPr lvl="1">
                  <a:lnSpc>
                    <a:spcPct val="150000"/>
                  </a:lnSpc>
                  <a:spcBef>
                    <a:spcPts val="0"/>
                  </a:spcBef>
                  <a:buSzPct val="100000"/>
                  <a:buFont typeface="Wingdings" charset="2"/>
                  <a:buChar char="§"/>
                  <a:tabLst>
                    <a:tab pos="2676525" algn="l"/>
                  </a:tabLst>
                </a:pPr>
                <a:endParaRPr lang="en-US" sz="2400" dirty="0" smtClean="0"/>
              </a:p>
              <a:p>
                <a:pPr lvl="1">
                  <a:lnSpc>
                    <a:spcPct val="150000"/>
                  </a:lnSpc>
                  <a:spcBef>
                    <a:spcPts val="0"/>
                  </a:spcBef>
                  <a:buSzPct val="100000"/>
                  <a:buFont typeface="Wingdings" charset="2"/>
                  <a:buChar char="§"/>
                  <a:tabLst>
                    <a:tab pos="2676525" algn="l"/>
                  </a:tabLst>
                </a:pPr>
                <a:r>
                  <a:rPr lang="en-US" sz="2400" dirty="0" smtClean="0"/>
                  <a:t>Create data </a:t>
                </a:r>
                <a:r>
                  <a:rPr lang="en-US" sz="2400" dirty="0"/>
                  <a:t>structures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𝑇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𝑤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,</m:t>
                    </m:r>
                    <m:sSub>
                      <m:sSub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𝑇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sz="2400" dirty="0" smtClean="0"/>
                  <a:t> on client side to keep </a:t>
                </a:r>
                <a:r>
                  <a:rPr lang="en-US" sz="2400" dirty="0"/>
                  <a:t>track of the assigned </a:t>
                </a:r>
                <a:r>
                  <a:rPr lang="en-US" sz="2400" dirty="0" smtClean="0"/>
                  <a:t>addresses of keywords and files, </a:t>
                </a:r>
                <a:r>
                  <a:rPr lang="en-US" sz="2400" dirty="0"/>
                  <a:t>the server ID </a:t>
                </a:r>
                <a:r>
                  <a:rPr lang="en-US" sz="2400" dirty="0" smtClean="0"/>
                  <a:t>where they were </a:t>
                </a:r>
                <a:r>
                  <a:rPr lang="en-US" sz="2400" dirty="0"/>
                  <a:t>last </a:t>
                </a:r>
                <a:r>
                  <a:rPr lang="en-US" sz="2400" dirty="0" smtClean="0"/>
                  <a:t>accessed</a:t>
                </a:r>
              </a:p>
              <a:p>
                <a:pPr lvl="1">
                  <a:lnSpc>
                    <a:spcPct val="150000"/>
                  </a:lnSpc>
                  <a:spcBef>
                    <a:spcPts val="0"/>
                  </a:spcBef>
                  <a:tabLst>
                    <a:tab pos="2676525" algn="l"/>
                  </a:tabLst>
                </a:pPr>
                <a:endParaRPr lang="en-US" sz="2400" dirty="0"/>
              </a:p>
              <a:p>
                <a:pPr lvl="1">
                  <a:lnSpc>
                    <a:spcPct val="150000"/>
                  </a:lnSpc>
                  <a:spcBef>
                    <a:spcPts val="0"/>
                  </a:spcBef>
                  <a:tabLst>
                    <a:tab pos="2676525" algn="l"/>
                  </a:tabLst>
                </a:pPr>
                <a:endParaRPr lang="en-US" sz="2400" dirty="0" smtClean="0"/>
              </a:p>
              <a:p>
                <a:pPr marL="889000" lvl="2" indent="0">
                  <a:lnSpc>
                    <a:spcPct val="150000"/>
                  </a:lnSpc>
                  <a:spcBef>
                    <a:spcPts val="0"/>
                  </a:spcBef>
                  <a:buNone/>
                  <a:tabLst>
                    <a:tab pos="2676525" algn="l"/>
                  </a:tabLst>
                </a:pPr>
                <a:r>
                  <a:rPr lang="en-US" sz="2400" dirty="0"/>
                  <a:t>w</a:t>
                </a:r>
                <a:r>
                  <a:rPr lang="en-US" sz="2400" dirty="0" smtClean="0"/>
                  <a:t>here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charset="0"/>
                      </a:rPr>
                      <m:t>𝐻</m:t>
                    </m:r>
                    <m:r>
                      <a:rPr lang="en-US" sz="2400" i="1" dirty="0" smtClean="0">
                        <a:latin typeface="Cambria Math" charset="0"/>
                      </a:rPr>
                      <m:t>(⋅)</m:t>
                    </m:r>
                  </m:oMath>
                </a14:m>
                <a:r>
                  <a:rPr lang="en-US" sz="2400" dirty="0" smtClean="0"/>
                  <a:t> denotes a cryptographic hash function</a:t>
                </a:r>
              </a:p>
            </p:txBody>
          </p:sp>
        </mc:Choice>
        <mc:Fallback xmlns="">
          <p:sp>
            <p:nvSpPr>
              <p:cNvPr id="4" name="Tex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952499" y="2603500"/>
                <a:ext cx="11827586" cy="6286500"/>
              </a:xfrm>
              <a:blipFill rotWithShape="0">
                <a:blip r:embed="rId2"/>
                <a:stretch>
                  <a:fillRect l="-16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8982" y="5342899"/>
            <a:ext cx="4114800" cy="50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54328986"/>
                  </p:ext>
                </p:extLst>
              </p:nvPr>
            </p:nvGraphicFramePr>
            <p:xfrm>
              <a:off x="9655108" y="5815139"/>
              <a:ext cx="2867522" cy="3436811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433761"/>
                    <a:gridCol w="1433761"/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key</a:t>
                          </a: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latin typeface="Cambria Math" charset="0"/>
                                  </a:rPr>
                                  <m:t>𝐻</m:t>
                                </m:r>
                                <m:r>
                                  <a:rPr lang="en-US" i="1" dirty="0" smtClean="0">
                                    <a:latin typeface="Cambria Math" charset="0"/>
                                  </a:rPr>
                                  <m:t>(</m:t>
                                </m:r>
                                <m:r>
                                  <a:rPr lang="en-US" i="1" dirty="0" smtClean="0">
                                    <a:latin typeface="Cambria Math" charset="0"/>
                                  </a:rPr>
                                  <m:t>𝑥</m:t>
                                </m:r>
                                <m:r>
                                  <a:rPr lang="en-US" i="1" dirty="0" smtClean="0">
                                    <a:latin typeface="Cambria Math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Value</a:t>
                          </a: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en-US" b="0" i="1" smtClean="0">
                                            <a:latin typeface="Cambria Math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b="0" i="1" smtClean="0">
                                            <a:latin typeface="Cambria Math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charset="0"/>
                                          </a:rPr>
                                          <m:t>𝑥</m:t>
                                        </m:r>
                                      </m:sub>
                                      <m:sup>
                                        <m:r>
                                          <a:rPr lang="en-US" b="0" i="1" smtClean="0">
                                            <a:latin typeface="Cambria Math" charset="0"/>
                                          </a:rPr>
                                          <m:t>(0)</m:t>
                                        </m:r>
                                      </m:sup>
                                    </m:sSubSup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,</m:t>
                                    </m:r>
                                    <m:sSubSup>
                                      <m:sSubSupPr>
                                        <m:ctrlPr>
                                          <a:rPr lang="en-US" b="0" i="1" smtClean="0">
                                            <a:latin typeface="Cambria Math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b="0" i="1" smtClean="0">
                                            <a:latin typeface="Cambria Math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charset="0"/>
                                          </a:rPr>
                                          <m:t>𝑥</m:t>
                                        </m:r>
                                      </m:sub>
                                      <m:sup>
                                        <m:d>
                                          <m:dPr>
                                            <m:ctrlPr>
                                              <a:rPr lang="en-US" b="0" i="1" smtClean="0">
                                                <a:latin typeface="Cambria Math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b="0" i="1" smtClean="0">
                                                <a:latin typeface="Cambria Math" charset="0"/>
                                              </a:rPr>
                                              <m:t>1</m:t>
                                            </m:r>
                                          </m:e>
                                        </m:d>
                                      </m:sup>
                                    </m:sSubSup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charset="0"/>
                                          </a:rPr>
                                          <m:t>𝑏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US" dirty="0" smtClean="0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is-IS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2473d9</a:t>
                          </a:r>
                          <a:r>
                            <a:rPr lang="en-US" sz="1800" b="0" i="0" u="none" strike="noStrike" cap="none" spc="0" baseline="0" dirty="0" err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ce</a:t>
                          </a:r>
                          <a:endParaRPr lang="en-US" dirty="0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1,43,0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46ce530f</a:t>
                          </a:r>
                          <a:endParaRPr lang="en-US" dirty="0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4,46,1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95177cd3</a:t>
                          </a:r>
                          <a:endParaRPr lang="en-US" dirty="0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10,20,0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sk-SK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a1dc7df2</a:t>
                          </a:r>
                          <a:endParaRPr lang="en-US" dirty="0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36,58,1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is-IS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bd136f68 </a:t>
                          </a:r>
                          <a:endParaRPr lang="en-US" dirty="0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10,42,1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it-IT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efa1ce1a</a:t>
                          </a:r>
                          <a:endParaRPr lang="en-US" dirty="0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85,19,1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54328986"/>
                  </p:ext>
                </p:extLst>
              </p:nvPr>
            </p:nvGraphicFramePr>
            <p:xfrm>
              <a:off x="9655108" y="5815139"/>
              <a:ext cx="2867522" cy="3436811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433761"/>
                    <a:gridCol w="1433761"/>
                  </a:tblGrid>
                  <a:tr h="84093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424" t="-2899" r="-101271" b="-3210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100424" t="-2899" r="-1271" b="-321014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is-IS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2473d9</a:t>
                          </a:r>
                          <a:r>
                            <a:rPr lang="en-US" sz="1800" b="0" i="0" u="none" strike="noStrike" cap="none" spc="0" baseline="0" dirty="0" err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ce</a:t>
                          </a:r>
                          <a:endParaRPr lang="en-US" dirty="0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100424" t="-232787" r="-1271" b="-626230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46ce530f</a:t>
                          </a:r>
                          <a:endParaRPr lang="en-US" dirty="0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100424" t="-332787" r="-1271" b="-526230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95177cd3</a:t>
                          </a:r>
                          <a:endParaRPr lang="en-US" dirty="0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100424" t="-432787" r="-1271" b="-426230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sk-SK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a1dc7df2</a:t>
                          </a:r>
                          <a:endParaRPr lang="en-US" dirty="0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100424" t="-632787" r="-1271" b="-226230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is-IS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bd136f68 </a:t>
                          </a:r>
                          <a:endParaRPr lang="en-US" dirty="0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100424" t="-732787" r="-1271" b="-126230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it-IT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efa1ce1a</a:t>
                          </a:r>
                          <a:endParaRPr lang="en-US" dirty="0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100424" t="-832787" r="-1271" b="-26230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0104741" y="5285085"/>
                <a:ext cx="215199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 smtClean="0"/>
                  <a:t>Example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𝑇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</a:rPr>
                          <m:t>𝑤</m:t>
                        </m:r>
                      </m:sub>
                    </m:sSub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4741" y="5285085"/>
                <a:ext cx="2151999" cy="461665"/>
              </a:xfrm>
              <a:prstGeom prst="rect">
                <a:avLst/>
              </a:prstGeom>
              <a:blipFill rotWithShape="0">
                <a:blip r:embed="rId5"/>
                <a:stretch>
                  <a:fillRect l="-4533" t="-11842" b="-27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464778" y="8169777"/>
                <a:ext cx="7171707" cy="4912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𝑇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</a:rPr>
                          <m:t>𝑤</m:t>
                        </m:r>
                      </m:sub>
                    </m:sSub>
                    <m:r>
                      <a:rPr lang="en-US" sz="2400" i="1">
                        <a:latin typeface="Cambria Math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𝑇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sz="2400" dirty="0" smtClean="0"/>
                  <a:t> are hash tables which offer O(1</a:t>
                </a:r>
                <a:r>
                  <a:rPr lang="en-US" sz="2400" dirty="0"/>
                  <a:t>) </a:t>
                </a:r>
                <a:r>
                  <a:rPr lang="en-US" sz="2400" dirty="0" smtClean="0"/>
                  <a:t>access time</a:t>
                </a:r>
                <a:endParaRPr lang="en-US" sz="24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4778" y="8169777"/>
                <a:ext cx="7171707" cy="491288"/>
              </a:xfrm>
              <a:prstGeom prst="rect">
                <a:avLst/>
              </a:prstGeom>
              <a:blipFill rotWithShape="0">
                <a:blip r:embed="rId6"/>
                <a:stretch>
                  <a:fillRect l="-170" t="-8642" r="-425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280737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u="sng" dirty="0"/>
              <a:t>D</a:t>
            </a:r>
            <a:r>
              <a:rPr lang="en-US" dirty="0"/>
              <a:t>istributed </a:t>
            </a:r>
            <a:r>
              <a:rPr lang="en-US" u="sng" dirty="0"/>
              <a:t>O</a:t>
            </a:r>
            <a:r>
              <a:rPr lang="en-US" dirty="0"/>
              <a:t>blivious </a:t>
            </a:r>
            <a:r>
              <a:rPr lang="en-US" u="sng" dirty="0"/>
              <a:t>D</a:t>
            </a:r>
            <a:r>
              <a:rPr lang="en-US" dirty="0"/>
              <a:t>ata Structure DSSE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Basic Construction</a:t>
            </a:r>
            <a:endParaRPr dirty="0"/>
          </a:p>
        </p:txBody>
      </p:sp>
      <p:sp>
        <p:nvSpPr>
          <p:cNvPr id="380" name="Shape 380"/>
          <p:cNvSpPr>
            <a:spLocks noGrp="1"/>
          </p:cNvSpPr>
          <p:nvPr>
            <p:ph type="sldNum" sz="quarter" idx="2"/>
          </p:nvPr>
        </p:nvSpPr>
        <p:spPr>
          <a:xfrm>
            <a:off x="6375349" y="925195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25</a:t>
            </a:fld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1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952499" y="2603500"/>
                <a:ext cx="11570131" cy="4711700"/>
              </a:xfrm>
            </p:spPr>
            <p:txBody>
              <a:bodyPr anchor="t">
                <a:normAutofit/>
              </a:bodyPr>
              <a:lstStyle/>
              <a:p>
                <a:pPr marL="0" indent="0">
                  <a:lnSpc>
                    <a:spcPct val="150000"/>
                  </a:lnSpc>
                  <a:spcBef>
                    <a:spcPts val="0"/>
                  </a:spcBef>
                  <a:buNone/>
                  <a:tabLst>
                    <a:tab pos="2676525" algn="l"/>
                  </a:tabLst>
                </a:pPr>
                <a:r>
                  <a:rPr lang="en-US" sz="3200" dirty="0" smtClean="0"/>
                  <a:t>DOD-DSSE Encrypted Data structure</a:t>
                </a:r>
              </a:p>
              <a:p>
                <a:pPr marL="0" indent="0">
                  <a:lnSpc>
                    <a:spcPct val="150000"/>
                  </a:lnSpc>
                  <a:spcBef>
                    <a:spcPts val="0"/>
                  </a:spcBef>
                  <a:buNone/>
                  <a:tabLst>
                    <a:tab pos="2676525" algn="l"/>
                  </a:tabLst>
                </a:pPr>
                <a:endParaRPr lang="en-US" sz="3200" dirty="0" smtClean="0"/>
              </a:p>
              <a:p>
                <a:pPr lvl="1">
                  <a:spcBef>
                    <a:spcPts val="0"/>
                  </a:spcBef>
                  <a:buSzPct val="100000"/>
                  <a:buFont typeface="Wingdings" charset="2"/>
                  <a:buChar char="§"/>
                  <a:tabLst>
                    <a:tab pos="2676525" algn="l"/>
                  </a:tabLst>
                </a:pPr>
                <a:r>
                  <a:rPr lang="en-US" sz="2400" dirty="0" smtClean="0"/>
                  <a:t>Encrypt each cell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 dirty="0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400" b="1" i="0" dirty="0" smtClean="0">
                            <a:latin typeface="Cambria Math" charset="0"/>
                          </a:rPr>
                          <m:t>𝐈</m:t>
                        </m:r>
                      </m:e>
                      <m:sup>
                        <m:r>
                          <a:rPr lang="en-US" sz="2400" b="0" i="1" dirty="0" smtClean="0">
                            <a:latin typeface="Cambria Math" charset="0"/>
                          </a:rPr>
                          <m:t>(</m:t>
                        </m:r>
                        <m:r>
                          <a:rPr lang="en-US" sz="2400" b="0" i="1" dirty="0" smtClean="0">
                            <a:latin typeface="Cambria Math" charset="0"/>
                          </a:rPr>
                          <m:t>𝑏</m:t>
                        </m:r>
                        <m:r>
                          <a:rPr lang="en-US" sz="2400" b="1" i="0" dirty="0" smtClean="0">
                            <a:latin typeface="Cambria Math" charset="0"/>
                          </a:rPr>
                          <m:t>)</m:t>
                        </m:r>
                      </m:sup>
                    </m:sSup>
                    <m:r>
                      <a:rPr lang="en-US" sz="2400" i="1" dirty="0" smtClean="0">
                        <a:latin typeface="Cambria Math" charset="0"/>
                      </a:rPr>
                      <m:t>[</m:t>
                    </m:r>
                    <m:r>
                      <a:rPr lang="en-US" sz="2400" i="1" dirty="0" err="1" smtClean="0">
                        <a:latin typeface="Cambria Math" charset="0"/>
                      </a:rPr>
                      <m:t>𝑖</m:t>
                    </m:r>
                    <m:r>
                      <a:rPr lang="en-US" sz="2400" i="1" dirty="0" err="1" smtClean="0">
                        <a:latin typeface="Cambria Math" charset="0"/>
                      </a:rPr>
                      <m:t>,</m:t>
                    </m:r>
                    <m:r>
                      <a:rPr lang="en-US" sz="2400" i="1" dirty="0" err="1" smtClean="0">
                        <a:latin typeface="Cambria Math" charset="0"/>
                      </a:rPr>
                      <m:t>𝑗</m:t>
                    </m:r>
                    <m:r>
                      <a:rPr lang="en-US" sz="2400" i="1" dirty="0" smtClean="0">
                        <a:latin typeface="Cambria Math" charset="0"/>
                      </a:rPr>
                      <m:t>]</m:t>
                    </m:r>
                  </m:oMath>
                </a14:m>
                <a:r>
                  <a:rPr lang="en-US" sz="2400" dirty="0" smtClean="0"/>
                  <a:t> with IND-CPA encryption</a:t>
                </a:r>
              </a:p>
              <a:p>
                <a:pPr lvl="1">
                  <a:spcBef>
                    <a:spcPts val="0"/>
                  </a:spcBef>
                  <a:buSzPct val="100000"/>
                  <a:buFont typeface="Wingdings" charset="2"/>
                  <a:buChar char="§"/>
                  <a:tabLst>
                    <a:tab pos="2676525" algn="l"/>
                  </a:tabLst>
                </a:pPr>
                <a:endParaRPr lang="en-US" sz="2400" dirty="0"/>
              </a:p>
              <a:p>
                <a:pPr lvl="1">
                  <a:spcBef>
                    <a:spcPts val="0"/>
                  </a:spcBef>
                  <a:buSzPct val="100000"/>
                  <a:buFont typeface="Wingdings" charset="2"/>
                  <a:buChar char="§"/>
                  <a:tabLst>
                    <a:tab pos="2676525" algn="l"/>
                  </a:tabLst>
                </a:pPr>
                <a:endParaRPr lang="en-US" sz="2400" dirty="0" smtClean="0"/>
              </a:p>
              <a:p>
                <a:pPr lvl="1">
                  <a:spcBef>
                    <a:spcPts val="0"/>
                  </a:spcBef>
                  <a:buSzPct val="100000"/>
                  <a:buFont typeface="Wingdings" charset="2"/>
                  <a:buChar char="§"/>
                  <a:tabLst>
                    <a:tab pos="2676525" algn="l"/>
                  </a:tabLst>
                </a:pPr>
                <a:endParaRPr lang="en-US" sz="1500" dirty="0"/>
              </a:p>
              <a:p>
                <a:pPr marL="889000" lvl="2" indent="0">
                  <a:spcBef>
                    <a:spcPts val="0"/>
                  </a:spcBef>
                  <a:buSzPct val="100000"/>
                  <a:buNone/>
                  <a:tabLst>
                    <a:tab pos="2676525" algn="l"/>
                  </a:tabLst>
                </a:pPr>
                <a:r>
                  <a:rPr lang="en-US" sz="2400" dirty="0" smtClean="0"/>
                  <a:t>where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dirty="0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400" b="1" i="0" dirty="0" smtClean="0">
                            <a:latin typeface="Cambria Math" charset="0"/>
                          </a:rPr>
                          <m:t>𝐂</m:t>
                        </m:r>
                      </m:e>
                      <m:sup>
                        <m:r>
                          <a:rPr lang="en-US" sz="2400" b="0" i="1" dirty="0" smtClean="0">
                            <a:latin typeface="Cambria Math" charset="0"/>
                          </a:rPr>
                          <m:t>(</m:t>
                        </m:r>
                        <m:r>
                          <a:rPr lang="en-US" sz="2400" i="1" dirty="0" smtClean="0">
                            <a:latin typeface="Cambria Math" charset="0"/>
                          </a:rPr>
                          <m:t>𝑏</m:t>
                        </m:r>
                        <m:r>
                          <a:rPr lang="en-US" sz="2400" b="0" i="1" dirty="0" smtClean="0">
                            <a:latin typeface="Cambria Math" charset="0"/>
                          </a:rPr>
                          <m:t>)</m:t>
                        </m:r>
                      </m:sup>
                    </m:sSup>
                    <m:d>
                      <m:dPr>
                        <m:begChr m:val="["/>
                        <m:endChr m:val="]"/>
                        <m:ctrlPr>
                          <a:rPr lang="en-US" sz="2400" i="1" dirty="0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400" i="1" dirty="0" smtClean="0">
                            <a:latin typeface="Cambria Math" charset="0"/>
                          </a:rPr>
                          <m:t>𝑗</m:t>
                        </m:r>
                      </m:e>
                    </m:d>
                  </m:oMath>
                </a14:m>
                <a:r>
                  <a:rPr lang="en-US" sz="2400" dirty="0" smtClean="0"/>
                  <a:t> is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charset="0"/>
                      </a:rPr>
                      <m:t>𝑗</m:t>
                    </m:r>
                  </m:oMath>
                </a14:m>
                <a:r>
                  <a:rPr lang="en-US" sz="2400" dirty="0" smtClean="0"/>
                  <a:t>-</a:t>
                </a:r>
                <a:r>
                  <a:rPr lang="en-US" sz="2400" dirty="0" err="1" smtClean="0"/>
                  <a:t>th</a:t>
                </a:r>
                <a:r>
                  <a:rPr lang="en-US" sz="2400" dirty="0" smtClean="0"/>
                  <a:t> element of global counter array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dirty="0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400" b="1" i="0" dirty="0" smtClean="0">
                            <a:latin typeface="Cambria Math" charset="0"/>
                          </a:rPr>
                          <m:t>𝐂</m:t>
                        </m:r>
                      </m:e>
                      <m:sup>
                        <m:r>
                          <a:rPr lang="en-US" sz="2400" b="0" i="1" dirty="0" smtClean="0">
                            <a:latin typeface="Cambria Math" charset="0"/>
                          </a:rPr>
                          <m:t>(</m:t>
                        </m:r>
                        <m:r>
                          <a:rPr lang="en-US" sz="2400" i="1" dirty="0" smtClean="0">
                            <a:latin typeface="Cambria Math" charset="0"/>
                          </a:rPr>
                          <m:t>𝑏</m:t>
                        </m:r>
                        <m:r>
                          <a:rPr lang="en-US" sz="2400" b="0" i="1" dirty="0" smtClean="0">
                            <a:latin typeface="Cambria Math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2400" dirty="0" smtClean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 dirty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i="1" dirty="0">
                            <a:latin typeface="Cambria Math" charset="0"/>
                          </a:rPr>
                          <m:t>𝜏</m:t>
                        </m:r>
                      </m:e>
                      <m:sub>
                        <m:r>
                          <a:rPr lang="en-US" sz="2400" i="1" dirty="0" err="1">
                            <a:latin typeface="Cambria Math" charset="0"/>
                          </a:rPr>
                          <m:t>𝑖</m:t>
                        </m:r>
                      </m:sub>
                      <m:sup>
                        <m:r>
                          <a:rPr lang="en-US" sz="2400" i="1" dirty="0">
                            <a:latin typeface="Cambria Math" charset="0"/>
                          </a:rPr>
                          <m:t>(</m:t>
                        </m:r>
                        <m:r>
                          <a:rPr lang="en-US" sz="2400" i="1" dirty="0">
                            <a:latin typeface="Cambria Math" charset="0"/>
                          </a:rPr>
                          <m:t>𝑏</m:t>
                        </m:r>
                        <m:r>
                          <a:rPr lang="en-US" sz="2400" i="1" dirty="0">
                            <a:latin typeface="Cambria Math" charset="0"/>
                          </a:rPr>
                          <m:t>)</m:t>
                        </m:r>
                      </m:sup>
                    </m:sSubSup>
                  </m:oMath>
                </a14:m>
                <a:r>
                  <a:rPr lang="en-US" sz="2400" dirty="0"/>
                  <a:t> is row key generated </a:t>
                </a:r>
                <a:r>
                  <a:rPr lang="en-US" sz="2400" dirty="0" smtClean="0"/>
                  <a:t>by row index and a master key                                 as </a:t>
                </a:r>
              </a:p>
              <a:p>
                <a:pPr lvl="1">
                  <a:spcBef>
                    <a:spcPts val="0"/>
                  </a:spcBef>
                  <a:tabLst>
                    <a:tab pos="2676525" algn="l"/>
                  </a:tabLst>
                </a:pPr>
                <a:endParaRPr lang="en-US" sz="2400" dirty="0" smtClean="0"/>
              </a:p>
            </p:txBody>
          </p:sp>
        </mc:Choice>
        <mc:Fallback xmlns="">
          <p:sp>
            <p:nvSpPr>
              <p:cNvPr id="4" name="Tex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952499" y="2603500"/>
                <a:ext cx="11570131" cy="4711700"/>
              </a:xfrm>
              <a:blipFill rotWithShape="0">
                <a:blip r:embed="rId2"/>
                <a:stretch>
                  <a:fillRect l="-16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614" y="4779660"/>
            <a:ext cx="6057900" cy="5969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7549" y="6643385"/>
            <a:ext cx="2895600" cy="5207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4659" y="5926539"/>
            <a:ext cx="25400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4552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u="sng" dirty="0"/>
              <a:t>D</a:t>
            </a:r>
            <a:r>
              <a:rPr lang="en-US" dirty="0"/>
              <a:t>istributed </a:t>
            </a:r>
            <a:r>
              <a:rPr lang="en-US" u="sng" dirty="0"/>
              <a:t>O</a:t>
            </a:r>
            <a:r>
              <a:rPr lang="en-US" dirty="0"/>
              <a:t>blivious </a:t>
            </a:r>
            <a:r>
              <a:rPr lang="en-US" u="sng" dirty="0"/>
              <a:t>D</a:t>
            </a:r>
            <a:r>
              <a:rPr lang="en-US" dirty="0"/>
              <a:t>ata Structure DSSE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Basic Construction</a:t>
            </a:r>
            <a:endParaRPr dirty="0"/>
          </a:p>
        </p:txBody>
      </p:sp>
      <p:sp>
        <p:nvSpPr>
          <p:cNvPr id="380" name="Shape 380"/>
          <p:cNvSpPr>
            <a:spLocks noGrp="1"/>
          </p:cNvSpPr>
          <p:nvPr>
            <p:ph type="sldNum" sz="quarter" idx="2"/>
          </p:nvPr>
        </p:nvSpPr>
        <p:spPr>
          <a:xfrm>
            <a:off x="6375349" y="925195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26</a:t>
            </a:fld>
            <a:endParaRPr/>
          </a:p>
        </p:txBody>
      </p:sp>
      <p:sp>
        <p:nvSpPr>
          <p:cNvPr id="4" name="Text Placeholder 1"/>
          <p:cNvSpPr>
            <a:spLocks noGrp="1"/>
          </p:cNvSpPr>
          <p:nvPr>
            <p:ph type="body" idx="1"/>
          </p:nvPr>
        </p:nvSpPr>
        <p:spPr>
          <a:xfrm>
            <a:off x="952499" y="2603501"/>
            <a:ext cx="11570131" cy="989554"/>
          </a:xfrm>
        </p:spPr>
        <p:txBody>
          <a:bodyPr anchor="t">
            <a:norm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  <a:tabLst>
                <a:tab pos="2676525" algn="l"/>
              </a:tabLst>
            </a:pPr>
            <a:r>
              <a:rPr lang="en-US" sz="3200" dirty="0" smtClean="0"/>
              <a:t>DOD-DSSE Encrypted Data structure: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9" name="Table 1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20360567"/>
                  </p:ext>
                </p:extLst>
              </p:nvPr>
            </p:nvGraphicFramePr>
            <p:xfrm>
              <a:off x="1189037" y="3697989"/>
              <a:ext cx="4325112" cy="4321304"/>
            </p:xfrm>
            <a:graphic>
              <a:graphicData uri="http://schemas.openxmlformats.org/drawingml/2006/table">
                <a:tbl>
                  <a:tblPr firstRow="1" bandRow="1">
                    <a:noFill/>
                  </a:tblPr>
                  <a:tblGrid>
                    <a:gridCol w="480568"/>
                    <a:gridCol w="480568"/>
                    <a:gridCol w="480568"/>
                    <a:gridCol w="480568"/>
                    <a:gridCol w="480568"/>
                    <a:gridCol w="480568"/>
                    <a:gridCol w="480568"/>
                    <a:gridCol w="480568"/>
                    <a:gridCol w="480568"/>
                  </a:tblGrid>
                  <a:tr h="384048">
                    <a:tc>
                      <a:txBody>
                        <a:bodyPr/>
                        <a:lstStyle/>
                        <a:p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dirty="0" smtClean="0">
                                        <a:latin typeface="Cambria Math" charset="0"/>
                                        <a:ea typeface="Helvetica" charset="0"/>
                                        <a:cs typeface="Helvetica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latin typeface="Cambria Math" charset="0"/>
                                        <a:ea typeface="Helvetica" charset="0"/>
                                        <a:cs typeface="Helvetica" charset="0"/>
                                      </a:rPr>
                                      <m:t>  </m:t>
                                    </m:r>
                                    <m:r>
                                      <a:rPr lang="en-US" sz="1800" b="0" i="1" dirty="0" smtClean="0">
                                        <a:latin typeface="Cambria Math" charset="0"/>
                                        <a:ea typeface="Helvetica" charset="0"/>
                                        <a:cs typeface="Helvetica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sz="1800" b="0" i="1" dirty="0" smtClean="0">
                                            <a:latin typeface="Cambria Math" charset="0"/>
                                            <a:ea typeface="Helvetica" charset="0"/>
                                            <a:cs typeface="Helvetica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0" i="1" dirty="0" smtClean="0">
                                            <a:latin typeface="Cambria Math" charset="0"/>
                                            <a:ea typeface="Helvetica" charset="0"/>
                                            <a:cs typeface="Helvetica" charset="0"/>
                                          </a:rPr>
                                          <m:t>𝑖𝑑</m:t>
                                        </m:r>
                                      </m:e>
                                      <m:sub>
                                        <m:r>
                                          <a:rPr lang="en-US" sz="1800" b="0" i="1" dirty="0" smtClean="0">
                                            <a:latin typeface="Cambria Math" charset="0"/>
                                            <a:ea typeface="Helvetica" charset="0"/>
                                            <a:cs typeface="Helvetica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sub>
                                </m:sSub>
                              </m:oMath>
                            </m:oMathPara>
                          </a14:m>
                          <a:endParaRPr lang="en-US" sz="180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</a:t>
                          </a:r>
                        </a:p>
                        <a:p>
                          <a:pPr algn="ctr"/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3</a:t>
                          </a:r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dirty="0" smtClean="0">
                                        <a:latin typeface="Cambria Math" charset="0"/>
                                        <a:ea typeface="Helvetica" charset="0"/>
                                        <a:cs typeface="Helvetica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latin typeface="Cambria Math" charset="0"/>
                                        <a:ea typeface="Helvetica" charset="0"/>
                                        <a:cs typeface="Helvetica" charset="0"/>
                                      </a:rPr>
                                      <m:t>  </m:t>
                                    </m:r>
                                    <m:r>
                                      <a:rPr lang="en-US" sz="1800" b="0" i="1" dirty="0" smtClean="0">
                                        <a:latin typeface="Cambria Math" charset="0"/>
                                        <a:ea typeface="Helvetica" charset="0"/>
                                        <a:cs typeface="Helvetica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sz="1800" b="0" i="1" dirty="0" smtClean="0">
                                            <a:latin typeface="Cambria Math" charset="0"/>
                                            <a:ea typeface="Helvetica" charset="0"/>
                                            <a:cs typeface="Helvetica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0" i="1" dirty="0" smtClean="0">
                                            <a:latin typeface="Cambria Math" charset="0"/>
                                            <a:ea typeface="Helvetica" charset="0"/>
                                            <a:cs typeface="Helvetica" charset="0"/>
                                          </a:rPr>
                                          <m:t>𝑖𝑑</m:t>
                                        </m:r>
                                      </m:e>
                                      <m:sub>
                                        <m:r>
                                          <a:rPr lang="en-US" sz="1800" b="0" i="1" dirty="0" smtClean="0">
                                            <a:latin typeface="Cambria Math" charset="0"/>
                                            <a:ea typeface="Helvetica" charset="0"/>
                                            <a:cs typeface="Helvetica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sub>
                                </m:sSub>
                              </m:oMath>
                            </m:oMathPara>
                          </a14:m>
                          <a:endParaRPr lang="en-US" sz="180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Helvetica" charset="0"/>
                              <a:ea typeface="Helvetica" charset="0"/>
                              <a:cs typeface="Helvetica" charset="0"/>
                              <a:sym typeface="Helvetica Light"/>
                            </a:rPr>
                            <a:t>4</a:t>
                          </a:r>
                        </a:p>
                        <a:p>
                          <a:pPr algn="ctr"/>
                          <a:endParaRPr lang="en-US" sz="1800" b="0" i="0" u="none" strike="noStrike" cap="none" spc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Helvetica" charset="0"/>
                            <a:ea typeface="Helvetica" charset="0"/>
                            <a:cs typeface="Helvetica" charset="0"/>
                            <a:sym typeface="Helvetica Light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5</a:t>
                          </a:r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dirty="0" smtClean="0">
                                        <a:latin typeface="Cambria Math" charset="0"/>
                                        <a:ea typeface="Helvetica" charset="0"/>
                                        <a:cs typeface="Helvetica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latin typeface="Cambria Math" charset="0"/>
                                        <a:ea typeface="Helvetica" charset="0"/>
                                        <a:cs typeface="Helvetica" charset="0"/>
                                      </a:rPr>
                                      <m:t>  </m:t>
                                    </m:r>
                                    <m:r>
                                      <a:rPr lang="en-US" sz="1800" b="0" i="1" dirty="0" smtClean="0">
                                        <a:latin typeface="Cambria Math" charset="0"/>
                                        <a:ea typeface="Helvetica" charset="0"/>
                                        <a:cs typeface="Helvetica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sz="1800" b="0" i="1" dirty="0" smtClean="0">
                                            <a:latin typeface="Cambria Math" charset="0"/>
                                            <a:ea typeface="Helvetica" charset="0"/>
                                            <a:cs typeface="Helvetica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0" i="1" dirty="0" smtClean="0">
                                            <a:latin typeface="Cambria Math" charset="0"/>
                                            <a:ea typeface="Helvetica" charset="0"/>
                                            <a:cs typeface="Helvetica" charset="0"/>
                                          </a:rPr>
                                          <m:t>𝑖𝑑</m:t>
                                        </m:r>
                                      </m:e>
                                      <m:sub>
                                        <m:r>
                                          <a:rPr lang="en-US" sz="1800" b="0" i="1" dirty="0" smtClean="0">
                                            <a:latin typeface="Cambria Math" charset="0"/>
                                            <a:ea typeface="Helvetica" charset="0"/>
                                            <a:cs typeface="Helvetica" charset="0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</m:sub>
                                </m:sSub>
                              </m:oMath>
                            </m:oMathPara>
                          </a14:m>
                          <a:endParaRPr lang="en-US" sz="180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6</a:t>
                          </a:r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dirty="0" smtClean="0">
                                        <a:latin typeface="Cambria Math" charset="0"/>
                                        <a:ea typeface="Helvetica" charset="0"/>
                                        <a:cs typeface="Helvetica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latin typeface="Cambria Math" charset="0"/>
                                        <a:ea typeface="Helvetica" charset="0"/>
                                        <a:cs typeface="Helvetica" charset="0"/>
                                      </a:rPr>
                                      <m:t>  </m:t>
                                    </m:r>
                                    <m:r>
                                      <a:rPr lang="en-US" sz="1800" b="0" i="1" dirty="0" smtClean="0">
                                        <a:latin typeface="Cambria Math" charset="0"/>
                                        <a:ea typeface="Helvetica" charset="0"/>
                                        <a:cs typeface="Helvetica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sz="1800" b="0" i="1" dirty="0" smtClean="0">
                                            <a:latin typeface="Cambria Math" charset="0"/>
                                            <a:ea typeface="Helvetica" charset="0"/>
                                            <a:cs typeface="Helvetica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0" i="1" dirty="0" smtClean="0">
                                            <a:latin typeface="Cambria Math" charset="0"/>
                                            <a:ea typeface="Helvetica" charset="0"/>
                                            <a:cs typeface="Helvetica" charset="0"/>
                                          </a:rPr>
                                          <m:t>𝑖𝑑</m:t>
                                        </m:r>
                                      </m:e>
                                      <m:sub>
                                        <m:r>
                                          <a:rPr lang="en-US" sz="1800" b="0" i="1" dirty="0" smtClean="0">
                                            <a:latin typeface="Cambria Math" charset="0"/>
                                            <a:ea typeface="Helvetica" charset="0"/>
                                            <a:cs typeface="Helvetica" charset="0"/>
                                          </a:rPr>
                                          <m:t>4</m:t>
                                        </m:r>
                                      </m:sub>
                                    </m:sSub>
                                  </m:sub>
                                </m:sSub>
                              </m:oMath>
                            </m:oMathPara>
                          </a14:m>
                          <a:endParaRPr lang="en-US" sz="180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mr-IN" sz="180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charset="0"/>
                                    <a:ea typeface="Helvetica" charset="0"/>
                                    <a:cs typeface="Helvetica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US" sz="180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  <a:p>
                          <a:pPr algn="ctr"/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i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2N</a:t>
                          </a:r>
                        </a:p>
                        <a:p>
                          <a:pPr algn="ctr"/>
                          <a:endParaRPr lang="en-US" sz="1800" i="1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8404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dirty="0" smtClean="0">
                                        <a:latin typeface="Cambria Math" charset="0"/>
                                        <a:ea typeface="Helvetica" charset="0"/>
                                        <a:cs typeface="Helvetica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latin typeface="Cambria Math" charset="0"/>
                                        <a:ea typeface="Helvetica" charset="0"/>
                                        <a:cs typeface="Helvetica" charset="0"/>
                                      </a:rPr>
                                      <m:t>  </m:t>
                                    </m:r>
                                    <m:r>
                                      <a:rPr lang="en-US" sz="1800" i="1" dirty="0" smtClean="0">
                                        <a:latin typeface="Cambria Math" charset="0"/>
                                        <a:ea typeface="Helvetica" charset="0"/>
                                        <a:cs typeface="Helvetica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sz="1800" b="0" i="1" dirty="0" smtClean="0">
                                            <a:latin typeface="Cambria Math" charset="0"/>
                                            <a:ea typeface="Helvetica" charset="0"/>
                                            <a:cs typeface="Helvetica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0" i="1" dirty="0" smtClean="0">
                                            <a:latin typeface="Cambria Math" charset="0"/>
                                            <a:ea typeface="Helvetica" charset="0"/>
                                            <a:cs typeface="Helvetica" charset="0"/>
                                          </a:rPr>
                                          <m:t>𝑖</m:t>
                                        </m:r>
                                      </m:e>
                                      <m:sub>
                                        <m:r>
                                          <a:rPr lang="en-US" sz="1800" b="0" i="1" dirty="0" smtClean="0">
                                            <a:latin typeface="Cambria Math" charset="0"/>
                                            <a:ea typeface="Helvetica" charset="0"/>
                                            <a:cs typeface="Helvetica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sub>
                                </m:sSub>
                              </m:oMath>
                            </m:oMathPara>
                          </a14:m>
                          <a:endParaRPr lang="en-US" sz="180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accent5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</a:p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accent5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(1)</a:t>
                          </a:r>
                          <a:endParaRPr lang="en-US" sz="1800" dirty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ysClr val="windowText" lastClr="000000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accent5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</a:p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accent5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(0)</a:t>
                          </a:r>
                          <a:endParaRPr lang="en-US" sz="1800" dirty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Helvetica" charset="0"/>
                              <a:ea typeface="Helvetica" charset="0"/>
                              <a:cs typeface="Helvetica" charset="0"/>
                              <a:sym typeface="Helvetica Light"/>
                            </a:rPr>
                            <a:t>0</a:t>
                          </a:r>
                          <a:endParaRPr lang="en-US" sz="1800" b="0" i="0" u="none" strike="noStrike" cap="none" spc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Helvetica" charset="0"/>
                            <a:ea typeface="Helvetica" charset="0"/>
                            <a:cs typeface="Helvetica" charset="0"/>
                            <a:sym typeface="Helvetica Light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accent5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0</a:t>
                          </a:r>
                        </a:p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accent5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(1)</a:t>
                          </a:r>
                          <a:endParaRPr lang="en-US" sz="1800" dirty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accent5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0</a:t>
                          </a:r>
                        </a:p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accent5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(1)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mr-IN" sz="180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charset="0"/>
                                    <a:ea typeface="Helvetica" charset="0"/>
                                    <a:cs typeface="Helvetica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ysClr val="windowText" lastClr="000000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8404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</a:t>
                          </a:r>
                        </a:p>
                        <a:p>
                          <a:pPr algn="ctr"/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ysClr val="windowText" lastClr="000000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0</a:t>
                          </a:r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ysClr val="windowText" lastClr="000000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ysClr val="windowText" lastClr="000000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Helvetica" charset="0"/>
                              <a:ea typeface="Helvetica" charset="0"/>
                              <a:cs typeface="Helvetica" charset="0"/>
                              <a:sym typeface="Helvetica Light"/>
                            </a:rPr>
                            <a:t>1</a:t>
                          </a:r>
                          <a:endParaRPr lang="en-US" sz="1800" b="0" i="0" u="none" strike="noStrike" cap="none" spc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Helvetica" charset="0"/>
                            <a:ea typeface="Helvetica" charset="0"/>
                            <a:cs typeface="Helvetica" charset="0"/>
                            <a:sym typeface="Helvetica Light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ysClr val="windowText" lastClr="000000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0</a:t>
                          </a:r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ysClr val="windowText" lastClr="000000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0</a:t>
                          </a:r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mr-IN" sz="180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charset="0"/>
                                    <a:ea typeface="Helvetica" charset="0"/>
                                    <a:cs typeface="Helvetica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ysClr val="windowText" lastClr="000000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8404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3</a:t>
                          </a:r>
                        </a:p>
                        <a:p>
                          <a:pPr algn="ctr"/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ysClr val="windowText" lastClr="000000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ysClr val="windowText" lastClr="000000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ysClr val="windowText" lastClr="000000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0</a:t>
                          </a:r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Helvetica" charset="0"/>
                              <a:ea typeface="Helvetica" charset="0"/>
                              <a:cs typeface="Helvetica" charset="0"/>
                              <a:sym typeface="Helvetica Light"/>
                            </a:rPr>
                            <a:t>0</a:t>
                          </a:r>
                          <a:endParaRPr lang="en-US" sz="1800" b="0" i="0" u="none" strike="noStrike" cap="none" spc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Helvetica" charset="0"/>
                            <a:ea typeface="Helvetica" charset="0"/>
                            <a:cs typeface="Helvetica" charset="0"/>
                            <a:sym typeface="Helvetica Light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ysClr val="windowText" lastClr="000000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ysClr val="windowText" lastClr="000000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0</a:t>
                          </a:r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mr-IN" sz="180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charset="0"/>
                                    <a:ea typeface="Helvetica" charset="0"/>
                                    <a:cs typeface="Helvetica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ysClr val="windowText" lastClr="000000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8404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4</a:t>
                          </a:r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dirty="0" smtClean="0">
                                        <a:latin typeface="Cambria Math" charset="0"/>
                                        <a:ea typeface="Helvetica" charset="0"/>
                                        <a:cs typeface="Helvetica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latin typeface="Cambria Math" charset="0"/>
                                        <a:ea typeface="Helvetica" charset="0"/>
                                        <a:cs typeface="Helvetica" charset="0"/>
                                      </a:rPr>
                                      <m:t> </m:t>
                                    </m:r>
                                    <m:r>
                                      <a:rPr lang="en-US" sz="1800" i="1" dirty="0" smtClean="0">
                                        <a:latin typeface="Cambria Math" charset="0"/>
                                        <a:ea typeface="Helvetica" charset="0"/>
                                        <a:cs typeface="Helvetica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sz="1800" b="0" i="1" dirty="0" smtClean="0">
                                            <a:latin typeface="Cambria Math" charset="0"/>
                                            <a:ea typeface="Helvetica" charset="0"/>
                                            <a:cs typeface="Helvetica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0" i="1" dirty="0" smtClean="0">
                                            <a:latin typeface="Cambria Math" charset="0"/>
                                            <a:ea typeface="Helvetica" charset="0"/>
                                            <a:cs typeface="Helvetica" charset="0"/>
                                          </a:rPr>
                                          <m:t>𝑖</m:t>
                                        </m:r>
                                      </m:e>
                                      <m:sub>
                                        <m:r>
                                          <a:rPr lang="en-US" sz="1800" b="0" i="1" dirty="0" smtClean="0">
                                            <a:latin typeface="Cambria Math" charset="0"/>
                                            <a:ea typeface="Helvetica" charset="0"/>
                                            <a:cs typeface="Helvetica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sub>
                                </m:sSub>
                              </m:oMath>
                            </m:oMathPara>
                          </a14:m>
                          <a:endParaRPr lang="en-US" sz="180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accent5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</a:p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accent5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(0)</a:t>
                          </a:r>
                          <a:endParaRPr lang="en-US" sz="1800" dirty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ysClr val="windowText" lastClr="000000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0</a:t>
                          </a:r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accent5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0</a:t>
                          </a:r>
                        </a:p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accent5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(0)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Helvetica" charset="0"/>
                              <a:ea typeface="Helvetica" charset="0"/>
                              <a:cs typeface="Helvetica" charset="0"/>
                              <a:sym typeface="Helvetica Light"/>
                            </a:rPr>
                            <a:t>1</a:t>
                          </a:r>
                          <a:endParaRPr lang="en-US" sz="1800" b="0" i="0" u="none" strike="noStrike" cap="none" spc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Helvetica" charset="0"/>
                            <a:ea typeface="Helvetica" charset="0"/>
                            <a:cs typeface="Helvetica" charset="0"/>
                            <a:sym typeface="Helvetica Light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accent5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</a:p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accent5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(1)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accent5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0</a:t>
                          </a:r>
                        </a:p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accent5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(1)</a:t>
                          </a:r>
                          <a:endParaRPr lang="en-US" sz="1800" dirty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mr-IN" sz="180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charset="0"/>
                                    <a:ea typeface="Helvetica" charset="0"/>
                                    <a:cs typeface="Helvetica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ysClr val="windowText" lastClr="000000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0</a:t>
                          </a:r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84048">
                    <a:tc>
                      <a:txBody>
                        <a:bodyPr/>
                        <a:lstStyle/>
                        <a:p>
                          <a:pPr marL="4763" indent="0" algn="ctr">
                            <a:tabLst/>
                          </a:pPr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5</a:t>
                          </a:r>
                        </a:p>
                        <a:p>
                          <a:pPr marL="4763" indent="0" algn="ctr">
                            <a:tabLst/>
                          </a:pPr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ysClr val="windowText" lastClr="000000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 smtClean="0">
                              <a:solidFill>
                                <a:sysClr val="windowText" lastClr="000000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0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ysClr val="windowText" lastClr="000000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Helvetica" charset="0"/>
                              <a:ea typeface="Helvetica" charset="0"/>
                              <a:cs typeface="Helvetica" charset="0"/>
                              <a:sym typeface="Helvetica Light"/>
                            </a:rPr>
                            <a:t>1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 smtClean="0">
                              <a:solidFill>
                                <a:sysClr val="windowText" lastClr="000000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ysClr val="windowText" lastClr="000000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0</a:t>
                          </a:r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mr-IN" sz="180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charset="0"/>
                                    <a:ea typeface="Helvetica" charset="0"/>
                                    <a:cs typeface="Helvetica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US" sz="1800" dirty="0" smtClean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ysClr val="windowText" lastClr="000000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84048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mr-IN" sz="180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charset="0"/>
                                    <a:ea typeface="Helvetica" charset="0"/>
                                    <a:cs typeface="Helvetica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mr-IN" sz="180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charset="0"/>
                                    <a:ea typeface="Helvetica" charset="0"/>
                                    <a:cs typeface="Helvetica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mr-IN" sz="180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charset="0"/>
                                    <a:ea typeface="Helvetica" charset="0"/>
                                    <a:cs typeface="Helvetica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mr-IN" sz="180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charset="0"/>
                                    <a:ea typeface="Helvetica" charset="0"/>
                                    <a:cs typeface="Helvetica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mr-IN" sz="1800" b="0" i="0" u="none" strike="noStrike" cap="none" spc="0" baseline="0" dirty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uFillTx/>
                                    <a:latin typeface="Cambria Math" charset="0"/>
                                    <a:ea typeface="Helvetica" charset="0"/>
                                    <a:cs typeface="Helvetica" charset="0"/>
                                    <a:sym typeface="Helvetica Light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b="0" i="0" u="none" strike="noStrike" cap="none" spc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Helvetica" charset="0"/>
                            <a:ea typeface="Helvetica" charset="0"/>
                            <a:cs typeface="Helvetica" charset="0"/>
                            <a:sym typeface="Helvetica Light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mr-IN" sz="180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charset="0"/>
                                    <a:ea typeface="Helvetica" charset="0"/>
                                    <a:cs typeface="Helvetica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mr-IN" sz="180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charset="0"/>
                                    <a:ea typeface="Helvetica" charset="0"/>
                                    <a:cs typeface="Helvetica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smtClean="0">
                                    <a:solidFill>
                                      <a:sysClr val="windowText" lastClr="000000"/>
                                    </a:solidFill>
                                    <a:latin typeface="Cambria Math" charset="0"/>
                                    <a:ea typeface="Helvetica" charset="0"/>
                                    <a:cs typeface="Helvetica" charset="0"/>
                                  </a:rPr>
                                  <m:t>⋱</m:t>
                                </m:r>
                              </m:oMath>
                            </m:oMathPara>
                          </a14:m>
                          <a:endParaRPr lang="en-US" sz="1800" dirty="0" smtClean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mr-IN" sz="180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charset="0"/>
                                    <a:ea typeface="Helvetica" charset="0"/>
                                    <a:cs typeface="Helvetica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8404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2N</a:t>
                          </a:r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dirty="0" smtClean="0">
                                        <a:latin typeface="Cambria Math" charset="0"/>
                                        <a:ea typeface="Helvetica" charset="0"/>
                                        <a:cs typeface="Helvetica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latin typeface="Cambria Math" charset="0"/>
                                        <a:ea typeface="Helvetica" charset="0"/>
                                        <a:cs typeface="Helvetica" charset="0"/>
                                      </a:rPr>
                                      <m:t>  </m:t>
                                    </m:r>
                                    <m:r>
                                      <a:rPr lang="en-US" sz="1800" i="1" dirty="0" smtClean="0">
                                        <a:latin typeface="Cambria Math" charset="0"/>
                                        <a:ea typeface="Helvetica" charset="0"/>
                                        <a:cs typeface="Helvetica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sz="1800" b="0" i="1" dirty="0" smtClean="0">
                                            <a:latin typeface="Cambria Math" charset="0"/>
                                            <a:ea typeface="Helvetica" charset="0"/>
                                            <a:cs typeface="Helvetica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0" i="1" dirty="0" smtClean="0">
                                            <a:latin typeface="Cambria Math" charset="0"/>
                                            <a:ea typeface="Helvetica" charset="0"/>
                                            <a:cs typeface="Helvetica" charset="0"/>
                                          </a:rPr>
                                          <m:t>𝑖</m:t>
                                        </m:r>
                                      </m:e>
                                      <m:sub>
                                        <m:r>
                                          <a:rPr lang="en-US" sz="1800" b="0" i="1" dirty="0" smtClean="0">
                                            <a:latin typeface="Cambria Math" charset="0"/>
                                            <a:ea typeface="Helvetica" charset="0"/>
                                            <a:cs typeface="Helvetica" charset="0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</m:sub>
                                </m:sSub>
                              </m:oMath>
                            </m:oMathPara>
                          </a14:m>
                          <a:endParaRPr lang="en-US" sz="180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accent5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</a:p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accent5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(1)</a:t>
                          </a:r>
                          <a:endParaRPr lang="en-US" sz="1800" dirty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ysClr val="windowText" lastClr="000000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accent5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</a:p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accent5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(1)</a:t>
                          </a:r>
                          <a:endParaRPr lang="en-US" sz="1800" dirty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Helvetica" charset="0"/>
                              <a:ea typeface="Helvetica" charset="0"/>
                              <a:cs typeface="Helvetica" charset="0"/>
                              <a:sym typeface="Helvetica Light"/>
                            </a:rPr>
                            <a:t>0</a:t>
                          </a:r>
                          <a:endParaRPr lang="en-US" sz="1800" b="0" i="0" u="none" strike="noStrike" cap="none" spc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Helvetica" charset="0"/>
                            <a:ea typeface="Helvetica" charset="0"/>
                            <a:cs typeface="Helvetica" charset="0"/>
                            <a:sym typeface="Helvetica Light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accent5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</a:p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accent5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(0)</a:t>
                          </a:r>
                          <a:endParaRPr lang="en-US" sz="1800" dirty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accent5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0</a:t>
                          </a:r>
                        </a:p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accent5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(0)</a:t>
                          </a:r>
                          <a:endParaRPr lang="en-US" sz="1800" dirty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mr-IN" sz="180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charset="0"/>
                                    <a:ea typeface="Helvetica" charset="0"/>
                                    <a:cs typeface="Helvetica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ysClr val="windowText" lastClr="000000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9" name="Table 1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20360567"/>
                  </p:ext>
                </p:extLst>
              </p:nvPr>
            </p:nvGraphicFramePr>
            <p:xfrm>
              <a:off x="1189037" y="3697989"/>
              <a:ext cx="4325112" cy="4320796"/>
            </p:xfrm>
            <a:graphic>
              <a:graphicData uri="http://schemas.openxmlformats.org/drawingml/2006/table">
                <a:tbl>
                  <a:tblPr firstRow="1" bandRow="1">
                    <a:noFill/>
                  </a:tblPr>
                  <a:tblGrid>
                    <a:gridCol w="480568"/>
                    <a:gridCol w="480568"/>
                    <a:gridCol w="480568"/>
                    <a:gridCol w="480568"/>
                    <a:gridCol w="480568"/>
                    <a:gridCol w="480568"/>
                    <a:gridCol w="480568"/>
                    <a:gridCol w="480568"/>
                    <a:gridCol w="480568"/>
                  </a:tblGrid>
                  <a:tr h="573215">
                    <a:tc>
                      <a:txBody>
                        <a:bodyPr/>
                        <a:lstStyle/>
                        <a:p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101266" t="-21277" r="-700000" b="-73829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</a:t>
                          </a:r>
                        </a:p>
                        <a:p>
                          <a:pPr algn="ctr"/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301266" t="-21277" r="-500000" b="-73829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Helvetica" charset="0"/>
                              <a:ea typeface="Helvetica" charset="0"/>
                              <a:cs typeface="Helvetica" charset="0"/>
                              <a:sym typeface="Helvetica Light"/>
                            </a:rPr>
                            <a:t>4</a:t>
                          </a:r>
                        </a:p>
                        <a:p>
                          <a:pPr algn="ctr"/>
                          <a:endParaRPr lang="en-US" sz="1800" b="0" i="0" u="none" strike="noStrike" cap="none" spc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Helvetica" charset="0"/>
                            <a:ea typeface="Helvetica" charset="0"/>
                            <a:cs typeface="Helvetica" charset="0"/>
                            <a:sym typeface="Helvetica Light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500000" t="-21277" r="-301266" b="-73829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600000" t="-21277" r="-201266" b="-73829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700000" t="-21277" r="-101266" b="-73829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i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2N</a:t>
                          </a:r>
                        </a:p>
                        <a:p>
                          <a:pPr algn="ctr"/>
                          <a:endParaRPr lang="en-US" sz="1800" i="1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57219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1266" t="-121277" r="-800000" b="-63829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accent5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</a:p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accent5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(1)</a:t>
                          </a:r>
                          <a:endParaRPr lang="en-US" sz="1800" dirty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ysClr val="windowText" lastClr="000000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accent5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</a:p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accent5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(0)</a:t>
                          </a:r>
                          <a:endParaRPr lang="en-US" sz="1800" dirty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Helvetica" charset="0"/>
                              <a:ea typeface="Helvetica" charset="0"/>
                              <a:cs typeface="Helvetica" charset="0"/>
                              <a:sym typeface="Helvetica Light"/>
                            </a:rPr>
                            <a:t>0</a:t>
                          </a:r>
                          <a:endParaRPr lang="en-US" sz="1800" b="0" i="0" u="none" strike="noStrike" cap="none" spc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Helvetica" charset="0"/>
                            <a:ea typeface="Helvetica" charset="0"/>
                            <a:cs typeface="Helvetica" charset="0"/>
                            <a:sym typeface="Helvetica Light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accent5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0</a:t>
                          </a:r>
                        </a:p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accent5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(1)</a:t>
                          </a:r>
                          <a:endParaRPr lang="en-US" sz="1800" dirty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accent5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0</a:t>
                          </a:r>
                        </a:p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accent5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(1)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700000" t="-121277" r="-101266" b="-63829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ysClr val="windowText" lastClr="000000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5486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</a:t>
                          </a:r>
                        </a:p>
                        <a:p>
                          <a:pPr algn="ctr"/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ysClr val="windowText" lastClr="000000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0</a:t>
                          </a:r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ysClr val="windowText" lastClr="000000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ysClr val="windowText" lastClr="000000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Helvetica" charset="0"/>
                              <a:ea typeface="Helvetica" charset="0"/>
                              <a:cs typeface="Helvetica" charset="0"/>
                              <a:sym typeface="Helvetica Light"/>
                            </a:rPr>
                            <a:t>1</a:t>
                          </a:r>
                          <a:endParaRPr lang="en-US" sz="1800" b="0" i="0" u="none" strike="noStrike" cap="none" spc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Helvetica" charset="0"/>
                            <a:ea typeface="Helvetica" charset="0"/>
                            <a:cs typeface="Helvetica" charset="0"/>
                            <a:sym typeface="Helvetica Light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ysClr val="windowText" lastClr="000000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0</a:t>
                          </a:r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ysClr val="windowText" lastClr="000000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0</a:t>
                          </a:r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700000" t="-231111" r="-101266" b="-56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ysClr val="windowText" lastClr="000000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5486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3</a:t>
                          </a:r>
                        </a:p>
                        <a:p>
                          <a:pPr algn="ctr"/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ysClr val="windowText" lastClr="000000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ysClr val="windowText" lastClr="000000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ysClr val="windowText" lastClr="000000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0</a:t>
                          </a:r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Helvetica" charset="0"/>
                              <a:ea typeface="Helvetica" charset="0"/>
                              <a:cs typeface="Helvetica" charset="0"/>
                              <a:sym typeface="Helvetica Light"/>
                            </a:rPr>
                            <a:t>0</a:t>
                          </a:r>
                          <a:endParaRPr lang="en-US" sz="1800" b="0" i="0" u="none" strike="noStrike" cap="none" spc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Helvetica" charset="0"/>
                            <a:ea typeface="Helvetica" charset="0"/>
                            <a:cs typeface="Helvetica" charset="0"/>
                            <a:sym typeface="Helvetica Light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ysClr val="windowText" lastClr="000000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ysClr val="windowText" lastClr="000000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0</a:t>
                          </a:r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700000" t="-327473" r="-101266" b="-46044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ysClr val="windowText" lastClr="000000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57219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1266" t="-413830" r="-800000" b="-3457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accent5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</a:p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accent5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(0)</a:t>
                          </a:r>
                          <a:endParaRPr lang="en-US" sz="1800" dirty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ysClr val="windowText" lastClr="000000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0</a:t>
                          </a:r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accent5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0</a:t>
                          </a:r>
                        </a:p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accent5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(0)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Helvetica" charset="0"/>
                              <a:ea typeface="Helvetica" charset="0"/>
                              <a:cs typeface="Helvetica" charset="0"/>
                              <a:sym typeface="Helvetica Light"/>
                            </a:rPr>
                            <a:t>1</a:t>
                          </a:r>
                          <a:endParaRPr lang="en-US" sz="1800" b="0" i="0" u="none" strike="noStrike" cap="none" spc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Helvetica" charset="0"/>
                            <a:ea typeface="Helvetica" charset="0"/>
                            <a:cs typeface="Helvetica" charset="0"/>
                            <a:sym typeface="Helvetica Light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accent5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</a:p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accent5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(1)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accent5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0</a:t>
                          </a:r>
                        </a:p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accent5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(1)</a:t>
                          </a:r>
                          <a:endParaRPr lang="en-US" sz="1800" dirty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700000" t="-413830" r="-101266" b="-3457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ysClr val="windowText" lastClr="000000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0</a:t>
                          </a:r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548640">
                    <a:tc>
                      <a:txBody>
                        <a:bodyPr/>
                        <a:lstStyle/>
                        <a:p>
                          <a:pPr marL="4763" indent="0" algn="ctr">
                            <a:tabLst/>
                          </a:pPr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5</a:t>
                          </a:r>
                        </a:p>
                        <a:p>
                          <a:pPr marL="4763" indent="0" algn="ctr">
                            <a:tabLst/>
                          </a:pPr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ysClr val="windowText" lastClr="000000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 smtClean="0">
                              <a:solidFill>
                                <a:sysClr val="windowText" lastClr="000000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0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ysClr val="windowText" lastClr="000000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Helvetica" charset="0"/>
                              <a:ea typeface="Helvetica" charset="0"/>
                              <a:cs typeface="Helvetica" charset="0"/>
                              <a:sym typeface="Helvetica Light"/>
                            </a:rPr>
                            <a:t>1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 smtClean="0">
                              <a:solidFill>
                                <a:sysClr val="windowText" lastClr="000000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ysClr val="windowText" lastClr="000000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0</a:t>
                          </a:r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700000" t="-536667" r="-101266" b="-2611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ysClr val="windowText" lastClr="000000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8404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1266" t="-909524" r="-800000" b="-2730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101266" t="-909524" r="-700000" b="-2730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201266" t="-909524" r="-600000" b="-2730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301266" t="-909524" r="-500000" b="-2730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406410" t="-909524" r="-406410" b="-2730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500000" t="-909524" r="-301266" b="-2730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600000" t="-909524" r="-201266" b="-2730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700000" t="-909524" r="-101266" b="-2730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800000" t="-909524" r="-1266" b="-273016"/>
                          </a:stretch>
                        </a:blipFill>
                      </a:tcPr>
                    </a:tc>
                  </a:tr>
                  <a:tr h="57321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1266" t="-676596" r="-800000" b="-829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accent5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</a:p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accent5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(1)</a:t>
                          </a:r>
                          <a:endParaRPr lang="en-US" sz="1800" dirty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ysClr val="windowText" lastClr="000000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accent5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</a:p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accent5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(1)</a:t>
                          </a:r>
                          <a:endParaRPr lang="en-US" sz="1800" dirty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Helvetica" charset="0"/>
                              <a:ea typeface="Helvetica" charset="0"/>
                              <a:cs typeface="Helvetica" charset="0"/>
                              <a:sym typeface="Helvetica Light"/>
                            </a:rPr>
                            <a:t>0</a:t>
                          </a:r>
                          <a:endParaRPr lang="en-US" sz="1800" b="0" i="0" u="none" strike="noStrike" cap="none" spc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Helvetica" charset="0"/>
                            <a:ea typeface="Helvetica" charset="0"/>
                            <a:cs typeface="Helvetica" charset="0"/>
                            <a:sym typeface="Helvetica Light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accent5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</a:p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accent5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(0)</a:t>
                          </a:r>
                          <a:endParaRPr lang="en-US" sz="1800" dirty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accent5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0</a:t>
                          </a:r>
                        </a:p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accent5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(0)</a:t>
                          </a:r>
                          <a:endParaRPr lang="en-US" sz="1800" dirty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700000" t="-676596" r="-101266" b="-829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ysClr val="windowText" lastClr="000000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18" name="Table 21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2064883"/>
                  </p:ext>
                </p:extLst>
              </p:nvPr>
            </p:nvGraphicFramePr>
            <p:xfrm>
              <a:off x="6974172" y="3697989"/>
              <a:ext cx="4325112" cy="4452176"/>
            </p:xfrm>
            <a:graphic>
              <a:graphicData uri="http://schemas.openxmlformats.org/drawingml/2006/table">
                <a:tbl>
                  <a:tblPr firstRow="1" bandRow="1">
                    <a:noFill/>
                  </a:tblPr>
                  <a:tblGrid>
                    <a:gridCol w="480568"/>
                    <a:gridCol w="480568"/>
                    <a:gridCol w="480568"/>
                    <a:gridCol w="480568"/>
                    <a:gridCol w="480568"/>
                    <a:gridCol w="480568"/>
                    <a:gridCol w="480568"/>
                    <a:gridCol w="480568"/>
                    <a:gridCol w="480568"/>
                  </a:tblGrid>
                  <a:tr h="532192">
                    <a:tc>
                      <a:txBody>
                        <a:bodyPr/>
                        <a:lstStyle/>
                        <a:p>
                          <a:endParaRPr lang="en-US" sz="1800" b="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</a:p>
                        <a:p>
                          <a:pPr algn="ctr"/>
                          <a:endParaRPr lang="en-US" sz="1800" b="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584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mr-IN" sz="18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charset="0"/>
                                    <a:ea typeface="Helvetica" charset="0"/>
                                    <a:cs typeface="Helvetica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  <a:p>
                          <a:pPr algn="ctr"/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21</a:t>
                          </a:r>
                          <a:endParaRPr lang="en-US" sz="1800" b="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dirty="0" smtClean="0">
                                        <a:latin typeface="Cambria Math" charset="0"/>
                                        <a:ea typeface="Helvetica" charset="0"/>
                                        <a:cs typeface="Helvetica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latin typeface="Cambria Math" charset="0"/>
                                        <a:ea typeface="Helvetica" charset="0"/>
                                        <a:cs typeface="Helvetica" charset="0"/>
                                      </a:rPr>
                                      <m:t>  </m:t>
                                    </m:r>
                                    <m:r>
                                      <a:rPr lang="en-US" sz="1800" b="0" i="1" dirty="0" smtClean="0">
                                        <a:latin typeface="Cambria Math" charset="0"/>
                                        <a:ea typeface="Helvetica" charset="0"/>
                                        <a:cs typeface="Helvetica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sz="1800" b="0" i="1" dirty="0" smtClean="0">
                                            <a:latin typeface="Cambria Math" charset="0"/>
                                            <a:ea typeface="Helvetica" charset="0"/>
                                            <a:cs typeface="Helvetica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0" i="1" dirty="0" smtClean="0">
                                            <a:latin typeface="Cambria Math" charset="0"/>
                                            <a:ea typeface="Helvetica" charset="0"/>
                                            <a:cs typeface="Helvetica" charset="0"/>
                                          </a:rPr>
                                          <m:t>𝑖𝑑</m:t>
                                        </m:r>
                                      </m:e>
                                      <m:sub>
                                        <m:r>
                                          <a:rPr lang="en-US" sz="1800" b="0" i="1" dirty="0" smtClean="0">
                                            <a:latin typeface="Cambria Math" charset="0"/>
                                            <a:ea typeface="Helvetica" charset="0"/>
                                            <a:cs typeface="Helvetica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sub>
                                </m:sSub>
                              </m:oMath>
                            </m:oMathPara>
                          </a14:m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kern="1200" dirty="0" smtClean="0">
                              <a:solidFill>
                                <a:schemeClr val="tx1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22</a:t>
                          </a:r>
                        </a:p>
                        <a:p>
                          <a:pPr algn="ctr"/>
                          <a:endParaRPr lang="en-US" sz="1800" b="0" kern="1200" dirty="0" smtClean="0">
                            <a:solidFill>
                              <a:schemeClr val="tx1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23</a:t>
                          </a:r>
                          <a:endParaRPr lang="en-US" sz="1800" b="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dirty="0" smtClean="0">
                                        <a:latin typeface="Cambria Math" charset="0"/>
                                        <a:ea typeface="Helvetica" charset="0"/>
                                        <a:cs typeface="Helvetica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latin typeface="Cambria Math" charset="0"/>
                                        <a:ea typeface="Helvetica" charset="0"/>
                                        <a:cs typeface="Helvetica" charset="0"/>
                                      </a:rPr>
                                      <m:t>  </m:t>
                                    </m:r>
                                    <m:r>
                                      <a:rPr lang="en-US" sz="1800" b="0" i="1" dirty="0" smtClean="0">
                                        <a:latin typeface="Cambria Math" charset="0"/>
                                        <a:ea typeface="Helvetica" charset="0"/>
                                        <a:cs typeface="Helvetica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800" b="0" i="1" dirty="0" smtClean="0">
                                        <a:latin typeface="Cambria Math" charset="0"/>
                                        <a:ea typeface="Helvetica" charset="0"/>
                                        <a:cs typeface="Helvetica" charset="0"/>
                                      </a:rPr>
                                      <m:t>𝑖</m:t>
                                    </m:r>
                                    <m:sSub>
                                      <m:sSubPr>
                                        <m:ctrlPr>
                                          <a:rPr lang="en-US" sz="1800" b="0" i="1" dirty="0" smtClean="0">
                                            <a:latin typeface="Cambria Math" charset="0"/>
                                            <a:ea typeface="Helvetica" charset="0"/>
                                            <a:cs typeface="Helvetica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0" i="1" dirty="0" smtClean="0">
                                            <a:latin typeface="Cambria Math" charset="0"/>
                                            <a:ea typeface="Helvetica" charset="0"/>
                                            <a:cs typeface="Helvetica" charset="0"/>
                                          </a:rPr>
                                          <m:t>𝑑</m:t>
                                        </m:r>
                                      </m:e>
                                      <m:sub>
                                        <m:r>
                                          <a:rPr lang="en-US" sz="1800" b="0" i="1" dirty="0" smtClean="0">
                                            <a:latin typeface="Cambria Math" charset="0"/>
                                            <a:ea typeface="Helvetica" charset="0"/>
                                            <a:cs typeface="Helvetica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sub>
                                </m:sSub>
                              </m:oMath>
                            </m:oMathPara>
                          </a14:m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24</a:t>
                          </a:r>
                          <a:endParaRPr lang="en-US" sz="1800" b="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  <a:p>
                          <a:pPr algn="ctr"/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mr-IN" sz="18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charset="0"/>
                                    <a:ea typeface="Helvetica" charset="0"/>
                                    <a:cs typeface="Helvetica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2N</a:t>
                          </a: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dirty="0" smtClean="0">
                                        <a:latin typeface="Cambria Math" charset="0"/>
                                        <a:ea typeface="Helvetica" charset="0"/>
                                        <a:cs typeface="Helvetica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latin typeface="Cambria Math" charset="0"/>
                                        <a:ea typeface="Helvetica" charset="0"/>
                                        <a:cs typeface="Helvetica" charset="0"/>
                                      </a:rPr>
                                      <m:t>  </m:t>
                                    </m:r>
                                    <m:r>
                                      <a:rPr lang="en-US" sz="1800" b="0" i="1" dirty="0" smtClean="0">
                                        <a:latin typeface="Cambria Math" charset="0"/>
                                        <a:ea typeface="Helvetica" charset="0"/>
                                        <a:cs typeface="Helvetica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800" b="0" i="1" dirty="0" smtClean="0">
                                        <a:latin typeface="Cambria Math" charset="0"/>
                                        <a:ea typeface="Helvetica" charset="0"/>
                                        <a:cs typeface="Helvetica" charset="0"/>
                                      </a:rPr>
                                      <m:t>𝑖</m:t>
                                    </m:r>
                                    <m:sSub>
                                      <m:sSubPr>
                                        <m:ctrlPr>
                                          <a:rPr lang="en-US" sz="1800" b="0" i="1" dirty="0" smtClean="0">
                                            <a:latin typeface="Cambria Math" charset="0"/>
                                            <a:ea typeface="Helvetica" charset="0"/>
                                            <a:cs typeface="Helvetica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0" i="1" dirty="0" smtClean="0">
                                            <a:latin typeface="Cambria Math" charset="0"/>
                                            <a:ea typeface="Helvetica" charset="0"/>
                                            <a:cs typeface="Helvetica" charset="0"/>
                                          </a:rPr>
                                          <m:t>𝑑</m:t>
                                        </m:r>
                                      </m:e>
                                      <m:sub>
                                        <m:r>
                                          <a:rPr lang="en-US" sz="1800" b="0" i="1" dirty="0" smtClean="0">
                                            <a:latin typeface="Cambria Math" charset="0"/>
                                            <a:ea typeface="Helvetica" charset="0"/>
                                            <a:cs typeface="Helvetica" charset="0"/>
                                          </a:rPr>
                                          <m:t>4</m:t>
                                        </m:r>
                                      </m:sub>
                                    </m:sSub>
                                  </m:sub>
                                </m:sSub>
                              </m:oMath>
                            </m:oMathPara>
                          </a14:m>
                          <a:endParaRPr lang="en-US" sz="1800" b="0" i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53219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</a:p>
                        <a:p>
                          <a:pPr algn="ctr"/>
                          <a:endParaRPr lang="en-US" sz="1800" b="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ysClr val="windowText" lastClr="000000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mr-IN" sz="18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charset="0"/>
                                    <a:ea typeface="Helvetica" charset="0"/>
                                    <a:cs typeface="Helvetica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ysClr val="windowText" lastClr="000000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ysClr val="windowText" lastClr="000000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ysClr val="windowText" lastClr="000000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0</a:t>
                          </a:r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ysClr val="windowText" lastClr="000000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0</a:t>
                          </a:r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mr-IN" sz="18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charset="0"/>
                                    <a:ea typeface="Helvetica" charset="0"/>
                                    <a:cs typeface="Helvetica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ysClr val="windowText" lastClr="000000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0</a:t>
                          </a:r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53219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mr-IN" sz="18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charset="0"/>
                                    <a:ea typeface="Helvetica" charset="0"/>
                                    <a:cs typeface="Helvetica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mr-IN" sz="18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charset="0"/>
                                    <a:ea typeface="Helvetica" charset="0"/>
                                    <a:cs typeface="Helvetica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solidFill>
                                      <a:sysClr val="windowText" lastClr="000000"/>
                                    </a:solidFill>
                                    <a:latin typeface="Cambria Math" charset="0"/>
                                    <a:ea typeface="Helvetica" charset="0"/>
                                    <a:cs typeface="Helvetica" charset="0"/>
                                  </a:rPr>
                                  <m:t>⋱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mr-IN" sz="18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charset="0"/>
                                    <a:ea typeface="Helvetica" charset="0"/>
                                    <a:cs typeface="Helvetica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mr-IN" sz="18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charset="0"/>
                                    <a:ea typeface="Helvetica" charset="0"/>
                                    <a:cs typeface="Helvetica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mr-IN" sz="18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charset="0"/>
                                    <a:ea typeface="Helvetica" charset="0"/>
                                    <a:cs typeface="Helvetica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mr-IN" sz="18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charset="0"/>
                                    <a:ea typeface="Helvetica" charset="0"/>
                                    <a:cs typeface="Helvetica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solidFill>
                                      <a:sysClr val="windowText" lastClr="000000"/>
                                    </a:solidFill>
                                    <a:latin typeface="Cambria Math" charset="0"/>
                                    <a:ea typeface="Helvetica" charset="0"/>
                                    <a:cs typeface="Helvetica" charset="0"/>
                                  </a:rPr>
                                  <m:t>⋱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mr-IN" sz="18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charset="0"/>
                                    <a:ea typeface="Helvetica" charset="0"/>
                                    <a:cs typeface="Helvetica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54908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41</a:t>
                          </a:r>
                        </a:p>
                        <a:p>
                          <a:pPr marL="0" marR="0" indent="0" algn="ctr" defTabSz="584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dirty="0" smtClean="0">
                                        <a:latin typeface="Cambria Math" charset="0"/>
                                        <a:ea typeface="Helvetica" charset="0"/>
                                        <a:cs typeface="Helvetica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latin typeface="Cambria Math" charset="0"/>
                                        <a:ea typeface="Helvetica" charset="0"/>
                                        <a:cs typeface="Helvetica" charset="0"/>
                                      </a:rPr>
                                      <m:t> </m:t>
                                    </m:r>
                                    <m:r>
                                      <a:rPr lang="en-US" sz="1800" b="0" i="1" dirty="0" smtClean="0">
                                        <a:latin typeface="Cambria Math" charset="0"/>
                                        <a:ea typeface="Helvetica" charset="0"/>
                                        <a:cs typeface="Helvetica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sz="1800" b="0" i="1" dirty="0" smtClean="0">
                                            <a:latin typeface="Cambria Math" charset="0"/>
                                            <a:ea typeface="Helvetica" charset="0"/>
                                            <a:cs typeface="Helvetica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0" i="1" dirty="0" smtClean="0">
                                            <a:latin typeface="Cambria Math" charset="0"/>
                                            <a:ea typeface="Helvetica" charset="0"/>
                                            <a:cs typeface="Helvetica" charset="0"/>
                                          </a:rPr>
                                          <m:t>𝑖</m:t>
                                        </m:r>
                                      </m:e>
                                      <m:sub>
                                        <m:r>
                                          <a:rPr lang="en-US" sz="1800" b="0" i="1" dirty="0" smtClean="0">
                                            <a:latin typeface="Cambria Math" charset="0"/>
                                            <a:ea typeface="Helvetica" charset="0"/>
                                            <a:cs typeface="Helvetica" charset="0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</m:sub>
                                </m:sSub>
                              </m:oMath>
                            </m:oMathPara>
                          </a14:m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ysClr val="windowText" lastClr="000000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0</a:t>
                          </a:r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584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mr-IN" sz="18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charset="0"/>
                                    <a:ea typeface="Helvetica" charset="0"/>
                                    <a:cs typeface="Helvetica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accent5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0</a:t>
                          </a:r>
                        </a:p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accent5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(1)</a:t>
                          </a:r>
                          <a:endParaRPr lang="en-US" sz="1800" b="0" dirty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ysClr val="windowText" lastClr="000000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0</a:t>
                          </a:r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accent5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</a:p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accent5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(1)</a:t>
                          </a:r>
                          <a:endParaRPr lang="en-US" sz="1800" b="0" dirty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ysClr val="windowText" lastClr="000000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0</a:t>
                          </a:r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584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mr-IN" sz="18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charset="0"/>
                                    <a:ea typeface="Helvetica" charset="0"/>
                                    <a:cs typeface="Helvetica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accent5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</a:p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accent5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(0)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54908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42</a:t>
                          </a:r>
                          <a:endParaRPr lang="en-US" sz="1800" b="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dirty="0" smtClean="0">
                                        <a:latin typeface="Cambria Math" charset="0"/>
                                        <a:ea typeface="Helvetica" charset="0"/>
                                        <a:cs typeface="Helvetica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latin typeface="Cambria Math" charset="0"/>
                                        <a:ea typeface="Helvetica" charset="0"/>
                                        <a:cs typeface="Helvetica" charset="0"/>
                                      </a:rPr>
                                      <m:t> </m:t>
                                    </m:r>
                                    <m:r>
                                      <a:rPr lang="en-US" sz="1800" b="0" i="1" dirty="0" smtClean="0">
                                        <a:latin typeface="Cambria Math" charset="0"/>
                                        <a:ea typeface="Helvetica" charset="0"/>
                                        <a:cs typeface="Helvetica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sz="1800" b="0" i="1" dirty="0" smtClean="0">
                                            <a:latin typeface="Cambria Math" charset="0"/>
                                            <a:ea typeface="Helvetica" charset="0"/>
                                            <a:cs typeface="Helvetica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0" i="1" dirty="0" smtClean="0">
                                            <a:latin typeface="Cambria Math" charset="0"/>
                                            <a:ea typeface="Helvetica" charset="0"/>
                                            <a:cs typeface="Helvetica" charset="0"/>
                                          </a:rPr>
                                          <m:t>𝑖</m:t>
                                        </m:r>
                                      </m:e>
                                      <m:sub>
                                        <m:r>
                                          <a:rPr lang="en-US" sz="1800" b="0" i="1" dirty="0" smtClean="0">
                                            <a:latin typeface="Cambria Math" charset="0"/>
                                            <a:ea typeface="Helvetica" charset="0"/>
                                            <a:cs typeface="Helvetica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sub>
                                </m:sSub>
                              </m:oMath>
                            </m:oMathPara>
                          </a14:m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ysClr val="windowText" lastClr="000000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584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mr-IN" sz="18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charset="0"/>
                                    <a:ea typeface="Helvetica" charset="0"/>
                                    <a:cs typeface="Helvetica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accent5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0</a:t>
                          </a:r>
                        </a:p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accent5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(0)</a:t>
                          </a:r>
                          <a:endParaRPr lang="en-US" sz="1800" b="0" dirty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ysClr val="windowText" lastClr="000000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accent5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</a:p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accent5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(0)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ysClr val="windowText" lastClr="000000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584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mr-IN" sz="18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charset="0"/>
                                    <a:ea typeface="Helvetica" charset="0"/>
                                    <a:cs typeface="Helvetica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accent5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</a:p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accent5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(1)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549086">
                    <a:tc>
                      <a:txBody>
                        <a:bodyPr/>
                        <a:lstStyle/>
                        <a:p>
                          <a:pPr marL="4763" indent="0" algn="ctr">
                            <a:tabLst/>
                          </a:pPr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43</a:t>
                          </a:r>
                        </a:p>
                        <a:p>
                          <a:pPr marL="4763" marR="0" indent="0" algn="ctr" defTabSz="584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dirty="0" smtClean="0">
                                        <a:latin typeface="Cambria Math" charset="0"/>
                                        <a:ea typeface="Helvetica" charset="0"/>
                                        <a:cs typeface="Helvetica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latin typeface="Cambria Math" charset="0"/>
                                        <a:ea typeface="Helvetica" charset="0"/>
                                        <a:cs typeface="Helvetica" charset="0"/>
                                      </a:rPr>
                                      <m:t> </m:t>
                                    </m:r>
                                    <m:r>
                                      <a:rPr lang="en-US" sz="1800" b="0" i="1" dirty="0" smtClean="0">
                                        <a:latin typeface="Cambria Math" charset="0"/>
                                        <a:ea typeface="Helvetica" charset="0"/>
                                        <a:cs typeface="Helvetica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sz="1800" b="0" i="1" dirty="0" smtClean="0">
                                            <a:latin typeface="Cambria Math" charset="0"/>
                                            <a:ea typeface="Helvetica" charset="0"/>
                                            <a:cs typeface="Helvetica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0" i="1" dirty="0" smtClean="0">
                                            <a:latin typeface="Cambria Math" charset="0"/>
                                            <a:ea typeface="Helvetica" charset="0"/>
                                            <a:cs typeface="Helvetica" charset="0"/>
                                          </a:rPr>
                                          <m:t>𝑖</m:t>
                                        </m:r>
                                      </m:e>
                                      <m:sub>
                                        <m:r>
                                          <a:rPr lang="en-US" sz="1800" b="0" i="1" dirty="0" smtClean="0">
                                            <a:latin typeface="Cambria Math" charset="0"/>
                                            <a:ea typeface="Helvetica" charset="0"/>
                                            <a:cs typeface="Helvetica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sub>
                                </m:sSub>
                              </m:oMath>
                            </m:oMathPara>
                          </a14:m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ysClr val="windowText" lastClr="000000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0</a:t>
                          </a:r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mr-IN" sz="18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charset="0"/>
                                    <a:ea typeface="Helvetica" charset="0"/>
                                    <a:cs typeface="Helvetica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accent5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</a:p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accent5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(0)</a:t>
                          </a:r>
                          <a:endParaRPr lang="en-US" sz="1800" b="0" dirty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 smtClean="0">
                              <a:solidFill>
                                <a:sysClr val="windowText" lastClr="000000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 smtClean="0">
                              <a:solidFill>
                                <a:schemeClr val="accent5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 smtClean="0">
                              <a:solidFill>
                                <a:schemeClr val="accent5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(1)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ysClr val="windowText" lastClr="000000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mr-IN" sz="18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charset="0"/>
                                    <a:ea typeface="Helvetica" charset="0"/>
                                    <a:cs typeface="Helvetica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accent5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0</a:t>
                          </a:r>
                        </a:p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accent5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(1)</a:t>
                          </a:r>
                          <a:endParaRPr lang="en-US" sz="1800" b="0" dirty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532192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mr-IN" sz="18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charset="0"/>
                                    <a:ea typeface="Helvetica" charset="0"/>
                                    <a:cs typeface="Helvetica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b="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mr-IN" sz="18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charset="0"/>
                                    <a:ea typeface="Helvetica" charset="0"/>
                                    <a:cs typeface="Helvetica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584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solidFill>
                                      <a:sysClr val="windowText" lastClr="000000"/>
                                    </a:solidFill>
                                    <a:latin typeface="Cambria Math" charset="0"/>
                                    <a:ea typeface="Helvetica" charset="0"/>
                                    <a:cs typeface="Helvetica" charset="0"/>
                                  </a:rPr>
                                  <m:t>⋱</m:t>
                                </m:r>
                              </m:oMath>
                            </m:oMathPara>
                          </a14:m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mr-IN" sz="18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charset="0"/>
                                    <a:ea typeface="Helvetica" charset="0"/>
                                    <a:cs typeface="Helvetica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mr-IN" sz="18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charset="0"/>
                                    <a:ea typeface="Helvetica" charset="0"/>
                                    <a:cs typeface="Helvetica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mr-IN" sz="18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charset="0"/>
                                    <a:ea typeface="Helvetica" charset="0"/>
                                    <a:cs typeface="Helvetica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mr-IN" sz="18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charset="0"/>
                                    <a:ea typeface="Helvetica" charset="0"/>
                                    <a:cs typeface="Helvetica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solidFill>
                                      <a:sysClr val="windowText" lastClr="000000"/>
                                    </a:solidFill>
                                    <a:latin typeface="Cambria Math" charset="0"/>
                                    <a:ea typeface="Helvetica" charset="0"/>
                                    <a:cs typeface="Helvetica" charset="0"/>
                                  </a:rPr>
                                  <m:t>⋱</m:t>
                                </m:r>
                              </m:oMath>
                            </m:oMathPara>
                          </a14:m>
                          <a:endParaRPr lang="en-US" sz="1800" b="0" dirty="0" smtClean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mr-IN" sz="18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charset="0"/>
                                    <a:ea typeface="Helvetica" charset="0"/>
                                    <a:cs typeface="Helvetica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54908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2N</a:t>
                          </a:r>
                          <a:endParaRPr lang="en-US" sz="1800" b="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  <a:p>
                          <a:pPr algn="ctr"/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ysClr val="windowText" lastClr="000000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584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mr-IN" sz="18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charset="0"/>
                                    <a:ea typeface="Helvetica" charset="0"/>
                                    <a:cs typeface="Helvetica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ysClr val="windowText" lastClr="000000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ysClr val="windowText" lastClr="000000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0</a:t>
                          </a:r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ysClr val="windowText" lastClr="000000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0</a:t>
                          </a:r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ysClr val="windowText" lastClr="000000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0</a:t>
                          </a:r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584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mr-IN" sz="18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charset="0"/>
                                    <a:ea typeface="Helvetica" charset="0"/>
                                    <a:cs typeface="Helvetica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ysClr val="windowText" lastClr="000000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18" name="Table 21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2064883"/>
                  </p:ext>
                </p:extLst>
              </p:nvPr>
            </p:nvGraphicFramePr>
            <p:xfrm>
              <a:off x="6974172" y="3697989"/>
              <a:ext cx="4325112" cy="4451922"/>
            </p:xfrm>
            <a:graphic>
              <a:graphicData uri="http://schemas.openxmlformats.org/drawingml/2006/table">
                <a:tbl>
                  <a:tblPr firstRow="1" bandRow="1">
                    <a:noFill/>
                  </a:tblPr>
                  <a:tblGrid>
                    <a:gridCol w="480568"/>
                    <a:gridCol w="480568"/>
                    <a:gridCol w="480568"/>
                    <a:gridCol w="480568"/>
                    <a:gridCol w="480568"/>
                    <a:gridCol w="480568"/>
                    <a:gridCol w="480568"/>
                    <a:gridCol w="480568"/>
                    <a:gridCol w="480568"/>
                  </a:tblGrid>
                  <a:tr h="572199">
                    <a:tc>
                      <a:txBody>
                        <a:bodyPr/>
                        <a:lstStyle/>
                        <a:p>
                          <a:endParaRPr lang="en-US" sz="1800" b="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</a:p>
                        <a:p>
                          <a:pPr algn="ctr"/>
                          <a:endParaRPr lang="en-US" sz="1800" b="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201266" t="-21277" r="-600000" b="-6787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301266" t="-21277" r="-500000" b="-6787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kern="1200" dirty="0" smtClean="0">
                              <a:solidFill>
                                <a:schemeClr val="tx1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22</a:t>
                          </a:r>
                        </a:p>
                        <a:p>
                          <a:pPr algn="ctr"/>
                          <a:endParaRPr lang="en-US" sz="1800" b="0" kern="1200" dirty="0" smtClean="0">
                            <a:solidFill>
                              <a:schemeClr val="tx1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500000" t="-21277" r="-301266" b="-6787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24</a:t>
                          </a:r>
                          <a:endParaRPr lang="en-US" sz="1800" b="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  <a:p>
                          <a:pPr algn="ctr"/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700000" t="-21277" r="-101266" b="-6787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800000" t="-21277" r="-1266" b="-678723"/>
                          </a:stretch>
                        </a:blipFill>
                      </a:tcPr>
                    </a:tc>
                  </a:tr>
                  <a:tr h="5486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</a:p>
                        <a:p>
                          <a:pPr algn="ctr"/>
                          <a:endParaRPr lang="en-US" sz="1800" b="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ysClr val="windowText" lastClr="000000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201266" t="-126667" r="-600000" b="-608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ysClr val="windowText" lastClr="000000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ysClr val="windowText" lastClr="000000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ysClr val="windowText" lastClr="000000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0</a:t>
                          </a:r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ysClr val="windowText" lastClr="000000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0</a:t>
                          </a:r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700000" t="-126667" r="-101266" b="-608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ysClr val="windowText" lastClr="000000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0</a:t>
                          </a:r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53219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1266" t="-234483" r="-800000" b="-5298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101266" t="-234483" r="-700000" b="-5298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201266" t="-234483" r="-600000" b="-5298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301266" t="-234483" r="-500000" b="-5298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406410" t="-234483" r="-406410" b="-5298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500000" t="-234483" r="-301266" b="-5298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600000" t="-234483" r="-201266" b="-5298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700000" t="-234483" r="-101266" b="-5298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800000" t="-234483" r="-1266" b="-529885"/>
                          </a:stretch>
                        </a:blipFill>
                      </a:tcPr>
                    </a:tc>
                  </a:tr>
                  <a:tr h="57321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1266" t="-306316" r="-800000" b="-3852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ysClr val="windowText" lastClr="000000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0</a:t>
                          </a:r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201266" t="-306316" r="-600000" b="-3852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accent5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0</a:t>
                          </a:r>
                        </a:p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accent5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(1)</a:t>
                          </a:r>
                          <a:endParaRPr lang="en-US" sz="1800" b="0" dirty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ysClr val="windowText" lastClr="000000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0</a:t>
                          </a:r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accent5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</a:p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accent5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(1)</a:t>
                          </a:r>
                          <a:endParaRPr lang="en-US" sz="1800" b="0" dirty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ysClr val="windowText" lastClr="000000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0</a:t>
                          </a:r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700000" t="-306316" r="-101266" b="-3852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accent5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</a:p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accent5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(0)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57219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1266" t="-410638" r="-800000" b="-2893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ysClr val="windowText" lastClr="000000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201266" t="-410638" r="-600000" b="-2893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accent5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0</a:t>
                          </a:r>
                        </a:p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accent5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(0)</a:t>
                          </a:r>
                          <a:endParaRPr lang="en-US" sz="1800" b="0" dirty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ysClr val="windowText" lastClr="000000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accent5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</a:p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accent5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(0)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ysClr val="windowText" lastClr="000000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700000" t="-410638" r="-101266" b="-2893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accent5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</a:p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accent5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(1)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57219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1266" t="-516129" r="-800000" b="-19247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ysClr val="windowText" lastClr="000000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0</a:t>
                          </a:r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201266" t="-516129" r="-600000" b="-19247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accent5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</a:p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accent5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(0)</a:t>
                          </a:r>
                          <a:endParaRPr lang="en-US" sz="1800" b="0" dirty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 smtClean="0">
                              <a:solidFill>
                                <a:sysClr val="windowText" lastClr="000000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 smtClean="0">
                              <a:solidFill>
                                <a:schemeClr val="accent5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 smtClean="0">
                              <a:solidFill>
                                <a:schemeClr val="accent5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(1)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ysClr val="windowText" lastClr="000000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700000" t="-516129" r="-101266" b="-19247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accent5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0</a:t>
                          </a:r>
                        </a:p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accent5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(1)</a:t>
                          </a:r>
                          <a:endParaRPr lang="en-US" sz="1800" b="0" dirty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53219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1266" t="-651136" r="-800000" b="-1034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101266" t="-651136" r="-700000" b="-1034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201266" t="-651136" r="-600000" b="-1034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301266" t="-651136" r="-500000" b="-1034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406410" t="-651136" r="-406410" b="-1034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500000" t="-651136" r="-301266" b="-1034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600000" t="-651136" r="-201266" b="-1034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700000" t="-651136" r="-101266" b="-1034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800000" t="-651136" r="-1266" b="-103409"/>
                          </a:stretch>
                        </a:blipFill>
                      </a:tcPr>
                    </a:tc>
                  </a:tr>
                  <a:tr h="54908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2N</a:t>
                          </a:r>
                          <a:endParaRPr lang="en-US" sz="1800" b="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  <a:p>
                          <a:pPr algn="ctr"/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ysClr val="windowText" lastClr="000000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201266" t="-734444" r="-600000" b="-11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ysClr val="windowText" lastClr="000000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ysClr val="windowText" lastClr="000000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0</a:t>
                          </a:r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ysClr val="windowText" lastClr="000000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0</a:t>
                          </a:r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ysClr val="windowText" lastClr="000000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0</a:t>
                          </a:r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700000" t="-734444" r="-101266" b="-11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ysClr val="windowText" lastClr="000000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931374" y="3220999"/>
                <a:ext cx="720133" cy="4769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400" b="1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𝐈</m:t>
                          </m:r>
                        </m:e>
                        <m:sup>
                          <m:r>
                            <a:rPr lang="en-US" sz="2400" i="1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(0)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1374" y="3220999"/>
                <a:ext cx="720133" cy="47699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8869509" y="3246723"/>
                <a:ext cx="720134" cy="4769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dirty="0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400" b="1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𝐈</m:t>
                          </m:r>
                        </m:e>
                        <m:sup>
                          <m:r>
                            <a:rPr lang="en-US" sz="2400" i="1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(</m:t>
                          </m:r>
                          <m:r>
                            <a:rPr lang="en-US" sz="2400" b="0" i="1" dirty="0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1</m:t>
                          </m:r>
                          <m:r>
                            <a:rPr lang="en-US" sz="2400" i="1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9509" y="3246723"/>
                <a:ext cx="720134" cy="47699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/>
          <p:cNvGrpSpPr/>
          <p:nvPr/>
        </p:nvGrpSpPr>
        <p:grpSpPr>
          <a:xfrm>
            <a:off x="3148587" y="8609238"/>
            <a:ext cx="2873856" cy="502920"/>
            <a:chOff x="4762234" y="8781366"/>
            <a:chExt cx="2873856" cy="502920"/>
          </a:xfrm>
        </p:grpSpPr>
        <p:sp>
          <p:nvSpPr>
            <p:cNvPr id="13" name="Rectangle 12"/>
            <p:cNvSpPr/>
            <p:nvPr/>
          </p:nvSpPr>
          <p:spPr>
            <a:xfrm>
              <a:off x="4762234" y="8781366"/>
              <a:ext cx="502920" cy="502920"/>
            </a:xfrm>
            <a:prstGeom prst="rect">
              <a:avLst/>
            </a:prstGeom>
            <a:pattFill prst="pct50">
              <a:fgClr>
                <a:srgbClr val="92D050"/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 dirty="0">
                <a:solidFill>
                  <a:schemeClr val="tx1"/>
                </a:solidFill>
                <a:latin typeface="CMU Serif Roman" charset="0"/>
                <a:ea typeface="CMU Serif Roman" charset="0"/>
                <a:cs typeface="CMU Serif Roman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49999" y="8909285"/>
              <a:ext cx="2286091" cy="256602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6698608" y="8504371"/>
            <a:ext cx="5297176" cy="607787"/>
            <a:chOff x="3245402" y="7448040"/>
            <a:chExt cx="5297176" cy="607787"/>
          </a:xfrm>
        </p:grpSpPr>
        <p:sp>
          <p:nvSpPr>
            <p:cNvPr id="5" name="Rectangle 4"/>
            <p:cNvSpPr/>
            <p:nvPr/>
          </p:nvSpPr>
          <p:spPr>
            <a:xfrm>
              <a:off x="3245402" y="7495542"/>
              <a:ext cx="502920" cy="502920"/>
            </a:xfrm>
            <a:prstGeom prst="rect">
              <a:avLst/>
            </a:prstGeom>
            <a:noFill/>
            <a:ln w="0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500" dirty="0">
                  <a:solidFill>
                    <a:schemeClr val="bg2">
                      <a:lumMod val="10000"/>
                    </a:schemeClr>
                  </a:solidFill>
                </a:rPr>
                <a:t>1</a:t>
              </a:r>
            </a:p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500" dirty="0" smtClean="0">
                  <a:solidFill>
                    <a:schemeClr val="bg2">
                      <a:lumMod val="10000"/>
                    </a:schemeClr>
                  </a:solidFill>
                </a:rPr>
                <a:t>(0)</a:t>
              </a:r>
              <a:endParaRPr kumimoji="0" lang="en-US" sz="15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sym typeface="Helvetica Light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854987" y="7448040"/>
              <a:ext cx="300595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dirty="0">
                  <a:solidFill>
                    <a:schemeClr val="bg2">
                      <a:lumMod val="10000"/>
                    </a:schemeClr>
                  </a:solidFill>
                </a:rPr>
                <a:t> e</a:t>
              </a:r>
              <a:r>
                <a:rPr lang="en-US" sz="1800" dirty="0" smtClean="0">
                  <a:solidFill>
                    <a:schemeClr val="bg2">
                      <a:lumMod val="10000"/>
                    </a:schemeClr>
                  </a:solidFill>
                </a:rPr>
                <a:t>ncrypted bit by IND-CPA </a:t>
              </a:r>
              <a:endParaRPr lang="en-US" sz="18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907976" y="7686495"/>
              <a:ext cx="463460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dirty="0">
                  <a:solidFill>
                    <a:schemeClr val="bg2">
                      <a:lumMod val="10000"/>
                    </a:schemeClr>
                  </a:solidFill>
                </a:rPr>
                <a:t>a</a:t>
              </a:r>
              <a:r>
                <a:rPr lang="en-US" sz="1800" dirty="0" smtClean="0">
                  <a:solidFill>
                    <a:schemeClr val="bg2">
                      <a:lumMod val="10000"/>
                    </a:schemeClr>
                  </a:solidFill>
                </a:rPr>
                <a:t>ctual bit showing keyword-file relationship</a:t>
              </a:r>
              <a:endParaRPr lang="en-US" sz="18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3614565" y="7643463"/>
              <a:ext cx="333487" cy="0"/>
            </a:xfrm>
            <a:prstGeom prst="straightConnector1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3621023" y="7881920"/>
              <a:ext cx="333487" cy="0"/>
            </a:xfrm>
            <a:prstGeom prst="straightConnector1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11493237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 Placeholder 1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952499" y="2603500"/>
                <a:ext cx="11570131" cy="4711700"/>
              </a:xfrm>
            </p:spPr>
            <p:txBody>
              <a:bodyPr anchor="t">
                <a:normAutofit/>
              </a:bodyPr>
              <a:lstStyle/>
              <a:p>
                <a:pPr marL="0" indent="0">
                  <a:lnSpc>
                    <a:spcPct val="150000"/>
                  </a:lnSpc>
                  <a:spcBef>
                    <a:spcPts val="0"/>
                  </a:spcBef>
                  <a:buNone/>
                  <a:tabLst>
                    <a:tab pos="2676525" algn="l"/>
                  </a:tabLst>
                </a:pPr>
                <a:r>
                  <a:rPr lang="en-US" sz="3200" dirty="0" smtClean="0"/>
                  <a:t>Example: Search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charset="0"/>
                      </a:rPr>
                      <m:t>𝑥</m:t>
                    </m:r>
                  </m:oMath>
                </a14:m>
                <a:endParaRPr lang="en-US" sz="3200" dirty="0" smtClean="0"/>
              </a:p>
              <a:p>
                <a:pPr marL="901700" lvl="1" indent="-457200">
                  <a:spcBef>
                    <a:spcPts val="0"/>
                  </a:spcBef>
                  <a:buSzPct val="100000"/>
                  <a:buFont typeface="+mj-lt"/>
                  <a:buAutoNum type="arabicPeriod"/>
                  <a:tabLst>
                    <a:tab pos="2676525" algn="l"/>
                  </a:tabLst>
                </a:pPr>
                <a:r>
                  <a:rPr lang="en-US" sz="2400" dirty="0"/>
                  <a:t>Generate 2 search and 2 update queries per </a:t>
                </a:r>
                <a:r>
                  <a:rPr lang="en-US" sz="2400" dirty="0" smtClean="0"/>
                  <a:t>server:</a:t>
                </a:r>
                <a:endParaRPr lang="en-US" sz="2400" dirty="0"/>
              </a:p>
              <a:p>
                <a:pPr lvl="2">
                  <a:spcBef>
                    <a:spcPts val="0"/>
                  </a:spcBef>
                  <a:buSzPct val="100000"/>
                  <a:buFont typeface="Wingdings" charset="2"/>
                  <a:buChar char="§"/>
                  <a:tabLst>
                    <a:tab pos="2676525" algn="l"/>
                  </a:tabLst>
                </a:pPr>
                <a:r>
                  <a:rPr lang="en-US" sz="2400" dirty="0" smtClean="0"/>
                  <a:t>1 real</a:t>
                </a:r>
              </a:p>
              <a:p>
                <a:pPr lvl="2">
                  <a:spcBef>
                    <a:spcPts val="0"/>
                  </a:spcBef>
                  <a:buSzPct val="100000"/>
                  <a:buFont typeface="Wingdings" charset="2"/>
                  <a:buChar char="§"/>
                  <a:tabLst>
                    <a:tab pos="2676525" algn="l"/>
                  </a:tabLst>
                </a:pPr>
                <a:endParaRPr lang="en-US" sz="2400" dirty="0"/>
              </a:p>
              <a:p>
                <a:pPr lvl="2">
                  <a:spcBef>
                    <a:spcPts val="0"/>
                  </a:spcBef>
                  <a:buSzPct val="100000"/>
                  <a:buFont typeface="Wingdings" charset="2"/>
                  <a:buChar char="§"/>
                  <a:tabLst>
                    <a:tab pos="2676525" algn="l"/>
                  </a:tabLst>
                </a:pPr>
                <a:endParaRPr lang="en-US" sz="2400" dirty="0" smtClean="0"/>
              </a:p>
              <a:p>
                <a:pPr lvl="2">
                  <a:spcBef>
                    <a:spcPts val="0"/>
                  </a:spcBef>
                  <a:buSzPct val="100000"/>
                  <a:buFont typeface="Wingdings" charset="2"/>
                  <a:buChar char="§"/>
                  <a:tabLst>
                    <a:tab pos="2676525" algn="l"/>
                  </a:tabLst>
                </a:pPr>
                <a:r>
                  <a:rPr lang="en-US" sz="2400" dirty="0" smtClean="0"/>
                  <a:t>7 random selected</a:t>
                </a:r>
              </a:p>
              <a:p>
                <a:pPr lvl="1">
                  <a:spcBef>
                    <a:spcPts val="0"/>
                  </a:spcBef>
                  <a:tabLst>
                    <a:tab pos="2676525" algn="l"/>
                  </a:tabLst>
                </a:pPr>
                <a:endParaRPr lang="en-US" sz="2400" dirty="0" smtClean="0"/>
              </a:p>
            </p:txBody>
          </p:sp>
        </mc:Choice>
        <mc:Fallback xmlns="">
          <p:sp>
            <p:nvSpPr>
              <p:cNvPr id="27" name="Tex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952499" y="2603500"/>
                <a:ext cx="11570131" cy="4711700"/>
              </a:xfrm>
              <a:blipFill rotWithShape="0">
                <a:blip r:embed="rId2"/>
                <a:stretch>
                  <a:fillRect l="-16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8" name="Shape 37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u="sng" dirty="0"/>
              <a:t>D</a:t>
            </a:r>
            <a:r>
              <a:rPr lang="en-US" dirty="0"/>
              <a:t>istributed </a:t>
            </a:r>
            <a:r>
              <a:rPr lang="en-US" u="sng" dirty="0"/>
              <a:t>O</a:t>
            </a:r>
            <a:r>
              <a:rPr lang="en-US" dirty="0"/>
              <a:t>blivious </a:t>
            </a:r>
            <a:r>
              <a:rPr lang="en-US" u="sng" dirty="0"/>
              <a:t>D</a:t>
            </a:r>
            <a:r>
              <a:rPr lang="en-US" dirty="0"/>
              <a:t>ata Structure DSSE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Access Operation</a:t>
            </a:r>
            <a:endParaRPr dirty="0"/>
          </a:p>
        </p:txBody>
      </p:sp>
      <p:sp>
        <p:nvSpPr>
          <p:cNvPr id="380" name="Shape 380"/>
          <p:cNvSpPr>
            <a:spLocks noGrp="1"/>
          </p:cNvSpPr>
          <p:nvPr>
            <p:ph type="sldNum" sz="quarter" idx="2"/>
          </p:nvPr>
        </p:nvSpPr>
        <p:spPr>
          <a:xfrm>
            <a:off x="6375349" y="925195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27</a:t>
            </a:fld>
            <a:endParaRPr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50" y="4382118"/>
            <a:ext cx="4432300" cy="4064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4650" y="4034450"/>
            <a:ext cx="2095500" cy="2667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7165" y="5361291"/>
            <a:ext cx="6781800" cy="4064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9819" y="5923091"/>
            <a:ext cx="5168900" cy="4064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7770" y="5382266"/>
            <a:ext cx="3098800" cy="406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4390203" y="7976394"/>
                <a:ext cx="61311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i="1" dirty="0" smtClean="0">
                              <a:latin typeface="Cambria Math" charset="0"/>
                            </a:rPr>
                            <m:t>𝑇</m:t>
                          </m:r>
                        </m:e>
                        <m:sub>
                          <m:r>
                            <a:rPr lang="en-US" sz="2400" i="1" dirty="0" smtClean="0">
                              <a:latin typeface="Cambria Math" charset="0"/>
                            </a:rPr>
                            <m:t>𝑤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0203" y="7976394"/>
                <a:ext cx="613117" cy="461665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6606126" y="7990623"/>
                <a:ext cx="554061" cy="4912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i="1" dirty="0" smtClean="0">
                              <a:latin typeface="Cambria Math" charset="0"/>
                            </a:rPr>
                            <m:t>𝑇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6126" y="7990623"/>
                <a:ext cx="554061" cy="491288"/>
              </a:xfrm>
              <a:prstGeom prst="rect">
                <a:avLst/>
              </a:prstGeom>
              <a:blipFill rotWithShape="0">
                <a:blip r:embed="rId9"/>
                <a:stretch>
                  <a:fillRect b="-1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Shape 380"/>
          <p:cNvSpPr txBox="1">
            <a:spLocks/>
          </p:cNvSpPr>
          <p:nvPr/>
        </p:nvSpPr>
        <p:spPr>
          <a:xfrm>
            <a:off x="6375349" y="9251950"/>
            <a:ext cx="241402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153B63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153B63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153B63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153B63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153B63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153B63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153B63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153B63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fld id="{86CB4B4D-7CA3-9044-876B-883B54F8677D}" type="slidenum">
              <a:rPr lang="is-IS" smtClean="0"/>
              <a:pPr/>
              <a:t>27</a:t>
            </a:fld>
            <a:endParaRPr lang="is-I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6" name="Table 4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5746074"/>
                  </p:ext>
                </p:extLst>
              </p:nvPr>
            </p:nvGraphicFramePr>
            <p:xfrm>
              <a:off x="7227238" y="6725733"/>
              <a:ext cx="2867522" cy="29667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433761"/>
                    <a:gridCol w="1433761"/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key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value</a:t>
                          </a: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cs-CZ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21eb13b2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6,23,0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a-DK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afb018bd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6,21,1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pt-BR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c201901d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15,76,0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i-FI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d9990de8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5,90,1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nb-NO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dd3a317f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17,54,0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f10138523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54,19,1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6" name="Table 4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5746074"/>
                  </p:ext>
                </p:extLst>
              </p:nvPr>
            </p:nvGraphicFramePr>
            <p:xfrm>
              <a:off x="7227238" y="6725733"/>
              <a:ext cx="2867522" cy="29667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433761"/>
                    <a:gridCol w="1433761"/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key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value</a:t>
                          </a:r>
                          <a:endParaRPr lang="en-US" dirty="0" smtClean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cs-CZ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21eb13b2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10"/>
                          <a:stretch>
                            <a:fillRect l="-100851" t="-106557" r="-1277" b="-624590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a-DK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afb018bd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10"/>
                          <a:stretch>
                            <a:fillRect l="-100851" t="-206557" r="-1277" b="-524590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pt-BR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c201901d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10"/>
                          <a:stretch>
                            <a:fillRect l="-100851" t="-306557" r="-1277" b="-424590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i-FI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d9990de8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10"/>
                          <a:stretch>
                            <a:fillRect l="-100851" t="-504918" r="-1277" b="-226230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nb-NO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dd3a317f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10"/>
                          <a:stretch>
                            <a:fillRect l="-100851" t="-604918" r="-1277" b="-126230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f10138523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10"/>
                          <a:stretch>
                            <a:fillRect l="-100851" t="-704918" r="-1277" b="-26230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7" name="Table 4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84090360"/>
                  </p:ext>
                </p:extLst>
              </p:nvPr>
            </p:nvGraphicFramePr>
            <p:xfrm>
              <a:off x="1522681" y="6721429"/>
              <a:ext cx="2867522" cy="25958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433761"/>
                    <a:gridCol w="1433761"/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key</a:t>
                          </a:r>
                        </a:p>
                      </a:txBody>
                      <a:tcPr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value</a:t>
                          </a:r>
                        </a:p>
                      </a:txBody>
                      <a:tcPr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is-IS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2473d9</a:t>
                          </a:r>
                          <a:r>
                            <a:rPr lang="en-US" sz="1800" b="0" i="0" u="none" strike="noStrike" cap="none" spc="0" baseline="0" dirty="0" err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ce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1,43,0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46ce530f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4,46,1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95177cd3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10,20,0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sk-SK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a1dc7df2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36,58,1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is-IS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bd136f68 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10,42,1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7" name="Table 4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84090360"/>
                  </p:ext>
                </p:extLst>
              </p:nvPr>
            </p:nvGraphicFramePr>
            <p:xfrm>
              <a:off x="1522681" y="6721429"/>
              <a:ext cx="2867522" cy="25958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433761"/>
                    <a:gridCol w="1433761"/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key</a:t>
                          </a:r>
                          <a:endParaRPr lang="en-US" dirty="0" smtClean="0"/>
                        </a:p>
                      </a:txBody>
                      <a:tcPr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value</a:t>
                          </a:r>
                          <a:endParaRPr lang="en-US" dirty="0" smtClean="0"/>
                        </a:p>
                      </a:txBody>
                      <a:tcPr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is-IS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2473d9</a:t>
                          </a:r>
                          <a:r>
                            <a:rPr lang="en-US" sz="1800" b="0" i="0" u="none" strike="noStrike" cap="none" spc="0" baseline="0" dirty="0" err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ce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11"/>
                          <a:stretch>
                            <a:fillRect l="-100424" t="-106557" r="-847" b="-526230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46ce530f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11"/>
                          <a:stretch>
                            <a:fillRect l="-100424" t="-206557" r="-847" b="-426230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95177cd3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11"/>
                          <a:stretch>
                            <a:fillRect l="-100424" t="-306557" r="-847" b="-326230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sk-SK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a1dc7df2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11"/>
                          <a:stretch>
                            <a:fillRect l="-100424" t="-506557" r="-847" b="-126230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is-IS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bd136f68 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11"/>
                          <a:stretch>
                            <a:fillRect l="-100424" t="-606557" r="-847" b="-26230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48" name="Rounded Rectangle 47"/>
          <p:cNvSpPr/>
          <p:nvPr/>
        </p:nvSpPr>
        <p:spPr>
          <a:xfrm>
            <a:off x="1522681" y="7095950"/>
            <a:ext cx="2867522" cy="357035"/>
          </a:xfrm>
          <a:prstGeom prst="roundRect">
            <a:avLst/>
          </a:prstGeom>
          <a:noFill/>
          <a:ln w="254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1507438" y="8936136"/>
            <a:ext cx="2867522" cy="357035"/>
          </a:xfrm>
          <a:prstGeom prst="roundRect">
            <a:avLst/>
          </a:prstGeom>
          <a:noFill/>
          <a:ln w="254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7219243" y="7463743"/>
            <a:ext cx="2867522" cy="357035"/>
          </a:xfrm>
          <a:prstGeom prst="roundRect">
            <a:avLst/>
          </a:prstGeom>
          <a:noFill/>
          <a:ln w="254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7235233" y="7086320"/>
            <a:ext cx="2867522" cy="357035"/>
          </a:xfrm>
          <a:prstGeom prst="roundRect">
            <a:avLst/>
          </a:prstGeom>
          <a:noFill/>
          <a:ln w="254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43315" y="6250152"/>
            <a:ext cx="57277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6193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  <p:bldP spid="5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u="sng" dirty="0"/>
              <a:t>D</a:t>
            </a:r>
            <a:r>
              <a:rPr lang="en-US" dirty="0"/>
              <a:t>istributed </a:t>
            </a:r>
            <a:r>
              <a:rPr lang="en-US" u="sng" dirty="0"/>
              <a:t>O</a:t>
            </a:r>
            <a:r>
              <a:rPr lang="en-US" dirty="0"/>
              <a:t>blivious </a:t>
            </a:r>
            <a:r>
              <a:rPr lang="en-US" u="sng" dirty="0"/>
              <a:t>D</a:t>
            </a:r>
            <a:r>
              <a:rPr lang="en-US" dirty="0"/>
              <a:t>ata Structure DSSE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Access Operation</a:t>
            </a:r>
            <a:endParaRPr dirty="0"/>
          </a:p>
        </p:txBody>
      </p:sp>
      <p:sp>
        <p:nvSpPr>
          <p:cNvPr id="380" name="Shape 380"/>
          <p:cNvSpPr>
            <a:spLocks noGrp="1"/>
          </p:cNvSpPr>
          <p:nvPr>
            <p:ph type="sldNum" sz="quarter" idx="2"/>
          </p:nvPr>
        </p:nvSpPr>
        <p:spPr>
          <a:xfrm>
            <a:off x="6375349" y="925195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28</a:t>
            </a:fld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58535894"/>
                  </p:ext>
                </p:extLst>
              </p:nvPr>
            </p:nvGraphicFramePr>
            <p:xfrm>
              <a:off x="7235189" y="6380963"/>
              <a:ext cx="2867522" cy="25958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433761"/>
                    <a:gridCol w="1433761"/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key</a:t>
                          </a:r>
                        </a:p>
                      </a:txBody>
                      <a:tcPr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value</a:t>
                          </a:r>
                        </a:p>
                      </a:txBody>
                      <a:tcPr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cs-CZ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21eb13b2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6,23,0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a-DK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afb018bd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6,21,1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pt-BR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c201901d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15,76,0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i-FI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d9990de8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5,90,1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nb-NO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dd3a317f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17,54,0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58535894"/>
                  </p:ext>
                </p:extLst>
              </p:nvPr>
            </p:nvGraphicFramePr>
            <p:xfrm>
              <a:off x="7235189" y="6380963"/>
              <a:ext cx="2867522" cy="25958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433761"/>
                    <a:gridCol w="1433761"/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key</a:t>
                          </a:r>
                        </a:p>
                      </a:txBody>
                      <a:tcPr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value</a:t>
                          </a:r>
                          <a:endParaRPr lang="en-US" dirty="0" smtClean="0"/>
                        </a:p>
                      </a:txBody>
                      <a:tcPr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cs-CZ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21eb13b2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00424" t="-106557" r="-847" b="-526230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a-DK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afb018bd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00424" t="-206557" r="-847" b="-426230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pt-BR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c201901d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00424" t="-306557" r="-847" b="-326230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i-FI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d9990de8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00424" t="-506557" r="-847" b="-126230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nb-NO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dd3a317f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00424" t="-606557" r="-847" b="-26230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9127313"/>
                  </p:ext>
                </p:extLst>
              </p:nvPr>
            </p:nvGraphicFramePr>
            <p:xfrm>
              <a:off x="1530632" y="6376659"/>
              <a:ext cx="2867522" cy="25958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433761"/>
                    <a:gridCol w="1433761"/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key</a:t>
                          </a:r>
                        </a:p>
                      </a:txBody>
                      <a:tcPr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value</a:t>
                          </a:r>
                        </a:p>
                      </a:txBody>
                      <a:tcPr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is-IS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2473d9</a:t>
                          </a:r>
                          <a:r>
                            <a:rPr lang="en-US" sz="1800" b="0" i="0" u="none" strike="noStrike" cap="none" spc="0" baseline="0" dirty="0" err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ce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1,43,0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46ce530f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4,46,1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95177cd3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10,20,0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sk-SK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a1dc7df2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36,58,1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is-IS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bd136f68 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10,42,1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9127313"/>
                  </p:ext>
                </p:extLst>
              </p:nvPr>
            </p:nvGraphicFramePr>
            <p:xfrm>
              <a:off x="1530632" y="6376659"/>
              <a:ext cx="2867522" cy="25958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433761"/>
                    <a:gridCol w="1433761"/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key</a:t>
                          </a:r>
                          <a:endParaRPr lang="en-US" dirty="0" smtClean="0"/>
                        </a:p>
                      </a:txBody>
                      <a:tcPr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value</a:t>
                          </a:r>
                          <a:endParaRPr lang="en-US" dirty="0" smtClean="0"/>
                        </a:p>
                      </a:txBody>
                      <a:tcPr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is-IS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2473d9</a:t>
                          </a:r>
                          <a:r>
                            <a:rPr lang="en-US" sz="1800" b="0" i="0" u="none" strike="noStrike" cap="none" spc="0" baseline="0" dirty="0" err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ce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100851" t="-106557" r="-851" b="-524590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46ce530f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100851" t="-206557" r="-851" b="-424590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95177cd3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100851" t="-311667" r="-851" b="-331667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sk-SK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a1dc7df2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100851" t="-504918" r="-851" b="-126230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is-IS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bd136f68 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100851" t="-604918" r="-851" b="-26230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 1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25244630"/>
                  </p:ext>
                </p:extLst>
              </p:nvPr>
            </p:nvGraphicFramePr>
            <p:xfrm>
              <a:off x="228706" y="2450102"/>
              <a:ext cx="3291840" cy="2926080"/>
            </p:xfrm>
            <a:graphic>
              <a:graphicData uri="http://schemas.openxmlformats.org/drawingml/2006/table">
                <a:tbl>
                  <a:tblPr firstRow="1" bandRow="1">
                    <a:noFill/>
                  </a:tblPr>
                  <a:tblGrid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3</a:t>
                          </a:r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Helvetica" charset="0"/>
                              <a:ea typeface="Helvetica" charset="0"/>
                              <a:cs typeface="Helvetica" charset="0"/>
                              <a:sym typeface="Helvetica Light"/>
                            </a:rPr>
                            <a:t>4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5</a:t>
                          </a:r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6</a:t>
                          </a:r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mr-IN" sz="180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charset="0"/>
                                    <a:ea typeface="Helvetica" charset="0"/>
                                    <a:cs typeface="Helvetica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US" sz="180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i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2N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i="0" u="none" strike="noStrike" cap="none" spc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Helvetica" charset="0"/>
                            <a:ea typeface="Helvetica" charset="0"/>
                            <a:cs typeface="Helvetica" charset="0"/>
                            <a:sym typeface="Helvetica Light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i="0" u="none" strike="noStrike" cap="none" spc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Helvetica" charset="0"/>
                            <a:ea typeface="Helvetica" charset="0"/>
                            <a:cs typeface="Helvetica" charset="0"/>
                            <a:sym typeface="Helvetica Light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3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i="0" u="none" strike="noStrike" cap="none" spc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Helvetica" charset="0"/>
                            <a:ea typeface="Helvetica" charset="0"/>
                            <a:cs typeface="Helvetica" charset="0"/>
                            <a:sym typeface="Helvetica Light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4</a:t>
                          </a:r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i="0" u="none" strike="noStrike" cap="none" spc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Helvetica" charset="0"/>
                            <a:ea typeface="Helvetica" charset="0"/>
                            <a:cs typeface="Helvetica" charset="0"/>
                            <a:sym typeface="Helvetica Light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marL="4763" indent="0" algn="ctr">
                            <a:tabLst/>
                          </a:pPr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5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dirty="0" smtClean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i="0" u="none" strike="noStrike" cap="none" spc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Helvetica" charset="0"/>
                            <a:ea typeface="Helvetica" charset="0"/>
                            <a:cs typeface="Helvetica" charset="0"/>
                            <a:sym typeface="Helvetica Light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dirty="0" smtClean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dirty="0" smtClean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mr-IN" sz="180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charset="0"/>
                                    <a:ea typeface="Helvetica" charset="0"/>
                                    <a:cs typeface="Helvetica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i="0" u="none" strike="noStrike" cap="none" spc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Helvetica" charset="0"/>
                            <a:ea typeface="Helvetica" charset="0"/>
                            <a:cs typeface="Helvetica" charset="0"/>
                            <a:sym typeface="Helvetica Light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dirty="0" smtClean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2N</a:t>
                          </a:r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i="0" u="none" strike="noStrike" cap="none" spc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Helvetica" charset="0"/>
                            <a:ea typeface="Helvetica" charset="0"/>
                            <a:cs typeface="Helvetica" charset="0"/>
                            <a:sym typeface="Helvetica Light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 1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25244630"/>
                  </p:ext>
                </p:extLst>
              </p:nvPr>
            </p:nvGraphicFramePr>
            <p:xfrm>
              <a:off x="228706" y="2450102"/>
              <a:ext cx="3291840" cy="2926080"/>
            </p:xfrm>
            <a:graphic>
              <a:graphicData uri="http://schemas.openxmlformats.org/drawingml/2006/table">
                <a:tbl>
                  <a:tblPr firstRow="1" bandRow="1">
                    <a:noFill/>
                  </a:tblPr>
                  <a:tblGrid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</a:t>
                          </a:r>
                          <a:endParaRPr lang="en-US" sz="180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3</a:t>
                          </a:r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Helvetica" charset="0"/>
                              <a:ea typeface="Helvetica" charset="0"/>
                              <a:cs typeface="Helvetica" charset="0"/>
                              <a:sym typeface="Helvetica Light"/>
                            </a:rPr>
                            <a:t>4</a:t>
                          </a:r>
                          <a:endParaRPr lang="en-US" sz="1800" b="0" i="0" u="none" strike="noStrike" cap="none" spc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Helvetica" charset="0"/>
                            <a:ea typeface="Helvetica" charset="0"/>
                            <a:cs typeface="Helvetica" charset="0"/>
                            <a:sym typeface="Helvetica Light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5</a:t>
                          </a:r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6</a:t>
                          </a:r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4"/>
                          <a:stretch>
                            <a:fillRect l="-701667" t="-8333" r="-101667" b="-72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i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2N</a:t>
                          </a:r>
                          <a:endParaRPr lang="en-US" sz="1800" i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i="0" u="none" strike="noStrike" cap="none" spc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Helvetica" charset="0"/>
                            <a:ea typeface="Helvetica" charset="0"/>
                            <a:cs typeface="Helvetica" charset="0"/>
                            <a:sym typeface="Helvetica Light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</a:t>
                          </a:r>
                          <a:endParaRPr lang="en-US" sz="180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i="0" u="none" strike="noStrike" cap="none" spc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Helvetica" charset="0"/>
                            <a:ea typeface="Helvetica" charset="0"/>
                            <a:cs typeface="Helvetica" charset="0"/>
                            <a:sym typeface="Helvetica Light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3</a:t>
                          </a:r>
                          <a:endParaRPr lang="en-US" sz="180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i="0" u="none" strike="noStrike" cap="none" spc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Helvetica" charset="0"/>
                            <a:ea typeface="Helvetica" charset="0"/>
                            <a:cs typeface="Helvetica" charset="0"/>
                            <a:sym typeface="Helvetica Light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4</a:t>
                          </a:r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i="0" u="none" strike="noStrike" cap="none" spc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Helvetica" charset="0"/>
                            <a:ea typeface="Helvetica" charset="0"/>
                            <a:cs typeface="Helvetica" charset="0"/>
                            <a:sym typeface="Helvetica Light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marL="4763" indent="0" algn="ctr">
                            <a:tabLst/>
                          </a:pPr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5</a:t>
                          </a:r>
                          <a:endParaRPr lang="en-US" sz="180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dirty="0" smtClean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i="0" u="none" strike="noStrike" cap="none" spc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Helvetica" charset="0"/>
                            <a:ea typeface="Helvetica" charset="0"/>
                            <a:cs typeface="Helvetica" charset="0"/>
                            <a:sym typeface="Helvetica Light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dirty="0" smtClean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dirty="0" smtClean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4"/>
                          <a:stretch>
                            <a:fillRect t="-610000" r="-803333" b="-1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i="0" u="none" strike="noStrike" cap="none" spc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Helvetica" charset="0"/>
                            <a:ea typeface="Helvetica" charset="0"/>
                            <a:cs typeface="Helvetica" charset="0"/>
                            <a:sym typeface="Helvetica Light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dirty="0" smtClean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2N</a:t>
                          </a:r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i="0" u="none" strike="noStrike" cap="none" spc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Helvetica" charset="0"/>
                            <a:ea typeface="Helvetica" charset="0"/>
                            <a:cs typeface="Helvetica" charset="0"/>
                            <a:sym typeface="Helvetica Light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Table 1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7677226"/>
                  </p:ext>
                </p:extLst>
              </p:nvPr>
            </p:nvGraphicFramePr>
            <p:xfrm>
              <a:off x="8985862" y="2450102"/>
              <a:ext cx="3291840" cy="2926080"/>
            </p:xfrm>
            <a:graphic>
              <a:graphicData uri="http://schemas.openxmlformats.org/drawingml/2006/table">
                <a:tbl>
                  <a:tblPr firstRow="1" bandRow="1">
                    <a:noFill/>
                  </a:tblPr>
                  <a:tblGrid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 sz="1800" b="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584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mr-IN" sz="18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charset="0"/>
                                    <a:ea typeface="Helvetica" charset="0"/>
                                    <a:cs typeface="Helvetica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21</a:t>
                          </a:r>
                          <a:endParaRPr lang="en-US" sz="1800" b="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kern="1200" dirty="0" smtClean="0">
                              <a:solidFill>
                                <a:schemeClr val="tx1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22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23</a:t>
                          </a:r>
                          <a:endParaRPr lang="en-US" sz="1800" b="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24</a:t>
                          </a:r>
                          <a:endParaRPr lang="en-US" sz="1800" b="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mr-IN" sz="18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charset="0"/>
                                    <a:ea typeface="Helvetica" charset="0"/>
                                    <a:cs typeface="Helvetica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2N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mr-IN" sz="18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charset="0"/>
                                    <a:ea typeface="Helvetica" charset="0"/>
                                    <a:cs typeface="Helvetica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41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584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584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42</a:t>
                          </a:r>
                          <a:endParaRPr lang="en-US" sz="1800" b="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584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584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marL="4763" indent="0" algn="ctr">
                            <a:tabLst/>
                          </a:pPr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43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mr-IN" sz="18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charset="0"/>
                                    <a:ea typeface="Helvetica" charset="0"/>
                                    <a:cs typeface="Helvetica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b="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584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2N</a:t>
                          </a:r>
                          <a:endParaRPr lang="en-US" sz="1800" b="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584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Table 1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7677226"/>
                  </p:ext>
                </p:extLst>
              </p:nvPr>
            </p:nvGraphicFramePr>
            <p:xfrm>
              <a:off x="8985862" y="2450102"/>
              <a:ext cx="3291840" cy="2926080"/>
            </p:xfrm>
            <a:graphic>
              <a:graphicData uri="http://schemas.openxmlformats.org/drawingml/2006/table">
                <a:tbl>
                  <a:tblPr firstRow="1" bandRow="1">
                    <a:noFill/>
                  </a:tblPr>
                  <a:tblGrid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 sz="1800" b="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5"/>
                          <a:stretch>
                            <a:fillRect l="-201667" t="-8333" r="-601667" b="-72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21</a:t>
                          </a:r>
                          <a:endParaRPr lang="en-US" sz="1800" b="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kern="1200" dirty="0" smtClean="0">
                              <a:solidFill>
                                <a:schemeClr val="tx1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22</a:t>
                          </a:r>
                          <a:endParaRPr lang="en-US" sz="1800" b="0" kern="1200" dirty="0" smtClean="0">
                            <a:solidFill>
                              <a:schemeClr val="tx1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23</a:t>
                          </a:r>
                          <a:endParaRPr lang="en-US" sz="1800" b="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24</a:t>
                          </a:r>
                          <a:endParaRPr lang="en-US" sz="1800" b="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5"/>
                          <a:stretch>
                            <a:fillRect l="-703333" t="-8333" r="-100000" b="-72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2N</a:t>
                          </a:r>
                          <a:endParaRPr lang="en-US" sz="1800" b="0" i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5"/>
                          <a:stretch>
                            <a:fillRect l="-1667" t="-208333" r="-801667" b="-52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41</a:t>
                          </a: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584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584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42</a:t>
                          </a:r>
                          <a:endParaRPr lang="en-US" sz="1800" b="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584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584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marL="4763" indent="0" algn="ctr">
                            <a:tabLst/>
                          </a:pPr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43</a:t>
                          </a: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5"/>
                          <a:stretch>
                            <a:fillRect l="-1667" t="-610000" r="-801667" b="-1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584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2N</a:t>
                          </a:r>
                          <a:endParaRPr lang="en-US" sz="1800" b="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584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4202096" y="3964739"/>
                <a:ext cx="406168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 smtClean="0">
                    <a:solidFill>
                      <a:schemeClr val="bg2">
                        <a:lumMod val="10000"/>
                      </a:schemeClr>
                    </a:solidFill>
                  </a:rPr>
                  <a:t>2. Send queries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i="1" dirty="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charset="0"/>
                          </a:rPr>
                          <m:t>𝑆</m:t>
                        </m:r>
                      </m:e>
                      <m:sub>
                        <m:r>
                          <a:rPr lang="en-US" sz="2400" i="1" dirty="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dirty="0" smtClean="0">
                    <a:solidFill>
                      <a:schemeClr val="bg2">
                        <a:lumMod val="10000"/>
                      </a:schemeClr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i="1" dirty="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charset="0"/>
                          </a:rPr>
                          <m:t>𝑆</m:t>
                        </m:r>
                      </m:e>
                      <m:sub>
                        <m:r>
                          <a:rPr lang="en-US" sz="2400" i="1" dirty="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2400" dirty="0" smtClean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2096" y="3964739"/>
                <a:ext cx="4061689" cy="461665"/>
              </a:xfrm>
              <a:prstGeom prst="rect">
                <a:avLst/>
              </a:prstGeom>
              <a:blipFill rotWithShape="0">
                <a:blip r:embed="rId6"/>
                <a:stretch>
                  <a:fillRect l="-2249" t="-11842" b="-27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ounded Rectangle 5"/>
          <p:cNvSpPr/>
          <p:nvPr/>
        </p:nvSpPr>
        <p:spPr>
          <a:xfrm>
            <a:off x="150607" y="2807746"/>
            <a:ext cx="3463962" cy="357035"/>
          </a:xfrm>
          <a:prstGeom prst="roundRect">
            <a:avLst/>
          </a:prstGeom>
          <a:noFill/>
          <a:ln w="254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50607" y="4284341"/>
            <a:ext cx="3463962" cy="357035"/>
          </a:xfrm>
          <a:prstGeom prst="roundRect">
            <a:avLst/>
          </a:prstGeom>
          <a:noFill/>
          <a:ln w="254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530632" y="6751180"/>
            <a:ext cx="2867522" cy="357035"/>
          </a:xfrm>
          <a:prstGeom prst="roundRect">
            <a:avLst/>
          </a:prstGeom>
          <a:noFill/>
          <a:ln w="254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8907332" y="3556107"/>
            <a:ext cx="3474720" cy="357035"/>
          </a:xfrm>
          <a:prstGeom prst="roundRect">
            <a:avLst/>
          </a:prstGeom>
          <a:noFill/>
          <a:ln w="254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907332" y="5019147"/>
            <a:ext cx="3496236" cy="357035"/>
          </a:xfrm>
          <a:prstGeom prst="roundRect">
            <a:avLst/>
          </a:prstGeom>
          <a:noFill/>
          <a:ln w="254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3" name="Rounded Rectangle 22"/>
          <p:cNvSpPr/>
          <p:nvPr/>
        </p:nvSpPr>
        <p:spPr>
          <a:xfrm rot="5400000">
            <a:off x="9779371" y="3752285"/>
            <a:ext cx="3197264" cy="357035"/>
          </a:xfrm>
          <a:prstGeom prst="roundRect">
            <a:avLst/>
          </a:prstGeom>
          <a:noFill/>
          <a:ln w="254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4" name="Rounded Rectangle 23"/>
          <p:cNvSpPr/>
          <p:nvPr/>
        </p:nvSpPr>
        <p:spPr>
          <a:xfrm rot="5400000">
            <a:off x="8669928" y="3752285"/>
            <a:ext cx="3197265" cy="357035"/>
          </a:xfrm>
          <a:prstGeom prst="roundRect">
            <a:avLst/>
          </a:prstGeom>
          <a:noFill/>
          <a:ln w="254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5" name="Rounded Rectangle 24"/>
          <p:cNvSpPr/>
          <p:nvPr/>
        </p:nvSpPr>
        <p:spPr>
          <a:xfrm rot="5400000">
            <a:off x="997689" y="3752286"/>
            <a:ext cx="3197264" cy="357035"/>
          </a:xfrm>
          <a:prstGeom prst="roundRect">
            <a:avLst/>
          </a:prstGeom>
          <a:noFill/>
          <a:ln w="254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6" name="Rounded Rectangle 25"/>
          <p:cNvSpPr/>
          <p:nvPr/>
        </p:nvSpPr>
        <p:spPr>
          <a:xfrm rot="5400000">
            <a:off x="273895" y="3752285"/>
            <a:ext cx="3197265" cy="357035"/>
          </a:xfrm>
          <a:prstGeom prst="roundRect">
            <a:avLst/>
          </a:prstGeom>
          <a:noFill/>
          <a:ln w="254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515389" y="8591366"/>
            <a:ext cx="2867522" cy="357035"/>
          </a:xfrm>
          <a:prstGeom prst="roundRect">
            <a:avLst/>
          </a:prstGeom>
          <a:noFill/>
          <a:ln w="254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227194" y="7118973"/>
            <a:ext cx="2867522" cy="357035"/>
          </a:xfrm>
          <a:prstGeom prst="roundRect">
            <a:avLst/>
          </a:prstGeom>
          <a:noFill/>
          <a:ln w="254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7243184" y="6741550"/>
            <a:ext cx="2867522" cy="357035"/>
          </a:xfrm>
          <a:prstGeom prst="roundRect">
            <a:avLst/>
          </a:prstGeom>
          <a:noFill/>
          <a:ln w="254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614287" y="2485361"/>
                <a:ext cx="3225242" cy="6740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  <a:tabLst>
                    <a:tab pos="2676525" algn="l"/>
                  </a:tabLst>
                </a:pPr>
                <a:r>
                  <a:rPr lang="en-US" sz="2800" dirty="0" smtClean="0">
                    <a:solidFill>
                      <a:schemeClr val="bg2">
                        <a:lumMod val="10000"/>
                      </a:schemeClr>
                    </a:solidFill>
                  </a:rPr>
                  <a:t>Example: Search </a:t>
                </a:r>
                <a14:m>
                  <m:oMath xmlns:m="http://schemas.openxmlformats.org/officeDocument/2006/math">
                    <m:r>
                      <a:rPr lang="en-US" sz="2800" i="1" dirty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charset="0"/>
                      </a:rPr>
                      <m:t>𝑥</m:t>
                    </m:r>
                  </m:oMath>
                </a14:m>
                <a:endParaRPr lang="en-US" sz="2800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4287" y="2485361"/>
                <a:ext cx="3225242" cy="674095"/>
              </a:xfrm>
              <a:prstGeom prst="rect">
                <a:avLst/>
              </a:prstGeom>
              <a:blipFill rotWithShape="0">
                <a:blip r:embed="rId7"/>
                <a:stretch>
                  <a:fillRect l="-3592" b="-25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2657834" y="5914994"/>
                <a:ext cx="61311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i="1" dirty="0" smtClean="0">
                              <a:latin typeface="Cambria Math" charset="0"/>
                            </a:rPr>
                            <m:t>𝑇</m:t>
                          </m:r>
                        </m:e>
                        <m:sub>
                          <m:r>
                            <a:rPr lang="en-US" sz="2400" i="1" dirty="0" smtClean="0">
                              <a:latin typeface="Cambria Math" charset="0"/>
                            </a:rPr>
                            <m:t>𝑤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7834" y="5914994"/>
                <a:ext cx="613117" cy="461665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8398437" y="5914994"/>
                <a:ext cx="554061" cy="4912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i="1" dirty="0" smtClean="0">
                              <a:latin typeface="Cambria Math" charset="0"/>
                            </a:rPr>
                            <m:t>𝑇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8437" y="5914994"/>
                <a:ext cx="554061" cy="491288"/>
              </a:xfrm>
              <a:prstGeom prst="rect">
                <a:avLst/>
              </a:prstGeom>
              <a:blipFill rotWithShape="0">
                <a:blip r:embed="rId9"/>
                <a:stretch>
                  <a:fillRect b="-9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2500" y="5626870"/>
            <a:ext cx="5080000" cy="4699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1570756" y="1894146"/>
                <a:ext cx="720133" cy="4769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400" b="1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𝐈</m:t>
                          </m:r>
                        </m:e>
                        <m:sup>
                          <m:r>
                            <a:rPr lang="en-US" sz="2400" i="1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(0)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0756" y="1894146"/>
                <a:ext cx="720133" cy="476990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10352438" y="1876850"/>
                <a:ext cx="720134" cy="4769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dirty="0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400" b="1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𝐈</m:t>
                          </m:r>
                        </m:e>
                        <m:sup>
                          <m:r>
                            <a:rPr lang="en-US" sz="2400" i="1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(</m:t>
                          </m:r>
                          <m:r>
                            <a:rPr lang="en-US" sz="2400" b="0" i="1" dirty="0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1</m:t>
                          </m:r>
                          <m:r>
                            <a:rPr lang="en-US" sz="2400" i="1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52438" y="1876850"/>
                <a:ext cx="720134" cy="476990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028948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u="sng" dirty="0"/>
              <a:t>D</a:t>
            </a:r>
            <a:r>
              <a:rPr lang="en-US" dirty="0"/>
              <a:t>istributed </a:t>
            </a:r>
            <a:r>
              <a:rPr lang="en-US" u="sng" dirty="0"/>
              <a:t>O</a:t>
            </a:r>
            <a:r>
              <a:rPr lang="en-US" dirty="0"/>
              <a:t>blivious </a:t>
            </a:r>
            <a:r>
              <a:rPr lang="en-US" u="sng" dirty="0"/>
              <a:t>D</a:t>
            </a:r>
            <a:r>
              <a:rPr lang="en-US" dirty="0"/>
              <a:t>ata Structure DSSE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Access Operation</a:t>
            </a:r>
            <a:endParaRPr dirty="0"/>
          </a:p>
        </p:txBody>
      </p:sp>
      <p:sp>
        <p:nvSpPr>
          <p:cNvPr id="380" name="Shape 380"/>
          <p:cNvSpPr>
            <a:spLocks noGrp="1"/>
          </p:cNvSpPr>
          <p:nvPr>
            <p:ph type="sldNum" sz="quarter" idx="2"/>
          </p:nvPr>
        </p:nvSpPr>
        <p:spPr>
          <a:xfrm>
            <a:off x="6375349" y="925195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29</a:t>
            </a:fld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 1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25244630"/>
                  </p:ext>
                </p:extLst>
              </p:nvPr>
            </p:nvGraphicFramePr>
            <p:xfrm>
              <a:off x="228706" y="2450102"/>
              <a:ext cx="3291840" cy="2926080"/>
            </p:xfrm>
            <a:graphic>
              <a:graphicData uri="http://schemas.openxmlformats.org/drawingml/2006/table">
                <a:tbl>
                  <a:tblPr firstRow="1" bandRow="1">
                    <a:noFill/>
                  </a:tblPr>
                  <a:tblGrid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3</a:t>
                          </a:r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Helvetica" charset="0"/>
                              <a:ea typeface="Helvetica" charset="0"/>
                              <a:cs typeface="Helvetica" charset="0"/>
                              <a:sym typeface="Helvetica Light"/>
                            </a:rPr>
                            <a:t>4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5</a:t>
                          </a:r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6</a:t>
                          </a:r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mr-IN" sz="180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charset="0"/>
                                    <a:ea typeface="Helvetica" charset="0"/>
                                    <a:cs typeface="Helvetica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US" sz="180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i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2N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i="0" u="none" strike="noStrike" cap="none" spc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Helvetica" charset="0"/>
                            <a:ea typeface="Helvetica" charset="0"/>
                            <a:cs typeface="Helvetica" charset="0"/>
                            <a:sym typeface="Helvetica Light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i="0" u="none" strike="noStrike" cap="none" spc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Helvetica" charset="0"/>
                            <a:ea typeface="Helvetica" charset="0"/>
                            <a:cs typeface="Helvetica" charset="0"/>
                            <a:sym typeface="Helvetica Light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3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i="0" u="none" strike="noStrike" cap="none" spc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Helvetica" charset="0"/>
                            <a:ea typeface="Helvetica" charset="0"/>
                            <a:cs typeface="Helvetica" charset="0"/>
                            <a:sym typeface="Helvetica Light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4</a:t>
                          </a:r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i="0" u="none" strike="noStrike" cap="none" spc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Helvetica" charset="0"/>
                            <a:ea typeface="Helvetica" charset="0"/>
                            <a:cs typeface="Helvetica" charset="0"/>
                            <a:sym typeface="Helvetica Light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marL="4763" indent="0" algn="ctr">
                            <a:tabLst/>
                          </a:pPr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5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dirty="0" smtClean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i="0" u="none" strike="noStrike" cap="none" spc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Helvetica" charset="0"/>
                            <a:ea typeface="Helvetica" charset="0"/>
                            <a:cs typeface="Helvetica" charset="0"/>
                            <a:sym typeface="Helvetica Light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dirty="0" smtClean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dirty="0" smtClean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mr-IN" sz="180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charset="0"/>
                                    <a:ea typeface="Helvetica" charset="0"/>
                                    <a:cs typeface="Helvetica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i="0" u="none" strike="noStrike" cap="none" spc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Helvetica" charset="0"/>
                            <a:ea typeface="Helvetica" charset="0"/>
                            <a:cs typeface="Helvetica" charset="0"/>
                            <a:sym typeface="Helvetica Light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dirty="0" smtClean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2N</a:t>
                          </a:r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i="0" u="none" strike="noStrike" cap="none" spc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Helvetica" charset="0"/>
                            <a:ea typeface="Helvetica" charset="0"/>
                            <a:cs typeface="Helvetica" charset="0"/>
                            <a:sym typeface="Helvetica Light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 1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25244630"/>
                  </p:ext>
                </p:extLst>
              </p:nvPr>
            </p:nvGraphicFramePr>
            <p:xfrm>
              <a:off x="228706" y="2450102"/>
              <a:ext cx="3291840" cy="2926080"/>
            </p:xfrm>
            <a:graphic>
              <a:graphicData uri="http://schemas.openxmlformats.org/drawingml/2006/table">
                <a:tbl>
                  <a:tblPr firstRow="1" bandRow="1">
                    <a:noFill/>
                  </a:tblPr>
                  <a:tblGrid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</a:t>
                          </a:r>
                          <a:endParaRPr lang="en-US" sz="180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3</a:t>
                          </a:r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Helvetica" charset="0"/>
                              <a:ea typeface="Helvetica" charset="0"/>
                              <a:cs typeface="Helvetica" charset="0"/>
                              <a:sym typeface="Helvetica Light"/>
                            </a:rPr>
                            <a:t>4</a:t>
                          </a:r>
                          <a:endParaRPr lang="en-US" sz="1800" b="0" i="0" u="none" strike="noStrike" cap="none" spc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Helvetica" charset="0"/>
                            <a:ea typeface="Helvetica" charset="0"/>
                            <a:cs typeface="Helvetica" charset="0"/>
                            <a:sym typeface="Helvetica Light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5</a:t>
                          </a:r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6</a:t>
                          </a:r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701667" t="-8333" r="-101667" b="-72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i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2N</a:t>
                          </a:r>
                          <a:endParaRPr lang="en-US" sz="1800" i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i="0" u="none" strike="noStrike" cap="none" spc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Helvetica" charset="0"/>
                            <a:ea typeface="Helvetica" charset="0"/>
                            <a:cs typeface="Helvetica" charset="0"/>
                            <a:sym typeface="Helvetica Light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</a:t>
                          </a:r>
                          <a:endParaRPr lang="en-US" sz="180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i="0" u="none" strike="noStrike" cap="none" spc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Helvetica" charset="0"/>
                            <a:ea typeface="Helvetica" charset="0"/>
                            <a:cs typeface="Helvetica" charset="0"/>
                            <a:sym typeface="Helvetica Light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3</a:t>
                          </a:r>
                          <a:endParaRPr lang="en-US" sz="180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i="0" u="none" strike="noStrike" cap="none" spc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Helvetica" charset="0"/>
                            <a:ea typeface="Helvetica" charset="0"/>
                            <a:cs typeface="Helvetica" charset="0"/>
                            <a:sym typeface="Helvetica Light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4</a:t>
                          </a:r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i="0" u="none" strike="noStrike" cap="none" spc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Helvetica" charset="0"/>
                            <a:ea typeface="Helvetica" charset="0"/>
                            <a:cs typeface="Helvetica" charset="0"/>
                            <a:sym typeface="Helvetica Light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marL="4763" indent="0" algn="ctr">
                            <a:tabLst/>
                          </a:pPr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5</a:t>
                          </a:r>
                          <a:endParaRPr lang="en-US" sz="180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dirty="0" smtClean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i="0" u="none" strike="noStrike" cap="none" spc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Helvetica" charset="0"/>
                            <a:ea typeface="Helvetica" charset="0"/>
                            <a:cs typeface="Helvetica" charset="0"/>
                            <a:sym typeface="Helvetica Light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dirty="0" smtClean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dirty="0" smtClean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t="-610000" r="-803333" b="-1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i="0" u="none" strike="noStrike" cap="none" spc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Helvetica" charset="0"/>
                            <a:ea typeface="Helvetica" charset="0"/>
                            <a:cs typeface="Helvetica" charset="0"/>
                            <a:sym typeface="Helvetica Light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dirty="0" smtClean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2N</a:t>
                          </a:r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i="0" u="none" strike="noStrike" cap="none" spc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Helvetica" charset="0"/>
                            <a:ea typeface="Helvetica" charset="0"/>
                            <a:cs typeface="Helvetica" charset="0"/>
                            <a:sym typeface="Helvetica Light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Table 1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7677226"/>
                  </p:ext>
                </p:extLst>
              </p:nvPr>
            </p:nvGraphicFramePr>
            <p:xfrm>
              <a:off x="8985862" y="2450102"/>
              <a:ext cx="3291840" cy="2926080"/>
            </p:xfrm>
            <a:graphic>
              <a:graphicData uri="http://schemas.openxmlformats.org/drawingml/2006/table">
                <a:tbl>
                  <a:tblPr firstRow="1" bandRow="1">
                    <a:noFill/>
                  </a:tblPr>
                  <a:tblGrid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 sz="1800" b="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584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mr-IN" sz="18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charset="0"/>
                                    <a:ea typeface="Helvetica" charset="0"/>
                                    <a:cs typeface="Helvetica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21</a:t>
                          </a:r>
                          <a:endParaRPr lang="en-US" sz="1800" b="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kern="1200" dirty="0" smtClean="0">
                              <a:solidFill>
                                <a:schemeClr val="tx1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22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23</a:t>
                          </a:r>
                          <a:endParaRPr lang="en-US" sz="1800" b="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24</a:t>
                          </a:r>
                          <a:endParaRPr lang="en-US" sz="1800" b="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mr-IN" sz="18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charset="0"/>
                                    <a:ea typeface="Helvetica" charset="0"/>
                                    <a:cs typeface="Helvetica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2N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mr-IN" sz="18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charset="0"/>
                                    <a:ea typeface="Helvetica" charset="0"/>
                                    <a:cs typeface="Helvetica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41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584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584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42</a:t>
                          </a:r>
                          <a:endParaRPr lang="en-US" sz="1800" b="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584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584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marL="4763" indent="0" algn="ctr">
                            <a:tabLst/>
                          </a:pPr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43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mr-IN" sz="18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charset="0"/>
                                    <a:ea typeface="Helvetica" charset="0"/>
                                    <a:cs typeface="Helvetica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b="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584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2N</a:t>
                          </a:r>
                          <a:endParaRPr lang="en-US" sz="1800" b="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584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Table 1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7677226"/>
                  </p:ext>
                </p:extLst>
              </p:nvPr>
            </p:nvGraphicFramePr>
            <p:xfrm>
              <a:off x="8985862" y="2450102"/>
              <a:ext cx="3291840" cy="2926080"/>
            </p:xfrm>
            <a:graphic>
              <a:graphicData uri="http://schemas.openxmlformats.org/drawingml/2006/table">
                <a:tbl>
                  <a:tblPr firstRow="1" bandRow="1">
                    <a:noFill/>
                  </a:tblPr>
                  <a:tblGrid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 sz="1800" b="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201667" t="-8333" r="-601667" b="-72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21</a:t>
                          </a:r>
                          <a:endParaRPr lang="en-US" sz="1800" b="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kern="1200" dirty="0" smtClean="0">
                              <a:solidFill>
                                <a:schemeClr val="tx1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22</a:t>
                          </a:r>
                          <a:endParaRPr lang="en-US" sz="1800" b="0" kern="1200" dirty="0" smtClean="0">
                            <a:solidFill>
                              <a:schemeClr val="tx1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23</a:t>
                          </a:r>
                          <a:endParaRPr lang="en-US" sz="1800" b="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24</a:t>
                          </a:r>
                          <a:endParaRPr lang="en-US" sz="1800" b="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703333" t="-8333" r="-100000" b="-72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2N</a:t>
                          </a:r>
                          <a:endParaRPr lang="en-US" sz="1800" b="0" i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1667" t="-208333" r="-801667" b="-52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41</a:t>
                          </a: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584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584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42</a:t>
                          </a:r>
                          <a:endParaRPr lang="en-US" sz="1800" b="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584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584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marL="4763" indent="0" algn="ctr">
                            <a:tabLst/>
                          </a:pPr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43</a:t>
                          </a: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1667" t="-610000" r="-801667" b="-1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584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2N</a:t>
                          </a:r>
                          <a:endParaRPr lang="en-US" sz="1800" b="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584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14" name="Rectangle 13"/>
          <p:cNvSpPr/>
          <p:nvPr/>
        </p:nvSpPr>
        <p:spPr>
          <a:xfrm>
            <a:off x="3806213" y="3621010"/>
            <a:ext cx="494077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400" dirty="0" smtClean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</a:rPr>
              <a:t>3. Decrypt only “non-dummy” data</a:t>
            </a:r>
            <a:endParaRPr lang="en-US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50607" y="2807746"/>
            <a:ext cx="3463962" cy="357035"/>
          </a:xfrm>
          <a:prstGeom prst="roundRect">
            <a:avLst/>
          </a:prstGeom>
          <a:noFill/>
          <a:ln w="254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50607" y="4284341"/>
            <a:ext cx="3463962" cy="357035"/>
          </a:xfrm>
          <a:prstGeom prst="roundRect">
            <a:avLst/>
          </a:prstGeom>
          <a:noFill/>
          <a:ln w="25400" cap="flat">
            <a:solidFill>
              <a:srgbClr val="FF0000">
                <a:alpha val="36000"/>
              </a:srgb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8907332" y="3556107"/>
            <a:ext cx="3474720" cy="357035"/>
          </a:xfrm>
          <a:prstGeom prst="roundRect">
            <a:avLst/>
          </a:prstGeom>
          <a:noFill/>
          <a:ln w="254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907332" y="5019147"/>
            <a:ext cx="3496236" cy="357035"/>
          </a:xfrm>
          <a:prstGeom prst="roundRect">
            <a:avLst/>
          </a:prstGeom>
          <a:noFill/>
          <a:ln w="25400" cap="flat">
            <a:solidFill>
              <a:srgbClr val="FF0000">
                <a:alpha val="23000"/>
              </a:srgb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3" name="Rounded Rectangle 22"/>
          <p:cNvSpPr/>
          <p:nvPr/>
        </p:nvSpPr>
        <p:spPr>
          <a:xfrm rot="5400000">
            <a:off x="9779371" y="3752285"/>
            <a:ext cx="3197264" cy="357035"/>
          </a:xfrm>
          <a:prstGeom prst="roundRect">
            <a:avLst/>
          </a:prstGeom>
          <a:noFill/>
          <a:ln w="25400" cap="flat">
            <a:solidFill>
              <a:srgbClr val="FF0000">
                <a:alpha val="23000"/>
              </a:srgb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4" name="Rounded Rectangle 23"/>
          <p:cNvSpPr/>
          <p:nvPr/>
        </p:nvSpPr>
        <p:spPr>
          <a:xfrm rot="5400000">
            <a:off x="8669928" y="3752285"/>
            <a:ext cx="3197265" cy="357035"/>
          </a:xfrm>
          <a:prstGeom prst="roundRect">
            <a:avLst/>
          </a:prstGeom>
          <a:noFill/>
          <a:ln w="254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5" name="Rounded Rectangle 24"/>
          <p:cNvSpPr/>
          <p:nvPr/>
        </p:nvSpPr>
        <p:spPr>
          <a:xfrm rot="5400000">
            <a:off x="997689" y="3752286"/>
            <a:ext cx="3197264" cy="357035"/>
          </a:xfrm>
          <a:prstGeom prst="roundRect">
            <a:avLst/>
          </a:prstGeom>
          <a:noFill/>
          <a:ln w="254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6" name="Rounded Rectangle 25"/>
          <p:cNvSpPr/>
          <p:nvPr/>
        </p:nvSpPr>
        <p:spPr>
          <a:xfrm rot="5400000">
            <a:off x="273895" y="3752285"/>
            <a:ext cx="3197265" cy="357035"/>
          </a:xfrm>
          <a:prstGeom prst="roundRect">
            <a:avLst/>
          </a:prstGeom>
          <a:noFill/>
          <a:ln w="25400" cap="flat">
            <a:solidFill>
              <a:srgbClr val="FF0000">
                <a:alpha val="36000"/>
              </a:srgb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614287" y="2485361"/>
                <a:ext cx="3225242" cy="6740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  <a:tabLst>
                    <a:tab pos="2676525" algn="l"/>
                  </a:tabLst>
                </a:pPr>
                <a:r>
                  <a:rPr lang="en-US" sz="2800" dirty="0" smtClean="0">
                    <a:solidFill>
                      <a:schemeClr val="bg2">
                        <a:lumMod val="10000"/>
                      </a:schemeClr>
                    </a:solidFill>
                  </a:rPr>
                  <a:t>Example: Search </a:t>
                </a:r>
                <a14:m>
                  <m:oMath xmlns:m="http://schemas.openxmlformats.org/officeDocument/2006/math">
                    <m:r>
                      <a:rPr lang="en-US" sz="2800" i="1" dirty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charset="0"/>
                      </a:rPr>
                      <m:t>𝑥</m:t>
                    </m:r>
                  </m:oMath>
                </a14:m>
                <a:endParaRPr lang="en-US" sz="2800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4287" y="2485361"/>
                <a:ext cx="3225242" cy="674095"/>
              </a:xfrm>
              <a:prstGeom prst="rect">
                <a:avLst/>
              </a:prstGeom>
              <a:blipFill rotWithShape="0">
                <a:blip r:embed="rId4"/>
                <a:stretch>
                  <a:fillRect l="-3592" b="-25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7" name="Table 2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0791099"/>
                  </p:ext>
                </p:extLst>
              </p:nvPr>
            </p:nvGraphicFramePr>
            <p:xfrm>
              <a:off x="7235189" y="6380963"/>
              <a:ext cx="2867522" cy="25958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433761"/>
                    <a:gridCol w="1433761"/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key</a:t>
                          </a:r>
                        </a:p>
                      </a:txBody>
                      <a:tcPr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value</a:t>
                          </a:r>
                        </a:p>
                      </a:txBody>
                      <a:tcPr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cs-CZ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21eb13b2</a:t>
                          </a:r>
                          <a:endParaRPr lang="en-US" dirty="0"/>
                        </a:p>
                      </a:txBody>
                      <a:tcPr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6,23,0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a-DK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afb018bd</a:t>
                          </a:r>
                          <a:endParaRPr lang="en-US" dirty="0"/>
                        </a:p>
                      </a:txBody>
                      <a:tcPr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6,21,1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pt-BR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c201901d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15,76,0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i-FI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d9990de8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5,90,1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nb-NO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dd3a317f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17,54,0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7" name="Table 2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0791099"/>
                  </p:ext>
                </p:extLst>
              </p:nvPr>
            </p:nvGraphicFramePr>
            <p:xfrm>
              <a:off x="7235189" y="6380963"/>
              <a:ext cx="2867522" cy="25958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433761"/>
                    <a:gridCol w="1433761"/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key</a:t>
                          </a:r>
                        </a:p>
                      </a:txBody>
                      <a:tcPr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value</a:t>
                          </a:r>
                          <a:endParaRPr lang="en-US" dirty="0" smtClean="0"/>
                        </a:p>
                      </a:txBody>
                      <a:tcPr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cs-CZ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21eb13b2</a:t>
                          </a:r>
                          <a:endParaRPr lang="en-US" dirty="0"/>
                        </a:p>
                      </a:txBody>
                      <a:tcPr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5"/>
                          <a:stretch>
                            <a:fillRect l="-100424" t="-106557" r="-847" b="-526230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a-DK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afb018bd</a:t>
                          </a:r>
                          <a:endParaRPr lang="en-US" dirty="0"/>
                        </a:p>
                      </a:txBody>
                      <a:tcPr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5"/>
                          <a:stretch>
                            <a:fillRect l="-100424" t="-206557" r="-847" b="-426230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pt-BR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c201901d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5"/>
                          <a:stretch>
                            <a:fillRect l="-100424" t="-306557" r="-847" b="-326230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i-FI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d9990de8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5"/>
                          <a:stretch>
                            <a:fillRect l="-100424" t="-506557" r="-847" b="-126230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nb-NO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dd3a317f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5"/>
                          <a:stretch>
                            <a:fillRect l="-100424" t="-606557" r="-847" b="-26230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8" name="Table 2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53606198"/>
                  </p:ext>
                </p:extLst>
              </p:nvPr>
            </p:nvGraphicFramePr>
            <p:xfrm>
              <a:off x="1530632" y="6376659"/>
              <a:ext cx="2867522" cy="25958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433761"/>
                    <a:gridCol w="1433761"/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key</a:t>
                          </a:r>
                        </a:p>
                      </a:txBody>
                      <a:tcPr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value</a:t>
                          </a:r>
                        </a:p>
                      </a:txBody>
                      <a:tcPr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is-IS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2473d9</a:t>
                          </a:r>
                          <a:r>
                            <a:rPr lang="en-US" sz="1800" b="0" i="0" u="none" strike="noStrike" cap="none" spc="0" baseline="0" dirty="0" err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ce</a:t>
                          </a:r>
                          <a:endParaRPr lang="en-US" dirty="0"/>
                        </a:p>
                      </a:txBody>
                      <a:tcPr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1,43,0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46ce530f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4,46,1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95177cd3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10,20,0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sk-SK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a1dc7df2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36,58,1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is-IS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bd136f68 </a:t>
                          </a:r>
                          <a:endParaRPr lang="en-US" dirty="0"/>
                        </a:p>
                      </a:txBody>
                      <a:tcPr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10,42,1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8" name="Table 2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53606198"/>
                  </p:ext>
                </p:extLst>
              </p:nvPr>
            </p:nvGraphicFramePr>
            <p:xfrm>
              <a:off x="1530632" y="6376659"/>
              <a:ext cx="2867522" cy="25958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433761"/>
                    <a:gridCol w="1433761"/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key</a:t>
                          </a:r>
                          <a:endParaRPr lang="en-US" dirty="0" smtClean="0"/>
                        </a:p>
                      </a:txBody>
                      <a:tcPr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value</a:t>
                          </a:r>
                          <a:endParaRPr lang="en-US" dirty="0" smtClean="0"/>
                        </a:p>
                      </a:txBody>
                      <a:tcPr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is-IS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2473d9</a:t>
                          </a:r>
                          <a:r>
                            <a:rPr lang="en-US" sz="1800" b="0" i="0" u="none" strike="noStrike" cap="none" spc="0" baseline="0" dirty="0" err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ce</a:t>
                          </a:r>
                          <a:endParaRPr lang="en-US" dirty="0"/>
                        </a:p>
                      </a:txBody>
                      <a:tcPr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6"/>
                          <a:stretch>
                            <a:fillRect l="-100851" t="-106557" r="-851" b="-524590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46ce530f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6"/>
                          <a:stretch>
                            <a:fillRect l="-100851" t="-206557" r="-851" b="-424590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95177cd3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6"/>
                          <a:stretch>
                            <a:fillRect l="-100851" t="-311667" r="-851" b="-331667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sk-SK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a1dc7df2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6"/>
                          <a:stretch>
                            <a:fillRect l="-100851" t="-504918" r="-851" b="-126230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is-IS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bd136f68 </a:t>
                          </a:r>
                          <a:endParaRPr lang="en-US" dirty="0"/>
                        </a:p>
                      </a:txBody>
                      <a:tcPr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6"/>
                          <a:stretch>
                            <a:fillRect l="-100851" t="-604918" r="-851" b="-26230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2657834" y="5914994"/>
                <a:ext cx="61311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i="1" dirty="0" smtClean="0">
                              <a:latin typeface="Cambria Math" charset="0"/>
                            </a:rPr>
                            <m:t>𝑇</m:t>
                          </m:r>
                        </m:e>
                        <m:sub>
                          <m:r>
                            <a:rPr lang="en-US" sz="2400" i="1" dirty="0" smtClean="0">
                              <a:latin typeface="Cambria Math" charset="0"/>
                            </a:rPr>
                            <m:t>𝑤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7834" y="5914994"/>
                <a:ext cx="613117" cy="46166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8398437" y="5914994"/>
                <a:ext cx="554061" cy="4912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i="1" dirty="0" smtClean="0">
                              <a:latin typeface="Cambria Math" charset="0"/>
                            </a:rPr>
                            <m:t>𝑇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8437" y="5914994"/>
                <a:ext cx="554061" cy="491288"/>
              </a:xfrm>
              <a:prstGeom prst="rect">
                <a:avLst/>
              </a:prstGeom>
              <a:blipFill rotWithShape="0">
                <a:blip r:embed="rId8"/>
                <a:stretch>
                  <a:fillRect b="-9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1570756" y="1894146"/>
                <a:ext cx="720133" cy="4769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400" b="1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𝐈</m:t>
                          </m:r>
                        </m:e>
                        <m:sup>
                          <m:r>
                            <a:rPr lang="en-US" sz="2400" i="1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(0)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0756" y="1894146"/>
                <a:ext cx="720133" cy="476990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10352438" y="1876850"/>
                <a:ext cx="720134" cy="4769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dirty="0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400" b="1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𝐈</m:t>
                          </m:r>
                        </m:e>
                        <m:sup>
                          <m:r>
                            <a:rPr lang="en-US" sz="2400" i="1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(</m:t>
                          </m:r>
                          <m:r>
                            <a:rPr lang="en-US" sz="2400" b="0" i="1" dirty="0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1</m:t>
                          </m:r>
                          <m:r>
                            <a:rPr lang="en-US" sz="2400" i="1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52438" y="1876850"/>
                <a:ext cx="720134" cy="476990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26219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/>
          <p:nvPr/>
        </p:nvSpPr>
        <p:spPr>
          <a:xfrm>
            <a:off x="9771735" y="4722472"/>
            <a:ext cx="3030545" cy="4771118"/>
          </a:xfrm>
          <a:prstGeom prst="roundRect">
            <a:avLst>
              <a:gd name="adj" fmla="val 9141"/>
            </a:avLst>
          </a:prstGeom>
          <a:solidFill>
            <a:srgbClr val="FFFFFF"/>
          </a:solidFill>
          <a:ln w="25400">
            <a:solidFill>
              <a:srgbClr val="53585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1" name="Shape 191"/>
          <p:cNvSpPr/>
          <p:nvPr/>
        </p:nvSpPr>
        <p:spPr>
          <a:xfrm>
            <a:off x="3071435" y="4852304"/>
            <a:ext cx="436960" cy="1"/>
          </a:xfrm>
          <a:prstGeom prst="line">
            <a:avLst/>
          </a:prstGeom>
          <a:ln w="25400">
            <a:solidFill>
              <a:schemeClr val="accent1"/>
            </a:solidFill>
            <a:miter lim="400000"/>
            <a:tailEnd type="stealth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5719" rIns="45719"/>
          <a:lstStyle/>
          <a:p>
            <a:pPr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206" name="Picture 205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69532" y="7534057"/>
            <a:ext cx="1186254" cy="394137"/>
          </a:xfrm>
          <a:prstGeom prst="rect">
            <a:avLst/>
          </a:prstGeom>
        </p:spPr>
      </p:pic>
      <p:sp>
        <p:nvSpPr>
          <p:cNvPr id="163" name="Shape 163"/>
          <p:cNvSpPr>
            <a:spLocks noGrp="1"/>
          </p:cNvSpPr>
          <p:nvPr>
            <p:ph type="title"/>
          </p:nvPr>
        </p:nvSpPr>
        <p:spPr>
          <a:xfrm>
            <a:off x="142875" y="444500"/>
            <a:ext cx="12719050" cy="2159000"/>
          </a:xfrm>
          <a:prstGeom prst="rect">
            <a:avLst/>
          </a:prstGeom>
        </p:spPr>
        <p:txBody>
          <a:bodyPr/>
          <a:lstStyle/>
          <a:p>
            <a:pPr>
              <a:defRPr sz="4300"/>
            </a:pPr>
            <a:r>
              <a:rPr dirty="0"/>
              <a:t>Dynamic Searchable Symmetric Encryption (DSSE)</a:t>
            </a:r>
          </a:p>
          <a:p>
            <a:pPr>
              <a:defRPr sz="3700"/>
            </a:pPr>
            <a:r>
              <a:rPr dirty="0"/>
              <a:t>Generic Framework</a:t>
            </a:r>
          </a:p>
        </p:txBody>
      </p:sp>
      <p:sp>
        <p:nvSpPr>
          <p:cNvPr id="164" name="Shape 164"/>
          <p:cNvSpPr/>
          <p:nvPr/>
        </p:nvSpPr>
        <p:spPr>
          <a:xfrm>
            <a:off x="1700847" y="2612389"/>
            <a:ext cx="1320010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r>
              <a:t>Client</a:t>
            </a:r>
          </a:p>
        </p:txBody>
      </p:sp>
      <p:pic>
        <p:nvPicPr>
          <p:cNvPr id="169" name="image1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1656932" y="3209274"/>
            <a:ext cx="1114412" cy="1116286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Shape 170"/>
          <p:cNvSpPr/>
          <p:nvPr/>
        </p:nvSpPr>
        <p:spPr>
          <a:xfrm>
            <a:off x="970271" y="5467698"/>
            <a:ext cx="2508244" cy="502797"/>
          </a:xfrm>
          <a:prstGeom prst="roundRect">
            <a:avLst>
              <a:gd name="adj" fmla="val 24671"/>
            </a:avLst>
          </a:prstGeom>
          <a:solidFill>
            <a:srgbClr val="53ACFF">
              <a:alpha val="35023"/>
            </a:srgbClr>
          </a:solidFill>
          <a:ln w="12700">
            <a:solidFill>
              <a:schemeClr val="accent1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342900" indent="-342900" algn="ctr">
              <a:defRPr sz="2000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</a:defRPr>
            </a:lvl1pPr>
          </a:lstStyle>
          <a:p>
            <a:r>
              <a:t>1. Extract keywords</a:t>
            </a:r>
          </a:p>
        </p:txBody>
      </p:sp>
      <p:grpSp>
        <p:nvGrpSpPr>
          <p:cNvPr id="173" name="Group 173"/>
          <p:cNvGrpSpPr/>
          <p:nvPr/>
        </p:nvGrpSpPr>
        <p:grpSpPr>
          <a:xfrm>
            <a:off x="827101" y="6976093"/>
            <a:ext cx="2857151" cy="603532"/>
            <a:chOff x="-687234" y="0"/>
            <a:chExt cx="2857149" cy="603530"/>
          </a:xfrm>
        </p:grpSpPr>
        <p:sp>
          <p:nvSpPr>
            <p:cNvPr id="171" name="Shape 171"/>
            <p:cNvSpPr/>
            <p:nvPr/>
          </p:nvSpPr>
          <p:spPr>
            <a:xfrm>
              <a:off x="-687235" y="0"/>
              <a:ext cx="2857151" cy="603531"/>
            </a:xfrm>
            <a:prstGeom prst="roundRect">
              <a:avLst>
                <a:gd name="adj" fmla="val 16765"/>
              </a:avLst>
            </a:prstGeom>
            <a:solidFill>
              <a:srgbClr val="53ACFF">
                <a:alpha val="35023"/>
              </a:srgbClr>
            </a:solidFill>
            <a:ln w="12700" cap="flat">
              <a:solidFill>
                <a:schemeClr val="accent1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marL="342900" indent="-342900">
                <a:defRPr sz="2000">
                  <a:solidFill>
                    <a:schemeClr val="accent1">
                      <a:hueOff val="273562"/>
                      <a:satOff val="2937"/>
                      <a:lumOff val="-22233"/>
                    </a:schemeClr>
                  </a:solidFill>
                </a:defRPr>
              </a:lvl1pPr>
            </a:lstStyle>
            <a:p>
              <a:r>
                <a:rPr dirty="0"/>
                <a:t>2. Generate trapdoors</a:t>
              </a:r>
            </a:p>
          </p:txBody>
        </p:sp>
        <p:pic>
          <p:nvPicPr>
            <p:cNvPr id="172" name="image21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888330" y="168820"/>
              <a:ext cx="268839" cy="2960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76" name="Group 176"/>
          <p:cNvGrpSpPr/>
          <p:nvPr/>
        </p:nvGrpSpPr>
        <p:grpSpPr>
          <a:xfrm>
            <a:off x="3506249" y="4447168"/>
            <a:ext cx="2802541" cy="600698"/>
            <a:chOff x="0" y="-204456"/>
            <a:chExt cx="2802540" cy="600696"/>
          </a:xfrm>
        </p:grpSpPr>
        <p:sp>
          <p:nvSpPr>
            <p:cNvPr id="174" name="Shape 174"/>
            <p:cNvSpPr/>
            <p:nvPr/>
          </p:nvSpPr>
          <p:spPr>
            <a:xfrm>
              <a:off x="0" y="-204457"/>
              <a:ext cx="2802541" cy="600698"/>
            </a:xfrm>
            <a:prstGeom prst="roundRect">
              <a:avLst>
                <a:gd name="adj" fmla="val 16274"/>
              </a:avLst>
            </a:prstGeom>
            <a:solidFill>
              <a:srgbClr val="53ACFF">
                <a:alpha val="35023"/>
              </a:srgbClr>
            </a:solidFill>
            <a:ln w="12700" cap="flat">
              <a:solidFill>
                <a:schemeClr val="accent1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marL="342900" indent="-342900">
                <a:defRPr sz="2000">
                  <a:solidFill>
                    <a:schemeClr val="accent1">
                      <a:hueOff val="273562"/>
                      <a:satOff val="2937"/>
                      <a:lumOff val="-22233"/>
                    </a:schemeClr>
                  </a:solidFill>
                </a:defRPr>
              </a:lvl1pPr>
            </a:lstStyle>
            <a:p>
              <a:r>
                <a:rPr dirty="0"/>
                <a:t>Standard encryption</a:t>
              </a:r>
            </a:p>
          </p:txBody>
        </p:sp>
        <p:pic>
          <p:nvPicPr>
            <p:cNvPr id="175" name="image21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/>
            <a:stretch>
              <a:fillRect/>
            </a:stretch>
          </p:blipFill>
          <p:spPr>
            <a:xfrm>
              <a:off x="2443727" y="-14010"/>
              <a:ext cx="304393" cy="2718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77" name="Shape 177"/>
          <p:cNvSpPr/>
          <p:nvPr/>
        </p:nvSpPr>
        <p:spPr>
          <a:xfrm>
            <a:off x="3603235" y="7612743"/>
            <a:ext cx="2385137" cy="875303"/>
          </a:xfrm>
          <a:prstGeom prst="roundRect">
            <a:avLst>
              <a:gd name="adj" fmla="val 11999"/>
            </a:avLst>
          </a:prstGeom>
          <a:solidFill>
            <a:srgbClr val="53ACFF">
              <a:alpha val="35023"/>
            </a:srgbClr>
          </a:solidFill>
          <a:ln w="12700">
            <a:solidFill>
              <a:schemeClr val="accent1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marL="342900" indent="-342900" algn="ctr">
              <a:defRPr sz="2000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</a:defRPr>
            </a:pPr>
            <a:r>
              <a:rPr dirty="0" smtClean="0"/>
              <a:t>Create </a:t>
            </a:r>
            <a:r>
              <a:rPr lang="en-US" dirty="0" smtClean="0"/>
              <a:t>encrypted</a:t>
            </a:r>
          </a:p>
          <a:p>
            <a:pPr marL="342900" indent="-342900" algn="ctr">
              <a:defRPr sz="2000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</a:defRPr>
            </a:pPr>
            <a:r>
              <a:rPr dirty="0" smtClean="0"/>
              <a:t>data</a:t>
            </a:r>
            <a:r>
              <a:rPr lang="en-US" dirty="0" smtClean="0"/>
              <a:t> </a:t>
            </a:r>
            <a:r>
              <a:rPr dirty="0" smtClean="0"/>
              <a:t>structure</a:t>
            </a:r>
            <a:endParaRPr dirty="0"/>
          </a:p>
        </p:txBody>
      </p:sp>
      <p:sp>
        <p:nvSpPr>
          <p:cNvPr id="178" name="Shape 178"/>
          <p:cNvSpPr/>
          <p:nvPr/>
        </p:nvSpPr>
        <p:spPr>
          <a:xfrm>
            <a:off x="6001225" y="8061642"/>
            <a:ext cx="552451" cy="1"/>
          </a:xfrm>
          <a:prstGeom prst="line">
            <a:avLst/>
          </a:prstGeom>
          <a:ln w="25400">
            <a:solidFill>
              <a:schemeClr val="accent1"/>
            </a:solidFill>
            <a:miter lim="400000"/>
            <a:tailEnd type="stealth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5719" rIns="45719"/>
          <a:lstStyle/>
          <a:p>
            <a:pPr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79" name="Shape 179"/>
          <p:cNvSpPr/>
          <p:nvPr/>
        </p:nvSpPr>
        <p:spPr>
          <a:xfrm>
            <a:off x="4700515" y="5025109"/>
            <a:ext cx="1" cy="888003"/>
          </a:xfrm>
          <a:prstGeom prst="line">
            <a:avLst/>
          </a:prstGeom>
          <a:ln w="25400">
            <a:solidFill>
              <a:schemeClr val="accent1"/>
            </a:solidFill>
            <a:miter lim="400000"/>
            <a:tailEnd type="stealth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5719" rIns="45719"/>
          <a:lstStyle/>
          <a:p>
            <a:pPr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7" name="Group 6"/>
          <p:cNvGrpSpPr/>
          <p:nvPr/>
        </p:nvGrpSpPr>
        <p:grpSpPr>
          <a:xfrm>
            <a:off x="1436987" y="4496396"/>
            <a:ext cx="1637381" cy="711817"/>
            <a:chOff x="1436987" y="4496396"/>
            <a:chExt cx="1637381" cy="71181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0" name="Shape 180"/>
                <p:cNvSpPr/>
                <p:nvPr/>
              </p:nvSpPr>
              <p:spPr>
                <a:xfrm>
                  <a:off x="1436987" y="4496396"/>
                  <a:ext cx="1637381" cy="711817"/>
                </a:xfrm>
                <a:prstGeom prst="roundRect">
                  <a:avLst>
                    <a:gd name="adj" fmla="val 13733"/>
                  </a:avLst>
                </a:prstGeom>
                <a:solidFill>
                  <a:srgbClr val="FFFFFF"/>
                </a:solidFill>
                <a:ln w="12700" cap="flat">
                  <a:solidFill>
                    <a:schemeClr val="tx2">
                      <a:lumMod val="50000"/>
                    </a:schemeClr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t">
                  <a:noAutofit/>
                </a:bodyPr>
                <a:lstStyle/>
                <a:p>
                  <a:pPr marL="9525" indent="-9525" algn="ctr">
                    <a:defRPr sz="2000">
                      <a:solidFill>
                        <a:schemeClr val="accent1">
                          <a:hueOff val="273562"/>
                          <a:satOff val="2937"/>
                          <a:lumOff val="-22233"/>
                        </a:schemeClr>
                      </a:solidFill>
                    </a:defRPr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dirty="0" smtClean="0">
                                <a:latin typeface="Cambria Math" charset="0"/>
                                <a:ea typeface="Helvetica"/>
                                <a:cs typeface="Helvetica"/>
                                <a:sym typeface="Helvetica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charset="0"/>
                                <a:ea typeface="Helvetica"/>
                                <a:cs typeface="Helvetica"/>
                                <a:sym typeface="Helvetica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charset="0"/>
                                <a:ea typeface="Helvetica"/>
                                <a:cs typeface="Helvetica"/>
                                <a:sym typeface="Helvetica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dirty="0" smtClean="0">
                            <a:latin typeface="Cambria Math" charset="0"/>
                            <a:ea typeface="Helvetica"/>
                            <a:cs typeface="Helvetica"/>
                            <a:sym typeface="Helvetica"/>
                          </a:rPr>
                          <m:t>,…, </m:t>
                        </m:r>
                        <m:sSub>
                          <m:sSubPr>
                            <m:ctrlPr>
                              <a:rPr lang="en-US" sz="2400" i="1" dirty="0" smtClean="0">
                                <a:latin typeface="Cambria Math" charset="0"/>
                                <a:ea typeface="Helvetica"/>
                                <a:cs typeface="Helvetica"/>
                                <a:sym typeface="Helvetica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charset="0"/>
                                <a:ea typeface="Helvetica"/>
                                <a:cs typeface="Helvetica"/>
                                <a:sym typeface="Helvetica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charset="0"/>
                                <a:ea typeface="Helvetica"/>
                                <a:cs typeface="Helvetica"/>
                                <a:sym typeface="Helvetica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sz="2400" i="1" baseline="-5999" dirty="0">
                    <a:latin typeface="Helvetica"/>
                    <a:ea typeface="Helvetica"/>
                    <a:cs typeface="Helvetica"/>
                    <a:sym typeface="Helvetica"/>
                  </a:endParaRPr>
                </a:p>
              </p:txBody>
            </p:sp>
          </mc:Choice>
          <mc:Fallback xmlns="">
            <p:sp>
              <p:nvSpPr>
                <p:cNvPr id="180" name="Shape 18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6987" y="4496396"/>
                  <a:ext cx="1637381" cy="711817"/>
                </a:xfrm>
                <a:prstGeom prst="roundRect">
                  <a:avLst>
                    <a:gd name="adj" fmla="val 13733"/>
                  </a:avLst>
                </a:prstGeom>
                <a:blipFill rotWithShape="0">
                  <a:blip r:embed="rId5"/>
                  <a:stretch>
                    <a:fillRect/>
                  </a:stretch>
                </a:blipFill>
                <a:ln w="12700" cap="flat">
                  <a:solidFill>
                    <a:schemeClr val="tx2">
                      <a:lumMod val="50000"/>
                    </a:schemeClr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81" name="image20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6597" t="9444" r="7986" b="18888"/>
            <a:stretch>
              <a:fillRect/>
            </a:stretch>
          </p:blipFill>
          <p:spPr>
            <a:xfrm>
              <a:off x="1534571" y="4919666"/>
              <a:ext cx="436930" cy="2291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2" name="image20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6597" t="9444" r="7986" b="18888"/>
            <a:stretch>
              <a:fillRect/>
            </a:stretch>
          </p:blipFill>
          <p:spPr>
            <a:xfrm>
              <a:off x="2526147" y="4919666"/>
              <a:ext cx="436931" cy="2291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4" name="Shape 184"/>
          <p:cNvSpPr/>
          <p:nvPr/>
        </p:nvSpPr>
        <p:spPr>
          <a:xfrm>
            <a:off x="2214137" y="5207180"/>
            <a:ext cx="1" cy="261117"/>
          </a:xfrm>
          <a:prstGeom prst="line">
            <a:avLst/>
          </a:prstGeom>
          <a:ln w="25400">
            <a:solidFill>
              <a:schemeClr val="accent1"/>
            </a:solidFill>
            <a:miter lim="400000"/>
            <a:tailEnd type="stealth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5719" rIns="45719"/>
          <a:lstStyle/>
          <a:p>
            <a:pPr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85" name="Shape 185"/>
          <p:cNvSpPr/>
          <p:nvPr/>
        </p:nvSpPr>
        <p:spPr>
          <a:xfrm>
            <a:off x="2214137" y="5981880"/>
            <a:ext cx="1" cy="261117"/>
          </a:xfrm>
          <a:prstGeom prst="line">
            <a:avLst/>
          </a:prstGeom>
          <a:ln w="25400">
            <a:solidFill>
              <a:schemeClr val="accent1"/>
            </a:solidFill>
            <a:miter lim="400000"/>
            <a:tailEnd type="stealth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5719" rIns="45719"/>
          <a:lstStyle/>
          <a:p>
            <a:pPr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6" name="Shape 186"/>
              <p:cNvSpPr/>
              <p:nvPr/>
            </p:nvSpPr>
            <p:spPr>
              <a:xfrm>
                <a:off x="1361873" y="6252800"/>
                <a:ext cx="1711326" cy="460446"/>
              </a:xfrm>
              <a:prstGeom prst="roundRect">
                <a:avLst>
                  <a:gd name="adj" fmla="val 21231"/>
                </a:avLst>
              </a:prstGeom>
              <a:solidFill>
                <a:srgbClr val="FFFFFF"/>
              </a:solidFill>
              <a:ln w="12700">
                <a:solidFill>
                  <a:schemeClr val="accent1"/>
                </a:solidFill>
                <a:prstDash val="sysDot"/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lIns="50800" tIns="50800" rIns="50800" bIns="50800" anchor="ctr"/>
              <a:lstStyle/>
              <a:p>
                <a:pPr marL="9525" indent="-9525" algn="ctr">
                  <a:defRPr sz="2000">
                    <a:solidFill>
                      <a:schemeClr val="accent1">
                        <a:hueOff val="273562"/>
                        <a:satOff val="2937"/>
                        <a:lumOff val="-22233"/>
                      </a:schemeClr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latin typeface="Cambria Math" charset="0"/>
                              <a:ea typeface="Helvetica"/>
                              <a:cs typeface="Helvetica"/>
                              <a:sym typeface="Helvetica"/>
                            </a:rPr>
                          </m:ctrlPr>
                        </m:sSubPr>
                        <m:e>
                          <m:r>
                            <a:rPr lang="en-US" sz="2400" i="1" dirty="0" smtClean="0">
                              <a:latin typeface="Cambria Math" charset="0"/>
                              <a:ea typeface="Helvetica"/>
                              <a:cs typeface="Helvetica"/>
                              <a:sym typeface="Helvetica"/>
                            </a:rPr>
                            <m:t>𝑤</m:t>
                          </m:r>
                        </m:e>
                        <m:sub>
                          <m:r>
                            <a:rPr lang="en-US" sz="2400" i="1" dirty="0" smtClean="0">
                              <a:latin typeface="Cambria Math" charset="0"/>
                              <a:ea typeface="Helvetica"/>
                              <a:cs typeface="Helvetica"/>
                              <a:sym typeface="Helvetica"/>
                            </a:rPr>
                            <m:t>1</m:t>
                          </m:r>
                        </m:sub>
                      </m:sSub>
                      <m:r>
                        <a:rPr lang="en-US" sz="2400" i="1" dirty="0" smtClean="0">
                          <a:latin typeface="Cambria Math" charset="0"/>
                          <a:ea typeface="Helvetica"/>
                          <a:cs typeface="Helvetica"/>
                          <a:sym typeface="Helvetica"/>
                        </a:rPr>
                        <m:t>,</m:t>
                      </m:r>
                      <m:r>
                        <a:rPr lang="en-US" sz="2400" b="0" i="1" dirty="0" smtClean="0">
                          <a:latin typeface="Cambria Math" charset="0"/>
                          <a:ea typeface="Helvetica"/>
                          <a:cs typeface="Helvetica"/>
                          <a:sym typeface="Helvetica"/>
                        </a:rPr>
                        <m:t>…, </m:t>
                      </m:r>
                      <m:sSub>
                        <m:sSubPr>
                          <m:ctrlPr>
                            <a:rPr lang="en-US" sz="2400" b="0" i="1" dirty="0" smtClean="0">
                              <a:latin typeface="Cambria Math" charset="0"/>
                              <a:ea typeface="Helvetica"/>
                              <a:cs typeface="Helvetica"/>
                              <a:sym typeface="Helvetica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charset="0"/>
                              <a:ea typeface="Helvetica"/>
                              <a:cs typeface="Helvetica"/>
                              <a:sym typeface="Helvetica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charset="0"/>
                              <a:ea typeface="Helvetica"/>
                              <a:cs typeface="Helvetica"/>
                              <a:sym typeface="Helvetica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sz="2400" i="1" dirty="0">
                  <a:latin typeface="Helvetica"/>
                  <a:ea typeface="Helvetica"/>
                  <a:cs typeface="Helvetica"/>
                  <a:sym typeface="Helvetica"/>
                </a:endParaRPr>
              </a:p>
            </p:txBody>
          </p:sp>
        </mc:Choice>
        <mc:Fallback xmlns="">
          <p:sp>
            <p:nvSpPr>
              <p:cNvPr id="186" name="Shape 18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1873" y="6252800"/>
                <a:ext cx="1711326" cy="460446"/>
              </a:xfrm>
              <a:prstGeom prst="roundRect">
                <a:avLst>
                  <a:gd name="adj" fmla="val 21231"/>
                </a:avLst>
              </a:prstGeom>
              <a:blipFill rotWithShape="0">
                <a:blip r:embed="rId7"/>
                <a:stretch>
                  <a:fillRect/>
                </a:stretch>
              </a:blipFill>
              <a:ln w="12700">
                <a:solidFill>
                  <a:schemeClr val="accent1"/>
                </a:solidFill>
                <a:prstDash val="sysDot"/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7" name="Shape 187"/>
          <p:cNvSpPr/>
          <p:nvPr/>
        </p:nvSpPr>
        <p:spPr>
          <a:xfrm>
            <a:off x="2214137" y="6705346"/>
            <a:ext cx="1" cy="261117"/>
          </a:xfrm>
          <a:prstGeom prst="line">
            <a:avLst/>
          </a:prstGeom>
          <a:ln w="25400">
            <a:solidFill>
              <a:schemeClr val="accent1"/>
            </a:solidFill>
            <a:miter lim="400000"/>
            <a:tailEnd type="stealth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5719" rIns="45719"/>
          <a:lstStyle/>
          <a:p>
            <a:pPr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88" name="Shape 188"/>
          <p:cNvSpPr/>
          <p:nvPr/>
        </p:nvSpPr>
        <p:spPr>
          <a:xfrm>
            <a:off x="2214137" y="7571635"/>
            <a:ext cx="1" cy="261117"/>
          </a:xfrm>
          <a:prstGeom prst="line">
            <a:avLst/>
          </a:prstGeom>
          <a:ln w="25400">
            <a:solidFill>
              <a:schemeClr val="accent1"/>
            </a:solidFill>
            <a:miter lim="400000"/>
            <a:tailEnd type="stealth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5719" rIns="45719"/>
          <a:lstStyle/>
          <a:p>
            <a:pPr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90" name="Shape 190"/>
          <p:cNvSpPr/>
          <p:nvPr/>
        </p:nvSpPr>
        <p:spPr>
          <a:xfrm>
            <a:off x="4700516" y="6835905"/>
            <a:ext cx="0" cy="776838"/>
          </a:xfrm>
          <a:prstGeom prst="line">
            <a:avLst/>
          </a:prstGeom>
          <a:ln w="25400">
            <a:solidFill>
              <a:schemeClr val="accent1"/>
            </a:solidFill>
            <a:miter lim="400000"/>
            <a:tailEnd type="stealth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5719" rIns="45719"/>
          <a:lstStyle/>
          <a:p>
            <a:pPr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5" name="Group 4"/>
          <p:cNvGrpSpPr/>
          <p:nvPr/>
        </p:nvGrpSpPr>
        <p:grpSpPr>
          <a:xfrm>
            <a:off x="3881827" y="5917314"/>
            <a:ext cx="1637380" cy="935620"/>
            <a:chOff x="3881827" y="5917314"/>
            <a:chExt cx="1637380" cy="9356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2" name="Shape 192"/>
                <p:cNvSpPr/>
                <p:nvPr/>
              </p:nvSpPr>
              <p:spPr>
                <a:xfrm>
                  <a:off x="3881827" y="5917314"/>
                  <a:ext cx="1637380" cy="935620"/>
                </a:xfrm>
                <a:prstGeom prst="roundRect">
                  <a:avLst>
                    <a:gd name="adj" fmla="val 13733"/>
                  </a:avLst>
                </a:prstGeom>
                <a:solidFill>
                  <a:srgbClr val="FFFFFF"/>
                </a:solidFill>
                <a:ln w="25400" cap="flat">
                  <a:solidFill>
                    <a:schemeClr val="accent2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t">
                  <a:noAutofit/>
                </a:bodyPr>
                <a:lstStyle/>
                <a:p>
                  <a:pPr marL="9525" indent="-9525" algn="ctr">
                    <a:defRPr sz="2000">
                      <a:solidFill>
                        <a:schemeClr val="accent1">
                          <a:hueOff val="273562"/>
                          <a:satOff val="2937"/>
                          <a:lumOff val="-22233"/>
                        </a:schemeClr>
                      </a:solidFill>
                    </a:defRPr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mr-IN" sz="2400" i="1" dirty="0" smtClean="0">
                                <a:latin typeface="Cambria Math" charset="0"/>
                                <a:ea typeface="Helvetica"/>
                                <a:cs typeface="Helvetica"/>
                                <a:sym typeface="Helvetica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charset="0"/>
                                <a:ea typeface="Helvetica"/>
                                <a:cs typeface="Helvetica"/>
                                <a:sym typeface="Helvetica"/>
                              </a:rPr>
                              <m:t>𝑐</m:t>
                            </m:r>
                          </m:e>
                          <m:sub>
                            <m:r>
                              <a:rPr lang="mr-IN" sz="2400" i="1" dirty="0">
                                <a:latin typeface="Cambria Math" charset="0"/>
                                <a:ea typeface="Helvetica"/>
                                <a:cs typeface="Helvetica"/>
                                <a:sym typeface="Helvetica"/>
                              </a:rPr>
                              <m:t>1</m:t>
                            </m:r>
                          </m:sub>
                        </m:sSub>
                        <m:r>
                          <a:rPr lang="mr-IN" sz="2400" i="1" dirty="0">
                            <a:latin typeface="Cambria Math" charset="0"/>
                            <a:ea typeface="Helvetica"/>
                            <a:cs typeface="Helvetica"/>
                            <a:sym typeface="Helvetica"/>
                          </a:rPr>
                          <m:t>,…, </m:t>
                        </m:r>
                        <m:sSub>
                          <m:sSubPr>
                            <m:ctrlPr>
                              <a:rPr lang="mr-IN" sz="2400" i="1" dirty="0">
                                <a:latin typeface="Cambria Math" charset="0"/>
                                <a:ea typeface="Helvetica"/>
                                <a:cs typeface="Helvetica"/>
                                <a:sym typeface="Helvetica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charset="0"/>
                                <a:ea typeface="Helvetica"/>
                                <a:cs typeface="Helvetica"/>
                                <a:sym typeface="Helvetica"/>
                              </a:rPr>
                              <m:t>𝑐</m:t>
                            </m:r>
                          </m:e>
                          <m:sub>
                            <m:r>
                              <a:rPr lang="mr-IN" sz="2400" b="0" i="1" dirty="0">
                                <a:latin typeface="Cambria Math" charset="0"/>
                                <a:ea typeface="Helvetica"/>
                                <a:cs typeface="Helvetica"/>
                                <a:sym typeface="Helvetica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mr-IN" sz="2400" i="1" baseline="-5999" dirty="0">
                    <a:latin typeface="Helvetica"/>
                    <a:ea typeface="Helvetica"/>
                    <a:cs typeface="Helvetica"/>
                    <a:sym typeface="Helvetica"/>
                  </a:endParaRPr>
                </a:p>
              </p:txBody>
            </p:sp>
          </mc:Choice>
          <mc:Fallback xmlns="">
            <p:sp>
              <p:nvSpPr>
                <p:cNvPr id="192" name="Shape 19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81827" y="5917314"/>
                  <a:ext cx="1637380" cy="935620"/>
                </a:xfrm>
                <a:prstGeom prst="roundRect">
                  <a:avLst>
                    <a:gd name="adj" fmla="val 13733"/>
                  </a:avLst>
                </a:prstGeom>
                <a:blipFill rotWithShape="0">
                  <a:blip r:embed="rId8"/>
                  <a:stretch>
                    <a:fillRect/>
                  </a:stretch>
                </a:blipFill>
                <a:ln w="25400" cap="flat">
                  <a:solidFill>
                    <a:schemeClr val="accent2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93" name="image20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6597" t="9444" r="7986" b="18888"/>
            <a:stretch>
              <a:fillRect/>
            </a:stretch>
          </p:blipFill>
          <p:spPr>
            <a:xfrm>
              <a:off x="3928611" y="6534744"/>
              <a:ext cx="436929" cy="3011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4" name="image20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6597" t="9444" r="7986" b="18888"/>
            <a:stretch>
              <a:fillRect/>
            </a:stretch>
          </p:blipFill>
          <p:spPr>
            <a:xfrm>
              <a:off x="5034487" y="6534744"/>
              <a:ext cx="436930" cy="3011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5" name="image21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/>
            <a:stretch>
              <a:fillRect/>
            </a:stretch>
          </p:blipFill>
          <p:spPr>
            <a:xfrm>
              <a:off x="4210077" y="6396839"/>
              <a:ext cx="208152" cy="244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6" name="image21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/>
            <a:stretch>
              <a:fillRect/>
            </a:stretch>
          </p:blipFill>
          <p:spPr>
            <a:xfrm>
              <a:off x="5264078" y="6375109"/>
              <a:ext cx="208152" cy="244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98" name="Shape 198"/>
          <p:cNvSpPr/>
          <p:nvPr/>
        </p:nvSpPr>
        <p:spPr>
          <a:xfrm>
            <a:off x="3067201" y="8058944"/>
            <a:ext cx="552451" cy="1"/>
          </a:xfrm>
          <a:prstGeom prst="line">
            <a:avLst/>
          </a:prstGeom>
          <a:ln w="25400">
            <a:solidFill>
              <a:schemeClr val="accent1"/>
            </a:solidFill>
            <a:miter lim="400000"/>
            <a:tailEnd type="stealth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5719" rIns="45719"/>
          <a:lstStyle/>
          <a:p>
            <a:pPr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00" name="Shape 200"/>
          <p:cNvSpPr/>
          <p:nvPr/>
        </p:nvSpPr>
        <p:spPr>
          <a:xfrm>
            <a:off x="6118284" y="9104198"/>
            <a:ext cx="3526164" cy="3962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tIns="45719" rIns="45719" bIns="45719" numCol="1" anchor="t">
            <a:spAutoFit/>
          </a:bodyPr>
          <a:lstStyle>
            <a:lvl1pPr>
              <a:defRPr sz="2000" i="1">
                <a:solidFill>
                  <a:srgbClr val="003264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i="0" dirty="0" smtClean="0"/>
              <a:t>(</a:t>
            </a:r>
            <a:r>
              <a:rPr lang="en-US" i="0" dirty="0"/>
              <a:t>s</a:t>
            </a:r>
            <a:r>
              <a:rPr i="0" dirty="0" smtClean="0"/>
              <a:t>earchable representation</a:t>
            </a:r>
            <a:r>
              <a:rPr lang="en-US" i="0" dirty="0" smtClean="0"/>
              <a:t>)</a:t>
            </a:r>
            <a:endParaRPr i="0" dirty="0"/>
          </a:p>
        </p:txBody>
      </p:sp>
      <p:pic>
        <p:nvPicPr>
          <p:cNvPr id="208" name="Picture 207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473313" y="6076155"/>
            <a:ext cx="4317633" cy="394137"/>
          </a:xfrm>
          <a:prstGeom prst="rect">
            <a:avLst/>
          </a:prstGeom>
        </p:spPr>
      </p:pic>
      <p:sp>
        <p:nvSpPr>
          <p:cNvPr id="210" name="Shape 210"/>
          <p:cNvSpPr/>
          <p:nvPr/>
        </p:nvSpPr>
        <p:spPr>
          <a:xfrm>
            <a:off x="10274137" y="5504153"/>
            <a:ext cx="2142034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385724"/>
                </a:solidFill>
              </a:defRPr>
            </a:lvl1pPr>
          </a:lstStyle>
          <a:p>
            <a:r>
              <a:t>Encrypted files</a:t>
            </a:r>
          </a:p>
        </p:txBody>
      </p:sp>
      <p:sp>
        <p:nvSpPr>
          <p:cNvPr id="211" name="Shape 211"/>
          <p:cNvSpPr/>
          <p:nvPr/>
        </p:nvSpPr>
        <p:spPr>
          <a:xfrm>
            <a:off x="9762505" y="6957372"/>
            <a:ext cx="3068511" cy="408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1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lvl1pPr>
          </a:lstStyle>
          <a:p>
            <a:r>
              <a:rPr dirty="0"/>
              <a:t>Encrypted data structure</a:t>
            </a:r>
          </a:p>
        </p:txBody>
      </p:sp>
      <p:sp>
        <p:nvSpPr>
          <p:cNvPr id="213" name="Shape 213"/>
          <p:cNvSpPr>
            <a:spLocks noGrp="1"/>
          </p:cNvSpPr>
          <p:nvPr>
            <p:ph type="sldNum" sz="quarter" idx="2"/>
          </p:nvPr>
        </p:nvSpPr>
        <p:spPr>
          <a:xfrm>
            <a:off x="6369845" y="9288991"/>
            <a:ext cx="231243" cy="3708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/>
          <a:lstStyle/>
          <a:p>
            <a:fld id="{86CB4B4D-7CA3-9044-876B-883B54F8677D}" type="slidenum">
              <a:t>3</a:t>
            </a:fld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Shape 186"/>
              <p:cNvSpPr/>
              <p:nvPr/>
            </p:nvSpPr>
            <p:spPr>
              <a:xfrm>
                <a:off x="1367124" y="7832752"/>
                <a:ext cx="1711326" cy="460446"/>
              </a:xfrm>
              <a:prstGeom prst="roundRect">
                <a:avLst>
                  <a:gd name="adj" fmla="val 21231"/>
                </a:avLst>
              </a:prstGeom>
              <a:solidFill>
                <a:srgbClr val="FFFFFF"/>
              </a:solidFill>
              <a:ln w="12700">
                <a:solidFill>
                  <a:schemeClr val="accent1"/>
                </a:solidFill>
                <a:prstDash val="sysDot"/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lIns="50800" tIns="50800" rIns="50800" bIns="50800" anchor="ctr"/>
              <a:lstStyle/>
              <a:p>
                <a:pPr marL="9525" indent="-9525" algn="ctr">
                  <a:defRPr sz="2000">
                    <a:solidFill>
                      <a:schemeClr val="accent1">
                        <a:hueOff val="273562"/>
                        <a:satOff val="2937"/>
                        <a:lumOff val="-22233"/>
                      </a:schemeClr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charset="0"/>
                              <a:ea typeface="Helvetica"/>
                              <a:cs typeface="Helvetica"/>
                              <a:sym typeface="Helvetica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charset="0"/>
                              <a:ea typeface="Helvetica"/>
                              <a:cs typeface="Helvetica"/>
                              <a:sym typeface="Helvetica"/>
                            </a:rPr>
                            <m:t>𝑡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charset="0"/>
                              <a:ea typeface="Helvetica"/>
                              <a:cs typeface="Helvetica"/>
                              <a:sym typeface="Helvetica"/>
                            </a:rPr>
                            <m:t>1</m:t>
                          </m:r>
                        </m:sub>
                      </m:sSub>
                      <m:r>
                        <a:rPr lang="en-US" sz="2400" b="0" i="1" dirty="0" smtClean="0">
                          <a:latin typeface="Cambria Math" charset="0"/>
                          <a:ea typeface="Helvetica"/>
                          <a:cs typeface="Helvetica"/>
                          <a:sym typeface="Helvetica"/>
                        </a:rPr>
                        <m:t>,…, </m:t>
                      </m:r>
                      <m:sSub>
                        <m:sSubPr>
                          <m:ctrlPr>
                            <a:rPr lang="en-US" sz="2400" b="0" i="1" dirty="0" smtClean="0">
                              <a:latin typeface="Cambria Math" charset="0"/>
                              <a:ea typeface="Helvetica"/>
                              <a:cs typeface="Helvetica"/>
                              <a:sym typeface="Helvetica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charset="0"/>
                              <a:ea typeface="Helvetica"/>
                              <a:cs typeface="Helvetica"/>
                              <a:sym typeface="Helvetica"/>
                            </a:rPr>
                            <m:t>𝑡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charset="0"/>
                              <a:ea typeface="Helvetica"/>
                              <a:cs typeface="Helvetica"/>
                              <a:sym typeface="Helvetica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sz="2400" i="1" dirty="0">
                  <a:latin typeface="Helvetica"/>
                  <a:ea typeface="Helvetica"/>
                  <a:cs typeface="Helvetica"/>
                  <a:sym typeface="Helvetica"/>
                </a:endParaRPr>
              </a:p>
            </p:txBody>
          </p:sp>
        </mc:Choice>
        <mc:Fallback xmlns="">
          <p:sp>
            <p:nvSpPr>
              <p:cNvPr id="51" name="Shape 18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7124" y="7832752"/>
                <a:ext cx="1711326" cy="460446"/>
              </a:xfrm>
              <a:prstGeom prst="roundRect">
                <a:avLst>
                  <a:gd name="adj" fmla="val 21231"/>
                </a:avLst>
              </a:prstGeom>
              <a:blipFill rotWithShape="0">
                <a:blip r:embed="rId12"/>
                <a:stretch>
                  <a:fillRect/>
                </a:stretch>
              </a:blipFill>
              <a:ln w="12700">
                <a:solidFill>
                  <a:schemeClr val="accent1"/>
                </a:solidFill>
                <a:prstDash val="sysDot"/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6545519" y="7242844"/>
            <a:ext cx="2408072" cy="1911788"/>
            <a:chOff x="6545519" y="7242844"/>
            <a:chExt cx="2408072" cy="19117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9" name="Shape 199"/>
                <p:cNvSpPr/>
                <p:nvPr/>
              </p:nvSpPr>
              <p:spPr>
                <a:xfrm>
                  <a:off x="6545519" y="7508529"/>
                  <a:ext cx="2248731" cy="1646103"/>
                </a:xfrm>
                <a:prstGeom prst="roundRect">
                  <a:avLst>
                    <a:gd name="adj" fmla="val 8628"/>
                  </a:avLst>
                </a:prstGeom>
                <a:solidFill>
                  <a:srgbClr val="FFFFFF"/>
                </a:solidFill>
                <a:ln w="25400" cap="flat">
                  <a:solidFill>
                    <a:schemeClr val="tx1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ctr">
                    <a:defRPr sz="1900">
                      <a:solidFill>
                        <a:srgbClr val="003264"/>
                      </a:solidFill>
                    </a:defRP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mr-IN" sz="2400" b="0" i="1" smtClean="0">
                                <a:latin typeface="Cambria Math" charset="0"/>
                                <a:ea typeface="Helvetica"/>
                                <a:cs typeface="Helvetica"/>
                                <a:sym typeface="Helvetica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charset="0"/>
                                      <a:ea typeface="Helvetica"/>
                                      <a:cs typeface="Helvetica"/>
                                      <a:sym typeface="Helvetica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400" b="1" i="0" smtClean="0">
                                      <a:latin typeface="Cambria Math" charset="0"/>
                                      <a:ea typeface="Helvetica"/>
                                      <a:cs typeface="Helvetica"/>
                                      <a:sym typeface="Helvetica"/>
                                    </a:rPr>
                                    <m:t>𝐜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400" b="0" i="1" smtClean="0">
                                      <a:latin typeface="Cambria Math" charset="0"/>
                                      <a:ea typeface="Helvetica"/>
                                      <a:cs typeface="Helvetica"/>
                                      <a:sym typeface="Helvetica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2400" b="0" i="1" smtClean="0">
                                  <a:latin typeface="Cambria Math" charset="0"/>
                                  <a:ea typeface="Helvetica"/>
                                  <a:cs typeface="Helvetica"/>
                                  <a:sym typeface="Helvetica"/>
                                </a:rPr>
                                <m:t>…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charset="0"/>
                                      <a:ea typeface="Helvetica"/>
                                      <a:cs typeface="Helvetica"/>
                                      <a:sym typeface="Helvetica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0" smtClean="0">
                                      <a:latin typeface="Cambria Math" charset="0"/>
                                      <a:ea typeface="Helvetica"/>
                                      <a:cs typeface="Helvetica"/>
                                      <a:sym typeface="Helvetica"/>
                                    </a:rPr>
                                    <m:t>𝐜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charset="0"/>
                                      <a:ea typeface="Helvetica"/>
                                      <a:cs typeface="Helvetica"/>
                                      <a:sym typeface="Helvetica"/>
                                    </a:rPr>
                                    <m:t>𝑚</m:t>
                                  </m:r>
                                </m:sub>
                              </m:sSub>
                            </m:e>
                          </m:mr>
                        </m:m>
                      </m:oMath>
                    </m:oMathPara>
                  </a14:m>
                  <a:endParaRPr lang="mr-IN" sz="2400" i="1" dirty="0">
                    <a:latin typeface="Helvetica"/>
                    <a:ea typeface="Helvetica"/>
                    <a:cs typeface="Helvetica"/>
                    <a:sym typeface="Helvetica"/>
                  </a:endParaRPr>
                </a:p>
                <a:p>
                  <a:pPr algn="ctr">
                    <a:defRPr sz="1900">
                      <a:solidFill>
                        <a:srgbClr val="003264"/>
                      </a:solidFill>
                    </a:defRPr>
                  </a:pPr>
                  <a:endParaRPr lang="mr-IN" sz="2400" i="1" dirty="0">
                    <a:latin typeface="Helvetica"/>
                    <a:ea typeface="Helvetica"/>
                    <a:cs typeface="Helvetica"/>
                    <a:sym typeface="Helvetica"/>
                  </a:endParaRPr>
                </a:p>
                <a:p>
                  <a:pPr algn="ctr">
                    <a:defRPr sz="1900">
                      <a:solidFill>
                        <a:srgbClr val="003264"/>
                      </a:solidFill>
                    </a:defRPr>
                  </a:pPr>
                  <a:endParaRPr lang="en-US" sz="2400" i="1" dirty="0" smtClean="0">
                    <a:latin typeface="Helvetica"/>
                    <a:ea typeface="Helvetica"/>
                    <a:cs typeface="Helvetica"/>
                    <a:sym typeface="Helvetica"/>
                  </a:endParaRPr>
                </a:p>
                <a:p>
                  <a:pPr algn="ctr">
                    <a:defRPr sz="1900">
                      <a:solidFill>
                        <a:srgbClr val="003264"/>
                      </a:solidFill>
                    </a:defRP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mr-IN" sz="2400" i="1" smtClean="0">
                                <a:latin typeface="Cambria Math" charset="0"/>
                                <a:ea typeface="Helvetica"/>
                                <a:cs typeface="Helvetica"/>
                                <a:sym typeface="Helvetica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charset="0"/>
                                      <a:ea typeface="Helvetica"/>
                                      <a:cs typeface="Helvetica"/>
                                      <a:sym typeface="Helvetica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400" b="0" i="1" smtClean="0">
                                      <a:latin typeface="Cambria Math" charset="0"/>
                                      <a:ea typeface="Helvetica"/>
                                      <a:cs typeface="Helvetica"/>
                                      <a:sym typeface="Helvetica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400" b="0" i="1" smtClean="0">
                                      <a:latin typeface="Cambria Math" charset="0"/>
                                      <a:ea typeface="Helvetica"/>
                                      <a:cs typeface="Helvetica"/>
                                      <a:sym typeface="Helvetica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2400" b="0" i="1" smtClean="0">
                                  <a:latin typeface="Cambria Math" charset="0"/>
                                  <a:ea typeface="Helvetica"/>
                                  <a:cs typeface="Helvetica"/>
                                  <a:sym typeface="Helvetica"/>
                                </a:rPr>
                                <m:t>…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charset="0"/>
                                      <a:ea typeface="Helvetica"/>
                                      <a:cs typeface="Helvetica"/>
                                      <a:sym typeface="Helvetica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charset="0"/>
                                      <a:ea typeface="Helvetica"/>
                                      <a:cs typeface="Helvetica"/>
                                      <a:sym typeface="Helvetica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charset="0"/>
                                      <a:ea typeface="Helvetica"/>
                                      <a:cs typeface="Helvetica"/>
                                      <a:sym typeface="Helvetica"/>
                                    </a:rPr>
                                    <m:t>𝑚</m:t>
                                  </m:r>
                                </m:sub>
                              </m:sSub>
                            </m:e>
                          </m:mr>
                        </m:m>
                      </m:oMath>
                    </m:oMathPara>
                  </a14:m>
                  <a:endParaRPr lang="mr-IN" sz="2400" i="1" dirty="0">
                    <a:latin typeface="Helvetica"/>
                    <a:ea typeface="Helvetica"/>
                    <a:cs typeface="Helvetica"/>
                    <a:sym typeface="Helvetica"/>
                  </a:endParaRPr>
                </a:p>
              </p:txBody>
            </p:sp>
          </mc:Choice>
          <mc:Fallback xmlns="">
            <p:sp>
              <p:nvSpPr>
                <p:cNvPr id="199" name="Shape 19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5519" y="7508529"/>
                  <a:ext cx="2248731" cy="1646103"/>
                </a:xfrm>
                <a:prstGeom prst="roundRect">
                  <a:avLst>
                    <a:gd name="adj" fmla="val 8628"/>
                  </a:avLst>
                </a:prstGeom>
                <a:blipFill rotWithShape="0">
                  <a:blip r:embed="rId13"/>
                  <a:stretch>
                    <a:fillRect b="-4380"/>
                  </a:stretch>
                </a:blipFill>
                <a:ln w="25400" cap="flat">
                  <a:solidFill>
                    <a:schemeClr val="tx1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1" name="Shape 201"/>
            <p:cNvSpPr/>
            <p:nvPr/>
          </p:nvSpPr>
          <p:spPr>
            <a:xfrm flipH="1">
              <a:off x="7005770" y="8009304"/>
              <a:ext cx="1" cy="548641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miter lim="400000"/>
              <a:headEnd type="stealth" w="med" len="med"/>
              <a:tailEnd type="stealth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7592052" y="8009303"/>
              <a:ext cx="1" cy="548641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miter lim="400000"/>
              <a:headEnd type="stealth" w="med" len="med"/>
              <a:tailEnd type="stealth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204" name="image17.png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8557350" y="7242844"/>
              <a:ext cx="396241" cy="3962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2" name="Shape 203"/>
            <p:cNvSpPr/>
            <p:nvPr/>
          </p:nvSpPr>
          <p:spPr>
            <a:xfrm>
              <a:off x="8188954" y="8009303"/>
              <a:ext cx="1" cy="548641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miter lim="400000"/>
              <a:headEnd type="stealth" w="med" len="med"/>
              <a:tailEnd type="stealth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9834979" y="3299009"/>
            <a:ext cx="2967301" cy="2163912"/>
            <a:chOff x="9834979" y="3299009"/>
            <a:chExt cx="2967301" cy="2163912"/>
          </a:xfrm>
        </p:grpSpPr>
        <p:sp>
          <p:nvSpPr>
            <p:cNvPr id="2" name="Cloud 1"/>
            <p:cNvSpPr/>
            <p:nvPr/>
          </p:nvSpPr>
          <p:spPr>
            <a:xfrm>
              <a:off x="9834979" y="3299009"/>
              <a:ext cx="2967301" cy="2163912"/>
            </a:xfrm>
            <a:prstGeom prst="cloud">
              <a:avLst/>
            </a:prstGeom>
            <a:solidFill>
              <a:srgbClr val="FFFFFF"/>
            </a:solidFill>
            <a:ln w="44450" cap="flat">
              <a:solidFill>
                <a:schemeClr val="tx2">
                  <a:lumMod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68" name="Shape 168"/>
            <p:cNvSpPr/>
            <p:nvPr/>
          </p:nvSpPr>
          <p:spPr>
            <a:xfrm>
              <a:off x="10308990" y="4051239"/>
              <a:ext cx="2019278" cy="5486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45719" rIns="45719">
              <a:spAutoFit/>
            </a:bodyPr>
            <a:lstStyle/>
            <a:p>
              <a:pPr algn="ctr"/>
              <a:r>
                <a:rPr dirty="0"/>
                <a:t>Cloud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47917E-6 L 0.50366 0.00407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83" y="130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48 0.00082 L 0.27734 0.00977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43" y="4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3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9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2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4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6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9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2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8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1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" grpId="0" animBg="1"/>
      <p:bldP spid="191" grpId="1" animBg="1"/>
      <p:bldP spid="170" grpId="0" animBg="1"/>
      <p:bldP spid="170" grpId="1" animBg="1"/>
      <p:bldP spid="177" grpId="0" animBg="1"/>
      <p:bldP spid="177" grpId="1" animBg="1"/>
      <p:bldP spid="178" grpId="0" animBg="1"/>
      <p:bldP spid="178" grpId="1" animBg="1"/>
      <p:bldP spid="179" grpId="0" animBg="1"/>
      <p:bldP spid="179" grpId="1" animBg="1"/>
      <p:bldP spid="184" grpId="0" animBg="1"/>
      <p:bldP spid="184" grpId="1" animBg="1"/>
      <p:bldP spid="185" grpId="0" animBg="1"/>
      <p:bldP spid="185" grpId="1" animBg="1"/>
      <p:bldP spid="186" grpId="0" animBg="1"/>
      <p:bldP spid="186" grpId="1" animBg="1"/>
      <p:bldP spid="187" grpId="0" animBg="1"/>
      <p:bldP spid="187" grpId="1" animBg="1"/>
      <p:bldP spid="188" grpId="0" animBg="1"/>
      <p:bldP spid="188" grpId="1" animBg="1"/>
      <p:bldP spid="190" grpId="0" animBg="1"/>
      <p:bldP spid="190" grpId="1" animBg="1"/>
      <p:bldP spid="198" grpId="0" animBg="1"/>
      <p:bldP spid="198" grpId="1" animBg="1"/>
      <p:bldP spid="200" grpId="0"/>
      <p:bldP spid="51" grpId="0" animBg="1"/>
      <p:bldP spid="51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u="sng" dirty="0"/>
              <a:t>D</a:t>
            </a:r>
            <a:r>
              <a:rPr lang="en-US" dirty="0"/>
              <a:t>istributed </a:t>
            </a:r>
            <a:r>
              <a:rPr lang="en-US" u="sng" dirty="0"/>
              <a:t>O</a:t>
            </a:r>
            <a:r>
              <a:rPr lang="en-US" dirty="0"/>
              <a:t>blivious </a:t>
            </a:r>
            <a:r>
              <a:rPr lang="en-US" u="sng" dirty="0"/>
              <a:t>D</a:t>
            </a:r>
            <a:r>
              <a:rPr lang="en-US" dirty="0"/>
              <a:t>ata Structure DSSE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Access Operation </a:t>
            </a:r>
            <a:endParaRPr dirty="0"/>
          </a:p>
        </p:txBody>
      </p:sp>
      <p:sp>
        <p:nvSpPr>
          <p:cNvPr id="380" name="Shape 380"/>
          <p:cNvSpPr>
            <a:spLocks noGrp="1"/>
          </p:cNvSpPr>
          <p:nvPr>
            <p:ph type="sldNum" sz="quarter" idx="2"/>
          </p:nvPr>
        </p:nvSpPr>
        <p:spPr>
          <a:xfrm>
            <a:off x="6375349" y="925195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30</a:t>
            </a:fld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49032481"/>
                  </p:ext>
                </p:extLst>
              </p:nvPr>
            </p:nvGraphicFramePr>
            <p:xfrm>
              <a:off x="8764183" y="6380963"/>
              <a:ext cx="2867522" cy="25958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433761"/>
                    <a:gridCol w="1433761"/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key</a:t>
                          </a:r>
                        </a:p>
                      </a:txBody>
                      <a:tcPr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value</a:t>
                          </a:r>
                        </a:p>
                      </a:txBody>
                      <a:tcPr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cs-CZ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21eb13b2</a:t>
                          </a:r>
                          <a:endParaRPr lang="en-US" dirty="0"/>
                        </a:p>
                      </a:txBody>
                      <a:tcPr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6,23,0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a-DK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afb018bd</a:t>
                          </a:r>
                          <a:endParaRPr lang="en-US" dirty="0"/>
                        </a:p>
                      </a:txBody>
                      <a:tcPr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6,21,1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pt-BR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c201901d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15,76,0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i-FI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d9990de8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5,90,1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nb-NO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dd3a317f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17,54,0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49032481"/>
                  </p:ext>
                </p:extLst>
              </p:nvPr>
            </p:nvGraphicFramePr>
            <p:xfrm>
              <a:off x="8764183" y="6380963"/>
              <a:ext cx="2867522" cy="25958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433761"/>
                    <a:gridCol w="1433761"/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key</a:t>
                          </a:r>
                        </a:p>
                      </a:txBody>
                      <a:tcPr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value</a:t>
                          </a:r>
                          <a:endParaRPr lang="en-US" dirty="0" smtClean="0"/>
                        </a:p>
                      </a:txBody>
                      <a:tcPr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cs-CZ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21eb13b2</a:t>
                          </a:r>
                          <a:endParaRPr lang="en-US" dirty="0"/>
                        </a:p>
                      </a:txBody>
                      <a:tcPr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00424" t="-106557" r="-847" b="-526230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a-DK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afb018bd</a:t>
                          </a:r>
                          <a:endParaRPr lang="en-US" dirty="0"/>
                        </a:p>
                      </a:txBody>
                      <a:tcPr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00424" t="-206557" r="-847" b="-426230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pt-BR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c201901d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00424" t="-306557" r="-847" b="-326230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i-FI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d9990de8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00424" t="-506557" r="-847" b="-126230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nb-NO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dd3a317f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00424" t="-606557" r="-847" b="-26230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91275089"/>
                  </p:ext>
                </p:extLst>
              </p:nvPr>
            </p:nvGraphicFramePr>
            <p:xfrm>
              <a:off x="511300" y="6376659"/>
              <a:ext cx="2867522" cy="25958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433761"/>
                    <a:gridCol w="1433761"/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key</a:t>
                          </a:r>
                        </a:p>
                      </a:txBody>
                      <a:tcPr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value</a:t>
                          </a:r>
                        </a:p>
                      </a:txBody>
                      <a:tcPr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is-IS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2473d9</a:t>
                          </a:r>
                          <a:r>
                            <a:rPr lang="en-US" sz="1800" b="0" i="0" u="none" strike="noStrike" cap="none" spc="0" baseline="0" dirty="0" err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ce</a:t>
                          </a:r>
                          <a:endParaRPr lang="en-US" dirty="0"/>
                        </a:p>
                      </a:txBody>
                      <a:tcPr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1,43,0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46ce530f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4,46,1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95177cd3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10,20,0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sk-SK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a1dc7df2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36,58,1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is-IS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bd136f68 </a:t>
                          </a:r>
                          <a:endParaRPr lang="en-US" dirty="0"/>
                        </a:p>
                      </a:txBody>
                      <a:tcPr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10,42,1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91275089"/>
                  </p:ext>
                </p:extLst>
              </p:nvPr>
            </p:nvGraphicFramePr>
            <p:xfrm>
              <a:off x="511300" y="6376659"/>
              <a:ext cx="2867522" cy="25958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433761"/>
                    <a:gridCol w="1433761"/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key</a:t>
                          </a:r>
                          <a:endParaRPr lang="en-US" dirty="0" smtClean="0"/>
                        </a:p>
                      </a:txBody>
                      <a:tcPr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value</a:t>
                          </a:r>
                          <a:endParaRPr lang="en-US" dirty="0" smtClean="0"/>
                        </a:p>
                      </a:txBody>
                      <a:tcPr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is-IS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2473d9</a:t>
                          </a:r>
                          <a:r>
                            <a:rPr lang="en-US" sz="1800" b="0" i="0" u="none" strike="noStrike" cap="none" spc="0" baseline="0" dirty="0" err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ce</a:t>
                          </a:r>
                          <a:endParaRPr lang="en-US" dirty="0"/>
                        </a:p>
                      </a:txBody>
                      <a:tcPr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100424" t="-106557" r="-847" b="-524590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46ce530f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100424" t="-206557" r="-847" b="-424590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95177cd3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100424" t="-311667" r="-847" b="-331667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sk-SK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a1dc7df2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100424" t="-504918" r="-847" b="-126230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is-IS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bd136f68 </a:t>
                          </a:r>
                          <a:endParaRPr lang="en-US" dirty="0"/>
                        </a:p>
                      </a:txBody>
                      <a:tcPr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100424" t="-604918" r="-847" b="-26230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 1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25244630"/>
                  </p:ext>
                </p:extLst>
              </p:nvPr>
            </p:nvGraphicFramePr>
            <p:xfrm>
              <a:off x="228706" y="2450102"/>
              <a:ext cx="3291840" cy="2926080"/>
            </p:xfrm>
            <a:graphic>
              <a:graphicData uri="http://schemas.openxmlformats.org/drawingml/2006/table">
                <a:tbl>
                  <a:tblPr firstRow="1" bandRow="1">
                    <a:noFill/>
                  </a:tblPr>
                  <a:tblGrid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3</a:t>
                          </a:r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Helvetica" charset="0"/>
                              <a:ea typeface="Helvetica" charset="0"/>
                              <a:cs typeface="Helvetica" charset="0"/>
                              <a:sym typeface="Helvetica Light"/>
                            </a:rPr>
                            <a:t>4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5</a:t>
                          </a:r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6</a:t>
                          </a:r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mr-IN" sz="180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charset="0"/>
                                    <a:ea typeface="Helvetica" charset="0"/>
                                    <a:cs typeface="Helvetica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US" sz="180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i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2N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i="0" u="none" strike="noStrike" cap="none" spc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Helvetica" charset="0"/>
                            <a:ea typeface="Helvetica" charset="0"/>
                            <a:cs typeface="Helvetica" charset="0"/>
                            <a:sym typeface="Helvetica Light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i="0" u="none" strike="noStrike" cap="none" spc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Helvetica" charset="0"/>
                            <a:ea typeface="Helvetica" charset="0"/>
                            <a:cs typeface="Helvetica" charset="0"/>
                            <a:sym typeface="Helvetica Light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3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i="0" u="none" strike="noStrike" cap="none" spc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Helvetica" charset="0"/>
                            <a:ea typeface="Helvetica" charset="0"/>
                            <a:cs typeface="Helvetica" charset="0"/>
                            <a:sym typeface="Helvetica Light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4</a:t>
                          </a:r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i="0" u="none" strike="noStrike" cap="none" spc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Helvetica" charset="0"/>
                            <a:ea typeface="Helvetica" charset="0"/>
                            <a:cs typeface="Helvetica" charset="0"/>
                            <a:sym typeface="Helvetica Light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marL="4763" indent="0" algn="ctr">
                            <a:tabLst/>
                          </a:pPr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5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dirty="0" smtClean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i="0" u="none" strike="noStrike" cap="none" spc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Helvetica" charset="0"/>
                            <a:ea typeface="Helvetica" charset="0"/>
                            <a:cs typeface="Helvetica" charset="0"/>
                            <a:sym typeface="Helvetica Light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dirty="0" smtClean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dirty="0" smtClean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mr-IN" sz="180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charset="0"/>
                                    <a:ea typeface="Helvetica" charset="0"/>
                                    <a:cs typeface="Helvetica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i="0" u="none" strike="noStrike" cap="none" spc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Helvetica" charset="0"/>
                            <a:ea typeface="Helvetica" charset="0"/>
                            <a:cs typeface="Helvetica" charset="0"/>
                            <a:sym typeface="Helvetica Light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dirty="0" smtClean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2N</a:t>
                          </a:r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i="0" u="none" strike="noStrike" cap="none" spc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Helvetica" charset="0"/>
                            <a:ea typeface="Helvetica" charset="0"/>
                            <a:cs typeface="Helvetica" charset="0"/>
                            <a:sym typeface="Helvetica Light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 1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25244630"/>
                  </p:ext>
                </p:extLst>
              </p:nvPr>
            </p:nvGraphicFramePr>
            <p:xfrm>
              <a:off x="228706" y="2450102"/>
              <a:ext cx="3291840" cy="2926080"/>
            </p:xfrm>
            <a:graphic>
              <a:graphicData uri="http://schemas.openxmlformats.org/drawingml/2006/table">
                <a:tbl>
                  <a:tblPr firstRow="1" bandRow="1">
                    <a:noFill/>
                  </a:tblPr>
                  <a:tblGrid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</a:t>
                          </a:r>
                          <a:endParaRPr lang="en-US" sz="180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3</a:t>
                          </a:r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Helvetica" charset="0"/>
                              <a:ea typeface="Helvetica" charset="0"/>
                              <a:cs typeface="Helvetica" charset="0"/>
                              <a:sym typeface="Helvetica Light"/>
                            </a:rPr>
                            <a:t>4</a:t>
                          </a:r>
                          <a:endParaRPr lang="en-US" sz="1800" b="0" i="0" u="none" strike="noStrike" cap="none" spc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Helvetica" charset="0"/>
                            <a:ea typeface="Helvetica" charset="0"/>
                            <a:cs typeface="Helvetica" charset="0"/>
                            <a:sym typeface="Helvetica Light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5</a:t>
                          </a:r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6</a:t>
                          </a:r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4"/>
                          <a:stretch>
                            <a:fillRect l="-701667" t="-8333" r="-101667" b="-72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i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2N</a:t>
                          </a:r>
                          <a:endParaRPr lang="en-US" sz="1800" i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i="0" u="none" strike="noStrike" cap="none" spc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Helvetica" charset="0"/>
                            <a:ea typeface="Helvetica" charset="0"/>
                            <a:cs typeface="Helvetica" charset="0"/>
                            <a:sym typeface="Helvetica Light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</a:t>
                          </a:r>
                          <a:endParaRPr lang="en-US" sz="180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i="0" u="none" strike="noStrike" cap="none" spc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Helvetica" charset="0"/>
                            <a:ea typeface="Helvetica" charset="0"/>
                            <a:cs typeface="Helvetica" charset="0"/>
                            <a:sym typeface="Helvetica Light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3</a:t>
                          </a:r>
                          <a:endParaRPr lang="en-US" sz="180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i="0" u="none" strike="noStrike" cap="none" spc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Helvetica" charset="0"/>
                            <a:ea typeface="Helvetica" charset="0"/>
                            <a:cs typeface="Helvetica" charset="0"/>
                            <a:sym typeface="Helvetica Light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4</a:t>
                          </a:r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i="0" u="none" strike="noStrike" cap="none" spc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Helvetica" charset="0"/>
                            <a:ea typeface="Helvetica" charset="0"/>
                            <a:cs typeface="Helvetica" charset="0"/>
                            <a:sym typeface="Helvetica Light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marL="4763" indent="0" algn="ctr">
                            <a:tabLst/>
                          </a:pPr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5</a:t>
                          </a:r>
                          <a:endParaRPr lang="en-US" sz="180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dirty="0" smtClean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i="0" u="none" strike="noStrike" cap="none" spc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Helvetica" charset="0"/>
                            <a:ea typeface="Helvetica" charset="0"/>
                            <a:cs typeface="Helvetica" charset="0"/>
                            <a:sym typeface="Helvetica Light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dirty="0" smtClean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dirty="0" smtClean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4"/>
                          <a:stretch>
                            <a:fillRect t="-610000" r="-803333" b="-1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i="0" u="none" strike="noStrike" cap="none" spc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Helvetica" charset="0"/>
                            <a:ea typeface="Helvetica" charset="0"/>
                            <a:cs typeface="Helvetica" charset="0"/>
                            <a:sym typeface="Helvetica Light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dirty="0" smtClean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2N</a:t>
                          </a:r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i="0" u="none" strike="noStrike" cap="none" spc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Helvetica" charset="0"/>
                            <a:ea typeface="Helvetica" charset="0"/>
                            <a:cs typeface="Helvetica" charset="0"/>
                            <a:sym typeface="Helvetica Light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Table 1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7677226"/>
                  </p:ext>
                </p:extLst>
              </p:nvPr>
            </p:nvGraphicFramePr>
            <p:xfrm>
              <a:off x="8985862" y="2450102"/>
              <a:ext cx="3291840" cy="2926080"/>
            </p:xfrm>
            <a:graphic>
              <a:graphicData uri="http://schemas.openxmlformats.org/drawingml/2006/table">
                <a:tbl>
                  <a:tblPr firstRow="1" bandRow="1">
                    <a:noFill/>
                  </a:tblPr>
                  <a:tblGrid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 sz="1800" b="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584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mr-IN" sz="18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charset="0"/>
                                    <a:ea typeface="Helvetica" charset="0"/>
                                    <a:cs typeface="Helvetica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21</a:t>
                          </a:r>
                          <a:endParaRPr lang="en-US" sz="1800" b="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kern="1200" dirty="0" smtClean="0">
                              <a:solidFill>
                                <a:schemeClr val="tx1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22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23</a:t>
                          </a:r>
                          <a:endParaRPr lang="en-US" sz="1800" b="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24</a:t>
                          </a:r>
                          <a:endParaRPr lang="en-US" sz="1800" b="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mr-IN" sz="18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charset="0"/>
                                    <a:ea typeface="Helvetica" charset="0"/>
                                    <a:cs typeface="Helvetica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2N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mr-IN" sz="18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charset="0"/>
                                    <a:ea typeface="Helvetica" charset="0"/>
                                    <a:cs typeface="Helvetica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41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584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584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42</a:t>
                          </a:r>
                          <a:endParaRPr lang="en-US" sz="1800" b="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584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584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marL="4763" indent="0" algn="ctr">
                            <a:tabLst/>
                          </a:pPr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43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mr-IN" sz="18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charset="0"/>
                                    <a:ea typeface="Helvetica" charset="0"/>
                                    <a:cs typeface="Helvetica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b="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584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2N</a:t>
                          </a:r>
                          <a:endParaRPr lang="en-US" sz="1800" b="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584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Table 1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7677226"/>
                  </p:ext>
                </p:extLst>
              </p:nvPr>
            </p:nvGraphicFramePr>
            <p:xfrm>
              <a:off x="8985862" y="2450102"/>
              <a:ext cx="3291840" cy="2926080"/>
            </p:xfrm>
            <a:graphic>
              <a:graphicData uri="http://schemas.openxmlformats.org/drawingml/2006/table">
                <a:tbl>
                  <a:tblPr firstRow="1" bandRow="1">
                    <a:noFill/>
                  </a:tblPr>
                  <a:tblGrid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 sz="1800" b="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5"/>
                          <a:stretch>
                            <a:fillRect l="-201667" t="-8333" r="-601667" b="-72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21</a:t>
                          </a:r>
                          <a:endParaRPr lang="en-US" sz="1800" b="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kern="1200" dirty="0" smtClean="0">
                              <a:solidFill>
                                <a:schemeClr val="tx1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22</a:t>
                          </a:r>
                          <a:endParaRPr lang="en-US" sz="1800" b="0" kern="1200" dirty="0" smtClean="0">
                            <a:solidFill>
                              <a:schemeClr val="tx1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23</a:t>
                          </a:r>
                          <a:endParaRPr lang="en-US" sz="1800" b="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24</a:t>
                          </a:r>
                          <a:endParaRPr lang="en-US" sz="1800" b="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5"/>
                          <a:stretch>
                            <a:fillRect l="-703333" t="-8333" r="-100000" b="-72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2N</a:t>
                          </a:r>
                          <a:endParaRPr lang="en-US" sz="1800" b="0" i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5"/>
                          <a:stretch>
                            <a:fillRect l="-1667" t="-208333" r="-801667" b="-52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41</a:t>
                          </a: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584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584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42</a:t>
                          </a:r>
                          <a:endParaRPr lang="en-US" sz="1800" b="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584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584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marL="4763" indent="0" algn="ctr">
                            <a:tabLst/>
                          </a:pPr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43</a:t>
                          </a: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5"/>
                          <a:stretch>
                            <a:fillRect l="-1667" t="-610000" r="-801667" b="-1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584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2N</a:t>
                          </a:r>
                          <a:endParaRPr lang="en-US" sz="1800" b="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584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14" name="Rectangle 13"/>
          <p:cNvSpPr/>
          <p:nvPr/>
        </p:nvSpPr>
        <p:spPr>
          <a:xfrm>
            <a:off x="3836193" y="3411504"/>
            <a:ext cx="465389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4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. 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</a:rPr>
              <a:t>Update hash table:</a:t>
            </a:r>
          </a:p>
          <a:p>
            <a:pPr marL="576263" lvl="1" indent="-288925">
              <a:buFont typeface="Arial" charset="0"/>
              <a:buChar char="•"/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Address of read data on the other server</a:t>
            </a:r>
          </a:p>
          <a:p>
            <a:pPr marL="576263" lvl="1" indent="-288925">
              <a:buFont typeface="Arial" charset="0"/>
              <a:buChar char="•"/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Server ID of read data</a:t>
            </a:r>
          </a:p>
          <a:p>
            <a:pPr marL="576263" lvl="1" indent="-288925">
              <a:buFont typeface="Arial" charset="0"/>
              <a:buChar char="•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Set old addresses of data on the other server to be 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dummy</a:t>
            </a:r>
            <a:endParaRPr lang="en-US" sz="20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50607" y="2807746"/>
            <a:ext cx="3463962" cy="357035"/>
          </a:xfrm>
          <a:prstGeom prst="roundRect">
            <a:avLst/>
          </a:prstGeom>
          <a:noFill/>
          <a:ln w="25400" cap="flat">
            <a:solidFill>
              <a:srgbClr val="FF0000">
                <a:alpha val="20000"/>
              </a:srgb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50607" y="4284341"/>
            <a:ext cx="3463962" cy="357035"/>
          </a:xfrm>
          <a:prstGeom prst="roundRect">
            <a:avLst/>
          </a:prstGeom>
          <a:noFill/>
          <a:ln w="25400" cap="flat">
            <a:solidFill>
              <a:srgbClr val="FF0000">
                <a:alpha val="20000"/>
              </a:srgb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8907332" y="3556107"/>
            <a:ext cx="3474720" cy="357035"/>
          </a:xfrm>
          <a:prstGeom prst="roundRect">
            <a:avLst/>
          </a:prstGeom>
          <a:noFill/>
          <a:ln w="25400" cap="flat">
            <a:solidFill>
              <a:srgbClr val="FF0000">
                <a:alpha val="20000"/>
              </a:srgb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907332" y="5019147"/>
            <a:ext cx="3496236" cy="357035"/>
          </a:xfrm>
          <a:prstGeom prst="roundRect">
            <a:avLst/>
          </a:prstGeom>
          <a:noFill/>
          <a:ln w="25400" cap="flat">
            <a:solidFill>
              <a:srgbClr val="FF0000">
                <a:alpha val="20000"/>
              </a:srgb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3" name="Rounded Rectangle 22"/>
          <p:cNvSpPr/>
          <p:nvPr/>
        </p:nvSpPr>
        <p:spPr>
          <a:xfrm rot="5400000">
            <a:off x="9779371" y="3752285"/>
            <a:ext cx="3197264" cy="357035"/>
          </a:xfrm>
          <a:prstGeom prst="roundRect">
            <a:avLst/>
          </a:prstGeom>
          <a:noFill/>
          <a:ln w="25400" cap="flat">
            <a:solidFill>
              <a:srgbClr val="FF0000">
                <a:alpha val="20000"/>
              </a:srgb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4" name="Rounded Rectangle 23"/>
          <p:cNvSpPr/>
          <p:nvPr/>
        </p:nvSpPr>
        <p:spPr>
          <a:xfrm rot="5400000">
            <a:off x="8669928" y="3752285"/>
            <a:ext cx="3197265" cy="357035"/>
          </a:xfrm>
          <a:prstGeom prst="roundRect">
            <a:avLst/>
          </a:prstGeom>
          <a:noFill/>
          <a:ln w="25400" cap="flat">
            <a:solidFill>
              <a:srgbClr val="FF0000">
                <a:alpha val="20000"/>
              </a:srgb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5" name="Rounded Rectangle 24"/>
          <p:cNvSpPr/>
          <p:nvPr/>
        </p:nvSpPr>
        <p:spPr>
          <a:xfrm rot="5400000">
            <a:off x="997689" y="3752286"/>
            <a:ext cx="3197264" cy="357035"/>
          </a:xfrm>
          <a:prstGeom prst="roundRect">
            <a:avLst/>
          </a:prstGeom>
          <a:noFill/>
          <a:ln w="25400" cap="flat">
            <a:solidFill>
              <a:srgbClr val="FF0000">
                <a:alpha val="20000"/>
              </a:srgb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6" name="Rounded Rectangle 25"/>
          <p:cNvSpPr/>
          <p:nvPr/>
        </p:nvSpPr>
        <p:spPr>
          <a:xfrm rot="5400000">
            <a:off x="273895" y="3752285"/>
            <a:ext cx="3197265" cy="357035"/>
          </a:xfrm>
          <a:prstGeom prst="roundRect">
            <a:avLst/>
          </a:prstGeom>
          <a:noFill/>
          <a:ln w="25400" cap="flat">
            <a:solidFill>
              <a:srgbClr val="FF0000">
                <a:alpha val="20000"/>
              </a:srgb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4614287" y="2485361"/>
                <a:ext cx="3225242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  <a:tabLst>
                    <a:tab pos="2676525" algn="l"/>
                  </a:tabLst>
                </a:pPr>
                <a:r>
                  <a:rPr lang="en-US" sz="2800" dirty="0"/>
                  <a:t>Example: Search </a:t>
                </a:r>
                <a14:m>
                  <m:oMath xmlns:m="http://schemas.openxmlformats.org/officeDocument/2006/math">
                    <m:r>
                      <a:rPr lang="en-US" sz="2800" i="1" dirty="0">
                        <a:latin typeface="Cambria Math" charset="0"/>
                      </a:rPr>
                      <m:t>𝑥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4287" y="2485361"/>
                <a:ext cx="3225242" cy="738664"/>
              </a:xfrm>
              <a:prstGeom prst="rect">
                <a:avLst/>
              </a:prstGeom>
              <a:blipFill rotWithShape="0">
                <a:blip r:embed="rId7"/>
                <a:stretch>
                  <a:fillRect l="-3592" b="-140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ounded Rectangle 26"/>
          <p:cNvSpPr/>
          <p:nvPr/>
        </p:nvSpPr>
        <p:spPr>
          <a:xfrm rot="5400000">
            <a:off x="2484477" y="6794187"/>
            <a:ext cx="290506" cy="275261"/>
          </a:xfrm>
          <a:prstGeom prst="roundRect">
            <a:avLst/>
          </a:prstGeom>
          <a:noFill/>
          <a:ln w="254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8" name="Rounded Rectangle 27"/>
          <p:cNvSpPr/>
          <p:nvPr/>
        </p:nvSpPr>
        <p:spPr>
          <a:xfrm rot="5400000">
            <a:off x="2236937" y="8612321"/>
            <a:ext cx="290506" cy="357035"/>
          </a:xfrm>
          <a:prstGeom prst="roundRect">
            <a:avLst/>
          </a:prstGeom>
          <a:noFill/>
          <a:ln w="254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0" name="Rounded Rectangle 29"/>
          <p:cNvSpPr/>
          <p:nvPr/>
        </p:nvSpPr>
        <p:spPr>
          <a:xfrm rot="5400000">
            <a:off x="10729511" y="6783732"/>
            <a:ext cx="290506" cy="296174"/>
          </a:xfrm>
          <a:prstGeom prst="roundRect">
            <a:avLst/>
          </a:prstGeom>
          <a:noFill/>
          <a:ln w="254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3" name="Rounded Rectangle 32"/>
          <p:cNvSpPr/>
          <p:nvPr/>
        </p:nvSpPr>
        <p:spPr>
          <a:xfrm rot="5400000">
            <a:off x="10489078" y="7217947"/>
            <a:ext cx="290506" cy="195918"/>
          </a:xfrm>
          <a:prstGeom prst="roundRect">
            <a:avLst/>
          </a:prstGeom>
          <a:noFill/>
          <a:ln w="254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4" name="Rounded Rectangle 33"/>
          <p:cNvSpPr/>
          <p:nvPr/>
        </p:nvSpPr>
        <p:spPr>
          <a:xfrm rot="5400000">
            <a:off x="2719198" y="6873278"/>
            <a:ext cx="290506" cy="117081"/>
          </a:xfrm>
          <a:prstGeom prst="roundRect">
            <a:avLst/>
          </a:prstGeom>
          <a:noFill/>
          <a:ln w="254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5" name="Rounded Rectangle 34"/>
          <p:cNvSpPr/>
          <p:nvPr/>
        </p:nvSpPr>
        <p:spPr>
          <a:xfrm rot="5400000">
            <a:off x="10994584" y="6842073"/>
            <a:ext cx="290506" cy="179490"/>
          </a:xfrm>
          <a:prstGeom prst="roundRect">
            <a:avLst/>
          </a:prstGeom>
          <a:noFill/>
          <a:ln w="254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6" name="Rounded Rectangle 35"/>
          <p:cNvSpPr/>
          <p:nvPr/>
        </p:nvSpPr>
        <p:spPr>
          <a:xfrm rot="5400000">
            <a:off x="10975294" y="7226161"/>
            <a:ext cx="290506" cy="179490"/>
          </a:xfrm>
          <a:prstGeom prst="roundRect">
            <a:avLst/>
          </a:prstGeom>
          <a:noFill/>
          <a:ln w="254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7" name="Rounded Rectangle 36"/>
          <p:cNvSpPr/>
          <p:nvPr/>
        </p:nvSpPr>
        <p:spPr>
          <a:xfrm rot="5400000">
            <a:off x="2777739" y="8701094"/>
            <a:ext cx="290506" cy="179490"/>
          </a:xfrm>
          <a:prstGeom prst="roundRect">
            <a:avLst/>
          </a:prstGeom>
          <a:noFill/>
          <a:ln w="254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1638502" y="5914994"/>
                <a:ext cx="61311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i="1" dirty="0" smtClean="0">
                              <a:latin typeface="Cambria Math" charset="0"/>
                            </a:rPr>
                            <m:t>𝑇</m:t>
                          </m:r>
                        </m:e>
                        <m:sub>
                          <m:r>
                            <a:rPr lang="en-US" sz="2400" i="1" dirty="0" smtClean="0">
                              <a:latin typeface="Cambria Math" charset="0"/>
                            </a:rPr>
                            <m:t>𝑤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8502" y="5914994"/>
                <a:ext cx="613117" cy="461665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9927431" y="5914994"/>
                <a:ext cx="554061" cy="4912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i="1" dirty="0" smtClean="0">
                              <a:latin typeface="Cambria Math" charset="0"/>
                            </a:rPr>
                            <m:t>𝑇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27431" y="5914994"/>
                <a:ext cx="554061" cy="491288"/>
              </a:xfrm>
              <a:prstGeom prst="rect">
                <a:avLst/>
              </a:prstGeom>
              <a:blipFill rotWithShape="0">
                <a:blip r:embed="rId9"/>
                <a:stretch>
                  <a:fillRect b="-9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/>
          <p:cNvGrpSpPr/>
          <p:nvPr/>
        </p:nvGrpSpPr>
        <p:grpSpPr>
          <a:xfrm>
            <a:off x="4872704" y="5462978"/>
            <a:ext cx="3374450" cy="1397305"/>
            <a:chOff x="4909280" y="5462978"/>
            <a:chExt cx="3374450" cy="139730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918230" y="6230681"/>
              <a:ext cx="3365500" cy="2667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933950" y="5462978"/>
              <a:ext cx="3136900" cy="2667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909280" y="5816395"/>
              <a:ext cx="2946400" cy="2794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917190" y="6580883"/>
              <a:ext cx="3200400" cy="2794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1570756" y="1894146"/>
                <a:ext cx="720133" cy="4769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400" b="1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𝐈</m:t>
                          </m:r>
                        </m:e>
                        <m:sup>
                          <m:r>
                            <a:rPr lang="en-US" sz="2400" i="1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(0)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0756" y="1894146"/>
                <a:ext cx="720133" cy="47699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10352438" y="1876850"/>
                <a:ext cx="720134" cy="4769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dirty="0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400" b="1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𝐈</m:t>
                          </m:r>
                        </m:e>
                        <m:sup>
                          <m:r>
                            <a:rPr lang="en-US" sz="2400" i="1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(</m:t>
                          </m:r>
                          <m:r>
                            <a:rPr lang="en-US" sz="2400" b="0" i="1" dirty="0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1</m:t>
                          </m:r>
                          <m:r>
                            <a:rPr lang="en-US" sz="2400" i="1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52438" y="1876850"/>
                <a:ext cx="720134" cy="476990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624778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30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u="sng" dirty="0"/>
              <a:t>D</a:t>
            </a:r>
            <a:r>
              <a:rPr lang="en-US" dirty="0"/>
              <a:t>istributed </a:t>
            </a:r>
            <a:r>
              <a:rPr lang="en-US" u="sng" dirty="0"/>
              <a:t>O</a:t>
            </a:r>
            <a:r>
              <a:rPr lang="en-US" dirty="0"/>
              <a:t>blivious </a:t>
            </a:r>
            <a:r>
              <a:rPr lang="en-US" u="sng" dirty="0"/>
              <a:t>D</a:t>
            </a:r>
            <a:r>
              <a:rPr lang="en-US" dirty="0"/>
              <a:t>ata Structure DSSE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Access Operation</a:t>
            </a:r>
            <a:endParaRPr dirty="0"/>
          </a:p>
        </p:txBody>
      </p:sp>
      <p:sp>
        <p:nvSpPr>
          <p:cNvPr id="380" name="Shape 380"/>
          <p:cNvSpPr>
            <a:spLocks noGrp="1"/>
          </p:cNvSpPr>
          <p:nvPr>
            <p:ph type="sldNum" sz="quarter" idx="2"/>
          </p:nvPr>
        </p:nvSpPr>
        <p:spPr>
          <a:xfrm>
            <a:off x="6375349" y="925195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31</a:t>
            </a:fld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45498853"/>
                  </p:ext>
                </p:extLst>
              </p:nvPr>
            </p:nvGraphicFramePr>
            <p:xfrm>
              <a:off x="8545844" y="6380963"/>
              <a:ext cx="2867522" cy="25958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433761"/>
                    <a:gridCol w="1433761"/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key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Value</a:t>
                          </a: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cs-CZ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21eb13b2</a:t>
                          </a:r>
                          <a:endParaRPr lang="en-US" dirty="0"/>
                        </a:p>
                      </a:txBody>
                      <a:tcPr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6,24,1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a-DK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afb018bd</a:t>
                          </a:r>
                          <a:endParaRPr lang="en-US" dirty="0"/>
                        </a:p>
                      </a:txBody>
                      <a:tcPr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4,21,0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pt-BR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c201901d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15,76,0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i-FI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d9990de8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5,90,1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nb-NO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dd3a317f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17,54,0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45498853"/>
                  </p:ext>
                </p:extLst>
              </p:nvPr>
            </p:nvGraphicFramePr>
            <p:xfrm>
              <a:off x="8545844" y="6380963"/>
              <a:ext cx="2867522" cy="25958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433761"/>
                    <a:gridCol w="1433761"/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key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Value</a:t>
                          </a: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cs-CZ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21eb13b2</a:t>
                          </a:r>
                          <a:endParaRPr lang="en-US" dirty="0"/>
                        </a:p>
                      </a:txBody>
                      <a:tcPr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00424" t="-106557" r="-847" b="-526230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a-DK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afb018bd</a:t>
                          </a:r>
                          <a:endParaRPr lang="en-US" dirty="0"/>
                        </a:p>
                      </a:txBody>
                      <a:tcPr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00424" t="-206557" r="-847" b="-426230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pt-BR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c201901d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00424" t="-306557" r="-847" b="-326230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i-FI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d9990de8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00424" t="-506557" r="-847" b="-126230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nb-NO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dd3a317f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00424" t="-606557" r="-847" b="-26230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27642643"/>
                  </p:ext>
                </p:extLst>
              </p:nvPr>
            </p:nvGraphicFramePr>
            <p:xfrm>
              <a:off x="736156" y="6376659"/>
              <a:ext cx="2867522" cy="25958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433761"/>
                    <a:gridCol w="1433761"/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key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Value</a:t>
                          </a: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is-IS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2473d9</a:t>
                          </a:r>
                          <a:r>
                            <a:rPr lang="en-US" sz="1800" b="0" i="0" u="none" strike="noStrike" cap="none" spc="0" baseline="0" dirty="0" err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ce</a:t>
                          </a:r>
                          <a:endParaRPr lang="en-US" dirty="0"/>
                        </a:p>
                      </a:txBody>
                      <a:tcPr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1,2</m:t>
                                    </m:r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𝑁</m:t>
                                    </m:r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,1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46ce530f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4,46,1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95177cd3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10,20,0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sk-SK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a1dc7df2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36,58,1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is-IS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bd136f68 </a:t>
                          </a:r>
                          <a:endParaRPr lang="en-US" dirty="0"/>
                        </a:p>
                      </a:txBody>
                      <a:tcPr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5,42,0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27642643"/>
                  </p:ext>
                </p:extLst>
              </p:nvPr>
            </p:nvGraphicFramePr>
            <p:xfrm>
              <a:off x="736156" y="6376659"/>
              <a:ext cx="2867522" cy="25958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433761"/>
                    <a:gridCol w="1433761"/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key</a:t>
                          </a:r>
                          <a:endParaRPr lang="en-US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Value</a:t>
                          </a: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is-IS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2473d9</a:t>
                          </a:r>
                          <a:r>
                            <a:rPr lang="en-US" sz="1800" b="0" i="0" u="none" strike="noStrike" cap="none" spc="0" baseline="0" dirty="0" err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ce</a:t>
                          </a:r>
                          <a:endParaRPr lang="en-US" dirty="0"/>
                        </a:p>
                      </a:txBody>
                      <a:tcPr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100424" t="-106557" r="-847" b="-524590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46ce530f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100424" t="-206557" r="-847" b="-424590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95177cd3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100424" t="-311667" r="-847" b="-331667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sk-SK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a1dc7df2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100424" t="-504918" r="-847" b="-126230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is-IS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bd136f68 </a:t>
                          </a:r>
                          <a:endParaRPr lang="en-US" dirty="0"/>
                        </a:p>
                      </a:txBody>
                      <a:tcPr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100424" t="-604918" r="-847" b="-26230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 1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25244630"/>
                  </p:ext>
                </p:extLst>
              </p:nvPr>
            </p:nvGraphicFramePr>
            <p:xfrm>
              <a:off x="228706" y="2450102"/>
              <a:ext cx="3291840" cy="2926080"/>
            </p:xfrm>
            <a:graphic>
              <a:graphicData uri="http://schemas.openxmlformats.org/drawingml/2006/table">
                <a:tbl>
                  <a:tblPr firstRow="1" bandRow="1">
                    <a:noFill/>
                  </a:tblPr>
                  <a:tblGrid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3</a:t>
                          </a:r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Helvetica" charset="0"/>
                              <a:ea typeface="Helvetica" charset="0"/>
                              <a:cs typeface="Helvetica" charset="0"/>
                              <a:sym typeface="Helvetica Light"/>
                            </a:rPr>
                            <a:t>4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5</a:t>
                          </a:r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6</a:t>
                          </a:r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mr-IN" sz="180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charset="0"/>
                                    <a:ea typeface="Helvetica" charset="0"/>
                                    <a:cs typeface="Helvetica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US" sz="180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i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2N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i="0" u="none" strike="noStrike" cap="none" spc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Helvetica" charset="0"/>
                            <a:ea typeface="Helvetica" charset="0"/>
                            <a:cs typeface="Helvetica" charset="0"/>
                            <a:sym typeface="Helvetica Light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i="0" u="none" strike="noStrike" cap="none" spc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Helvetica" charset="0"/>
                            <a:ea typeface="Helvetica" charset="0"/>
                            <a:cs typeface="Helvetica" charset="0"/>
                            <a:sym typeface="Helvetica Light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3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i="0" u="none" strike="noStrike" cap="none" spc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Helvetica" charset="0"/>
                            <a:ea typeface="Helvetica" charset="0"/>
                            <a:cs typeface="Helvetica" charset="0"/>
                            <a:sym typeface="Helvetica Light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4</a:t>
                          </a:r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i="0" u="none" strike="noStrike" cap="none" spc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Helvetica" charset="0"/>
                            <a:ea typeface="Helvetica" charset="0"/>
                            <a:cs typeface="Helvetica" charset="0"/>
                            <a:sym typeface="Helvetica Light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marL="4763" indent="0" algn="ctr">
                            <a:tabLst/>
                          </a:pPr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5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dirty="0" smtClean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i="0" u="none" strike="noStrike" cap="none" spc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Helvetica" charset="0"/>
                            <a:ea typeface="Helvetica" charset="0"/>
                            <a:cs typeface="Helvetica" charset="0"/>
                            <a:sym typeface="Helvetica Light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dirty="0" smtClean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dirty="0" smtClean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mr-IN" sz="180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charset="0"/>
                                    <a:ea typeface="Helvetica" charset="0"/>
                                    <a:cs typeface="Helvetica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i="0" u="none" strike="noStrike" cap="none" spc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Helvetica" charset="0"/>
                            <a:ea typeface="Helvetica" charset="0"/>
                            <a:cs typeface="Helvetica" charset="0"/>
                            <a:sym typeface="Helvetica Light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dirty="0" smtClean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2N</a:t>
                          </a:r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i="0" u="none" strike="noStrike" cap="none" spc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Helvetica" charset="0"/>
                            <a:ea typeface="Helvetica" charset="0"/>
                            <a:cs typeface="Helvetica" charset="0"/>
                            <a:sym typeface="Helvetica Light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 1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25244630"/>
                  </p:ext>
                </p:extLst>
              </p:nvPr>
            </p:nvGraphicFramePr>
            <p:xfrm>
              <a:off x="228706" y="2450102"/>
              <a:ext cx="3291840" cy="2926080"/>
            </p:xfrm>
            <a:graphic>
              <a:graphicData uri="http://schemas.openxmlformats.org/drawingml/2006/table">
                <a:tbl>
                  <a:tblPr firstRow="1" bandRow="1">
                    <a:noFill/>
                  </a:tblPr>
                  <a:tblGrid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</a:t>
                          </a:r>
                          <a:endParaRPr lang="en-US" sz="180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3</a:t>
                          </a:r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Helvetica" charset="0"/>
                              <a:ea typeface="Helvetica" charset="0"/>
                              <a:cs typeface="Helvetica" charset="0"/>
                              <a:sym typeface="Helvetica Light"/>
                            </a:rPr>
                            <a:t>4</a:t>
                          </a:r>
                          <a:endParaRPr lang="en-US" sz="1800" b="0" i="0" u="none" strike="noStrike" cap="none" spc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Helvetica" charset="0"/>
                            <a:ea typeface="Helvetica" charset="0"/>
                            <a:cs typeface="Helvetica" charset="0"/>
                            <a:sym typeface="Helvetica Light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5</a:t>
                          </a:r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6</a:t>
                          </a:r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4"/>
                          <a:stretch>
                            <a:fillRect l="-701667" t="-8333" r="-101667" b="-72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i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2N</a:t>
                          </a:r>
                          <a:endParaRPr lang="en-US" sz="1800" i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i="0" u="none" strike="noStrike" cap="none" spc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Helvetica" charset="0"/>
                            <a:ea typeface="Helvetica" charset="0"/>
                            <a:cs typeface="Helvetica" charset="0"/>
                            <a:sym typeface="Helvetica Light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</a:t>
                          </a:r>
                          <a:endParaRPr lang="en-US" sz="180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i="0" u="none" strike="noStrike" cap="none" spc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Helvetica" charset="0"/>
                            <a:ea typeface="Helvetica" charset="0"/>
                            <a:cs typeface="Helvetica" charset="0"/>
                            <a:sym typeface="Helvetica Light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3</a:t>
                          </a:r>
                          <a:endParaRPr lang="en-US" sz="180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i="0" u="none" strike="noStrike" cap="none" spc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Helvetica" charset="0"/>
                            <a:ea typeface="Helvetica" charset="0"/>
                            <a:cs typeface="Helvetica" charset="0"/>
                            <a:sym typeface="Helvetica Light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4</a:t>
                          </a:r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i="0" u="none" strike="noStrike" cap="none" spc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Helvetica" charset="0"/>
                            <a:ea typeface="Helvetica" charset="0"/>
                            <a:cs typeface="Helvetica" charset="0"/>
                            <a:sym typeface="Helvetica Light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marL="4763" indent="0" algn="ctr">
                            <a:tabLst/>
                          </a:pPr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5</a:t>
                          </a:r>
                          <a:endParaRPr lang="en-US" sz="180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dirty="0" smtClean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i="0" u="none" strike="noStrike" cap="none" spc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Helvetica" charset="0"/>
                            <a:ea typeface="Helvetica" charset="0"/>
                            <a:cs typeface="Helvetica" charset="0"/>
                            <a:sym typeface="Helvetica Light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dirty="0" smtClean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dirty="0" smtClean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4"/>
                          <a:stretch>
                            <a:fillRect t="-610000" r="-803333" b="-1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i="0" u="none" strike="noStrike" cap="none" spc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Helvetica" charset="0"/>
                            <a:ea typeface="Helvetica" charset="0"/>
                            <a:cs typeface="Helvetica" charset="0"/>
                            <a:sym typeface="Helvetica Light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dirty="0" smtClean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2N</a:t>
                          </a:r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i="0" u="none" strike="noStrike" cap="none" spc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Helvetica" charset="0"/>
                            <a:ea typeface="Helvetica" charset="0"/>
                            <a:cs typeface="Helvetica" charset="0"/>
                            <a:sym typeface="Helvetica Light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Table 1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7677226"/>
                  </p:ext>
                </p:extLst>
              </p:nvPr>
            </p:nvGraphicFramePr>
            <p:xfrm>
              <a:off x="8985862" y="2450102"/>
              <a:ext cx="3291840" cy="2926080"/>
            </p:xfrm>
            <a:graphic>
              <a:graphicData uri="http://schemas.openxmlformats.org/drawingml/2006/table">
                <a:tbl>
                  <a:tblPr firstRow="1" bandRow="1">
                    <a:noFill/>
                  </a:tblPr>
                  <a:tblGrid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 sz="1800" b="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584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mr-IN" sz="18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charset="0"/>
                                    <a:ea typeface="Helvetica" charset="0"/>
                                    <a:cs typeface="Helvetica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21</a:t>
                          </a:r>
                          <a:endParaRPr lang="en-US" sz="1800" b="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kern="1200" dirty="0" smtClean="0">
                              <a:solidFill>
                                <a:schemeClr val="tx1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22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23</a:t>
                          </a:r>
                          <a:endParaRPr lang="en-US" sz="1800" b="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24</a:t>
                          </a:r>
                          <a:endParaRPr lang="en-US" sz="1800" b="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mr-IN" sz="18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charset="0"/>
                                    <a:ea typeface="Helvetica" charset="0"/>
                                    <a:cs typeface="Helvetica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2N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mr-IN" sz="18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charset="0"/>
                                    <a:ea typeface="Helvetica" charset="0"/>
                                    <a:cs typeface="Helvetica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41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584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584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42</a:t>
                          </a:r>
                          <a:endParaRPr lang="en-US" sz="1800" b="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584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584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marL="4763" indent="0" algn="ctr">
                            <a:tabLst/>
                          </a:pPr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43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mr-IN" sz="18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charset="0"/>
                                    <a:ea typeface="Helvetica" charset="0"/>
                                    <a:cs typeface="Helvetica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b="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584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2N</a:t>
                          </a:r>
                          <a:endParaRPr lang="en-US" sz="1800" b="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584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Table 1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7677226"/>
                  </p:ext>
                </p:extLst>
              </p:nvPr>
            </p:nvGraphicFramePr>
            <p:xfrm>
              <a:off x="8985862" y="2450102"/>
              <a:ext cx="3291840" cy="2926080"/>
            </p:xfrm>
            <a:graphic>
              <a:graphicData uri="http://schemas.openxmlformats.org/drawingml/2006/table">
                <a:tbl>
                  <a:tblPr firstRow="1" bandRow="1">
                    <a:noFill/>
                  </a:tblPr>
                  <a:tblGrid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 sz="1800" b="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5"/>
                          <a:stretch>
                            <a:fillRect l="-201667" t="-8333" r="-601667" b="-72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21</a:t>
                          </a:r>
                          <a:endParaRPr lang="en-US" sz="1800" b="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kern="1200" dirty="0" smtClean="0">
                              <a:solidFill>
                                <a:schemeClr val="tx1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22</a:t>
                          </a:r>
                          <a:endParaRPr lang="en-US" sz="1800" b="0" kern="1200" dirty="0" smtClean="0">
                            <a:solidFill>
                              <a:schemeClr val="tx1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23</a:t>
                          </a:r>
                          <a:endParaRPr lang="en-US" sz="1800" b="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24</a:t>
                          </a:r>
                          <a:endParaRPr lang="en-US" sz="1800" b="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5"/>
                          <a:stretch>
                            <a:fillRect l="-703333" t="-8333" r="-100000" b="-72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2N</a:t>
                          </a:r>
                          <a:endParaRPr lang="en-US" sz="1800" b="0" i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5"/>
                          <a:stretch>
                            <a:fillRect l="-1667" t="-208333" r="-801667" b="-52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41</a:t>
                          </a: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584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584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42</a:t>
                          </a:r>
                          <a:endParaRPr lang="en-US" sz="1800" b="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584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584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marL="4763" indent="0" algn="ctr">
                            <a:tabLst/>
                          </a:pPr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43</a:t>
                          </a: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5"/>
                          <a:stretch>
                            <a:fillRect l="-1667" t="-610000" r="-801667" b="-1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584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2N</a:t>
                          </a:r>
                          <a:endParaRPr lang="en-US" sz="1800" b="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584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14" name="Rectangle 13"/>
          <p:cNvSpPr/>
          <p:nvPr/>
        </p:nvSpPr>
        <p:spPr>
          <a:xfrm>
            <a:off x="3836193" y="3572368"/>
            <a:ext cx="465389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4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</a:rPr>
              <a:t>. Update hash table:</a:t>
            </a:r>
          </a:p>
          <a:p>
            <a:pPr marL="576263" lvl="1" indent="-288925">
              <a:buFont typeface="Arial" charset="0"/>
              <a:buChar char="•"/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Address of read data on the other server</a:t>
            </a:r>
          </a:p>
          <a:p>
            <a:pPr marL="576263" lvl="1" indent="-288925">
              <a:buFont typeface="Arial" charset="0"/>
              <a:buChar char="•"/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Server ID of read data</a:t>
            </a:r>
          </a:p>
          <a:p>
            <a:pPr marL="576263" lvl="1" indent="-288925">
              <a:buFont typeface="Arial" charset="0"/>
              <a:buChar char="•"/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Set old addresses of data on the other server to be dummy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50607" y="2807746"/>
            <a:ext cx="3463962" cy="357035"/>
          </a:xfrm>
          <a:prstGeom prst="roundRect">
            <a:avLst/>
          </a:prstGeom>
          <a:noFill/>
          <a:ln w="25400" cap="flat">
            <a:solidFill>
              <a:srgbClr val="FF0000">
                <a:alpha val="20000"/>
              </a:srgb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50607" y="4284341"/>
            <a:ext cx="3463962" cy="357035"/>
          </a:xfrm>
          <a:prstGeom prst="roundRect">
            <a:avLst/>
          </a:prstGeom>
          <a:noFill/>
          <a:ln w="25400" cap="flat">
            <a:solidFill>
              <a:srgbClr val="FF0000">
                <a:alpha val="20000"/>
              </a:srgb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8907332" y="3556107"/>
            <a:ext cx="3474720" cy="357035"/>
          </a:xfrm>
          <a:prstGeom prst="roundRect">
            <a:avLst/>
          </a:prstGeom>
          <a:noFill/>
          <a:ln w="25400" cap="flat">
            <a:solidFill>
              <a:srgbClr val="FF0000">
                <a:alpha val="20000"/>
              </a:srgb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907332" y="5019147"/>
            <a:ext cx="3496236" cy="357035"/>
          </a:xfrm>
          <a:prstGeom prst="roundRect">
            <a:avLst/>
          </a:prstGeom>
          <a:noFill/>
          <a:ln w="25400" cap="flat">
            <a:solidFill>
              <a:srgbClr val="FF0000">
                <a:alpha val="20000"/>
              </a:srgb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3" name="Rounded Rectangle 22"/>
          <p:cNvSpPr/>
          <p:nvPr/>
        </p:nvSpPr>
        <p:spPr>
          <a:xfrm rot="5400000">
            <a:off x="9779371" y="3752285"/>
            <a:ext cx="3197264" cy="357035"/>
          </a:xfrm>
          <a:prstGeom prst="roundRect">
            <a:avLst/>
          </a:prstGeom>
          <a:noFill/>
          <a:ln w="25400" cap="flat">
            <a:solidFill>
              <a:srgbClr val="FF0000">
                <a:alpha val="20000"/>
              </a:srgb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4" name="Rounded Rectangle 23"/>
          <p:cNvSpPr/>
          <p:nvPr/>
        </p:nvSpPr>
        <p:spPr>
          <a:xfrm rot="5400000">
            <a:off x="8669928" y="3752285"/>
            <a:ext cx="3197265" cy="357035"/>
          </a:xfrm>
          <a:prstGeom prst="roundRect">
            <a:avLst/>
          </a:prstGeom>
          <a:noFill/>
          <a:ln w="25400" cap="flat">
            <a:solidFill>
              <a:srgbClr val="FF0000">
                <a:alpha val="20000"/>
              </a:srgb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5" name="Rounded Rectangle 24"/>
          <p:cNvSpPr/>
          <p:nvPr/>
        </p:nvSpPr>
        <p:spPr>
          <a:xfrm rot="5400000">
            <a:off x="997689" y="3752286"/>
            <a:ext cx="3197264" cy="357035"/>
          </a:xfrm>
          <a:prstGeom prst="roundRect">
            <a:avLst/>
          </a:prstGeom>
          <a:noFill/>
          <a:ln w="25400" cap="flat">
            <a:solidFill>
              <a:srgbClr val="FF0000">
                <a:alpha val="20000"/>
              </a:srgb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6" name="Rounded Rectangle 25"/>
          <p:cNvSpPr/>
          <p:nvPr/>
        </p:nvSpPr>
        <p:spPr>
          <a:xfrm rot="5400000">
            <a:off x="273895" y="3752285"/>
            <a:ext cx="3197265" cy="357035"/>
          </a:xfrm>
          <a:prstGeom prst="roundRect">
            <a:avLst/>
          </a:prstGeom>
          <a:noFill/>
          <a:ln w="25400" cap="flat">
            <a:solidFill>
              <a:srgbClr val="FF0000">
                <a:alpha val="20000"/>
              </a:srgb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4614287" y="2485361"/>
                <a:ext cx="3225242" cy="6740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  <a:tabLst>
                    <a:tab pos="2676525" algn="l"/>
                  </a:tabLst>
                </a:pPr>
                <a:r>
                  <a:rPr lang="en-US" sz="2800" dirty="0" smtClean="0">
                    <a:solidFill>
                      <a:schemeClr val="bg2">
                        <a:lumMod val="10000"/>
                      </a:schemeClr>
                    </a:solidFill>
                  </a:rPr>
                  <a:t>Example: Search </a:t>
                </a:r>
                <a14:m>
                  <m:oMath xmlns:m="http://schemas.openxmlformats.org/officeDocument/2006/math">
                    <m:r>
                      <a:rPr lang="en-US" sz="2800" i="1" dirty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charset="0"/>
                      </a:rPr>
                      <m:t>𝑥</m:t>
                    </m:r>
                  </m:oMath>
                </a14:m>
                <a:endParaRPr lang="en-US" sz="2800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4287" y="2485361"/>
                <a:ext cx="3225242" cy="674095"/>
              </a:xfrm>
              <a:prstGeom prst="rect">
                <a:avLst/>
              </a:prstGeom>
              <a:blipFill rotWithShape="0">
                <a:blip r:embed="rId6"/>
                <a:stretch>
                  <a:fillRect l="-3592" b="-25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ounded Rectangle 26"/>
          <p:cNvSpPr/>
          <p:nvPr/>
        </p:nvSpPr>
        <p:spPr>
          <a:xfrm rot="5400000">
            <a:off x="2709333" y="6794187"/>
            <a:ext cx="290506" cy="275261"/>
          </a:xfrm>
          <a:prstGeom prst="roundRect">
            <a:avLst/>
          </a:prstGeom>
          <a:noFill/>
          <a:ln w="254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8" name="Rounded Rectangle 27"/>
          <p:cNvSpPr/>
          <p:nvPr/>
        </p:nvSpPr>
        <p:spPr>
          <a:xfrm rot="5400000">
            <a:off x="2427489" y="8646626"/>
            <a:ext cx="290506" cy="288426"/>
          </a:xfrm>
          <a:prstGeom prst="roundRect">
            <a:avLst/>
          </a:prstGeom>
          <a:noFill/>
          <a:ln w="254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0" name="Rounded Rectangle 29"/>
          <p:cNvSpPr/>
          <p:nvPr/>
        </p:nvSpPr>
        <p:spPr>
          <a:xfrm rot="5400000">
            <a:off x="10509885" y="6799421"/>
            <a:ext cx="290506" cy="264795"/>
          </a:xfrm>
          <a:prstGeom prst="roundRect">
            <a:avLst/>
          </a:prstGeom>
          <a:noFill/>
          <a:ln w="254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3" name="Rounded Rectangle 32"/>
          <p:cNvSpPr/>
          <p:nvPr/>
        </p:nvSpPr>
        <p:spPr>
          <a:xfrm rot="5400000">
            <a:off x="10285728" y="7217947"/>
            <a:ext cx="290506" cy="195918"/>
          </a:xfrm>
          <a:prstGeom prst="roundRect">
            <a:avLst/>
          </a:prstGeom>
          <a:noFill/>
          <a:ln w="254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4" name="Rounded Rectangle 33"/>
          <p:cNvSpPr/>
          <p:nvPr/>
        </p:nvSpPr>
        <p:spPr>
          <a:xfrm rot="5400000">
            <a:off x="2983725" y="6842074"/>
            <a:ext cx="290506" cy="179490"/>
          </a:xfrm>
          <a:prstGeom prst="roundRect">
            <a:avLst/>
          </a:prstGeom>
          <a:noFill/>
          <a:ln w="254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3640667" y="3022600"/>
            <a:ext cx="5291666" cy="2159000"/>
          </a:xfrm>
          <a:custGeom>
            <a:avLst/>
            <a:gdLst>
              <a:gd name="connsiteX0" fmla="*/ 0 w 5291666"/>
              <a:gd name="connsiteY0" fmla="*/ 0 h 2159000"/>
              <a:gd name="connsiteX1" fmla="*/ 0 w 5291666"/>
              <a:gd name="connsiteY1" fmla="*/ 0 h 2159000"/>
              <a:gd name="connsiteX2" fmla="*/ 160866 w 5291666"/>
              <a:gd name="connsiteY2" fmla="*/ 42333 h 2159000"/>
              <a:gd name="connsiteX3" fmla="*/ 194733 w 5291666"/>
              <a:gd name="connsiteY3" fmla="*/ 50800 h 2159000"/>
              <a:gd name="connsiteX4" fmla="*/ 465666 w 5291666"/>
              <a:gd name="connsiteY4" fmla="*/ 93133 h 2159000"/>
              <a:gd name="connsiteX5" fmla="*/ 533400 w 5291666"/>
              <a:gd name="connsiteY5" fmla="*/ 110067 h 2159000"/>
              <a:gd name="connsiteX6" fmla="*/ 635000 w 5291666"/>
              <a:gd name="connsiteY6" fmla="*/ 127000 h 2159000"/>
              <a:gd name="connsiteX7" fmla="*/ 702733 w 5291666"/>
              <a:gd name="connsiteY7" fmla="*/ 143933 h 2159000"/>
              <a:gd name="connsiteX8" fmla="*/ 745066 w 5291666"/>
              <a:gd name="connsiteY8" fmla="*/ 152400 h 2159000"/>
              <a:gd name="connsiteX9" fmla="*/ 770466 w 5291666"/>
              <a:gd name="connsiteY9" fmla="*/ 160867 h 2159000"/>
              <a:gd name="connsiteX10" fmla="*/ 821266 w 5291666"/>
              <a:gd name="connsiteY10" fmla="*/ 169333 h 2159000"/>
              <a:gd name="connsiteX11" fmla="*/ 905933 w 5291666"/>
              <a:gd name="connsiteY11" fmla="*/ 186267 h 2159000"/>
              <a:gd name="connsiteX12" fmla="*/ 1185333 w 5291666"/>
              <a:gd name="connsiteY12" fmla="*/ 220133 h 2159000"/>
              <a:gd name="connsiteX13" fmla="*/ 1236133 w 5291666"/>
              <a:gd name="connsiteY13" fmla="*/ 228600 h 2159000"/>
              <a:gd name="connsiteX14" fmla="*/ 1303866 w 5291666"/>
              <a:gd name="connsiteY14" fmla="*/ 237067 h 2159000"/>
              <a:gd name="connsiteX15" fmla="*/ 1363133 w 5291666"/>
              <a:gd name="connsiteY15" fmla="*/ 245533 h 2159000"/>
              <a:gd name="connsiteX16" fmla="*/ 1430866 w 5291666"/>
              <a:gd name="connsiteY16" fmla="*/ 254000 h 2159000"/>
              <a:gd name="connsiteX17" fmla="*/ 1473200 w 5291666"/>
              <a:gd name="connsiteY17" fmla="*/ 262467 h 2159000"/>
              <a:gd name="connsiteX18" fmla="*/ 1507066 w 5291666"/>
              <a:gd name="connsiteY18" fmla="*/ 270933 h 2159000"/>
              <a:gd name="connsiteX19" fmla="*/ 1583266 w 5291666"/>
              <a:gd name="connsiteY19" fmla="*/ 279400 h 2159000"/>
              <a:gd name="connsiteX20" fmla="*/ 1693333 w 5291666"/>
              <a:gd name="connsiteY20" fmla="*/ 296333 h 2159000"/>
              <a:gd name="connsiteX21" fmla="*/ 1735666 w 5291666"/>
              <a:gd name="connsiteY21" fmla="*/ 304800 h 2159000"/>
              <a:gd name="connsiteX22" fmla="*/ 1938866 w 5291666"/>
              <a:gd name="connsiteY22" fmla="*/ 313267 h 2159000"/>
              <a:gd name="connsiteX23" fmla="*/ 2226733 w 5291666"/>
              <a:gd name="connsiteY23" fmla="*/ 330200 h 2159000"/>
              <a:gd name="connsiteX24" fmla="*/ 2362200 w 5291666"/>
              <a:gd name="connsiteY24" fmla="*/ 338667 h 2159000"/>
              <a:gd name="connsiteX25" fmla="*/ 2540000 w 5291666"/>
              <a:gd name="connsiteY25" fmla="*/ 347133 h 2159000"/>
              <a:gd name="connsiteX26" fmla="*/ 2650066 w 5291666"/>
              <a:gd name="connsiteY26" fmla="*/ 355600 h 2159000"/>
              <a:gd name="connsiteX27" fmla="*/ 2827866 w 5291666"/>
              <a:gd name="connsiteY27" fmla="*/ 364067 h 2159000"/>
              <a:gd name="connsiteX28" fmla="*/ 3124200 w 5291666"/>
              <a:gd name="connsiteY28" fmla="*/ 381000 h 2159000"/>
              <a:gd name="connsiteX29" fmla="*/ 3412066 w 5291666"/>
              <a:gd name="connsiteY29" fmla="*/ 389467 h 2159000"/>
              <a:gd name="connsiteX30" fmla="*/ 3488266 w 5291666"/>
              <a:gd name="connsiteY30" fmla="*/ 397933 h 2159000"/>
              <a:gd name="connsiteX31" fmla="*/ 3606800 w 5291666"/>
              <a:gd name="connsiteY31" fmla="*/ 406400 h 2159000"/>
              <a:gd name="connsiteX32" fmla="*/ 3666066 w 5291666"/>
              <a:gd name="connsiteY32" fmla="*/ 414867 h 2159000"/>
              <a:gd name="connsiteX33" fmla="*/ 3767666 w 5291666"/>
              <a:gd name="connsiteY33" fmla="*/ 423333 h 2159000"/>
              <a:gd name="connsiteX34" fmla="*/ 3860800 w 5291666"/>
              <a:gd name="connsiteY34" fmla="*/ 440267 h 2159000"/>
              <a:gd name="connsiteX35" fmla="*/ 3937000 w 5291666"/>
              <a:gd name="connsiteY35" fmla="*/ 457200 h 2159000"/>
              <a:gd name="connsiteX36" fmla="*/ 4123266 w 5291666"/>
              <a:gd name="connsiteY36" fmla="*/ 474133 h 2159000"/>
              <a:gd name="connsiteX37" fmla="*/ 4233333 w 5291666"/>
              <a:gd name="connsiteY37" fmla="*/ 491067 h 2159000"/>
              <a:gd name="connsiteX38" fmla="*/ 4343400 w 5291666"/>
              <a:gd name="connsiteY38" fmla="*/ 516467 h 2159000"/>
              <a:gd name="connsiteX39" fmla="*/ 4402666 w 5291666"/>
              <a:gd name="connsiteY39" fmla="*/ 533400 h 2159000"/>
              <a:gd name="connsiteX40" fmla="*/ 4428066 w 5291666"/>
              <a:gd name="connsiteY40" fmla="*/ 541867 h 2159000"/>
              <a:gd name="connsiteX41" fmla="*/ 4521200 w 5291666"/>
              <a:gd name="connsiteY41" fmla="*/ 567267 h 2159000"/>
              <a:gd name="connsiteX42" fmla="*/ 4563533 w 5291666"/>
              <a:gd name="connsiteY42" fmla="*/ 584200 h 2159000"/>
              <a:gd name="connsiteX43" fmla="*/ 4614333 w 5291666"/>
              <a:gd name="connsiteY43" fmla="*/ 592667 h 2159000"/>
              <a:gd name="connsiteX44" fmla="*/ 4673600 w 5291666"/>
              <a:gd name="connsiteY44" fmla="*/ 618067 h 2159000"/>
              <a:gd name="connsiteX45" fmla="*/ 4699000 w 5291666"/>
              <a:gd name="connsiteY45" fmla="*/ 635000 h 2159000"/>
              <a:gd name="connsiteX46" fmla="*/ 4715933 w 5291666"/>
              <a:gd name="connsiteY46" fmla="*/ 660400 h 2159000"/>
              <a:gd name="connsiteX47" fmla="*/ 4732866 w 5291666"/>
              <a:gd name="connsiteY47" fmla="*/ 694267 h 2159000"/>
              <a:gd name="connsiteX48" fmla="*/ 4749800 w 5291666"/>
              <a:gd name="connsiteY48" fmla="*/ 711200 h 2159000"/>
              <a:gd name="connsiteX49" fmla="*/ 4775200 w 5291666"/>
              <a:gd name="connsiteY49" fmla="*/ 795867 h 2159000"/>
              <a:gd name="connsiteX50" fmla="*/ 4792133 w 5291666"/>
              <a:gd name="connsiteY50" fmla="*/ 855133 h 2159000"/>
              <a:gd name="connsiteX51" fmla="*/ 4809066 w 5291666"/>
              <a:gd name="connsiteY51" fmla="*/ 973667 h 2159000"/>
              <a:gd name="connsiteX52" fmla="*/ 4817533 w 5291666"/>
              <a:gd name="connsiteY52" fmla="*/ 1016000 h 2159000"/>
              <a:gd name="connsiteX53" fmla="*/ 4834466 w 5291666"/>
              <a:gd name="connsiteY53" fmla="*/ 1109133 h 2159000"/>
              <a:gd name="connsiteX54" fmla="*/ 4842933 w 5291666"/>
              <a:gd name="connsiteY54" fmla="*/ 1710267 h 2159000"/>
              <a:gd name="connsiteX55" fmla="*/ 4851400 w 5291666"/>
              <a:gd name="connsiteY55" fmla="*/ 1769533 h 2159000"/>
              <a:gd name="connsiteX56" fmla="*/ 4876800 w 5291666"/>
              <a:gd name="connsiteY56" fmla="*/ 1837267 h 2159000"/>
              <a:gd name="connsiteX57" fmla="*/ 4893733 w 5291666"/>
              <a:gd name="connsiteY57" fmla="*/ 1862667 h 2159000"/>
              <a:gd name="connsiteX58" fmla="*/ 4919133 w 5291666"/>
              <a:gd name="connsiteY58" fmla="*/ 1888067 h 2159000"/>
              <a:gd name="connsiteX59" fmla="*/ 4953000 w 5291666"/>
              <a:gd name="connsiteY59" fmla="*/ 1930400 h 2159000"/>
              <a:gd name="connsiteX60" fmla="*/ 4978400 w 5291666"/>
              <a:gd name="connsiteY60" fmla="*/ 1947333 h 2159000"/>
              <a:gd name="connsiteX61" fmla="*/ 5020733 w 5291666"/>
              <a:gd name="connsiteY61" fmla="*/ 1989667 h 2159000"/>
              <a:gd name="connsiteX62" fmla="*/ 5046133 w 5291666"/>
              <a:gd name="connsiteY62" fmla="*/ 2015067 h 2159000"/>
              <a:gd name="connsiteX63" fmla="*/ 5071533 w 5291666"/>
              <a:gd name="connsiteY63" fmla="*/ 2032000 h 2159000"/>
              <a:gd name="connsiteX64" fmla="*/ 5096933 w 5291666"/>
              <a:gd name="connsiteY64" fmla="*/ 2057400 h 2159000"/>
              <a:gd name="connsiteX65" fmla="*/ 5122333 w 5291666"/>
              <a:gd name="connsiteY65" fmla="*/ 2074333 h 2159000"/>
              <a:gd name="connsiteX66" fmla="*/ 5139266 w 5291666"/>
              <a:gd name="connsiteY66" fmla="*/ 2091267 h 2159000"/>
              <a:gd name="connsiteX67" fmla="*/ 5190066 w 5291666"/>
              <a:gd name="connsiteY67" fmla="*/ 2108200 h 2159000"/>
              <a:gd name="connsiteX68" fmla="*/ 5249333 w 5291666"/>
              <a:gd name="connsiteY68" fmla="*/ 2142067 h 2159000"/>
              <a:gd name="connsiteX69" fmla="*/ 5291666 w 5291666"/>
              <a:gd name="connsiteY69" fmla="*/ 2159000 h 2159000"/>
              <a:gd name="connsiteX70" fmla="*/ 5291666 w 5291666"/>
              <a:gd name="connsiteY70" fmla="*/ 215900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291666" h="2159000">
                <a:moveTo>
                  <a:pt x="0" y="0"/>
                </a:moveTo>
                <a:lnTo>
                  <a:pt x="0" y="0"/>
                </a:lnTo>
                <a:cubicBezTo>
                  <a:pt x="187849" y="57801"/>
                  <a:pt x="44754" y="19111"/>
                  <a:pt x="160866" y="42333"/>
                </a:cubicBezTo>
                <a:cubicBezTo>
                  <a:pt x="172276" y="44615"/>
                  <a:pt x="183214" y="49154"/>
                  <a:pt x="194733" y="50800"/>
                </a:cubicBezTo>
                <a:cubicBezTo>
                  <a:pt x="339914" y="71541"/>
                  <a:pt x="256565" y="40856"/>
                  <a:pt x="465666" y="93133"/>
                </a:cubicBezTo>
                <a:cubicBezTo>
                  <a:pt x="488244" y="98778"/>
                  <a:pt x="510579" y="105503"/>
                  <a:pt x="533400" y="110067"/>
                </a:cubicBezTo>
                <a:cubicBezTo>
                  <a:pt x="657634" y="134914"/>
                  <a:pt x="536521" y="104274"/>
                  <a:pt x="635000" y="127000"/>
                </a:cubicBezTo>
                <a:cubicBezTo>
                  <a:pt x="657677" y="132233"/>
                  <a:pt x="679912" y="139369"/>
                  <a:pt x="702733" y="143933"/>
                </a:cubicBezTo>
                <a:cubicBezTo>
                  <a:pt x="716844" y="146755"/>
                  <a:pt x="731105" y="148910"/>
                  <a:pt x="745066" y="152400"/>
                </a:cubicBezTo>
                <a:cubicBezTo>
                  <a:pt x="753724" y="154565"/>
                  <a:pt x="761754" y="158931"/>
                  <a:pt x="770466" y="160867"/>
                </a:cubicBezTo>
                <a:cubicBezTo>
                  <a:pt x="787224" y="164591"/>
                  <a:pt x="804393" y="166169"/>
                  <a:pt x="821266" y="169333"/>
                </a:cubicBezTo>
                <a:cubicBezTo>
                  <a:pt x="849554" y="174637"/>
                  <a:pt x="877486" y="181891"/>
                  <a:pt x="905933" y="186267"/>
                </a:cubicBezTo>
                <a:cubicBezTo>
                  <a:pt x="998722" y="200542"/>
                  <a:pt x="1092435" y="206862"/>
                  <a:pt x="1185333" y="220133"/>
                </a:cubicBezTo>
                <a:cubicBezTo>
                  <a:pt x="1202327" y="222561"/>
                  <a:pt x="1219139" y="226172"/>
                  <a:pt x="1236133" y="228600"/>
                </a:cubicBezTo>
                <a:cubicBezTo>
                  <a:pt x="1258658" y="231818"/>
                  <a:pt x="1281312" y="234060"/>
                  <a:pt x="1303866" y="237067"/>
                </a:cubicBezTo>
                <a:lnTo>
                  <a:pt x="1363133" y="245533"/>
                </a:lnTo>
                <a:cubicBezTo>
                  <a:pt x="1385687" y="248540"/>
                  <a:pt x="1408377" y="250540"/>
                  <a:pt x="1430866" y="254000"/>
                </a:cubicBezTo>
                <a:cubicBezTo>
                  <a:pt x="1445089" y="256188"/>
                  <a:pt x="1459152" y="259345"/>
                  <a:pt x="1473200" y="262467"/>
                </a:cubicBezTo>
                <a:cubicBezTo>
                  <a:pt x="1484559" y="264991"/>
                  <a:pt x="1495565" y="269164"/>
                  <a:pt x="1507066" y="270933"/>
                </a:cubicBezTo>
                <a:cubicBezTo>
                  <a:pt x="1532325" y="274819"/>
                  <a:pt x="1557866" y="276578"/>
                  <a:pt x="1583266" y="279400"/>
                </a:cubicBezTo>
                <a:cubicBezTo>
                  <a:pt x="1653768" y="297026"/>
                  <a:pt x="1579560" y="280080"/>
                  <a:pt x="1693333" y="296333"/>
                </a:cubicBezTo>
                <a:cubicBezTo>
                  <a:pt x="1707579" y="298368"/>
                  <a:pt x="1721310" y="303810"/>
                  <a:pt x="1735666" y="304800"/>
                </a:cubicBezTo>
                <a:cubicBezTo>
                  <a:pt x="1803297" y="309464"/>
                  <a:pt x="1871164" y="309765"/>
                  <a:pt x="1938866" y="313267"/>
                </a:cubicBezTo>
                <a:lnTo>
                  <a:pt x="2226733" y="330200"/>
                </a:lnTo>
                <a:lnTo>
                  <a:pt x="2362200" y="338667"/>
                </a:lnTo>
                <a:lnTo>
                  <a:pt x="2540000" y="347133"/>
                </a:lnTo>
                <a:cubicBezTo>
                  <a:pt x="2576734" y="349294"/>
                  <a:pt x="2613332" y="353439"/>
                  <a:pt x="2650066" y="355600"/>
                </a:cubicBezTo>
                <a:cubicBezTo>
                  <a:pt x="2709297" y="359084"/>
                  <a:pt x="2768617" y="360893"/>
                  <a:pt x="2827866" y="364067"/>
                </a:cubicBezTo>
                <a:cubicBezTo>
                  <a:pt x="2926663" y="369360"/>
                  <a:pt x="3025304" y="378091"/>
                  <a:pt x="3124200" y="381000"/>
                </a:cubicBezTo>
                <a:lnTo>
                  <a:pt x="3412066" y="389467"/>
                </a:lnTo>
                <a:cubicBezTo>
                  <a:pt x="3437466" y="392289"/>
                  <a:pt x="3462806" y="395719"/>
                  <a:pt x="3488266" y="397933"/>
                </a:cubicBezTo>
                <a:cubicBezTo>
                  <a:pt x="3527729" y="401364"/>
                  <a:pt x="3567366" y="402644"/>
                  <a:pt x="3606800" y="406400"/>
                </a:cubicBezTo>
                <a:cubicBezTo>
                  <a:pt x="3626666" y="408292"/>
                  <a:pt x="3646220" y="412778"/>
                  <a:pt x="3666066" y="414867"/>
                </a:cubicBezTo>
                <a:cubicBezTo>
                  <a:pt x="3699863" y="418425"/>
                  <a:pt x="3733799" y="420511"/>
                  <a:pt x="3767666" y="423333"/>
                </a:cubicBezTo>
                <a:cubicBezTo>
                  <a:pt x="3790315" y="427108"/>
                  <a:pt x="3837130" y="434350"/>
                  <a:pt x="3860800" y="440267"/>
                </a:cubicBezTo>
                <a:cubicBezTo>
                  <a:pt x="3919943" y="455052"/>
                  <a:pt x="3843817" y="445552"/>
                  <a:pt x="3937000" y="457200"/>
                </a:cubicBezTo>
                <a:cubicBezTo>
                  <a:pt x="4025862" y="468308"/>
                  <a:pt x="4028891" y="464199"/>
                  <a:pt x="4123266" y="474133"/>
                </a:cubicBezTo>
                <a:cubicBezTo>
                  <a:pt x="4145863" y="476512"/>
                  <a:pt x="4209011" y="486645"/>
                  <a:pt x="4233333" y="491067"/>
                </a:cubicBezTo>
                <a:cubicBezTo>
                  <a:pt x="4262896" y="496442"/>
                  <a:pt x="4319265" y="508423"/>
                  <a:pt x="4343400" y="516467"/>
                </a:cubicBezTo>
                <a:cubicBezTo>
                  <a:pt x="4404321" y="536772"/>
                  <a:pt x="4328222" y="512129"/>
                  <a:pt x="4402666" y="533400"/>
                </a:cubicBezTo>
                <a:cubicBezTo>
                  <a:pt x="4411247" y="535852"/>
                  <a:pt x="4419408" y="539703"/>
                  <a:pt x="4428066" y="541867"/>
                </a:cubicBezTo>
                <a:cubicBezTo>
                  <a:pt x="4484764" y="556041"/>
                  <a:pt x="4460641" y="543043"/>
                  <a:pt x="4521200" y="567267"/>
                </a:cubicBezTo>
                <a:cubicBezTo>
                  <a:pt x="4535311" y="572911"/>
                  <a:pt x="4548871" y="580201"/>
                  <a:pt x="4563533" y="584200"/>
                </a:cubicBezTo>
                <a:cubicBezTo>
                  <a:pt x="4580095" y="588717"/>
                  <a:pt x="4597575" y="588943"/>
                  <a:pt x="4614333" y="592667"/>
                </a:cubicBezTo>
                <a:cubicBezTo>
                  <a:pt x="4633766" y="596985"/>
                  <a:pt x="4657123" y="608652"/>
                  <a:pt x="4673600" y="618067"/>
                </a:cubicBezTo>
                <a:cubicBezTo>
                  <a:pt x="4682435" y="623116"/>
                  <a:pt x="4690533" y="629356"/>
                  <a:pt x="4699000" y="635000"/>
                </a:cubicBezTo>
                <a:cubicBezTo>
                  <a:pt x="4704644" y="643467"/>
                  <a:pt x="4710885" y="651565"/>
                  <a:pt x="4715933" y="660400"/>
                </a:cubicBezTo>
                <a:cubicBezTo>
                  <a:pt x="4722195" y="671359"/>
                  <a:pt x="4725865" y="683765"/>
                  <a:pt x="4732866" y="694267"/>
                </a:cubicBezTo>
                <a:cubicBezTo>
                  <a:pt x="4737294" y="700909"/>
                  <a:pt x="4744155" y="705556"/>
                  <a:pt x="4749800" y="711200"/>
                </a:cubicBezTo>
                <a:cubicBezTo>
                  <a:pt x="4790032" y="831897"/>
                  <a:pt x="4749614" y="706312"/>
                  <a:pt x="4775200" y="795867"/>
                </a:cubicBezTo>
                <a:cubicBezTo>
                  <a:pt x="4785956" y="833515"/>
                  <a:pt x="4783313" y="811033"/>
                  <a:pt x="4792133" y="855133"/>
                </a:cubicBezTo>
                <a:cubicBezTo>
                  <a:pt x="4804199" y="915460"/>
                  <a:pt x="4798659" y="906019"/>
                  <a:pt x="4809066" y="973667"/>
                </a:cubicBezTo>
                <a:cubicBezTo>
                  <a:pt x="4811254" y="987890"/>
                  <a:pt x="4815167" y="1001805"/>
                  <a:pt x="4817533" y="1016000"/>
                </a:cubicBezTo>
                <a:cubicBezTo>
                  <a:pt x="4832703" y="1107017"/>
                  <a:pt x="4818211" y="1044110"/>
                  <a:pt x="4834466" y="1109133"/>
                </a:cubicBezTo>
                <a:cubicBezTo>
                  <a:pt x="4837288" y="1309511"/>
                  <a:pt x="4837796" y="1509935"/>
                  <a:pt x="4842933" y="1710267"/>
                </a:cubicBezTo>
                <a:cubicBezTo>
                  <a:pt x="4843445" y="1730216"/>
                  <a:pt x="4847830" y="1749899"/>
                  <a:pt x="4851400" y="1769533"/>
                </a:cubicBezTo>
                <a:cubicBezTo>
                  <a:pt x="4856957" y="1800096"/>
                  <a:pt x="4861138" y="1809858"/>
                  <a:pt x="4876800" y="1837267"/>
                </a:cubicBezTo>
                <a:cubicBezTo>
                  <a:pt x="4881849" y="1846102"/>
                  <a:pt x="4887219" y="1854850"/>
                  <a:pt x="4893733" y="1862667"/>
                </a:cubicBezTo>
                <a:cubicBezTo>
                  <a:pt x="4901398" y="1871865"/>
                  <a:pt x="4911468" y="1878869"/>
                  <a:pt x="4919133" y="1888067"/>
                </a:cubicBezTo>
                <a:cubicBezTo>
                  <a:pt x="4941139" y="1914474"/>
                  <a:pt x="4928365" y="1910693"/>
                  <a:pt x="4953000" y="1930400"/>
                </a:cubicBezTo>
                <a:cubicBezTo>
                  <a:pt x="4960946" y="1936757"/>
                  <a:pt x="4970742" y="1940632"/>
                  <a:pt x="4978400" y="1947333"/>
                </a:cubicBezTo>
                <a:cubicBezTo>
                  <a:pt x="4993419" y="1960474"/>
                  <a:pt x="5006622" y="1975556"/>
                  <a:pt x="5020733" y="1989667"/>
                </a:cubicBezTo>
                <a:cubicBezTo>
                  <a:pt x="5029200" y="1998134"/>
                  <a:pt x="5036170" y="2008425"/>
                  <a:pt x="5046133" y="2015067"/>
                </a:cubicBezTo>
                <a:cubicBezTo>
                  <a:pt x="5054600" y="2020711"/>
                  <a:pt x="5063716" y="2025486"/>
                  <a:pt x="5071533" y="2032000"/>
                </a:cubicBezTo>
                <a:cubicBezTo>
                  <a:pt x="5080731" y="2039665"/>
                  <a:pt x="5087735" y="2049735"/>
                  <a:pt x="5096933" y="2057400"/>
                </a:cubicBezTo>
                <a:cubicBezTo>
                  <a:pt x="5104750" y="2063914"/>
                  <a:pt x="5114387" y="2067976"/>
                  <a:pt x="5122333" y="2074333"/>
                </a:cubicBezTo>
                <a:cubicBezTo>
                  <a:pt x="5128566" y="2079320"/>
                  <a:pt x="5132126" y="2087697"/>
                  <a:pt x="5139266" y="2091267"/>
                </a:cubicBezTo>
                <a:cubicBezTo>
                  <a:pt x="5155231" y="2099250"/>
                  <a:pt x="5175214" y="2098299"/>
                  <a:pt x="5190066" y="2108200"/>
                </a:cubicBezTo>
                <a:cubicBezTo>
                  <a:pt x="5215572" y="2125204"/>
                  <a:pt x="5219259" y="2129178"/>
                  <a:pt x="5249333" y="2142067"/>
                </a:cubicBezTo>
                <a:cubicBezTo>
                  <a:pt x="5322561" y="2173450"/>
                  <a:pt x="5237165" y="2131748"/>
                  <a:pt x="5291666" y="2159000"/>
                </a:cubicBezTo>
                <a:lnTo>
                  <a:pt x="5291666" y="2159000"/>
                </a:lnTo>
              </a:path>
            </a:pathLst>
          </a:custGeom>
          <a:noFill/>
          <a:ln w="12700" cap="flat">
            <a:solidFill>
              <a:schemeClr val="tx1">
                <a:lumMod val="50000"/>
                <a:alpha val="50000"/>
              </a:schemeClr>
            </a:solidFill>
            <a:prstDash val="dash"/>
            <a:miter lim="400000"/>
            <a:tailEnd type="stealth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6" name="Freeform 35"/>
          <p:cNvSpPr/>
          <p:nvPr/>
        </p:nvSpPr>
        <p:spPr>
          <a:xfrm>
            <a:off x="3640667" y="2396067"/>
            <a:ext cx="5257800" cy="2065866"/>
          </a:xfrm>
          <a:custGeom>
            <a:avLst/>
            <a:gdLst>
              <a:gd name="connsiteX0" fmla="*/ 5257800 w 5257800"/>
              <a:gd name="connsiteY0" fmla="*/ 1295400 h 2065866"/>
              <a:gd name="connsiteX1" fmla="*/ 5257800 w 5257800"/>
              <a:gd name="connsiteY1" fmla="*/ 1295400 h 2065866"/>
              <a:gd name="connsiteX2" fmla="*/ 5190066 w 5257800"/>
              <a:gd name="connsiteY2" fmla="*/ 1261533 h 2065866"/>
              <a:gd name="connsiteX3" fmla="*/ 5173133 w 5257800"/>
              <a:gd name="connsiteY3" fmla="*/ 1236133 h 2065866"/>
              <a:gd name="connsiteX4" fmla="*/ 5147733 w 5257800"/>
              <a:gd name="connsiteY4" fmla="*/ 1210733 h 2065866"/>
              <a:gd name="connsiteX5" fmla="*/ 5105400 w 5257800"/>
              <a:gd name="connsiteY5" fmla="*/ 1176866 h 2065866"/>
              <a:gd name="connsiteX6" fmla="*/ 5088466 w 5257800"/>
              <a:gd name="connsiteY6" fmla="*/ 1151466 h 2065866"/>
              <a:gd name="connsiteX7" fmla="*/ 5063066 w 5257800"/>
              <a:gd name="connsiteY7" fmla="*/ 1126066 h 2065866"/>
              <a:gd name="connsiteX8" fmla="*/ 5046133 w 5257800"/>
              <a:gd name="connsiteY8" fmla="*/ 1100666 h 2065866"/>
              <a:gd name="connsiteX9" fmla="*/ 4995333 w 5257800"/>
              <a:gd name="connsiteY9" fmla="*/ 1049866 h 2065866"/>
              <a:gd name="connsiteX10" fmla="*/ 4936066 w 5257800"/>
              <a:gd name="connsiteY10" fmla="*/ 982133 h 2065866"/>
              <a:gd name="connsiteX11" fmla="*/ 4910666 w 5257800"/>
              <a:gd name="connsiteY11" fmla="*/ 965200 h 2065866"/>
              <a:gd name="connsiteX12" fmla="*/ 4851400 w 5257800"/>
              <a:gd name="connsiteY12" fmla="*/ 897466 h 2065866"/>
              <a:gd name="connsiteX13" fmla="*/ 4834466 w 5257800"/>
              <a:gd name="connsiteY13" fmla="*/ 880533 h 2065866"/>
              <a:gd name="connsiteX14" fmla="*/ 4800600 w 5257800"/>
              <a:gd name="connsiteY14" fmla="*/ 855133 h 2065866"/>
              <a:gd name="connsiteX15" fmla="*/ 4775200 w 5257800"/>
              <a:gd name="connsiteY15" fmla="*/ 838200 h 2065866"/>
              <a:gd name="connsiteX16" fmla="*/ 4749800 w 5257800"/>
              <a:gd name="connsiteY16" fmla="*/ 812800 h 2065866"/>
              <a:gd name="connsiteX17" fmla="*/ 4715933 w 5257800"/>
              <a:gd name="connsiteY17" fmla="*/ 787400 h 2065866"/>
              <a:gd name="connsiteX18" fmla="*/ 4690533 w 5257800"/>
              <a:gd name="connsiteY18" fmla="*/ 770466 h 2065866"/>
              <a:gd name="connsiteX19" fmla="*/ 4631266 w 5257800"/>
              <a:gd name="connsiteY19" fmla="*/ 711200 h 2065866"/>
              <a:gd name="connsiteX20" fmla="*/ 4605866 w 5257800"/>
              <a:gd name="connsiteY20" fmla="*/ 685800 h 2065866"/>
              <a:gd name="connsiteX21" fmla="*/ 4580466 w 5257800"/>
              <a:gd name="connsiteY21" fmla="*/ 668866 h 2065866"/>
              <a:gd name="connsiteX22" fmla="*/ 4538133 w 5257800"/>
              <a:gd name="connsiteY22" fmla="*/ 626533 h 2065866"/>
              <a:gd name="connsiteX23" fmla="*/ 4504266 w 5257800"/>
              <a:gd name="connsiteY23" fmla="*/ 592666 h 2065866"/>
              <a:gd name="connsiteX24" fmla="*/ 4478866 w 5257800"/>
              <a:gd name="connsiteY24" fmla="*/ 575733 h 2065866"/>
              <a:gd name="connsiteX25" fmla="*/ 4453466 w 5257800"/>
              <a:gd name="connsiteY25" fmla="*/ 550333 h 2065866"/>
              <a:gd name="connsiteX26" fmla="*/ 4419600 w 5257800"/>
              <a:gd name="connsiteY26" fmla="*/ 524933 h 2065866"/>
              <a:gd name="connsiteX27" fmla="*/ 4394200 w 5257800"/>
              <a:gd name="connsiteY27" fmla="*/ 508000 h 2065866"/>
              <a:gd name="connsiteX28" fmla="*/ 4368800 w 5257800"/>
              <a:gd name="connsiteY28" fmla="*/ 482600 h 2065866"/>
              <a:gd name="connsiteX29" fmla="*/ 4334933 w 5257800"/>
              <a:gd name="connsiteY29" fmla="*/ 465666 h 2065866"/>
              <a:gd name="connsiteX30" fmla="*/ 4309533 w 5257800"/>
              <a:gd name="connsiteY30" fmla="*/ 448733 h 2065866"/>
              <a:gd name="connsiteX31" fmla="*/ 4241800 w 5257800"/>
              <a:gd name="connsiteY31" fmla="*/ 397933 h 2065866"/>
              <a:gd name="connsiteX32" fmla="*/ 4216400 w 5257800"/>
              <a:gd name="connsiteY32" fmla="*/ 381000 h 2065866"/>
              <a:gd name="connsiteX33" fmla="*/ 4106333 w 5257800"/>
              <a:gd name="connsiteY33" fmla="*/ 330200 h 2065866"/>
              <a:gd name="connsiteX34" fmla="*/ 4004733 w 5257800"/>
              <a:gd name="connsiteY34" fmla="*/ 287866 h 2065866"/>
              <a:gd name="connsiteX35" fmla="*/ 3979333 w 5257800"/>
              <a:gd name="connsiteY35" fmla="*/ 270933 h 2065866"/>
              <a:gd name="connsiteX36" fmla="*/ 3911600 w 5257800"/>
              <a:gd name="connsiteY36" fmla="*/ 254000 h 2065866"/>
              <a:gd name="connsiteX37" fmla="*/ 3725333 w 5257800"/>
              <a:gd name="connsiteY37" fmla="*/ 203200 h 2065866"/>
              <a:gd name="connsiteX38" fmla="*/ 3657600 w 5257800"/>
              <a:gd name="connsiteY38" fmla="*/ 194733 h 2065866"/>
              <a:gd name="connsiteX39" fmla="*/ 3564466 w 5257800"/>
              <a:gd name="connsiteY39" fmla="*/ 169333 h 2065866"/>
              <a:gd name="connsiteX40" fmla="*/ 3479800 w 5257800"/>
              <a:gd name="connsiteY40" fmla="*/ 152400 h 2065866"/>
              <a:gd name="connsiteX41" fmla="*/ 3429000 w 5257800"/>
              <a:gd name="connsiteY41" fmla="*/ 143933 h 2065866"/>
              <a:gd name="connsiteX42" fmla="*/ 3395133 w 5257800"/>
              <a:gd name="connsiteY42" fmla="*/ 135466 h 2065866"/>
              <a:gd name="connsiteX43" fmla="*/ 3276600 w 5257800"/>
              <a:gd name="connsiteY43" fmla="*/ 127000 h 2065866"/>
              <a:gd name="connsiteX44" fmla="*/ 3225800 w 5257800"/>
              <a:gd name="connsiteY44" fmla="*/ 118533 h 2065866"/>
              <a:gd name="connsiteX45" fmla="*/ 3005666 w 5257800"/>
              <a:gd name="connsiteY45" fmla="*/ 101600 h 2065866"/>
              <a:gd name="connsiteX46" fmla="*/ 2946400 w 5257800"/>
              <a:gd name="connsiteY46" fmla="*/ 93133 h 2065866"/>
              <a:gd name="connsiteX47" fmla="*/ 2810933 w 5257800"/>
              <a:gd name="connsiteY47" fmla="*/ 76200 h 2065866"/>
              <a:gd name="connsiteX48" fmla="*/ 2760133 w 5257800"/>
              <a:gd name="connsiteY48" fmla="*/ 67733 h 2065866"/>
              <a:gd name="connsiteX49" fmla="*/ 2667000 w 5257800"/>
              <a:gd name="connsiteY49" fmla="*/ 50800 h 2065866"/>
              <a:gd name="connsiteX50" fmla="*/ 2548466 w 5257800"/>
              <a:gd name="connsiteY50" fmla="*/ 42333 h 2065866"/>
              <a:gd name="connsiteX51" fmla="*/ 2429933 w 5257800"/>
              <a:gd name="connsiteY51" fmla="*/ 25400 h 2065866"/>
              <a:gd name="connsiteX52" fmla="*/ 2108200 w 5257800"/>
              <a:gd name="connsiteY52" fmla="*/ 0 h 2065866"/>
              <a:gd name="connsiteX53" fmla="*/ 1752600 w 5257800"/>
              <a:gd name="connsiteY53" fmla="*/ 16933 h 2065866"/>
              <a:gd name="connsiteX54" fmla="*/ 1693333 w 5257800"/>
              <a:gd name="connsiteY54" fmla="*/ 25400 h 2065866"/>
              <a:gd name="connsiteX55" fmla="*/ 1464733 w 5257800"/>
              <a:gd name="connsiteY55" fmla="*/ 42333 h 2065866"/>
              <a:gd name="connsiteX56" fmla="*/ 1176866 w 5257800"/>
              <a:gd name="connsiteY56" fmla="*/ 59266 h 2065866"/>
              <a:gd name="connsiteX57" fmla="*/ 1134533 w 5257800"/>
              <a:gd name="connsiteY57" fmla="*/ 67733 h 2065866"/>
              <a:gd name="connsiteX58" fmla="*/ 1083733 w 5257800"/>
              <a:gd name="connsiteY58" fmla="*/ 84666 h 2065866"/>
              <a:gd name="connsiteX59" fmla="*/ 1032933 w 5257800"/>
              <a:gd name="connsiteY59" fmla="*/ 118533 h 2065866"/>
              <a:gd name="connsiteX60" fmla="*/ 982133 w 5257800"/>
              <a:gd name="connsiteY60" fmla="*/ 169333 h 2065866"/>
              <a:gd name="connsiteX61" fmla="*/ 939800 w 5257800"/>
              <a:gd name="connsiteY61" fmla="*/ 203200 h 2065866"/>
              <a:gd name="connsiteX62" fmla="*/ 922866 w 5257800"/>
              <a:gd name="connsiteY62" fmla="*/ 228600 h 2065866"/>
              <a:gd name="connsiteX63" fmla="*/ 897466 w 5257800"/>
              <a:gd name="connsiteY63" fmla="*/ 254000 h 2065866"/>
              <a:gd name="connsiteX64" fmla="*/ 880533 w 5257800"/>
              <a:gd name="connsiteY64" fmla="*/ 279400 h 2065866"/>
              <a:gd name="connsiteX65" fmla="*/ 838200 w 5257800"/>
              <a:gd name="connsiteY65" fmla="*/ 313266 h 2065866"/>
              <a:gd name="connsiteX66" fmla="*/ 795866 w 5257800"/>
              <a:gd name="connsiteY66" fmla="*/ 355600 h 2065866"/>
              <a:gd name="connsiteX67" fmla="*/ 719666 w 5257800"/>
              <a:gd name="connsiteY67" fmla="*/ 406400 h 2065866"/>
              <a:gd name="connsiteX68" fmla="*/ 694266 w 5257800"/>
              <a:gd name="connsiteY68" fmla="*/ 423333 h 2065866"/>
              <a:gd name="connsiteX69" fmla="*/ 668866 w 5257800"/>
              <a:gd name="connsiteY69" fmla="*/ 431800 h 2065866"/>
              <a:gd name="connsiteX70" fmla="*/ 643466 w 5257800"/>
              <a:gd name="connsiteY70" fmla="*/ 448733 h 2065866"/>
              <a:gd name="connsiteX71" fmla="*/ 592666 w 5257800"/>
              <a:gd name="connsiteY71" fmla="*/ 465666 h 2065866"/>
              <a:gd name="connsiteX72" fmla="*/ 575733 w 5257800"/>
              <a:gd name="connsiteY72" fmla="*/ 482600 h 2065866"/>
              <a:gd name="connsiteX73" fmla="*/ 524933 w 5257800"/>
              <a:gd name="connsiteY73" fmla="*/ 516466 h 2065866"/>
              <a:gd name="connsiteX74" fmla="*/ 499533 w 5257800"/>
              <a:gd name="connsiteY74" fmla="*/ 533400 h 2065866"/>
              <a:gd name="connsiteX75" fmla="*/ 474133 w 5257800"/>
              <a:gd name="connsiteY75" fmla="*/ 550333 h 2065866"/>
              <a:gd name="connsiteX76" fmla="*/ 431800 w 5257800"/>
              <a:gd name="connsiteY76" fmla="*/ 601133 h 2065866"/>
              <a:gd name="connsiteX77" fmla="*/ 397933 w 5257800"/>
              <a:gd name="connsiteY77" fmla="*/ 643466 h 2065866"/>
              <a:gd name="connsiteX78" fmla="*/ 389466 w 5257800"/>
              <a:gd name="connsiteY78" fmla="*/ 668866 h 2065866"/>
              <a:gd name="connsiteX79" fmla="*/ 372533 w 5257800"/>
              <a:gd name="connsiteY79" fmla="*/ 694266 h 2065866"/>
              <a:gd name="connsiteX80" fmla="*/ 355600 w 5257800"/>
              <a:gd name="connsiteY80" fmla="*/ 745066 h 2065866"/>
              <a:gd name="connsiteX81" fmla="*/ 347133 w 5257800"/>
              <a:gd name="connsiteY81" fmla="*/ 770466 h 2065866"/>
              <a:gd name="connsiteX82" fmla="*/ 330200 w 5257800"/>
              <a:gd name="connsiteY82" fmla="*/ 795866 h 2065866"/>
              <a:gd name="connsiteX83" fmla="*/ 313266 w 5257800"/>
              <a:gd name="connsiteY83" fmla="*/ 846666 h 2065866"/>
              <a:gd name="connsiteX84" fmla="*/ 296333 w 5257800"/>
              <a:gd name="connsiteY84" fmla="*/ 872066 h 2065866"/>
              <a:gd name="connsiteX85" fmla="*/ 262466 w 5257800"/>
              <a:gd name="connsiteY85" fmla="*/ 939800 h 2065866"/>
              <a:gd name="connsiteX86" fmla="*/ 254000 w 5257800"/>
              <a:gd name="connsiteY86" fmla="*/ 965200 h 2065866"/>
              <a:gd name="connsiteX87" fmla="*/ 237066 w 5257800"/>
              <a:gd name="connsiteY87" fmla="*/ 1032933 h 2065866"/>
              <a:gd name="connsiteX88" fmla="*/ 211666 w 5257800"/>
              <a:gd name="connsiteY88" fmla="*/ 1126066 h 2065866"/>
              <a:gd name="connsiteX89" fmla="*/ 203200 w 5257800"/>
              <a:gd name="connsiteY89" fmla="*/ 1159933 h 2065866"/>
              <a:gd name="connsiteX90" fmla="*/ 194733 w 5257800"/>
              <a:gd name="connsiteY90" fmla="*/ 1185333 h 2065866"/>
              <a:gd name="connsiteX91" fmla="*/ 177800 w 5257800"/>
              <a:gd name="connsiteY91" fmla="*/ 1261533 h 2065866"/>
              <a:gd name="connsiteX92" fmla="*/ 160866 w 5257800"/>
              <a:gd name="connsiteY92" fmla="*/ 1380066 h 2065866"/>
              <a:gd name="connsiteX93" fmla="*/ 143933 w 5257800"/>
              <a:gd name="connsiteY93" fmla="*/ 1786466 h 2065866"/>
              <a:gd name="connsiteX94" fmla="*/ 127000 w 5257800"/>
              <a:gd name="connsiteY94" fmla="*/ 1879600 h 2065866"/>
              <a:gd name="connsiteX95" fmla="*/ 101600 w 5257800"/>
              <a:gd name="connsiteY95" fmla="*/ 1964266 h 2065866"/>
              <a:gd name="connsiteX96" fmla="*/ 50800 w 5257800"/>
              <a:gd name="connsiteY96" fmla="*/ 2006600 h 2065866"/>
              <a:gd name="connsiteX97" fmla="*/ 8466 w 5257800"/>
              <a:gd name="connsiteY97" fmla="*/ 2048933 h 2065866"/>
              <a:gd name="connsiteX98" fmla="*/ 0 w 5257800"/>
              <a:gd name="connsiteY98" fmla="*/ 2065866 h 2065866"/>
              <a:gd name="connsiteX99" fmla="*/ 0 w 5257800"/>
              <a:gd name="connsiteY99" fmla="*/ 2065866 h 2065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257800" h="2065866">
                <a:moveTo>
                  <a:pt x="5257800" y="1295400"/>
                </a:moveTo>
                <a:lnTo>
                  <a:pt x="5257800" y="1295400"/>
                </a:lnTo>
                <a:cubicBezTo>
                  <a:pt x="5235222" y="1284111"/>
                  <a:pt x="5210746" y="1276009"/>
                  <a:pt x="5190066" y="1261533"/>
                </a:cubicBezTo>
                <a:cubicBezTo>
                  <a:pt x="5181730" y="1255698"/>
                  <a:pt x="5179647" y="1243950"/>
                  <a:pt x="5173133" y="1236133"/>
                </a:cubicBezTo>
                <a:cubicBezTo>
                  <a:pt x="5165468" y="1226935"/>
                  <a:pt x="5156931" y="1218398"/>
                  <a:pt x="5147733" y="1210733"/>
                </a:cubicBezTo>
                <a:cubicBezTo>
                  <a:pt x="5121324" y="1188726"/>
                  <a:pt x="5125109" y="1201503"/>
                  <a:pt x="5105400" y="1176866"/>
                </a:cubicBezTo>
                <a:cubicBezTo>
                  <a:pt x="5099043" y="1168920"/>
                  <a:pt x="5094980" y="1159283"/>
                  <a:pt x="5088466" y="1151466"/>
                </a:cubicBezTo>
                <a:cubicBezTo>
                  <a:pt x="5080801" y="1142268"/>
                  <a:pt x="5070731" y="1135264"/>
                  <a:pt x="5063066" y="1126066"/>
                </a:cubicBezTo>
                <a:cubicBezTo>
                  <a:pt x="5056552" y="1118249"/>
                  <a:pt x="5052893" y="1108271"/>
                  <a:pt x="5046133" y="1100666"/>
                </a:cubicBezTo>
                <a:cubicBezTo>
                  <a:pt x="5030223" y="1082767"/>
                  <a:pt x="5010293" y="1068566"/>
                  <a:pt x="4995333" y="1049866"/>
                </a:cubicBezTo>
                <a:cubicBezTo>
                  <a:pt x="4977036" y="1026995"/>
                  <a:pt x="4958972" y="1001221"/>
                  <a:pt x="4936066" y="982133"/>
                </a:cubicBezTo>
                <a:cubicBezTo>
                  <a:pt x="4928249" y="975619"/>
                  <a:pt x="4919133" y="970844"/>
                  <a:pt x="4910666" y="965200"/>
                </a:cubicBezTo>
                <a:cubicBezTo>
                  <a:pt x="4882665" y="923197"/>
                  <a:pt x="4900926" y="946992"/>
                  <a:pt x="4851400" y="897466"/>
                </a:cubicBezTo>
                <a:cubicBezTo>
                  <a:pt x="4845755" y="891821"/>
                  <a:pt x="4840852" y="885323"/>
                  <a:pt x="4834466" y="880533"/>
                </a:cubicBezTo>
                <a:cubicBezTo>
                  <a:pt x="4823177" y="872066"/>
                  <a:pt x="4812083" y="863335"/>
                  <a:pt x="4800600" y="855133"/>
                </a:cubicBezTo>
                <a:cubicBezTo>
                  <a:pt x="4792320" y="849219"/>
                  <a:pt x="4783017" y="844714"/>
                  <a:pt x="4775200" y="838200"/>
                </a:cubicBezTo>
                <a:cubicBezTo>
                  <a:pt x="4766002" y="830535"/>
                  <a:pt x="4758891" y="820592"/>
                  <a:pt x="4749800" y="812800"/>
                </a:cubicBezTo>
                <a:cubicBezTo>
                  <a:pt x="4739086" y="803617"/>
                  <a:pt x="4727416" y="795602"/>
                  <a:pt x="4715933" y="787400"/>
                </a:cubicBezTo>
                <a:cubicBezTo>
                  <a:pt x="4707653" y="781485"/>
                  <a:pt x="4698097" y="777273"/>
                  <a:pt x="4690533" y="770466"/>
                </a:cubicBezTo>
                <a:cubicBezTo>
                  <a:pt x="4669766" y="751776"/>
                  <a:pt x="4651022" y="730955"/>
                  <a:pt x="4631266" y="711200"/>
                </a:cubicBezTo>
                <a:cubicBezTo>
                  <a:pt x="4622799" y="702733"/>
                  <a:pt x="4615829" y="692442"/>
                  <a:pt x="4605866" y="685800"/>
                </a:cubicBezTo>
                <a:lnTo>
                  <a:pt x="4580466" y="668866"/>
                </a:lnTo>
                <a:cubicBezTo>
                  <a:pt x="4547854" y="619947"/>
                  <a:pt x="4582034" y="664162"/>
                  <a:pt x="4538133" y="626533"/>
                </a:cubicBezTo>
                <a:cubicBezTo>
                  <a:pt x="4526011" y="616143"/>
                  <a:pt x="4516388" y="603056"/>
                  <a:pt x="4504266" y="592666"/>
                </a:cubicBezTo>
                <a:cubicBezTo>
                  <a:pt x="4496540" y="586044"/>
                  <a:pt x="4486683" y="582247"/>
                  <a:pt x="4478866" y="575733"/>
                </a:cubicBezTo>
                <a:cubicBezTo>
                  <a:pt x="4469668" y="568068"/>
                  <a:pt x="4462557" y="558125"/>
                  <a:pt x="4453466" y="550333"/>
                </a:cubicBezTo>
                <a:cubicBezTo>
                  <a:pt x="4442752" y="541150"/>
                  <a:pt x="4431083" y="533135"/>
                  <a:pt x="4419600" y="524933"/>
                </a:cubicBezTo>
                <a:cubicBezTo>
                  <a:pt x="4411320" y="519019"/>
                  <a:pt x="4402017" y="514514"/>
                  <a:pt x="4394200" y="508000"/>
                </a:cubicBezTo>
                <a:cubicBezTo>
                  <a:pt x="4385002" y="500335"/>
                  <a:pt x="4378543" y="489560"/>
                  <a:pt x="4368800" y="482600"/>
                </a:cubicBezTo>
                <a:cubicBezTo>
                  <a:pt x="4358529" y="475264"/>
                  <a:pt x="4345892" y="471928"/>
                  <a:pt x="4334933" y="465666"/>
                </a:cubicBezTo>
                <a:cubicBezTo>
                  <a:pt x="4326098" y="460617"/>
                  <a:pt x="4317762" y="454718"/>
                  <a:pt x="4309533" y="448733"/>
                </a:cubicBezTo>
                <a:cubicBezTo>
                  <a:pt x="4286709" y="432134"/>
                  <a:pt x="4265282" y="413588"/>
                  <a:pt x="4241800" y="397933"/>
                </a:cubicBezTo>
                <a:cubicBezTo>
                  <a:pt x="4233333" y="392289"/>
                  <a:pt x="4225333" y="385873"/>
                  <a:pt x="4216400" y="381000"/>
                </a:cubicBezTo>
                <a:cubicBezTo>
                  <a:pt x="4098998" y="316963"/>
                  <a:pt x="4193823" y="370580"/>
                  <a:pt x="4106333" y="330200"/>
                </a:cubicBezTo>
                <a:cubicBezTo>
                  <a:pt x="4013983" y="287576"/>
                  <a:pt x="4069639" y="304093"/>
                  <a:pt x="4004733" y="287866"/>
                </a:cubicBezTo>
                <a:cubicBezTo>
                  <a:pt x="3996266" y="282222"/>
                  <a:pt x="3988434" y="275484"/>
                  <a:pt x="3979333" y="270933"/>
                </a:cubicBezTo>
                <a:cubicBezTo>
                  <a:pt x="3958777" y="260655"/>
                  <a:pt x="3932862" y="259799"/>
                  <a:pt x="3911600" y="254000"/>
                </a:cubicBezTo>
                <a:cubicBezTo>
                  <a:pt x="3827251" y="230996"/>
                  <a:pt x="3850455" y="218841"/>
                  <a:pt x="3725333" y="203200"/>
                </a:cubicBezTo>
                <a:cubicBezTo>
                  <a:pt x="3702755" y="200378"/>
                  <a:pt x="3680089" y="198193"/>
                  <a:pt x="3657600" y="194733"/>
                </a:cubicBezTo>
                <a:cubicBezTo>
                  <a:pt x="3507470" y="171635"/>
                  <a:pt x="3740912" y="204622"/>
                  <a:pt x="3564466" y="169333"/>
                </a:cubicBezTo>
                <a:cubicBezTo>
                  <a:pt x="3536244" y="163689"/>
                  <a:pt x="3508189" y="157132"/>
                  <a:pt x="3479800" y="152400"/>
                </a:cubicBezTo>
                <a:cubicBezTo>
                  <a:pt x="3462867" y="149578"/>
                  <a:pt x="3445834" y="147300"/>
                  <a:pt x="3429000" y="143933"/>
                </a:cubicBezTo>
                <a:cubicBezTo>
                  <a:pt x="3417590" y="141651"/>
                  <a:pt x="3406698" y="136751"/>
                  <a:pt x="3395133" y="135466"/>
                </a:cubicBezTo>
                <a:cubicBezTo>
                  <a:pt x="3355764" y="131092"/>
                  <a:pt x="3316111" y="129822"/>
                  <a:pt x="3276600" y="127000"/>
                </a:cubicBezTo>
                <a:cubicBezTo>
                  <a:pt x="3259667" y="124178"/>
                  <a:pt x="3242890" y="120161"/>
                  <a:pt x="3225800" y="118533"/>
                </a:cubicBezTo>
                <a:cubicBezTo>
                  <a:pt x="3017668" y="98710"/>
                  <a:pt x="3177811" y="120727"/>
                  <a:pt x="3005666" y="101600"/>
                </a:cubicBezTo>
                <a:cubicBezTo>
                  <a:pt x="2985832" y="99396"/>
                  <a:pt x="2966202" y="95608"/>
                  <a:pt x="2946400" y="93133"/>
                </a:cubicBezTo>
                <a:cubicBezTo>
                  <a:pt x="2845410" y="80509"/>
                  <a:pt x="2899369" y="89805"/>
                  <a:pt x="2810933" y="76200"/>
                </a:cubicBezTo>
                <a:cubicBezTo>
                  <a:pt x="2793966" y="73590"/>
                  <a:pt x="2777023" y="70804"/>
                  <a:pt x="2760133" y="67733"/>
                </a:cubicBezTo>
                <a:cubicBezTo>
                  <a:pt x="2732200" y="62654"/>
                  <a:pt x="2694735" y="53573"/>
                  <a:pt x="2667000" y="50800"/>
                </a:cubicBezTo>
                <a:cubicBezTo>
                  <a:pt x="2627585" y="46859"/>
                  <a:pt x="2587977" y="45155"/>
                  <a:pt x="2548466" y="42333"/>
                </a:cubicBezTo>
                <a:cubicBezTo>
                  <a:pt x="2489510" y="22680"/>
                  <a:pt x="2545869" y="39312"/>
                  <a:pt x="2429933" y="25400"/>
                </a:cubicBezTo>
                <a:cubicBezTo>
                  <a:pt x="2190109" y="-3379"/>
                  <a:pt x="2443305" y="13962"/>
                  <a:pt x="2108200" y="0"/>
                </a:cubicBezTo>
                <a:cubicBezTo>
                  <a:pt x="2001433" y="3954"/>
                  <a:pt x="1864304" y="6778"/>
                  <a:pt x="1752600" y="16933"/>
                </a:cubicBezTo>
                <a:cubicBezTo>
                  <a:pt x="1732726" y="18740"/>
                  <a:pt x="1713212" y="23646"/>
                  <a:pt x="1693333" y="25400"/>
                </a:cubicBezTo>
                <a:cubicBezTo>
                  <a:pt x="1617220" y="32116"/>
                  <a:pt x="1541010" y="37846"/>
                  <a:pt x="1464733" y="42333"/>
                </a:cubicBezTo>
                <a:lnTo>
                  <a:pt x="1176866" y="59266"/>
                </a:lnTo>
                <a:cubicBezTo>
                  <a:pt x="1162755" y="62088"/>
                  <a:pt x="1148416" y="63947"/>
                  <a:pt x="1134533" y="67733"/>
                </a:cubicBezTo>
                <a:cubicBezTo>
                  <a:pt x="1117313" y="72429"/>
                  <a:pt x="1083733" y="84666"/>
                  <a:pt x="1083733" y="84666"/>
                </a:cubicBezTo>
                <a:cubicBezTo>
                  <a:pt x="1066800" y="95955"/>
                  <a:pt x="1047324" y="104142"/>
                  <a:pt x="1032933" y="118533"/>
                </a:cubicBezTo>
                <a:cubicBezTo>
                  <a:pt x="1016000" y="135466"/>
                  <a:pt x="1002059" y="156050"/>
                  <a:pt x="982133" y="169333"/>
                </a:cubicBezTo>
                <a:cubicBezTo>
                  <a:pt x="963269" y="181908"/>
                  <a:pt x="953590" y="185962"/>
                  <a:pt x="939800" y="203200"/>
                </a:cubicBezTo>
                <a:cubicBezTo>
                  <a:pt x="933443" y="211146"/>
                  <a:pt x="929380" y="220783"/>
                  <a:pt x="922866" y="228600"/>
                </a:cubicBezTo>
                <a:cubicBezTo>
                  <a:pt x="915201" y="237798"/>
                  <a:pt x="905131" y="244802"/>
                  <a:pt x="897466" y="254000"/>
                </a:cubicBezTo>
                <a:cubicBezTo>
                  <a:pt x="890952" y="261817"/>
                  <a:pt x="887728" y="272205"/>
                  <a:pt x="880533" y="279400"/>
                </a:cubicBezTo>
                <a:cubicBezTo>
                  <a:pt x="867755" y="292178"/>
                  <a:pt x="851632" y="301177"/>
                  <a:pt x="838200" y="313266"/>
                </a:cubicBezTo>
                <a:cubicBezTo>
                  <a:pt x="823366" y="326616"/>
                  <a:pt x="812471" y="344530"/>
                  <a:pt x="795866" y="355600"/>
                </a:cubicBezTo>
                <a:lnTo>
                  <a:pt x="719666" y="406400"/>
                </a:lnTo>
                <a:cubicBezTo>
                  <a:pt x="711199" y="412044"/>
                  <a:pt x="703919" y="420115"/>
                  <a:pt x="694266" y="423333"/>
                </a:cubicBezTo>
                <a:cubicBezTo>
                  <a:pt x="685799" y="426155"/>
                  <a:pt x="676848" y="427809"/>
                  <a:pt x="668866" y="431800"/>
                </a:cubicBezTo>
                <a:cubicBezTo>
                  <a:pt x="659765" y="436351"/>
                  <a:pt x="652765" y="444600"/>
                  <a:pt x="643466" y="448733"/>
                </a:cubicBezTo>
                <a:cubicBezTo>
                  <a:pt x="627155" y="455982"/>
                  <a:pt x="592666" y="465666"/>
                  <a:pt x="592666" y="465666"/>
                </a:cubicBezTo>
                <a:cubicBezTo>
                  <a:pt x="587022" y="471311"/>
                  <a:pt x="582119" y="477810"/>
                  <a:pt x="575733" y="482600"/>
                </a:cubicBezTo>
                <a:cubicBezTo>
                  <a:pt x="559452" y="494811"/>
                  <a:pt x="541866" y="505177"/>
                  <a:pt x="524933" y="516466"/>
                </a:cubicBezTo>
                <a:lnTo>
                  <a:pt x="499533" y="533400"/>
                </a:lnTo>
                <a:cubicBezTo>
                  <a:pt x="491066" y="539044"/>
                  <a:pt x="481328" y="543138"/>
                  <a:pt x="474133" y="550333"/>
                </a:cubicBezTo>
                <a:cubicBezTo>
                  <a:pt x="413789" y="610677"/>
                  <a:pt x="478956" y="542189"/>
                  <a:pt x="431800" y="601133"/>
                </a:cubicBezTo>
                <a:cubicBezTo>
                  <a:pt x="410797" y="627386"/>
                  <a:pt x="415309" y="608715"/>
                  <a:pt x="397933" y="643466"/>
                </a:cubicBezTo>
                <a:cubicBezTo>
                  <a:pt x="393942" y="651448"/>
                  <a:pt x="393457" y="660884"/>
                  <a:pt x="389466" y="668866"/>
                </a:cubicBezTo>
                <a:cubicBezTo>
                  <a:pt x="384915" y="677967"/>
                  <a:pt x="376666" y="684967"/>
                  <a:pt x="372533" y="694266"/>
                </a:cubicBezTo>
                <a:cubicBezTo>
                  <a:pt x="365284" y="710577"/>
                  <a:pt x="361244" y="728133"/>
                  <a:pt x="355600" y="745066"/>
                </a:cubicBezTo>
                <a:cubicBezTo>
                  <a:pt x="352778" y="753533"/>
                  <a:pt x="352083" y="763040"/>
                  <a:pt x="347133" y="770466"/>
                </a:cubicBezTo>
                <a:cubicBezTo>
                  <a:pt x="341489" y="778933"/>
                  <a:pt x="334333" y="786567"/>
                  <a:pt x="330200" y="795866"/>
                </a:cubicBezTo>
                <a:cubicBezTo>
                  <a:pt x="322951" y="812177"/>
                  <a:pt x="323167" y="831814"/>
                  <a:pt x="313266" y="846666"/>
                </a:cubicBezTo>
                <a:cubicBezTo>
                  <a:pt x="307622" y="855133"/>
                  <a:pt x="300466" y="862767"/>
                  <a:pt x="296333" y="872066"/>
                </a:cubicBezTo>
                <a:cubicBezTo>
                  <a:pt x="265201" y="942113"/>
                  <a:pt x="297242" y="905024"/>
                  <a:pt x="262466" y="939800"/>
                </a:cubicBezTo>
                <a:cubicBezTo>
                  <a:pt x="259644" y="948267"/>
                  <a:pt x="256348" y="956590"/>
                  <a:pt x="254000" y="965200"/>
                </a:cubicBezTo>
                <a:cubicBezTo>
                  <a:pt x="247877" y="987653"/>
                  <a:pt x="244425" y="1010855"/>
                  <a:pt x="237066" y="1032933"/>
                </a:cubicBezTo>
                <a:cubicBezTo>
                  <a:pt x="221242" y="1080408"/>
                  <a:pt x="230761" y="1049685"/>
                  <a:pt x="211666" y="1126066"/>
                </a:cubicBezTo>
                <a:cubicBezTo>
                  <a:pt x="208844" y="1137355"/>
                  <a:pt x="206880" y="1148894"/>
                  <a:pt x="203200" y="1159933"/>
                </a:cubicBezTo>
                <a:cubicBezTo>
                  <a:pt x="200378" y="1168400"/>
                  <a:pt x="197185" y="1176752"/>
                  <a:pt x="194733" y="1185333"/>
                </a:cubicBezTo>
                <a:cubicBezTo>
                  <a:pt x="187936" y="1209121"/>
                  <a:pt x="182166" y="1237518"/>
                  <a:pt x="177800" y="1261533"/>
                </a:cubicBezTo>
                <a:cubicBezTo>
                  <a:pt x="168033" y="1315254"/>
                  <a:pt x="168228" y="1321174"/>
                  <a:pt x="160866" y="1380066"/>
                </a:cubicBezTo>
                <a:cubicBezTo>
                  <a:pt x="156826" y="1529556"/>
                  <a:pt x="160286" y="1647474"/>
                  <a:pt x="143933" y="1786466"/>
                </a:cubicBezTo>
                <a:cubicBezTo>
                  <a:pt x="141637" y="1805981"/>
                  <a:pt x="131676" y="1858557"/>
                  <a:pt x="127000" y="1879600"/>
                </a:cubicBezTo>
                <a:cubicBezTo>
                  <a:pt x="123712" y="1894398"/>
                  <a:pt x="107628" y="1958238"/>
                  <a:pt x="101600" y="1964266"/>
                </a:cubicBezTo>
                <a:cubicBezTo>
                  <a:pt x="46229" y="2019637"/>
                  <a:pt x="141358" y="1926104"/>
                  <a:pt x="50800" y="2006600"/>
                </a:cubicBezTo>
                <a:cubicBezTo>
                  <a:pt x="35885" y="2019858"/>
                  <a:pt x="17390" y="2031083"/>
                  <a:pt x="8466" y="2048933"/>
                </a:cubicBezTo>
                <a:lnTo>
                  <a:pt x="0" y="2065866"/>
                </a:lnTo>
                <a:lnTo>
                  <a:pt x="0" y="2065866"/>
                </a:lnTo>
              </a:path>
            </a:pathLst>
          </a:custGeom>
          <a:noFill/>
          <a:ln w="12700" cap="flat">
            <a:solidFill>
              <a:schemeClr val="tx1">
                <a:lumMod val="50000"/>
                <a:alpha val="50000"/>
              </a:schemeClr>
            </a:solidFill>
            <a:prstDash val="dash"/>
            <a:miter lim="400000"/>
            <a:tailEnd type="stealth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7" name="Freeform 36"/>
          <p:cNvSpPr/>
          <p:nvPr/>
        </p:nvSpPr>
        <p:spPr>
          <a:xfrm>
            <a:off x="2743200" y="5512904"/>
            <a:ext cx="8560904" cy="530087"/>
          </a:xfrm>
          <a:custGeom>
            <a:avLst/>
            <a:gdLst>
              <a:gd name="connsiteX0" fmla="*/ 0 w 8560904"/>
              <a:gd name="connsiteY0" fmla="*/ 0 h 530087"/>
              <a:gd name="connsiteX1" fmla="*/ 0 w 8560904"/>
              <a:gd name="connsiteY1" fmla="*/ 0 h 530087"/>
              <a:gd name="connsiteX2" fmla="*/ 132522 w 8560904"/>
              <a:gd name="connsiteY2" fmla="*/ 79513 h 530087"/>
              <a:gd name="connsiteX3" fmla="*/ 318052 w 8560904"/>
              <a:gd name="connsiteY3" fmla="*/ 132522 h 530087"/>
              <a:gd name="connsiteX4" fmla="*/ 503583 w 8560904"/>
              <a:gd name="connsiteY4" fmla="*/ 172279 h 530087"/>
              <a:gd name="connsiteX5" fmla="*/ 596348 w 8560904"/>
              <a:gd name="connsiteY5" fmla="*/ 198783 h 530087"/>
              <a:gd name="connsiteX6" fmla="*/ 1126435 w 8560904"/>
              <a:gd name="connsiteY6" fmla="*/ 225287 h 530087"/>
              <a:gd name="connsiteX7" fmla="*/ 1364974 w 8560904"/>
              <a:gd name="connsiteY7" fmla="*/ 251792 h 530087"/>
              <a:gd name="connsiteX8" fmla="*/ 1431235 w 8560904"/>
              <a:gd name="connsiteY8" fmla="*/ 265044 h 530087"/>
              <a:gd name="connsiteX9" fmla="*/ 1550504 w 8560904"/>
              <a:gd name="connsiteY9" fmla="*/ 278296 h 530087"/>
              <a:gd name="connsiteX10" fmla="*/ 1630017 w 8560904"/>
              <a:gd name="connsiteY10" fmla="*/ 291548 h 530087"/>
              <a:gd name="connsiteX11" fmla="*/ 1722783 w 8560904"/>
              <a:gd name="connsiteY11" fmla="*/ 304800 h 530087"/>
              <a:gd name="connsiteX12" fmla="*/ 1775791 w 8560904"/>
              <a:gd name="connsiteY12" fmla="*/ 318053 h 530087"/>
              <a:gd name="connsiteX13" fmla="*/ 1815548 w 8560904"/>
              <a:gd name="connsiteY13" fmla="*/ 331305 h 530087"/>
              <a:gd name="connsiteX14" fmla="*/ 1948070 w 8560904"/>
              <a:gd name="connsiteY14" fmla="*/ 344557 h 530087"/>
              <a:gd name="connsiteX15" fmla="*/ 2146852 w 8560904"/>
              <a:gd name="connsiteY15" fmla="*/ 371061 h 530087"/>
              <a:gd name="connsiteX16" fmla="*/ 2199861 w 8560904"/>
              <a:gd name="connsiteY16" fmla="*/ 384313 h 530087"/>
              <a:gd name="connsiteX17" fmla="*/ 2266122 w 8560904"/>
              <a:gd name="connsiteY17" fmla="*/ 397566 h 530087"/>
              <a:gd name="connsiteX18" fmla="*/ 2358887 w 8560904"/>
              <a:gd name="connsiteY18" fmla="*/ 410818 h 530087"/>
              <a:gd name="connsiteX19" fmla="*/ 2504661 w 8560904"/>
              <a:gd name="connsiteY19" fmla="*/ 437322 h 530087"/>
              <a:gd name="connsiteX20" fmla="*/ 2955235 w 8560904"/>
              <a:gd name="connsiteY20" fmla="*/ 477079 h 530087"/>
              <a:gd name="connsiteX21" fmla="*/ 3260035 w 8560904"/>
              <a:gd name="connsiteY21" fmla="*/ 490331 h 530087"/>
              <a:gd name="connsiteX22" fmla="*/ 3525078 w 8560904"/>
              <a:gd name="connsiteY22" fmla="*/ 477079 h 530087"/>
              <a:gd name="connsiteX23" fmla="*/ 3869635 w 8560904"/>
              <a:gd name="connsiteY23" fmla="*/ 463826 h 530087"/>
              <a:gd name="connsiteX24" fmla="*/ 4081670 w 8560904"/>
              <a:gd name="connsiteY24" fmla="*/ 450574 h 530087"/>
              <a:gd name="connsiteX25" fmla="*/ 4572000 w 8560904"/>
              <a:gd name="connsiteY25" fmla="*/ 463826 h 530087"/>
              <a:gd name="connsiteX26" fmla="*/ 5645426 w 8560904"/>
              <a:gd name="connsiteY26" fmla="*/ 490331 h 530087"/>
              <a:gd name="connsiteX27" fmla="*/ 6202017 w 8560904"/>
              <a:gd name="connsiteY27" fmla="*/ 490331 h 530087"/>
              <a:gd name="connsiteX28" fmla="*/ 6599583 w 8560904"/>
              <a:gd name="connsiteY28" fmla="*/ 503583 h 530087"/>
              <a:gd name="connsiteX29" fmla="*/ 6718852 w 8560904"/>
              <a:gd name="connsiteY29" fmla="*/ 516835 h 530087"/>
              <a:gd name="connsiteX30" fmla="*/ 6811617 w 8560904"/>
              <a:gd name="connsiteY30" fmla="*/ 530087 h 530087"/>
              <a:gd name="connsiteX31" fmla="*/ 6877878 w 8560904"/>
              <a:gd name="connsiteY31" fmla="*/ 516835 h 530087"/>
              <a:gd name="connsiteX32" fmla="*/ 6970643 w 8560904"/>
              <a:gd name="connsiteY32" fmla="*/ 503583 h 530087"/>
              <a:gd name="connsiteX33" fmla="*/ 7209183 w 8560904"/>
              <a:gd name="connsiteY33" fmla="*/ 463826 h 530087"/>
              <a:gd name="connsiteX34" fmla="*/ 7487478 w 8560904"/>
              <a:gd name="connsiteY34" fmla="*/ 450574 h 530087"/>
              <a:gd name="connsiteX35" fmla="*/ 7712765 w 8560904"/>
              <a:gd name="connsiteY35" fmla="*/ 437322 h 530087"/>
              <a:gd name="connsiteX36" fmla="*/ 7779026 w 8560904"/>
              <a:gd name="connsiteY36" fmla="*/ 424070 h 530087"/>
              <a:gd name="connsiteX37" fmla="*/ 7871791 w 8560904"/>
              <a:gd name="connsiteY37" fmla="*/ 410818 h 530087"/>
              <a:gd name="connsiteX38" fmla="*/ 7951304 w 8560904"/>
              <a:gd name="connsiteY38" fmla="*/ 397566 h 530087"/>
              <a:gd name="connsiteX39" fmla="*/ 8030817 w 8560904"/>
              <a:gd name="connsiteY39" fmla="*/ 371061 h 530087"/>
              <a:gd name="connsiteX40" fmla="*/ 8123583 w 8560904"/>
              <a:gd name="connsiteY40" fmla="*/ 318053 h 530087"/>
              <a:gd name="connsiteX41" fmla="*/ 8163339 w 8560904"/>
              <a:gd name="connsiteY41" fmla="*/ 304800 h 530087"/>
              <a:gd name="connsiteX42" fmla="*/ 8216348 w 8560904"/>
              <a:gd name="connsiteY42" fmla="*/ 238539 h 530087"/>
              <a:gd name="connsiteX43" fmla="*/ 8295861 w 8560904"/>
              <a:gd name="connsiteY43" fmla="*/ 185531 h 530087"/>
              <a:gd name="connsiteX44" fmla="*/ 8375374 w 8560904"/>
              <a:gd name="connsiteY44" fmla="*/ 132522 h 530087"/>
              <a:gd name="connsiteX45" fmla="*/ 8415130 w 8560904"/>
              <a:gd name="connsiteY45" fmla="*/ 106018 h 530087"/>
              <a:gd name="connsiteX46" fmla="*/ 8494643 w 8560904"/>
              <a:gd name="connsiteY46" fmla="*/ 79513 h 530087"/>
              <a:gd name="connsiteX47" fmla="*/ 8521148 w 8560904"/>
              <a:gd name="connsiteY47" fmla="*/ 53009 h 530087"/>
              <a:gd name="connsiteX48" fmla="*/ 8560904 w 8560904"/>
              <a:gd name="connsiteY48" fmla="*/ 26505 h 530087"/>
              <a:gd name="connsiteX49" fmla="*/ 8560904 w 8560904"/>
              <a:gd name="connsiteY49" fmla="*/ 26505 h 530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8560904" h="530087">
                <a:moveTo>
                  <a:pt x="0" y="0"/>
                </a:moveTo>
                <a:lnTo>
                  <a:pt x="0" y="0"/>
                </a:lnTo>
                <a:cubicBezTo>
                  <a:pt x="44174" y="26504"/>
                  <a:pt x="86445" y="56475"/>
                  <a:pt x="132522" y="79513"/>
                </a:cubicBezTo>
                <a:cubicBezTo>
                  <a:pt x="183577" y="105041"/>
                  <a:pt x="267092" y="115536"/>
                  <a:pt x="318052" y="132522"/>
                </a:cubicBezTo>
                <a:cubicBezTo>
                  <a:pt x="431352" y="170288"/>
                  <a:pt x="369843" y="155561"/>
                  <a:pt x="503583" y="172279"/>
                </a:cubicBezTo>
                <a:cubicBezTo>
                  <a:pt x="537647" y="183634"/>
                  <a:pt x="559738" y="192127"/>
                  <a:pt x="596348" y="198783"/>
                </a:cubicBezTo>
                <a:cubicBezTo>
                  <a:pt x="772510" y="230812"/>
                  <a:pt x="942603" y="219716"/>
                  <a:pt x="1126435" y="225287"/>
                </a:cubicBezTo>
                <a:cubicBezTo>
                  <a:pt x="1194205" y="232064"/>
                  <a:pt x="1295279" y="241069"/>
                  <a:pt x="1364974" y="251792"/>
                </a:cubicBezTo>
                <a:cubicBezTo>
                  <a:pt x="1387236" y="255217"/>
                  <a:pt x="1408937" y="261859"/>
                  <a:pt x="1431235" y="265044"/>
                </a:cubicBezTo>
                <a:cubicBezTo>
                  <a:pt x="1470834" y="270701"/>
                  <a:pt x="1510854" y="273009"/>
                  <a:pt x="1550504" y="278296"/>
                </a:cubicBezTo>
                <a:cubicBezTo>
                  <a:pt x="1577138" y="281847"/>
                  <a:pt x="1603460" y="287462"/>
                  <a:pt x="1630017" y="291548"/>
                </a:cubicBezTo>
                <a:cubicBezTo>
                  <a:pt x="1660890" y="296298"/>
                  <a:pt x="1692051" y="299212"/>
                  <a:pt x="1722783" y="304800"/>
                </a:cubicBezTo>
                <a:cubicBezTo>
                  <a:pt x="1740702" y="308058"/>
                  <a:pt x="1758279" y="313049"/>
                  <a:pt x="1775791" y="318053"/>
                </a:cubicBezTo>
                <a:cubicBezTo>
                  <a:pt x="1789223" y="321891"/>
                  <a:pt x="1801741" y="329181"/>
                  <a:pt x="1815548" y="331305"/>
                </a:cubicBezTo>
                <a:cubicBezTo>
                  <a:pt x="1859426" y="338055"/>
                  <a:pt x="1903896" y="340140"/>
                  <a:pt x="1948070" y="344557"/>
                </a:cubicBezTo>
                <a:cubicBezTo>
                  <a:pt x="2047372" y="377658"/>
                  <a:pt x="1939317" y="345119"/>
                  <a:pt x="2146852" y="371061"/>
                </a:cubicBezTo>
                <a:cubicBezTo>
                  <a:pt x="2164925" y="373320"/>
                  <a:pt x="2182081" y="380362"/>
                  <a:pt x="2199861" y="384313"/>
                </a:cubicBezTo>
                <a:cubicBezTo>
                  <a:pt x="2221849" y="389199"/>
                  <a:pt x="2243904" y="393863"/>
                  <a:pt x="2266122" y="397566"/>
                </a:cubicBezTo>
                <a:cubicBezTo>
                  <a:pt x="2296933" y="402701"/>
                  <a:pt x="2328076" y="405683"/>
                  <a:pt x="2358887" y="410818"/>
                </a:cubicBezTo>
                <a:cubicBezTo>
                  <a:pt x="2426413" y="422072"/>
                  <a:pt x="2432853" y="429037"/>
                  <a:pt x="2504661" y="437322"/>
                </a:cubicBezTo>
                <a:cubicBezTo>
                  <a:pt x="2638214" y="452732"/>
                  <a:pt x="2816042" y="469555"/>
                  <a:pt x="2955235" y="477079"/>
                </a:cubicBezTo>
                <a:cubicBezTo>
                  <a:pt x="3056783" y="482568"/>
                  <a:pt x="3158435" y="485914"/>
                  <a:pt x="3260035" y="490331"/>
                </a:cubicBezTo>
                <a:lnTo>
                  <a:pt x="3525078" y="477079"/>
                </a:lnTo>
                <a:lnTo>
                  <a:pt x="3869635" y="463826"/>
                </a:lnTo>
                <a:cubicBezTo>
                  <a:pt x="3940371" y="460458"/>
                  <a:pt x="4010992" y="454991"/>
                  <a:pt x="4081670" y="450574"/>
                </a:cubicBezTo>
                <a:lnTo>
                  <a:pt x="4572000" y="463826"/>
                </a:lnTo>
                <a:cubicBezTo>
                  <a:pt x="5591408" y="484421"/>
                  <a:pt x="5085201" y="460846"/>
                  <a:pt x="5645426" y="490331"/>
                </a:cubicBezTo>
                <a:cubicBezTo>
                  <a:pt x="5871147" y="445187"/>
                  <a:pt x="5695471" y="475210"/>
                  <a:pt x="6202017" y="490331"/>
                </a:cubicBezTo>
                <a:lnTo>
                  <a:pt x="6599583" y="503583"/>
                </a:lnTo>
                <a:lnTo>
                  <a:pt x="6718852" y="516835"/>
                </a:lnTo>
                <a:cubicBezTo>
                  <a:pt x="6749846" y="520709"/>
                  <a:pt x="6780381" y="530087"/>
                  <a:pt x="6811617" y="530087"/>
                </a:cubicBezTo>
                <a:cubicBezTo>
                  <a:pt x="6834141" y="530087"/>
                  <a:pt x="6855660" y="520538"/>
                  <a:pt x="6877878" y="516835"/>
                </a:cubicBezTo>
                <a:cubicBezTo>
                  <a:pt x="6908689" y="511700"/>
                  <a:pt x="6939721" y="508000"/>
                  <a:pt x="6970643" y="503583"/>
                </a:cubicBezTo>
                <a:cubicBezTo>
                  <a:pt x="7092439" y="462985"/>
                  <a:pt x="7037891" y="474208"/>
                  <a:pt x="7209183" y="463826"/>
                </a:cubicBezTo>
                <a:cubicBezTo>
                  <a:pt x="7301883" y="458208"/>
                  <a:pt x="7394736" y="455455"/>
                  <a:pt x="7487478" y="450574"/>
                </a:cubicBezTo>
                <a:lnTo>
                  <a:pt x="7712765" y="437322"/>
                </a:lnTo>
                <a:cubicBezTo>
                  <a:pt x="7734852" y="432905"/>
                  <a:pt x="7756808" y="427773"/>
                  <a:pt x="7779026" y="424070"/>
                </a:cubicBezTo>
                <a:cubicBezTo>
                  <a:pt x="7809837" y="418935"/>
                  <a:pt x="7840919" y="415568"/>
                  <a:pt x="7871791" y="410818"/>
                </a:cubicBezTo>
                <a:cubicBezTo>
                  <a:pt x="7898348" y="406732"/>
                  <a:pt x="7924800" y="401983"/>
                  <a:pt x="7951304" y="397566"/>
                </a:cubicBezTo>
                <a:cubicBezTo>
                  <a:pt x="7977808" y="388731"/>
                  <a:pt x="8007571" y="386558"/>
                  <a:pt x="8030817" y="371061"/>
                </a:cubicBezTo>
                <a:cubicBezTo>
                  <a:pt x="8070747" y="344442"/>
                  <a:pt x="8076502" y="338231"/>
                  <a:pt x="8123583" y="318053"/>
                </a:cubicBezTo>
                <a:cubicBezTo>
                  <a:pt x="8136422" y="312550"/>
                  <a:pt x="8150087" y="309218"/>
                  <a:pt x="8163339" y="304800"/>
                </a:cubicBezTo>
                <a:cubicBezTo>
                  <a:pt x="8180726" y="278719"/>
                  <a:pt x="8191170" y="257422"/>
                  <a:pt x="8216348" y="238539"/>
                </a:cubicBezTo>
                <a:cubicBezTo>
                  <a:pt x="8241831" y="219427"/>
                  <a:pt x="8269357" y="203201"/>
                  <a:pt x="8295861" y="185531"/>
                </a:cubicBezTo>
                <a:lnTo>
                  <a:pt x="8375374" y="132522"/>
                </a:lnTo>
                <a:cubicBezTo>
                  <a:pt x="8388626" y="123687"/>
                  <a:pt x="8400020" y="111055"/>
                  <a:pt x="8415130" y="106018"/>
                </a:cubicBezTo>
                <a:lnTo>
                  <a:pt x="8494643" y="79513"/>
                </a:lnTo>
                <a:cubicBezTo>
                  <a:pt x="8503478" y="70678"/>
                  <a:pt x="8511392" y="60814"/>
                  <a:pt x="8521148" y="53009"/>
                </a:cubicBezTo>
                <a:cubicBezTo>
                  <a:pt x="8533585" y="43060"/>
                  <a:pt x="8560904" y="26505"/>
                  <a:pt x="8560904" y="26505"/>
                </a:cubicBezTo>
                <a:lnTo>
                  <a:pt x="8560904" y="26505"/>
                </a:lnTo>
              </a:path>
            </a:pathLst>
          </a:custGeom>
          <a:noFill/>
          <a:ln w="12700" cap="flat">
            <a:solidFill>
              <a:schemeClr val="tx1">
                <a:lumMod val="50000"/>
                <a:alpha val="50000"/>
              </a:schemeClr>
            </a:solidFill>
            <a:prstDash val="dash"/>
            <a:miter lim="400000"/>
            <a:tailEnd type="stealth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8" name="Freeform 37"/>
          <p:cNvSpPr/>
          <p:nvPr/>
        </p:nvSpPr>
        <p:spPr>
          <a:xfrm>
            <a:off x="1855304" y="5539409"/>
            <a:ext cx="8335618" cy="530214"/>
          </a:xfrm>
          <a:custGeom>
            <a:avLst/>
            <a:gdLst>
              <a:gd name="connsiteX0" fmla="*/ 8335618 w 8335618"/>
              <a:gd name="connsiteY0" fmla="*/ 0 h 530214"/>
              <a:gd name="connsiteX1" fmla="*/ 8335618 w 8335618"/>
              <a:gd name="connsiteY1" fmla="*/ 0 h 530214"/>
              <a:gd name="connsiteX2" fmla="*/ 8150087 w 8335618"/>
              <a:gd name="connsiteY2" fmla="*/ 13252 h 530214"/>
              <a:gd name="connsiteX3" fmla="*/ 8030818 w 8335618"/>
              <a:gd name="connsiteY3" fmla="*/ 26504 h 530214"/>
              <a:gd name="connsiteX4" fmla="*/ 7513983 w 8335618"/>
              <a:gd name="connsiteY4" fmla="*/ 53008 h 530214"/>
              <a:gd name="connsiteX5" fmla="*/ 7235687 w 8335618"/>
              <a:gd name="connsiteY5" fmla="*/ 79513 h 530214"/>
              <a:gd name="connsiteX6" fmla="*/ 7156174 w 8335618"/>
              <a:gd name="connsiteY6" fmla="*/ 92765 h 530214"/>
              <a:gd name="connsiteX7" fmla="*/ 6917635 w 8335618"/>
              <a:gd name="connsiteY7" fmla="*/ 119269 h 530214"/>
              <a:gd name="connsiteX8" fmla="*/ 6758609 w 8335618"/>
              <a:gd name="connsiteY8" fmla="*/ 145774 h 530214"/>
              <a:gd name="connsiteX9" fmla="*/ 6679096 w 8335618"/>
              <a:gd name="connsiteY9" fmla="*/ 159026 h 530214"/>
              <a:gd name="connsiteX10" fmla="*/ 6559826 w 8335618"/>
              <a:gd name="connsiteY10" fmla="*/ 172278 h 530214"/>
              <a:gd name="connsiteX11" fmla="*/ 6493566 w 8335618"/>
              <a:gd name="connsiteY11" fmla="*/ 185530 h 530214"/>
              <a:gd name="connsiteX12" fmla="*/ 6188766 w 8335618"/>
              <a:gd name="connsiteY12" fmla="*/ 198782 h 530214"/>
              <a:gd name="connsiteX13" fmla="*/ 6029739 w 8335618"/>
              <a:gd name="connsiteY13" fmla="*/ 238539 h 530214"/>
              <a:gd name="connsiteX14" fmla="*/ 5923722 w 8335618"/>
              <a:gd name="connsiteY14" fmla="*/ 265043 h 530214"/>
              <a:gd name="connsiteX15" fmla="*/ 5711687 w 8335618"/>
              <a:gd name="connsiteY15" fmla="*/ 291548 h 530214"/>
              <a:gd name="connsiteX16" fmla="*/ 5314122 w 8335618"/>
              <a:gd name="connsiteY16" fmla="*/ 318052 h 530214"/>
              <a:gd name="connsiteX17" fmla="*/ 5221357 w 8335618"/>
              <a:gd name="connsiteY17" fmla="*/ 331304 h 530214"/>
              <a:gd name="connsiteX18" fmla="*/ 5168348 w 8335618"/>
              <a:gd name="connsiteY18" fmla="*/ 357808 h 530214"/>
              <a:gd name="connsiteX19" fmla="*/ 5035826 w 8335618"/>
              <a:gd name="connsiteY19" fmla="*/ 371061 h 530214"/>
              <a:gd name="connsiteX20" fmla="*/ 4929809 w 8335618"/>
              <a:gd name="connsiteY20" fmla="*/ 384313 h 530214"/>
              <a:gd name="connsiteX21" fmla="*/ 4810539 w 8335618"/>
              <a:gd name="connsiteY21" fmla="*/ 410817 h 530214"/>
              <a:gd name="connsiteX22" fmla="*/ 4731026 w 8335618"/>
              <a:gd name="connsiteY22" fmla="*/ 424069 h 530214"/>
              <a:gd name="connsiteX23" fmla="*/ 4532244 w 8335618"/>
              <a:gd name="connsiteY23" fmla="*/ 450574 h 530214"/>
              <a:gd name="connsiteX24" fmla="*/ 4439479 w 8335618"/>
              <a:gd name="connsiteY24" fmla="*/ 463826 h 530214"/>
              <a:gd name="connsiteX25" fmla="*/ 4280453 w 8335618"/>
              <a:gd name="connsiteY25" fmla="*/ 490330 h 530214"/>
              <a:gd name="connsiteX26" fmla="*/ 4055166 w 8335618"/>
              <a:gd name="connsiteY26" fmla="*/ 503582 h 530214"/>
              <a:gd name="connsiteX27" fmla="*/ 3538331 w 8335618"/>
              <a:gd name="connsiteY27" fmla="*/ 516834 h 530214"/>
              <a:gd name="connsiteX28" fmla="*/ 3339548 w 8335618"/>
              <a:gd name="connsiteY28" fmla="*/ 530087 h 530214"/>
              <a:gd name="connsiteX29" fmla="*/ 2902226 w 8335618"/>
              <a:gd name="connsiteY29" fmla="*/ 503582 h 530214"/>
              <a:gd name="connsiteX30" fmla="*/ 2756453 w 8335618"/>
              <a:gd name="connsiteY30" fmla="*/ 490330 h 530214"/>
              <a:gd name="connsiteX31" fmla="*/ 1457739 w 8335618"/>
              <a:gd name="connsiteY31" fmla="*/ 463826 h 530214"/>
              <a:gd name="connsiteX32" fmla="*/ 954157 w 8335618"/>
              <a:gd name="connsiteY32" fmla="*/ 450574 h 530214"/>
              <a:gd name="connsiteX33" fmla="*/ 662609 w 8335618"/>
              <a:gd name="connsiteY33" fmla="*/ 424069 h 530214"/>
              <a:gd name="connsiteX34" fmla="*/ 596348 w 8335618"/>
              <a:gd name="connsiteY34" fmla="*/ 397565 h 530214"/>
              <a:gd name="connsiteX35" fmla="*/ 503583 w 8335618"/>
              <a:gd name="connsiteY35" fmla="*/ 371061 h 530214"/>
              <a:gd name="connsiteX36" fmla="*/ 450574 w 8335618"/>
              <a:gd name="connsiteY36" fmla="*/ 344556 h 530214"/>
              <a:gd name="connsiteX37" fmla="*/ 410818 w 8335618"/>
              <a:gd name="connsiteY37" fmla="*/ 331304 h 530214"/>
              <a:gd name="connsiteX38" fmla="*/ 357809 w 8335618"/>
              <a:gd name="connsiteY38" fmla="*/ 304800 h 530214"/>
              <a:gd name="connsiteX39" fmla="*/ 291548 w 8335618"/>
              <a:gd name="connsiteY39" fmla="*/ 291548 h 530214"/>
              <a:gd name="connsiteX40" fmla="*/ 198783 w 8335618"/>
              <a:gd name="connsiteY40" fmla="*/ 265043 h 530214"/>
              <a:gd name="connsiteX41" fmla="*/ 172279 w 8335618"/>
              <a:gd name="connsiteY41" fmla="*/ 225287 h 530214"/>
              <a:gd name="connsiteX42" fmla="*/ 92766 w 8335618"/>
              <a:gd name="connsiteY42" fmla="*/ 145774 h 530214"/>
              <a:gd name="connsiteX43" fmla="*/ 66261 w 8335618"/>
              <a:gd name="connsiteY43" fmla="*/ 106017 h 530214"/>
              <a:gd name="connsiteX44" fmla="*/ 53009 w 8335618"/>
              <a:gd name="connsiteY44" fmla="*/ 66261 h 530214"/>
              <a:gd name="connsiteX45" fmla="*/ 26505 w 8335618"/>
              <a:gd name="connsiteY45" fmla="*/ 39756 h 530214"/>
              <a:gd name="connsiteX46" fmla="*/ 13253 w 8335618"/>
              <a:gd name="connsiteY46" fmla="*/ 13252 h 530214"/>
              <a:gd name="connsiteX47" fmla="*/ 0 w 8335618"/>
              <a:gd name="connsiteY47" fmla="*/ 13252 h 53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8335618" h="530214">
                <a:moveTo>
                  <a:pt x="8335618" y="0"/>
                </a:moveTo>
                <a:lnTo>
                  <a:pt x="8335618" y="0"/>
                </a:lnTo>
                <a:lnTo>
                  <a:pt x="8150087" y="13252"/>
                </a:lnTo>
                <a:cubicBezTo>
                  <a:pt x="8110236" y="16717"/>
                  <a:pt x="8070736" y="23929"/>
                  <a:pt x="8030818" y="26504"/>
                </a:cubicBezTo>
                <a:cubicBezTo>
                  <a:pt x="7761214" y="43898"/>
                  <a:pt x="7761308" y="33482"/>
                  <a:pt x="7513983" y="53008"/>
                </a:cubicBezTo>
                <a:cubicBezTo>
                  <a:pt x="7421087" y="60342"/>
                  <a:pt x="7327604" y="64194"/>
                  <a:pt x="7235687" y="79513"/>
                </a:cubicBezTo>
                <a:cubicBezTo>
                  <a:pt x="7209183" y="83930"/>
                  <a:pt x="7182836" y="89432"/>
                  <a:pt x="7156174" y="92765"/>
                </a:cubicBezTo>
                <a:cubicBezTo>
                  <a:pt x="7076789" y="102688"/>
                  <a:pt x="6917635" y="119269"/>
                  <a:pt x="6917635" y="119269"/>
                </a:cubicBezTo>
                <a:cubicBezTo>
                  <a:pt x="6819500" y="143802"/>
                  <a:pt x="6903377" y="125092"/>
                  <a:pt x="6758609" y="145774"/>
                </a:cubicBezTo>
                <a:cubicBezTo>
                  <a:pt x="6732009" y="149574"/>
                  <a:pt x="6705730" y="155475"/>
                  <a:pt x="6679096" y="159026"/>
                </a:cubicBezTo>
                <a:cubicBezTo>
                  <a:pt x="6639446" y="164313"/>
                  <a:pt x="6599425" y="166621"/>
                  <a:pt x="6559826" y="172278"/>
                </a:cubicBezTo>
                <a:cubicBezTo>
                  <a:pt x="6537528" y="175463"/>
                  <a:pt x="6516033" y="183925"/>
                  <a:pt x="6493566" y="185530"/>
                </a:cubicBezTo>
                <a:cubicBezTo>
                  <a:pt x="6392128" y="192775"/>
                  <a:pt x="6290366" y="194365"/>
                  <a:pt x="6188766" y="198782"/>
                </a:cubicBezTo>
                <a:cubicBezTo>
                  <a:pt x="6068195" y="247011"/>
                  <a:pt x="6179285" y="208630"/>
                  <a:pt x="6029739" y="238539"/>
                </a:cubicBezTo>
                <a:cubicBezTo>
                  <a:pt x="5994020" y="245683"/>
                  <a:pt x="5959653" y="259055"/>
                  <a:pt x="5923722" y="265043"/>
                </a:cubicBezTo>
                <a:cubicBezTo>
                  <a:pt x="5826714" y="281211"/>
                  <a:pt x="5827501" y="282862"/>
                  <a:pt x="5711687" y="291548"/>
                </a:cubicBezTo>
                <a:lnTo>
                  <a:pt x="5314122" y="318052"/>
                </a:lnTo>
                <a:cubicBezTo>
                  <a:pt x="5283200" y="322469"/>
                  <a:pt x="5251492" y="323085"/>
                  <a:pt x="5221357" y="331304"/>
                </a:cubicBezTo>
                <a:cubicBezTo>
                  <a:pt x="5202298" y="336502"/>
                  <a:pt x="5187665" y="353669"/>
                  <a:pt x="5168348" y="357808"/>
                </a:cubicBezTo>
                <a:cubicBezTo>
                  <a:pt x="5124939" y="367110"/>
                  <a:pt x="5079949" y="366158"/>
                  <a:pt x="5035826" y="371061"/>
                </a:cubicBezTo>
                <a:cubicBezTo>
                  <a:pt x="5000430" y="374994"/>
                  <a:pt x="4965009" y="378898"/>
                  <a:pt x="4929809" y="384313"/>
                </a:cubicBezTo>
                <a:cubicBezTo>
                  <a:pt x="4829515" y="399743"/>
                  <a:pt x="4898478" y="393230"/>
                  <a:pt x="4810539" y="410817"/>
                </a:cubicBezTo>
                <a:cubicBezTo>
                  <a:pt x="4784191" y="416087"/>
                  <a:pt x="4757583" y="419983"/>
                  <a:pt x="4731026" y="424069"/>
                </a:cubicBezTo>
                <a:cubicBezTo>
                  <a:pt x="4622800" y="440719"/>
                  <a:pt x="4646685" y="435315"/>
                  <a:pt x="4532244" y="450574"/>
                </a:cubicBezTo>
                <a:lnTo>
                  <a:pt x="4439479" y="463826"/>
                </a:lnTo>
                <a:cubicBezTo>
                  <a:pt x="4367974" y="487660"/>
                  <a:pt x="4395852" y="481453"/>
                  <a:pt x="4280453" y="490330"/>
                </a:cubicBezTo>
                <a:cubicBezTo>
                  <a:pt x="4205449" y="496099"/>
                  <a:pt x="4130344" y="500897"/>
                  <a:pt x="4055166" y="503582"/>
                </a:cubicBezTo>
                <a:cubicBezTo>
                  <a:pt x="3882941" y="509733"/>
                  <a:pt x="3710609" y="512417"/>
                  <a:pt x="3538331" y="516834"/>
                </a:cubicBezTo>
                <a:cubicBezTo>
                  <a:pt x="3472070" y="521252"/>
                  <a:pt x="3405942" y="531470"/>
                  <a:pt x="3339548" y="530087"/>
                </a:cubicBezTo>
                <a:cubicBezTo>
                  <a:pt x="3193538" y="527045"/>
                  <a:pt x="3047668" y="516804"/>
                  <a:pt x="2902226" y="503582"/>
                </a:cubicBezTo>
                <a:cubicBezTo>
                  <a:pt x="2853635" y="499165"/>
                  <a:pt x="2805205" y="492280"/>
                  <a:pt x="2756453" y="490330"/>
                </a:cubicBezTo>
                <a:cubicBezTo>
                  <a:pt x="2435560" y="477494"/>
                  <a:pt x="1721423" y="469263"/>
                  <a:pt x="1457739" y="463826"/>
                </a:cubicBezTo>
                <a:lnTo>
                  <a:pt x="954157" y="450574"/>
                </a:lnTo>
                <a:cubicBezTo>
                  <a:pt x="921154" y="448374"/>
                  <a:pt x="728479" y="440536"/>
                  <a:pt x="662609" y="424069"/>
                </a:cubicBezTo>
                <a:cubicBezTo>
                  <a:pt x="639531" y="418300"/>
                  <a:pt x="618916" y="405087"/>
                  <a:pt x="596348" y="397565"/>
                </a:cubicBezTo>
                <a:cubicBezTo>
                  <a:pt x="545916" y="380754"/>
                  <a:pt x="548248" y="390203"/>
                  <a:pt x="503583" y="371061"/>
                </a:cubicBezTo>
                <a:cubicBezTo>
                  <a:pt x="485425" y="363279"/>
                  <a:pt x="468732" y="352338"/>
                  <a:pt x="450574" y="344556"/>
                </a:cubicBezTo>
                <a:cubicBezTo>
                  <a:pt x="437735" y="339053"/>
                  <a:pt x="423657" y="336807"/>
                  <a:pt x="410818" y="331304"/>
                </a:cubicBezTo>
                <a:cubicBezTo>
                  <a:pt x="392660" y="323522"/>
                  <a:pt x="376550" y="311047"/>
                  <a:pt x="357809" y="304800"/>
                </a:cubicBezTo>
                <a:cubicBezTo>
                  <a:pt x="336440" y="297677"/>
                  <a:pt x="313536" y="296434"/>
                  <a:pt x="291548" y="291548"/>
                </a:cubicBezTo>
                <a:cubicBezTo>
                  <a:pt x="241634" y="280456"/>
                  <a:pt x="243051" y="279799"/>
                  <a:pt x="198783" y="265043"/>
                </a:cubicBezTo>
                <a:cubicBezTo>
                  <a:pt x="189948" y="251791"/>
                  <a:pt x="182860" y="237191"/>
                  <a:pt x="172279" y="225287"/>
                </a:cubicBezTo>
                <a:cubicBezTo>
                  <a:pt x="147377" y="197272"/>
                  <a:pt x="113558" y="176961"/>
                  <a:pt x="92766" y="145774"/>
                </a:cubicBezTo>
                <a:lnTo>
                  <a:pt x="66261" y="106017"/>
                </a:lnTo>
                <a:cubicBezTo>
                  <a:pt x="61844" y="92765"/>
                  <a:pt x="60196" y="78239"/>
                  <a:pt x="53009" y="66261"/>
                </a:cubicBezTo>
                <a:cubicBezTo>
                  <a:pt x="46581" y="55547"/>
                  <a:pt x="34002" y="49752"/>
                  <a:pt x="26505" y="39756"/>
                </a:cubicBezTo>
                <a:cubicBezTo>
                  <a:pt x="20579" y="31854"/>
                  <a:pt x="17670" y="22087"/>
                  <a:pt x="13253" y="13252"/>
                </a:cubicBezTo>
                <a:lnTo>
                  <a:pt x="0" y="13252"/>
                </a:lnTo>
              </a:path>
            </a:pathLst>
          </a:custGeom>
          <a:noFill/>
          <a:ln w="12700" cap="flat">
            <a:solidFill>
              <a:schemeClr val="tx1">
                <a:lumMod val="50000"/>
                <a:alpha val="50000"/>
              </a:schemeClr>
            </a:solidFill>
            <a:prstDash val="dash"/>
            <a:miter lim="400000"/>
            <a:tailEnd type="stealth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41" name="Rounded Rectangle 40"/>
          <p:cNvSpPr/>
          <p:nvPr/>
        </p:nvSpPr>
        <p:spPr>
          <a:xfrm rot="5400000">
            <a:off x="2936709" y="8707622"/>
            <a:ext cx="290506" cy="179490"/>
          </a:xfrm>
          <a:prstGeom prst="roundRect">
            <a:avLst/>
          </a:prstGeom>
          <a:noFill/>
          <a:ln w="254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2" name="Rounded Rectangle 41"/>
          <p:cNvSpPr/>
          <p:nvPr/>
        </p:nvSpPr>
        <p:spPr>
          <a:xfrm rot="5400000">
            <a:off x="10788766" y="6842073"/>
            <a:ext cx="290506" cy="179490"/>
          </a:xfrm>
          <a:prstGeom prst="roundRect">
            <a:avLst/>
          </a:prstGeom>
          <a:noFill/>
          <a:ln w="254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3" name="Rounded Rectangle 42"/>
          <p:cNvSpPr/>
          <p:nvPr/>
        </p:nvSpPr>
        <p:spPr>
          <a:xfrm rot="5400000">
            <a:off x="10771469" y="7226161"/>
            <a:ext cx="290506" cy="179490"/>
          </a:xfrm>
          <a:prstGeom prst="roundRect">
            <a:avLst/>
          </a:prstGeom>
          <a:noFill/>
          <a:ln w="254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1863358" y="5914994"/>
                <a:ext cx="61311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i="1" dirty="0" smtClean="0">
                              <a:latin typeface="Cambria Math" charset="0"/>
                            </a:rPr>
                            <m:t>𝑇</m:t>
                          </m:r>
                        </m:e>
                        <m:sub>
                          <m:r>
                            <a:rPr lang="en-US" sz="2400" i="1" dirty="0" smtClean="0">
                              <a:latin typeface="Cambria Math" charset="0"/>
                            </a:rPr>
                            <m:t>𝑤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3358" y="5914994"/>
                <a:ext cx="613117" cy="46166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/>
              <p:cNvSpPr/>
              <p:nvPr/>
            </p:nvSpPr>
            <p:spPr>
              <a:xfrm>
                <a:off x="9702574" y="5914994"/>
                <a:ext cx="554061" cy="4912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i="1" dirty="0" smtClean="0">
                              <a:latin typeface="Cambria Math" charset="0"/>
                            </a:rPr>
                            <m:t>𝑇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02574" y="5914994"/>
                <a:ext cx="554061" cy="491288"/>
              </a:xfrm>
              <a:prstGeom prst="rect">
                <a:avLst/>
              </a:prstGeom>
              <a:blipFill rotWithShape="0">
                <a:blip r:embed="rId8"/>
                <a:stretch>
                  <a:fillRect b="-9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9" name="Group 38"/>
          <p:cNvGrpSpPr/>
          <p:nvPr/>
        </p:nvGrpSpPr>
        <p:grpSpPr>
          <a:xfrm>
            <a:off x="4729400" y="6437338"/>
            <a:ext cx="3374450" cy="1397305"/>
            <a:chOff x="4909280" y="5462978"/>
            <a:chExt cx="3374450" cy="1397305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918230" y="6230681"/>
              <a:ext cx="3365500" cy="266700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933950" y="5462978"/>
              <a:ext cx="3136900" cy="266700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909280" y="5816395"/>
              <a:ext cx="2946400" cy="279400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917190" y="6580883"/>
              <a:ext cx="3200400" cy="2794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/>
              <p:cNvSpPr/>
              <p:nvPr/>
            </p:nvSpPr>
            <p:spPr>
              <a:xfrm>
                <a:off x="1570756" y="1894146"/>
                <a:ext cx="720133" cy="4769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400" b="1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𝐈</m:t>
                          </m:r>
                        </m:e>
                        <m:sup>
                          <m:r>
                            <a:rPr lang="en-US" sz="2400" i="1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(0)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9" name="Rectangle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0756" y="1894146"/>
                <a:ext cx="720133" cy="476990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/>
              <p:cNvSpPr/>
              <p:nvPr/>
            </p:nvSpPr>
            <p:spPr>
              <a:xfrm>
                <a:off x="10352438" y="1876850"/>
                <a:ext cx="720134" cy="4769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dirty="0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400" b="1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𝐈</m:t>
                          </m:r>
                        </m:e>
                        <m:sup>
                          <m:r>
                            <a:rPr lang="en-US" sz="2400" i="1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(</m:t>
                          </m:r>
                          <m:r>
                            <a:rPr lang="en-US" sz="2400" b="0" i="1" dirty="0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1</m:t>
                          </m:r>
                          <m:r>
                            <a:rPr lang="en-US" sz="2400" i="1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0" name="Rectangle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52438" y="1876850"/>
                <a:ext cx="720134" cy="476990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08931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u="sng" dirty="0"/>
              <a:t>D</a:t>
            </a:r>
            <a:r>
              <a:rPr lang="en-US" dirty="0"/>
              <a:t>istributed </a:t>
            </a:r>
            <a:r>
              <a:rPr lang="en-US" u="sng" dirty="0"/>
              <a:t>O</a:t>
            </a:r>
            <a:r>
              <a:rPr lang="en-US" dirty="0"/>
              <a:t>blivious </a:t>
            </a:r>
            <a:r>
              <a:rPr lang="en-US" u="sng" dirty="0"/>
              <a:t>D</a:t>
            </a:r>
            <a:r>
              <a:rPr lang="en-US" dirty="0"/>
              <a:t>ata Structure DSSE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Access Operation</a:t>
            </a:r>
            <a:endParaRPr dirty="0"/>
          </a:p>
        </p:txBody>
      </p:sp>
      <p:sp>
        <p:nvSpPr>
          <p:cNvPr id="380" name="Shape 380"/>
          <p:cNvSpPr>
            <a:spLocks noGrp="1"/>
          </p:cNvSpPr>
          <p:nvPr>
            <p:ph type="sldNum" sz="quarter" idx="2"/>
          </p:nvPr>
        </p:nvSpPr>
        <p:spPr>
          <a:xfrm>
            <a:off x="6375349" y="925195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32</a:t>
            </a:fld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 1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25244630"/>
                  </p:ext>
                </p:extLst>
              </p:nvPr>
            </p:nvGraphicFramePr>
            <p:xfrm>
              <a:off x="228706" y="2450102"/>
              <a:ext cx="3291840" cy="2926080"/>
            </p:xfrm>
            <a:graphic>
              <a:graphicData uri="http://schemas.openxmlformats.org/drawingml/2006/table">
                <a:tbl>
                  <a:tblPr firstRow="1" bandRow="1">
                    <a:noFill/>
                  </a:tblPr>
                  <a:tblGrid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3</a:t>
                          </a:r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Helvetica" charset="0"/>
                              <a:ea typeface="Helvetica" charset="0"/>
                              <a:cs typeface="Helvetica" charset="0"/>
                              <a:sym typeface="Helvetica Light"/>
                            </a:rPr>
                            <a:t>4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5</a:t>
                          </a:r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6</a:t>
                          </a:r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mr-IN" sz="180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charset="0"/>
                                    <a:ea typeface="Helvetica" charset="0"/>
                                    <a:cs typeface="Helvetica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US" sz="180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i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2N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i="0" u="none" strike="noStrike" cap="none" spc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Helvetica" charset="0"/>
                            <a:ea typeface="Helvetica" charset="0"/>
                            <a:cs typeface="Helvetica" charset="0"/>
                            <a:sym typeface="Helvetica Light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i="0" u="none" strike="noStrike" cap="none" spc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Helvetica" charset="0"/>
                            <a:ea typeface="Helvetica" charset="0"/>
                            <a:cs typeface="Helvetica" charset="0"/>
                            <a:sym typeface="Helvetica Light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3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i="0" u="none" strike="noStrike" cap="none" spc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Helvetica" charset="0"/>
                            <a:ea typeface="Helvetica" charset="0"/>
                            <a:cs typeface="Helvetica" charset="0"/>
                            <a:sym typeface="Helvetica Light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4</a:t>
                          </a:r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i="0" u="none" strike="noStrike" cap="none" spc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Helvetica" charset="0"/>
                            <a:ea typeface="Helvetica" charset="0"/>
                            <a:cs typeface="Helvetica" charset="0"/>
                            <a:sym typeface="Helvetica Light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marL="4763" indent="0" algn="ctr">
                            <a:tabLst/>
                          </a:pPr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5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dirty="0" smtClean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i="0" u="none" strike="noStrike" cap="none" spc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Helvetica" charset="0"/>
                            <a:ea typeface="Helvetica" charset="0"/>
                            <a:cs typeface="Helvetica" charset="0"/>
                            <a:sym typeface="Helvetica Light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dirty="0" smtClean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dirty="0" smtClean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mr-IN" sz="180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charset="0"/>
                                    <a:ea typeface="Helvetica" charset="0"/>
                                    <a:cs typeface="Helvetica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i="0" u="none" strike="noStrike" cap="none" spc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Helvetica" charset="0"/>
                            <a:ea typeface="Helvetica" charset="0"/>
                            <a:cs typeface="Helvetica" charset="0"/>
                            <a:sym typeface="Helvetica Light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dirty="0" smtClean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2N</a:t>
                          </a:r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i="0" u="none" strike="noStrike" cap="none" spc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Helvetica" charset="0"/>
                            <a:ea typeface="Helvetica" charset="0"/>
                            <a:cs typeface="Helvetica" charset="0"/>
                            <a:sym typeface="Helvetica Light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 1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25244630"/>
                  </p:ext>
                </p:extLst>
              </p:nvPr>
            </p:nvGraphicFramePr>
            <p:xfrm>
              <a:off x="228706" y="2450102"/>
              <a:ext cx="3291840" cy="2926080"/>
            </p:xfrm>
            <a:graphic>
              <a:graphicData uri="http://schemas.openxmlformats.org/drawingml/2006/table">
                <a:tbl>
                  <a:tblPr firstRow="1" bandRow="1">
                    <a:noFill/>
                  </a:tblPr>
                  <a:tblGrid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</a:t>
                          </a:r>
                          <a:endParaRPr lang="en-US" sz="180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3</a:t>
                          </a:r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Helvetica" charset="0"/>
                              <a:ea typeface="Helvetica" charset="0"/>
                              <a:cs typeface="Helvetica" charset="0"/>
                              <a:sym typeface="Helvetica Light"/>
                            </a:rPr>
                            <a:t>4</a:t>
                          </a:r>
                          <a:endParaRPr lang="en-US" sz="1800" b="0" i="0" u="none" strike="noStrike" cap="none" spc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Helvetica" charset="0"/>
                            <a:ea typeface="Helvetica" charset="0"/>
                            <a:cs typeface="Helvetica" charset="0"/>
                            <a:sym typeface="Helvetica Light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5</a:t>
                          </a:r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6</a:t>
                          </a:r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701667" t="-8333" r="-101667" b="-72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i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2N</a:t>
                          </a:r>
                          <a:endParaRPr lang="en-US" sz="1800" i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i="0" u="none" strike="noStrike" cap="none" spc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Helvetica" charset="0"/>
                            <a:ea typeface="Helvetica" charset="0"/>
                            <a:cs typeface="Helvetica" charset="0"/>
                            <a:sym typeface="Helvetica Light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</a:t>
                          </a:r>
                          <a:endParaRPr lang="en-US" sz="180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i="0" u="none" strike="noStrike" cap="none" spc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Helvetica" charset="0"/>
                            <a:ea typeface="Helvetica" charset="0"/>
                            <a:cs typeface="Helvetica" charset="0"/>
                            <a:sym typeface="Helvetica Light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3</a:t>
                          </a:r>
                          <a:endParaRPr lang="en-US" sz="180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i="0" u="none" strike="noStrike" cap="none" spc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Helvetica" charset="0"/>
                            <a:ea typeface="Helvetica" charset="0"/>
                            <a:cs typeface="Helvetica" charset="0"/>
                            <a:sym typeface="Helvetica Light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4</a:t>
                          </a:r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i="0" u="none" strike="noStrike" cap="none" spc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Helvetica" charset="0"/>
                            <a:ea typeface="Helvetica" charset="0"/>
                            <a:cs typeface="Helvetica" charset="0"/>
                            <a:sym typeface="Helvetica Light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marL="4763" indent="0" algn="ctr">
                            <a:tabLst/>
                          </a:pPr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5</a:t>
                          </a:r>
                          <a:endParaRPr lang="en-US" sz="180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dirty="0" smtClean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i="0" u="none" strike="noStrike" cap="none" spc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Helvetica" charset="0"/>
                            <a:ea typeface="Helvetica" charset="0"/>
                            <a:cs typeface="Helvetica" charset="0"/>
                            <a:sym typeface="Helvetica Light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dirty="0" smtClean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dirty="0" smtClean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t="-610000" r="-803333" b="-1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i="0" u="none" strike="noStrike" cap="none" spc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Helvetica" charset="0"/>
                            <a:ea typeface="Helvetica" charset="0"/>
                            <a:cs typeface="Helvetica" charset="0"/>
                            <a:sym typeface="Helvetica Light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dirty="0" smtClean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2N</a:t>
                          </a:r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i="0" u="none" strike="noStrike" cap="none" spc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Helvetica" charset="0"/>
                            <a:ea typeface="Helvetica" charset="0"/>
                            <a:cs typeface="Helvetica" charset="0"/>
                            <a:sym typeface="Helvetica Light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Table 1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67382690"/>
                  </p:ext>
                </p:extLst>
              </p:nvPr>
            </p:nvGraphicFramePr>
            <p:xfrm>
              <a:off x="9369910" y="2450102"/>
              <a:ext cx="3291840" cy="2926080"/>
            </p:xfrm>
            <a:graphic>
              <a:graphicData uri="http://schemas.openxmlformats.org/drawingml/2006/table">
                <a:tbl>
                  <a:tblPr firstRow="1" bandRow="1">
                    <a:noFill/>
                  </a:tblPr>
                  <a:tblGrid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 sz="1800" b="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584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mr-IN" sz="18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charset="0"/>
                                    <a:ea typeface="Helvetica" charset="0"/>
                                    <a:cs typeface="Helvetica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21</a:t>
                          </a:r>
                          <a:endParaRPr lang="en-US" sz="1800" b="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kern="1200" dirty="0" smtClean="0">
                              <a:solidFill>
                                <a:schemeClr val="tx1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22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23</a:t>
                          </a:r>
                          <a:endParaRPr lang="en-US" sz="1800" b="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24</a:t>
                          </a:r>
                          <a:endParaRPr lang="en-US" sz="1800" b="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mr-IN" sz="18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charset="0"/>
                                    <a:ea typeface="Helvetica" charset="0"/>
                                    <a:cs typeface="Helvetica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2N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mr-IN" sz="18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charset="0"/>
                                    <a:ea typeface="Helvetica" charset="0"/>
                                    <a:cs typeface="Helvetica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41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584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584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42</a:t>
                          </a:r>
                          <a:endParaRPr lang="en-US" sz="1800" b="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584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584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marL="4763" indent="0" algn="ctr">
                            <a:tabLst/>
                          </a:pPr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43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mr-IN" sz="18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charset="0"/>
                                    <a:ea typeface="Helvetica" charset="0"/>
                                    <a:cs typeface="Helvetica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b="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584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2N</a:t>
                          </a:r>
                          <a:endParaRPr lang="en-US" sz="1800" b="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584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Table 1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67382690"/>
                  </p:ext>
                </p:extLst>
              </p:nvPr>
            </p:nvGraphicFramePr>
            <p:xfrm>
              <a:off x="9369910" y="2450102"/>
              <a:ext cx="3291840" cy="2926080"/>
            </p:xfrm>
            <a:graphic>
              <a:graphicData uri="http://schemas.openxmlformats.org/drawingml/2006/table">
                <a:tbl>
                  <a:tblPr firstRow="1" bandRow="1">
                    <a:noFill/>
                  </a:tblPr>
                  <a:tblGrid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 sz="1800" b="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201667" t="-8333" r="-601667" b="-72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21</a:t>
                          </a:r>
                          <a:endParaRPr lang="en-US" sz="1800" b="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kern="1200" dirty="0" smtClean="0">
                              <a:solidFill>
                                <a:schemeClr val="tx1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22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23</a:t>
                          </a:r>
                          <a:endParaRPr lang="en-US" sz="1800" b="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24</a:t>
                          </a:r>
                          <a:endParaRPr lang="en-US" sz="1800" b="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703333" t="-8333" r="-100000" b="-72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2N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1667" t="-208333" r="-801667" b="-52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41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584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584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42</a:t>
                          </a:r>
                          <a:endParaRPr lang="en-US" sz="1800" b="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584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584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marL="4763" indent="0" algn="ctr">
                            <a:tabLst/>
                          </a:pPr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43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1667" t="-610000" r="-801667" b="-1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584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2N</a:t>
                          </a:r>
                          <a:endParaRPr lang="en-US" sz="1800" b="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584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14" name="Rectangle 13"/>
          <p:cNvSpPr/>
          <p:nvPr/>
        </p:nvSpPr>
        <p:spPr>
          <a:xfrm>
            <a:off x="3877566" y="3141684"/>
            <a:ext cx="53486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5. Create searchable representation of decrypted data on the other server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50607" y="2807746"/>
            <a:ext cx="3463962" cy="357035"/>
          </a:xfrm>
          <a:prstGeom prst="roundRect">
            <a:avLst/>
          </a:prstGeom>
          <a:noFill/>
          <a:ln w="25400" cap="flat">
            <a:solidFill>
              <a:srgbClr val="FF0000">
                <a:alpha val="77000"/>
              </a:srgb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50607" y="4284341"/>
            <a:ext cx="3463962" cy="357035"/>
          </a:xfrm>
          <a:prstGeom prst="roundRect">
            <a:avLst/>
          </a:prstGeom>
          <a:noFill/>
          <a:ln w="25400" cap="flat">
            <a:solidFill>
              <a:srgbClr val="FF0000">
                <a:alpha val="20000"/>
              </a:srgb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9291380" y="3556107"/>
            <a:ext cx="3474720" cy="357035"/>
          </a:xfrm>
          <a:prstGeom prst="roundRect">
            <a:avLst/>
          </a:prstGeom>
          <a:noFill/>
          <a:ln w="25400" cap="flat">
            <a:solidFill>
              <a:srgbClr val="FF0000">
                <a:alpha val="60000"/>
              </a:srgb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9291380" y="5019147"/>
            <a:ext cx="3496236" cy="357035"/>
          </a:xfrm>
          <a:prstGeom prst="roundRect">
            <a:avLst/>
          </a:prstGeom>
          <a:noFill/>
          <a:ln w="25400" cap="flat">
            <a:solidFill>
              <a:srgbClr val="FF0000">
                <a:alpha val="20000"/>
              </a:srgb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3" name="Rounded Rectangle 22"/>
          <p:cNvSpPr/>
          <p:nvPr/>
        </p:nvSpPr>
        <p:spPr>
          <a:xfrm rot="5400000">
            <a:off x="10163419" y="3752285"/>
            <a:ext cx="3197264" cy="357035"/>
          </a:xfrm>
          <a:prstGeom prst="roundRect">
            <a:avLst/>
          </a:prstGeom>
          <a:noFill/>
          <a:ln w="25400" cap="flat">
            <a:solidFill>
              <a:srgbClr val="FF0000">
                <a:alpha val="20000"/>
              </a:srgb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4" name="Rounded Rectangle 23"/>
          <p:cNvSpPr/>
          <p:nvPr/>
        </p:nvSpPr>
        <p:spPr>
          <a:xfrm rot="5400000">
            <a:off x="9053976" y="3752285"/>
            <a:ext cx="3197265" cy="357035"/>
          </a:xfrm>
          <a:prstGeom prst="roundRect">
            <a:avLst/>
          </a:prstGeom>
          <a:noFill/>
          <a:ln w="25400" cap="flat">
            <a:solidFill>
              <a:srgbClr val="FF0000">
                <a:alpha val="60000"/>
              </a:srgb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5" name="Rounded Rectangle 24"/>
          <p:cNvSpPr/>
          <p:nvPr/>
        </p:nvSpPr>
        <p:spPr>
          <a:xfrm rot="5400000">
            <a:off x="997689" y="3752286"/>
            <a:ext cx="3197264" cy="357035"/>
          </a:xfrm>
          <a:prstGeom prst="roundRect">
            <a:avLst/>
          </a:prstGeom>
          <a:noFill/>
          <a:ln w="25400" cap="flat">
            <a:solidFill>
              <a:srgbClr val="FF0000">
                <a:alpha val="77000"/>
              </a:srgb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6" name="Rounded Rectangle 25"/>
          <p:cNvSpPr/>
          <p:nvPr/>
        </p:nvSpPr>
        <p:spPr>
          <a:xfrm rot="5400000">
            <a:off x="273895" y="3752285"/>
            <a:ext cx="3197265" cy="357035"/>
          </a:xfrm>
          <a:prstGeom prst="roundRect">
            <a:avLst/>
          </a:prstGeom>
          <a:noFill/>
          <a:ln w="25400" cap="flat">
            <a:solidFill>
              <a:srgbClr val="FF0000">
                <a:alpha val="20000"/>
              </a:srgb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4614287" y="2485361"/>
                <a:ext cx="3225242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  <a:tabLst>
                    <a:tab pos="2676525" algn="l"/>
                  </a:tabLst>
                </a:pPr>
                <a:r>
                  <a:rPr lang="en-US" sz="2800" dirty="0"/>
                  <a:t>Example: Search </a:t>
                </a:r>
                <a14:m>
                  <m:oMath xmlns:m="http://schemas.openxmlformats.org/officeDocument/2006/math">
                    <m:r>
                      <a:rPr lang="en-US" sz="2800" i="1" dirty="0">
                        <a:latin typeface="Cambria Math" charset="0"/>
                      </a:rPr>
                      <m:t>𝑥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4287" y="2485361"/>
                <a:ext cx="3225242" cy="738664"/>
              </a:xfrm>
              <a:prstGeom prst="rect">
                <a:avLst/>
              </a:prstGeom>
              <a:blipFill rotWithShape="0">
                <a:blip r:embed="rId4"/>
                <a:stretch>
                  <a:fillRect l="-3592" b="-140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ounded Rectangle 28"/>
              <p:cNvSpPr/>
              <p:nvPr/>
            </p:nvSpPr>
            <p:spPr>
              <a:xfrm>
                <a:off x="4340112" y="5636860"/>
                <a:ext cx="3677819" cy="357035"/>
              </a:xfrm>
              <a:prstGeom prst="roundRect">
                <a:avLst/>
              </a:prstGeom>
              <a:noFill/>
              <a:ln w="25400" cap="flat">
                <a:solidFill>
                  <a:srgbClr val="FF000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noAutofit/>
              </a:bodyPr>
              <a:lstStyle/>
              <a:p>
                <a:pPr algn="ctr" defTabSz="584200"/>
                <a:r>
                  <a:rPr lang="en-US" sz="1700" dirty="0">
                    <a:solidFill>
                      <a:schemeClr val="bg2">
                        <a:lumMod val="10000"/>
                      </a:schemeClr>
                    </a:solidFill>
                  </a:rPr>
                  <a:t>n</a:t>
                </a:r>
                <a:r>
                  <a:rPr lang="en-US" sz="1700" dirty="0" smtClean="0">
                    <a:solidFill>
                      <a:schemeClr val="bg2">
                        <a:lumMod val="10000"/>
                      </a:schemeClr>
                    </a:solidFill>
                  </a:rPr>
                  <a:t>ew keyword-file relationship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00" i="1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700" i="1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charset="0"/>
                          </a:rPr>
                          <m:t>𝑆</m:t>
                        </m:r>
                      </m:e>
                      <m:sub>
                        <m:r>
                          <a:rPr lang="en-US" sz="1700" b="0" i="1" dirty="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1700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9" name="Rounded 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0112" y="5636860"/>
                <a:ext cx="3677819" cy="357035"/>
              </a:xfrm>
              <a:prstGeom prst="roundRect">
                <a:avLst/>
              </a:prstGeom>
              <a:blipFill rotWithShape="0">
                <a:blip r:embed="rId5"/>
                <a:stretch>
                  <a:fillRect b="-19355"/>
                </a:stretch>
              </a:blipFill>
              <a:ln w="25400" cap="flat">
                <a:solidFill>
                  <a:srgbClr val="FF000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ounded Rectangle 30"/>
              <p:cNvSpPr/>
              <p:nvPr/>
            </p:nvSpPr>
            <p:spPr>
              <a:xfrm>
                <a:off x="4334733" y="4412183"/>
                <a:ext cx="3683199" cy="357035"/>
              </a:xfrm>
              <a:prstGeom prst="roundRect">
                <a:avLst/>
              </a:prstGeom>
              <a:noFill/>
              <a:ln w="25400" cap="flat">
                <a:solidFill>
                  <a:srgbClr val="FF000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no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700" dirty="0">
                    <a:solidFill>
                      <a:schemeClr val="bg2">
                        <a:lumMod val="10000"/>
                      </a:schemeClr>
                    </a:solidFill>
                  </a:rPr>
                  <a:t>n</a:t>
                </a:r>
                <a:r>
                  <a:rPr lang="en-US" sz="1700" dirty="0" smtClean="0">
                    <a:solidFill>
                      <a:schemeClr val="bg2">
                        <a:lumMod val="10000"/>
                      </a:schemeClr>
                    </a:solidFill>
                  </a:rPr>
                  <a:t>ew keyword-file relationship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00" i="1" dirty="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700" i="1" dirty="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charset="0"/>
                          </a:rPr>
                          <m:t>𝑆</m:t>
                        </m:r>
                      </m:e>
                      <m:sub>
                        <m:r>
                          <a:rPr lang="en-US" sz="1700" i="1" dirty="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kumimoji="0" lang="en-US" sz="1700" b="0" i="0" u="none" strike="noStrike" cap="none" spc="0" normalizeH="0" baseline="0" dirty="0" smtClean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FillTx/>
                    <a:sym typeface="Helvetica Light"/>
                  </a:rPr>
                  <a:t> </a:t>
                </a:r>
                <a:endParaRPr kumimoji="0" lang="en-US" sz="1700" b="0" i="0" u="none" strike="noStrike" cap="none" spc="0" normalizeH="0" baseline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FillTx/>
                  <a:sym typeface="Helvetica Light"/>
                </a:endParaRPr>
              </a:p>
            </p:txBody>
          </p:sp>
        </mc:Choice>
        <mc:Fallback xmlns="">
          <p:sp>
            <p:nvSpPr>
              <p:cNvPr id="31" name="Rounded 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4733" y="4412183"/>
                <a:ext cx="3683199" cy="357035"/>
              </a:xfrm>
              <a:prstGeom prst="roundRect">
                <a:avLst/>
              </a:prstGeom>
              <a:blipFill rotWithShape="0">
                <a:blip r:embed="rId6"/>
                <a:stretch>
                  <a:fillRect b="-19355"/>
                </a:stretch>
              </a:blipFill>
              <a:ln w="25400" cap="flat">
                <a:solidFill>
                  <a:srgbClr val="FF000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Connector 2"/>
          <p:cNvCxnSpPr>
            <a:stCxn id="6" idx="3"/>
            <a:endCxn id="29" idx="1"/>
          </p:cNvCxnSpPr>
          <p:nvPr/>
        </p:nvCxnSpPr>
        <p:spPr>
          <a:xfrm>
            <a:off x="3614569" y="2986264"/>
            <a:ext cx="725543" cy="2829114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dash"/>
            <a:miter lim="400000"/>
            <a:tailEnd type="stealth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2" name="Straight Connector 31"/>
          <p:cNvCxnSpPr>
            <a:stCxn id="29" idx="3"/>
            <a:endCxn id="22" idx="1"/>
          </p:cNvCxnSpPr>
          <p:nvPr/>
        </p:nvCxnSpPr>
        <p:spPr>
          <a:xfrm flipV="1">
            <a:off x="8017931" y="5197665"/>
            <a:ext cx="1273449" cy="617713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dash"/>
            <a:miter lim="400000"/>
            <a:tailEnd type="stealth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5" name="Straight Connector 34"/>
          <p:cNvCxnSpPr>
            <a:stCxn id="31" idx="3"/>
          </p:cNvCxnSpPr>
          <p:nvPr/>
        </p:nvCxnSpPr>
        <p:spPr>
          <a:xfrm flipV="1">
            <a:off x="8017932" y="3749040"/>
            <a:ext cx="1247628" cy="841661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dash"/>
            <a:miter lim="400000"/>
            <a:headEnd type="stealth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6" name="Straight Connector 35"/>
          <p:cNvCxnSpPr>
            <a:stCxn id="18" idx="3"/>
            <a:endCxn id="31" idx="1"/>
          </p:cNvCxnSpPr>
          <p:nvPr/>
        </p:nvCxnSpPr>
        <p:spPr>
          <a:xfrm>
            <a:off x="3614569" y="4462859"/>
            <a:ext cx="720164" cy="127842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dash"/>
            <a:miter lim="400000"/>
            <a:headEnd type="stealth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2" name="Table 4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71486538"/>
                  </p:ext>
                </p:extLst>
              </p:nvPr>
            </p:nvGraphicFramePr>
            <p:xfrm>
              <a:off x="7856302" y="6380963"/>
              <a:ext cx="2867522" cy="25958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433761"/>
                    <a:gridCol w="1433761"/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key</a:t>
                          </a:r>
                        </a:p>
                      </a:txBody>
                      <a:tcPr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value</a:t>
                          </a:r>
                        </a:p>
                      </a:txBody>
                      <a:tcPr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cs-CZ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21eb13b2</a:t>
                          </a:r>
                          <a:endParaRPr lang="en-US" dirty="0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6,24,1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noFill/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a-DK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afb018bd</a:t>
                          </a:r>
                          <a:endParaRPr lang="en-US" dirty="0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4,21,0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noFill/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pt-BR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c201901d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15,76,0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i-FI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d9990de8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5,90,1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nb-NO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dd3a317f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17,54,0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2" name="Table 4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71486538"/>
                  </p:ext>
                </p:extLst>
              </p:nvPr>
            </p:nvGraphicFramePr>
            <p:xfrm>
              <a:off x="7856302" y="6380963"/>
              <a:ext cx="2867522" cy="25958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433761"/>
                    <a:gridCol w="1433761"/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key</a:t>
                          </a:r>
                        </a:p>
                      </a:txBody>
                      <a:tcPr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value</a:t>
                          </a:r>
                          <a:endParaRPr lang="en-US" dirty="0" smtClean="0"/>
                        </a:p>
                      </a:txBody>
                      <a:tcPr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cs-CZ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21eb13b2</a:t>
                          </a:r>
                          <a:endParaRPr lang="en-US" dirty="0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7"/>
                          <a:stretch>
                            <a:fillRect l="-100424" t="-106557" r="-847" b="-526230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a-DK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afb018bd</a:t>
                          </a:r>
                          <a:endParaRPr lang="en-US" dirty="0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7"/>
                          <a:stretch>
                            <a:fillRect l="-100424" t="-206557" r="-847" b="-426230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pt-BR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c201901d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7"/>
                          <a:stretch>
                            <a:fillRect l="-100424" t="-306557" r="-847" b="-326230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i-FI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d9990de8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7"/>
                          <a:stretch>
                            <a:fillRect l="-100424" t="-506557" r="-847" b="-126230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nb-NO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dd3a317f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7"/>
                          <a:stretch>
                            <a:fillRect l="-100424" t="-606557" r="-847" b="-26230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3" name="Table 4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76260976"/>
                  </p:ext>
                </p:extLst>
              </p:nvPr>
            </p:nvGraphicFramePr>
            <p:xfrm>
              <a:off x="1530632" y="6376659"/>
              <a:ext cx="2867522" cy="25958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433761"/>
                    <a:gridCol w="1433761"/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key</a:t>
                          </a:r>
                        </a:p>
                      </a:txBody>
                      <a:tcPr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value</a:t>
                          </a:r>
                        </a:p>
                      </a:txBody>
                      <a:tcPr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is-IS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2473d9</a:t>
                          </a:r>
                          <a:r>
                            <a:rPr lang="en-US" sz="1800" b="0" i="0" u="none" strike="noStrike" cap="none" spc="0" baseline="0" dirty="0" err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ce</a:t>
                          </a:r>
                          <a:endParaRPr lang="en-US" dirty="0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1,2</m:t>
                                    </m:r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𝑁</m:t>
                                    </m:r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,1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noFill/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46ce530f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4,46,1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95177cd3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10,20,0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sk-SK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a1dc7df2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36,58,1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is-IS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bd136f68 </a:t>
                          </a:r>
                          <a:endParaRPr lang="en-US" dirty="0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5,42,0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3" name="Table 4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76260976"/>
                  </p:ext>
                </p:extLst>
              </p:nvPr>
            </p:nvGraphicFramePr>
            <p:xfrm>
              <a:off x="1530632" y="6376659"/>
              <a:ext cx="2867522" cy="25958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433761"/>
                    <a:gridCol w="1433761"/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key</a:t>
                          </a:r>
                          <a:endParaRPr lang="en-US" dirty="0" smtClean="0"/>
                        </a:p>
                      </a:txBody>
                      <a:tcPr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value</a:t>
                          </a:r>
                          <a:endParaRPr lang="en-US" dirty="0" smtClean="0"/>
                        </a:p>
                      </a:txBody>
                      <a:tcPr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is-IS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2473d9</a:t>
                          </a:r>
                          <a:r>
                            <a:rPr lang="en-US" sz="1800" b="0" i="0" u="none" strike="noStrike" cap="none" spc="0" baseline="0" dirty="0" err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ce</a:t>
                          </a:r>
                          <a:endParaRPr lang="en-US" dirty="0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8"/>
                          <a:stretch>
                            <a:fillRect l="-100851" t="-106557" r="-851" b="-524590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46ce530f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8"/>
                          <a:stretch>
                            <a:fillRect l="-100851" t="-206557" r="-851" b="-424590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95177cd3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8"/>
                          <a:stretch>
                            <a:fillRect l="-100851" t="-311667" r="-851" b="-331667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sk-SK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a1dc7df2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8"/>
                          <a:stretch>
                            <a:fillRect l="-100851" t="-504918" r="-851" b="-126230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is-IS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bd136f68 </a:t>
                          </a:r>
                          <a:endParaRPr lang="en-US" dirty="0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8"/>
                          <a:stretch>
                            <a:fillRect l="-100851" t="-604918" r="-851" b="-26230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/>
              <p:cNvSpPr/>
              <p:nvPr/>
            </p:nvSpPr>
            <p:spPr>
              <a:xfrm>
                <a:off x="2657834" y="5914994"/>
                <a:ext cx="61311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i="1" dirty="0" smtClean="0">
                              <a:latin typeface="Cambria Math" charset="0"/>
                            </a:rPr>
                            <m:t>𝑇</m:t>
                          </m:r>
                        </m:e>
                        <m:sub>
                          <m:r>
                            <a:rPr lang="en-US" sz="2400" i="1" dirty="0" smtClean="0">
                              <a:latin typeface="Cambria Math" charset="0"/>
                            </a:rPr>
                            <m:t>𝑤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2" name="Rectangle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7834" y="5914994"/>
                <a:ext cx="613117" cy="461665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/>
              <p:cNvSpPr/>
              <p:nvPr/>
            </p:nvSpPr>
            <p:spPr>
              <a:xfrm>
                <a:off x="9013032" y="5914994"/>
                <a:ext cx="554061" cy="4912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i="1" dirty="0" smtClean="0">
                              <a:latin typeface="Cambria Math" charset="0"/>
                            </a:rPr>
                            <m:t>𝑇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3" name="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3032" y="5914994"/>
                <a:ext cx="554061" cy="491288"/>
              </a:xfrm>
              <a:prstGeom prst="rect">
                <a:avLst/>
              </a:prstGeom>
              <a:blipFill rotWithShape="0">
                <a:blip r:embed="rId10"/>
                <a:stretch>
                  <a:fillRect b="-9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1570756" y="1894146"/>
                <a:ext cx="720133" cy="4769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400" b="1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𝐈</m:t>
                          </m:r>
                        </m:e>
                        <m:sup>
                          <m:r>
                            <a:rPr lang="en-US" sz="2400" i="1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(0)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0756" y="1894146"/>
                <a:ext cx="720133" cy="47699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10718198" y="1876850"/>
                <a:ext cx="720134" cy="4769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dirty="0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400" b="1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𝐈</m:t>
                          </m:r>
                        </m:e>
                        <m:sup>
                          <m:r>
                            <a:rPr lang="en-US" sz="2400" i="1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(</m:t>
                          </m:r>
                          <m:r>
                            <a:rPr lang="en-US" sz="2400" b="0" i="1" dirty="0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1</m:t>
                          </m:r>
                          <m:r>
                            <a:rPr lang="en-US" sz="2400" i="1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18198" y="1876850"/>
                <a:ext cx="720134" cy="476990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99485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u="sng" dirty="0"/>
              <a:t>D</a:t>
            </a:r>
            <a:r>
              <a:rPr lang="en-US" dirty="0"/>
              <a:t>istributed </a:t>
            </a:r>
            <a:r>
              <a:rPr lang="en-US" u="sng" dirty="0"/>
              <a:t>O</a:t>
            </a:r>
            <a:r>
              <a:rPr lang="en-US" dirty="0"/>
              <a:t>blivious </a:t>
            </a:r>
            <a:r>
              <a:rPr lang="en-US" u="sng" dirty="0"/>
              <a:t>D</a:t>
            </a:r>
            <a:r>
              <a:rPr lang="en-US" dirty="0"/>
              <a:t>ata Structure DSSE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Access Operation</a:t>
            </a:r>
            <a:endParaRPr dirty="0"/>
          </a:p>
        </p:txBody>
      </p:sp>
      <p:sp>
        <p:nvSpPr>
          <p:cNvPr id="380" name="Shape 380"/>
          <p:cNvSpPr>
            <a:spLocks noGrp="1"/>
          </p:cNvSpPr>
          <p:nvPr>
            <p:ph type="sldNum" sz="quarter" idx="2"/>
          </p:nvPr>
        </p:nvSpPr>
        <p:spPr>
          <a:xfrm>
            <a:off x="6375349" y="925195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33</a:t>
            </a:fld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 1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25244630"/>
                  </p:ext>
                </p:extLst>
              </p:nvPr>
            </p:nvGraphicFramePr>
            <p:xfrm>
              <a:off x="228706" y="2450102"/>
              <a:ext cx="3291840" cy="2926080"/>
            </p:xfrm>
            <a:graphic>
              <a:graphicData uri="http://schemas.openxmlformats.org/drawingml/2006/table">
                <a:tbl>
                  <a:tblPr firstRow="1" bandRow="1">
                    <a:noFill/>
                  </a:tblPr>
                  <a:tblGrid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3</a:t>
                          </a:r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Helvetica" charset="0"/>
                              <a:ea typeface="Helvetica" charset="0"/>
                              <a:cs typeface="Helvetica" charset="0"/>
                              <a:sym typeface="Helvetica Light"/>
                            </a:rPr>
                            <a:t>4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5</a:t>
                          </a:r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6</a:t>
                          </a:r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mr-IN" sz="180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charset="0"/>
                                    <a:ea typeface="Helvetica" charset="0"/>
                                    <a:cs typeface="Helvetica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US" sz="180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i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2N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i="0" u="none" strike="noStrike" cap="none" spc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Helvetica" charset="0"/>
                            <a:ea typeface="Helvetica" charset="0"/>
                            <a:cs typeface="Helvetica" charset="0"/>
                            <a:sym typeface="Helvetica Light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i="0" u="none" strike="noStrike" cap="none" spc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Helvetica" charset="0"/>
                            <a:ea typeface="Helvetica" charset="0"/>
                            <a:cs typeface="Helvetica" charset="0"/>
                            <a:sym typeface="Helvetica Light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3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i="0" u="none" strike="noStrike" cap="none" spc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Helvetica" charset="0"/>
                            <a:ea typeface="Helvetica" charset="0"/>
                            <a:cs typeface="Helvetica" charset="0"/>
                            <a:sym typeface="Helvetica Light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4</a:t>
                          </a:r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i="0" u="none" strike="noStrike" cap="none" spc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Helvetica" charset="0"/>
                            <a:ea typeface="Helvetica" charset="0"/>
                            <a:cs typeface="Helvetica" charset="0"/>
                            <a:sym typeface="Helvetica Light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marL="4763" indent="0" algn="ctr">
                            <a:tabLst/>
                          </a:pPr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5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dirty="0" smtClean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i="0" u="none" strike="noStrike" cap="none" spc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Helvetica" charset="0"/>
                            <a:ea typeface="Helvetica" charset="0"/>
                            <a:cs typeface="Helvetica" charset="0"/>
                            <a:sym typeface="Helvetica Light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dirty="0" smtClean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dirty="0" smtClean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mr-IN" sz="180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charset="0"/>
                                    <a:ea typeface="Helvetica" charset="0"/>
                                    <a:cs typeface="Helvetica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i="0" u="none" strike="noStrike" cap="none" spc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Helvetica" charset="0"/>
                            <a:ea typeface="Helvetica" charset="0"/>
                            <a:cs typeface="Helvetica" charset="0"/>
                            <a:sym typeface="Helvetica Light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dirty="0" smtClean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2N</a:t>
                          </a:r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i="0" u="none" strike="noStrike" cap="none" spc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Helvetica" charset="0"/>
                            <a:ea typeface="Helvetica" charset="0"/>
                            <a:cs typeface="Helvetica" charset="0"/>
                            <a:sym typeface="Helvetica Light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 1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25244630"/>
                  </p:ext>
                </p:extLst>
              </p:nvPr>
            </p:nvGraphicFramePr>
            <p:xfrm>
              <a:off x="228706" y="2450102"/>
              <a:ext cx="3291840" cy="2926080"/>
            </p:xfrm>
            <a:graphic>
              <a:graphicData uri="http://schemas.openxmlformats.org/drawingml/2006/table">
                <a:tbl>
                  <a:tblPr firstRow="1" bandRow="1">
                    <a:noFill/>
                  </a:tblPr>
                  <a:tblGrid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</a:t>
                          </a:r>
                          <a:endParaRPr lang="en-US" sz="180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3</a:t>
                          </a:r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Helvetica" charset="0"/>
                              <a:ea typeface="Helvetica" charset="0"/>
                              <a:cs typeface="Helvetica" charset="0"/>
                              <a:sym typeface="Helvetica Light"/>
                            </a:rPr>
                            <a:t>4</a:t>
                          </a:r>
                          <a:endParaRPr lang="en-US" sz="1800" b="0" i="0" u="none" strike="noStrike" cap="none" spc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Helvetica" charset="0"/>
                            <a:ea typeface="Helvetica" charset="0"/>
                            <a:cs typeface="Helvetica" charset="0"/>
                            <a:sym typeface="Helvetica Light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5</a:t>
                          </a:r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6</a:t>
                          </a:r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701667" t="-8333" r="-101667" b="-72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i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2N</a:t>
                          </a:r>
                          <a:endParaRPr lang="en-US" sz="1800" i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i="0" u="none" strike="noStrike" cap="none" spc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Helvetica" charset="0"/>
                            <a:ea typeface="Helvetica" charset="0"/>
                            <a:cs typeface="Helvetica" charset="0"/>
                            <a:sym typeface="Helvetica Light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</a:t>
                          </a:r>
                          <a:endParaRPr lang="en-US" sz="180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i="0" u="none" strike="noStrike" cap="none" spc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Helvetica" charset="0"/>
                            <a:ea typeface="Helvetica" charset="0"/>
                            <a:cs typeface="Helvetica" charset="0"/>
                            <a:sym typeface="Helvetica Light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3</a:t>
                          </a:r>
                          <a:endParaRPr lang="en-US" sz="180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i="0" u="none" strike="noStrike" cap="none" spc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Helvetica" charset="0"/>
                            <a:ea typeface="Helvetica" charset="0"/>
                            <a:cs typeface="Helvetica" charset="0"/>
                            <a:sym typeface="Helvetica Light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4</a:t>
                          </a:r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i="0" u="none" strike="noStrike" cap="none" spc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Helvetica" charset="0"/>
                            <a:ea typeface="Helvetica" charset="0"/>
                            <a:cs typeface="Helvetica" charset="0"/>
                            <a:sym typeface="Helvetica Light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marL="4763" indent="0" algn="ctr">
                            <a:tabLst/>
                          </a:pPr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5</a:t>
                          </a:r>
                          <a:endParaRPr lang="en-US" sz="180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dirty="0" smtClean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i="0" u="none" strike="noStrike" cap="none" spc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Helvetica" charset="0"/>
                            <a:ea typeface="Helvetica" charset="0"/>
                            <a:cs typeface="Helvetica" charset="0"/>
                            <a:sym typeface="Helvetica Light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dirty="0" smtClean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dirty="0" smtClean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t="-610000" r="-803333" b="-1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i="0" u="none" strike="noStrike" cap="none" spc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Helvetica" charset="0"/>
                            <a:ea typeface="Helvetica" charset="0"/>
                            <a:cs typeface="Helvetica" charset="0"/>
                            <a:sym typeface="Helvetica Light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dirty="0" smtClean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2N</a:t>
                          </a:r>
                          <a:endParaRPr lang="en-US" sz="18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i="0" u="none" strike="noStrike" cap="none" spc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Helvetica" charset="0"/>
                            <a:ea typeface="Helvetica" charset="0"/>
                            <a:cs typeface="Helvetica" charset="0"/>
                            <a:sym typeface="Helvetica Light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Table 1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7677226"/>
                  </p:ext>
                </p:extLst>
              </p:nvPr>
            </p:nvGraphicFramePr>
            <p:xfrm>
              <a:off x="8985862" y="2450102"/>
              <a:ext cx="3291840" cy="2926080"/>
            </p:xfrm>
            <a:graphic>
              <a:graphicData uri="http://schemas.openxmlformats.org/drawingml/2006/table">
                <a:tbl>
                  <a:tblPr firstRow="1" bandRow="1">
                    <a:noFill/>
                  </a:tblPr>
                  <a:tblGrid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 sz="1800" b="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584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mr-IN" sz="18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charset="0"/>
                                    <a:ea typeface="Helvetica" charset="0"/>
                                    <a:cs typeface="Helvetica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21</a:t>
                          </a:r>
                          <a:endParaRPr lang="en-US" sz="1800" b="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kern="1200" dirty="0" smtClean="0">
                              <a:solidFill>
                                <a:schemeClr val="tx1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22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23</a:t>
                          </a:r>
                          <a:endParaRPr lang="en-US" sz="1800" b="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24</a:t>
                          </a:r>
                          <a:endParaRPr lang="en-US" sz="1800" b="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mr-IN" sz="18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charset="0"/>
                                    <a:ea typeface="Helvetica" charset="0"/>
                                    <a:cs typeface="Helvetica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2N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mr-IN" sz="18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charset="0"/>
                                    <a:ea typeface="Helvetica" charset="0"/>
                                    <a:cs typeface="Helvetica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41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584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584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42</a:t>
                          </a:r>
                          <a:endParaRPr lang="en-US" sz="1800" b="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584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584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marL="4763" indent="0" algn="ctr">
                            <a:tabLst/>
                          </a:pPr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43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mr-IN" sz="18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charset="0"/>
                                    <a:ea typeface="Helvetica" charset="0"/>
                                    <a:cs typeface="Helvetica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b="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584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2N</a:t>
                          </a:r>
                          <a:endParaRPr lang="en-US" sz="1800" b="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584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Table 1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7677226"/>
                  </p:ext>
                </p:extLst>
              </p:nvPr>
            </p:nvGraphicFramePr>
            <p:xfrm>
              <a:off x="8985862" y="2450102"/>
              <a:ext cx="3291840" cy="2926080"/>
            </p:xfrm>
            <a:graphic>
              <a:graphicData uri="http://schemas.openxmlformats.org/drawingml/2006/table">
                <a:tbl>
                  <a:tblPr firstRow="1" bandRow="1">
                    <a:noFill/>
                  </a:tblPr>
                  <a:tblGrid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  <a:gridCol w="365760"/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 sz="1800" b="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201667" t="-8333" r="-601667" b="-72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21</a:t>
                          </a:r>
                          <a:endParaRPr lang="en-US" sz="1800" b="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kern="1200" dirty="0" smtClean="0">
                              <a:solidFill>
                                <a:schemeClr val="tx1"/>
                              </a:solidFill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22</a:t>
                          </a:r>
                          <a:endParaRPr lang="en-US" sz="1800" b="0" kern="1200" dirty="0" smtClean="0">
                            <a:solidFill>
                              <a:schemeClr val="tx1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23</a:t>
                          </a:r>
                          <a:endParaRPr lang="en-US" sz="1800" b="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24</a:t>
                          </a:r>
                          <a:endParaRPr lang="en-US" sz="1800" b="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703333" t="-8333" r="-100000" b="-72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2N</a:t>
                          </a:r>
                          <a:endParaRPr lang="en-US" sz="1800" b="0" i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</a:t>
                          </a: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1667" t="-208333" r="-801667" b="-52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41</a:t>
                          </a: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584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584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42</a:t>
                          </a:r>
                          <a:endParaRPr lang="en-US" sz="1800" b="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584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584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marL="4763" indent="0" algn="ctr">
                            <a:tabLst/>
                          </a:pPr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43</a:t>
                          </a: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 smtClean="0">
                            <a:solidFill>
                              <a:schemeClr val="accent5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1667" t="-610000" r="-801667" b="-1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584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2N</a:t>
                          </a:r>
                          <a:endParaRPr lang="en-US" sz="1800" b="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584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dirty="0">
                            <a:solidFill>
                              <a:sysClr val="windowText" lastClr="000000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 marL="0" marR="0" marT="0" marB="0"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pct50">
                          <a:fgClr>
                            <a:srgbClr val="FFFFFF"/>
                          </a:fgClr>
                          <a:bgClr>
                            <a:srgbClr val="92D050"/>
                          </a:bgClr>
                        </a:patt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14" name="Rectangle 13"/>
          <p:cNvSpPr/>
          <p:nvPr/>
        </p:nvSpPr>
        <p:spPr>
          <a:xfrm>
            <a:off x="3893160" y="3451259"/>
            <a:ext cx="47582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6</a:t>
            </a:r>
            <a:r>
              <a:rPr lang="en-US" sz="2400" dirty="0" smtClean="0"/>
              <a:t>. Re-encrypt all data and write to addresses which were read on both servers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50607" y="2807746"/>
            <a:ext cx="3463962" cy="357035"/>
          </a:xfrm>
          <a:prstGeom prst="roundRect">
            <a:avLst/>
          </a:prstGeom>
          <a:noFill/>
          <a:ln w="254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50607" y="4284341"/>
            <a:ext cx="3463962" cy="357035"/>
          </a:xfrm>
          <a:prstGeom prst="roundRect">
            <a:avLst/>
          </a:prstGeom>
          <a:noFill/>
          <a:ln w="254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8907332" y="3556107"/>
            <a:ext cx="3474720" cy="357035"/>
          </a:xfrm>
          <a:prstGeom prst="roundRect">
            <a:avLst/>
          </a:prstGeom>
          <a:noFill/>
          <a:ln w="254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907332" y="5019147"/>
            <a:ext cx="3496236" cy="357035"/>
          </a:xfrm>
          <a:prstGeom prst="roundRect">
            <a:avLst/>
          </a:prstGeom>
          <a:noFill/>
          <a:ln w="254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3" name="Rounded Rectangle 22"/>
          <p:cNvSpPr/>
          <p:nvPr/>
        </p:nvSpPr>
        <p:spPr>
          <a:xfrm rot="5400000">
            <a:off x="9779371" y="3752285"/>
            <a:ext cx="3197264" cy="357035"/>
          </a:xfrm>
          <a:prstGeom prst="roundRect">
            <a:avLst/>
          </a:prstGeom>
          <a:noFill/>
          <a:ln w="254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4" name="Rounded Rectangle 23"/>
          <p:cNvSpPr/>
          <p:nvPr/>
        </p:nvSpPr>
        <p:spPr>
          <a:xfrm rot="5400000">
            <a:off x="8669928" y="3752285"/>
            <a:ext cx="3197265" cy="357035"/>
          </a:xfrm>
          <a:prstGeom prst="roundRect">
            <a:avLst/>
          </a:prstGeom>
          <a:noFill/>
          <a:ln w="254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5" name="Rounded Rectangle 24"/>
          <p:cNvSpPr/>
          <p:nvPr/>
        </p:nvSpPr>
        <p:spPr>
          <a:xfrm rot="5400000">
            <a:off x="997689" y="3752286"/>
            <a:ext cx="3197264" cy="357035"/>
          </a:xfrm>
          <a:prstGeom prst="roundRect">
            <a:avLst/>
          </a:prstGeom>
          <a:noFill/>
          <a:ln w="254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6" name="Rounded Rectangle 25"/>
          <p:cNvSpPr/>
          <p:nvPr/>
        </p:nvSpPr>
        <p:spPr>
          <a:xfrm rot="5400000">
            <a:off x="273895" y="3752285"/>
            <a:ext cx="3197265" cy="357035"/>
          </a:xfrm>
          <a:prstGeom prst="roundRect">
            <a:avLst/>
          </a:prstGeom>
          <a:noFill/>
          <a:ln w="254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4614287" y="2485361"/>
                <a:ext cx="3225242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  <a:tabLst>
                    <a:tab pos="2676525" algn="l"/>
                  </a:tabLst>
                </a:pPr>
                <a:r>
                  <a:rPr lang="en-US" sz="2800" dirty="0"/>
                  <a:t>Example: Search </a:t>
                </a:r>
                <a14:m>
                  <m:oMath xmlns:m="http://schemas.openxmlformats.org/officeDocument/2006/math">
                    <m:r>
                      <a:rPr lang="en-US" sz="2800" i="1" dirty="0">
                        <a:latin typeface="Cambria Math" charset="0"/>
                      </a:rPr>
                      <m:t>𝑥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4287" y="2485361"/>
                <a:ext cx="3225242" cy="738664"/>
              </a:xfrm>
              <a:prstGeom prst="rect">
                <a:avLst/>
              </a:prstGeom>
              <a:blipFill rotWithShape="0">
                <a:blip r:embed="rId4"/>
                <a:stretch>
                  <a:fillRect l="-3592" b="-140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7" name="Table 2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7890508"/>
                  </p:ext>
                </p:extLst>
              </p:nvPr>
            </p:nvGraphicFramePr>
            <p:xfrm>
              <a:off x="7856302" y="6380963"/>
              <a:ext cx="2867522" cy="25958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433761"/>
                    <a:gridCol w="1433761"/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key</a:t>
                          </a:r>
                        </a:p>
                      </a:txBody>
                      <a:tcPr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value</a:t>
                          </a:r>
                        </a:p>
                      </a:txBody>
                      <a:tcPr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cs-CZ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21eb13b2</a:t>
                          </a:r>
                          <a:endParaRPr lang="en-US" dirty="0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6,24,1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noFill/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a-DK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afb018bd</a:t>
                          </a:r>
                          <a:endParaRPr lang="en-US" dirty="0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4,21,0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noFill/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pt-BR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c201901d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15,76,0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i-FI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d9990de8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5,90,1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nb-NO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dd3a317f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17,54,0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7" name="Table 2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7890508"/>
                  </p:ext>
                </p:extLst>
              </p:nvPr>
            </p:nvGraphicFramePr>
            <p:xfrm>
              <a:off x="7856302" y="6380963"/>
              <a:ext cx="2867522" cy="25958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433761"/>
                    <a:gridCol w="1433761"/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key</a:t>
                          </a:r>
                        </a:p>
                      </a:txBody>
                      <a:tcPr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value</a:t>
                          </a:r>
                          <a:endParaRPr lang="en-US" dirty="0" smtClean="0"/>
                        </a:p>
                      </a:txBody>
                      <a:tcPr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cs-CZ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21eb13b2</a:t>
                          </a:r>
                          <a:endParaRPr lang="en-US" dirty="0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5"/>
                          <a:stretch>
                            <a:fillRect l="-100424" t="-106557" r="-847" b="-526230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a-DK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afb018bd</a:t>
                          </a:r>
                          <a:endParaRPr lang="en-US" dirty="0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5"/>
                          <a:stretch>
                            <a:fillRect l="-100424" t="-206557" r="-847" b="-426230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pt-BR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c201901d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5"/>
                          <a:stretch>
                            <a:fillRect l="-100424" t="-306557" r="-847" b="-326230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i-FI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d9990de8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5"/>
                          <a:stretch>
                            <a:fillRect l="-100424" t="-506557" r="-847" b="-126230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nb-NO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dd3a317f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5"/>
                          <a:stretch>
                            <a:fillRect l="-100424" t="-606557" r="-847" b="-26230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8" name="Table 2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6635214"/>
                  </p:ext>
                </p:extLst>
              </p:nvPr>
            </p:nvGraphicFramePr>
            <p:xfrm>
              <a:off x="1530632" y="6376659"/>
              <a:ext cx="2867522" cy="25958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433761"/>
                    <a:gridCol w="1433761"/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key</a:t>
                          </a:r>
                        </a:p>
                      </a:txBody>
                      <a:tcPr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value</a:t>
                          </a:r>
                        </a:p>
                      </a:txBody>
                      <a:tcPr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is-IS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2473d9</a:t>
                          </a:r>
                          <a:r>
                            <a:rPr lang="en-US" sz="1800" b="0" i="0" u="none" strike="noStrike" cap="none" spc="0" baseline="0" dirty="0" err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ce</a:t>
                          </a:r>
                          <a:endParaRPr lang="en-US" dirty="0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1,2</m:t>
                                    </m:r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𝑁</m:t>
                                    </m:r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,1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noFill/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46ce530f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4,46,1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95177cd3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10,20,0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sk-SK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a1dc7df2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36,58,1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is-IS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bd136f68 </a:t>
                          </a:r>
                          <a:endParaRPr lang="en-US" dirty="0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5,42,0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8" name="Table 2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6635214"/>
                  </p:ext>
                </p:extLst>
              </p:nvPr>
            </p:nvGraphicFramePr>
            <p:xfrm>
              <a:off x="1530632" y="6376659"/>
              <a:ext cx="2867522" cy="25958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433761"/>
                    <a:gridCol w="1433761"/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key</a:t>
                          </a:r>
                          <a:endParaRPr lang="en-US" dirty="0" smtClean="0"/>
                        </a:p>
                      </a:txBody>
                      <a:tcPr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value</a:t>
                          </a:r>
                          <a:endParaRPr lang="en-US" dirty="0" smtClean="0"/>
                        </a:p>
                      </a:txBody>
                      <a:tcPr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is-IS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2473d9</a:t>
                          </a:r>
                          <a:r>
                            <a:rPr lang="en-US" sz="1800" b="0" i="0" u="none" strike="noStrike" cap="none" spc="0" baseline="0" dirty="0" err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ce</a:t>
                          </a:r>
                          <a:endParaRPr lang="en-US" dirty="0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6"/>
                          <a:stretch>
                            <a:fillRect l="-100851" t="-106557" r="-851" b="-524590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46ce530f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6"/>
                          <a:stretch>
                            <a:fillRect l="-100851" t="-206557" r="-851" b="-424590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95177cd3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6"/>
                          <a:stretch>
                            <a:fillRect l="-100851" t="-311667" r="-851" b="-331667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sk-SK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a1dc7df2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6"/>
                          <a:stretch>
                            <a:fillRect l="-100851" t="-504918" r="-851" b="-126230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is-IS" sz="1800" b="0" i="0" u="none" strike="noStrike" cap="none" spc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uFillTx/>
                              <a:latin typeface="+mn-lt"/>
                              <a:ea typeface="+mn-ea"/>
                              <a:cs typeface="+mn-cs"/>
                              <a:sym typeface="Helvetica Light"/>
                            </a:rPr>
                            <a:t>bd136f68 </a:t>
                          </a:r>
                          <a:endParaRPr lang="en-US" dirty="0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6"/>
                          <a:stretch>
                            <a:fillRect l="-100851" t="-604918" r="-851" b="-26230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657834" y="5914994"/>
                <a:ext cx="61311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i="1" dirty="0" smtClean="0">
                              <a:latin typeface="Cambria Math" charset="0"/>
                            </a:rPr>
                            <m:t>𝑇</m:t>
                          </m:r>
                        </m:e>
                        <m:sub>
                          <m:r>
                            <a:rPr lang="en-US" sz="2400" i="1" dirty="0" smtClean="0">
                              <a:latin typeface="Cambria Math" charset="0"/>
                            </a:rPr>
                            <m:t>𝑤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7834" y="5914994"/>
                <a:ext cx="613117" cy="46166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9013032" y="5914994"/>
                <a:ext cx="554061" cy="4912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i="1" dirty="0" smtClean="0">
                              <a:latin typeface="Cambria Math" charset="0"/>
                            </a:rPr>
                            <m:t>𝑇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3032" y="5914994"/>
                <a:ext cx="554061" cy="491288"/>
              </a:xfrm>
              <a:prstGeom prst="rect">
                <a:avLst/>
              </a:prstGeom>
              <a:blipFill rotWithShape="0">
                <a:blip r:embed="rId8"/>
                <a:stretch>
                  <a:fillRect b="-9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1570756" y="1894146"/>
                <a:ext cx="720133" cy="4769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400" b="1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𝐈</m:t>
                          </m:r>
                        </m:e>
                        <m:sup>
                          <m:r>
                            <a:rPr lang="en-US" sz="2400" i="1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(0)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0756" y="1894146"/>
                <a:ext cx="720133" cy="47699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10352438" y="1876850"/>
                <a:ext cx="720134" cy="4769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dirty="0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400" b="1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𝐈</m:t>
                          </m:r>
                        </m:e>
                        <m:sup>
                          <m:r>
                            <a:rPr lang="en-US" sz="2400" i="1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(</m:t>
                          </m:r>
                          <m:r>
                            <a:rPr lang="en-US" sz="2400" b="0" i="1" dirty="0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1</m:t>
                          </m:r>
                          <m:r>
                            <a:rPr lang="en-US" sz="2400" i="1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52438" y="1876850"/>
                <a:ext cx="720134" cy="47699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89661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u="sng" dirty="0"/>
              <a:t>D</a:t>
            </a:r>
            <a:r>
              <a:rPr dirty="0"/>
              <a:t>istributed </a:t>
            </a:r>
            <a:r>
              <a:rPr u="sng" dirty="0" smtClean="0"/>
              <a:t>O</a:t>
            </a:r>
            <a:r>
              <a:rPr dirty="0" smtClean="0"/>
              <a:t>blivious </a:t>
            </a:r>
            <a:r>
              <a:rPr u="sng" dirty="0"/>
              <a:t>D</a:t>
            </a:r>
            <a:r>
              <a:rPr dirty="0"/>
              <a:t>ata </a:t>
            </a:r>
            <a:r>
              <a:rPr dirty="0" smtClean="0"/>
              <a:t>S</a:t>
            </a:r>
            <a:r>
              <a:rPr lang="en-US" dirty="0" smtClean="0"/>
              <a:t>tructure DSSE</a:t>
            </a:r>
            <a:br>
              <a:rPr lang="en-US" dirty="0" smtClean="0"/>
            </a:br>
            <a:r>
              <a:rPr lang="en-US" dirty="0" smtClean="0"/>
              <a:t>Security Analysis</a:t>
            </a:r>
            <a:endParaRPr dirty="0"/>
          </a:p>
        </p:txBody>
      </p:sp>
      <p:sp>
        <p:nvSpPr>
          <p:cNvPr id="380" name="Shape 380"/>
          <p:cNvSpPr>
            <a:spLocks noGrp="1"/>
          </p:cNvSpPr>
          <p:nvPr>
            <p:ph type="sldNum" sz="quarter" idx="2"/>
          </p:nvPr>
        </p:nvSpPr>
        <p:spPr>
          <a:xfrm>
            <a:off x="6375349" y="925195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34</a:t>
            </a:fld>
            <a:endParaRPr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899" y="6238985"/>
            <a:ext cx="10464800" cy="18161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899" y="3194269"/>
            <a:ext cx="10502900" cy="20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345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u="sng" dirty="0"/>
              <a:t>D</a:t>
            </a:r>
            <a:r>
              <a:rPr lang="en-US" dirty="0"/>
              <a:t>istributed </a:t>
            </a:r>
            <a:r>
              <a:rPr lang="en-US" u="sng" dirty="0"/>
              <a:t>O</a:t>
            </a:r>
            <a:r>
              <a:rPr lang="en-US" dirty="0"/>
              <a:t>blivious </a:t>
            </a:r>
            <a:r>
              <a:rPr lang="en-US" u="sng" dirty="0"/>
              <a:t>D</a:t>
            </a:r>
            <a:r>
              <a:rPr lang="en-US" dirty="0"/>
              <a:t>ata Structure DSSE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Security Analysis</a:t>
            </a:r>
            <a:endParaRPr dirty="0"/>
          </a:p>
        </p:txBody>
      </p:sp>
      <p:sp>
        <p:nvSpPr>
          <p:cNvPr id="380" name="Shape 380"/>
          <p:cNvSpPr>
            <a:spLocks noGrp="1"/>
          </p:cNvSpPr>
          <p:nvPr>
            <p:ph type="sldNum" sz="quarter" idx="2"/>
          </p:nvPr>
        </p:nvSpPr>
        <p:spPr>
          <a:xfrm>
            <a:off x="6375349" y="925195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35</a:t>
            </a:fld>
            <a:endParaRPr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3304653"/>
            <a:ext cx="10756900" cy="21717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6405914"/>
            <a:ext cx="10477500" cy="138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5218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u="sng" dirty="0"/>
              <a:t>D</a:t>
            </a:r>
            <a:r>
              <a:rPr lang="en-US" dirty="0"/>
              <a:t>istributed </a:t>
            </a:r>
            <a:r>
              <a:rPr lang="en-US" u="sng" dirty="0"/>
              <a:t>O</a:t>
            </a:r>
            <a:r>
              <a:rPr lang="en-US" dirty="0"/>
              <a:t>blivious </a:t>
            </a:r>
            <a:r>
              <a:rPr lang="en-US" u="sng" dirty="0"/>
              <a:t>D</a:t>
            </a:r>
            <a:r>
              <a:rPr lang="en-US" dirty="0"/>
              <a:t>ata Structure DSSE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Security Analysis</a:t>
            </a:r>
            <a:endParaRPr dirty="0"/>
          </a:p>
        </p:txBody>
      </p:sp>
      <p:sp>
        <p:nvSpPr>
          <p:cNvPr id="380" name="Shape 380"/>
          <p:cNvSpPr>
            <a:spLocks noGrp="1"/>
          </p:cNvSpPr>
          <p:nvPr>
            <p:ph type="sldNum" sz="quarter" idx="2"/>
          </p:nvPr>
        </p:nvSpPr>
        <p:spPr>
          <a:xfrm>
            <a:off x="6375349" y="925195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36</a:t>
            </a:fld>
            <a:endParaRPr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350" y="3060839"/>
            <a:ext cx="10452100" cy="749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8101" y="4362589"/>
            <a:ext cx="8877300" cy="10033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6350" y="5732780"/>
            <a:ext cx="104521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1511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u="sng" dirty="0"/>
              <a:t>D</a:t>
            </a:r>
            <a:r>
              <a:rPr lang="en-US" dirty="0"/>
              <a:t>istributed </a:t>
            </a:r>
            <a:r>
              <a:rPr lang="en-US" u="sng" dirty="0"/>
              <a:t>O</a:t>
            </a:r>
            <a:r>
              <a:rPr lang="en-US" dirty="0"/>
              <a:t>blivious </a:t>
            </a:r>
            <a:r>
              <a:rPr lang="en-US" u="sng" dirty="0"/>
              <a:t>D</a:t>
            </a:r>
            <a:r>
              <a:rPr lang="en-US" dirty="0"/>
              <a:t>ata Structure DSSE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Security Analysis</a:t>
            </a:r>
            <a:endParaRPr dirty="0"/>
          </a:p>
        </p:txBody>
      </p:sp>
      <p:sp>
        <p:nvSpPr>
          <p:cNvPr id="380" name="Shape 380"/>
          <p:cNvSpPr>
            <a:spLocks noGrp="1"/>
          </p:cNvSpPr>
          <p:nvPr>
            <p:ph type="sldNum" sz="quarter" idx="2"/>
          </p:nvPr>
        </p:nvSpPr>
        <p:spPr>
          <a:xfrm>
            <a:off x="6375349" y="925195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37</a:t>
            </a:fld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3498555"/>
            <a:ext cx="10452100" cy="673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100" y="4908337"/>
            <a:ext cx="10896600" cy="76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0" y="6019669"/>
            <a:ext cx="10464800" cy="7747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7300" y="7143701"/>
            <a:ext cx="10477500" cy="1193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497520" y="8100221"/>
            <a:ext cx="237280" cy="237280"/>
          </a:xfrm>
          <a:prstGeom prst="rect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miter lim="400000"/>
          </a:ln>
          <a:effectLst>
            <a:outerShdw blurRad="152400" dist="76200" dir="2700000" sx="78000" sy="78000" algn="tl" rotWithShape="0">
              <a:prstClr val="black">
                <a:alpha val="25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9742839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u="sng" dirty="0"/>
              <a:t>D</a:t>
            </a:r>
            <a:r>
              <a:rPr lang="en-US" dirty="0"/>
              <a:t>istributed </a:t>
            </a:r>
            <a:r>
              <a:rPr lang="en-US" u="sng" dirty="0"/>
              <a:t>O</a:t>
            </a:r>
            <a:r>
              <a:rPr lang="en-US" dirty="0"/>
              <a:t>blivious </a:t>
            </a:r>
            <a:r>
              <a:rPr lang="en-US" u="sng" dirty="0"/>
              <a:t>D</a:t>
            </a:r>
            <a:r>
              <a:rPr lang="en-US" dirty="0"/>
              <a:t>ata Structure DSSE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Security Analysis</a:t>
            </a:r>
            <a:endParaRPr dirty="0"/>
          </a:p>
        </p:txBody>
      </p:sp>
      <p:sp>
        <p:nvSpPr>
          <p:cNvPr id="380" name="Shape 380"/>
          <p:cNvSpPr>
            <a:spLocks noGrp="1"/>
          </p:cNvSpPr>
          <p:nvPr>
            <p:ph type="sldNum" sz="quarter" idx="2"/>
          </p:nvPr>
        </p:nvSpPr>
        <p:spPr>
          <a:xfrm>
            <a:off x="6375349" y="925195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38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800" y="3390334"/>
            <a:ext cx="10477500" cy="685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800" y="5267042"/>
            <a:ext cx="10464800" cy="1397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800" y="4471702"/>
            <a:ext cx="3441700" cy="317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800" y="6983132"/>
            <a:ext cx="3441700" cy="317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7250" y="8662061"/>
            <a:ext cx="7670800" cy="292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8850" y="7580971"/>
            <a:ext cx="6007100" cy="889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1497520" y="8716881"/>
            <a:ext cx="237280" cy="237280"/>
          </a:xfrm>
          <a:prstGeom prst="rect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miter lim="400000"/>
          </a:ln>
          <a:effectLst>
            <a:outerShdw blurRad="152400" dist="76200" dir="2700000" sx="78000" sy="78000" algn="tl" rotWithShape="0">
              <a:prstClr val="black">
                <a:alpha val="25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497520" y="4551922"/>
            <a:ext cx="237280" cy="237280"/>
          </a:xfrm>
          <a:prstGeom prst="rect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miter lim="400000"/>
          </a:ln>
          <a:effectLst>
            <a:outerShdw blurRad="152400" dist="76200" dir="2700000" sx="78000" sy="78000" algn="tl" rotWithShape="0">
              <a:prstClr val="black">
                <a:alpha val="25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3332154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u="sng" dirty="0"/>
              <a:t>D</a:t>
            </a:r>
            <a:r>
              <a:rPr lang="en-US" dirty="0"/>
              <a:t>istributed </a:t>
            </a:r>
            <a:r>
              <a:rPr lang="en-US" u="sng" dirty="0"/>
              <a:t>O</a:t>
            </a:r>
            <a:r>
              <a:rPr lang="en-US" dirty="0"/>
              <a:t>blivious </a:t>
            </a:r>
            <a:r>
              <a:rPr lang="en-US" u="sng" dirty="0"/>
              <a:t>D</a:t>
            </a:r>
            <a:r>
              <a:rPr lang="en-US" dirty="0"/>
              <a:t>ata Structure DSSE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Experiments</a:t>
            </a:r>
            <a:endParaRPr dirty="0"/>
          </a:p>
        </p:txBody>
      </p:sp>
      <p:sp>
        <p:nvSpPr>
          <p:cNvPr id="380" name="Shape 380"/>
          <p:cNvSpPr>
            <a:spLocks noGrp="1"/>
          </p:cNvSpPr>
          <p:nvPr>
            <p:ph type="sldNum" sz="quarter" idx="2"/>
          </p:nvPr>
        </p:nvSpPr>
        <p:spPr>
          <a:xfrm>
            <a:off x="6375349" y="925195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39</a:t>
            </a:fld>
            <a:endParaRPr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</p:spPr>
        <p:txBody>
          <a:bodyPr anchor="t">
            <a:no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800" b="1" dirty="0" smtClean="0"/>
              <a:t>Hardware configuration</a:t>
            </a:r>
          </a:p>
          <a:p>
            <a:pPr>
              <a:lnSpc>
                <a:spcPct val="150000"/>
              </a:lnSpc>
              <a:spcBef>
                <a:spcPts val="0"/>
              </a:spcBef>
              <a:buSzPct val="100000"/>
              <a:buFont typeface="Wingdings" charset="2"/>
              <a:buChar char="§"/>
            </a:pPr>
            <a:r>
              <a:rPr lang="en-US" sz="2800" dirty="0" smtClean="0"/>
              <a:t>Client: HP Z230 Workstation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SzPct val="100000"/>
              <a:buFont typeface="Wingdings" charset="2"/>
              <a:buChar char="§"/>
            </a:pPr>
            <a:r>
              <a:rPr lang="en-US" sz="2800" dirty="0" smtClean="0"/>
              <a:t>Intel </a:t>
            </a:r>
            <a:r>
              <a:rPr lang="en-US" sz="2800" dirty="0"/>
              <a:t>Xeon CPU E3-1231v3 @ 3.40GHz, 16 GB RAM and 256 GB </a:t>
            </a:r>
            <a:r>
              <a:rPr lang="en-US" sz="2800" dirty="0" smtClean="0"/>
              <a:t>SSD, CentOS 7.2</a:t>
            </a:r>
          </a:p>
          <a:p>
            <a:pPr>
              <a:lnSpc>
                <a:spcPct val="150000"/>
              </a:lnSpc>
              <a:spcBef>
                <a:spcPts val="0"/>
              </a:spcBef>
              <a:buSzPct val="100000"/>
              <a:buFont typeface="Wingdings" charset="2"/>
              <a:buChar char="§"/>
            </a:pPr>
            <a:r>
              <a:rPr lang="en-US" sz="2800" dirty="0" smtClean="0"/>
              <a:t>Server(s): Amazon EC2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SzPct val="100000"/>
              <a:buFont typeface="Wingdings" charset="2"/>
              <a:buChar char="§"/>
            </a:pPr>
            <a:r>
              <a:rPr lang="en-US" sz="2800" dirty="0" smtClean="0"/>
              <a:t>Ubuntu </a:t>
            </a:r>
            <a:r>
              <a:rPr lang="en-US" sz="2800" dirty="0"/>
              <a:t>14.04</a:t>
            </a:r>
            <a:r>
              <a:rPr lang="en-US" sz="2800" dirty="0" smtClean="0"/>
              <a:t>, m4.4xlarge instance: 16 </a:t>
            </a:r>
            <a:r>
              <a:rPr lang="en-US" sz="2800" dirty="0"/>
              <a:t>vCPUs @ 2.4 GHz, Intel Xeon E5-2676v3, 64 GB </a:t>
            </a:r>
            <a:r>
              <a:rPr lang="en-US" sz="2800" dirty="0" smtClean="0"/>
              <a:t>RAM, 200 </a:t>
            </a:r>
            <a:r>
              <a:rPr lang="en-US" sz="2800" dirty="0"/>
              <a:t>GB </a:t>
            </a:r>
            <a:r>
              <a:rPr lang="en-US" sz="2800" dirty="0" smtClean="0"/>
              <a:t>SSD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8285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/>
          <p:nvPr/>
        </p:nvSpPr>
        <p:spPr>
          <a:xfrm>
            <a:off x="8526441" y="4224759"/>
            <a:ext cx="4333031" cy="4975603"/>
          </a:xfrm>
          <a:prstGeom prst="roundRect">
            <a:avLst>
              <a:gd name="adj" fmla="val 8557"/>
            </a:avLst>
          </a:prstGeom>
          <a:solidFill>
            <a:srgbClr val="DCDEE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6" name="Shape 216"/>
          <p:cNvSpPr>
            <a:spLocks noGrp="1"/>
          </p:cNvSpPr>
          <p:nvPr>
            <p:ph type="title"/>
          </p:nvPr>
        </p:nvSpPr>
        <p:spPr>
          <a:xfrm>
            <a:off x="952500" y="452992"/>
            <a:ext cx="11099800" cy="2159001"/>
          </a:xfrm>
          <a:prstGeom prst="rect">
            <a:avLst/>
          </a:prstGeom>
        </p:spPr>
        <p:txBody>
          <a:bodyPr/>
          <a:lstStyle/>
          <a:p>
            <a:pPr>
              <a:defRPr sz="4300"/>
            </a:pPr>
            <a:r>
              <a:rPr dirty="0"/>
              <a:t>Dynamic Searchable Symmetric </a:t>
            </a:r>
            <a:r>
              <a:rPr dirty="0" smtClean="0"/>
              <a:t>Encryption</a:t>
            </a:r>
            <a:endParaRPr dirty="0"/>
          </a:p>
          <a:p>
            <a:pPr>
              <a:defRPr sz="3700"/>
            </a:pPr>
            <a:r>
              <a:rPr dirty="0"/>
              <a:t>Keyword Search Example</a:t>
            </a:r>
          </a:p>
        </p:txBody>
      </p:sp>
      <p:sp>
        <p:nvSpPr>
          <p:cNvPr id="217" name="Shape 217"/>
          <p:cNvSpPr/>
          <p:nvPr/>
        </p:nvSpPr>
        <p:spPr>
          <a:xfrm>
            <a:off x="1700847" y="2612389"/>
            <a:ext cx="1320010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r>
              <a:t>Client</a:t>
            </a:r>
          </a:p>
        </p:txBody>
      </p:sp>
      <p:pic>
        <p:nvPicPr>
          <p:cNvPr id="222" name="image1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1656932" y="3209274"/>
            <a:ext cx="1114412" cy="1116286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3" name="Shape 223"/>
              <p:cNvSpPr/>
              <p:nvPr/>
            </p:nvSpPr>
            <p:spPr>
              <a:xfrm>
                <a:off x="9121473" y="5922729"/>
                <a:ext cx="3275013" cy="803853"/>
              </a:xfrm>
              <a:prstGeom prst="roundRect">
                <a:avLst>
                  <a:gd name="adj" fmla="val 13733"/>
                </a:avLst>
              </a:prstGeom>
              <a:solidFill>
                <a:srgbClr val="FFFFFF"/>
              </a:solidFill>
              <a:ln w="25400" cap="flat">
                <a:solidFill>
                  <a:schemeClr val="accent2"/>
                </a:solidFill>
                <a:prstDash val="solid"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9525" indent="-9525" algn="ctr">
                  <a:defRPr sz="2100">
                    <a:solidFill>
                      <a:schemeClr val="accent1">
                        <a:hueOff val="273562"/>
                        <a:satOff val="2937"/>
                        <a:lumOff val="-22233"/>
                      </a:schemeClr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  <a:ea typeface="Helvetica"/>
                          <a:cs typeface="Helvetica"/>
                          <a:sym typeface="Helvetica"/>
                        </a:rPr>
                        <m:t>(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charset="0"/>
                              <a:ea typeface="Helvetica"/>
                              <a:cs typeface="Helvetica"/>
                              <a:sym typeface="Helvetica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  <a:ea typeface="Helvetica"/>
                              <a:cs typeface="Helvetica"/>
                              <a:sym typeface="Helvetica"/>
                            </a:rPr>
                            <m:t>𝑐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  <a:ea typeface="Helvetica"/>
                              <a:cs typeface="Helvetica"/>
                              <a:sym typeface="Helvetica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charset="0"/>
                          <a:ea typeface="Helvetica"/>
                          <a:cs typeface="Helvetica"/>
                          <a:sym typeface="Helvetica"/>
                        </a:rPr>
                        <m:t>,…,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charset="0"/>
                              <a:ea typeface="Helvetica"/>
                              <a:cs typeface="Helvetica"/>
                              <a:sym typeface="Helvetica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  <a:ea typeface="Helvetica"/>
                              <a:cs typeface="Helvetica"/>
                              <a:sym typeface="Helvetica"/>
                            </a:rPr>
                            <m:t>𝑐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  <a:ea typeface="Helvetica"/>
                              <a:cs typeface="Helvetica"/>
                              <a:sym typeface="Helvetica"/>
                            </a:rPr>
                            <m:t>𝑛</m:t>
                          </m:r>
                        </m:sub>
                      </m:sSub>
                      <m:r>
                        <a:rPr lang="en-US" sz="2400" b="0" i="1" smtClean="0">
                          <a:latin typeface="Cambria Math" charset="0"/>
                          <a:ea typeface="Helvetica"/>
                          <a:cs typeface="Helvetica"/>
                          <a:sym typeface="Helvetica"/>
                        </a:rPr>
                        <m:t>)</m:t>
                      </m:r>
                    </m:oMath>
                  </m:oMathPara>
                </a14:m>
                <a:endParaRPr sz="2400" dirty="0">
                  <a:latin typeface="Helvetica"/>
                  <a:ea typeface="Helvetica"/>
                  <a:cs typeface="Helvetica"/>
                  <a:sym typeface="Helvetica"/>
                </a:endParaRPr>
              </a:p>
            </p:txBody>
          </p:sp>
        </mc:Choice>
        <mc:Fallback xmlns="">
          <p:sp>
            <p:nvSpPr>
              <p:cNvPr id="223" name="Shape 2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1473" y="5922729"/>
                <a:ext cx="3275013" cy="803853"/>
              </a:xfrm>
              <a:prstGeom prst="roundRect">
                <a:avLst>
                  <a:gd name="adj" fmla="val 13733"/>
                </a:avLst>
              </a:prstGeom>
              <a:blipFill rotWithShape="0">
                <a:blip r:embed="rId3"/>
                <a:stretch>
                  <a:fillRect/>
                </a:stretch>
              </a:blipFill>
              <a:ln w="25400" cap="flat">
                <a:solidFill>
                  <a:schemeClr val="accent2"/>
                </a:solidFill>
                <a:prstDash val="solid"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11610595" y="6062765"/>
            <a:ext cx="459010" cy="513352"/>
            <a:chOff x="10709805" y="6321639"/>
            <a:chExt cx="459010" cy="342482"/>
          </a:xfrm>
        </p:grpSpPr>
        <p:pic>
          <p:nvPicPr>
            <p:cNvPr id="225" name="image20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6597" t="9444" r="7986" b="18888"/>
            <a:stretch>
              <a:fillRect/>
            </a:stretch>
          </p:blipFill>
          <p:spPr>
            <a:xfrm>
              <a:off x="10709805" y="6434998"/>
              <a:ext cx="436931" cy="2291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7" name="image21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/>
            <a:stretch>
              <a:fillRect/>
            </a:stretch>
          </p:blipFill>
          <p:spPr>
            <a:xfrm>
              <a:off x="10960663" y="6321639"/>
              <a:ext cx="208152" cy="1859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33" name="Shape 233"/>
          <p:cNvSpPr/>
          <p:nvPr/>
        </p:nvSpPr>
        <p:spPr>
          <a:xfrm>
            <a:off x="9706851" y="5536052"/>
            <a:ext cx="1972210" cy="42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200">
                <a:solidFill>
                  <a:srgbClr val="385724"/>
                </a:solidFill>
              </a:defRPr>
            </a:lvl1pPr>
          </a:lstStyle>
          <a:p>
            <a:r>
              <a:rPr dirty="0"/>
              <a:t>Encrypted files</a:t>
            </a:r>
          </a:p>
        </p:txBody>
      </p:sp>
      <p:sp>
        <p:nvSpPr>
          <p:cNvPr id="234" name="Shape 234"/>
          <p:cNvSpPr/>
          <p:nvPr/>
        </p:nvSpPr>
        <p:spPr>
          <a:xfrm>
            <a:off x="9148155" y="6758481"/>
            <a:ext cx="3209672" cy="42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2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lvl1pPr>
          </a:lstStyle>
          <a:p>
            <a:r>
              <a:rPr dirty="0"/>
              <a:t>Encrypted data structure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5" name="Shape 235"/>
              <p:cNvSpPr/>
              <p:nvPr/>
            </p:nvSpPr>
            <p:spPr>
              <a:xfrm>
                <a:off x="1013650" y="4635832"/>
                <a:ext cx="2481257" cy="44114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>
                  <a:defRPr sz="2200"/>
                </a:lvl1pPr>
              </a:lstStyle>
              <a:p>
                <a:r>
                  <a:rPr lang="en-US" dirty="0" smtClean="0"/>
                  <a:t>search keyword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charset="0"/>
                          </a:rPr>
                          <m:t>𝑤</m:t>
                        </m:r>
                      </m:e>
                      <m:sub>
                        <m:r>
                          <a:rPr lang="en-US" i="1" dirty="0" smtClean="0">
                            <a:latin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endParaRPr dirty="0"/>
              </a:p>
            </p:txBody>
          </p:sp>
        </mc:Choice>
        <mc:Fallback xmlns="">
          <p:sp>
            <p:nvSpPr>
              <p:cNvPr id="235" name="Shape 2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650" y="4635832"/>
                <a:ext cx="2481257" cy="441146"/>
              </a:xfrm>
              <a:prstGeom prst="rect">
                <a:avLst/>
              </a:prstGeom>
              <a:blipFill rotWithShape="0">
                <a:blip r:embed="rId6"/>
                <a:stretch>
                  <a:fillRect l="-4668" t="-5479" b="-2739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6" name="Shape 236"/>
              <p:cNvSpPr/>
              <p:nvPr/>
            </p:nvSpPr>
            <p:spPr>
              <a:xfrm>
                <a:off x="6721364" y="5830246"/>
                <a:ext cx="2268890" cy="47641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>
                  <a:defRPr sz="2300" i="1">
                    <a:latin typeface="Helvetica"/>
                    <a:ea typeface="Helvetica"/>
                    <a:cs typeface="Helvetica"/>
                    <a:sym typeface="Helvetica"/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charset="0"/>
                              <a:sym typeface="Helvetica Light"/>
                            </a:rPr>
                          </m:ctrlPr>
                        </m:sSubPr>
                        <m:e>
                          <m:r>
                            <a:rPr lang="en-US" sz="2400" b="1" i="0" smtClean="0">
                              <a:latin typeface="Cambria Math" charset="0"/>
                              <a:sym typeface="Helvetica Light"/>
                            </a:rPr>
                            <m:t>𝐜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  <a:sym typeface="Helvetica Light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latin typeface="Cambria Math" charset="0"/>
                          <a:sym typeface="Helvetica Light"/>
                        </a:rPr>
                        <m:t>=(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charset="0"/>
                              <a:sym typeface="Helvetica Light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  <a:sym typeface="Helvetica Light"/>
                            </a:rPr>
                            <m:t>𝑐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  <a:sym typeface="Helvetica Light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charset="0"/>
                          <a:sym typeface="Helvetica Light"/>
                        </a:rPr>
                        <m:t>,…,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charset="0"/>
                              <a:sym typeface="Helvetica Light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  <a:sym typeface="Helvetica Light"/>
                            </a:rPr>
                            <m:t>𝑐</m:t>
                          </m:r>
                        </m:e>
                        <m:sub>
                          <m:sSup>
                            <m:sSupPr>
                              <m:ctrlPr>
                                <a:rPr lang="en-US" sz="2400" b="0" i="1" smtClean="0">
                                  <a:latin typeface="Cambria Math" charset="0"/>
                                  <a:sym typeface="Helvetica Light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charset="0"/>
                                  <a:sym typeface="Helvetica Light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  <a:sym typeface="Helvetica Light"/>
                                </a:rPr>
                                <m:t>′</m:t>
                              </m:r>
                            </m:sup>
                          </m:sSup>
                        </m:sub>
                      </m:sSub>
                      <m:r>
                        <a:rPr lang="en-US" sz="2400" b="0" i="1" smtClean="0">
                          <a:latin typeface="Cambria Math" charset="0"/>
                          <a:sym typeface="Helvetica Light"/>
                        </a:rPr>
                        <m:t>)</m:t>
                      </m:r>
                    </m:oMath>
                  </m:oMathPara>
                </a14:m>
                <a:endParaRPr sz="2400" dirty="0">
                  <a:sym typeface="Helvetica Light"/>
                </a:endParaRPr>
              </a:p>
            </p:txBody>
          </p:sp>
        </mc:Choice>
        <mc:Fallback xmlns="">
          <p:sp>
            <p:nvSpPr>
              <p:cNvPr id="236" name="Shape 2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1364" y="5830246"/>
                <a:ext cx="2268890" cy="476412"/>
              </a:xfrm>
              <a:prstGeom prst="rect">
                <a:avLst/>
              </a:prstGeom>
              <a:blipFill rotWithShape="0">
                <a:blip r:embed="rId7"/>
                <a:stretch>
                  <a:fillRect r="-1613" b="-1519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1" name="Group 241"/>
          <p:cNvGrpSpPr/>
          <p:nvPr/>
        </p:nvGrpSpPr>
        <p:grpSpPr>
          <a:xfrm>
            <a:off x="891131" y="5098980"/>
            <a:ext cx="2714070" cy="1677622"/>
            <a:chOff x="-329009" y="0"/>
            <a:chExt cx="2714069" cy="1677621"/>
          </a:xfrm>
        </p:grpSpPr>
        <p:grpSp>
          <p:nvGrpSpPr>
            <p:cNvPr id="239" name="Group 239"/>
            <p:cNvGrpSpPr/>
            <p:nvPr/>
          </p:nvGrpSpPr>
          <p:grpSpPr>
            <a:xfrm>
              <a:off x="-329010" y="1151999"/>
              <a:ext cx="2714071" cy="525623"/>
              <a:chOff x="-494109" y="0"/>
              <a:chExt cx="2714069" cy="525621"/>
            </a:xfrm>
          </p:grpSpPr>
          <p:sp>
            <p:nvSpPr>
              <p:cNvPr id="237" name="Shape 237"/>
              <p:cNvSpPr/>
              <p:nvPr/>
            </p:nvSpPr>
            <p:spPr>
              <a:xfrm>
                <a:off x="-494110" y="0"/>
                <a:ext cx="2714071" cy="525622"/>
              </a:xfrm>
              <a:prstGeom prst="roundRect">
                <a:avLst>
                  <a:gd name="adj" fmla="val 22738"/>
                </a:avLst>
              </a:prstGeom>
              <a:solidFill>
                <a:srgbClr val="53ACFF">
                  <a:alpha val="35023"/>
                </a:srgbClr>
              </a:solidFill>
              <a:ln w="12700" cap="flat">
                <a:solidFill>
                  <a:schemeClr val="accent1"/>
                </a:solidFill>
                <a:prstDash val="solid"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marL="342900" indent="-342900">
                  <a:defRPr sz="2000">
                    <a:solidFill>
                      <a:schemeClr val="accent1">
                        <a:hueOff val="273562"/>
                        <a:satOff val="2937"/>
                        <a:lumOff val="-22233"/>
                      </a:schemeClr>
                    </a:solidFill>
                  </a:defRPr>
                </a:lvl1pPr>
              </a:lstStyle>
              <a:p>
                <a:r>
                  <a:rPr lang="en-US" dirty="0" smtClean="0"/>
                  <a:t>1. </a:t>
                </a:r>
                <a:r>
                  <a:rPr dirty="0" smtClean="0"/>
                  <a:t>Generate </a:t>
                </a:r>
                <a:r>
                  <a:rPr lang="en-US" dirty="0" smtClean="0"/>
                  <a:t>token</a:t>
                </a:r>
                <a:endParaRPr dirty="0"/>
              </a:p>
            </p:txBody>
          </p:sp>
          <p:pic>
            <p:nvPicPr>
              <p:cNvPr id="238" name="image21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891896" y="150406"/>
                <a:ext cx="207964" cy="22901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40" name="Shape 240"/>
            <p:cNvSpPr/>
            <p:nvPr/>
          </p:nvSpPr>
          <p:spPr>
            <a:xfrm flipH="1">
              <a:off x="1044797" y="0"/>
              <a:ext cx="1" cy="1116285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miter lim="400000"/>
              <a:tailEnd type="stealth" w="med" len="med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2" name="Shape 242"/>
              <p:cNvSpPr/>
              <p:nvPr/>
            </p:nvSpPr>
            <p:spPr>
              <a:xfrm>
                <a:off x="2357224" y="7598506"/>
                <a:ext cx="376642" cy="46339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>
                  <a:defRPr i="1">
                    <a:latin typeface="Helvetica"/>
                    <a:ea typeface="Helvetica"/>
                    <a:cs typeface="Helvetica"/>
                    <a:sym typeface="Helvetica"/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charset="0"/>
                            </a:rPr>
                            <m:t>𝑡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sz="2400" baseline="-5999" dirty="0"/>
              </a:p>
            </p:txBody>
          </p:sp>
        </mc:Choice>
        <mc:Fallback xmlns="">
          <p:sp>
            <p:nvSpPr>
              <p:cNvPr id="242" name="Shape 2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7224" y="7598506"/>
                <a:ext cx="376642" cy="463397"/>
              </a:xfrm>
              <a:prstGeom prst="rect">
                <a:avLst/>
              </a:prstGeom>
              <a:blipFill rotWithShape="0">
                <a:blip r:embed="rId8"/>
                <a:stretch>
                  <a:fillRect l="-3279" b="-6579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3" name="Shape 243"/>
          <p:cNvSpPr/>
          <p:nvPr/>
        </p:nvSpPr>
        <p:spPr>
          <a:xfrm flipH="1">
            <a:off x="2264937" y="6786888"/>
            <a:ext cx="1" cy="1000119"/>
          </a:xfrm>
          <a:prstGeom prst="line">
            <a:avLst/>
          </a:prstGeom>
          <a:ln w="25400">
            <a:solidFill>
              <a:schemeClr val="accent1"/>
            </a:solidFill>
            <a:miter lim="400000"/>
            <a:tailEnd type="stealth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5719" rIns="45719"/>
          <a:lstStyle/>
          <a:p>
            <a:pPr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244" name="Picture 243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417513" y="7755935"/>
            <a:ext cx="5560025" cy="394137"/>
          </a:xfrm>
          <a:prstGeom prst="rect">
            <a:avLst/>
          </a:prstGeom>
        </p:spPr>
      </p:pic>
      <p:pic>
        <p:nvPicPr>
          <p:cNvPr id="248" name="Picture 247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4308230" y="6116532"/>
            <a:ext cx="4813243" cy="394137"/>
          </a:xfrm>
          <a:prstGeom prst="rect">
            <a:avLst/>
          </a:prstGeom>
        </p:spPr>
      </p:pic>
      <p:grpSp>
        <p:nvGrpSpPr>
          <p:cNvPr id="254" name="Group 254"/>
          <p:cNvGrpSpPr/>
          <p:nvPr/>
        </p:nvGrpSpPr>
        <p:grpSpPr>
          <a:xfrm>
            <a:off x="3538081" y="4784447"/>
            <a:ext cx="2748301" cy="1015360"/>
            <a:chOff x="0" y="-122832"/>
            <a:chExt cx="2748300" cy="1015359"/>
          </a:xfrm>
        </p:grpSpPr>
        <p:grpSp>
          <p:nvGrpSpPr>
            <p:cNvPr id="252" name="Group 252"/>
            <p:cNvGrpSpPr/>
            <p:nvPr/>
          </p:nvGrpSpPr>
          <p:grpSpPr>
            <a:xfrm>
              <a:off x="0" y="-122833"/>
              <a:ext cx="2748301" cy="519074"/>
              <a:chOff x="0" y="-122832"/>
              <a:chExt cx="2748300" cy="519072"/>
            </a:xfrm>
          </p:grpSpPr>
          <p:sp>
            <p:nvSpPr>
              <p:cNvPr id="250" name="Shape 250"/>
              <p:cNvSpPr/>
              <p:nvPr/>
            </p:nvSpPr>
            <p:spPr>
              <a:xfrm>
                <a:off x="0" y="-122833"/>
                <a:ext cx="2748301" cy="519074"/>
              </a:xfrm>
              <a:prstGeom prst="roundRect">
                <a:avLst>
                  <a:gd name="adj" fmla="val 19993"/>
                </a:avLst>
              </a:prstGeom>
              <a:solidFill>
                <a:srgbClr val="53ACFF">
                  <a:alpha val="35023"/>
                </a:srgbClr>
              </a:solidFill>
              <a:ln w="12700" cap="flat">
                <a:solidFill>
                  <a:schemeClr val="accent1"/>
                </a:solidFill>
                <a:prstDash val="solid"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marL="342900" indent="-342900">
                  <a:defRPr sz="2000">
                    <a:solidFill>
                      <a:schemeClr val="accent1">
                        <a:hueOff val="273562"/>
                        <a:satOff val="2937"/>
                        <a:lumOff val="-22233"/>
                      </a:schemeClr>
                    </a:solidFill>
                  </a:defRPr>
                </a:lvl1pPr>
              </a:lstStyle>
              <a:p>
                <a:r>
                  <a:rPr dirty="0"/>
                  <a:t>Standard encryption</a:t>
                </a:r>
              </a:p>
            </p:txBody>
          </p:sp>
          <p:pic>
            <p:nvPicPr>
              <p:cNvPr id="251" name="image21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12516"/>
              <a:stretch>
                <a:fillRect/>
              </a:stretch>
            </p:blipFill>
            <p:spPr>
              <a:xfrm>
                <a:off x="2418327" y="-1310"/>
                <a:ext cx="266293" cy="27185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53" name="Shape 253"/>
            <p:cNvSpPr/>
            <p:nvPr/>
          </p:nvSpPr>
          <p:spPr>
            <a:xfrm flipH="1">
              <a:off x="1283166" y="390498"/>
              <a:ext cx="1" cy="502029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miter lim="400000"/>
              <a:headEnd type="stealth" w="med" len="med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257" name="Group 257"/>
          <p:cNvGrpSpPr/>
          <p:nvPr/>
        </p:nvGrpSpPr>
        <p:grpSpPr>
          <a:xfrm>
            <a:off x="3914644" y="3885275"/>
            <a:ext cx="1631344" cy="907990"/>
            <a:chOff x="-127000" y="-225504"/>
            <a:chExt cx="1631343" cy="907989"/>
          </a:xfrm>
        </p:grpSpPr>
        <p:sp>
          <p:nvSpPr>
            <p:cNvPr id="255" name="Shape 255"/>
            <p:cNvSpPr/>
            <p:nvPr/>
          </p:nvSpPr>
          <p:spPr>
            <a:xfrm flipH="1">
              <a:off x="792302" y="259897"/>
              <a:ext cx="1" cy="422588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miter lim="400000"/>
              <a:headEnd type="stealth" w="med" len="med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6" name="Shape 256"/>
                <p:cNvSpPr/>
                <p:nvPr/>
              </p:nvSpPr>
              <p:spPr>
                <a:xfrm>
                  <a:off x="-127000" y="-225504"/>
                  <a:ext cx="1631343" cy="47641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/>
                <a:p>
                  <a:pPr>
                    <a:defRPr sz="2500" i="1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charset="0"/>
                            <a:ea typeface="+mn-ea"/>
                            <a:cs typeface="+mn-cs"/>
                            <a:sym typeface="Helvetica Light"/>
                          </a:rPr>
                          <m:t>(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charset="0"/>
                                <a:ea typeface="+mn-ea"/>
                                <a:cs typeface="+mn-cs"/>
                                <a:sym typeface="Helvetica Light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charset="0"/>
                                <a:ea typeface="+mn-ea"/>
                                <a:cs typeface="+mn-cs"/>
                                <a:sym typeface="Helvetica Light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charset="0"/>
                                <a:ea typeface="+mn-ea"/>
                                <a:cs typeface="+mn-cs"/>
                                <a:sym typeface="Helvetica Light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charset="0"/>
                            <a:ea typeface="+mn-ea"/>
                            <a:cs typeface="+mn-cs"/>
                            <a:sym typeface="Helvetica Light"/>
                          </a:rPr>
                          <m:t>,…, 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charset="0"/>
                                <a:ea typeface="+mn-ea"/>
                                <a:cs typeface="+mn-cs"/>
                                <a:sym typeface="Helvetica Light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charset="0"/>
                                <a:ea typeface="+mn-ea"/>
                                <a:cs typeface="+mn-cs"/>
                                <a:sym typeface="Helvetica Light"/>
                              </a:rPr>
                              <m:t>𝑓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charset="0"/>
                                    <a:ea typeface="+mn-ea"/>
                                    <a:cs typeface="+mn-cs"/>
                                    <a:sym typeface="Helvetica Light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  <a:ea typeface="+mn-ea"/>
                                    <a:cs typeface="+mn-cs"/>
                                    <a:sym typeface="Helvetica Light"/>
                                  </a:rPr>
                                  <m:t>𝑛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charset="0"/>
                                    <a:ea typeface="+mn-ea"/>
                                    <a:cs typeface="+mn-cs"/>
                                    <a:sym typeface="Helvetica Light"/>
                                  </a:rPr>
                                  <m:t>′</m:t>
                                </m:r>
                              </m:sup>
                            </m:sSup>
                          </m:sub>
                        </m:sSub>
                        <m:r>
                          <a:rPr lang="en-US" sz="2400" b="0" i="1" smtClean="0">
                            <a:latin typeface="Cambria Math" charset="0"/>
                            <a:ea typeface="+mn-ea"/>
                            <a:cs typeface="+mn-cs"/>
                            <a:sym typeface="Helvetica Light"/>
                          </a:rPr>
                          <m:t>)</m:t>
                        </m:r>
                      </m:oMath>
                    </m:oMathPara>
                  </a14:m>
                  <a:endParaRPr sz="2400" i="0" dirty="0">
                    <a:ea typeface="+mn-ea"/>
                    <a:cs typeface="+mn-cs"/>
                    <a:sym typeface="Helvetica Light"/>
                  </a:endParaRPr>
                </a:p>
              </p:txBody>
            </p:sp>
          </mc:Choice>
          <mc:Fallback xmlns="">
            <p:sp>
              <p:nvSpPr>
                <p:cNvPr id="256" name="Shape 25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127000" y="-225504"/>
                  <a:ext cx="1631343" cy="476411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l="-2612" r="-2612" b="-17949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8" name="Shape 258"/>
          <p:cNvSpPr>
            <a:spLocks noGrp="1"/>
          </p:cNvSpPr>
          <p:nvPr>
            <p:ph type="sldNum" sz="quarter" idx="2"/>
          </p:nvPr>
        </p:nvSpPr>
        <p:spPr>
          <a:xfrm>
            <a:off x="6365612" y="9293225"/>
            <a:ext cx="231243" cy="3708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/>
          <a:lstStyle/>
          <a:p>
            <a:fld id="{86CB4B4D-7CA3-9044-876B-883B54F8677D}" type="slidenum">
              <a:t>4</a:t>
            </a:fld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Shape 199"/>
              <p:cNvSpPr/>
              <p:nvPr/>
            </p:nvSpPr>
            <p:spPr>
              <a:xfrm>
                <a:off x="9121473" y="7156011"/>
                <a:ext cx="3275013" cy="1646103"/>
              </a:xfrm>
              <a:prstGeom prst="roundRect">
                <a:avLst>
                  <a:gd name="adj" fmla="val 8628"/>
                </a:avLst>
              </a:prstGeom>
              <a:solidFill>
                <a:srgbClr val="FFFFFF"/>
              </a:solidFill>
              <a:ln w="25400" cap="flat">
                <a:solidFill>
                  <a:schemeClr val="accent1"/>
                </a:solidFill>
                <a:prstDash val="solid"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ctr">
                  <a:defRPr sz="1900">
                    <a:solidFill>
                      <a:srgbClr val="003264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3"/>
                                <m:mcJc m:val="center"/>
                              </m:mcPr>
                            </m:mc>
                          </m:mcs>
                          <m:ctrlPr>
                            <a:rPr lang="mr-IN" sz="2400" b="0" i="1" smtClean="0">
                              <a:latin typeface="Cambria Math" charset="0"/>
                              <a:ea typeface="Helvetica"/>
                              <a:cs typeface="Helvetica"/>
                              <a:sym typeface="Helvetica"/>
                            </a:rPr>
                          </m:ctrlPr>
                        </m:mPr>
                        <m:m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mr-IN" sz="2400" b="0" i="1" smtClean="0">
                                    <a:latin typeface="Cambria Math" charset="0"/>
                                    <a:ea typeface="Helvetica"/>
                                    <a:cs typeface="Helvetica"/>
                                    <a:sym typeface="Helvetica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charset="0"/>
                                          <a:ea typeface="Helvetica"/>
                                          <a:cs typeface="Helvetica"/>
                                          <a:sym typeface="Helvetica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400" b="1" i="0" smtClean="0">
                                          <a:latin typeface="Cambria Math" charset="0"/>
                                          <a:ea typeface="Helvetica"/>
                                          <a:cs typeface="Helvetica"/>
                                          <a:sym typeface="Helvetica"/>
                                        </a:rPr>
                                        <m:t>𝐜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400" b="0" i="1" smtClean="0">
                                          <a:latin typeface="Cambria Math" charset="0"/>
                                          <a:ea typeface="Helvetica"/>
                                          <a:cs typeface="Helvetica"/>
                                          <a:sym typeface="Helvetica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2400" b="0" i="1" smtClean="0">
                                      <a:latin typeface="Cambria Math" charset="0"/>
                                      <a:ea typeface="Helvetica"/>
                                      <a:cs typeface="Helvetica"/>
                                      <a:sym typeface="Helvetica"/>
                                    </a:rPr>
                                    <m:t>…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charset="0"/>
                                          <a:ea typeface="Helvetica"/>
                                          <a:cs typeface="Helvetica"/>
                                          <a:sym typeface="Helvetica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1" i="0" smtClean="0">
                                          <a:latin typeface="Cambria Math" charset="0"/>
                                          <a:ea typeface="Helvetica"/>
                                          <a:cs typeface="Helvetica"/>
                                          <a:sym typeface="Helvetica"/>
                                        </a:rPr>
                                        <m:t>𝐜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charset="0"/>
                                          <a:ea typeface="Helvetica"/>
                                          <a:cs typeface="Helvetica"/>
                                          <a:sym typeface="Helvetica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  <m:e>
                            <m:r>
                              <a:rPr lang="en-US" sz="2400" b="0" i="1" smtClean="0">
                                <a:latin typeface="Cambria Math" charset="0"/>
                                <a:ea typeface="Helvetica"/>
                                <a:cs typeface="Helvetica"/>
                                <a:sym typeface="Helvetica"/>
                              </a:rPr>
                              <m:t>…</m:t>
                            </m:r>
                          </m:e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charset="0"/>
                                    <a:ea typeface="Helvetica"/>
                                    <a:cs typeface="Helvetica"/>
                                    <a:sym typeface="Helvetica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0" smtClean="0">
                                    <a:latin typeface="Cambria Math" charset="0"/>
                                    <a:ea typeface="Helvetica"/>
                                    <a:cs typeface="Helvetica"/>
                                    <a:sym typeface="Helvetica"/>
                                  </a:rPr>
                                  <m:t>𝐜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charset="0"/>
                                    <a:ea typeface="Helvetica"/>
                                    <a:cs typeface="Helvetica"/>
                                    <a:sym typeface="Helvetica"/>
                                  </a:rPr>
                                  <m:t>𝑚</m:t>
                                </m:r>
                              </m:sub>
                            </m:sSub>
                          </m:e>
                        </m:mr>
                      </m:m>
                    </m:oMath>
                  </m:oMathPara>
                </a14:m>
                <a:endParaRPr lang="mr-IN" sz="2400" i="1" dirty="0">
                  <a:latin typeface="Helvetica"/>
                  <a:ea typeface="Helvetica"/>
                  <a:cs typeface="Helvetica"/>
                  <a:sym typeface="Helvetica"/>
                </a:endParaRPr>
              </a:p>
              <a:p>
                <a:pPr algn="ctr">
                  <a:defRPr sz="1900">
                    <a:solidFill>
                      <a:srgbClr val="003264"/>
                    </a:solidFill>
                  </a:defRPr>
                </a:pPr>
                <a:endParaRPr lang="mr-IN" sz="2400" i="1" dirty="0">
                  <a:latin typeface="Helvetica"/>
                  <a:ea typeface="Helvetica"/>
                  <a:cs typeface="Helvetica"/>
                  <a:sym typeface="Helvetica"/>
                </a:endParaRPr>
              </a:p>
              <a:p>
                <a:pPr algn="ctr">
                  <a:defRPr sz="1900">
                    <a:solidFill>
                      <a:srgbClr val="003264"/>
                    </a:solidFill>
                  </a:defRPr>
                </a:pPr>
                <a:endParaRPr lang="en-US" sz="2400" i="1" dirty="0" smtClean="0">
                  <a:latin typeface="Helvetica"/>
                  <a:ea typeface="Helvetica"/>
                  <a:cs typeface="Helvetica"/>
                  <a:sym typeface="Helvetica"/>
                </a:endParaRPr>
              </a:p>
              <a:p>
                <a:pPr algn="ctr">
                  <a:defRPr sz="1900">
                    <a:solidFill>
                      <a:srgbClr val="003264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3"/>
                                <m:mcJc m:val="center"/>
                              </m:mcPr>
                            </m:mc>
                          </m:mcs>
                          <m:ctrlPr>
                            <a:rPr lang="mr-IN" sz="2400" i="1">
                              <a:latin typeface="Cambria Math" charset="0"/>
                              <a:ea typeface="Helvetica"/>
                              <a:cs typeface="Helvetica"/>
                              <a:sym typeface="Helvetica"/>
                            </a:rPr>
                          </m:ctrlPr>
                        </m:mPr>
                        <m:m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mr-IN" sz="2400" i="1">
                                    <a:latin typeface="Cambria Math" charset="0"/>
                                    <a:ea typeface="Helvetica"/>
                                    <a:cs typeface="Helvetica"/>
                                    <a:sym typeface="Helvetica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charset="0"/>
                                          <a:ea typeface="Helvetica"/>
                                          <a:cs typeface="Helvetica"/>
                                          <a:sym typeface="Helvetica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charset="0"/>
                                          <a:ea typeface="Helvetica"/>
                                          <a:cs typeface="Helvetica"/>
                                          <a:sym typeface="Helvetica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 charset="0"/>
                                          <a:ea typeface="Helvetica"/>
                                          <a:cs typeface="Helvetica"/>
                                          <a:sym typeface="Helvetica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2400" i="1">
                                      <a:latin typeface="Cambria Math" charset="0"/>
                                      <a:ea typeface="Helvetica"/>
                                      <a:cs typeface="Helvetica"/>
                                      <a:sym typeface="Helvetica"/>
                                    </a:rPr>
                                    <m:t>…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charset="0"/>
                                          <a:ea typeface="Helvetica"/>
                                          <a:cs typeface="Helvetica"/>
                                          <a:sym typeface="Helvetica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charset="0"/>
                                          <a:ea typeface="Helvetica"/>
                                          <a:cs typeface="Helvetica"/>
                                          <a:sym typeface="Helvetica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charset="0"/>
                                          <a:ea typeface="Helvetica"/>
                                          <a:cs typeface="Helvetica"/>
                                          <a:sym typeface="Helvetica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  <m:e>
                            <m:r>
                              <a:rPr lang="en-US" sz="2400" i="1">
                                <a:latin typeface="Cambria Math" charset="0"/>
                                <a:ea typeface="Helvetica"/>
                                <a:cs typeface="Helvetica"/>
                                <a:sym typeface="Helvetica"/>
                              </a:rPr>
                              <m:t>…</m:t>
                            </m:r>
                          </m:e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 charset="0"/>
                                    <a:ea typeface="Helvetica"/>
                                    <a:cs typeface="Helvetica"/>
                                    <a:sym typeface="Helvetica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  <a:ea typeface="Helvetica"/>
                                    <a:cs typeface="Helvetica"/>
                                    <a:sym typeface="Helvetica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charset="0"/>
                                    <a:ea typeface="Helvetica"/>
                                    <a:cs typeface="Helvetica"/>
                                    <a:sym typeface="Helvetica"/>
                                  </a:rPr>
                                  <m:t>𝑚</m:t>
                                </m:r>
                              </m:sub>
                            </m:sSub>
                          </m:e>
                        </m:mr>
                      </m:m>
                    </m:oMath>
                  </m:oMathPara>
                </a14:m>
                <a:endParaRPr lang="mr-IN" sz="2400" i="1" dirty="0">
                  <a:latin typeface="Helvetica"/>
                  <a:ea typeface="Helvetica"/>
                  <a:cs typeface="Helvetica"/>
                  <a:sym typeface="Helvetica"/>
                </a:endParaRPr>
              </a:p>
            </p:txBody>
          </p:sp>
        </mc:Choice>
        <mc:Fallback xmlns="">
          <p:sp>
            <p:nvSpPr>
              <p:cNvPr id="43" name="Shape 19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1473" y="7156011"/>
                <a:ext cx="3275013" cy="1646103"/>
              </a:xfrm>
              <a:prstGeom prst="roundRect">
                <a:avLst>
                  <a:gd name="adj" fmla="val 8628"/>
                </a:avLst>
              </a:prstGeom>
              <a:blipFill rotWithShape="0">
                <a:blip r:embed="rId12"/>
                <a:stretch>
                  <a:fillRect b="-4380"/>
                </a:stretch>
              </a:blipFill>
              <a:ln w="25400" cap="flat">
                <a:solidFill>
                  <a:schemeClr val="accent1"/>
                </a:solidFill>
                <a:prstDash val="solid"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2" name="Shape 232"/>
          <p:cNvSpPr/>
          <p:nvPr/>
        </p:nvSpPr>
        <p:spPr>
          <a:xfrm>
            <a:off x="11829061" y="7645970"/>
            <a:ext cx="0" cy="693378"/>
          </a:xfrm>
          <a:prstGeom prst="line">
            <a:avLst/>
          </a:prstGeom>
          <a:ln w="25400">
            <a:solidFill>
              <a:schemeClr val="accent1"/>
            </a:solidFill>
            <a:miter lim="400000"/>
            <a:headEnd type="stealth"/>
            <a:tailEnd type="stealth"/>
          </a:ln>
        </p:spPr>
        <p:txBody>
          <a:bodyPr lIns="45719" rIns="45719"/>
          <a:lstStyle/>
          <a:p>
            <a:pPr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246" name="Picture 245"/>
          <p:cNvPicPr>
            <a:picLocks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0336985" y="7188504"/>
            <a:ext cx="728109" cy="1613610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9275328" y="2742057"/>
            <a:ext cx="2967301" cy="2163912"/>
            <a:chOff x="9834979" y="3299009"/>
            <a:chExt cx="2967301" cy="2163912"/>
          </a:xfrm>
        </p:grpSpPr>
        <p:sp>
          <p:nvSpPr>
            <p:cNvPr id="46" name="Cloud 45"/>
            <p:cNvSpPr/>
            <p:nvPr/>
          </p:nvSpPr>
          <p:spPr>
            <a:xfrm>
              <a:off x="9834979" y="3299009"/>
              <a:ext cx="2967301" cy="2163912"/>
            </a:xfrm>
            <a:prstGeom prst="cloud">
              <a:avLst/>
            </a:prstGeom>
            <a:solidFill>
              <a:srgbClr val="FFFFFF"/>
            </a:solidFill>
            <a:ln w="44450" cap="flat">
              <a:solidFill>
                <a:schemeClr val="tx2">
                  <a:lumMod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7" name="Shape 168"/>
            <p:cNvSpPr/>
            <p:nvPr/>
          </p:nvSpPr>
          <p:spPr>
            <a:xfrm>
              <a:off x="10308990" y="4051239"/>
              <a:ext cx="2019278" cy="5486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45719" rIns="45719">
              <a:spAutoFit/>
            </a:bodyPr>
            <a:lstStyle/>
            <a:p>
              <a:pPr algn="ctr"/>
              <a:r>
                <a:rPr dirty="0"/>
                <a:t>Cloud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9322160" y="6062765"/>
            <a:ext cx="459010" cy="513352"/>
            <a:chOff x="10709805" y="6321639"/>
            <a:chExt cx="459010" cy="342482"/>
          </a:xfrm>
        </p:grpSpPr>
        <p:pic>
          <p:nvPicPr>
            <p:cNvPr id="49" name="image20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6597" t="9444" r="7986" b="18888"/>
            <a:stretch>
              <a:fillRect/>
            </a:stretch>
          </p:blipFill>
          <p:spPr>
            <a:xfrm>
              <a:off x="10709805" y="6434998"/>
              <a:ext cx="436931" cy="2291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" name="image21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/>
            <a:stretch>
              <a:fillRect/>
            </a:stretch>
          </p:blipFill>
          <p:spPr>
            <a:xfrm>
              <a:off x="10960663" y="6321639"/>
              <a:ext cx="208152" cy="1859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1" name="Shape 232"/>
          <p:cNvSpPr/>
          <p:nvPr/>
        </p:nvSpPr>
        <p:spPr>
          <a:xfrm>
            <a:off x="10692956" y="7632373"/>
            <a:ext cx="0" cy="693378"/>
          </a:xfrm>
          <a:prstGeom prst="line">
            <a:avLst/>
          </a:prstGeom>
          <a:ln w="25400">
            <a:solidFill>
              <a:schemeClr val="accent1"/>
            </a:solidFill>
            <a:miter lim="400000"/>
            <a:headEnd type="stealth"/>
            <a:tailEnd type="stealth"/>
          </a:ln>
        </p:spPr>
        <p:txBody>
          <a:bodyPr lIns="45719" rIns="45719"/>
          <a:lstStyle/>
          <a:p>
            <a:pPr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2" name="Shape 232"/>
          <p:cNvSpPr/>
          <p:nvPr/>
        </p:nvSpPr>
        <p:spPr>
          <a:xfrm>
            <a:off x="9585347" y="7632373"/>
            <a:ext cx="0" cy="693378"/>
          </a:xfrm>
          <a:prstGeom prst="line">
            <a:avLst/>
          </a:prstGeom>
          <a:ln w="25400">
            <a:solidFill>
              <a:schemeClr val="accent1"/>
            </a:solidFill>
            <a:miter lim="400000"/>
            <a:headEnd type="stealth"/>
            <a:tailEnd type="stealth"/>
          </a:ln>
        </p:spPr>
        <p:txBody>
          <a:bodyPr lIns="45719" rIns="45719"/>
          <a:lstStyle/>
          <a:p>
            <a:pPr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8906E-6 -4.375E-6 L 0.44617 -0.03776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02" y="-18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09 0.00017 L -0.224 -0.01725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61" y="-8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fill="hold" grpId="1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fill="hold" grpId="1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" grpId="7" animBg="1" advAuto="0"/>
      <p:bldP spid="241" grpId="1" animBg="1" advAuto="0"/>
      <p:bldP spid="242" grpId="3" animBg="1" advAuto="0"/>
      <p:bldP spid="243" grpId="2" animBg="1" advAuto="0"/>
      <p:bldP spid="244" grpId="4" animBg="1" advAuto="0"/>
      <p:bldP spid="248" grpId="8" animBg="1" advAuto="0"/>
      <p:bldP spid="254" grpId="10" animBg="1" advAuto="0"/>
      <p:bldP spid="257" grpId="11" animBg="1" advAuto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u="sng" dirty="0"/>
              <a:t>D</a:t>
            </a:r>
            <a:r>
              <a:rPr lang="en-US" dirty="0"/>
              <a:t>istributed </a:t>
            </a:r>
            <a:r>
              <a:rPr lang="en-US" u="sng" dirty="0"/>
              <a:t>O</a:t>
            </a:r>
            <a:r>
              <a:rPr lang="en-US" dirty="0"/>
              <a:t>blivious </a:t>
            </a:r>
            <a:r>
              <a:rPr lang="en-US" u="sng" dirty="0"/>
              <a:t>D</a:t>
            </a:r>
            <a:r>
              <a:rPr lang="en-US" dirty="0"/>
              <a:t>ata Structure DSSE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Experiments</a:t>
            </a:r>
            <a:endParaRPr dirty="0"/>
          </a:p>
        </p:txBody>
      </p:sp>
      <p:sp>
        <p:nvSpPr>
          <p:cNvPr id="380" name="Shape 380"/>
          <p:cNvSpPr>
            <a:spLocks noGrp="1"/>
          </p:cNvSpPr>
          <p:nvPr>
            <p:ph type="sldNum" sz="quarter" idx="2"/>
          </p:nvPr>
        </p:nvSpPr>
        <p:spPr>
          <a:xfrm>
            <a:off x="6375349" y="925195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40</a:t>
            </a:fld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Placeholder 2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952499" y="2603500"/>
                <a:ext cx="11714189" cy="6286500"/>
              </a:xfrm>
            </p:spPr>
            <p:txBody>
              <a:bodyPr anchor="t">
                <a:noAutofit/>
              </a:bodyPr>
              <a:lstStyle/>
              <a:p>
                <a:pPr marL="0" indent="0">
                  <a:lnSpc>
                    <a:spcPct val="150000"/>
                  </a:lnSpc>
                  <a:spcBef>
                    <a:spcPts val="0"/>
                  </a:spcBef>
                  <a:buNone/>
                </a:pPr>
                <a:r>
                  <a:rPr lang="en-US" sz="3200" b="1" dirty="0" smtClean="0"/>
                  <a:t>Software setting &amp; optimizations</a:t>
                </a:r>
              </a:p>
              <a:p>
                <a:pPr marL="514350" indent="-514350">
                  <a:lnSpc>
                    <a:spcPct val="150000"/>
                  </a:lnSpc>
                  <a:spcBef>
                    <a:spcPts val="0"/>
                  </a:spcBef>
                  <a:buSzPct val="100000"/>
                  <a:buFont typeface="+mj-lt"/>
                  <a:buAutoNum type="arabicPeriod"/>
                </a:pPr>
                <a:r>
                  <a:rPr lang="en-US" sz="2800" b="1" dirty="0">
                    <a:latin typeface="Courier New" charset="0"/>
                    <a:ea typeface="Courier New" charset="0"/>
                    <a:cs typeface="Courier New" charset="0"/>
                  </a:rPr>
                  <a:t>Google sparse </a:t>
                </a:r>
                <a:r>
                  <a:rPr lang="en-US" sz="2800" b="1" dirty="0" smtClean="0">
                    <a:latin typeface="Courier New" charset="0"/>
                    <a:ea typeface="Courier New" charset="0"/>
                    <a:cs typeface="Courier New" charset="0"/>
                  </a:rPr>
                  <a:t>hash table </a:t>
                </a:r>
                <a:r>
                  <a:rPr lang="en-US" sz="2800" dirty="0" smtClean="0">
                    <a:latin typeface="+mj-lt"/>
                    <a:ea typeface="Courier New" charset="0"/>
                    <a:cs typeface="Courier New" charset="0"/>
                  </a:rPr>
                  <a:t>with</a:t>
                </a:r>
                <a:r>
                  <a:rPr lang="en-US" sz="2800" dirty="0" smtClean="0">
                    <a:latin typeface="Courier New" charset="0"/>
                    <a:ea typeface="Courier New" charset="0"/>
                    <a:cs typeface="Courier New" charset="0"/>
                  </a:rPr>
                  <a:t> </a:t>
                </a:r>
                <a:r>
                  <a:rPr lang="en-US" sz="2800" b="1" dirty="0" err="1" smtClean="0">
                    <a:latin typeface="Courier New" charset="0"/>
                    <a:ea typeface="Courier New" charset="0"/>
                    <a:cs typeface="Courier New" charset="0"/>
                  </a:rPr>
                  <a:t>dense_hash_map</a:t>
                </a:r>
                <a:r>
                  <a:rPr lang="en-US" sz="2800" dirty="0" smtClean="0">
                    <a:latin typeface="Courier New" charset="0"/>
                    <a:ea typeface="Courier New" charset="0"/>
                    <a:cs typeface="Courier New" charset="0"/>
                  </a:rPr>
                  <a:t> </a:t>
                </a:r>
                <a:r>
                  <a:rPr lang="en-US" sz="2800" dirty="0" smtClean="0"/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dirty="0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800" i="1" dirty="0" smtClean="0">
                            <a:latin typeface="Cambria Math" charset="0"/>
                          </a:rPr>
                          <m:t>𝑇</m:t>
                        </m:r>
                      </m:e>
                      <m:sub>
                        <m:r>
                          <a:rPr lang="en-US" sz="2800" i="1" dirty="0" smtClean="0">
                            <a:latin typeface="Cambria Math" charset="0"/>
                          </a:rPr>
                          <m:t>𝑤</m:t>
                        </m:r>
                      </m:sub>
                    </m:sSub>
                  </m:oMath>
                </a14:m>
                <a:r>
                  <a:rPr lang="en-US" sz="2800" dirty="0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dirty="0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800" i="1" dirty="0" smtClean="0">
                            <a:latin typeface="Cambria Math" charset="0"/>
                          </a:rPr>
                          <m:t>𝑇</m:t>
                        </m:r>
                      </m:e>
                      <m:sub>
                        <m:r>
                          <a:rPr lang="en-US" sz="2800" i="1" dirty="0" smtClean="0">
                            <a:latin typeface="Cambria Math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sz="2800" dirty="0" smtClean="0"/>
                  <a:t> data structures</a:t>
                </a:r>
              </a:p>
              <a:p>
                <a:pPr marL="444500" lvl="1" indent="0">
                  <a:lnSpc>
                    <a:spcPct val="150000"/>
                  </a:lnSpc>
                  <a:spcBef>
                    <a:spcPts val="0"/>
                  </a:spcBef>
                  <a:buSzPct val="100000"/>
                  <a:buNone/>
                </a:pPr>
                <a:r>
                  <a:rPr lang="en-US" sz="2400" b="1" dirty="0" smtClean="0">
                    <a:latin typeface="Helvetica Light" charset="0"/>
                    <a:ea typeface="Helvetica Light" charset="0"/>
                    <a:cs typeface="Helvetica Light" charset="0"/>
                  </a:rPr>
                  <a:t>Pros </a:t>
                </a:r>
              </a:p>
              <a:p>
                <a:pPr lvl="1">
                  <a:lnSpc>
                    <a:spcPct val="150000"/>
                  </a:lnSpc>
                  <a:spcBef>
                    <a:spcPts val="0"/>
                  </a:spcBef>
                  <a:buSzPct val="100000"/>
                  <a:buFont typeface="Wingdings" charset="2"/>
                  <a:buChar char="§"/>
                </a:pPr>
                <a:r>
                  <a:rPr lang="en-US" sz="2400" dirty="0" smtClean="0">
                    <a:latin typeface="Helvetica Light" charset="0"/>
                    <a:ea typeface="Helvetica Light" charset="0"/>
                    <a:cs typeface="Helvetica Light" charset="0"/>
                  </a:rPr>
                  <a:t>Best performance (execution, </a:t>
                </a:r>
                <a:br>
                  <a:rPr lang="en-US" sz="2400" dirty="0" smtClean="0">
                    <a:latin typeface="Helvetica Light" charset="0"/>
                    <a:ea typeface="Helvetica Light" charset="0"/>
                    <a:cs typeface="Helvetica Light" charset="0"/>
                  </a:rPr>
                </a:br>
                <a:r>
                  <a:rPr lang="en-US" sz="2400" dirty="0" smtClean="0">
                    <a:latin typeface="Helvetica Light" charset="0"/>
                    <a:ea typeface="Helvetica Light" charset="0"/>
                    <a:cs typeface="Helvetica Light" charset="0"/>
                  </a:rPr>
                  <a:t>memory, etc.)</a:t>
                </a:r>
              </a:p>
              <a:p>
                <a:pPr marL="444500" lvl="1" indent="0">
                  <a:lnSpc>
                    <a:spcPct val="150000"/>
                  </a:lnSpc>
                  <a:spcBef>
                    <a:spcPts val="0"/>
                  </a:spcBef>
                  <a:buSzPct val="100000"/>
                  <a:buNone/>
                </a:pPr>
                <a:r>
                  <a:rPr lang="en-US" sz="2400" b="1" dirty="0" smtClean="0">
                    <a:latin typeface="Helvetica Light" charset="0"/>
                    <a:ea typeface="Helvetica Light" charset="0"/>
                    <a:cs typeface="Helvetica Light" charset="0"/>
                  </a:rPr>
                  <a:t>Cons</a:t>
                </a:r>
              </a:p>
              <a:p>
                <a:pPr lvl="1">
                  <a:lnSpc>
                    <a:spcPct val="150000"/>
                  </a:lnSpc>
                  <a:spcBef>
                    <a:spcPts val="0"/>
                  </a:spcBef>
                  <a:buSzPct val="100000"/>
                  <a:buFont typeface="Wingdings" charset="2"/>
                  <a:buChar char="§"/>
                </a:pPr>
                <a:r>
                  <a:rPr lang="en-US" sz="2400" dirty="0">
                    <a:latin typeface="Helvetica Light" charset="0"/>
                    <a:ea typeface="Helvetica Light" charset="0"/>
                    <a:cs typeface="Helvetica Light" charset="0"/>
                  </a:rPr>
                  <a:t>No well-documented APIs</a:t>
                </a:r>
              </a:p>
              <a:p>
                <a:pPr lvl="1">
                  <a:lnSpc>
                    <a:spcPct val="150000"/>
                  </a:lnSpc>
                  <a:spcBef>
                    <a:spcPts val="0"/>
                  </a:spcBef>
                  <a:buSzPct val="100000"/>
                  <a:buFont typeface="Wingdings" charset="2"/>
                  <a:buChar char="§"/>
                </a:pPr>
                <a:r>
                  <a:rPr lang="en-US" sz="2400" dirty="0">
                    <a:latin typeface="Helvetica Light" charset="0"/>
                    <a:ea typeface="Helvetica Light" charset="0"/>
                    <a:cs typeface="Helvetica Light" charset="0"/>
                  </a:rPr>
                  <a:t>Auto-sizing (shrink/expansion) </a:t>
                </a:r>
                <a:r>
                  <a:rPr lang="en-US" sz="2400" dirty="0" smtClean="0">
                    <a:latin typeface="Helvetica Light" charset="0"/>
                    <a:ea typeface="Helvetica Light" charset="0"/>
                    <a:cs typeface="Helvetica Light" charset="0"/>
                  </a:rPr>
                  <a:t/>
                </a:r>
                <a:br>
                  <a:rPr lang="en-US" sz="2400" dirty="0" smtClean="0">
                    <a:latin typeface="Helvetica Light" charset="0"/>
                    <a:ea typeface="Helvetica Light" charset="0"/>
                    <a:cs typeface="Helvetica Light" charset="0"/>
                  </a:rPr>
                </a:br>
                <a:r>
                  <a:rPr lang="en-US" sz="2400" dirty="0" smtClean="0">
                    <a:latin typeface="Helvetica Light" charset="0"/>
                    <a:ea typeface="Helvetica Light" charset="0"/>
                    <a:cs typeface="Helvetica Light" charset="0"/>
                  </a:rPr>
                  <a:t>when </a:t>
                </a:r>
                <a:r>
                  <a:rPr lang="en-US" sz="2400" dirty="0">
                    <a:latin typeface="Helvetica Light" charset="0"/>
                    <a:ea typeface="Helvetica Light" charset="0"/>
                    <a:cs typeface="Helvetica Light" charset="0"/>
                  </a:rPr>
                  <a:t>adding/deleting</a:t>
                </a:r>
                <a:endParaRPr lang="en-US" sz="2400" b="1" dirty="0" smtClean="0">
                  <a:latin typeface="Helvetica Light" charset="0"/>
                  <a:ea typeface="Helvetica Light" charset="0"/>
                  <a:cs typeface="Helvetica Light" charset="0"/>
                </a:endParaRPr>
              </a:p>
            </p:txBody>
          </p:sp>
        </mc:Choice>
        <mc:Fallback xmlns="">
          <p:sp>
            <p:nvSpPr>
              <p:cNvPr id="7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952499" y="2603500"/>
                <a:ext cx="11714189" cy="6286500"/>
              </a:xfrm>
              <a:blipFill rotWithShape="0">
                <a:blip r:embed="rId2"/>
                <a:stretch>
                  <a:fillRect l="-1665" r="-1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6750" y="4160668"/>
            <a:ext cx="6184849" cy="24227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6750" y="6805988"/>
            <a:ext cx="6184849" cy="244596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809593" y="9251950"/>
            <a:ext cx="65024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smtClean="0"/>
              <a:t>Figures taken from http</a:t>
            </a:r>
            <a:r>
              <a:rPr lang="en-US" sz="1600" dirty="0"/>
              <a:t>://</a:t>
            </a:r>
            <a:r>
              <a:rPr lang="en-US" sz="1600" dirty="0" err="1"/>
              <a:t>incise.org</a:t>
            </a:r>
            <a:r>
              <a:rPr lang="en-US" sz="1600" dirty="0"/>
              <a:t>/hash-table-</a:t>
            </a:r>
            <a:r>
              <a:rPr lang="en-US" sz="1600" dirty="0" err="1"/>
              <a:t>benchmarks.html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385404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u="sng" dirty="0"/>
              <a:t>D</a:t>
            </a:r>
            <a:r>
              <a:rPr lang="en-US" dirty="0"/>
              <a:t>istributed </a:t>
            </a:r>
            <a:r>
              <a:rPr lang="en-US" u="sng" dirty="0"/>
              <a:t>O</a:t>
            </a:r>
            <a:r>
              <a:rPr lang="en-US" dirty="0"/>
              <a:t>blivious </a:t>
            </a:r>
            <a:r>
              <a:rPr lang="en-US" u="sng" dirty="0"/>
              <a:t>D</a:t>
            </a:r>
            <a:r>
              <a:rPr lang="en-US" dirty="0"/>
              <a:t>ata Structure DSSE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Experiments</a:t>
            </a:r>
            <a:endParaRPr dirty="0"/>
          </a:p>
        </p:txBody>
      </p:sp>
      <p:sp>
        <p:nvSpPr>
          <p:cNvPr id="380" name="Shape 380"/>
          <p:cNvSpPr>
            <a:spLocks noGrp="1"/>
          </p:cNvSpPr>
          <p:nvPr>
            <p:ph type="sldNum" sz="quarter" idx="2"/>
          </p:nvPr>
        </p:nvSpPr>
        <p:spPr>
          <a:xfrm>
            <a:off x="6375349" y="925195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41</a:t>
            </a:fld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Placeholder 2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952499" y="2603500"/>
                <a:ext cx="11714189" cy="6286500"/>
              </a:xfrm>
            </p:spPr>
            <p:txBody>
              <a:bodyPr anchor="t">
                <a:noAutofit/>
              </a:bodyPr>
              <a:lstStyle/>
              <a:p>
                <a:pPr marL="0" indent="0">
                  <a:lnSpc>
                    <a:spcPct val="150000"/>
                  </a:lnSpc>
                  <a:spcBef>
                    <a:spcPts val="0"/>
                  </a:spcBef>
                  <a:buNone/>
                </a:pPr>
                <a:r>
                  <a:rPr lang="en-US" sz="3200" b="1" dirty="0" smtClean="0"/>
                  <a:t>Software setting &amp; optimizations</a:t>
                </a:r>
              </a:p>
              <a:p>
                <a:pPr marL="514350" indent="-514350">
                  <a:lnSpc>
                    <a:spcPct val="150000"/>
                  </a:lnSpc>
                  <a:spcBef>
                    <a:spcPts val="0"/>
                  </a:spcBef>
                  <a:buSzPct val="100000"/>
                  <a:buFont typeface="+mj-lt"/>
                  <a:buAutoNum type="arabicPeriod" startAt="2"/>
                </a:pPr>
                <a:r>
                  <a:rPr lang="en-US" sz="2800" b="1" dirty="0" err="1" smtClean="0">
                    <a:latin typeface="Courier New" charset="0"/>
                    <a:ea typeface="Courier New" charset="0"/>
                    <a:cs typeface="Courier New" charset="0"/>
                  </a:rPr>
                  <a:t>Libtomcrypt</a:t>
                </a:r>
                <a:r>
                  <a:rPr lang="en-US" sz="2800" dirty="0" smtClean="0"/>
                  <a:t> for </a:t>
                </a:r>
                <a:r>
                  <a:rPr lang="en-US" sz="2800" dirty="0"/>
                  <a:t>cryptographic </a:t>
                </a:r>
                <a:r>
                  <a:rPr lang="en-US" sz="2800" dirty="0" smtClean="0"/>
                  <a:t>primitives </a:t>
                </a:r>
              </a:p>
              <a:p>
                <a:pPr lvl="1">
                  <a:lnSpc>
                    <a:spcPct val="150000"/>
                  </a:lnSpc>
                  <a:spcBef>
                    <a:spcPts val="0"/>
                  </a:spcBef>
                  <a:buSzPct val="100000"/>
                  <a:buFont typeface="Wingdings" charset="2"/>
                  <a:buChar char="§"/>
                </a:pPr>
                <a:r>
                  <a:rPr lang="en-US" sz="2800" dirty="0" smtClean="0"/>
                  <a:t>AES-CTR for IND-CPA encryption/decryption</a:t>
                </a:r>
              </a:p>
              <a:p>
                <a:pPr lvl="1">
                  <a:lnSpc>
                    <a:spcPct val="150000"/>
                  </a:lnSpc>
                  <a:spcBef>
                    <a:spcPts val="0"/>
                  </a:spcBef>
                  <a:buSzPct val="100000"/>
                  <a:buFont typeface="Wingdings" charset="2"/>
                  <a:buChar char="§"/>
                </a:pPr>
                <a:r>
                  <a:rPr lang="en-US" sz="2800" dirty="0" smtClean="0"/>
                  <a:t>AES-128 CMAC for hash function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charset="0"/>
                      </a:rPr>
                      <m:t>𝐻</m:t>
                    </m:r>
                  </m:oMath>
                </a14:m>
                <a:endParaRPr lang="en-US" sz="2800" dirty="0" smtClean="0"/>
              </a:p>
              <a:p>
                <a:pPr lvl="1">
                  <a:lnSpc>
                    <a:spcPct val="150000"/>
                  </a:lnSpc>
                  <a:spcBef>
                    <a:spcPts val="0"/>
                  </a:spcBef>
                  <a:buSzPct val="100000"/>
                  <a:buFont typeface="Wingdings" charset="2"/>
                  <a:buChar char="§"/>
                </a:pPr>
                <a:endParaRPr lang="en-US" sz="2800" dirty="0" smtClean="0"/>
              </a:p>
              <a:p>
                <a:pPr marL="514350" indent="-514350">
                  <a:lnSpc>
                    <a:spcPct val="150000"/>
                  </a:lnSpc>
                  <a:spcBef>
                    <a:spcPts val="0"/>
                  </a:spcBef>
                  <a:buSzPct val="100000"/>
                  <a:buFont typeface="+mj-lt"/>
                  <a:buAutoNum type="arabicPeriod" startAt="3"/>
                </a:pPr>
                <a:r>
                  <a:rPr lang="en-US" sz="2800" b="1" dirty="0" smtClean="0">
                    <a:latin typeface="Courier New" charset="0"/>
                    <a:ea typeface="Courier New" charset="0"/>
                    <a:cs typeface="Courier New" charset="0"/>
                  </a:rPr>
                  <a:t>Intel AES-NI </a:t>
                </a:r>
                <a:r>
                  <a:rPr lang="en-US" sz="2800" dirty="0" smtClean="0">
                    <a:latin typeface="Helvetica Light" charset="0"/>
                    <a:ea typeface="Helvetica Light" charset="0"/>
                    <a:cs typeface="Helvetica Light" charset="0"/>
                  </a:rPr>
                  <a:t>hardware accelerated </a:t>
                </a:r>
                <a:r>
                  <a:rPr lang="en-US" sz="2800" dirty="0" smtClean="0"/>
                  <a:t>library for cryptographic operation optimization on Intel infrastructure</a:t>
                </a:r>
                <a:endParaRPr lang="en-US" sz="2800" dirty="0" smtClean="0">
                  <a:latin typeface="Courier New" charset="0"/>
                  <a:ea typeface="Courier New" charset="0"/>
                  <a:cs typeface="Courier New" charset="0"/>
                </a:endParaRPr>
              </a:p>
            </p:txBody>
          </p:sp>
        </mc:Choice>
        <mc:Fallback xmlns="">
          <p:sp>
            <p:nvSpPr>
              <p:cNvPr id="7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952499" y="2603500"/>
                <a:ext cx="11714189" cy="6286500"/>
              </a:xfrm>
              <a:blipFill rotWithShape="0">
                <a:blip r:embed="rId2"/>
                <a:stretch>
                  <a:fillRect l="-16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31726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u="sng" dirty="0"/>
              <a:t>D</a:t>
            </a:r>
            <a:r>
              <a:rPr lang="en-US" dirty="0"/>
              <a:t>istributed </a:t>
            </a:r>
            <a:r>
              <a:rPr lang="en-US" u="sng" dirty="0"/>
              <a:t>O</a:t>
            </a:r>
            <a:r>
              <a:rPr lang="en-US" dirty="0"/>
              <a:t>blivious </a:t>
            </a:r>
            <a:r>
              <a:rPr lang="en-US" u="sng" dirty="0"/>
              <a:t>D</a:t>
            </a:r>
            <a:r>
              <a:rPr lang="en-US" dirty="0"/>
              <a:t>ata Structure DSSE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Experiments</a:t>
            </a:r>
            <a:endParaRPr dirty="0"/>
          </a:p>
        </p:txBody>
      </p:sp>
      <p:sp>
        <p:nvSpPr>
          <p:cNvPr id="380" name="Shape 380"/>
          <p:cNvSpPr>
            <a:spLocks noGrp="1"/>
          </p:cNvSpPr>
          <p:nvPr>
            <p:ph type="sldNum" sz="quarter" idx="2"/>
          </p:nvPr>
        </p:nvSpPr>
        <p:spPr>
          <a:xfrm>
            <a:off x="6375349" y="925195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42</a:t>
            </a:fld>
            <a:endParaRPr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52499" y="2603500"/>
            <a:ext cx="11714189" cy="6286500"/>
          </a:xfrm>
        </p:spPr>
        <p:txBody>
          <a:bodyPr anchor="t">
            <a:no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3200" b="1" dirty="0" smtClean="0"/>
              <a:t>Software setting &amp; optimizations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SzPct val="100000"/>
              <a:buFont typeface="+mj-lt"/>
              <a:buAutoNum type="arabicPeriod" startAt="4"/>
            </a:pPr>
            <a:r>
              <a:rPr lang="en-US" sz="2800" b="1" dirty="0" err="1" smtClean="0">
                <a:latin typeface="Courier New" charset="0"/>
                <a:ea typeface="Courier New" charset="0"/>
                <a:cs typeface="Courier New" charset="0"/>
              </a:rPr>
              <a:t>ZeroMQ</a:t>
            </a:r>
            <a:r>
              <a:rPr lang="en-US" sz="2800" dirty="0" smtClean="0"/>
              <a:t> library for socket programing</a:t>
            </a:r>
          </a:p>
          <a:p>
            <a:pPr marL="444500" lvl="1" indent="0">
              <a:lnSpc>
                <a:spcPct val="150000"/>
              </a:lnSpc>
              <a:spcBef>
                <a:spcPts val="0"/>
              </a:spcBef>
              <a:buSzPct val="100000"/>
              <a:buNone/>
            </a:pPr>
            <a:r>
              <a:rPr lang="en-US" sz="2800" b="1" dirty="0" smtClean="0"/>
              <a:t>Pros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SzPct val="100000"/>
              <a:buFont typeface="Wingdings" charset="2"/>
              <a:buChar char="§"/>
            </a:pPr>
            <a:r>
              <a:rPr lang="en-US" sz="2800" dirty="0" smtClean="0"/>
              <a:t>Lightweight, simple, easy to use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SzPct val="100000"/>
              <a:buFont typeface="Wingdings" charset="2"/>
              <a:buChar char="§"/>
            </a:pPr>
            <a:r>
              <a:rPr lang="en-US" sz="2800" dirty="0" smtClean="0"/>
              <a:t>Well-documented APIs and well-organized objects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SzPct val="100000"/>
              <a:buFont typeface="Wingdings" charset="2"/>
              <a:buChar char="§"/>
            </a:pPr>
            <a:r>
              <a:rPr lang="en-US" sz="2800" dirty="0" smtClean="0"/>
              <a:t>Extremely fast for simple messages (our needs) </a:t>
            </a:r>
          </a:p>
          <a:p>
            <a:pPr marL="444500" lvl="1" indent="0">
              <a:lnSpc>
                <a:spcPct val="150000"/>
              </a:lnSpc>
              <a:spcBef>
                <a:spcPts val="0"/>
              </a:spcBef>
              <a:buSzPct val="100000"/>
              <a:buNone/>
            </a:pPr>
            <a:r>
              <a:rPr lang="en-US" sz="2800" b="1" dirty="0" smtClean="0"/>
              <a:t>Cons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SzPct val="100000"/>
              <a:buFont typeface="Wingdings" charset="2"/>
              <a:buChar char="§"/>
            </a:pPr>
            <a:r>
              <a:rPr lang="en-US" sz="2800" dirty="0" smtClean="0"/>
              <a:t>Not as many features (we don</a:t>
            </a:r>
            <a:r>
              <a:rPr lang="mr-IN" sz="2800" dirty="0" smtClean="0"/>
              <a:t>’</a:t>
            </a:r>
            <a:r>
              <a:rPr lang="en-US" sz="2800" dirty="0" smtClean="0"/>
              <a:t>t need!)</a:t>
            </a:r>
          </a:p>
        </p:txBody>
      </p:sp>
    </p:spTree>
    <p:extLst>
      <p:ext uri="{BB962C8B-B14F-4D97-AF65-F5344CB8AC3E}">
        <p14:creationId xmlns:p14="http://schemas.microsoft.com/office/powerpoint/2010/main" val="16001678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u="sng" dirty="0"/>
              <a:t>D</a:t>
            </a:r>
            <a:r>
              <a:rPr lang="en-US" dirty="0"/>
              <a:t>istributed </a:t>
            </a:r>
            <a:r>
              <a:rPr lang="en-US" u="sng" dirty="0"/>
              <a:t>O</a:t>
            </a:r>
            <a:r>
              <a:rPr lang="en-US" dirty="0"/>
              <a:t>blivious </a:t>
            </a:r>
            <a:r>
              <a:rPr lang="en-US" u="sng" dirty="0"/>
              <a:t>D</a:t>
            </a:r>
            <a:r>
              <a:rPr lang="en-US" dirty="0"/>
              <a:t>ata Structure DSSE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Experiments</a:t>
            </a:r>
            <a:endParaRPr dirty="0"/>
          </a:p>
        </p:txBody>
      </p:sp>
      <p:sp>
        <p:nvSpPr>
          <p:cNvPr id="380" name="Shape 380"/>
          <p:cNvSpPr>
            <a:spLocks noGrp="1"/>
          </p:cNvSpPr>
          <p:nvPr>
            <p:ph type="sldNum" sz="quarter" idx="2"/>
          </p:nvPr>
        </p:nvSpPr>
        <p:spPr>
          <a:xfrm>
            <a:off x="6375349" y="925195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43</a:t>
            </a:fld>
            <a:endParaRPr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52499" y="2603500"/>
            <a:ext cx="11714189" cy="6286500"/>
          </a:xfrm>
        </p:spPr>
        <p:txBody>
          <a:bodyPr anchor="t">
            <a:no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3200" b="1" dirty="0" smtClean="0"/>
              <a:t>Software setting &amp; optimizations 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SzPct val="100000"/>
              <a:buFont typeface="+mj-lt"/>
              <a:buAutoNum type="arabicPeriod" startAt="5"/>
            </a:pPr>
            <a:r>
              <a:rPr lang="en-US" sz="2800" b="1" dirty="0" err="1">
                <a:latin typeface="Courier New" charset="0"/>
                <a:ea typeface="Courier New" charset="0"/>
                <a:cs typeface="Courier New" charset="0"/>
              </a:rPr>
              <a:t>pthread</a:t>
            </a:r>
            <a:r>
              <a:rPr lang="en-US" sz="2800" b="1" dirty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2800" dirty="0" smtClean="0">
                <a:latin typeface="Helvetica Light" charset="0"/>
                <a:ea typeface="Helvetica Light" charset="0"/>
                <a:cs typeface="Helvetica Light" charset="0"/>
              </a:rPr>
              <a:t>library for multithreading </a:t>
            </a:r>
            <a:r>
              <a:rPr lang="en-US" sz="2800" dirty="0" smtClean="0"/>
              <a:t>(parallelism) 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SzPct val="100000"/>
              <a:buFont typeface="Wingdings" charset="2"/>
              <a:buChar char="§"/>
            </a:pPr>
            <a:r>
              <a:rPr lang="en-US" sz="2800" dirty="0" smtClean="0"/>
              <a:t>Parallelized data downloading/uploading from 2 servers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SzPct val="100000"/>
              <a:buFont typeface="Wingdings" charset="2"/>
              <a:buChar char="§"/>
            </a:pPr>
            <a:r>
              <a:rPr lang="en-US" sz="2800" dirty="0" smtClean="0"/>
              <a:t>AES key precomputation while getting data</a:t>
            </a:r>
          </a:p>
        </p:txBody>
      </p:sp>
    </p:spTree>
    <p:extLst>
      <p:ext uri="{BB962C8B-B14F-4D97-AF65-F5344CB8AC3E}">
        <p14:creationId xmlns:p14="http://schemas.microsoft.com/office/powerpoint/2010/main" val="13317323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u="sng" dirty="0"/>
              <a:t>D</a:t>
            </a:r>
            <a:r>
              <a:rPr lang="en-US" dirty="0"/>
              <a:t>istributed </a:t>
            </a:r>
            <a:r>
              <a:rPr lang="en-US" u="sng" dirty="0"/>
              <a:t>O</a:t>
            </a:r>
            <a:r>
              <a:rPr lang="en-US" dirty="0"/>
              <a:t>blivious </a:t>
            </a:r>
            <a:r>
              <a:rPr lang="en-US" u="sng" dirty="0"/>
              <a:t>D</a:t>
            </a:r>
            <a:r>
              <a:rPr lang="en-US" dirty="0"/>
              <a:t>ata Structure DSSE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Experiments</a:t>
            </a:r>
            <a:endParaRPr dirty="0"/>
          </a:p>
        </p:txBody>
      </p:sp>
      <p:sp>
        <p:nvSpPr>
          <p:cNvPr id="380" name="Shape 380"/>
          <p:cNvSpPr>
            <a:spLocks noGrp="1"/>
          </p:cNvSpPr>
          <p:nvPr>
            <p:ph type="sldNum" sz="quarter" idx="2"/>
          </p:nvPr>
        </p:nvSpPr>
        <p:spPr>
          <a:xfrm>
            <a:off x="6375349" y="925195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44</a:t>
            </a:fld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Placeholder 2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952500" y="2603500"/>
                <a:ext cx="11483340" cy="6286500"/>
              </a:xfrm>
            </p:spPr>
            <p:txBody>
              <a:bodyPr anchor="t">
                <a:noAutofit/>
              </a:bodyPr>
              <a:lstStyle/>
              <a:p>
                <a:pPr marL="0" indent="0">
                  <a:lnSpc>
                    <a:spcPct val="150000"/>
                  </a:lnSpc>
                  <a:spcBef>
                    <a:spcPts val="0"/>
                  </a:spcBef>
                  <a:buSzPct val="100000"/>
                  <a:buNone/>
                </a:pPr>
                <a:r>
                  <a:rPr lang="en-US" sz="3200" b="1" dirty="0" smtClean="0"/>
                  <a:t>Dataset</a:t>
                </a:r>
              </a:p>
              <a:p>
                <a:pPr>
                  <a:lnSpc>
                    <a:spcPct val="150000"/>
                  </a:lnSpc>
                  <a:spcBef>
                    <a:spcPts val="0"/>
                  </a:spcBef>
                  <a:buSzPct val="100000"/>
                  <a:buFont typeface="Wingdings" charset="2"/>
                  <a:buChar char="§"/>
                </a:pPr>
                <a:r>
                  <a:rPr lang="en-US" sz="2800" dirty="0" smtClean="0"/>
                  <a:t>Enron email with different subsets ranging from from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dirty="0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800" i="1" dirty="0" smtClean="0">
                            <a:latin typeface="Cambria Math" charset="0"/>
                          </a:rPr>
                          <m:t>10</m:t>
                        </m:r>
                      </m:e>
                      <m:sup>
                        <m:r>
                          <a:rPr lang="en-US" sz="2800" i="1" dirty="0" smtClean="0">
                            <a:latin typeface="Cambria Math" charset="0"/>
                          </a:rPr>
                          <m:t>8</m:t>
                        </m:r>
                      </m:sup>
                    </m:sSup>
                    <m:r>
                      <a:rPr lang="en-US" sz="2800" i="1" dirty="0" smtClean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800" dirty="0"/>
                  <a:t>to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charset="0"/>
                      </a:rPr>
                      <m:t>9×</m:t>
                    </m:r>
                    <m:sSup>
                      <m:sSupPr>
                        <m:ctrlPr>
                          <a:rPr lang="en-US" sz="2800" i="1" dirty="0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800" i="1" dirty="0" smtClean="0">
                            <a:latin typeface="Cambria Math" charset="0"/>
                          </a:rPr>
                          <m:t>10</m:t>
                        </m:r>
                      </m:e>
                      <m:sup>
                        <m:r>
                          <a:rPr lang="en-US" sz="2800" b="0" i="1" dirty="0" smtClean="0">
                            <a:latin typeface="Cambria Math" charset="0"/>
                          </a:rPr>
                          <m:t>10</m:t>
                        </m:r>
                      </m:sup>
                    </m:sSup>
                  </m:oMath>
                </a14:m>
                <a:r>
                  <a:rPr lang="en-US" sz="2800" dirty="0" smtClean="0"/>
                  <a:t> keyword-file pairs.</a:t>
                </a:r>
              </a:p>
              <a:p>
                <a:pPr marL="0" indent="0">
                  <a:lnSpc>
                    <a:spcPct val="150000"/>
                  </a:lnSpc>
                  <a:spcBef>
                    <a:spcPts val="0"/>
                  </a:spcBef>
                  <a:buSzPct val="100000"/>
                  <a:buNone/>
                </a:pPr>
                <a:r>
                  <a:rPr lang="en-US" sz="3200" b="1" dirty="0" smtClean="0"/>
                  <a:t>Comparison</a:t>
                </a:r>
              </a:p>
              <a:p>
                <a:pPr>
                  <a:lnSpc>
                    <a:spcPct val="150000"/>
                  </a:lnSpc>
                  <a:spcBef>
                    <a:spcPts val="0"/>
                  </a:spcBef>
                  <a:buSzPct val="100000"/>
                  <a:buFont typeface="Wingdings" charset="2"/>
                  <a:buChar char="§"/>
                </a:pPr>
                <a:r>
                  <a:rPr lang="en-US" sz="2800" dirty="0" smtClean="0"/>
                  <a:t>Traditional DSSE (</a:t>
                </a:r>
                <a:r>
                  <a:rPr lang="en-US" sz="2800" dirty="0" err="1" smtClean="0"/>
                  <a:t>Yavuz</a:t>
                </a:r>
                <a:r>
                  <a:rPr lang="en-US" sz="2800" dirty="0" smtClean="0"/>
                  <a:t> et al.)</a:t>
                </a:r>
              </a:p>
              <a:p>
                <a:pPr>
                  <a:lnSpc>
                    <a:spcPct val="150000"/>
                  </a:lnSpc>
                  <a:spcBef>
                    <a:spcPts val="0"/>
                  </a:spcBef>
                  <a:buSzPct val="100000"/>
                  <a:buFont typeface="Wingdings" charset="2"/>
                  <a:buChar char="§"/>
                </a:pPr>
                <a:r>
                  <a:rPr lang="en-US" sz="2800" dirty="0" smtClean="0"/>
                  <a:t>Oblivious Data Structure with Path-ORAM-based building blocks on:</a:t>
                </a:r>
              </a:p>
              <a:p>
                <a:pPr lvl="1">
                  <a:lnSpc>
                    <a:spcPct val="150000"/>
                  </a:lnSpc>
                  <a:spcBef>
                    <a:spcPts val="0"/>
                  </a:spcBef>
                  <a:buSzPct val="100000"/>
                  <a:buFont typeface="Wingdings" charset="2"/>
                  <a:buChar char="§"/>
                </a:pPr>
                <a:r>
                  <a:rPr lang="en-US" sz="2800" dirty="0" smtClean="0"/>
                  <a:t>Dictionary data structure (ODICT)</a:t>
                </a:r>
              </a:p>
              <a:p>
                <a:pPr lvl="1">
                  <a:lnSpc>
                    <a:spcPct val="150000"/>
                  </a:lnSpc>
                  <a:spcBef>
                    <a:spcPts val="0"/>
                  </a:spcBef>
                  <a:buSzPct val="100000"/>
                  <a:buFont typeface="Wingdings" charset="2"/>
                  <a:buChar char="§"/>
                </a:pPr>
                <a:r>
                  <a:rPr lang="en-US" sz="2800" dirty="0" smtClean="0"/>
                  <a:t>Incidence matrix data structure (OMAT)</a:t>
                </a:r>
                <a:endParaRPr lang="en-US" sz="2800" dirty="0"/>
              </a:p>
            </p:txBody>
          </p:sp>
        </mc:Choice>
        <mc:Fallback xmlns="">
          <p:sp>
            <p:nvSpPr>
              <p:cNvPr id="7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952500" y="2603500"/>
                <a:ext cx="11483340" cy="6286500"/>
              </a:xfrm>
              <a:blipFill rotWithShape="0">
                <a:blip r:embed="rId2"/>
                <a:stretch>
                  <a:fillRect l="-1699" r="-5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41995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u="sng" dirty="0"/>
              <a:t>D</a:t>
            </a:r>
            <a:r>
              <a:rPr lang="en-US" dirty="0"/>
              <a:t>istributed </a:t>
            </a:r>
            <a:r>
              <a:rPr lang="en-US" u="sng" dirty="0"/>
              <a:t>O</a:t>
            </a:r>
            <a:r>
              <a:rPr lang="en-US" dirty="0"/>
              <a:t>blivious </a:t>
            </a:r>
            <a:r>
              <a:rPr lang="en-US" u="sng" dirty="0"/>
              <a:t>D</a:t>
            </a:r>
            <a:r>
              <a:rPr lang="en-US" dirty="0"/>
              <a:t>ata Structure DSSE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Experiments</a:t>
            </a:r>
            <a:endParaRPr dirty="0"/>
          </a:p>
        </p:txBody>
      </p:sp>
      <p:sp>
        <p:nvSpPr>
          <p:cNvPr id="380" name="Shape 380"/>
          <p:cNvSpPr>
            <a:spLocks noGrp="1"/>
          </p:cNvSpPr>
          <p:nvPr>
            <p:ph type="sldNum" sz="quarter" idx="2"/>
          </p:nvPr>
        </p:nvSpPr>
        <p:spPr>
          <a:xfrm>
            <a:off x="6375349" y="925195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45</a:t>
            </a:fld>
            <a:endParaRPr/>
          </a:p>
        </p:txBody>
      </p:sp>
      <p:sp>
        <p:nvSpPr>
          <p:cNvPr id="13" name="Text Placeholder 2"/>
          <p:cNvSpPr>
            <a:spLocks noGrp="1"/>
          </p:cNvSpPr>
          <p:nvPr>
            <p:ph type="body" idx="1"/>
          </p:nvPr>
        </p:nvSpPr>
        <p:spPr>
          <a:xfrm>
            <a:off x="620581" y="7820425"/>
            <a:ext cx="11992339" cy="70292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 smtClean="0"/>
              <a:t>Figure 3. </a:t>
            </a:r>
            <a:r>
              <a:rPr lang="en-US" sz="2400" dirty="0" smtClean="0"/>
              <a:t>End-to-end </a:t>
            </a:r>
            <a:r>
              <a:rPr lang="en-US" sz="2400" dirty="0"/>
              <a:t>cryptographic delay with in-state network </a:t>
            </a:r>
            <a:r>
              <a:rPr lang="en-US" sz="2400" dirty="0" smtClean="0"/>
              <a:t>latency (i.e., 11 </a:t>
            </a:r>
            <a:r>
              <a:rPr lang="en-US" sz="2400" dirty="0" err="1" smtClean="0"/>
              <a:t>ms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14" name="Text Placeholder 2"/>
          <p:cNvSpPr txBox="1">
            <a:spLocks/>
          </p:cNvSpPr>
          <p:nvPr/>
        </p:nvSpPr>
        <p:spPr>
          <a:xfrm>
            <a:off x="620581" y="8337891"/>
            <a:ext cx="12300945" cy="9316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 marL="444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889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333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778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2222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 hangingPunct="1">
              <a:spcBef>
                <a:spcPts val="0"/>
              </a:spcBef>
              <a:buFontTx/>
              <a:buNone/>
            </a:pPr>
            <a:r>
              <a:rPr lang="en-US" sz="1800" i="1" u="sng" dirty="0" smtClean="0"/>
              <a:t>Configuration</a:t>
            </a:r>
            <a:r>
              <a:rPr lang="en-US" sz="1800" i="1" dirty="0" smtClean="0"/>
              <a:t>:</a:t>
            </a:r>
          </a:p>
          <a:p>
            <a:pPr marL="0" indent="0" hangingPunct="1">
              <a:spcBef>
                <a:spcPts val="0"/>
              </a:spcBef>
              <a:buFontTx/>
              <a:buNone/>
            </a:pPr>
            <a:r>
              <a:rPr lang="en-US" sz="1800" dirty="0" smtClean="0"/>
              <a:t>Client: Oregon State University, Corvallis, OR, 97331   -------    Amazon EC2 Server: Oregon West Region</a:t>
            </a:r>
            <a:endParaRPr lang="en-US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59641"/>
            <a:ext cx="12877857" cy="446078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269451" y="8290114"/>
            <a:ext cx="2608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1" smtClean="0"/>
              <a:t>Throughput: 100 Mbps </a:t>
            </a:r>
            <a:endParaRPr lang="en-US" sz="1800" i="1"/>
          </a:p>
        </p:txBody>
      </p:sp>
    </p:spTree>
    <p:extLst>
      <p:ext uri="{BB962C8B-B14F-4D97-AF65-F5344CB8AC3E}">
        <p14:creationId xmlns:p14="http://schemas.microsoft.com/office/powerpoint/2010/main" val="6231068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u="sng" dirty="0"/>
              <a:t>D</a:t>
            </a:r>
            <a:r>
              <a:rPr lang="en-US" dirty="0"/>
              <a:t>istributed </a:t>
            </a:r>
            <a:r>
              <a:rPr lang="en-US" u="sng" dirty="0"/>
              <a:t>O</a:t>
            </a:r>
            <a:r>
              <a:rPr lang="en-US" dirty="0"/>
              <a:t>blivious </a:t>
            </a:r>
            <a:r>
              <a:rPr lang="en-US" u="sng" dirty="0"/>
              <a:t>D</a:t>
            </a:r>
            <a:r>
              <a:rPr lang="en-US" dirty="0"/>
              <a:t>ata Structure DSSE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Experiments</a:t>
            </a:r>
            <a:endParaRPr dirty="0"/>
          </a:p>
        </p:txBody>
      </p:sp>
      <p:sp>
        <p:nvSpPr>
          <p:cNvPr id="380" name="Shape 380"/>
          <p:cNvSpPr>
            <a:spLocks noGrp="1"/>
          </p:cNvSpPr>
          <p:nvPr>
            <p:ph type="sldNum" sz="quarter" idx="2"/>
          </p:nvPr>
        </p:nvSpPr>
        <p:spPr>
          <a:xfrm>
            <a:off x="6375349" y="925195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46</a:t>
            </a:fld>
            <a:endParaRPr/>
          </a:p>
        </p:txBody>
      </p:sp>
      <p:sp>
        <p:nvSpPr>
          <p:cNvPr id="18" name="Text Placeholder 2"/>
          <p:cNvSpPr txBox="1">
            <a:spLocks/>
          </p:cNvSpPr>
          <p:nvPr/>
        </p:nvSpPr>
        <p:spPr>
          <a:xfrm>
            <a:off x="620581" y="7774703"/>
            <a:ext cx="11992339" cy="702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 marL="444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889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333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778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2222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 hangingPunct="1">
              <a:buFontTx/>
              <a:buNone/>
            </a:pPr>
            <a:r>
              <a:rPr lang="en-US" sz="2400" b="1" dirty="0" smtClean="0"/>
              <a:t>Figure 4. </a:t>
            </a:r>
            <a:r>
              <a:rPr lang="en-US" sz="2400" dirty="0" smtClean="0"/>
              <a:t>End-to-end cryptographic delay with out-state network latency (i.e., 31 </a:t>
            </a:r>
            <a:r>
              <a:rPr lang="en-US" sz="2400" dirty="0" err="1" smtClean="0"/>
              <a:t>ms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8" y="3306888"/>
            <a:ext cx="12854304" cy="4499006"/>
          </a:xfrm>
          <a:prstGeom prst="rect">
            <a:avLst/>
          </a:prstGeom>
        </p:spPr>
      </p:pic>
      <p:sp>
        <p:nvSpPr>
          <p:cNvPr id="8" name="Text Placeholder 2"/>
          <p:cNvSpPr txBox="1">
            <a:spLocks/>
          </p:cNvSpPr>
          <p:nvPr/>
        </p:nvSpPr>
        <p:spPr>
          <a:xfrm>
            <a:off x="620581" y="8337891"/>
            <a:ext cx="12300945" cy="9316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 marL="444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889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333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778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2222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 hangingPunct="1">
              <a:spcBef>
                <a:spcPts val="0"/>
              </a:spcBef>
              <a:buFontTx/>
              <a:buNone/>
            </a:pPr>
            <a:r>
              <a:rPr lang="en-US" sz="1800" i="1" u="sng" dirty="0" smtClean="0"/>
              <a:t>Configuration</a:t>
            </a:r>
            <a:r>
              <a:rPr lang="en-US" sz="1800" i="1" dirty="0" smtClean="0"/>
              <a:t>:</a:t>
            </a:r>
          </a:p>
          <a:p>
            <a:pPr marL="0" indent="0" hangingPunct="1">
              <a:spcBef>
                <a:spcPts val="0"/>
              </a:spcBef>
              <a:buFontTx/>
              <a:buNone/>
            </a:pPr>
            <a:r>
              <a:rPr lang="en-US" sz="1800" dirty="0" smtClean="0"/>
              <a:t>Client: Oregon State University, Corvallis, OR, 97331   -------    Amazon EC2 Server: California West Region</a:t>
            </a:r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10269451" y="8290114"/>
            <a:ext cx="2480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1" dirty="0" smtClean="0"/>
              <a:t>Throughput: 30 Mbps </a:t>
            </a:r>
            <a:endParaRPr lang="en-US" sz="1800" i="1" dirty="0"/>
          </a:p>
        </p:txBody>
      </p:sp>
      <p:sp>
        <p:nvSpPr>
          <p:cNvPr id="10" name="Rectangle 9"/>
          <p:cNvSpPr/>
          <p:nvPr/>
        </p:nvSpPr>
        <p:spPr>
          <a:xfrm>
            <a:off x="543445" y="2587298"/>
            <a:ext cx="120694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charset="2"/>
              <a:buChar char="§"/>
            </a:pPr>
            <a:r>
              <a:rPr lang="en-US" sz="2400" dirty="0" smtClean="0"/>
              <a:t>DOD-DSSE is </a:t>
            </a:r>
            <a:r>
              <a:rPr lang="en-US" sz="2400" b="1" dirty="0" smtClean="0"/>
              <a:t>170x-690x</a:t>
            </a:r>
            <a:r>
              <a:rPr lang="en-US" sz="2400" dirty="0" smtClean="0"/>
              <a:t> times faster than ORAM-based techniques  while </a:t>
            </a:r>
            <a:r>
              <a:rPr lang="en-US" sz="2400" i="1" dirty="0" smtClean="0"/>
              <a:t>sealing</a:t>
            </a:r>
            <a:r>
              <a:rPr lang="en-US" sz="2400" dirty="0" smtClean="0"/>
              <a:t> all leakages in traditional DSSE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286629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u="sng" dirty="0"/>
              <a:t>D</a:t>
            </a:r>
            <a:r>
              <a:rPr lang="en-US" dirty="0"/>
              <a:t>istributed </a:t>
            </a:r>
            <a:r>
              <a:rPr lang="en-US" u="sng" dirty="0"/>
              <a:t>O</a:t>
            </a:r>
            <a:r>
              <a:rPr lang="en-US" dirty="0"/>
              <a:t>blivious </a:t>
            </a:r>
            <a:r>
              <a:rPr lang="en-US" u="sng" dirty="0"/>
              <a:t>D</a:t>
            </a:r>
            <a:r>
              <a:rPr lang="en-US" dirty="0"/>
              <a:t>ata Structure DSSE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Experiments</a:t>
            </a:r>
            <a:endParaRPr dirty="0"/>
          </a:p>
        </p:txBody>
      </p:sp>
      <p:sp>
        <p:nvSpPr>
          <p:cNvPr id="380" name="Shape 380"/>
          <p:cNvSpPr>
            <a:spLocks noGrp="1"/>
          </p:cNvSpPr>
          <p:nvPr>
            <p:ph type="sldNum" sz="quarter" idx="2"/>
          </p:nvPr>
        </p:nvSpPr>
        <p:spPr>
          <a:xfrm>
            <a:off x="6375349" y="925195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47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5888"/>
          <a:stretch/>
        </p:blipFill>
        <p:spPr>
          <a:xfrm>
            <a:off x="1882093" y="3778421"/>
            <a:ext cx="9469315" cy="3902466"/>
          </a:xfrm>
          <a:prstGeom prst="rect">
            <a:avLst/>
          </a:prstGeom>
        </p:spPr>
      </p:pic>
      <p:sp>
        <p:nvSpPr>
          <p:cNvPr id="8" name="Text Placeholder 2"/>
          <p:cNvSpPr txBox="1">
            <a:spLocks/>
          </p:cNvSpPr>
          <p:nvPr/>
        </p:nvSpPr>
        <p:spPr>
          <a:xfrm>
            <a:off x="2456955" y="3075492"/>
            <a:ext cx="8405510" cy="702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 marL="444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889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333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778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2222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 algn="ctr" hangingPunct="1">
              <a:buFontTx/>
              <a:buNone/>
            </a:pPr>
            <a:r>
              <a:rPr lang="en-US" sz="2400" b="1" dirty="0" smtClean="0"/>
              <a:t>Table 1. </a:t>
            </a:r>
            <a:r>
              <a:rPr lang="en-US" sz="2400" dirty="0" smtClean="0"/>
              <a:t>Total size of encrypted data structure(s) in GB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799785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u="sng" dirty="0"/>
              <a:t>D</a:t>
            </a:r>
            <a:r>
              <a:rPr lang="en-US" dirty="0"/>
              <a:t>istributed </a:t>
            </a:r>
            <a:r>
              <a:rPr lang="en-US" u="sng" dirty="0"/>
              <a:t>O</a:t>
            </a:r>
            <a:r>
              <a:rPr lang="en-US" dirty="0"/>
              <a:t>blivious </a:t>
            </a:r>
            <a:r>
              <a:rPr lang="en-US" u="sng" dirty="0"/>
              <a:t>D</a:t>
            </a:r>
            <a:r>
              <a:rPr lang="en-US" dirty="0"/>
              <a:t>ata Structure DSSE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Summary</a:t>
            </a:r>
            <a:endParaRPr dirty="0"/>
          </a:p>
        </p:txBody>
      </p:sp>
      <p:sp>
        <p:nvSpPr>
          <p:cNvPr id="380" name="Shape 380"/>
          <p:cNvSpPr>
            <a:spLocks noGrp="1"/>
          </p:cNvSpPr>
          <p:nvPr>
            <p:ph type="sldNum" sz="quarter" idx="2"/>
          </p:nvPr>
        </p:nvSpPr>
        <p:spPr>
          <a:xfrm>
            <a:off x="6375349" y="925195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48</a:t>
            </a:fld>
            <a:endParaRPr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127041" y="4417119"/>
            <a:ext cx="12496616" cy="702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 marL="444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889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333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778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2222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 hangingPunct="1">
              <a:buFontTx/>
              <a:buNone/>
            </a:pPr>
            <a:r>
              <a:rPr lang="en-US" sz="2400" b="1" dirty="0" smtClean="0"/>
              <a:t>Table 2. </a:t>
            </a:r>
            <a:r>
              <a:rPr lang="en-US" sz="2400" dirty="0" smtClean="0"/>
              <a:t>Security and performance of DOD-DSSE, traditional DSSE and ODS with specific DSSE data structure types</a:t>
            </a:r>
            <a:r>
              <a:rPr lang="en-US" sz="2400" baseline="30000" dirty="0" smtClean="0"/>
              <a:t>¶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41" y="5227955"/>
            <a:ext cx="12570712" cy="405668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2551" y="2538815"/>
            <a:ext cx="1334672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/>
            <a:r>
              <a:rPr lang="en-US" sz="2800" b="1" dirty="0" smtClean="0">
                <a:latin typeface="Helvetica Light" charset="0"/>
                <a:ea typeface="Helvetica Light" charset="0"/>
                <a:cs typeface="Helvetica Light" charset="0"/>
              </a:rPr>
              <a:t>DOD-DSSE desirable properties:</a:t>
            </a:r>
          </a:p>
          <a:p>
            <a:pPr marL="457200" indent="-457200" hangingPunct="1">
              <a:buFont typeface="Wingdings" charset="2"/>
              <a:buChar char="§"/>
            </a:pPr>
            <a:r>
              <a:rPr lang="en-US" sz="2800" dirty="0" smtClean="0">
                <a:latin typeface="Helvetica Light" charset="0"/>
                <a:ea typeface="Helvetica Light" charset="0"/>
                <a:cs typeface="Helvetica Light" charset="0"/>
              </a:rPr>
              <a:t>Much faster than using ORAM. </a:t>
            </a:r>
          </a:p>
          <a:p>
            <a:pPr marL="457200" indent="-457200" hangingPunct="1">
              <a:buFont typeface="Wingdings" charset="2"/>
              <a:buChar char="§"/>
            </a:pPr>
            <a:r>
              <a:rPr lang="en-US" sz="2800" dirty="0" smtClean="0">
                <a:latin typeface="Helvetica Light" charset="0"/>
                <a:ea typeface="Helvetica Light" charset="0"/>
                <a:cs typeface="Helvetica Light" charset="0"/>
              </a:rPr>
              <a:t>Secure enough to prevent statistical attacks by sealing all leakages due to query </a:t>
            </a:r>
            <a:r>
              <a:rPr lang="en-US" sz="2800" dirty="0" err="1" smtClean="0">
                <a:latin typeface="Helvetica Light" charset="0"/>
                <a:ea typeface="Helvetica Light" charset="0"/>
                <a:cs typeface="Helvetica Light" charset="0"/>
              </a:rPr>
              <a:t>linkability</a:t>
            </a:r>
            <a:r>
              <a:rPr lang="en-US" sz="2800" dirty="0" smtClean="0">
                <a:latin typeface="Helvetica Light" charset="0"/>
                <a:ea typeface="Helvetica Light" charset="0"/>
                <a:cs typeface="Helvetica Light" charset="0"/>
              </a:rPr>
              <a:t> in traditional DSSE</a:t>
            </a:r>
            <a:endParaRPr lang="en-US" sz="2800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1847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u="sng" dirty="0"/>
              <a:t>D</a:t>
            </a:r>
            <a:r>
              <a:rPr lang="en-US" dirty="0"/>
              <a:t>istributed </a:t>
            </a:r>
            <a:r>
              <a:rPr lang="en-US" u="sng" dirty="0"/>
              <a:t>O</a:t>
            </a:r>
            <a:r>
              <a:rPr lang="en-US" dirty="0"/>
              <a:t>blivious </a:t>
            </a:r>
            <a:r>
              <a:rPr lang="en-US" u="sng" dirty="0"/>
              <a:t>D</a:t>
            </a:r>
            <a:r>
              <a:rPr lang="en-US" dirty="0"/>
              <a:t>ata Structure DSSE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Conclusions</a:t>
            </a:r>
            <a:endParaRPr dirty="0"/>
          </a:p>
        </p:txBody>
      </p:sp>
      <p:sp>
        <p:nvSpPr>
          <p:cNvPr id="380" name="Shape 380"/>
          <p:cNvSpPr>
            <a:spLocks noGrp="1"/>
          </p:cNvSpPr>
          <p:nvPr>
            <p:ph type="sldNum" sz="quarter" idx="2"/>
          </p:nvPr>
        </p:nvSpPr>
        <p:spPr>
          <a:xfrm>
            <a:off x="6375349" y="925195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49</a:t>
            </a:fld>
            <a:endParaRPr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 anchor="t"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SzPct val="100000"/>
              <a:buFont typeface="Wingdings" charset="2"/>
              <a:buChar char="§"/>
            </a:pPr>
            <a:endParaRPr lang="en-US" sz="2800" dirty="0" smtClean="0"/>
          </a:p>
          <a:p>
            <a:pPr>
              <a:lnSpc>
                <a:spcPct val="150000"/>
              </a:lnSpc>
              <a:spcBef>
                <a:spcPts val="0"/>
              </a:spcBef>
              <a:buSzPct val="100000"/>
              <a:buFont typeface="Wingdings" charset="2"/>
              <a:buChar char="§"/>
            </a:pPr>
            <a:r>
              <a:rPr lang="en-US" sz="2800" dirty="0" smtClean="0"/>
              <a:t>Proposed DOD-DSSE, the most secure DSSE scheme to date against attacks exploiting </a:t>
            </a:r>
            <a:r>
              <a:rPr lang="en-US" sz="2800" dirty="0" err="1" smtClean="0"/>
              <a:t>linkability</a:t>
            </a:r>
            <a:r>
              <a:rPr lang="en-US" sz="2800" dirty="0" smtClean="0"/>
              <a:t> between queries on DSSE data structure (e.g., statistical analysis attacks)</a:t>
            </a:r>
          </a:p>
          <a:p>
            <a:pPr>
              <a:lnSpc>
                <a:spcPct val="150000"/>
              </a:lnSpc>
              <a:spcBef>
                <a:spcPts val="0"/>
              </a:spcBef>
              <a:buSzPct val="100000"/>
              <a:buFont typeface="Wingdings" charset="2"/>
              <a:buChar char="§"/>
            </a:pPr>
            <a:endParaRPr lang="en-US" sz="2800" dirty="0" smtClean="0"/>
          </a:p>
          <a:p>
            <a:pPr>
              <a:lnSpc>
                <a:spcPct val="150000"/>
              </a:lnSpc>
              <a:spcBef>
                <a:spcPts val="0"/>
              </a:spcBef>
              <a:buSzPct val="100000"/>
              <a:buFont typeface="Wingdings" charset="2"/>
              <a:buChar char="§"/>
            </a:pPr>
            <a:r>
              <a:rPr lang="en-US" sz="2800" dirty="0" smtClean="0"/>
              <a:t>Next consideration: ORAM alternatives for oblivious access on encrypted files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694929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6430955" y="3505725"/>
            <a:ext cx="6449127" cy="1856863"/>
            <a:chOff x="6430955" y="3505725"/>
            <a:chExt cx="6449127" cy="1856863"/>
          </a:xfrm>
        </p:grpSpPr>
        <p:sp>
          <p:nvSpPr>
            <p:cNvPr id="121" name="Shape 260"/>
            <p:cNvSpPr/>
            <p:nvPr/>
          </p:nvSpPr>
          <p:spPr>
            <a:xfrm>
              <a:off x="6430955" y="3869044"/>
              <a:ext cx="6449127" cy="1493544"/>
            </a:xfrm>
            <a:prstGeom prst="roundRect">
              <a:avLst>
                <a:gd name="adj" fmla="val 16536"/>
              </a:avLst>
            </a:prstGeom>
            <a:solidFill>
              <a:srgbClr val="FFFFFF"/>
            </a:solidFill>
            <a:ln w="25400">
              <a:solidFill>
                <a:schemeClr val="accent5"/>
              </a:solidFill>
              <a:prstDash val="sysDot"/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50800" tIns="50800" rIns="50800" bIns="50800" anchor="ctr"/>
            <a:lstStyle/>
            <a:p>
              <a:pPr algn="ctr">
                <a:defRPr sz="2000" i="1">
                  <a:solidFill>
                    <a:schemeClr val="accent5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  <a:p>
              <a:pPr algn="ctr">
                <a:defRPr sz="2000" i="1">
                  <a:solidFill>
                    <a:schemeClr val="accent5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  <a:p>
              <a:pPr algn="ctr">
                <a:defRPr sz="2000" i="1">
                  <a:solidFill>
                    <a:schemeClr val="accent5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  <a:p>
              <a:pPr algn="ctr">
                <a:defRPr sz="2000" i="1">
                  <a:solidFill>
                    <a:schemeClr val="accent5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  <a:p>
              <a:pPr algn="ctr">
                <a:defRPr sz="2000" i="1">
                  <a:solidFill>
                    <a:schemeClr val="accent5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7" name="Shape 272"/>
            <p:cNvSpPr/>
            <p:nvPr/>
          </p:nvSpPr>
          <p:spPr>
            <a:xfrm>
              <a:off x="8276063" y="3505725"/>
              <a:ext cx="2439770" cy="41036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2000"/>
              </a:lvl1pPr>
            </a:lstStyle>
            <a:p>
              <a:r>
                <a:rPr lang="en-US" dirty="0" smtClean="0">
                  <a:solidFill>
                    <a:schemeClr val="bg2">
                      <a:lumMod val="10000"/>
                    </a:schemeClr>
                  </a:solidFill>
                </a:rPr>
                <a:t>Server’s observation</a:t>
              </a:r>
              <a:endParaRPr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261" name="Shape 261"/>
          <p:cNvSpPr>
            <a:spLocks noGrp="1"/>
          </p:cNvSpPr>
          <p:nvPr>
            <p:ph type="title"/>
          </p:nvPr>
        </p:nvSpPr>
        <p:spPr>
          <a:xfrm>
            <a:off x="952500" y="426820"/>
            <a:ext cx="11099800" cy="2159001"/>
          </a:xfrm>
          <a:prstGeom prst="rect">
            <a:avLst/>
          </a:prstGeom>
        </p:spPr>
        <p:txBody>
          <a:bodyPr/>
          <a:lstStyle/>
          <a:p>
            <a:pPr>
              <a:defRPr sz="4300"/>
            </a:pPr>
            <a:r>
              <a:rPr lang="en-US" dirty="0" smtClean="0"/>
              <a:t>Dynamic </a:t>
            </a:r>
            <a:r>
              <a:rPr dirty="0" smtClean="0"/>
              <a:t>Searchable</a:t>
            </a:r>
            <a:r>
              <a:rPr lang="en-US" dirty="0"/>
              <a:t> </a:t>
            </a:r>
            <a:r>
              <a:rPr lang="en-US" dirty="0" smtClean="0"/>
              <a:t>Symmetric</a:t>
            </a:r>
            <a:r>
              <a:rPr dirty="0" smtClean="0"/>
              <a:t> Encryption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sz="3700" dirty="0" smtClean="0"/>
              <a:t>Security Issue</a:t>
            </a:r>
            <a:endParaRPr sz="3700" dirty="0"/>
          </a:p>
        </p:txBody>
      </p:sp>
      <p:sp>
        <p:nvSpPr>
          <p:cNvPr id="285" name="Shape 285"/>
          <p:cNvSpPr>
            <a:spLocks noGrp="1"/>
          </p:cNvSpPr>
          <p:nvPr>
            <p:ph type="sldNum" sz="quarter" idx="2"/>
          </p:nvPr>
        </p:nvSpPr>
        <p:spPr>
          <a:xfrm>
            <a:off x="6375349" y="925195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29" name="Text Placeholder 2"/>
          <p:cNvSpPr>
            <a:spLocks noGrp="1"/>
          </p:cNvSpPr>
          <p:nvPr>
            <p:ph type="body" idx="1"/>
          </p:nvPr>
        </p:nvSpPr>
        <p:spPr>
          <a:xfrm>
            <a:off x="397696" y="2541855"/>
            <a:ext cx="12188145" cy="102089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3000" dirty="0" smtClean="0">
                <a:latin typeface="Helvetica Light" charset="0"/>
                <a:ea typeface="Helvetica Light" charset="0"/>
                <a:cs typeface="Helvetica Light" charset="0"/>
              </a:rPr>
              <a:t>All DSSE schemes leaks </a:t>
            </a:r>
            <a:r>
              <a:rPr lang="en-US" sz="3000" b="1" dirty="0" smtClean="0">
                <a:latin typeface="Helvetica Light" charset="0"/>
                <a:ea typeface="Helvetica Light" charset="0"/>
                <a:cs typeface="Helvetica Light" charset="0"/>
              </a:rPr>
              <a:t>access patterns </a:t>
            </a:r>
            <a:r>
              <a:rPr lang="en-US" sz="3000" dirty="0" smtClean="0">
                <a:latin typeface="Helvetica Light" charset="0"/>
                <a:ea typeface="Helvetica Light" charset="0"/>
                <a:cs typeface="Helvetica Light" charset="0"/>
              </a:rPr>
              <a:t>due to the deterministic relation between a token and its encrypted result.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646003" y="4271749"/>
            <a:ext cx="2315846" cy="0"/>
          </a:xfrm>
          <a:prstGeom prst="straightConnector1">
            <a:avLst/>
          </a:prstGeom>
          <a:ln w="25400" cap="rnd">
            <a:solidFill>
              <a:schemeClr val="tx1"/>
            </a:solidFill>
            <a:bevel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633003" y="4639179"/>
            <a:ext cx="2315846" cy="0"/>
          </a:xfrm>
          <a:prstGeom prst="straightConnector1">
            <a:avLst/>
          </a:prstGeom>
          <a:ln w="25400" cap="rnd">
            <a:solidFill>
              <a:schemeClr val="tx1"/>
            </a:solidFill>
            <a:bevel/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645944" y="5170583"/>
            <a:ext cx="2315846" cy="0"/>
          </a:xfrm>
          <a:prstGeom prst="straightConnector1">
            <a:avLst/>
          </a:prstGeom>
          <a:ln w="25400" cap="rnd">
            <a:solidFill>
              <a:schemeClr val="tx1"/>
            </a:solidFill>
            <a:bevel/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634947" y="5756042"/>
            <a:ext cx="2315846" cy="0"/>
          </a:xfrm>
          <a:prstGeom prst="straightConnector1">
            <a:avLst/>
          </a:prstGeom>
          <a:ln w="25400" cap="rnd">
            <a:solidFill>
              <a:schemeClr val="tx1"/>
            </a:solidFill>
            <a:bevel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611237" y="6123472"/>
            <a:ext cx="2315846" cy="0"/>
          </a:xfrm>
          <a:prstGeom prst="straightConnector1">
            <a:avLst/>
          </a:prstGeom>
          <a:ln w="25400" cap="rnd">
            <a:solidFill>
              <a:schemeClr val="tx1"/>
            </a:solidFill>
            <a:bevel/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634888" y="6654876"/>
            <a:ext cx="2315846" cy="0"/>
          </a:xfrm>
          <a:prstGeom prst="straightConnector1">
            <a:avLst/>
          </a:prstGeom>
          <a:ln w="25400" cap="rnd">
            <a:solidFill>
              <a:schemeClr val="tx1"/>
            </a:solidFill>
            <a:bevel/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>
            <a:off x="649492" y="8095304"/>
            <a:ext cx="2279644" cy="0"/>
          </a:xfrm>
          <a:prstGeom prst="straightConnector1">
            <a:avLst/>
          </a:prstGeom>
          <a:ln w="25400" cap="rnd">
            <a:solidFill>
              <a:schemeClr val="accent2"/>
            </a:solidFill>
            <a:bevel/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>
            <a:off x="644107" y="8424094"/>
            <a:ext cx="2279644" cy="0"/>
          </a:xfrm>
          <a:prstGeom prst="straightConnector1">
            <a:avLst/>
          </a:prstGeom>
          <a:ln w="25400" cap="rnd">
            <a:solidFill>
              <a:schemeClr val="accent2"/>
            </a:solidFill>
            <a:bevel/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6" name="Picture 9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100" y="7836135"/>
            <a:ext cx="1785435" cy="261864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431" y="8179407"/>
            <a:ext cx="1666406" cy="2380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1328420" y="4018069"/>
                <a:ext cx="954236" cy="2462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600" dirty="0" smtClean="0">
                    <a:solidFill>
                      <a:schemeClr val="bg2">
                        <a:lumMod val="10000"/>
                      </a:schemeClr>
                    </a:solidFill>
                  </a:rPr>
                  <a:t>s</a:t>
                </a:r>
                <a:r>
                  <a:rPr kumimoji="0" lang="en-US" sz="1600" b="0" i="0" u="none" strike="noStrike" cap="none" spc="0" normalizeH="0" baseline="0" dirty="0" smtClean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FillTx/>
                    <a:sym typeface="Helvetica Light"/>
                  </a:rPr>
                  <a:t>earch</a:t>
                </a:r>
                <a:r>
                  <a:rPr kumimoji="0" lang="en-US" sz="1600" b="0" i="0" u="none" strike="noStrike" cap="none" spc="0" normalizeH="0" dirty="0" smtClean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FillTx/>
                    <a:sym typeface="Helvetica Light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600" b="0" i="1" u="none" strike="noStrike" cap="none" spc="0" normalizeH="0" dirty="0" smtClean="0">
                            <a:ln>
                              <a:noFill/>
                            </a:ln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uFillTx/>
                            <a:latin typeface="Cambria Math" charset="0"/>
                            <a:sym typeface="Helvetica Light"/>
                          </a:rPr>
                        </m:ctrlPr>
                      </m:sSubPr>
                      <m:e>
                        <m:r>
                          <a:rPr kumimoji="0" lang="en-US" sz="1600" b="0" i="1" u="none" strike="noStrike" cap="none" spc="0" normalizeH="0" dirty="0" smtClean="0">
                            <a:ln>
                              <a:noFill/>
                            </a:ln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uFillTx/>
                            <a:latin typeface="Cambria Math" charset="0"/>
                            <a:sym typeface="Helvetica Light"/>
                          </a:rPr>
                          <m:t>𝑤</m:t>
                        </m:r>
                      </m:e>
                      <m:sub>
                        <m:r>
                          <a:rPr kumimoji="0" lang="en-US" sz="1600" b="0" i="1" u="none" strike="noStrike" cap="none" spc="0" normalizeH="0" dirty="0" smtClean="0">
                            <a:ln>
                              <a:noFill/>
                            </a:ln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uFillTx/>
                            <a:latin typeface="Cambria Math" charset="0"/>
                            <a:sym typeface="Helvetica Light"/>
                          </a:rPr>
                          <m:t>𝑖</m:t>
                        </m:r>
                      </m:sub>
                    </m:sSub>
                  </m:oMath>
                </a14:m>
                <a:r>
                  <a:rPr kumimoji="0" lang="en-US" sz="1600" b="0" i="0" u="none" strike="noStrike" cap="none" spc="0" normalizeH="0" dirty="0" smtClean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FillTx/>
                    <a:sym typeface="Helvetica Light"/>
                  </a:rPr>
                  <a:t> </a:t>
                </a:r>
                <a:endParaRPr kumimoji="0" lang="en-US" sz="1600" b="0" i="0" u="none" strike="noStrike" cap="none" spc="0" normalizeH="0" baseline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FillTx/>
                  <a:sym typeface="Helvetica Light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8420" y="4018069"/>
                <a:ext cx="954236" cy="246221"/>
              </a:xfrm>
              <a:prstGeom prst="rect">
                <a:avLst/>
              </a:prstGeom>
              <a:blipFill rotWithShape="0">
                <a:blip r:embed="rId11"/>
                <a:stretch>
                  <a:fillRect l="-13462" t="-21951" b="-5122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TextBox 106"/>
              <p:cNvSpPr txBox="1"/>
              <p:nvPr/>
            </p:nvSpPr>
            <p:spPr>
              <a:xfrm>
                <a:off x="1321389" y="4390859"/>
                <a:ext cx="918970" cy="2462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dirty="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600" i="1" dirty="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charset="0"/>
                          </a:rPr>
                          <m:t>𝑤</m:t>
                        </m:r>
                      </m:e>
                      <m:sub>
                        <m:r>
                          <a:rPr lang="en-US" sz="1600" i="1" dirty="0" err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600" dirty="0" err="1" smtClean="0">
                    <a:solidFill>
                      <a:schemeClr val="bg2">
                        <a:lumMod val="10000"/>
                      </a:schemeClr>
                    </a:solidFill>
                  </a:rPr>
                  <a:t>’s</a:t>
                </a:r>
                <a:r>
                  <a:rPr lang="en-US" sz="1600" dirty="0" smtClean="0">
                    <a:solidFill>
                      <a:schemeClr val="bg2">
                        <a:lumMod val="10000"/>
                      </a:schemeClr>
                    </a:solidFill>
                  </a:rPr>
                  <a:t> result</a:t>
                </a:r>
                <a:endParaRPr kumimoji="0" lang="en-US" sz="1600" b="0" i="0" u="none" strike="noStrike" cap="none" spc="0" normalizeH="0" baseline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FillTx/>
                  <a:sym typeface="Helvetica Light"/>
                </a:endParaRPr>
              </a:p>
            </p:txBody>
          </p:sp>
        </mc:Choice>
        <mc:Fallback xmlns="">
          <p:sp>
            <p:nvSpPr>
              <p:cNvPr id="107" name="TextBox 10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1389" y="4390859"/>
                <a:ext cx="918970" cy="246221"/>
              </a:xfrm>
              <a:prstGeom prst="rect">
                <a:avLst/>
              </a:prstGeom>
              <a:blipFill rotWithShape="0">
                <a:blip r:embed="rId12"/>
                <a:stretch>
                  <a:fillRect l="-5960" t="-21951" r="-10596" b="-5122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TextBox 107"/>
              <p:cNvSpPr txBox="1"/>
              <p:nvPr/>
            </p:nvSpPr>
            <p:spPr>
              <a:xfrm>
                <a:off x="1326077" y="4916052"/>
                <a:ext cx="949042" cy="2462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600" dirty="0">
                    <a:solidFill>
                      <a:schemeClr val="bg2">
                        <a:lumMod val="10000"/>
                      </a:schemeClr>
                    </a:solidFill>
                  </a:rPr>
                  <a:t>u</a:t>
                </a:r>
                <a:r>
                  <a:rPr lang="en-US" sz="1600" dirty="0" smtClean="0">
                    <a:solidFill>
                      <a:schemeClr val="bg2">
                        <a:lumMod val="10000"/>
                      </a:schemeClr>
                    </a:solidFill>
                  </a:rPr>
                  <a:t>pdate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dirty="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600" i="1" dirty="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charset="0"/>
                          </a:rPr>
                          <m:t>𝑓</m:t>
                        </m:r>
                      </m:e>
                      <m:sub>
                        <m:r>
                          <a:rPr lang="en-US" sz="1600" i="1" dirty="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1600" dirty="0" smtClean="0">
                    <a:solidFill>
                      <a:schemeClr val="bg2">
                        <a:lumMod val="10000"/>
                      </a:schemeClr>
                    </a:solidFill>
                  </a:rPr>
                  <a:t> </a:t>
                </a:r>
                <a:endParaRPr kumimoji="0" lang="en-US" sz="1600" b="0" i="0" u="none" strike="noStrike" cap="none" spc="0" normalizeH="0" baseline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FillTx/>
                  <a:sym typeface="Helvetica Light"/>
                </a:endParaRPr>
              </a:p>
            </p:txBody>
          </p:sp>
        </mc:Choice>
        <mc:Fallback xmlns="">
          <p:sp>
            <p:nvSpPr>
              <p:cNvPr id="108" name="TextBox 10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6077" y="4916052"/>
                <a:ext cx="949042" cy="246221"/>
              </a:xfrm>
              <a:prstGeom prst="rect">
                <a:avLst/>
              </a:prstGeom>
              <a:blipFill rotWithShape="0">
                <a:blip r:embed="rId13"/>
                <a:stretch>
                  <a:fillRect l="-13548" t="-21951" b="-5122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TextBox 108"/>
              <p:cNvSpPr txBox="1"/>
              <p:nvPr/>
            </p:nvSpPr>
            <p:spPr>
              <a:xfrm>
                <a:off x="1309095" y="5512395"/>
                <a:ext cx="954236" cy="2462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600" dirty="0" smtClean="0">
                    <a:solidFill>
                      <a:schemeClr val="bg2">
                        <a:lumMod val="10000"/>
                      </a:schemeClr>
                    </a:solidFill>
                  </a:rPr>
                  <a:t>s</a:t>
                </a:r>
                <a:r>
                  <a:rPr kumimoji="0" lang="en-US" sz="1600" b="0" i="0" u="none" strike="noStrike" cap="none" spc="0" normalizeH="0" baseline="0" dirty="0" smtClean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FillTx/>
                    <a:sym typeface="Helvetica Light"/>
                  </a:rPr>
                  <a:t>earch</a:t>
                </a:r>
                <a:r>
                  <a:rPr kumimoji="0" lang="en-US" sz="1600" b="0" i="0" u="none" strike="noStrike" cap="none" spc="0" normalizeH="0" dirty="0" smtClean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FillTx/>
                    <a:sym typeface="Helvetica Light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600" b="0" i="1" u="none" strike="noStrike" cap="none" spc="0" normalizeH="0" dirty="0" smtClean="0">
                            <a:ln>
                              <a:noFill/>
                            </a:ln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uFillTx/>
                            <a:latin typeface="Cambria Math" charset="0"/>
                            <a:sym typeface="Helvetica Light"/>
                          </a:rPr>
                        </m:ctrlPr>
                      </m:sSubPr>
                      <m:e>
                        <m:r>
                          <a:rPr kumimoji="0" lang="en-US" sz="1600" b="0" i="1" u="none" strike="noStrike" cap="none" spc="0" normalizeH="0" dirty="0" smtClean="0">
                            <a:ln>
                              <a:noFill/>
                            </a:ln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uFillTx/>
                            <a:latin typeface="Cambria Math" charset="0"/>
                            <a:sym typeface="Helvetica Light"/>
                          </a:rPr>
                          <m:t>𝑤</m:t>
                        </m:r>
                      </m:e>
                      <m:sub>
                        <m:r>
                          <a:rPr kumimoji="0" lang="en-US" sz="1600" b="0" i="1" u="none" strike="noStrike" cap="none" spc="0" normalizeH="0" dirty="0" smtClean="0">
                            <a:ln>
                              <a:noFill/>
                            </a:ln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uFillTx/>
                            <a:latin typeface="Cambria Math" charset="0"/>
                            <a:sym typeface="Helvetica Light"/>
                          </a:rPr>
                          <m:t>𝑖</m:t>
                        </m:r>
                      </m:sub>
                    </m:sSub>
                  </m:oMath>
                </a14:m>
                <a:r>
                  <a:rPr kumimoji="0" lang="en-US" sz="1600" b="0" i="0" u="none" strike="noStrike" cap="none" spc="0" normalizeH="0" dirty="0" smtClean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FillTx/>
                    <a:sym typeface="Helvetica Light"/>
                  </a:rPr>
                  <a:t> </a:t>
                </a:r>
                <a:endParaRPr kumimoji="0" lang="en-US" sz="1600" b="0" i="0" u="none" strike="noStrike" cap="none" spc="0" normalizeH="0" baseline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FillTx/>
                  <a:sym typeface="Helvetica Light"/>
                </a:endParaRPr>
              </a:p>
            </p:txBody>
          </p:sp>
        </mc:Choice>
        <mc:Fallback xmlns="">
          <p:sp>
            <p:nvSpPr>
              <p:cNvPr id="109" name="TextBox 10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9095" y="5512395"/>
                <a:ext cx="954236" cy="246221"/>
              </a:xfrm>
              <a:prstGeom prst="rect">
                <a:avLst/>
              </a:prstGeom>
              <a:blipFill rotWithShape="0">
                <a:blip r:embed="rId11"/>
                <a:stretch>
                  <a:fillRect l="-13462" t="-21951" b="-5122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/>
              <p:cNvSpPr txBox="1"/>
              <p:nvPr/>
            </p:nvSpPr>
            <p:spPr>
              <a:xfrm>
                <a:off x="1308383" y="5875635"/>
                <a:ext cx="1373453" cy="2462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dirty="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600" i="1" dirty="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charset="0"/>
                          </a:rPr>
                          <m:t>𝑤</m:t>
                        </m:r>
                      </m:e>
                      <m:sub>
                        <m:r>
                          <a:rPr lang="en-US" sz="1600" i="1" dirty="0" err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600" dirty="0" smtClean="0">
                    <a:solidFill>
                      <a:schemeClr val="bg2">
                        <a:lumMod val="10000"/>
                      </a:schemeClr>
                    </a:solidFill>
                  </a:rPr>
                  <a:t>’s result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dirty="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600" b="1" i="0" dirty="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charset="0"/>
                          </a:rPr>
                          <m:t>𝐢𝐝</m:t>
                        </m:r>
                      </m:e>
                      <m:sub>
                        <m:r>
                          <a:rPr lang="en-US" sz="1600" b="0" i="1" dirty="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600" dirty="0" smtClean="0">
                    <a:solidFill>
                      <a:schemeClr val="bg2">
                        <a:lumMod val="10000"/>
                      </a:schemeClr>
                    </a:solidFill>
                  </a:rPr>
                  <a:t>)</a:t>
                </a:r>
                <a:endParaRPr kumimoji="0" lang="en-US" sz="1600" b="0" i="0" u="none" strike="noStrike" cap="none" spc="0" normalizeH="0" baseline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FillTx/>
                  <a:sym typeface="Helvetica Light"/>
                </a:endParaRPr>
              </a:p>
            </p:txBody>
          </p:sp>
        </mc:Choice>
        <mc:Fallback xmlns="">
          <p:sp>
            <p:nvSpPr>
              <p:cNvPr id="110" name="TextBox 10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8383" y="5875635"/>
                <a:ext cx="1373453" cy="246221"/>
              </a:xfrm>
              <a:prstGeom prst="rect">
                <a:avLst/>
              </a:prstGeom>
              <a:blipFill rotWithShape="0">
                <a:blip r:embed="rId14"/>
                <a:stretch>
                  <a:fillRect l="-4000" t="-22500" r="-7556" b="-55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TextBox 110"/>
              <p:cNvSpPr txBox="1"/>
              <p:nvPr/>
            </p:nvSpPr>
            <p:spPr>
              <a:xfrm>
                <a:off x="1330140" y="6399798"/>
                <a:ext cx="949042" cy="2462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600" dirty="0">
                    <a:solidFill>
                      <a:schemeClr val="bg2">
                        <a:lumMod val="10000"/>
                      </a:schemeClr>
                    </a:solidFill>
                  </a:rPr>
                  <a:t>u</a:t>
                </a:r>
                <a:r>
                  <a:rPr lang="en-US" sz="1600" dirty="0" smtClean="0">
                    <a:solidFill>
                      <a:schemeClr val="bg2">
                        <a:lumMod val="10000"/>
                      </a:schemeClr>
                    </a:solidFill>
                  </a:rPr>
                  <a:t>pdate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dirty="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600" i="1" dirty="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charset="0"/>
                          </a:rPr>
                          <m:t>𝑓</m:t>
                        </m:r>
                      </m:e>
                      <m:sub>
                        <m:r>
                          <a:rPr lang="en-US" sz="1600" i="1" dirty="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1600" dirty="0" smtClean="0">
                    <a:solidFill>
                      <a:schemeClr val="bg2">
                        <a:lumMod val="10000"/>
                      </a:schemeClr>
                    </a:solidFill>
                  </a:rPr>
                  <a:t> </a:t>
                </a:r>
                <a:endParaRPr kumimoji="0" lang="en-US" sz="1600" b="0" i="0" u="none" strike="noStrike" cap="none" spc="0" normalizeH="0" baseline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FillTx/>
                  <a:sym typeface="Helvetica Light"/>
                </a:endParaRPr>
              </a:p>
            </p:txBody>
          </p:sp>
        </mc:Choice>
        <mc:Fallback xmlns="">
          <p:sp>
            <p:nvSpPr>
              <p:cNvPr id="111" name="TextBox 1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0140" y="6399798"/>
                <a:ext cx="949042" cy="246221"/>
              </a:xfrm>
              <a:prstGeom prst="rect">
                <a:avLst/>
              </a:prstGeom>
              <a:blipFill rotWithShape="0">
                <a:blip r:embed="rId15"/>
                <a:stretch>
                  <a:fillRect l="-12821" t="-22500" b="-55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3" name="Shape 263"/>
          <p:cNvSpPr/>
          <p:nvPr/>
        </p:nvSpPr>
        <p:spPr>
          <a:xfrm>
            <a:off x="10529636" y="4219992"/>
            <a:ext cx="2163770" cy="986384"/>
          </a:xfrm>
          <a:prstGeom prst="roundRect">
            <a:avLst>
              <a:gd name="adj" fmla="val 19313"/>
            </a:avLst>
          </a:prstGeom>
          <a:ln w="25400">
            <a:solidFill>
              <a:schemeClr val="accent2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2" name="Shape 272"/>
          <p:cNvSpPr/>
          <p:nvPr/>
        </p:nvSpPr>
        <p:spPr>
          <a:xfrm>
            <a:off x="6517698" y="3831461"/>
            <a:ext cx="3460243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r>
              <a:rPr dirty="0"/>
              <a:t>data structure access pattern</a:t>
            </a:r>
          </a:p>
        </p:txBody>
      </p:sp>
      <p:sp>
        <p:nvSpPr>
          <p:cNvPr id="133" name="Shape 273"/>
          <p:cNvSpPr/>
          <p:nvPr/>
        </p:nvSpPr>
        <p:spPr>
          <a:xfrm>
            <a:off x="10487395" y="3831461"/>
            <a:ext cx="2208277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r>
              <a:rPr dirty="0">
                <a:solidFill>
                  <a:schemeClr val="accent2"/>
                </a:solidFill>
              </a:rPr>
              <a:t>file access pattern</a:t>
            </a:r>
          </a:p>
        </p:txBody>
      </p:sp>
      <p:sp>
        <p:nvSpPr>
          <p:cNvPr id="122" name="Shape 262"/>
          <p:cNvSpPr/>
          <p:nvPr/>
        </p:nvSpPr>
        <p:spPr>
          <a:xfrm>
            <a:off x="6822790" y="4208895"/>
            <a:ext cx="2645354" cy="986385"/>
          </a:xfrm>
          <a:prstGeom prst="roundRect">
            <a:avLst>
              <a:gd name="adj" fmla="val 19313"/>
            </a:avLst>
          </a:prstGeom>
          <a:ln w="254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28460" y="4296622"/>
            <a:ext cx="719244" cy="255216"/>
          </a:xfrm>
          <a:prstGeom prst="rect">
            <a:avLst/>
          </a:prstGeom>
        </p:spPr>
      </p:pic>
      <p:pic>
        <p:nvPicPr>
          <p:cNvPr id="141" name="Picture 14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173934" y="4295993"/>
            <a:ext cx="719244" cy="25521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867023" y="4422310"/>
            <a:ext cx="219456" cy="54864"/>
          </a:xfrm>
          <a:prstGeom prst="rect">
            <a:avLst/>
          </a:prstGeom>
        </p:spPr>
      </p:pic>
      <p:pic>
        <p:nvPicPr>
          <p:cNvPr id="145" name="Picture 14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982150" y="4420600"/>
            <a:ext cx="219456" cy="54864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864305" y="4862383"/>
            <a:ext cx="219456" cy="54864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982150" y="4853152"/>
            <a:ext cx="219456" cy="54864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277941" y="4698220"/>
            <a:ext cx="225829" cy="276013"/>
          </a:xfrm>
          <a:prstGeom prst="rect">
            <a:avLst/>
          </a:prstGeom>
        </p:spPr>
      </p:pic>
      <p:pic>
        <p:nvPicPr>
          <p:cNvPr id="152" name="Picture 15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423627" y="4698220"/>
            <a:ext cx="225829" cy="276013"/>
          </a:xfrm>
          <a:prstGeom prst="rect">
            <a:avLst/>
          </a:prstGeom>
        </p:spPr>
      </p:pic>
      <p:pic>
        <p:nvPicPr>
          <p:cNvPr id="161" name="Picture 16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5419" y="6972114"/>
            <a:ext cx="2028544" cy="253568"/>
          </a:xfrm>
          <a:prstGeom prst="rect">
            <a:avLst/>
          </a:prstGeom>
        </p:spPr>
      </p:pic>
      <p:sp>
        <p:nvSpPr>
          <p:cNvPr id="164" name="Left Brace 163"/>
          <p:cNvSpPr/>
          <p:nvPr/>
        </p:nvSpPr>
        <p:spPr>
          <a:xfrm rot="16200000" flipV="1">
            <a:off x="1689230" y="5728022"/>
            <a:ext cx="144239" cy="2279645"/>
          </a:xfrm>
          <a:prstGeom prst="leftBrace">
            <a:avLst>
              <a:gd name="adj1" fmla="val 67262"/>
              <a:gd name="adj2" fmla="val 50000"/>
            </a:avLst>
          </a:prstGeom>
          <a:noFill/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8" name="Straight Arrow Connector 167"/>
          <p:cNvCxnSpPr/>
          <p:nvPr/>
        </p:nvCxnSpPr>
        <p:spPr>
          <a:xfrm>
            <a:off x="1082436" y="7468799"/>
            <a:ext cx="2857386" cy="0"/>
          </a:xfrm>
          <a:prstGeom prst="straightConnector1">
            <a:avLst/>
          </a:prstGeom>
          <a:ln w="25400" cap="rnd">
            <a:solidFill>
              <a:schemeClr val="bg2">
                <a:lumMod val="10000"/>
              </a:schemeClr>
            </a:solidFill>
            <a:bevel/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0" name="Shape 280"/>
          <p:cNvSpPr/>
          <p:nvPr/>
        </p:nvSpPr>
        <p:spPr>
          <a:xfrm>
            <a:off x="9729538" y="5362588"/>
            <a:ext cx="12652" cy="738827"/>
          </a:xfrm>
          <a:prstGeom prst="line">
            <a:avLst/>
          </a:prstGeom>
          <a:noFill/>
          <a:ln w="63500" cap="flat">
            <a:solidFill>
              <a:schemeClr val="accent5"/>
            </a:solidFill>
            <a:prstDash val="solid"/>
            <a:miter lim="400000"/>
            <a:tailEnd type="stealth" w="med" len="med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pPr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6" name="Group 5"/>
          <p:cNvGrpSpPr/>
          <p:nvPr/>
        </p:nvGrpSpPr>
        <p:grpSpPr>
          <a:xfrm>
            <a:off x="6642441" y="6101415"/>
            <a:ext cx="5979676" cy="3519281"/>
            <a:chOff x="6642441" y="6101415"/>
            <a:chExt cx="5979676" cy="3519281"/>
          </a:xfrm>
        </p:grpSpPr>
        <p:sp>
          <p:nvSpPr>
            <p:cNvPr id="116" name="Shape 276"/>
            <p:cNvSpPr/>
            <p:nvPr/>
          </p:nvSpPr>
          <p:spPr>
            <a:xfrm>
              <a:off x="6642441" y="6101415"/>
              <a:ext cx="5979676" cy="3445721"/>
            </a:xfrm>
            <a:prstGeom prst="roundRect">
              <a:avLst>
                <a:gd name="adj" fmla="val 6351"/>
              </a:avLst>
            </a:prstGeom>
            <a:solidFill>
              <a:srgbClr val="FFFFFF"/>
            </a:solidFill>
            <a:ln w="25400" cap="flat">
              <a:solidFill>
                <a:schemeClr val="accent5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algn="ctr">
                <a:defRPr sz="2000">
                  <a:solidFill>
                    <a:schemeClr val="accent5"/>
                  </a:solidFill>
                </a:defRPr>
              </a:lvl1pPr>
            </a:lstStyle>
            <a:p>
              <a:r>
                <a:rPr dirty="0"/>
                <a:t>statistical </a:t>
              </a:r>
              <a:r>
                <a:rPr lang="en-US" dirty="0" smtClean="0"/>
                <a:t>analysis </a:t>
              </a:r>
              <a:r>
                <a:rPr dirty="0" smtClean="0"/>
                <a:t>attacks</a:t>
              </a:r>
              <a:r>
                <a:rPr lang="en-US" dirty="0" smtClean="0"/>
                <a:t> (e.g., Liu et al.)</a:t>
              </a:r>
              <a:endParaRPr dirty="0"/>
            </a:p>
          </p:txBody>
        </p:sp>
        <p:pic>
          <p:nvPicPr>
            <p:cNvPr id="117" name="pasted-image.png"/>
            <p:cNvPicPr>
              <a:picLocks noChangeAspect="1"/>
            </p:cNvPicPr>
            <p:nvPr/>
          </p:nvPicPr>
          <p:blipFill>
            <a:blip r:embed="rId20">
              <a:extLst/>
            </a:blip>
            <a:stretch>
              <a:fillRect/>
            </a:stretch>
          </p:blipFill>
          <p:spPr>
            <a:xfrm>
              <a:off x="6779160" y="6617622"/>
              <a:ext cx="2847589" cy="2583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8" name="pasted-image.png"/>
            <p:cNvPicPr>
              <a:picLocks noChangeAspect="1"/>
            </p:cNvPicPr>
            <p:nvPr/>
          </p:nvPicPr>
          <p:blipFill>
            <a:blip r:embed="rId21">
              <a:extLst/>
            </a:blip>
            <a:stretch>
              <a:fillRect/>
            </a:stretch>
          </p:blipFill>
          <p:spPr>
            <a:xfrm>
              <a:off x="9853702" y="6612444"/>
              <a:ext cx="2757887" cy="26690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1" name="Shape 279"/>
            <p:cNvSpPr/>
            <p:nvPr/>
          </p:nvSpPr>
          <p:spPr>
            <a:xfrm>
              <a:off x="6704484" y="9036495"/>
              <a:ext cx="5711446" cy="584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sz="1600">
                  <a:solidFill>
                    <a:schemeClr val="accent5"/>
                  </a:solidFill>
                </a:defRPr>
              </a:lvl1pPr>
            </a:lstStyle>
            <a:p>
              <a:r>
                <a:rPr dirty="0"/>
                <a:t>(e.g., query recovery, histogram analysis, plain text recovery)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203375" y="4368005"/>
            <a:ext cx="355600" cy="241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670494" y="4368005"/>
            <a:ext cx="1181100" cy="266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910550" y="4548158"/>
            <a:ext cx="241300" cy="45719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205829" y="4741733"/>
            <a:ext cx="355600" cy="241300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661404" y="4718953"/>
            <a:ext cx="1181100" cy="26670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901460" y="4899106"/>
            <a:ext cx="241300" cy="4571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-5114" y="3892862"/>
            <a:ext cx="6176561" cy="4669281"/>
            <a:chOff x="-5114" y="3892862"/>
            <a:chExt cx="6176561" cy="4669281"/>
          </a:xfrm>
        </p:grpSpPr>
        <p:sp>
          <p:nvSpPr>
            <p:cNvPr id="30" name="Rounded Rectangle 29"/>
            <p:cNvSpPr/>
            <p:nvPr/>
          </p:nvSpPr>
          <p:spPr>
            <a:xfrm>
              <a:off x="2967522" y="4117036"/>
              <a:ext cx="3051124" cy="2747060"/>
            </a:xfrm>
            <a:prstGeom prst="roundRect">
              <a:avLst>
                <a:gd name="adj" fmla="val 7681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3091923" y="4271749"/>
              <a:ext cx="2908998" cy="1608227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3032585" y="6507188"/>
              <a:ext cx="2838047" cy="189203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3002808" y="3892862"/>
              <a:ext cx="2932649" cy="189203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3054138" y="6239385"/>
              <a:ext cx="2459641" cy="212854"/>
            </a:xfrm>
            <a:prstGeom prst="rect">
              <a:avLst/>
            </a:prstGeom>
          </p:spPr>
        </p:pic>
        <p:sp>
          <p:nvSpPr>
            <p:cNvPr id="80" name="Rounded Rectangle 79"/>
            <p:cNvSpPr/>
            <p:nvPr/>
          </p:nvSpPr>
          <p:spPr>
            <a:xfrm>
              <a:off x="2925740" y="7939475"/>
              <a:ext cx="3055805" cy="622668"/>
            </a:xfrm>
            <a:prstGeom prst="roundRect">
              <a:avLst>
                <a:gd name="adj" fmla="val 6846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3224058" y="7701278"/>
              <a:ext cx="2451998" cy="190446"/>
            </a:xfrm>
            <a:prstGeom prst="rect">
              <a:avLst/>
            </a:prstGeom>
          </p:spPr>
        </p:pic>
        <p:pic>
          <p:nvPicPr>
            <p:cNvPr id="92" name="Picture 91"/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3533534" y="8138311"/>
              <a:ext cx="1833047" cy="238058"/>
            </a:xfrm>
            <a:prstGeom prst="rect">
              <a:avLst/>
            </a:prstGeom>
          </p:spPr>
        </p:pic>
        <p:pic>
          <p:nvPicPr>
            <p:cNvPr id="157" name="Picture 156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77712" y="6926905"/>
              <a:ext cx="500259" cy="501100"/>
            </a:xfrm>
            <a:prstGeom prst="rect">
              <a:avLst/>
            </a:prstGeom>
          </p:spPr>
        </p:pic>
        <p:pic>
          <p:nvPicPr>
            <p:cNvPr id="160" name="Picture 159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5455" y="7028729"/>
              <a:ext cx="545995" cy="545995"/>
            </a:xfrm>
            <a:prstGeom prst="rect">
              <a:avLst/>
            </a:prstGeom>
          </p:spPr>
        </p:pic>
        <p:sp>
          <p:nvSpPr>
            <p:cNvPr id="66" name="Rectangle 65"/>
            <p:cNvSpPr/>
            <p:nvPr/>
          </p:nvSpPr>
          <p:spPr>
            <a:xfrm>
              <a:off x="-5114" y="7408152"/>
              <a:ext cx="84189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smtClean="0"/>
                <a:t>Client</a:t>
              </a:r>
              <a:endParaRPr lang="en-US" sz="2000" dirty="0"/>
            </a:p>
          </p:txBody>
        </p:sp>
        <p:sp>
          <p:nvSpPr>
            <p:cNvPr id="163" name="Rectangle 162"/>
            <p:cNvSpPr/>
            <p:nvPr/>
          </p:nvSpPr>
          <p:spPr>
            <a:xfrm>
              <a:off x="4020753" y="7268744"/>
              <a:ext cx="92525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smtClean="0"/>
                <a:t>Server</a:t>
              </a:r>
              <a:endParaRPr lang="en-US" sz="2000" dirty="0"/>
            </a:p>
          </p:txBody>
        </p:sp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7658" y="7780030"/>
              <a:ext cx="267202" cy="267202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5989" y="6574613"/>
              <a:ext cx="265458" cy="265458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1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07" grpId="0"/>
      <p:bldP spid="108" grpId="0"/>
      <p:bldP spid="109" grpId="0"/>
      <p:bldP spid="110" grpId="0"/>
      <p:bldP spid="111" grpId="0"/>
      <p:bldP spid="123" grpId="0" animBg="1"/>
      <p:bldP spid="132" grpId="0" animBg="1"/>
      <p:bldP spid="133" grpId="0" animBg="1"/>
      <p:bldP spid="122" grpId="0" animBg="1"/>
      <p:bldP spid="164" grpId="0" animBg="1"/>
      <p:bldP spid="17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000" dirty="0" smtClean="0"/>
              <a:t>Question &amp; Answer</a:t>
            </a:r>
            <a:endParaRPr lang="en-US" sz="7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2500" y="2550745"/>
            <a:ext cx="11099800" cy="943569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n-US" sz="5000" dirty="0" smtClean="0"/>
              <a:t>Thank you for your attention!</a:t>
            </a:r>
            <a:endParaRPr lang="en-US" sz="5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4"/>
          <a:stretch/>
        </p:blipFill>
        <p:spPr>
          <a:xfrm>
            <a:off x="2693763" y="3951514"/>
            <a:ext cx="7804252" cy="557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192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>
            <a:spLocks noGrp="1"/>
          </p:cNvSpPr>
          <p:nvPr>
            <p:ph type="title"/>
          </p:nvPr>
        </p:nvSpPr>
        <p:spPr>
          <a:xfrm>
            <a:off x="952500" y="426820"/>
            <a:ext cx="11099800" cy="2159001"/>
          </a:xfrm>
          <a:prstGeom prst="rect">
            <a:avLst/>
          </a:prstGeom>
        </p:spPr>
        <p:txBody>
          <a:bodyPr/>
          <a:lstStyle/>
          <a:p>
            <a:pPr>
              <a:defRPr sz="4300"/>
            </a:pPr>
            <a:r>
              <a:rPr lang="en-US" dirty="0" smtClean="0"/>
              <a:t>Dynamic </a:t>
            </a:r>
            <a:r>
              <a:rPr dirty="0" smtClean="0"/>
              <a:t>Searchable</a:t>
            </a:r>
            <a:r>
              <a:rPr lang="en-US" dirty="0"/>
              <a:t> </a:t>
            </a:r>
            <a:r>
              <a:rPr lang="en-US" dirty="0" smtClean="0"/>
              <a:t>Symmetric</a:t>
            </a:r>
            <a:r>
              <a:rPr dirty="0" smtClean="0"/>
              <a:t> Encryption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sz="3700" dirty="0" smtClean="0"/>
              <a:t>Security Issue</a:t>
            </a:r>
            <a:endParaRPr sz="3700" dirty="0"/>
          </a:p>
        </p:txBody>
      </p:sp>
      <p:sp>
        <p:nvSpPr>
          <p:cNvPr id="285" name="Shape 285"/>
          <p:cNvSpPr>
            <a:spLocks noGrp="1"/>
          </p:cNvSpPr>
          <p:nvPr>
            <p:ph type="sldNum" sz="quarter" idx="2"/>
          </p:nvPr>
        </p:nvSpPr>
        <p:spPr>
          <a:xfrm>
            <a:off x="6375349" y="925195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47" name="Shape 355"/>
          <p:cNvSpPr/>
          <p:nvPr/>
        </p:nvSpPr>
        <p:spPr>
          <a:xfrm>
            <a:off x="3618369" y="6267965"/>
            <a:ext cx="4850867" cy="823871"/>
          </a:xfrm>
          <a:prstGeom prst="roundRect">
            <a:avLst>
              <a:gd name="adj" fmla="val 23123"/>
            </a:avLst>
          </a:prstGeom>
          <a:solidFill>
            <a:srgbClr val="FFFFFF"/>
          </a:solidFill>
          <a:ln w="25400" cap="flat">
            <a:solidFill>
              <a:srgbClr val="000000"/>
            </a:solidFill>
            <a:prstDash val="solid"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 algn="ctr">
              <a:defRPr sz="2000">
                <a:solidFill>
                  <a:srgbClr val="000000"/>
                </a:solidFill>
              </a:defRPr>
            </a:lvl1pPr>
          </a:lstStyle>
          <a:p>
            <a:r>
              <a:rPr dirty="0"/>
              <a:t>Oblivious Random Access Machine (ORAM)</a:t>
            </a:r>
          </a:p>
        </p:txBody>
      </p:sp>
      <p:sp>
        <p:nvSpPr>
          <p:cNvPr id="55" name="Shape 360"/>
          <p:cNvSpPr/>
          <p:nvPr/>
        </p:nvSpPr>
        <p:spPr>
          <a:xfrm>
            <a:off x="7593710" y="7094940"/>
            <a:ext cx="1" cy="888003"/>
          </a:xfrm>
          <a:prstGeom prst="line">
            <a:avLst/>
          </a:prstGeom>
          <a:noFill/>
          <a:ln w="101600" cap="flat">
            <a:solidFill>
              <a:srgbClr val="000000"/>
            </a:solidFill>
            <a:prstDash val="solid"/>
            <a:miter lim="400000"/>
            <a:tailEnd type="stealth" w="med" len="med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pPr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6" name="Shape 361"/>
          <p:cNvSpPr/>
          <p:nvPr/>
        </p:nvSpPr>
        <p:spPr>
          <a:xfrm flipH="1">
            <a:off x="6084768" y="8003452"/>
            <a:ext cx="2996957" cy="1085671"/>
          </a:xfrm>
          <a:prstGeom prst="roundRect">
            <a:avLst>
              <a:gd name="adj" fmla="val 19313"/>
            </a:avLst>
          </a:prstGeom>
          <a:noFill/>
          <a:ln w="25400" cap="flat">
            <a:solidFill>
              <a:schemeClr val="accent1"/>
            </a:solidFill>
            <a:prstDash val="solid"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 algn="ctr">
              <a:defRPr sz="2000"/>
            </a:lvl1pPr>
          </a:lstStyle>
          <a:p>
            <a:r>
              <a:t>protected data structure access pattern</a:t>
            </a:r>
          </a:p>
        </p:txBody>
      </p:sp>
      <p:sp>
        <p:nvSpPr>
          <p:cNvPr id="57" name="Shape 362"/>
          <p:cNvSpPr/>
          <p:nvPr/>
        </p:nvSpPr>
        <p:spPr>
          <a:xfrm flipH="1">
            <a:off x="3361259" y="7996573"/>
            <a:ext cx="2044042" cy="1089855"/>
          </a:xfrm>
          <a:prstGeom prst="roundRect">
            <a:avLst>
              <a:gd name="adj" fmla="val 19313"/>
            </a:avLst>
          </a:prstGeom>
          <a:noFill/>
          <a:ln w="25400" cap="flat">
            <a:solidFill>
              <a:schemeClr val="accent2"/>
            </a:solidFill>
            <a:prstDash val="solid"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 algn="ctr">
              <a:defRPr sz="2000"/>
            </a:lvl1pPr>
          </a:lstStyle>
          <a:p>
            <a:r>
              <a:rPr dirty="0"/>
              <a:t>protected file access pattern</a:t>
            </a:r>
          </a:p>
        </p:txBody>
      </p:sp>
      <p:sp>
        <p:nvSpPr>
          <p:cNvPr id="58" name="Shape 363"/>
          <p:cNvSpPr/>
          <p:nvPr/>
        </p:nvSpPr>
        <p:spPr>
          <a:xfrm flipH="1">
            <a:off x="4425251" y="7107640"/>
            <a:ext cx="1" cy="888003"/>
          </a:xfrm>
          <a:prstGeom prst="line">
            <a:avLst/>
          </a:prstGeom>
          <a:noFill/>
          <a:ln w="101600" cap="flat">
            <a:solidFill>
              <a:srgbClr val="000000"/>
            </a:solidFill>
            <a:prstDash val="solid"/>
            <a:miter lim="400000"/>
            <a:tailEnd type="stealth" w="med" len="med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pPr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53" name="image1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96904" y="7726650"/>
            <a:ext cx="396241" cy="39624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54" name="image1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88037" y="7729372"/>
            <a:ext cx="396241" cy="39624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60" name="Text Placeholder 2"/>
          <p:cNvSpPr>
            <a:spLocks noGrp="1"/>
          </p:cNvSpPr>
          <p:nvPr>
            <p:ph type="body" idx="1"/>
          </p:nvPr>
        </p:nvSpPr>
        <p:spPr>
          <a:xfrm>
            <a:off x="397697" y="2541854"/>
            <a:ext cx="12020082" cy="1097369"/>
          </a:xfrm>
        </p:spPr>
        <p:txBody>
          <a:bodyPr anchor="t">
            <a:normAutofit fontScale="62500" lnSpcReduction="20000"/>
          </a:bodyPr>
          <a:lstStyle/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en-US" sz="3400" dirty="0">
                <a:latin typeface="Helvetica Light" charset="0"/>
                <a:ea typeface="Helvetica Light" charset="0"/>
                <a:cs typeface="Helvetica Light" charset="0"/>
              </a:rPr>
              <a:t>S</a:t>
            </a:r>
            <a:r>
              <a:rPr lang="en-US" sz="3400" dirty="0" smtClean="0">
                <a:latin typeface="Helvetica Light" charset="0"/>
                <a:ea typeface="Helvetica Light" charset="0"/>
                <a:cs typeface="Helvetica Light" charset="0"/>
              </a:rPr>
              <a:t>olution: Oblivious Random Access Memory (ORAM)</a:t>
            </a:r>
          </a:p>
          <a:p>
            <a:pPr lvl="1">
              <a:lnSpc>
                <a:spcPct val="170000"/>
              </a:lnSpc>
              <a:spcBef>
                <a:spcPts val="0"/>
              </a:spcBef>
              <a:buFont typeface="Wingdings" charset="2"/>
              <a:buChar char="Ø"/>
            </a:pPr>
            <a:r>
              <a:rPr lang="en-US" sz="3200" dirty="0">
                <a:solidFill>
                  <a:srgbClr val="FF0000"/>
                </a:solidFill>
                <a:latin typeface="Helvetica Light" charset="0"/>
                <a:ea typeface="Helvetica Light" charset="0"/>
                <a:cs typeface="Helvetica Light" charset="0"/>
              </a:rPr>
              <a:t>Practicality issue: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ORAM’s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communication/ bandwidth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overhead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79" name="Shape 370"/>
          <p:cNvSpPr/>
          <p:nvPr/>
        </p:nvSpPr>
        <p:spPr>
          <a:xfrm>
            <a:off x="1459540" y="7225790"/>
            <a:ext cx="2769989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>
              <a:defRPr sz="2000">
                <a:solidFill>
                  <a:schemeClr val="accent5"/>
                </a:solidFill>
              </a:defRPr>
            </a:lvl1pPr>
          </a:lstStyle>
          <a:p>
            <a:r>
              <a:rPr lang="en-US" sz="1800" i="1" dirty="0" smtClean="0">
                <a:solidFill>
                  <a:schemeClr val="accent2"/>
                </a:solidFill>
                <a:latin typeface="Helvetica Light" charset="0"/>
                <a:ea typeface="Helvetica Light" charset="0"/>
                <a:cs typeface="Helvetica Light" charset="0"/>
              </a:rPr>
              <a:t>Considerably acceptable </a:t>
            </a:r>
          </a:p>
          <a:p>
            <a:r>
              <a:rPr lang="en-US" sz="1800" i="1" dirty="0" smtClean="0">
                <a:solidFill>
                  <a:schemeClr val="accent2"/>
                </a:solidFill>
                <a:latin typeface="Helvetica Light" charset="0"/>
                <a:ea typeface="Helvetica Light" charset="0"/>
                <a:cs typeface="Helvetica Light" charset="0"/>
              </a:rPr>
              <a:t>solution so far</a:t>
            </a:r>
            <a:endParaRPr sz="1800" i="1" dirty="0">
              <a:solidFill>
                <a:schemeClr val="accent2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38" name="Text Placeholder 2"/>
          <p:cNvSpPr txBox="1">
            <a:spLocks/>
          </p:cNvSpPr>
          <p:nvPr/>
        </p:nvSpPr>
        <p:spPr>
          <a:xfrm>
            <a:off x="4675477" y="3791439"/>
            <a:ext cx="2580486" cy="422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t">
            <a:normAutofit/>
          </a:bodyPr>
          <a:lstStyle>
            <a:lvl1pPr marL="444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889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333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778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2222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i="1" dirty="0" smtClean="0"/>
              <a:t>Server’s observation</a:t>
            </a:r>
          </a:p>
        </p:txBody>
      </p:sp>
      <p:sp>
        <p:nvSpPr>
          <p:cNvPr id="39" name="Shape 260"/>
          <p:cNvSpPr/>
          <p:nvPr/>
        </p:nvSpPr>
        <p:spPr>
          <a:xfrm>
            <a:off x="2981243" y="3730072"/>
            <a:ext cx="6449127" cy="1493544"/>
          </a:xfrm>
          <a:prstGeom prst="roundRect">
            <a:avLst>
              <a:gd name="adj" fmla="val 16536"/>
            </a:avLst>
          </a:prstGeom>
          <a:solidFill>
            <a:srgbClr val="FFFFFF"/>
          </a:solidFill>
          <a:ln w="25400">
            <a:solidFill>
              <a:schemeClr val="accent5"/>
            </a:solidFill>
            <a:prstDash val="sysDot"/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>
              <a:defRPr sz="2000" i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algn="ctr">
              <a:defRPr sz="2000" i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algn="ctr">
              <a:defRPr sz="2000" i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algn="ctr">
              <a:defRPr sz="2000" i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algn="ctr">
              <a:defRPr sz="2000" i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0" name="Shape 263"/>
          <p:cNvSpPr/>
          <p:nvPr/>
        </p:nvSpPr>
        <p:spPr>
          <a:xfrm>
            <a:off x="3329375" y="4081020"/>
            <a:ext cx="2163770" cy="986384"/>
          </a:xfrm>
          <a:prstGeom prst="roundRect">
            <a:avLst>
              <a:gd name="adj" fmla="val 19313"/>
            </a:avLst>
          </a:prstGeom>
          <a:ln w="25400">
            <a:solidFill>
              <a:schemeClr val="accent2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1" name="Shape 272"/>
          <p:cNvSpPr/>
          <p:nvPr/>
        </p:nvSpPr>
        <p:spPr>
          <a:xfrm>
            <a:off x="5829770" y="3692489"/>
            <a:ext cx="3460243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r>
              <a:rPr dirty="0"/>
              <a:t>data structure access pattern</a:t>
            </a:r>
          </a:p>
        </p:txBody>
      </p:sp>
      <p:sp>
        <p:nvSpPr>
          <p:cNvPr id="42" name="Shape 273"/>
          <p:cNvSpPr/>
          <p:nvPr/>
        </p:nvSpPr>
        <p:spPr>
          <a:xfrm>
            <a:off x="3287134" y="3692489"/>
            <a:ext cx="2208277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r>
              <a:rPr dirty="0">
                <a:solidFill>
                  <a:schemeClr val="accent2"/>
                </a:solidFill>
              </a:rPr>
              <a:t>file access pattern</a:t>
            </a:r>
          </a:p>
        </p:txBody>
      </p:sp>
      <p:sp>
        <p:nvSpPr>
          <p:cNvPr id="43" name="Shape 262"/>
          <p:cNvSpPr/>
          <p:nvPr/>
        </p:nvSpPr>
        <p:spPr>
          <a:xfrm>
            <a:off x="6208432" y="4069923"/>
            <a:ext cx="2645354" cy="986385"/>
          </a:xfrm>
          <a:prstGeom prst="roundRect">
            <a:avLst>
              <a:gd name="adj" fmla="val 19313"/>
            </a:avLst>
          </a:prstGeom>
          <a:ln w="254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4102" y="4157650"/>
            <a:ext cx="719244" cy="25521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9576" y="4157021"/>
            <a:ext cx="719244" cy="25521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2665" y="4283338"/>
            <a:ext cx="219456" cy="54864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7792" y="4281628"/>
            <a:ext cx="219456" cy="54864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9947" y="4723411"/>
            <a:ext cx="219456" cy="54864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7792" y="4714180"/>
            <a:ext cx="219456" cy="54864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3583" y="4559248"/>
            <a:ext cx="225829" cy="276013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9269" y="4559248"/>
            <a:ext cx="225829" cy="276013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3114" y="4229033"/>
            <a:ext cx="355600" cy="241300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0233" y="4229033"/>
            <a:ext cx="1181100" cy="26670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10289" y="4409186"/>
            <a:ext cx="241300" cy="45719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5568" y="4602761"/>
            <a:ext cx="355600" cy="24130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1143" y="4579981"/>
            <a:ext cx="1181100" cy="266700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01199" y="4760134"/>
            <a:ext cx="241300" cy="45719"/>
          </a:xfrm>
          <a:prstGeom prst="rect">
            <a:avLst/>
          </a:prstGeom>
        </p:spPr>
      </p:pic>
      <p:sp>
        <p:nvSpPr>
          <p:cNvPr id="46" name="Shape 354"/>
          <p:cNvSpPr/>
          <p:nvPr/>
        </p:nvSpPr>
        <p:spPr>
          <a:xfrm flipH="1">
            <a:off x="4425252" y="5056309"/>
            <a:ext cx="0" cy="1199436"/>
          </a:xfrm>
          <a:prstGeom prst="line">
            <a:avLst/>
          </a:prstGeom>
          <a:noFill/>
          <a:ln w="101600" cap="flat">
            <a:solidFill>
              <a:srgbClr val="000000"/>
            </a:solidFill>
            <a:prstDash val="solid"/>
            <a:miter lim="400000"/>
            <a:tailEnd type="stealth" w="med" len="med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pPr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8" name="Shape 356"/>
          <p:cNvSpPr/>
          <p:nvPr/>
        </p:nvSpPr>
        <p:spPr>
          <a:xfrm>
            <a:off x="7583422" y="5056308"/>
            <a:ext cx="0" cy="1211657"/>
          </a:xfrm>
          <a:prstGeom prst="line">
            <a:avLst/>
          </a:prstGeom>
          <a:noFill/>
          <a:ln w="101600" cap="flat">
            <a:solidFill>
              <a:srgbClr val="000000"/>
            </a:solidFill>
            <a:prstDash val="solid"/>
            <a:miter lim="400000"/>
            <a:tailEnd type="stealth" w="med" len="med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pPr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71" name="Shape 370"/>
          <p:cNvSpPr/>
          <p:nvPr/>
        </p:nvSpPr>
        <p:spPr>
          <a:xfrm>
            <a:off x="7809269" y="7211934"/>
            <a:ext cx="294953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>
              <a:defRPr sz="2000">
                <a:solidFill>
                  <a:schemeClr val="accent5"/>
                </a:solidFill>
              </a:defRPr>
            </a:lvl1pPr>
          </a:lstStyle>
          <a:p>
            <a:r>
              <a:rPr lang="en-US" sz="1800" dirty="0" smtClean="0">
                <a:solidFill>
                  <a:srgbClr val="FF0000"/>
                </a:solidFill>
                <a:latin typeface="Helvetica Light" charset="0"/>
                <a:ea typeface="Helvetica Light" charset="0"/>
                <a:cs typeface="Helvetica Light" charset="0"/>
              </a:rPr>
              <a:t>!?</a:t>
            </a:r>
            <a:endParaRPr sz="1800" dirty="0">
              <a:solidFill>
                <a:srgbClr val="FF0000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37" name="Shape 272"/>
          <p:cNvSpPr/>
          <p:nvPr/>
        </p:nvSpPr>
        <p:spPr>
          <a:xfrm>
            <a:off x="8110386" y="7063369"/>
            <a:ext cx="4932441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r>
              <a:rPr lang="en-US" b="1" i="1" dirty="0" smtClean="0">
                <a:solidFill>
                  <a:srgbClr val="FF0000"/>
                </a:solidFill>
              </a:rPr>
              <a:t>Research gap: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ODS does not operate well on secure DSs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240764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26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55" grpId="0" animBg="1"/>
      <p:bldP spid="56" grpId="0" animBg="1"/>
      <p:bldP spid="57" grpId="0" animBg="1"/>
      <p:bldP spid="58" grpId="0" animBg="1"/>
      <p:bldP spid="58" grpId="1" animBg="1"/>
      <p:bldP spid="79" grpId="0"/>
      <p:bldP spid="46" grpId="0" animBg="1"/>
      <p:bldP spid="48" grpId="0" animBg="1"/>
      <p:bldP spid="71" grpId="1"/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>
            <a:spLocks noGrp="1"/>
          </p:cNvSpPr>
          <p:nvPr>
            <p:ph type="body" idx="14"/>
          </p:nvPr>
        </p:nvSpPr>
        <p:spPr>
          <a:xfrm>
            <a:off x="1270000" y="3975100"/>
            <a:ext cx="10464800" cy="1270001"/>
          </a:xfrm>
          <a:prstGeom prst="rect">
            <a:avLst/>
          </a:prstGeom>
        </p:spPr>
        <p:txBody>
          <a:bodyPr/>
          <a:lstStyle>
            <a:lvl1pPr>
              <a:defRPr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>
                <a:latin typeface="Helvetica Light" charset="0"/>
                <a:ea typeface="Helvetica Light" charset="0"/>
                <a:cs typeface="Helvetica Light" charset="0"/>
              </a:rPr>
              <a:t>A more efficient and yet secure protocol to obliviously access data structure in DSSE?  </a:t>
            </a:r>
          </a:p>
        </p:txBody>
      </p:sp>
      <p:sp>
        <p:nvSpPr>
          <p:cNvPr id="376" name="Shape 376"/>
          <p:cNvSpPr>
            <a:spLocks noGrp="1"/>
          </p:cNvSpPr>
          <p:nvPr>
            <p:ph type="sldNum" sz="quarter" idx="4294967295"/>
          </p:nvPr>
        </p:nvSpPr>
        <p:spPr>
          <a:xfrm>
            <a:off x="6375349" y="925195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u="sng" dirty="0"/>
              <a:t>D</a:t>
            </a:r>
            <a:r>
              <a:rPr lang="en-US" dirty="0"/>
              <a:t>istributed </a:t>
            </a:r>
            <a:r>
              <a:rPr lang="en-US" u="sng" dirty="0"/>
              <a:t>O</a:t>
            </a:r>
            <a:r>
              <a:rPr lang="en-US" dirty="0"/>
              <a:t>blivious </a:t>
            </a:r>
            <a:r>
              <a:rPr lang="en-US" u="sng" dirty="0"/>
              <a:t>D</a:t>
            </a:r>
            <a:r>
              <a:rPr lang="en-US" dirty="0"/>
              <a:t>ata </a:t>
            </a:r>
            <a:r>
              <a:rPr lang="en-US" dirty="0" smtClean="0"/>
              <a:t>Structure DSSE</a:t>
            </a:r>
            <a:br>
              <a:rPr lang="en-US" dirty="0" smtClean="0"/>
            </a:br>
            <a:r>
              <a:rPr lang="en-US" dirty="0" smtClean="0"/>
              <a:t>System Model</a:t>
            </a:r>
            <a:endParaRPr dirty="0"/>
          </a:p>
        </p:txBody>
      </p:sp>
      <p:sp>
        <p:nvSpPr>
          <p:cNvPr id="380" name="Shape 380"/>
          <p:cNvSpPr>
            <a:spLocks noGrp="1"/>
          </p:cNvSpPr>
          <p:nvPr>
            <p:ph type="sldNum" sz="quarter" idx="2"/>
          </p:nvPr>
        </p:nvSpPr>
        <p:spPr>
          <a:xfrm>
            <a:off x="6375349" y="925195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3043554"/>
            <a:ext cx="10477500" cy="952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4526598"/>
            <a:ext cx="10464800" cy="14097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89347" y="6963145"/>
            <a:ext cx="10985700" cy="16927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rPr>
              <a:t>Semi-honest server is a common assumption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rPr>
              <a:t>Multi-server setting is also a common assumption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rPr>
              <a:t>Non-colluding servers can be achieved in practice with different companies</a:t>
            </a:r>
            <a:br>
              <a:rPr lang="en-US" sz="2400" dirty="0" smtClean="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rPr>
            </a:br>
            <a:r>
              <a:rPr lang="en-US" sz="2400" dirty="0" smtClean="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rPr>
              <a:t>(e.g., Google vs. Microsoft vs. Amazon vs. Dropbox vs. etc.</a:t>
            </a:r>
            <a:r>
              <a:rPr lang="en-US" sz="3200" dirty="0" smtClean="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487454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u="sng" dirty="0"/>
              <a:t>D</a:t>
            </a:r>
            <a:r>
              <a:rPr lang="en-US" dirty="0"/>
              <a:t>istributed </a:t>
            </a:r>
            <a:r>
              <a:rPr lang="en-US" u="sng" dirty="0"/>
              <a:t>O</a:t>
            </a:r>
            <a:r>
              <a:rPr lang="en-US" dirty="0"/>
              <a:t>blivious </a:t>
            </a:r>
            <a:r>
              <a:rPr lang="en-US" u="sng" dirty="0"/>
              <a:t>D</a:t>
            </a:r>
            <a:r>
              <a:rPr lang="en-US" dirty="0"/>
              <a:t>ata Structure DSSE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Main idea</a:t>
            </a:r>
            <a:endParaRPr dirty="0"/>
          </a:p>
        </p:txBody>
      </p:sp>
      <p:sp>
        <p:nvSpPr>
          <p:cNvPr id="380" name="Shape 380"/>
          <p:cNvSpPr>
            <a:spLocks noGrp="1"/>
          </p:cNvSpPr>
          <p:nvPr>
            <p:ph type="sldNum" sz="quarter" idx="2"/>
          </p:nvPr>
        </p:nvSpPr>
        <p:spPr>
          <a:xfrm>
            <a:off x="6375349" y="925195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1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253255" y="2603500"/>
                <a:ext cx="8487334" cy="6286500"/>
              </a:xfrm>
            </p:spPr>
            <p:txBody>
              <a:bodyPr anchor="t">
                <a:normAutofit/>
              </a:bodyPr>
              <a:lstStyle/>
              <a:p>
                <a:pPr marL="0" indent="0">
                  <a:lnSpc>
                    <a:spcPct val="150000"/>
                  </a:lnSpc>
                  <a:spcBef>
                    <a:spcPts val="0"/>
                  </a:spcBef>
                  <a:buNone/>
                  <a:tabLst>
                    <a:tab pos="2676525" algn="l"/>
                  </a:tabLst>
                </a:pPr>
                <a:r>
                  <a:rPr lang="en-US" sz="2800" b="1" dirty="0" smtClean="0">
                    <a:latin typeface="Helvetica Light" charset="0"/>
                    <a:ea typeface="Helvetica Light" charset="0"/>
                    <a:cs typeface="Helvetica Light" charset="0"/>
                  </a:rPr>
                  <a:t>DOD-DSSE </a:t>
                </a:r>
                <a:r>
                  <a:rPr lang="en-US" sz="2800" b="1" dirty="0">
                    <a:latin typeface="Helvetica Light" charset="0"/>
                    <a:ea typeface="Helvetica Light" charset="0"/>
                    <a:cs typeface="Helvetica Light" charset="0"/>
                  </a:rPr>
                  <a:t>d</a:t>
                </a:r>
                <a:r>
                  <a:rPr lang="en-US" sz="2800" b="1" dirty="0" smtClean="0">
                    <a:latin typeface="Helvetica Light" charset="0"/>
                    <a:ea typeface="Helvetica Light" charset="0"/>
                    <a:cs typeface="Helvetica Light" charset="0"/>
                  </a:rPr>
                  <a:t>ata structure</a:t>
                </a:r>
                <a:endParaRPr lang="en-US" sz="2400" dirty="0" smtClean="0">
                  <a:latin typeface="Helvetica Light" charset="0"/>
                  <a:ea typeface="Helvetica Light" charset="0"/>
                  <a:cs typeface="Helvetica Light" charset="0"/>
                </a:endParaRPr>
              </a:p>
              <a:p>
                <a:pPr lvl="1">
                  <a:lnSpc>
                    <a:spcPct val="150000"/>
                  </a:lnSpc>
                  <a:spcBef>
                    <a:spcPts val="0"/>
                  </a:spcBef>
                  <a:buSzPct val="100000"/>
                  <a:buFont typeface="Wingdings" charset="2"/>
                  <a:buChar char="§"/>
                  <a:tabLst>
                    <a:tab pos="2676525" algn="l"/>
                  </a:tabLst>
                </a:pPr>
                <a:r>
                  <a:rPr lang="en-US" sz="2400" dirty="0" smtClean="0">
                    <a:latin typeface="Helvetica Light" charset="0"/>
                    <a:ea typeface="Helvetica Light" charset="0"/>
                    <a:cs typeface="Helvetica Light" charset="0"/>
                  </a:rPr>
                  <a:t>Keyword-file incidence matrix </a:t>
                </a:r>
                <a14:m>
                  <m:oMath xmlns:m="http://schemas.openxmlformats.org/officeDocument/2006/math">
                    <m:r>
                      <a:rPr lang="en-US" sz="2400" b="1" i="0" dirty="0" smtClean="0">
                        <a:latin typeface="Cambria Math" charset="0"/>
                        <a:ea typeface="Helvetica Light" charset="0"/>
                        <a:cs typeface="Helvetica Light" charset="0"/>
                      </a:rPr>
                      <m:t>𝐈</m:t>
                    </m:r>
                  </m:oMath>
                </a14:m>
                <a:endParaRPr lang="en-US" sz="2400" b="1" dirty="0" smtClean="0">
                  <a:latin typeface="Helvetica Light" charset="0"/>
                  <a:ea typeface="Helvetica Light" charset="0"/>
                  <a:cs typeface="Helvetica Light" charset="0"/>
                </a:endParaRPr>
              </a:p>
              <a:p>
                <a:pPr lvl="2">
                  <a:lnSpc>
                    <a:spcPct val="150000"/>
                  </a:lnSpc>
                  <a:spcBef>
                    <a:spcPts val="0"/>
                  </a:spcBef>
                  <a:buSzPct val="100000"/>
                  <a:buFont typeface="Wingdings" charset="2"/>
                  <a:buChar char="§"/>
                  <a:tabLst>
                    <a:tab pos="2676525" algn="l"/>
                  </a:tabLst>
                </a:pPr>
                <a:r>
                  <a:rPr lang="en-US" sz="2400" dirty="0" smtClean="0">
                    <a:latin typeface="Helvetica Light" charset="0"/>
                    <a:ea typeface="Helvetica Light" charset="0"/>
                    <a:cs typeface="Helvetica Light" charset="0"/>
                  </a:rPr>
                  <a:t>Identical size, update efficient, single interaction</a:t>
                </a:r>
              </a:p>
              <a:p>
                <a:pPr lvl="1">
                  <a:lnSpc>
                    <a:spcPct val="150000"/>
                  </a:lnSpc>
                  <a:spcBef>
                    <a:spcPts val="0"/>
                  </a:spcBef>
                  <a:buSzPct val="100000"/>
                  <a:buFont typeface="Wingdings" charset="2"/>
                  <a:buChar char="§"/>
                  <a:tabLst>
                    <a:tab pos="2676525" algn="l"/>
                  </a:tabLst>
                </a:pPr>
                <a:r>
                  <a:rPr lang="en-US" sz="2400" dirty="0" smtClean="0">
                    <a:latin typeface="Helvetica Light" charset="0"/>
                    <a:ea typeface="Helvetica Light" charset="0"/>
                    <a:cs typeface="Helvetica Light" charset="0"/>
                  </a:rPr>
                  <a:t>Assume keyword is assigned to row, file is assigned to column (i.e., keyword token is row index, file token is column index).</a:t>
                </a:r>
              </a:p>
              <a:p>
                <a:pPr lvl="1">
                  <a:lnSpc>
                    <a:spcPct val="150000"/>
                  </a:lnSpc>
                  <a:spcBef>
                    <a:spcPts val="0"/>
                  </a:spcBef>
                  <a:buSzPct val="100000"/>
                  <a:buFont typeface="Wingdings" charset="2"/>
                  <a:buChar char="§"/>
                  <a:tabLst>
                    <a:tab pos="2676525" algn="l"/>
                  </a:tabLst>
                </a:pPr>
                <a14:m>
                  <m:oMath xmlns:m="http://schemas.openxmlformats.org/officeDocument/2006/math">
                    <m:r>
                      <a:rPr lang="en-US" sz="2400" b="1" i="0" dirty="0">
                        <a:latin typeface="Cambria Math" charset="0"/>
                        <a:ea typeface="Helvetica Light" charset="0"/>
                        <a:cs typeface="Helvetica Light" charset="0"/>
                      </a:rPr>
                      <m:t>𝐈</m:t>
                    </m:r>
                    <m:d>
                      <m:dPr>
                        <m:begChr m:val="["/>
                        <m:endChr m:val="]"/>
                        <m:ctrlPr>
                          <a:rPr lang="en-US" sz="2400" i="1" dirty="0">
                            <a:latin typeface="Cambria Math" charset="0"/>
                            <a:ea typeface="Helvetica Light" charset="0"/>
                            <a:cs typeface="Helvetica Light" charset="0"/>
                          </a:rPr>
                        </m:ctrlPr>
                      </m:dPr>
                      <m:e>
                        <m:r>
                          <a:rPr lang="en-US" sz="2400" b="0" i="1" dirty="0" err="1">
                            <a:latin typeface="Cambria Math" charset="0"/>
                            <a:ea typeface="Helvetica Light" charset="0"/>
                            <a:cs typeface="Helvetica Light" charset="0"/>
                          </a:rPr>
                          <m:t>𝑖</m:t>
                        </m:r>
                        <m:r>
                          <a:rPr lang="en-US" sz="2400" b="0" i="1" dirty="0" err="1">
                            <a:latin typeface="Cambria Math" charset="0"/>
                            <a:ea typeface="Helvetica Light" charset="0"/>
                            <a:cs typeface="Helvetica Light" charset="0"/>
                          </a:rPr>
                          <m:t>,</m:t>
                        </m:r>
                        <m:r>
                          <a:rPr lang="en-US" sz="2400" b="0" i="1" dirty="0" err="1">
                            <a:latin typeface="Cambria Math" charset="0"/>
                            <a:ea typeface="Helvetica Light" charset="0"/>
                            <a:cs typeface="Helvetica Light" charset="0"/>
                          </a:rPr>
                          <m:t>𝑗</m:t>
                        </m:r>
                      </m:e>
                    </m:d>
                    <m:r>
                      <a:rPr lang="en-US" sz="2400" b="0" i="0" dirty="0">
                        <a:latin typeface="Cambria Math" charset="0"/>
                        <a:ea typeface="Helvetica Light" charset="0"/>
                        <a:cs typeface="Helvetica Light" charset="0"/>
                      </a:rPr>
                      <m:t>∈ </m:t>
                    </m:r>
                    <m:d>
                      <m:dPr>
                        <m:begChr m:val="{"/>
                        <m:endChr m:val="}"/>
                        <m:ctrlPr>
                          <a:rPr lang="en-US" sz="2400" i="1" dirty="0">
                            <a:latin typeface="Cambria Math" charset="0"/>
                            <a:ea typeface="Helvetica Light" charset="0"/>
                            <a:cs typeface="Helvetica Light" charset="0"/>
                          </a:rPr>
                        </m:ctrlPr>
                      </m:dPr>
                      <m:e>
                        <m:r>
                          <a:rPr lang="en-US" sz="2400" b="0" i="0" dirty="0">
                            <a:latin typeface="Cambria Math" charset="0"/>
                            <a:ea typeface="Helvetica Light" charset="0"/>
                            <a:cs typeface="Helvetica Light" charset="0"/>
                          </a:rPr>
                          <m:t>0,1</m:t>
                        </m:r>
                      </m:e>
                    </m:d>
                  </m:oMath>
                </a14:m>
                <a:r>
                  <a:rPr lang="en-US" sz="2400" dirty="0">
                    <a:latin typeface="Helvetica Light" charset="0"/>
                    <a:ea typeface="Helvetica Light" charset="0"/>
                    <a:cs typeface="Helvetica Light" charset="0"/>
                  </a:rPr>
                  <a:t> represents the relationship between keyword </a:t>
                </a:r>
                <a:r>
                  <a:rPr lang="en-US" sz="2400" dirty="0" smtClean="0">
                    <a:latin typeface="Helvetica Light" charset="0"/>
                    <a:ea typeface="Helvetica Light" charset="0"/>
                    <a:cs typeface="Helvetica Light" charset="0"/>
                  </a:rPr>
                  <a:t>indexing </a:t>
                </a:r>
                <a:r>
                  <a:rPr lang="en-US" sz="2400" dirty="0">
                    <a:latin typeface="Helvetica Light" charset="0"/>
                    <a:ea typeface="Helvetica Light" charset="0"/>
                    <a:cs typeface="Helvetica Light" charset="0"/>
                  </a:rPr>
                  <a:t>row </a:t>
                </a:r>
                <a14:m>
                  <m:oMath xmlns:m="http://schemas.openxmlformats.org/officeDocument/2006/math">
                    <m:r>
                      <a:rPr lang="en-US" sz="2400" b="0" i="1" dirty="0">
                        <a:latin typeface="Cambria Math" charset="0"/>
                        <a:ea typeface="Helvetica Light" charset="0"/>
                        <a:cs typeface="Helvetica Light" charset="0"/>
                      </a:rPr>
                      <m:t>𝑖</m:t>
                    </m:r>
                  </m:oMath>
                </a14:m>
                <a:r>
                  <a:rPr lang="en-US" sz="2400" dirty="0">
                    <a:latin typeface="Helvetica Light" charset="0"/>
                    <a:ea typeface="Helvetica Light" charset="0"/>
                    <a:cs typeface="Helvetica Light" charset="0"/>
                  </a:rPr>
                  <a:t> with a file </a:t>
                </a:r>
                <a:r>
                  <a:rPr lang="en-US" sz="2400" dirty="0" smtClean="0">
                    <a:latin typeface="Helvetica Light" charset="0"/>
                    <a:ea typeface="Helvetica Light" charset="0"/>
                    <a:cs typeface="Helvetica Light" charset="0"/>
                  </a:rPr>
                  <a:t>indexing </a:t>
                </a:r>
                <a:r>
                  <a:rPr lang="en-US" sz="2400" dirty="0">
                    <a:latin typeface="Helvetica Light" charset="0"/>
                    <a:ea typeface="Helvetica Light" charset="0"/>
                    <a:cs typeface="Helvetica Light" charset="0"/>
                  </a:rPr>
                  <a:t>column </a:t>
                </a:r>
                <a14:m>
                  <m:oMath xmlns:m="http://schemas.openxmlformats.org/officeDocument/2006/math">
                    <m:r>
                      <a:rPr lang="en-US" sz="2400" b="0" i="1" dirty="0">
                        <a:latin typeface="Cambria Math" charset="0"/>
                        <a:ea typeface="Helvetica Light" charset="0"/>
                        <a:cs typeface="Helvetica Light" charset="0"/>
                      </a:rPr>
                      <m:t>𝑗</m:t>
                    </m:r>
                  </m:oMath>
                </a14:m>
                <a:r>
                  <a:rPr lang="en-US" sz="2400" dirty="0" smtClean="0">
                    <a:latin typeface="Helvetica Light" charset="0"/>
                    <a:ea typeface="Helvetica Light" charset="0"/>
                    <a:cs typeface="Helvetica Light" charset="0"/>
                  </a:rPr>
                  <a:t>.</a:t>
                </a:r>
              </a:p>
              <a:p>
                <a:pPr lvl="1">
                  <a:lnSpc>
                    <a:spcPct val="150000"/>
                  </a:lnSpc>
                  <a:spcBef>
                    <a:spcPts val="0"/>
                  </a:spcBef>
                  <a:buSzPct val="100000"/>
                  <a:buFont typeface="Wingdings" charset="2"/>
                  <a:buChar char="§"/>
                  <a:tabLst>
                    <a:tab pos="2676525" algn="l"/>
                  </a:tabLst>
                </a:pPr>
                <a:r>
                  <a:rPr lang="en-US" sz="2400" dirty="0" smtClean="0">
                    <a:latin typeface="Helvetica Light" charset="0"/>
                    <a:ea typeface="Helvetica Light" charset="0"/>
                    <a:cs typeface="Helvetica Light" charset="0"/>
                  </a:rPr>
                  <a:t>Encrypt and deploy </a:t>
                </a:r>
                <a14:m>
                  <m:oMath xmlns:m="http://schemas.openxmlformats.org/officeDocument/2006/math">
                    <m:r>
                      <a:rPr lang="en-US" sz="2400" b="1" i="0" dirty="0">
                        <a:latin typeface="Cambria Math" charset="0"/>
                        <a:ea typeface="Helvetica Light" charset="0"/>
                        <a:cs typeface="Helvetica Light" charset="0"/>
                      </a:rPr>
                      <m:t>𝐈</m:t>
                    </m:r>
                    <m:r>
                      <a:rPr lang="en-US" sz="2400" b="0" i="0" dirty="0">
                        <a:latin typeface="Cambria Math" charset="0"/>
                        <a:ea typeface="Helvetica Light" charset="0"/>
                        <a:cs typeface="Helvetica Light" charset="0"/>
                      </a:rPr>
                      <m:t> </m:t>
                    </m:r>
                  </m:oMath>
                </a14:m>
                <a:r>
                  <a:rPr lang="en-US" sz="2400" dirty="0" smtClean="0">
                    <a:latin typeface="Helvetica Light" charset="0"/>
                    <a:ea typeface="Helvetica Light" charset="0"/>
                    <a:cs typeface="Helvetica Light" charset="0"/>
                  </a:rPr>
                  <a:t> in </a:t>
                </a:r>
                <a:r>
                  <a:rPr lang="en-US" sz="2400" dirty="0">
                    <a:latin typeface="Helvetica Light" charset="0"/>
                    <a:ea typeface="Helvetica Light" charset="0"/>
                    <a:cs typeface="Helvetica Light" charset="0"/>
                  </a:rPr>
                  <a:t>distributed setting </a:t>
                </a:r>
                <a:r>
                  <a:rPr lang="en-US" sz="2400" dirty="0" smtClean="0">
                    <a:latin typeface="Helvetica Light" charset="0"/>
                    <a:ea typeface="Helvetica Light" charset="0"/>
                    <a:cs typeface="Helvetica Light" charset="0"/>
                  </a:rPr>
                  <a:t>with two </a:t>
                </a:r>
                <a:r>
                  <a:rPr lang="en-US" sz="2400" dirty="0">
                    <a:latin typeface="Helvetica Light" charset="0"/>
                    <a:ea typeface="Helvetica Light" charset="0"/>
                    <a:cs typeface="Helvetica Light" charset="0"/>
                  </a:rPr>
                  <a:t>non-colluding </a:t>
                </a:r>
                <a:r>
                  <a:rPr lang="en-US" sz="2400" dirty="0" smtClean="0">
                    <a:latin typeface="Helvetica Light" charset="0"/>
                    <a:ea typeface="Helvetica Light" charset="0"/>
                    <a:cs typeface="Helvetica Light" charset="0"/>
                  </a:rPr>
                  <a:t>servers</a:t>
                </a:r>
              </a:p>
            </p:txBody>
          </p:sp>
        </mc:Choice>
        <mc:Fallback xmlns="">
          <p:sp>
            <p:nvSpPr>
              <p:cNvPr id="4" name="Tex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53255" y="2603500"/>
                <a:ext cx="8487334" cy="6286500"/>
              </a:xfrm>
              <a:blipFill rotWithShape="0">
                <a:blip r:embed="rId2"/>
                <a:stretch>
                  <a:fillRect l="-2011" r="-18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72084779"/>
                  </p:ext>
                </p:extLst>
              </p:nvPr>
            </p:nvGraphicFramePr>
            <p:xfrm>
              <a:off x="8590061" y="5616710"/>
              <a:ext cx="3612768" cy="3161172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451596"/>
                    <a:gridCol w="451596"/>
                    <a:gridCol w="451596"/>
                    <a:gridCol w="451596"/>
                    <a:gridCol w="451596"/>
                    <a:gridCol w="451596"/>
                    <a:gridCol w="451596"/>
                    <a:gridCol w="451596"/>
                  </a:tblGrid>
                  <a:tr h="564495">
                    <a:tc>
                      <a:txBody>
                        <a:bodyPr/>
                        <a:lstStyle/>
                        <a:p>
                          <a:endParaRPr lang="en-US" sz="1800" dirty="0"/>
                        </a:p>
                      </a:txBody>
                      <a:tcPr marL="112899" marR="112899" marT="56449" marB="5644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dirty="0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latin typeface="Cambria Math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1800" i="1" dirty="0" smtClean="0"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dirty="0" smtClean="0"/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dirty="0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latin typeface="Cambria Math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800" b="0" i="1" dirty="0" smtClean="0"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charset="0"/>
                                    <a:ea typeface="CMU Serif Roman" charset="0"/>
                                    <a:cs typeface="CMU Serif Roman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dirty="0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latin typeface="Cambria Math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1800" b="0" i="1" dirty="0" smtClean="0">
                                        <a:latin typeface="Cambria Math" charset="0"/>
                                      </a:rPr>
                                      <m:t>5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dirty="0" smtClean="0"/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dirty="0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latin typeface="Cambria Math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800" i="1" dirty="0" smtClean="0">
                                        <a:latin typeface="Cambria Math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charset="0"/>
                                    <a:ea typeface="CMU Serif Roman" charset="0"/>
                                    <a:cs typeface="CMU Serif Roman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dirty="0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 dirty="0" smtClean="0">
                                        <a:latin typeface="Cambria Math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1800" i="1" dirty="0" smtClean="0">
                                        <a:latin typeface="Cambria Math" charset="0"/>
                                      </a:rPr>
                                      <m:t>23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dirty="0" smtClean="0"/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dirty="0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latin typeface="Cambria Math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800" b="0" i="1" dirty="0" smtClean="0">
                                        <a:latin typeface="Cambria Math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charset="0"/>
                                    <a:ea typeface="CMU Serif Roman" charset="0"/>
                                    <a:cs typeface="CMU Serif Roman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dirty="0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 dirty="0" smtClean="0">
                                        <a:latin typeface="Cambria Math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1800" i="1" dirty="0" smtClean="0">
                                        <a:latin typeface="Cambria Math" charset="0"/>
                                      </a:rPr>
                                      <m:t>𝑁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dirty="0" smtClean="0"/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dirty="0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latin typeface="Cambria Math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800" b="0" i="1" dirty="0" smtClean="0">
                                        <a:latin typeface="Cambria Math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</a:tr>
                  <a:tr h="564495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dirty="0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 dirty="0" smtClean="0">
                                        <a:latin typeface="Cambria Math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1800" i="1" dirty="0" smtClean="0"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dirty="0" smtClean="0"/>
                        </a:p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dirty="0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latin typeface="Cambria Math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1800" b="0" i="1" dirty="0" smtClean="0"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CMU Serif Roman" charset="0"/>
                              <a:ea typeface="CMU Serif Roman" charset="0"/>
                              <a:cs typeface="CMU Serif Roman" charset="0"/>
                            </a:rPr>
                            <a:t>0</a:t>
                          </a:r>
                          <a:endParaRPr lang="en-US" sz="1800" dirty="0"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marL="112899" marR="112899" marT="56449" marB="564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charset="0"/>
                                    <a:ea typeface="CMU Serif Roman" charset="0"/>
                                    <a:cs typeface="CMU Serif Roman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US" sz="1800" dirty="0"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marL="112899" marR="112899" marT="56449" marB="564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MU Serif Roman" charset="0"/>
                              <a:ea typeface="CMU Serif Roman" charset="0"/>
                              <a:cs typeface="CMU Serif Roman" charset="0"/>
                            </a:rPr>
                            <a:t>1</a:t>
                          </a:r>
                          <a:endParaRPr lang="en-US" sz="18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marL="112899" marR="112899" marT="56449" marB="564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charset="0"/>
                                    <a:ea typeface="CMU Serif Roman" charset="0"/>
                                    <a:cs typeface="CMU Serif Roman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US" sz="1800" dirty="0"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marL="112899" marR="112899" marT="56449" marB="564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MU Serif Roman" charset="0"/>
                              <a:ea typeface="CMU Serif Roman" charset="0"/>
                              <a:cs typeface="CMU Serif Roman" charset="0"/>
                            </a:rPr>
                            <a:t>0</a:t>
                          </a:r>
                          <a:endParaRPr lang="en-US" sz="1800" dirty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marL="112899" marR="112899" marT="56449" marB="564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charset="0"/>
                                    <a:ea typeface="CMU Serif Roman" charset="0"/>
                                    <a:cs typeface="CMU Serif Roman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US" sz="1800" dirty="0"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marL="112899" marR="112899" marT="56449" marB="564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CMU Serif Roman" charset="0"/>
                              <a:ea typeface="CMU Serif Roman" charset="0"/>
                              <a:cs typeface="CMU Serif Roman" charset="0"/>
                            </a:rPr>
                            <a:t>0</a:t>
                          </a:r>
                          <a:endParaRPr lang="en-US" sz="1800" dirty="0"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marL="112899" marR="112899" marT="56449" marB="564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451596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dirty="0"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marL="112899" marR="112899" marT="56449" marB="564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⋱</m:t>
                                </m:r>
                              </m:oMath>
                            </m:oMathPara>
                          </a14:m>
                          <a:endParaRPr lang="en-US" sz="1800" dirty="0"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marL="112899" marR="112899" marT="56449" marB="564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marL="112899" marR="112899" marT="56449" marB="564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⋱</m:t>
                                </m:r>
                              </m:oMath>
                            </m:oMathPara>
                          </a14:m>
                          <a:endParaRPr lang="en-US" sz="1800" dirty="0"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marL="112899" marR="112899" marT="56449" marB="564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marL="112899" marR="112899" marT="56449" marB="564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⋱</m:t>
                                </m:r>
                              </m:oMath>
                            </m:oMathPara>
                          </a14:m>
                          <a:endParaRPr lang="en-US" sz="1800" dirty="0"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marL="112899" marR="112899" marT="56449" marB="564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dirty="0"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marL="112899" marR="112899" marT="56449" marB="564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564495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dirty="0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 dirty="0" smtClean="0">
                                        <a:latin typeface="Cambria Math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1800" i="1" dirty="0" smtClean="0">
                                        <a:latin typeface="Cambria Math" charset="0"/>
                                      </a:rPr>
                                      <m:t>8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dirty="0" smtClean="0"/>
                        </a:p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dirty="0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latin typeface="Cambria Math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1800" i="1" dirty="0" smtClean="0">
                                        <a:latin typeface="Cambria Math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MU Serif Roman" charset="0"/>
                              <a:ea typeface="CMU Serif Roman" charset="0"/>
                              <a:cs typeface="CMU Serif Roman" charset="0"/>
                            </a:rPr>
                            <a:t>1</a:t>
                          </a:r>
                          <a:endParaRPr lang="en-US" sz="18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marL="112899" marR="112899" marT="56449" marB="564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charset="0"/>
                                    <a:ea typeface="CMU Serif Roman" charset="0"/>
                                    <a:cs typeface="CMU Serif Roman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marL="112899" marR="112899" marT="56449" marB="564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MU Serif Roman" charset="0"/>
                              <a:ea typeface="CMU Serif Roman" charset="0"/>
                              <a:cs typeface="CMU Serif Roman" charset="0"/>
                            </a:rPr>
                            <a:t>0</a:t>
                          </a:r>
                          <a:endParaRPr lang="en-US" sz="18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marL="112899" marR="112899" marT="56449" marB="564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charset="0"/>
                                    <a:ea typeface="CMU Serif Roman" charset="0"/>
                                    <a:cs typeface="CMU Serif Roman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marL="112899" marR="112899" marT="56449" marB="564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MU Serif Roman" charset="0"/>
                              <a:ea typeface="CMU Serif Roman" charset="0"/>
                              <a:cs typeface="CMU Serif Roman" charset="0"/>
                            </a:rPr>
                            <a:t>1</a:t>
                          </a:r>
                          <a:endParaRPr lang="en-US" sz="1800" dirty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marL="112899" marR="112899" marT="56449" marB="564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charset="0"/>
                                    <a:ea typeface="CMU Serif Roman" charset="0"/>
                                    <a:cs typeface="CMU Serif Roman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marL="112899" marR="112899" marT="56449" marB="564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MU Serif Roman" charset="0"/>
                              <a:ea typeface="CMU Serif Roman" charset="0"/>
                              <a:cs typeface="CMU Serif Roman" charset="0"/>
                            </a:rPr>
                            <a:t>0</a:t>
                          </a:r>
                          <a:endParaRPr lang="en-US" sz="18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marL="112899" marR="112899" marT="56449" marB="564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451596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dirty="0"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marL="112899" marR="112899" marT="56449" marB="564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⋱</m:t>
                                </m:r>
                              </m:oMath>
                            </m:oMathPara>
                          </a14:m>
                          <a:endParaRPr lang="en-US" sz="1800" dirty="0"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marL="112899" marR="112899" marT="56449" marB="564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marL="112899" marR="112899" marT="56449" marB="564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⋱</m:t>
                                </m:r>
                              </m:oMath>
                            </m:oMathPara>
                          </a14:m>
                          <a:endParaRPr lang="en-US" sz="1800" dirty="0"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marL="112899" marR="112899" marT="56449" marB="564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marL="112899" marR="112899" marT="56449" marB="564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⋱</m:t>
                                </m:r>
                              </m:oMath>
                            </m:oMathPara>
                          </a14:m>
                          <a:endParaRPr lang="en-US" sz="1800" dirty="0"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marL="112899" marR="112899" marT="56449" marB="564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dirty="0"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marL="112899" marR="112899" marT="56449" marB="564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564495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dirty="0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 dirty="0" smtClean="0">
                                        <a:latin typeface="Cambria Math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1800" b="0" i="1" dirty="0" smtClean="0">
                                        <a:latin typeface="Cambria Math" charset="0"/>
                                      </a:rPr>
                                      <m:t>𝑁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dirty="0" smtClean="0"/>
                        </a:p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dirty="0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latin typeface="Cambria Math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1800" b="0" i="1" dirty="0" smtClean="0">
                                        <a:latin typeface="Cambria Math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CMU Serif Roman" charset="0"/>
                              <a:ea typeface="CMU Serif Roman" charset="0"/>
                              <a:cs typeface="CMU Serif Roman" charset="0"/>
                            </a:rPr>
                            <a:t>0</a:t>
                          </a:r>
                          <a:endParaRPr lang="en-US" sz="1800" dirty="0"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marL="112899" marR="112899" marT="56449" marB="564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charset="0"/>
                                    <a:ea typeface="CMU Serif Roman" charset="0"/>
                                    <a:cs typeface="CMU Serif Roman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US" sz="1800" dirty="0"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marL="112899" marR="112899" marT="56449" marB="564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MU Serif Roman" charset="0"/>
                              <a:ea typeface="CMU Serif Roman" charset="0"/>
                              <a:cs typeface="CMU Serif Roman" charset="0"/>
                            </a:rPr>
                            <a:t>1</a:t>
                          </a:r>
                          <a:endParaRPr lang="en-US" sz="18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marL="112899" marR="112899" marT="56449" marB="564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charset="0"/>
                                    <a:ea typeface="CMU Serif Roman" charset="0"/>
                                    <a:cs typeface="CMU Serif Roman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US" sz="1800" dirty="0"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marL="112899" marR="112899" marT="56449" marB="564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MU Serif Roman" charset="0"/>
                              <a:ea typeface="CMU Serif Roman" charset="0"/>
                              <a:cs typeface="CMU Serif Roman" charset="0"/>
                            </a:rPr>
                            <a:t>0</a:t>
                          </a:r>
                          <a:endParaRPr lang="en-US" sz="1800" dirty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marL="112899" marR="112899" marT="56449" marB="564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charset="0"/>
                                    <a:ea typeface="CMU Serif Roman" charset="0"/>
                                    <a:cs typeface="CMU Serif Roman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US" sz="1800" dirty="0"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marL="112899" marR="112899" marT="56449" marB="564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CMU Serif Roman" charset="0"/>
                              <a:ea typeface="CMU Serif Roman" charset="0"/>
                              <a:cs typeface="CMU Serif Roman" charset="0"/>
                            </a:rPr>
                            <a:t>0</a:t>
                          </a:r>
                          <a:endParaRPr lang="en-US" sz="1800" dirty="0"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marL="112899" marR="112899" marT="56449" marB="564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72084779"/>
                  </p:ext>
                </p:extLst>
              </p:nvPr>
            </p:nvGraphicFramePr>
            <p:xfrm>
              <a:off x="8590061" y="5616710"/>
              <a:ext cx="3612768" cy="3161172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451596"/>
                    <a:gridCol w="451596"/>
                    <a:gridCol w="451596"/>
                    <a:gridCol w="451596"/>
                    <a:gridCol w="451596"/>
                    <a:gridCol w="451596"/>
                    <a:gridCol w="451596"/>
                    <a:gridCol w="451596"/>
                  </a:tblGrid>
                  <a:tr h="564495">
                    <a:tc>
                      <a:txBody>
                        <a:bodyPr/>
                        <a:lstStyle/>
                        <a:p>
                          <a:endParaRPr lang="en-US" sz="1800" dirty="0"/>
                        </a:p>
                      </a:txBody>
                      <a:tcPr marL="112899" marR="112899" marT="56449" marB="5644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101351" t="-1075" r="-604054" b="-4645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201351" t="-1075" r="-504054" b="-4645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297333" t="-1075" r="-397333" b="-4645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402703" t="-1075" r="-302703" b="-4645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502703" t="-1075" r="-202703" b="-4645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602703" t="-1075" r="-102703" b="-4645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702703" t="-1075" r="-2703" b="-464516"/>
                          </a:stretch>
                        </a:blipFill>
                      </a:tcPr>
                    </a:tc>
                  </a:tr>
                  <a:tr h="56449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1351" t="-102174" r="-704054" b="-3695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CMU Serif Roman" charset="0"/>
                              <a:ea typeface="CMU Serif Roman" charset="0"/>
                              <a:cs typeface="CMU Serif Roman" charset="0"/>
                            </a:rPr>
                            <a:t>0</a:t>
                          </a:r>
                          <a:endParaRPr lang="en-US" sz="1800" dirty="0"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marL="112899" marR="112899" marT="56449" marB="564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12899" marR="112899" marT="56449" marB="564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201351" t="-102174" r="-504054" b="-3695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MU Serif Roman" charset="0"/>
                              <a:ea typeface="CMU Serif Roman" charset="0"/>
                              <a:cs typeface="CMU Serif Roman" charset="0"/>
                            </a:rPr>
                            <a:t>1</a:t>
                          </a:r>
                          <a:endParaRPr lang="en-US" sz="18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marL="112899" marR="112899" marT="56449" marB="564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12899" marR="112899" marT="56449" marB="564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402703" t="-102174" r="-302703" b="-3695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MU Serif Roman" charset="0"/>
                              <a:ea typeface="CMU Serif Roman" charset="0"/>
                              <a:cs typeface="CMU Serif Roman" charset="0"/>
                            </a:rPr>
                            <a:t>0</a:t>
                          </a:r>
                          <a:endParaRPr lang="en-US" sz="1800" dirty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marL="112899" marR="112899" marT="56449" marB="564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12899" marR="112899" marT="56449" marB="564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602703" t="-102174" r="-102703" b="-3695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CMU Serif Roman" charset="0"/>
                              <a:ea typeface="CMU Serif Roman" charset="0"/>
                              <a:cs typeface="CMU Serif Roman" charset="0"/>
                            </a:rPr>
                            <a:t>0</a:t>
                          </a:r>
                          <a:endParaRPr lang="en-US" sz="1800" dirty="0"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marL="112899" marR="112899" marT="56449" marB="564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45159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1351" t="-248000" r="-704054" b="-35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12899" marR="112899" marT="56449" marB="564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101351" t="-248000" r="-604054" b="-35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12899" marR="112899" marT="56449" marB="564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201351" t="-248000" r="-504054" b="-35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12899" marR="112899" marT="56449" marB="564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297333" t="-248000" r="-397333" b="-35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12899" marR="112899" marT="56449" marB="564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402703" t="-248000" r="-302703" b="-35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12899" marR="112899" marT="56449" marB="564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502703" t="-248000" r="-202703" b="-35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12899" marR="112899" marT="56449" marB="564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602703" t="-248000" r="-102703" b="-35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12899" marR="112899" marT="56449" marB="564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702703" t="-248000" r="-2703" b="-353333"/>
                          </a:stretch>
                        </a:blipFill>
                      </a:tcPr>
                    </a:tc>
                  </a:tr>
                  <a:tr h="56449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1351" t="-283696" r="-704054" b="-1880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MU Serif Roman" charset="0"/>
                              <a:ea typeface="CMU Serif Roman" charset="0"/>
                              <a:cs typeface="CMU Serif Roman" charset="0"/>
                            </a:rPr>
                            <a:t>1</a:t>
                          </a:r>
                          <a:endParaRPr lang="en-US" sz="18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marL="112899" marR="112899" marT="56449" marB="564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12899" marR="112899" marT="56449" marB="564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201351" t="-283696" r="-504054" b="-1880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MU Serif Roman" charset="0"/>
                              <a:ea typeface="CMU Serif Roman" charset="0"/>
                              <a:cs typeface="CMU Serif Roman" charset="0"/>
                            </a:rPr>
                            <a:t>0</a:t>
                          </a:r>
                          <a:endParaRPr lang="en-US" sz="18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marL="112899" marR="112899" marT="56449" marB="564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12899" marR="112899" marT="56449" marB="564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402703" t="-283696" r="-302703" b="-1880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MU Serif Roman" charset="0"/>
                              <a:ea typeface="CMU Serif Roman" charset="0"/>
                              <a:cs typeface="CMU Serif Roman" charset="0"/>
                            </a:rPr>
                            <a:t>1</a:t>
                          </a:r>
                          <a:endParaRPr lang="en-US" sz="1800" dirty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marL="112899" marR="112899" marT="56449" marB="564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12899" marR="112899" marT="56449" marB="564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602703" t="-283696" r="-102703" b="-1880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MU Serif Roman" charset="0"/>
                              <a:ea typeface="CMU Serif Roman" charset="0"/>
                              <a:cs typeface="CMU Serif Roman" charset="0"/>
                            </a:rPr>
                            <a:t>0</a:t>
                          </a:r>
                          <a:endParaRPr lang="en-US" sz="18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marL="112899" marR="112899" marT="56449" marB="564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45159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1351" t="-477027" r="-704054" b="-13378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12899" marR="112899" marT="56449" marB="564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101351" t="-477027" r="-604054" b="-13378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12899" marR="112899" marT="56449" marB="564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201351" t="-477027" r="-504054" b="-13378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12899" marR="112899" marT="56449" marB="564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297333" t="-477027" r="-397333" b="-13378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12899" marR="112899" marT="56449" marB="564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402703" t="-477027" r="-302703" b="-13378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12899" marR="112899" marT="56449" marB="564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502703" t="-477027" r="-202703" b="-13378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12899" marR="112899" marT="56449" marB="564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602703" t="-477027" r="-102703" b="-13378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12899" marR="112899" marT="56449" marB="564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702703" t="-477027" r="-2703" b="-133784"/>
                          </a:stretch>
                        </a:blipFill>
                      </a:tcPr>
                    </a:tc>
                  </a:tr>
                  <a:tr h="56449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1351" t="-459140" r="-704054" b="-64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CMU Serif Roman" charset="0"/>
                              <a:ea typeface="CMU Serif Roman" charset="0"/>
                              <a:cs typeface="CMU Serif Roman" charset="0"/>
                            </a:rPr>
                            <a:t>0</a:t>
                          </a:r>
                          <a:endParaRPr lang="en-US" sz="1800" dirty="0"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marL="112899" marR="112899" marT="56449" marB="564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12899" marR="112899" marT="56449" marB="564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201351" t="-459140" r="-504054" b="-64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MU Serif Roman" charset="0"/>
                              <a:ea typeface="CMU Serif Roman" charset="0"/>
                              <a:cs typeface="CMU Serif Roman" charset="0"/>
                            </a:rPr>
                            <a:t>1</a:t>
                          </a:r>
                          <a:endParaRPr lang="en-US" sz="18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marL="112899" marR="112899" marT="56449" marB="564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12899" marR="112899" marT="56449" marB="564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402703" t="-459140" r="-302703" b="-64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MU Serif Roman" charset="0"/>
                              <a:ea typeface="CMU Serif Roman" charset="0"/>
                              <a:cs typeface="CMU Serif Roman" charset="0"/>
                            </a:rPr>
                            <a:t>0</a:t>
                          </a:r>
                          <a:endParaRPr lang="en-US" sz="1800" dirty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marL="112899" marR="112899" marT="56449" marB="564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12899" marR="112899" marT="56449" marB="564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602703" t="-459140" r="-102703" b="-64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CMU Serif Roman" charset="0"/>
                              <a:ea typeface="CMU Serif Roman" charset="0"/>
                              <a:cs typeface="CMU Serif Roman" charset="0"/>
                            </a:rPr>
                            <a:t>0</a:t>
                          </a:r>
                          <a:endParaRPr lang="en-US" sz="1800" dirty="0">
                            <a:latin typeface="CMU Serif Roman" charset="0"/>
                            <a:ea typeface="CMU Serif Roman" charset="0"/>
                            <a:cs typeface="CMU Serif Roman" charset="0"/>
                          </a:endParaRPr>
                        </a:p>
                      </a:txBody>
                      <a:tcPr marL="112899" marR="112899" marT="56449" marB="564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2" name="Rectangle 1"/>
          <p:cNvSpPr/>
          <p:nvPr/>
        </p:nvSpPr>
        <p:spPr>
          <a:xfrm>
            <a:off x="7313410" y="8851840"/>
            <a:ext cx="56669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latin typeface="Helvetica Light" charset="0"/>
                <a:ea typeface="Helvetica Light" charset="0"/>
                <a:cs typeface="Helvetica Light" charset="0"/>
              </a:rPr>
              <a:t>Figure 1</a:t>
            </a:r>
            <a:r>
              <a:rPr lang="en-US" sz="2000" dirty="0" smtClean="0">
                <a:latin typeface="Helvetica Light" charset="0"/>
                <a:ea typeface="Helvetica Light" charset="0"/>
                <a:cs typeface="Helvetica Light" charset="0"/>
              </a:rPr>
              <a:t>. Example of DOD-DSSE data structure</a:t>
            </a:r>
            <a:endParaRPr lang="en-US" sz="2000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2700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153B63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153B63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153B63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3612</TotalTime>
  <Words>4312</Words>
  <Application>Microsoft Macintosh PowerPoint</Application>
  <PresentationFormat>Custom</PresentationFormat>
  <Paragraphs>1337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61" baseType="lpstr">
      <vt:lpstr>Bosch Office Sans</vt:lpstr>
      <vt:lpstr>Calibri</vt:lpstr>
      <vt:lpstr>Cambria Math</vt:lpstr>
      <vt:lpstr>CMU Serif Roman</vt:lpstr>
      <vt:lpstr>Courier New</vt:lpstr>
      <vt:lpstr>Helvetica</vt:lpstr>
      <vt:lpstr>Helvetica Light</vt:lpstr>
      <vt:lpstr>Helvetica Neue</vt:lpstr>
      <vt:lpstr>Wingdings</vt:lpstr>
      <vt:lpstr>Arial</vt:lpstr>
      <vt:lpstr>White</vt:lpstr>
      <vt:lpstr>Practical and Secure Dynamic Searchable Encryption via Oblivious Access on Distributed Data Structure</vt:lpstr>
      <vt:lpstr>Privacy vs. Data Utilization Dilemma</vt:lpstr>
      <vt:lpstr>Dynamic Searchable Symmetric Encryption (DSSE) Generic Framework</vt:lpstr>
      <vt:lpstr>Dynamic Searchable Symmetric Encryption Keyword Search Example</vt:lpstr>
      <vt:lpstr>Dynamic Searchable Symmetric Encryption Security Issue</vt:lpstr>
      <vt:lpstr>Dynamic Searchable Symmetric Encryption Security Issue</vt:lpstr>
      <vt:lpstr>PowerPoint Presentation</vt:lpstr>
      <vt:lpstr>Distributed Oblivious Data Structure DSSE System Model</vt:lpstr>
      <vt:lpstr>Distributed Oblivious Data Structure DSSE  Main idea</vt:lpstr>
      <vt:lpstr>Distributed Oblivious Data Structure DSSE  Main idea</vt:lpstr>
      <vt:lpstr>Distributed Oblivious Data Structure DSSE  Main idea</vt:lpstr>
      <vt:lpstr>Distributed Oblivious Data Structure DSSE  Main idea</vt:lpstr>
      <vt:lpstr>Distributed Oblivious Data Structure DSSE  Main idea</vt:lpstr>
      <vt:lpstr>Distributed Oblivious Data Structure DSSE  Main idea</vt:lpstr>
      <vt:lpstr>Distributed Oblivious Data Structure DSSE  </vt:lpstr>
      <vt:lpstr>Distributed Oblivious Data Structure DSSE  Challenges</vt:lpstr>
      <vt:lpstr>Distributed Oblivious Data Structure DSSE  Consistency Issue</vt:lpstr>
      <vt:lpstr>Distributed Oblivious Data Structure DSSE  Consistency Issue</vt:lpstr>
      <vt:lpstr>Distributed Oblivious Data Structure DSSE  Consistency Issue</vt:lpstr>
      <vt:lpstr>Distributed Oblivious Data Structure DSSE  Security Issue</vt:lpstr>
      <vt:lpstr>Distributed Oblivious Data Structure DSSE  Security Issue</vt:lpstr>
      <vt:lpstr>Distributed Oblivious Data Structure DSSE  Security Issue</vt:lpstr>
      <vt:lpstr>Distributed Oblivious Data Structure DSSE  Basic Construction</vt:lpstr>
      <vt:lpstr>Distributed Oblivious Data Structure DSSE  Basic Construction</vt:lpstr>
      <vt:lpstr>Distributed Oblivious Data Structure DSSE  Basic Construction</vt:lpstr>
      <vt:lpstr>Distributed Oblivious Data Structure DSSE  Basic Construction</vt:lpstr>
      <vt:lpstr>Distributed Oblivious Data Structure DSSE  Access Operation</vt:lpstr>
      <vt:lpstr>Distributed Oblivious Data Structure DSSE  Access Operation</vt:lpstr>
      <vt:lpstr>Distributed Oblivious Data Structure DSSE  Access Operation</vt:lpstr>
      <vt:lpstr>Distributed Oblivious Data Structure DSSE  Access Operation </vt:lpstr>
      <vt:lpstr>Distributed Oblivious Data Structure DSSE  Access Operation</vt:lpstr>
      <vt:lpstr>Distributed Oblivious Data Structure DSSE  Access Operation</vt:lpstr>
      <vt:lpstr>Distributed Oblivious Data Structure DSSE  Access Operation</vt:lpstr>
      <vt:lpstr>Distributed Oblivious Data Structure DSSE Security Analysis</vt:lpstr>
      <vt:lpstr>Distributed Oblivious Data Structure DSSE  Security Analysis</vt:lpstr>
      <vt:lpstr>Distributed Oblivious Data Structure DSSE  Security Analysis</vt:lpstr>
      <vt:lpstr>Distributed Oblivious Data Structure DSSE  Security Analysis</vt:lpstr>
      <vt:lpstr>Distributed Oblivious Data Structure DSSE  Security Analysis</vt:lpstr>
      <vt:lpstr>Distributed Oblivious Data Structure DSSE  Experiments</vt:lpstr>
      <vt:lpstr>Distributed Oblivious Data Structure DSSE  Experiments</vt:lpstr>
      <vt:lpstr>Distributed Oblivious Data Structure DSSE  Experiments</vt:lpstr>
      <vt:lpstr>Distributed Oblivious Data Structure DSSE  Experiments</vt:lpstr>
      <vt:lpstr>Distributed Oblivious Data Structure DSSE  Experiments</vt:lpstr>
      <vt:lpstr>Distributed Oblivious Data Structure DSSE  Experiments</vt:lpstr>
      <vt:lpstr>Distributed Oblivious Data Structure DSSE  Experiments</vt:lpstr>
      <vt:lpstr>Distributed Oblivious Data Structure DSSE  Experiments</vt:lpstr>
      <vt:lpstr>Distributed Oblivious Data Structure DSSE  Experiments</vt:lpstr>
      <vt:lpstr>Distributed Oblivious Data Structure DSSE  Summary</vt:lpstr>
      <vt:lpstr>Distributed Oblivious Data Structure DSSE  Conclusions</vt:lpstr>
      <vt:lpstr>Question &amp; Answer</vt:lpstr>
    </vt:vector>
  </TitlesOfParts>
  <LinksUpToDate>false</LinksUpToDate>
  <SharedDoc>false</SharedDoc>
  <HyperlinksChanged>false</HyperlinksChanged>
  <AppVersion>15.0036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Practical and Secure Dynamic Searchable Encryption via Oblivious Access on Distributed Data Structure</dc:title>
  <cp:lastModifiedBy>Microsoft Office User</cp:lastModifiedBy>
  <cp:revision>808</cp:revision>
  <dcterms:modified xsi:type="dcterms:W3CDTF">2017-08-09T00:43:53Z</dcterms:modified>
</cp:coreProperties>
</file>