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406" r:id="rId3"/>
    <p:sldId id="398" r:id="rId4"/>
    <p:sldId id="399" r:id="rId5"/>
    <p:sldId id="401" r:id="rId6"/>
    <p:sldId id="402" r:id="rId7"/>
    <p:sldId id="400" r:id="rId8"/>
    <p:sldId id="403" r:id="rId9"/>
    <p:sldId id="34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92" r:id="rId24"/>
    <p:sldId id="386" r:id="rId25"/>
    <p:sldId id="387" r:id="rId26"/>
    <p:sldId id="388" r:id="rId27"/>
    <p:sldId id="389" r:id="rId28"/>
    <p:sldId id="390" r:id="rId29"/>
    <p:sldId id="391" r:id="rId30"/>
    <p:sldId id="384" r:id="rId31"/>
    <p:sldId id="264" r:id="rId32"/>
    <p:sldId id="364" r:id="rId33"/>
    <p:sldId id="404" r:id="rId34"/>
    <p:sldId id="405" r:id="rId35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153B63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949"/>
    <a:srgbClr val="C65910"/>
    <a:srgbClr val="0D75DD"/>
    <a:srgbClr val="7DBF7C"/>
    <a:srgbClr val="342A87"/>
    <a:srgbClr val="82676E"/>
    <a:srgbClr val="CBBAB7"/>
    <a:srgbClr val="F4B183"/>
    <a:srgbClr val="9EC3E6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4" autoAdjust="0"/>
    <p:restoredTop sz="94668"/>
  </p:normalViewPr>
  <p:slideViewPr>
    <p:cSldViewPr snapToGrid="0" snapToObjects="1">
      <p:cViewPr>
        <p:scale>
          <a:sx n="70" d="100"/>
          <a:sy n="70" d="100"/>
        </p:scale>
        <p:origin x="4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4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9541" y="2653990"/>
            <a:ext cx="16456498" cy="228631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9541" y="5029200"/>
            <a:ext cx="16456498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23" algn="ctr">
              <a:spcBef>
                <a:spcPts val="0"/>
              </a:spcBef>
              <a:buSzTx/>
              <a:buNone/>
              <a:defRPr sz="3200"/>
            </a:lvl2pPr>
            <a:lvl3pPr marL="0" indent="457246" algn="ctr">
              <a:spcBef>
                <a:spcPts val="0"/>
              </a:spcBef>
              <a:buSzTx/>
              <a:buNone/>
              <a:defRPr sz="3200"/>
            </a:lvl3pPr>
            <a:lvl4pPr marL="0" indent="685869" algn="ctr">
              <a:spcBef>
                <a:spcPts val="0"/>
              </a:spcBef>
              <a:buSzTx/>
              <a:buNone/>
              <a:defRPr sz="3200"/>
            </a:lvl4pPr>
            <a:lvl5pPr marL="0" indent="914492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image2.png" descr="http://scarc.library.oregonstate.edu/omeka/files/original/2b20674c227f92728f6b1ff16d75b4df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194" y="59256"/>
            <a:ext cx="6314398" cy="1877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3.jpg" descr="http://i630.photobucket.com/albums/uu25/bmaparts/bosch_logo_expo2010.jpg"/>
          <p:cNvPicPr>
            <a:picLocks noChangeAspect="1"/>
          </p:cNvPicPr>
          <p:nvPr/>
        </p:nvPicPr>
        <p:blipFill rotWithShape="1">
          <a:blip r:embed="rId3">
            <a:extLst/>
          </a:blip>
          <a:srcRect t="7820"/>
          <a:stretch/>
        </p:blipFill>
        <p:spPr>
          <a:xfrm>
            <a:off x="9809410" y="0"/>
            <a:ext cx="6916259" cy="22971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4301"/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23" algn="ctr">
              <a:spcBef>
                <a:spcPts val="0"/>
              </a:spcBef>
              <a:buSzTx/>
              <a:buNone/>
              <a:defRPr sz="3200"/>
            </a:lvl2pPr>
            <a:lvl3pPr marL="0" indent="457246" algn="ctr">
              <a:spcBef>
                <a:spcPts val="0"/>
              </a:spcBef>
              <a:buSzTx/>
              <a:buNone/>
              <a:defRPr sz="3200"/>
            </a:lvl3pPr>
            <a:lvl4pPr marL="0" indent="685869" algn="ctr">
              <a:spcBef>
                <a:spcPts val="0"/>
              </a:spcBef>
              <a:buSzTx/>
              <a:buNone/>
              <a:defRPr sz="3200"/>
            </a:lvl4pPr>
            <a:lvl5pPr marL="0" indent="914492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267629" y="444500"/>
            <a:ext cx="17072634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Shape 61"/>
          <p:cNvSpPr/>
          <p:nvPr/>
        </p:nvSpPr>
        <p:spPr>
          <a:xfrm>
            <a:off x="211362" y="9237269"/>
            <a:ext cx="229710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sz="2000"/>
              <a:t>Thang Hoang et al.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35" indent="-342935">
              <a:spcBef>
                <a:spcPts val="3200"/>
              </a:spcBef>
              <a:defRPr sz="2801"/>
            </a:lvl1pPr>
            <a:lvl2pPr marL="685869" indent="-342935">
              <a:spcBef>
                <a:spcPts val="3200"/>
              </a:spcBef>
              <a:defRPr sz="2801"/>
            </a:lvl2pPr>
            <a:lvl3pPr marL="1028804" indent="-342935">
              <a:spcBef>
                <a:spcPts val="3200"/>
              </a:spcBef>
              <a:defRPr sz="2801"/>
            </a:lvl3pPr>
            <a:lvl4pPr marL="1371737" indent="-342935">
              <a:spcBef>
                <a:spcPts val="3200"/>
              </a:spcBef>
              <a:defRPr sz="2801"/>
            </a:lvl4pPr>
            <a:lvl5pPr marL="1714672" indent="-342935">
              <a:spcBef>
                <a:spcPts val="3200"/>
              </a:spcBef>
              <a:defRPr sz="28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4"/>
          </p:nvPr>
        </p:nvSpPr>
        <p:spPr>
          <a:xfrm>
            <a:off x="8966302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56485" y="9251954"/>
            <a:ext cx="410369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58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transition spd="med"/>
  <p:hf hdr="0" ftr="0" dt="0"/>
  <p:txStyles>
    <p:titleStyle>
      <a:lvl1pPr marL="0" marR="0" indent="0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23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46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69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92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114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737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360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984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45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90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634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178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723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267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812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356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900" marR="0" indent="-444545" algn="l" defTabSz="584258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23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46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69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92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114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737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360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984" algn="ctr" defTabSz="58425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20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220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3.png"/><Relationship Id="rId7" Type="http://schemas.openxmlformats.org/officeDocument/2006/relationships/image" Target="../media/image110.png"/><Relationship Id="rId8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40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10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22" Type="http://schemas.openxmlformats.org/officeDocument/2006/relationships/image" Target="../media/image75.png"/><Relationship Id="rId23" Type="http://schemas.openxmlformats.org/officeDocument/2006/relationships/image" Target="../media/image76.png"/><Relationship Id="rId10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anghoang/S3ORAM" TargetMode="External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tif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0.png"/><Relationship Id="rId5" Type="http://schemas.openxmlformats.org/officeDocument/2006/relationships/image" Target="../media/image180.png"/><Relationship Id="rId6" Type="http://schemas.openxmlformats.org/officeDocument/2006/relationships/image" Target="../media/image190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ctrTitle"/>
          </p:nvPr>
        </p:nvSpPr>
        <p:spPr>
          <a:xfrm>
            <a:off x="1" y="2860410"/>
            <a:ext cx="17383838" cy="2079890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defRPr sz="3900"/>
            </a:lvl1pPr>
          </a:lstStyle>
          <a:p>
            <a:r>
              <a:rPr lang="en-US" sz="5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5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5000" dirty="0">
                <a:latin typeface="Helvetica Neue" charset="0"/>
                <a:ea typeface="Helvetica Neue" charset="0"/>
                <a:cs typeface="Helvetica Neue" charset="0"/>
              </a:rPr>
              <a:t>ORAM: A Computation-Efficient and Constant Client Bandwidth Blowup ORAM with Shamir Secret Sharing</a:t>
            </a:r>
            <a:endParaRPr sz="5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4294967295"/>
          </p:nvPr>
        </p:nvSpPr>
        <p:spPr>
          <a:xfrm>
            <a:off x="8548365" y="9251953"/>
            <a:ext cx="230832" cy="3795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44772" y="6055620"/>
            <a:ext cx="16579120" cy="166431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Thang Hoang</a:t>
            </a:r>
            <a:r>
              <a:rPr lang="sk-SK" baseline="30000" dirty="0"/>
              <a:t>†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,</a:t>
            </a:r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Ceyhun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D.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Ozkaptan</a:t>
            </a:r>
            <a:r>
              <a:rPr lang="sk-SK" baseline="30000" dirty="0"/>
              <a:t>†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Attila  A. </a:t>
            </a:r>
            <a:r>
              <a:rPr lang="en-US" dirty="0" err="1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Yavuz</a:t>
            </a:r>
            <a:r>
              <a:rPr lang="sk-SK" baseline="30000" dirty="0"/>
              <a:t>†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Jorge Guajardo</a:t>
            </a:r>
            <a:r>
              <a:rPr lang="en-US" baseline="30000" dirty="0">
                <a:latin typeface="Helvetica Neue" charset="0"/>
                <a:ea typeface="Helvetica Neue" charset="0"/>
                <a:cs typeface="Helvetica Neue" charset="0"/>
              </a:rPr>
              <a:t>‡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Tam Nguyen</a:t>
            </a:r>
            <a:r>
              <a:rPr lang="sk-SK" baseline="30000" dirty="0"/>
              <a:t>†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764721" y="7610620"/>
            <a:ext cx="13567287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sk-SK" sz="3000" baseline="30000" dirty="0"/>
              <a:t>† </a:t>
            </a:r>
            <a:r>
              <a:rPr lang="en-US" sz="3000" dirty="0">
                <a:latin typeface="Helvetica Neue" charset="0"/>
                <a:ea typeface="Helvetica Neue" charset="0"/>
                <a:cs typeface="Helvetica Neue" charset="0"/>
              </a:rPr>
              <a:t>School of EECS, Oregon State University, Corvallis, OR, 97331</a:t>
            </a:r>
          </a:p>
          <a:p>
            <a:pPr hangingPunct="1"/>
            <a:r>
              <a:rPr lang="en-US" sz="3000" baseline="30000" dirty="0">
                <a:latin typeface="Helvetica Neue" charset="0"/>
                <a:ea typeface="Helvetica Neue" charset="0"/>
                <a:cs typeface="Helvetica Neue" charset="0"/>
              </a:rPr>
              <a:t>‡ </a:t>
            </a:r>
            <a:r>
              <a:rPr lang="en-US" sz="3000" dirty="0">
                <a:latin typeface="Helvetica Neue" charset="0"/>
                <a:ea typeface="Helvetica Neue" charset="0"/>
                <a:cs typeface="Helvetica Neue" charset="0"/>
              </a:rPr>
              <a:t>Robert Bosch Research and Technology Center, Pittsburgh, PA, 15222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815520" y="2295260"/>
            <a:ext cx="13567287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24</a:t>
            </a:r>
            <a:r>
              <a:rPr lang="en-US" sz="2400" baseline="30000" dirty="0" smtClean="0">
                <a:latin typeface="Helvetica Neue" charset="0"/>
                <a:ea typeface="Helvetica Neue" charset="0"/>
                <a:cs typeface="Helvetica Neue" charset="0"/>
              </a:rPr>
              <a:t>th</a:t>
            </a:r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 ACM CCS 2017</a:t>
            </a: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5D9C6B-0F77-4D39-9F4B-F947D694DA7E}"/>
              </a:ext>
            </a:extLst>
          </p:cNvPr>
          <p:cNvSpPr/>
          <p:nvPr/>
        </p:nvSpPr>
        <p:spPr>
          <a:xfrm>
            <a:off x="5825923" y="6638627"/>
            <a:ext cx="227101" cy="1472086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Data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43255" y="1989812"/>
                <a:ext cx="16129416" cy="3239819"/>
              </a:xfrm>
            </p:spPr>
            <p:txBody>
              <a:bodyPr anchor="t">
                <a:noAutofit/>
              </a:bodyPr>
              <a:lstStyle/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For each slot in each bucket of the tree</a:t>
                </a:r>
              </a:p>
              <a:p>
                <a:pPr marL="958946" lvl="1" indent="-514402">
                  <a:spcBef>
                    <a:spcPts val="600"/>
                  </a:spcBef>
                  <a:buSzPct val="100000"/>
                  <a:buFont typeface="+mj-lt"/>
                  <a:buAutoNum type="arabicPeriod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Split the data inside into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𝑘</m:t>
                    </m:r>
                  </m:oMath>
                </a14:m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 chunks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𝑐</m:t>
                        </m:r>
                      </m:e>
                      <m:sub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𝑐</m:t>
                        </m:r>
                      </m:e>
                      <m:sub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  <m:r>
                      <a:rPr lang="en-US" sz="3400" i="1" dirty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∈</m:t>
                    </m:r>
                    <m:sSub>
                      <m:sSubPr>
                        <m:ctrlPr>
                          <a:rPr lang="en-US" sz="34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𝔽</m:t>
                        </m:r>
                      </m:e>
                      <m:sub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𝑝</m:t>
                        </m:r>
                      </m:sub>
                    </m:sSub>
                    <m:r>
                      <a:rPr lang="en-US" sz="3400" i="1" dirty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 </m:t>
                    </m:r>
                  </m:oMath>
                </a14:m>
                <a:endParaRPr lang="en-US" sz="3400" dirty="0"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958946" lvl="1" indent="-514402">
                  <a:spcBef>
                    <a:spcPts val="600"/>
                  </a:spcBef>
                  <a:buSzPct val="100000"/>
                  <a:buFont typeface="+mj-lt"/>
                  <a:buAutoNum type="arabicPeriod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Create SSS shares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𝑐</m:t>
                        </m:r>
                      </m:e>
                      <m:sub>
                        <m:r>
                          <a:rPr lang="en-US" sz="3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3400" dirty="0"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958946" lvl="1" indent="-514402">
                  <a:spcBef>
                    <a:spcPts val="600"/>
                  </a:spcBef>
                  <a:buSzPct val="100000"/>
                  <a:buFont typeface="+mj-lt"/>
                  <a:buAutoNum type="arabicPeriod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Form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ℓ</m:t>
                    </m:r>
                  </m:oMath>
                </a14:m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 shared data in SSS-ORAM trees</a:t>
                </a:r>
              </a:p>
              <a:p>
                <a:pPr>
                  <a:spcBef>
                    <a:spcPts val="600"/>
                  </a:spcBef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Outsource S</a:t>
                </a:r>
                <a:r>
                  <a:rPr lang="en-US" sz="3400" baseline="30000" dirty="0">
                    <a:latin typeface="Helvetica Neue" charset="0"/>
                    <a:ea typeface="Helvetica Neue" charset="0"/>
                    <a:cs typeface="Helvetica Neue" charset="0"/>
                  </a:rPr>
                  <a:t>3</a:t>
                </a: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ORAM trees to </a:t>
                </a:r>
                <a14:m>
                  <m:oMath xmlns:m="http://schemas.openxmlformats.org/officeDocument/2006/math">
                    <m:r>
                      <a:rPr lang="en-US" sz="3400" b="0" i="1" dirty="0" smtClean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ℓ</m:t>
                    </m:r>
                  </m:oMath>
                </a14:m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 servers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3255" y="1989812"/>
                <a:ext cx="16129416" cy="3239819"/>
              </a:xfrm>
              <a:blipFill>
                <a:blip r:embed="rId2"/>
                <a:stretch>
                  <a:fillRect l="-1210" t="-2444" b="-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3B16EF43-1A77-424C-8551-38020B71FD71}"/>
              </a:ext>
            </a:extLst>
          </p:cNvPr>
          <p:cNvGrpSpPr/>
          <p:nvPr/>
        </p:nvGrpSpPr>
        <p:grpSpPr>
          <a:xfrm>
            <a:off x="2691093" y="5192294"/>
            <a:ext cx="2422126" cy="4062232"/>
            <a:chOff x="523362" y="5192294"/>
            <a:chExt cx="2422126" cy="4062232"/>
          </a:xfrm>
          <a:noFill/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xmlns="" id="{F7341736-19BA-4677-BFC4-B387086726B9}"/>
                </a:ext>
              </a:extLst>
            </p:cNvPr>
            <p:cNvGrpSpPr/>
            <p:nvPr/>
          </p:nvGrpSpPr>
          <p:grpSpPr>
            <a:xfrm>
              <a:off x="523363" y="7897677"/>
              <a:ext cx="1671067" cy="1045028"/>
              <a:chOff x="2543015" y="7787320"/>
              <a:chExt cx="1671067" cy="1045028"/>
            </a:xfrm>
            <a:grpFill/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xmlns="" id="{A938E046-50AB-4D0D-90DF-1B7B609BF040}"/>
                  </a:ext>
                </a:extLst>
              </p:cNvPr>
              <p:cNvSpPr/>
              <p:nvPr/>
            </p:nvSpPr>
            <p:spPr>
              <a:xfrm>
                <a:off x="2543017" y="7787320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xmlns="" id="{D4DDEB92-8CC4-4442-9753-5C18430084EA}"/>
                  </a:ext>
                </a:extLst>
              </p:cNvPr>
              <p:cNvSpPr/>
              <p:nvPr/>
            </p:nvSpPr>
            <p:spPr>
              <a:xfrm>
                <a:off x="2543016" y="8048577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xmlns="" id="{EA5F6D57-CC6F-4E25-ADD9-BBFC8FD1FDB8}"/>
                  </a:ext>
                </a:extLst>
              </p:cNvPr>
              <p:cNvSpPr/>
              <p:nvPr/>
            </p:nvSpPr>
            <p:spPr>
              <a:xfrm>
                <a:off x="2543016" y="8309834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xmlns="" id="{544BD475-1403-4EE3-831D-B41BF955050F}"/>
                  </a:ext>
                </a:extLst>
              </p:cNvPr>
              <p:cNvSpPr/>
              <p:nvPr/>
            </p:nvSpPr>
            <p:spPr>
              <a:xfrm>
                <a:off x="2543015" y="8571091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xmlns="" id="{883501B9-239B-47C4-B76C-B07E631E8B29}"/>
                  </a:ext>
                </a:extLst>
              </p:cNvPr>
              <p:cNvSpPr/>
              <p:nvPr/>
            </p:nvSpPr>
            <p:spPr>
              <a:xfrm>
                <a:off x="3596565" y="7787320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xmlns="" id="{E09157A4-8D6E-441A-8CDC-8A6085EA4986}"/>
                  </a:ext>
                </a:extLst>
              </p:cNvPr>
              <p:cNvSpPr/>
              <p:nvPr/>
            </p:nvSpPr>
            <p:spPr>
              <a:xfrm>
                <a:off x="3596564" y="8048577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xmlns="" id="{6E8643D8-9E0A-4103-BDC3-A90B1B506670}"/>
                  </a:ext>
                </a:extLst>
              </p:cNvPr>
              <p:cNvSpPr/>
              <p:nvPr/>
            </p:nvSpPr>
            <p:spPr>
              <a:xfrm>
                <a:off x="3596564" y="8309834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xmlns="" id="{308DAE73-2CC9-4E02-A116-A16A56998626}"/>
                  </a:ext>
                </a:extLst>
              </p:cNvPr>
              <p:cNvSpPr/>
              <p:nvPr/>
            </p:nvSpPr>
            <p:spPr>
              <a:xfrm>
                <a:off x="3596563" y="8571091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xmlns="" id="{13C078FA-E8B0-445E-BE16-FE7B66BCB6E2}"/>
                </a:ext>
              </a:extLst>
            </p:cNvPr>
            <p:cNvGrpSpPr/>
            <p:nvPr/>
          </p:nvGrpSpPr>
          <p:grpSpPr>
            <a:xfrm>
              <a:off x="1050135" y="6546677"/>
              <a:ext cx="617519" cy="1045028"/>
              <a:chOff x="3058558" y="6481035"/>
              <a:chExt cx="617519" cy="1045028"/>
            </a:xfrm>
            <a:grpFill/>
          </p:grpSpPr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xmlns="" id="{D6A2CB20-8D5F-4E44-ADBB-EC971EE2DFFD}"/>
                  </a:ext>
                </a:extLst>
              </p:cNvPr>
              <p:cNvSpPr/>
              <p:nvPr/>
            </p:nvSpPr>
            <p:spPr>
              <a:xfrm>
                <a:off x="3058560" y="6481035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xmlns="" id="{A061A281-12CD-4867-87AE-F446DE204674}"/>
                  </a:ext>
                </a:extLst>
              </p:cNvPr>
              <p:cNvSpPr/>
              <p:nvPr/>
            </p:nvSpPr>
            <p:spPr>
              <a:xfrm>
                <a:off x="3058559" y="6742292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xmlns="" id="{F140D7BD-8435-48DD-8632-0718BDECC189}"/>
                  </a:ext>
                </a:extLst>
              </p:cNvPr>
              <p:cNvSpPr/>
              <p:nvPr/>
            </p:nvSpPr>
            <p:spPr>
              <a:xfrm>
                <a:off x="3058559" y="7003549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xmlns="" id="{8471ED4A-F6CA-4F1F-A4D8-2792744EB3C4}"/>
                  </a:ext>
                </a:extLst>
              </p:cNvPr>
              <p:cNvSpPr/>
              <p:nvPr/>
            </p:nvSpPr>
            <p:spPr>
              <a:xfrm>
                <a:off x="3058558" y="7264806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xmlns="" id="{4278E592-9CF5-4AD1-A4B7-C6D94B80D374}"/>
                </a:ext>
              </a:extLst>
            </p:cNvPr>
            <p:cNvGrpSpPr/>
            <p:nvPr/>
          </p:nvGrpSpPr>
          <p:grpSpPr>
            <a:xfrm>
              <a:off x="2140016" y="5192294"/>
              <a:ext cx="617519" cy="1045028"/>
              <a:chOff x="3058558" y="6481035"/>
              <a:chExt cx="617519" cy="1045028"/>
            </a:xfrm>
            <a:grpFill/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xmlns="" id="{988E6C9A-F59E-47F2-A7F5-9A45230309AC}"/>
                  </a:ext>
                </a:extLst>
              </p:cNvPr>
              <p:cNvSpPr/>
              <p:nvPr/>
            </p:nvSpPr>
            <p:spPr>
              <a:xfrm>
                <a:off x="3058560" y="6481035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xmlns="" id="{A1AECD67-A865-4791-857A-71DD8DEB9BF4}"/>
                  </a:ext>
                </a:extLst>
              </p:cNvPr>
              <p:cNvSpPr/>
              <p:nvPr/>
            </p:nvSpPr>
            <p:spPr>
              <a:xfrm>
                <a:off x="3058559" y="6742292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xmlns="" id="{8E6180DD-041A-41C3-A35E-CFAD6B3FE46A}"/>
                  </a:ext>
                </a:extLst>
              </p:cNvPr>
              <p:cNvSpPr/>
              <p:nvPr/>
            </p:nvSpPr>
            <p:spPr>
              <a:xfrm>
                <a:off x="3058559" y="7003549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xmlns="" id="{696B1C1C-E746-4204-9405-D12522DEBD84}"/>
                  </a:ext>
                </a:extLst>
              </p:cNvPr>
              <p:cNvSpPr/>
              <p:nvPr/>
            </p:nvSpPr>
            <p:spPr>
              <a:xfrm>
                <a:off x="3058558" y="7264806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05AD047B-FBE0-4B23-940D-5DD27910557C}"/>
                </a:ext>
              </a:extLst>
            </p:cNvPr>
            <p:cNvCxnSpPr/>
            <p:nvPr/>
          </p:nvCxnSpPr>
          <p:spPr>
            <a:xfrm flipH="1">
              <a:off x="1358896" y="6237322"/>
              <a:ext cx="1089879" cy="309355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05BDCDEF-C54F-4305-AADF-1807ED4441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8775" y="6237323"/>
              <a:ext cx="496713" cy="151059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xmlns="" id="{8F2F3CD6-283E-47F8-9D48-EE66E8BFFB91}"/>
                </a:ext>
              </a:extLst>
            </p:cNvPr>
            <p:cNvCxnSpPr/>
            <p:nvPr/>
          </p:nvCxnSpPr>
          <p:spPr>
            <a:xfrm flipV="1">
              <a:off x="832124" y="7591705"/>
              <a:ext cx="526770" cy="305972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16001BBE-2A0C-421B-BA24-D1CCB73ECFB5}"/>
                </a:ext>
              </a:extLst>
            </p:cNvPr>
            <p:cNvCxnSpPr>
              <a:endCxn id="205" idx="0"/>
            </p:cNvCxnSpPr>
            <p:nvPr/>
          </p:nvCxnSpPr>
          <p:spPr>
            <a:xfrm>
              <a:off x="1358894" y="7591705"/>
              <a:ext cx="526778" cy="305972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96926F86-9E20-4F30-A6D9-F40AFAE31221}"/>
                </a:ext>
              </a:extLst>
            </p:cNvPr>
            <p:cNvCxnSpPr/>
            <p:nvPr/>
          </p:nvCxnSpPr>
          <p:spPr>
            <a:xfrm flipV="1">
              <a:off x="523362" y="8942707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85B13FA7-14D2-4D5C-AA61-925C90B6616A}"/>
                </a:ext>
              </a:extLst>
            </p:cNvPr>
            <p:cNvCxnSpPr/>
            <p:nvPr/>
          </p:nvCxnSpPr>
          <p:spPr>
            <a:xfrm flipV="1">
              <a:off x="1576909" y="8942707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90EB54EA-E886-4063-9517-CD31FB9E4009}"/>
                </a:ext>
              </a:extLst>
            </p:cNvPr>
            <p:cNvCxnSpPr/>
            <p:nvPr/>
          </p:nvCxnSpPr>
          <p:spPr>
            <a:xfrm flipH="1" flipV="1">
              <a:off x="832119" y="8946078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9B9810FE-E00B-4D1E-A592-1DAF50D6B9C2}"/>
                </a:ext>
              </a:extLst>
            </p:cNvPr>
            <p:cNvCxnSpPr/>
            <p:nvPr/>
          </p:nvCxnSpPr>
          <p:spPr>
            <a:xfrm flipH="1" flipV="1">
              <a:off x="1876849" y="8940229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7" name="Rectangle 216">
            <a:extLst>
              <a:ext uri="{FF2B5EF4-FFF2-40B4-BE49-F238E27FC236}">
                <a16:creationId xmlns:a16="http://schemas.microsoft.com/office/drawing/2014/main" xmlns="" id="{149E9458-368F-4217-B67B-66EB6EFE64E2}"/>
              </a:ext>
            </a:extLst>
          </p:cNvPr>
          <p:cNvSpPr/>
          <p:nvPr/>
        </p:nvSpPr>
        <p:spPr>
          <a:xfrm>
            <a:off x="5863789" y="5474905"/>
            <a:ext cx="155448" cy="261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6F7CCA22-25A7-47C0-8377-E019EE4C6496}"/>
              </a:ext>
            </a:extLst>
          </p:cNvPr>
          <p:cNvSpPr/>
          <p:nvPr/>
        </p:nvSpPr>
        <p:spPr>
          <a:xfrm>
            <a:off x="6171637" y="5474904"/>
            <a:ext cx="155448" cy="261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99DEF3FC-277D-4657-9B18-37DF85A61918}"/>
              </a:ext>
            </a:extLst>
          </p:cNvPr>
          <p:cNvSpPr/>
          <p:nvPr/>
        </p:nvSpPr>
        <p:spPr>
          <a:xfrm>
            <a:off x="6810296" y="5474905"/>
            <a:ext cx="155448" cy="261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xmlns="" id="{9B499549-3BB8-4FC3-BCEE-D3C7B2A38326}"/>
              </a:ext>
            </a:extLst>
          </p:cNvPr>
          <p:cNvSpPr/>
          <p:nvPr/>
        </p:nvSpPr>
        <p:spPr>
          <a:xfrm>
            <a:off x="5863791" y="5997419"/>
            <a:ext cx="1101954" cy="385921"/>
          </a:xfrm>
          <a:prstGeom prst="roundRect">
            <a:avLst>
              <a:gd name="adj" fmla="val 22557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/>
              </a:rPr>
              <a:t>SSS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C6C078BE-9703-4B2F-BD1B-CEA8FEF9E323}"/>
              </a:ext>
            </a:extLst>
          </p:cNvPr>
          <p:cNvSpPr/>
          <p:nvPr/>
        </p:nvSpPr>
        <p:spPr>
          <a:xfrm>
            <a:off x="5864669" y="6644599"/>
            <a:ext cx="155448" cy="261257"/>
          </a:xfrm>
          <a:prstGeom prst="rect">
            <a:avLst/>
          </a:prstGeom>
          <a:pattFill prst="pct60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5B7383A1-3682-4278-9F0C-E1193724407B}"/>
              </a:ext>
            </a:extLst>
          </p:cNvPr>
          <p:cNvSpPr/>
          <p:nvPr/>
        </p:nvSpPr>
        <p:spPr>
          <a:xfrm>
            <a:off x="6172517" y="6644598"/>
            <a:ext cx="155448" cy="261257"/>
          </a:xfrm>
          <a:prstGeom prst="rect">
            <a:avLst/>
          </a:prstGeom>
          <a:pattFill prst="pct60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895C765F-604D-48C7-BDA3-EF26879FCF26}"/>
              </a:ext>
            </a:extLst>
          </p:cNvPr>
          <p:cNvSpPr/>
          <p:nvPr/>
        </p:nvSpPr>
        <p:spPr>
          <a:xfrm>
            <a:off x="6811176" y="6644599"/>
            <a:ext cx="155448" cy="261257"/>
          </a:xfrm>
          <a:prstGeom prst="rect">
            <a:avLst/>
          </a:prstGeom>
          <a:pattFill prst="pct60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xmlns="" id="{A973E8FE-E7DB-4F03-B871-71E36F6FAF4E}"/>
              </a:ext>
            </a:extLst>
          </p:cNvPr>
          <p:cNvCxnSpPr>
            <a:cxnSpLocks/>
          </p:cNvCxnSpPr>
          <p:nvPr/>
        </p:nvCxnSpPr>
        <p:spPr>
          <a:xfrm flipH="1">
            <a:off x="5938465" y="5736162"/>
            <a:ext cx="3048" cy="26125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xmlns="" id="{3E234790-20B8-47EC-BDF7-3E5F888BDA32}"/>
              </a:ext>
            </a:extLst>
          </p:cNvPr>
          <p:cNvCxnSpPr>
            <a:cxnSpLocks/>
            <a:endCxn id="221" idx="0"/>
          </p:cNvCxnSpPr>
          <p:nvPr/>
        </p:nvCxnSpPr>
        <p:spPr>
          <a:xfrm flipH="1">
            <a:off x="5942393" y="6383339"/>
            <a:ext cx="2168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xmlns="" id="{098CBE09-A42B-46B6-97C0-3EC8E6D7142B}"/>
              </a:ext>
            </a:extLst>
          </p:cNvPr>
          <p:cNvCxnSpPr>
            <a:cxnSpLocks/>
          </p:cNvCxnSpPr>
          <p:nvPr/>
        </p:nvCxnSpPr>
        <p:spPr>
          <a:xfrm>
            <a:off x="6249361" y="5736157"/>
            <a:ext cx="0" cy="26125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xmlns="" id="{B78B3015-03D8-48C2-9E95-A356D58C2086}"/>
              </a:ext>
            </a:extLst>
          </p:cNvPr>
          <p:cNvCxnSpPr>
            <a:cxnSpLocks/>
          </p:cNvCxnSpPr>
          <p:nvPr/>
        </p:nvCxnSpPr>
        <p:spPr>
          <a:xfrm flipH="1">
            <a:off x="6567167" y="5736159"/>
            <a:ext cx="404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xmlns="" id="{C19EF59C-1EAF-402D-8077-5853DEDE36D1}"/>
              </a:ext>
            </a:extLst>
          </p:cNvPr>
          <p:cNvCxnSpPr>
            <a:cxnSpLocks/>
          </p:cNvCxnSpPr>
          <p:nvPr/>
        </p:nvCxnSpPr>
        <p:spPr>
          <a:xfrm flipH="1">
            <a:off x="6884971" y="5736162"/>
            <a:ext cx="3050" cy="26125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xmlns="" id="{6262CD6F-4786-4963-ADA5-0E530D603E4F}"/>
              </a:ext>
            </a:extLst>
          </p:cNvPr>
          <p:cNvCxnSpPr>
            <a:cxnSpLocks/>
            <a:endCxn id="222" idx="0"/>
          </p:cNvCxnSpPr>
          <p:nvPr/>
        </p:nvCxnSpPr>
        <p:spPr>
          <a:xfrm>
            <a:off x="6250241" y="6383335"/>
            <a:ext cx="0" cy="26125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xmlns="" id="{AFE611B1-4B1C-4C45-BD8F-0AF376B26ED4}"/>
              </a:ext>
            </a:extLst>
          </p:cNvPr>
          <p:cNvCxnSpPr>
            <a:cxnSpLocks/>
          </p:cNvCxnSpPr>
          <p:nvPr/>
        </p:nvCxnSpPr>
        <p:spPr>
          <a:xfrm flipH="1">
            <a:off x="6574245" y="6383339"/>
            <a:ext cx="2168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xmlns="" id="{FC56EB97-5AD9-467F-8386-46E1A153DB8C}"/>
              </a:ext>
            </a:extLst>
          </p:cNvPr>
          <p:cNvCxnSpPr>
            <a:cxnSpLocks/>
          </p:cNvCxnSpPr>
          <p:nvPr/>
        </p:nvCxnSpPr>
        <p:spPr>
          <a:xfrm flipH="1">
            <a:off x="6883240" y="6383339"/>
            <a:ext cx="2168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2" name="Connector: Elbow 231">
            <a:extLst>
              <a:ext uri="{FF2B5EF4-FFF2-40B4-BE49-F238E27FC236}">
                <a16:creationId xmlns:a16="http://schemas.microsoft.com/office/drawing/2014/main" xmlns="" id="{DA1861E3-0659-472D-8777-85AFA3C6A5B8}"/>
              </a:ext>
            </a:extLst>
          </p:cNvPr>
          <p:cNvCxnSpPr>
            <a:cxnSpLocks/>
            <a:stCxn id="149" idx="0"/>
            <a:endCxn id="218" idx="0"/>
          </p:cNvCxnSpPr>
          <p:nvPr/>
        </p:nvCxnSpPr>
        <p:spPr>
          <a:xfrm rot="16200000" flipH="1">
            <a:off x="5291636" y="4517174"/>
            <a:ext cx="282605" cy="1632853"/>
          </a:xfrm>
          <a:prstGeom prst="bentConnector3">
            <a:avLst>
              <a:gd name="adj1" fmla="val -38629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3" name="Connector: Elbow 232">
            <a:extLst>
              <a:ext uri="{FF2B5EF4-FFF2-40B4-BE49-F238E27FC236}">
                <a16:creationId xmlns:a16="http://schemas.microsoft.com/office/drawing/2014/main" xmlns="" id="{340376FA-85D4-4502-A073-4FD14F4AAB79}"/>
              </a:ext>
            </a:extLst>
          </p:cNvPr>
          <p:cNvCxnSpPr>
            <a:cxnSpLocks/>
            <a:stCxn id="149" idx="0"/>
            <a:endCxn id="217" idx="0"/>
          </p:cNvCxnSpPr>
          <p:nvPr/>
        </p:nvCxnSpPr>
        <p:spPr>
          <a:xfrm rot="16200000" flipH="1">
            <a:off x="5137707" y="4671100"/>
            <a:ext cx="282606" cy="1325005"/>
          </a:xfrm>
          <a:prstGeom prst="bentConnector3">
            <a:avLst>
              <a:gd name="adj1" fmla="val -38629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4" name="Connector: Elbow 233">
            <a:extLst>
              <a:ext uri="{FF2B5EF4-FFF2-40B4-BE49-F238E27FC236}">
                <a16:creationId xmlns:a16="http://schemas.microsoft.com/office/drawing/2014/main" xmlns="" id="{26A19194-6493-4EE5-9BF1-C67A6B258879}"/>
              </a:ext>
            </a:extLst>
          </p:cNvPr>
          <p:cNvCxnSpPr>
            <a:cxnSpLocks/>
            <a:stCxn id="149" idx="0"/>
          </p:cNvCxnSpPr>
          <p:nvPr/>
        </p:nvCxnSpPr>
        <p:spPr>
          <a:xfrm rot="16200000" flipH="1">
            <a:off x="5450738" y="4358070"/>
            <a:ext cx="282604" cy="1951063"/>
          </a:xfrm>
          <a:prstGeom prst="bentConnector3">
            <a:avLst>
              <a:gd name="adj1" fmla="val -39950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5" name="Connector: Elbow 234">
            <a:extLst>
              <a:ext uri="{FF2B5EF4-FFF2-40B4-BE49-F238E27FC236}">
                <a16:creationId xmlns:a16="http://schemas.microsoft.com/office/drawing/2014/main" xmlns="" id="{2AA71FEA-FC43-45A9-92A1-6D4574C8652F}"/>
              </a:ext>
            </a:extLst>
          </p:cNvPr>
          <p:cNvCxnSpPr>
            <a:cxnSpLocks/>
            <a:stCxn id="149" idx="0"/>
            <a:endCxn id="219" idx="0"/>
          </p:cNvCxnSpPr>
          <p:nvPr/>
        </p:nvCxnSpPr>
        <p:spPr>
          <a:xfrm rot="16200000" flipH="1">
            <a:off x="5610961" y="4197842"/>
            <a:ext cx="282606" cy="2271512"/>
          </a:xfrm>
          <a:prstGeom prst="bentConnector3">
            <a:avLst>
              <a:gd name="adj1" fmla="val -39950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6" name="Rectangle 235">
            <a:extLst>
              <a:ext uri="{FF2B5EF4-FFF2-40B4-BE49-F238E27FC236}">
                <a16:creationId xmlns:a16="http://schemas.microsoft.com/office/drawing/2014/main" xmlns="" id="{B1AFEEDD-FF92-4BEB-A2AC-B81A00A04DA2}"/>
              </a:ext>
            </a:extLst>
          </p:cNvPr>
          <p:cNvSpPr/>
          <p:nvPr/>
        </p:nvSpPr>
        <p:spPr>
          <a:xfrm>
            <a:off x="5863790" y="7078263"/>
            <a:ext cx="155448" cy="261257"/>
          </a:xfrm>
          <a:prstGeom prst="rect">
            <a:avLst/>
          </a:prstGeom>
          <a:pattFill prst="dashHorz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xmlns="" id="{CE574B8F-2D8E-4CF4-AD7A-F0BF410B529E}"/>
              </a:ext>
            </a:extLst>
          </p:cNvPr>
          <p:cNvSpPr/>
          <p:nvPr/>
        </p:nvSpPr>
        <p:spPr>
          <a:xfrm>
            <a:off x="6171638" y="7078262"/>
            <a:ext cx="155448" cy="261257"/>
          </a:xfrm>
          <a:prstGeom prst="rect">
            <a:avLst/>
          </a:prstGeom>
          <a:pattFill prst="dashHorz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3CAC6B21-C7D0-46C6-8932-6CC3C0BAC575}"/>
              </a:ext>
            </a:extLst>
          </p:cNvPr>
          <p:cNvSpPr/>
          <p:nvPr/>
        </p:nvSpPr>
        <p:spPr>
          <a:xfrm>
            <a:off x="6810297" y="7078263"/>
            <a:ext cx="155448" cy="261257"/>
          </a:xfrm>
          <a:prstGeom prst="rect">
            <a:avLst/>
          </a:prstGeom>
          <a:pattFill prst="dashHorz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xmlns="" id="{5D82D20F-0B71-47B0-A453-604F90B725F8}"/>
              </a:ext>
            </a:extLst>
          </p:cNvPr>
          <p:cNvSpPr/>
          <p:nvPr/>
        </p:nvSpPr>
        <p:spPr>
          <a:xfrm>
            <a:off x="5861621" y="7836583"/>
            <a:ext cx="155448" cy="261257"/>
          </a:xfrm>
          <a:prstGeom prst="rect">
            <a:avLst/>
          </a:prstGeom>
          <a:pattFill prst="ltDnDiag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xmlns="" id="{06ADC1F0-3EBE-4755-ADEB-C01E220CBA59}"/>
              </a:ext>
            </a:extLst>
          </p:cNvPr>
          <p:cNvSpPr/>
          <p:nvPr/>
        </p:nvSpPr>
        <p:spPr>
          <a:xfrm>
            <a:off x="6169469" y="7836582"/>
            <a:ext cx="155448" cy="261257"/>
          </a:xfrm>
          <a:prstGeom prst="rect">
            <a:avLst/>
          </a:prstGeom>
          <a:pattFill prst="ltDnDiag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xmlns="" id="{74B87654-D32B-43FF-A400-608D25C136B7}"/>
              </a:ext>
            </a:extLst>
          </p:cNvPr>
          <p:cNvSpPr/>
          <p:nvPr/>
        </p:nvSpPr>
        <p:spPr>
          <a:xfrm>
            <a:off x="6808128" y="7836583"/>
            <a:ext cx="155448" cy="261257"/>
          </a:xfrm>
          <a:prstGeom prst="rect">
            <a:avLst/>
          </a:prstGeom>
          <a:pattFill prst="ltDnDiag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xmlns="" id="{0ADD8099-7EDE-4B68-86FC-B247BEE484C8}"/>
                  </a:ext>
                </a:extLst>
              </p:cNvPr>
              <p:cNvSpPr txBox="1"/>
              <p:nvPr/>
            </p:nvSpPr>
            <p:spPr>
              <a:xfrm>
                <a:off x="5879154" y="7450663"/>
                <a:ext cx="12182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0ADD8099-7EDE-4B68-86FC-B247BEE48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154" y="7450663"/>
                <a:ext cx="121828" cy="246221"/>
              </a:xfrm>
              <a:prstGeom prst="rect">
                <a:avLst/>
              </a:prstGeom>
              <a:blipFill>
                <a:blip r:embed="rId3"/>
                <a:stretch>
                  <a:fillRect l="-25000" r="-30000" b="-487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xmlns="" id="{77132280-0E3E-4EB8-B6EE-7CA9AB3618FE}"/>
                  </a:ext>
                </a:extLst>
              </p:cNvPr>
              <p:cNvSpPr txBox="1"/>
              <p:nvPr/>
            </p:nvSpPr>
            <p:spPr>
              <a:xfrm>
                <a:off x="6183309" y="7450661"/>
                <a:ext cx="12182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77132280-0E3E-4EB8-B6EE-7CA9AB361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309" y="7450661"/>
                <a:ext cx="121828" cy="246221"/>
              </a:xfrm>
              <a:prstGeom prst="rect">
                <a:avLst/>
              </a:prstGeom>
              <a:blipFill>
                <a:blip r:embed="rId4"/>
                <a:stretch>
                  <a:fillRect l="-25000" r="-30000" b="-487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xmlns="" id="{E7F10DC6-43BA-4A75-8EC4-8968DAA9A645}"/>
                  </a:ext>
                </a:extLst>
              </p:cNvPr>
              <p:cNvSpPr txBox="1"/>
              <p:nvPr/>
            </p:nvSpPr>
            <p:spPr>
              <a:xfrm>
                <a:off x="6508260" y="7450660"/>
                <a:ext cx="18434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E7F10DC6-43BA-4A75-8EC4-8968DAA9A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260" y="7450660"/>
                <a:ext cx="184346" cy="246221"/>
              </a:xfrm>
              <a:prstGeom prst="rect">
                <a:avLst/>
              </a:prstGeom>
              <a:blipFill>
                <a:blip r:embed="rId5"/>
                <a:stretch>
                  <a:fillRect l="-16667" r="-16667" b="-243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xmlns="" id="{CF3BE925-BE5B-45C3-848A-39173FBC7788}"/>
                  </a:ext>
                </a:extLst>
              </p:cNvPr>
              <p:cNvSpPr txBox="1"/>
              <p:nvPr/>
            </p:nvSpPr>
            <p:spPr>
              <a:xfrm>
                <a:off x="6833211" y="7450660"/>
                <a:ext cx="12182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CF3BE925-BE5B-45C3-848A-39173FBC7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11" y="7450660"/>
                <a:ext cx="121828" cy="246221"/>
              </a:xfrm>
              <a:prstGeom prst="rect">
                <a:avLst/>
              </a:prstGeom>
              <a:blipFill>
                <a:blip r:embed="rId6"/>
                <a:stretch>
                  <a:fillRect l="-30000" r="-25000" b="-487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xmlns="" id="{170FECE3-D6BA-4DEC-946A-CF4F85FC001F}"/>
                  </a:ext>
                </a:extLst>
              </p:cNvPr>
              <p:cNvSpPr txBox="1"/>
              <p:nvPr/>
            </p:nvSpPr>
            <p:spPr>
              <a:xfrm>
                <a:off x="5295582" y="6662130"/>
                <a:ext cx="443904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170FECE3-D6BA-4DEC-946A-CF4F85FC0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582" y="6662130"/>
                <a:ext cx="443904" cy="215444"/>
              </a:xfrm>
              <a:prstGeom prst="rect">
                <a:avLst/>
              </a:prstGeom>
              <a:blipFill>
                <a:blip r:embed="rId7"/>
                <a:stretch>
                  <a:fillRect r="-1370" b="-1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xmlns="" id="{7E2362C2-C11C-40F6-854A-2FB0EDA54632}"/>
                  </a:ext>
                </a:extLst>
              </p:cNvPr>
              <p:cNvSpPr txBox="1"/>
              <p:nvPr/>
            </p:nvSpPr>
            <p:spPr>
              <a:xfrm>
                <a:off x="5298327" y="7860073"/>
                <a:ext cx="440057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7E2362C2-C11C-40F6-854A-2FB0EDA54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327" y="7860073"/>
                <a:ext cx="440057" cy="215444"/>
              </a:xfrm>
              <a:prstGeom prst="rect">
                <a:avLst/>
              </a:prstGeom>
              <a:blipFill>
                <a:blip r:embed="rId8"/>
                <a:stretch>
                  <a:fillRect r="-4167" b="-194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xmlns="" id="{21F5F027-371B-49E0-980E-3D450414E522}"/>
                  </a:ext>
                </a:extLst>
              </p:cNvPr>
              <p:cNvSpPr txBox="1"/>
              <p:nvPr/>
            </p:nvSpPr>
            <p:spPr>
              <a:xfrm>
                <a:off x="5295586" y="7078258"/>
                <a:ext cx="448071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1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21F5F027-371B-49E0-980E-3D450414E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586" y="7078258"/>
                <a:ext cx="448071" cy="215444"/>
              </a:xfrm>
              <a:prstGeom prst="rect">
                <a:avLst/>
              </a:prstGeom>
              <a:blipFill>
                <a:blip r:embed="rId9"/>
                <a:stretch>
                  <a:fillRect r="-2740" b="-1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0" name="Group 249">
            <a:extLst>
              <a:ext uri="{FF2B5EF4-FFF2-40B4-BE49-F238E27FC236}">
                <a16:creationId xmlns:a16="http://schemas.microsoft.com/office/drawing/2014/main" xmlns="" id="{4BD56EFE-C58B-4FA8-B2CA-5196BA879B68}"/>
              </a:ext>
            </a:extLst>
          </p:cNvPr>
          <p:cNvGrpSpPr/>
          <p:nvPr/>
        </p:nvGrpSpPr>
        <p:grpSpPr>
          <a:xfrm>
            <a:off x="5851193" y="5466044"/>
            <a:ext cx="1160080" cy="224318"/>
            <a:chOff x="3683457" y="5466029"/>
            <a:chExt cx="1160078" cy="224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xmlns="" id="{5A95A737-1569-41E1-966E-E925A0B032DC}"/>
                    </a:ext>
                  </a:extLst>
                </p:cNvPr>
                <p:cNvSpPr txBox="1"/>
                <p:nvPr/>
              </p:nvSpPr>
              <p:spPr>
                <a:xfrm>
                  <a:off x="3683457" y="5466029"/>
                  <a:ext cx="207301" cy="215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defTabSz="914492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23F8F8C5-CCE1-47BE-A3B3-5D1D754560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3457" y="5466027"/>
                  <a:ext cx="204095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8824" b="-1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xmlns="" id="{E1DEA426-A022-4318-A3E6-8A6148C7C164}"/>
                    </a:ext>
                  </a:extLst>
                </p:cNvPr>
                <p:cNvSpPr txBox="1"/>
                <p:nvPr/>
              </p:nvSpPr>
              <p:spPr>
                <a:xfrm>
                  <a:off x="3987862" y="5474903"/>
                  <a:ext cx="211468" cy="215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defTabSz="914492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D913E23B-88E6-4ED6-9974-FF0B497F8F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862" y="5474901"/>
                  <a:ext cx="208262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8824" r="-2941" b="-1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xmlns="" id="{C275DED6-AD22-4621-A834-E874DED9CD26}"/>
                    </a:ext>
                  </a:extLst>
                </p:cNvPr>
                <p:cNvSpPr txBox="1"/>
                <p:nvPr/>
              </p:nvSpPr>
              <p:spPr>
                <a:xfrm>
                  <a:off x="4625014" y="5469378"/>
                  <a:ext cx="218521" cy="215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defTabSz="914492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1BD32D05-C44B-4EE3-B567-FB006B2CC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5014" y="5469377"/>
                  <a:ext cx="215315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1429" r="-2857" b="-1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xmlns="" id="{41E47715-095C-425B-BAAA-7C51666BCA19}"/>
                  </a:ext>
                </a:extLst>
              </p:cNvPr>
              <p:cNvSpPr txBox="1"/>
              <p:nvPr/>
            </p:nvSpPr>
            <p:spPr>
              <a:xfrm>
                <a:off x="6462640" y="5481123"/>
                <a:ext cx="21159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41E47715-095C-425B-BAAA-7C51666BC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40" y="5481123"/>
                <a:ext cx="211596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xmlns="" id="{ED3B910A-D9B8-4BE8-9FB0-2A4BD354C9A1}"/>
                  </a:ext>
                </a:extLst>
              </p:cNvPr>
              <p:cNvSpPr txBox="1"/>
              <p:nvPr/>
            </p:nvSpPr>
            <p:spPr>
              <a:xfrm>
                <a:off x="6458534" y="6662133"/>
                <a:ext cx="208390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ED3B910A-D9B8-4BE8-9FB0-2A4BD354C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534" y="6662133"/>
                <a:ext cx="208390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xmlns="" id="{86664DD9-A496-4D8D-8574-9B7B44ED4922}"/>
                  </a:ext>
                </a:extLst>
              </p:cNvPr>
              <p:cNvSpPr txBox="1"/>
              <p:nvPr/>
            </p:nvSpPr>
            <p:spPr>
              <a:xfrm>
                <a:off x="6454288" y="7093299"/>
                <a:ext cx="21159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86664DD9-A496-4D8D-8574-9B7B44ED4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288" y="7093299"/>
                <a:ext cx="211596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xmlns="" id="{F05E0097-221D-4DE1-A828-56AD961B1AAF}"/>
                  </a:ext>
                </a:extLst>
              </p:cNvPr>
              <p:cNvSpPr txBox="1"/>
              <p:nvPr/>
            </p:nvSpPr>
            <p:spPr>
              <a:xfrm>
                <a:off x="6460695" y="7835474"/>
                <a:ext cx="21159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F05E0097-221D-4DE1-A828-56AD961B1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695" y="7835474"/>
                <a:ext cx="211596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xmlns="" id="{27405F54-1B62-472C-8B45-894B5C362EAC}"/>
                  </a:ext>
                </a:extLst>
              </p:cNvPr>
              <p:cNvSpPr txBox="1"/>
              <p:nvPr/>
            </p:nvSpPr>
            <p:spPr>
              <a:xfrm>
                <a:off x="11861357" y="7124011"/>
                <a:ext cx="208390" cy="431015"/>
              </a:xfrm>
              <a:prstGeom prst="rect">
                <a:avLst/>
              </a:prstGeom>
              <a:pattFill prst="pct5">
                <a:fgClr>
                  <a:srgbClr val="FFFFFF"/>
                </a:fgClr>
                <a:bgClr>
                  <a:schemeClr val="bg1"/>
                </a:bgClr>
              </a:patt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27405F54-1B62-472C-8B45-894B5C36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1357" y="7124011"/>
                <a:ext cx="208390" cy="431015"/>
              </a:xfrm>
              <a:prstGeom prst="rect">
                <a:avLst/>
              </a:prstGeom>
              <a:blipFill>
                <a:blip r:embed="rId17"/>
                <a:stretch>
                  <a:fillRect r="-205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Rectangle 258">
            <a:extLst>
              <a:ext uri="{FF2B5EF4-FFF2-40B4-BE49-F238E27FC236}">
                <a16:creationId xmlns:a16="http://schemas.microsoft.com/office/drawing/2014/main" xmlns="" id="{10A68B17-A620-4C45-A989-5EC93E3ED513}"/>
              </a:ext>
            </a:extLst>
          </p:cNvPr>
          <p:cNvSpPr/>
          <p:nvPr/>
        </p:nvSpPr>
        <p:spPr>
          <a:xfrm>
            <a:off x="5777371" y="6638627"/>
            <a:ext cx="1279823" cy="287014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60" name="Connector: Elbow 259">
            <a:extLst>
              <a:ext uri="{FF2B5EF4-FFF2-40B4-BE49-F238E27FC236}">
                <a16:creationId xmlns:a16="http://schemas.microsoft.com/office/drawing/2014/main" xmlns="" id="{1BFECB11-83AF-466A-97C2-AD07FACE9DFA}"/>
              </a:ext>
            </a:extLst>
          </p:cNvPr>
          <p:cNvCxnSpPr>
            <a:cxnSpLocks/>
            <a:stCxn id="259" idx="3"/>
          </p:cNvCxnSpPr>
          <p:nvPr/>
        </p:nvCxnSpPr>
        <p:spPr>
          <a:xfrm flipV="1">
            <a:off x="7057189" y="5297903"/>
            <a:ext cx="3896086" cy="1484235"/>
          </a:xfrm>
          <a:prstGeom prst="bentConnector3">
            <a:avLst>
              <a:gd name="adj1" fmla="val 39243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1" name="Rectangle 260">
            <a:extLst>
              <a:ext uri="{FF2B5EF4-FFF2-40B4-BE49-F238E27FC236}">
                <a16:creationId xmlns:a16="http://schemas.microsoft.com/office/drawing/2014/main" xmlns="" id="{9A5C1E7B-1DED-4B43-8179-B83D719AEAE8}"/>
              </a:ext>
            </a:extLst>
          </p:cNvPr>
          <p:cNvSpPr/>
          <p:nvPr/>
        </p:nvSpPr>
        <p:spPr>
          <a:xfrm>
            <a:off x="5774860" y="7823698"/>
            <a:ext cx="1279823" cy="287014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62" name="Connector: Elbow 261">
            <a:extLst>
              <a:ext uri="{FF2B5EF4-FFF2-40B4-BE49-F238E27FC236}">
                <a16:creationId xmlns:a16="http://schemas.microsoft.com/office/drawing/2014/main" xmlns="" id="{1079D2A0-FF43-4A36-9F03-B324B5A1C2AD}"/>
              </a:ext>
            </a:extLst>
          </p:cNvPr>
          <p:cNvCxnSpPr>
            <a:cxnSpLocks/>
            <a:stCxn id="261" idx="2"/>
          </p:cNvCxnSpPr>
          <p:nvPr/>
        </p:nvCxnSpPr>
        <p:spPr>
          <a:xfrm rot="5400000" flipH="1" flipV="1">
            <a:off x="8932261" y="2780888"/>
            <a:ext cx="2812335" cy="7847314"/>
          </a:xfrm>
          <a:prstGeom prst="bentConnector4">
            <a:avLst>
              <a:gd name="adj1" fmla="val -49646"/>
              <a:gd name="adj2" fmla="val 77471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3" name="Rectangle 262">
            <a:extLst>
              <a:ext uri="{FF2B5EF4-FFF2-40B4-BE49-F238E27FC236}">
                <a16:creationId xmlns:a16="http://schemas.microsoft.com/office/drawing/2014/main" xmlns="" id="{146F5548-9EA8-48EF-B85E-C217799CB9C9}"/>
              </a:ext>
            </a:extLst>
          </p:cNvPr>
          <p:cNvSpPr/>
          <p:nvPr/>
        </p:nvSpPr>
        <p:spPr>
          <a:xfrm>
            <a:off x="5211495" y="501055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xmlns="" id="{CB5BAE52-09BC-40A2-8CCA-18628FA2257C}"/>
              </a:ext>
            </a:extLst>
          </p:cNvPr>
          <p:cNvSpPr/>
          <p:nvPr/>
        </p:nvSpPr>
        <p:spPr>
          <a:xfrm>
            <a:off x="5538151" y="597607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xmlns="" id="{503E29D6-5FF8-49C9-BF19-71F434DC72AE}"/>
              </a:ext>
            </a:extLst>
          </p:cNvPr>
          <p:cNvSpPr/>
          <p:nvPr/>
        </p:nvSpPr>
        <p:spPr>
          <a:xfrm>
            <a:off x="8294562" y="579265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charset="0"/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xmlns="" id="{2CC7BF37-7B4E-4943-9458-C728197361FD}"/>
              </a:ext>
            </a:extLst>
          </p:cNvPr>
          <p:cNvSpPr/>
          <p:nvPr/>
        </p:nvSpPr>
        <p:spPr>
          <a:xfrm>
            <a:off x="6397416" y="9054351"/>
            <a:ext cx="568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" charset="0"/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xmlns="" id="{5B37D4AA-F0DD-4280-AAC9-0EE9041C6533}"/>
              </a:ext>
            </a:extLst>
          </p:cNvPr>
          <p:cNvSpPr/>
          <p:nvPr/>
        </p:nvSpPr>
        <p:spPr>
          <a:xfrm>
            <a:off x="4307754" y="5192283"/>
            <a:ext cx="617517" cy="2612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CAFD8A57-9FD9-49B5-9B97-DD85CBD94860}"/>
                  </a:ext>
                </a:extLst>
              </p:cNvPr>
              <p:cNvSpPr/>
              <p:nvPr/>
            </p:nvSpPr>
            <p:spPr>
              <a:xfrm>
                <a:off x="10910982" y="4414301"/>
                <a:ext cx="6727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AFD8A57-9FD9-49B5-9B97-DD85CBD94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982" y="4414301"/>
                <a:ext cx="672748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E8840A3C-FD60-4381-8316-BB6A909B2FA8}"/>
                  </a:ext>
                </a:extLst>
              </p:cNvPr>
              <p:cNvSpPr/>
              <p:nvPr/>
            </p:nvSpPr>
            <p:spPr>
              <a:xfrm>
                <a:off x="14292819" y="4415755"/>
                <a:ext cx="66460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E8840A3C-FD60-4381-8316-BB6A909B2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2819" y="4415755"/>
                <a:ext cx="664605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xmlns="" id="{AE4ED930-7FDD-4112-9F3D-D8ED6F247CBF}"/>
                  </a:ext>
                </a:extLst>
              </p:cNvPr>
              <p:cNvSpPr/>
              <p:nvPr/>
            </p:nvSpPr>
            <p:spPr>
              <a:xfrm>
                <a:off x="12582470" y="4421810"/>
                <a:ext cx="6014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Helvetica Neue" charset="0"/>
                          <a:cs typeface="Helvetica Neue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AE4ED930-7FDD-4112-9F3D-D8ED6F247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470" y="4421810"/>
                <a:ext cx="601447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xmlns="" id="{6956F10F-9EC6-4A3D-A4B9-E2B5E5CA1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59532"/>
              </p:ext>
            </p:extLst>
          </p:nvPr>
        </p:nvGraphicFramePr>
        <p:xfrm>
          <a:off x="10967558" y="5180686"/>
          <a:ext cx="841248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xmlns="" val="3174691003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3023254259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2041289897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195719449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089341687"/>
                  </a:ext>
                </a:extLst>
              </a:tr>
            </a:tbl>
          </a:graphicData>
        </a:graphic>
      </p:graphicFrame>
      <p:graphicFrame>
        <p:nvGraphicFramePr>
          <p:cNvPr id="444" name="Table 443">
            <a:extLst>
              <a:ext uri="{FF2B5EF4-FFF2-40B4-BE49-F238E27FC236}">
                <a16:creationId xmlns:a16="http://schemas.microsoft.com/office/drawing/2014/main" xmlns="" id="{E1963662-AFD5-4B88-8548-649810E9A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557295"/>
              </p:ext>
            </p:extLst>
          </p:nvPr>
        </p:nvGraphicFramePr>
        <p:xfrm>
          <a:off x="14277909" y="5183306"/>
          <a:ext cx="841248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">
                  <a:extLst>
                    <a:ext uri="{9D8B030D-6E8A-4147-A177-3AD203B41FA5}">
                      <a16:colId xmlns:a16="http://schemas.microsoft.com/office/drawing/2014/main" xmlns="" val="3174691003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3023254259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2041289897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195719449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089341687"/>
                  </a:ext>
                </a:extLst>
              </a:tr>
            </a:tbl>
          </a:graphicData>
        </a:graphic>
      </p:graphicFrame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xmlns="" id="{404A34A1-255C-4147-A161-DB6F9A7EBA80}"/>
              </a:ext>
            </a:extLst>
          </p:cNvPr>
          <p:cNvCxnSpPr>
            <a:cxnSpLocks/>
            <a:stCxn id="440" idx="2"/>
            <a:endCxn id="441" idx="0"/>
          </p:cNvCxnSpPr>
          <p:nvPr/>
        </p:nvCxnSpPr>
        <p:spPr>
          <a:xfrm flipH="1">
            <a:off x="10256714" y="6244549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xmlns="" id="{320505D3-8136-4B1F-BD78-BCE4BC200D0F}"/>
              </a:ext>
            </a:extLst>
          </p:cNvPr>
          <p:cNvCxnSpPr>
            <a:cxnSpLocks/>
          </p:cNvCxnSpPr>
          <p:nvPr/>
        </p:nvCxnSpPr>
        <p:spPr>
          <a:xfrm flipH="1" flipV="1">
            <a:off x="11379804" y="6236166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xmlns="" id="{865FC1C9-8F33-4AA6-8C93-643D140E1139}"/>
              </a:ext>
            </a:extLst>
          </p:cNvPr>
          <p:cNvCxnSpPr>
            <a:cxnSpLocks/>
            <a:stCxn id="442" idx="0"/>
            <a:endCxn id="441" idx="2"/>
          </p:cNvCxnSpPr>
          <p:nvPr/>
        </p:nvCxnSpPr>
        <p:spPr>
          <a:xfrm flipV="1">
            <a:off x="9741901" y="7612961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xmlns="" id="{468A2E67-4282-4847-803E-811DC1DB0E14}"/>
              </a:ext>
            </a:extLst>
          </p:cNvPr>
          <p:cNvCxnSpPr>
            <a:cxnSpLocks/>
            <a:stCxn id="441" idx="2"/>
            <a:endCxn id="443" idx="0"/>
          </p:cNvCxnSpPr>
          <p:nvPr/>
        </p:nvCxnSpPr>
        <p:spPr>
          <a:xfrm>
            <a:off x="10256714" y="7612961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xmlns="" id="{E8640645-59CA-4F08-9E34-6BD74B9AC151}"/>
              </a:ext>
            </a:extLst>
          </p:cNvPr>
          <p:cNvCxnSpPr>
            <a:cxnSpLocks/>
            <a:endCxn id="442" idx="2"/>
          </p:cNvCxnSpPr>
          <p:nvPr/>
        </p:nvCxnSpPr>
        <p:spPr>
          <a:xfrm flipV="1">
            <a:off x="9454391" y="8957429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xmlns="" id="{A44856BD-F487-4951-895F-655409DC304D}"/>
              </a:ext>
            </a:extLst>
          </p:cNvPr>
          <p:cNvCxnSpPr>
            <a:cxnSpLocks/>
            <a:endCxn id="443" idx="2"/>
          </p:cNvCxnSpPr>
          <p:nvPr/>
        </p:nvCxnSpPr>
        <p:spPr>
          <a:xfrm flipV="1">
            <a:off x="10507938" y="8957429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xmlns="" id="{A4E16060-A199-49AB-B0B1-29FF01F1F00A}"/>
              </a:ext>
            </a:extLst>
          </p:cNvPr>
          <p:cNvCxnSpPr>
            <a:cxnSpLocks/>
            <a:endCxn id="442" idx="2"/>
          </p:cNvCxnSpPr>
          <p:nvPr/>
        </p:nvCxnSpPr>
        <p:spPr>
          <a:xfrm flipH="1" flipV="1">
            <a:off x="9741901" y="8957429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9" name="Straight Connector 438">
            <a:extLst>
              <a:ext uri="{FF2B5EF4-FFF2-40B4-BE49-F238E27FC236}">
                <a16:creationId xmlns:a16="http://schemas.microsoft.com/office/drawing/2014/main" xmlns="" id="{5800E619-7A5C-4547-B143-411EA9E2DA6D}"/>
              </a:ext>
            </a:extLst>
          </p:cNvPr>
          <p:cNvCxnSpPr>
            <a:cxnSpLocks/>
            <a:endCxn id="443" idx="2"/>
          </p:cNvCxnSpPr>
          <p:nvPr/>
        </p:nvCxnSpPr>
        <p:spPr>
          <a:xfrm flipH="1" flipV="1">
            <a:off x="10825674" y="8957429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440" name="Table 439">
            <a:extLst>
              <a:ext uri="{FF2B5EF4-FFF2-40B4-BE49-F238E27FC236}">
                <a16:creationId xmlns:a16="http://schemas.microsoft.com/office/drawing/2014/main" xmlns="" id="{D7D11B90-E0BA-4911-A420-2F7352471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17070"/>
              </p:ext>
            </p:extLst>
          </p:nvPr>
        </p:nvGraphicFramePr>
        <p:xfrm>
          <a:off x="10967251" y="5183845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441" name="Table 440">
            <a:extLst>
              <a:ext uri="{FF2B5EF4-FFF2-40B4-BE49-F238E27FC236}">
                <a16:creationId xmlns:a16="http://schemas.microsoft.com/office/drawing/2014/main" xmlns="" id="{25012B20-42E9-4B38-B4F3-99946C8CF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62932"/>
              </p:ext>
            </p:extLst>
          </p:nvPr>
        </p:nvGraphicFramePr>
        <p:xfrm>
          <a:off x="9840154" y="6552257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442" name="Table 441">
            <a:extLst>
              <a:ext uri="{FF2B5EF4-FFF2-40B4-BE49-F238E27FC236}">
                <a16:creationId xmlns:a16="http://schemas.microsoft.com/office/drawing/2014/main" xmlns="" id="{EF1C5355-13BA-4F88-8874-2D91B89C3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25316"/>
              </p:ext>
            </p:extLst>
          </p:nvPr>
        </p:nvGraphicFramePr>
        <p:xfrm>
          <a:off x="9325341" y="7896725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443" name="Table 442">
            <a:extLst>
              <a:ext uri="{FF2B5EF4-FFF2-40B4-BE49-F238E27FC236}">
                <a16:creationId xmlns:a16="http://schemas.microsoft.com/office/drawing/2014/main" xmlns="" id="{5CBBFE18-C8DC-4954-8488-01C20963F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75219"/>
              </p:ext>
            </p:extLst>
          </p:nvPr>
        </p:nvGraphicFramePr>
        <p:xfrm>
          <a:off x="10409114" y="7896725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xmlns="" id="{B01A349D-000F-43B0-A6EC-AE8612052241}"/>
              </a:ext>
            </a:extLst>
          </p:cNvPr>
          <p:cNvCxnSpPr>
            <a:cxnSpLocks/>
            <a:stCxn id="453" idx="2"/>
            <a:endCxn id="454" idx="0"/>
          </p:cNvCxnSpPr>
          <p:nvPr/>
        </p:nvCxnSpPr>
        <p:spPr>
          <a:xfrm flipH="1">
            <a:off x="13564566" y="6246034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xmlns="" id="{7E864BE2-5FEB-4644-A5AC-F578FA4A102F}"/>
              </a:ext>
            </a:extLst>
          </p:cNvPr>
          <p:cNvCxnSpPr>
            <a:cxnSpLocks/>
          </p:cNvCxnSpPr>
          <p:nvPr/>
        </p:nvCxnSpPr>
        <p:spPr>
          <a:xfrm flipH="1" flipV="1">
            <a:off x="14687656" y="6237651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xmlns="" id="{6DB11C70-F3C7-470D-A06F-D654C4F0AE6A}"/>
              </a:ext>
            </a:extLst>
          </p:cNvPr>
          <p:cNvCxnSpPr>
            <a:cxnSpLocks/>
            <a:stCxn id="455" idx="0"/>
            <a:endCxn id="454" idx="2"/>
          </p:cNvCxnSpPr>
          <p:nvPr/>
        </p:nvCxnSpPr>
        <p:spPr>
          <a:xfrm flipV="1">
            <a:off x="13049753" y="7614446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xmlns="" id="{0D595D0D-C3BA-4C97-8447-6C5F7D47FC65}"/>
              </a:ext>
            </a:extLst>
          </p:cNvPr>
          <p:cNvCxnSpPr>
            <a:cxnSpLocks/>
            <a:stCxn id="454" idx="2"/>
            <a:endCxn id="456" idx="0"/>
          </p:cNvCxnSpPr>
          <p:nvPr/>
        </p:nvCxnSpPr>
        <p:spPr>
          <a:xfrm>
            <a:off x="13564566" y="7614446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xmlns="" id="{2264BCC1-9C35-4349-9CFB-5BB4626B90C0}"/>
              </a:ext>
            </a:extLst>
          </p:cNvPr>
          <p:cNvCxnSpPr>
            <a:cxnSpLocks/>
            <a:endCxn id="455" idx="2"/>
          </p:cNvCxnSpPr>
          <p:nvPr/>
        </p:nvCxnSpPr>
        <p:spPr>
          <a:xfrm flipV="1">
            <a:off x="12762243" y="8958914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xmlns="" id="{A86E3759-1E24-4969-B427-C07B67D99039}"/>
              </a:ext>
            </a:extLst>
          </p:cNvPr>
          <p:cNvCxnSpPr>
            <a:cxnSpLocks/>
            <a:endCxn id="456" idx="2"/>
          </p:cNvCxnSpPr>
          <p:nvPr/>
        </p:nvCxnSpPr>
        <p:spPr>
          <a:xfrm flipV="1">
            <a:off x="13815790" y="8958914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xmlns="" id="{2F37F6CE-8D38-4077-A2D0-2D5D113C7BC6}"/>
              </a:ext>
            </a:extLst>
          </p:cNvPr>
          <p:cNvCxnSpPr>
            <a:cxnSpLocks/>
            <a:endCxn id="455" idx="2"/>
          </p:cNvCxnSpPr>
          <p:nvPr/>
        </p:nvCxnSpPr>
        <p:spPr>
          <a:xfrm flipH="1" flipV="1">
            <a:off x="13049753" y="8958914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xmlns="" id="{64346432-BAA7-43F1-87B0-B14FA2D7BC3E}"/>
              </a:ext>
            </a:extLst>
          </p:cNvPr>
          <p:cNvCxnSpPr>
            <a:cxnSpLocks/>
            <a:endCxn id="456" idx="2"/>
          </p:cNvCxnSpPr>
          <p:nvPr/>
        </p:nvCxnSpPr>
        <p:spPr>
          <a:xfrm flipH="1" flipV="1">
            <a:off x="14133526" y="8958914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453" name="Table 452">
            <a:extLst>
              <a:ext uri="{FF2B5EF4-FFF2-40B4-BE49-F238E27FC236}">
                <a16:creationId xmlns:a16="http://schemas.microsoft.com/office/drawing/2014/main" xmlns="" id="{32219799-0DFA-4133-B2B2-F87605F5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669092"/>
              </p:ext>
            </p:extLst>
          </p:nvPr>
        </p:nvGraphicFramePr>
        <p:xfrm>
          <a:off x="14275103" y="5185330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454" name="Table 453">
            <a:extLst>
              <a:ext uri="{FF2B5EF4-FFF2-40B4-BE49-F238E27FC236}">
                <a16:creationId xmlns:a16="http://schemas.microsoft.com/office/drawing/2014/main" xmlns="" id="{673965B5-BD5B-4B3A-B4C4-54179583F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118180"/>
              </p:ext>
            </p:extLst>
          </p:nvPr>
        </p:nvGraphicFramePr>
        <p:xfrm>
          <a:off x="13148006" y="6553742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455" name="Table 454">
            <a:extLst>
              <a:ext uri="{FF2B5EF4-FFF2-40B4-BE49-F238E27FC236}">
                <a16:creationId xmlns:a16="http://schemas.microsoft.com/office/drawing/2014/main" xmlns="" id="{1B1D440B-184F-4331-90EF-CBB6E3735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24240"/>
              </p:ext>
            </p:extLst>
          </p:nvPr>
        </p:nvGraphicFramePr>
        <p:xfrm>
          <a:off x="12633193" y="7898210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456" name="Table 455">
            <a:extLst>
              <a:ext uri="{FF2B5EF4-FFF2-40B4-BE49-F238E27FC236}">
                <a16:creationId xmlns:a16="http://schemas.microsoft.com/office/drawing/2014/main" xmlns="" id="{72D68C91-7728-4420-88CE-61FA641EE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181314"/>
              </p:ext>
            </p:extLst>
          </p:nvPr>
        </p:nvGraphicFramePr>
        <p:xfrm>
          <a:off x="13716966" y="7898210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AD428B-FC0A-42CC-B940-9DCCF528DC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BED0814C-7F31-4A80-B50C-A2B6E3736FA2}"/>
              </a:ext>
            </a:extLst>
          </p:cNvPr>
          <p:cNvSpPr/>
          <p:nvPr/>
        </p:nvSpPr>
        <p:spPr>
          <a:xfrm>
            <a:off x="6131981" y="6636384"/>
            <a:ext cx="227101" cy="1472086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9B827FCF-D1C3-4D49-B1EE-66CCB45E5F0B}"/>
              </a:ext>
            </a:extLst>
          </p:cNvPr>
          <p:cNvSpPr/>
          <p:nvPr/>
        </p:nvSpPr>
        <p:spPr>
          <a:xfrm>
            <a:off x="6769519" y="6651293"/>
            <a:ext cx="227101" cy="1472086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8994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/>
      <p:bldP spid="243" grpId="0"/>
      <p:bldP spid="244" grpId="0"/>
      <p:bldP spid="245" grpId="0"/>
      <p:bldP spid="246" grpId="0"/>
      <p:bldP spid="248" grpId="0"/>
      <p:bldP spid="249" grpId="0"/>
      <p:bldP spid="254" grpId="0"/>
      <p:bldP spid="255" grpId="0"/>
      <p:bldP spid="256" grpId="0"/>
      <p:bldP spid="257" grpId="0"/>
      <p:bldP spid="258" grpId="0" animBg="1"/>
      <p:bldP spid="259" grpId="0" animBg="1"/>
      <p:bldP spid="261" grpId="0" animBg="1"/>
      <p:bldP spid="263" grpId="0"/>
      <p:bldP spid="264" grpId="0"/>
      <p:bldP spid="265" grpId="0"/>
      <p:bldP spid="266" grpId="0"/>
      <p:bldP spid="267" grpId="0" animBg="1"/>
      <p:bldP spid="53" grpId="0"/>
      <p:bldP spid="430" grpId="0"/>
      <p:bldP spid="431" grpId="0"/>
      <p:bldP spid="114" grpId="0" animBg="1"/>
      <p:bldP spid="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Protocol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43255" y="1989812"/>
                <a:ext cx="16129416" cy="3239819"/>
              </a:xfrm>
            </p:spPr>
            <p:txBody>
              <a:bodyPr anchor="t">
                <a:noAutofit/>
              </a:bodyPr>
              <a:lstStyle/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Similar to Onion-ORAM, each S</a:t>
                </a:r>
                <a:r>
                  <a:rPr lang="en-US" sz="3400" baseline="30000" dirty="0">
                    <a:latin typeface="Helvetica Neue" charset="0"/>
                    <a:ea typeface="Helvetica Neue" charset="0"/>
                    <a:cs typeface="Helvetica Neue" charset="0"/>
                  </a:rPr>
                  <a:t>3</a:t>
                </a: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ORAM access includes three main steps </a:t>
                </a:r>
              </a:p>
              <a:p>
                <a:pPr marL="958946" lvl="1" indent="-514402">
                  <a:spcBef>
                    <a:spcPts val="1200"/>
                  </a:spcBef>
                  <a:buSzPct val="100000"/>
                  <a:buFont typeface="+mj-lt"/>
                  <a:buAutoNum type="arabicPeriod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Read 1 block from the path and assign it to new random path</a:t>
                </a:r>
              </a:p>
              <a:p>
                <a:pPr marL="958946" lvl="1" indent="-514402">
                  <a:spcBef>
                    <a:spcPts val="1200"/>
                  </a:spcBef>
                  <a:buSzPct val="100000"/>
                  <a:buFont typeface="+mj-lt"/>
                  <a:buAutoNum type="arabicPeriod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Write the retrieved block to an empty slot in the root bucket</a:t>
                </a:r>
              </a:p>
              <a:p>
                <a:pPr marL="958946" lvl="1" indent="-514402">
                  <a:spcBef>
                    <a:spcPts val="1200"/>
                  </a:spcBef>
                  <a:buSzPct val="100000"/>
                  <a:buFont typeface="+mj-lt"/>
                  <a:buAutoNum type="arabicPeriod"/>
                </a:pPr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Perform Triplet Eviction after each </a:t>
                </a:r>
                <a14:m>
                  <m:oMath xmlns:m="http://schemas.openxmlformats.org/officeDocument/2006/math">
                    <m:r>
                      <a:rPr lang="en-US" sz="3400" i="1" dirty="0" smtClean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𝐴</m:t>
                    </m:r>
                  </m:oMath>
                </a14:m>
                <a:r>
                  <a:rPr lang="en-US" sz="3400" dirty="0">
                    <a:latin typeface="Helvetica Neue" charset="0"/>
                    <a:ea typeface="Helvetica Neue" charset="0"/>
                    <a:cs typeface="Helvetica Neue" charset="0"/>
                  </a:rPr>
                  <a:t> accesses 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3255" y="1989812"/>
                <a:ext cx="16129416" cy="3239819"/>
              </a:xfrm>
              <a:blipFill>
                <a:blip r:embed="rId2"/>
                <a:stretch>
                  <a:fillRect l="-1210" t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C4322BD-4AD6-4798-9D32-3214D8AA3A2D}"/>
              </a:ext>
            </a:extLst>
          </p:cNvPr>
          <p:cNvSpPr/>
          <p:nvPr/>
        </p:nvSpPr>
        <p:spPr>
          <a:xfrm>
            <a:off x="10059345" y="7680546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4C085F2B-E1A8-4D2D-A00B-11BF880C18EC}"/>
              </a:ext>
            </a:extLst>
          </p:cNvPr>
          <p:cNvSpPr/>
          <p:nvPr/>
        </p:nvSpPr>
        <p:spPr>
          <a:xfrm>
            <a:off x="10059344" y="7941803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3B25AA11-3049-4B07-9914-03E44CA61F71}"/>
              </a:ext>
            </a:extLst>
          </p:cNvPr>
          <p:cNvSpPr/>
          <p:nvPr/>
        </p:nvSpPr>
        <p:spPr>
          <a:xfrm>
            <a:off x="10059344" y="8203060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0D7FD0AC-1207-417E-9FEB-B452A0239047}"/>
              </a:ext>
            </a:extLst>
          </p:cNvPr>
          <p:cNvSpPr/>
          <p:nvPr/>
        </p:nvSpPr>
        <p:spPr>
          <a:xfrm>
            <a:off x="10059343" y="8464317"/>
            <a:ext cx="617517" cy="261257"/>
          </a:xfrm>
          <a:prstGeom prst="rect">
            <a:avLst/>
          </a:prstGeom>
          <a:solidFill>
            <a:srgbClr val="F1B949"/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AC93D5F9-3915-4427-8CED-24E14398EF64}"/>
              </a:ext>
            </a:extLst>
          </p:cNvPr>
          <p:cNvSpPr/>
          <p:nvPr/>
        </p:nvSpPr>
        <p:spPr>
          <a:xfrm>
            <a:off x="11112893" y="7680546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F498C5D0-9361-4011-A9C6-EFF3D9900222}"/>
              </a:ext>
            </a:extLst>
          </p:cNvPr>
          <p:cNvSpPr/>
          <p:nvPr/>
        </p:nvSpPr>
        <p:spPr>
          <a:xfrm>
            <a:off x="11112892" y="7941803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780DFD51-4380-46A9-BBF5-EE9E8EBA314B}"/>
              </a:ext>
            </a:extLst>
          </p:cNvPr>
          <p:cNvSpPr/>
          <p:nvPr/>
        </p:nvSpPr>
        <p:spPr>
          <a:xfrm>
            <a:off x="11112892" y="8203060"/>
            <a:ext cx="617517" cy="26125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BED89760-D4AA-4AF7-893F-54B1F5E775F6}"/>
              </a:ext>
            </a:extLst>
          </p:cNvPr>
          <p:cNvSpPr/>
          <p:nvPr/>
        </p:nvSpPr>
        <p:spPr>
          <a:xfrm>
            <a:off x="11112891" y="8464317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658F9CE-3C1D-4681-8966-06207F99C3E6}"/>
              </a:ext>
            </a:extLst>
          </p:cNvPr>
          <p:cNvSpPr/>
          <p:nvPr/>
        </p:nvSpPr>
        <p:spPr>
          <a:xfrm>
            <a:off x="10586117" y="6329546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F948F8C9-1338-4AA6-94DF-9A45D17D4608}"/>
              </a:ext>
            </a:extLst>
          </p:cNvPr>
          <p:cNvSpPr/>
          <p:nvPr/>
        </p:nvSpPr>
        <p:spPr>
          <a:xfrm>
            <a:off x="10586116" y="6590803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38EAFA4-FA34-4266-963B-8679E886BBC4}"/>
              </a:ext>
            </a:extLst>
          </p:cNvPr>
          <p:cNvSpPr/>
          <p:nvPr/>
        </p:nvSpPr>
        <p:spPr>
          <a:xfrm>
            <a:off x="10586116" y="6852060"/>
            <a:ext cx="617517" cy="26125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E93AA22-4622-4A47-B17E-3391DDBBBF19}"/>
              </a:ext>
            </a:extLst>
          </p:cNvPr>
          <p:cNvSpPr/>
          <p:nvPr/>
        </p:nvSpPr>
        <p:spPr>
          <a:xfrm>
            <a:off x="10586115" y="7113317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79571337-EACA-4CA0-B3C6-1CDC4F90B995}"/>
              </a:ext>
            </a:extLst>
          </p:cNvPr>
          <p:cNvGrpSpPr/>
          <p:nvPr/>
        </p:nvGrpSpPr>
        <p:grpSpPr>
          <a:xfrm>
            <a:off x="12166438" y="7680546"/>
            <a:ext cx="1671067" cy="1045028"/>
            <a:chOff x="2543015" y="7787320"/>
            <a:chExt cx="1671067" cy="1045028"/>
          </a:xfrm>
          <a:noFill/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C9801225-E006-4195-84BD-585E5E9A817B}"/>
                </a:ext>
              </a:extLst>
            </p:cNvPr>
            <p:cNvSpPr/>
            <p:nvPr/>
          </p:nvSpPr>
          <p:spPr>
            <a:xfrm>
              <a:off x="2543017" y="7787320"/>
              <a:ext cx="617517" cy="261257"/>
            </a:xfrm>
            <a:prstGeom prst="rect">
              <a:avLst/>
            </a:prstGeom>
            <a:grpFill/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1E31059-847C-4643-B902-C02DAB2280B1}"/>
                </a:ext>
              </a:extLst>
            </p:cNvPr>
            <p:cNvSpPr/>
            <p:nvPr/>
          </p:nvSpPr>
          <p:spPr>
            <a:xfrm>
              <a:off x="2543016" y="8048577"/>
              <a:ext cx="617517" cy="261257"/>
            </a:xfrm>
            <a:prstGeom prst="rect">
              <a:avLst/>
            </a:prstGeom>
            <a:solidFill>
              <a:schemeClr val="accent6"/>
            </a:solidFill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13224EB5-F1A2-454C-9ADE-4E81370A6E24}"/>
                </a:ext>
              </a:extLst>
            </p:cNvPr>
            <p:cNvSpPr/>
            <p:nvPr/>
          </p:nvSpPr>
          <p:spPr>
            <a:xfrm>
              <a:off x="2543016" y="8309834"/>
              <a:ext cx="617517" cy="261257"/>
            </a:xfrm>
            <a:prstGeom prst="rect">
              <a:avLst/>
            </a:prstGeom>
            <a:grpFill/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61549DEB-CF93-4E4C-B206-91EBED9F0BC4}"/>
                </a:ext>
              </a:extLst>
            </p:cNvPr>
            <p:cNvSpPr/>
            <p:nvPr/>
          </p:nvSpPr>
          <p:spPr>
            <a:xfrm>
              <a:off x="2543015" y="8571091"/>
              <a:ext cx="617517" cy="261257"/>
            </a:xfrm>
            <a:prstGeom prst="rect">
              <a:avLst/>
            </a:prstGeom>
            <a:solidFill>
              <a:srgbClr val="C65910"/>
            </a:solidFill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B1A0052E-FCA2-4F70-AEF0-C35F4188BABD}"/>
                </a:ext>
              </a:extLst>
            </p:cNvPr>
            <p:cNvSpPr/>
            <p:nvPr/>
          </p:nvSpPr>
          <p:spPr>
            <a:xfrm>
              <a:off x="3596565" y="7787320"/>
              <a:ext cx="617517" cy="261257"/>
            </a:xfrm>
            <a:prstGeom prst="rect">
              <a:avLst/>
            </a:prstGeom>
            <a:grpFill/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7529B652-7298-45B2-9118-301B4EC49FF3}"/>
                </a:ext>
              </a:extLst>
            </p:cNvPr>
            <p:cNvSpPr/>
            <p:nvPr/>
          </p:nvSpPr>
          <p:spPr>
            <a:xfrm>
              <a:off x="3596564" y="8048577"/>
              <a:ext cx="617517" cy="261257"/>
            </a:xfrm>
            <a:prstGeom prst="rect">
              <a:avLst/>
            </a:prstGeom>
            <a:grpFill/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2A75C6B7-E80D-43F8-94C0-CBE19441B2A5}"/>
                </a:ext>
              </a:extLst>
            </p:cNvPr>
            <p:cNvSpPr/>
            <p:nvPr/>
          </p:nvSpPr>
          <p:spPr>
            <a:xfrm>
              <a:off x="3596564" y="8309834"/>
              <a:ext cx="617517" cy="26125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91859115-B32F-4680-B9AE-01F7FD0DAD98}"/>
                </a:ext>
              </a:extLst>
            </p:cNvPr>
            <p:cNvSpPr/>
            <p:nvPr/>
          </p:nvSpPr>
          <p:spPr>
            <a:xfrm>
              <a:off x="3596563" y="8571091"/>
              <a:ext cx="617517" cy="261257"/>
            </a:xfrm>
            <a:prstGeom prst="rect">
              <a:avLst/>
            </a:prstGeom>
            <a:grpFill/>
            <a:ln w="190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58"/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0B8CEC3-0689-42E8-9816-73E8DAD80A25}"/>
              </a:ext>
            </a:extLst>
          </p:cNvPr>
          <p:cNvSpPr/>
          <p:nvPr/>
        </p:nvSpPr>
        <p:spPr>
          <a:xfrm>
            <a:off x="12693212" y="6329546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D8F1C18-CACD-4803-908D-3D61454D5705}"/>
              </a:ext>
            </a:extLst>
          </p:cNvPr>
          <p:cNvSpPr/>
          <p:nvPr/>
        </p:nvSpPr>
        <p:spPr>
          <a:xfrm>
            <a:off x="12693211" y="6590803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0206431-12F3-4B5F-ADCC-8CA758DF738A}"/>
              </a:ext>
            </a:extLst>
          </p:cNvPr>
          <p:cNvSpPr/>
          <p:nvPr/>
        </p:nvSpPr>
        <p:spPr>
          <a:xfrm>
            <a:off x="12693211" y="6852060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60D53F7-6C52-4631-BF77-B74C66E74BE7}"/>
              </a:ext>
            </a:extLst>
          </p:cNvPr>
          <p:cNvSpPr/>
          <p:nvPr/>
        </p:nvSpPr>
        <p:spPr>
          <a:xfrm>
            <a:off x="12693210" y="7113317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5BA087B-1FE3-4F04-83ED-A43CF0108686}"/>
              </a:ext>
            </a:extLst>
          </p:cNvPr>
          <p:cNvSpPr/>
          <p:nvPr/>
        </p:nvSpPr>
        <p:spPr>
          <a:xfrm>
            <a:off x="11675998" y="4975163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88CC49D-65E3-4B67-BD95-7E02FD24BF39}"/>
              </a:ext>
            </a:extLst>
          </p:cNvPr>
          <p:cNvSpPr/>
          <p:nvPr/>
        </p:nvSpPr>
        <p:spPr>
          <a:xfrm>
            <a:off x="11675997" y="5236420"/>
            <a:ext cx="617517" cy="26125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F059035-4E96-47E6-80BF-209ACEE1F916}"/>
              </a:ext>
            </a:extLst>
          </p:cNvPr>
          <p:cNvSpPr/>
          <p:nvPr/>
        </p:nvSpPr>
        <p:spPr>
          <a:xfrm>
            <a:off x="11675997" y="5497677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58A91ED8-2628-4A98-8D34-EA9BC19E8B76}"/>
              </a:ext>
            </a:extLst>
          </p:cNvPr>
          <p:cNvSpPr/>
          <p:nvPr/>
        </p:nvSpPr>
        <p:spPr>
          <a:xfrm>
            <a:off x="11675996" y="5758934"/>
            <a:ext cx="617517" cy="261257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F77C3A1-4DD1-4616-857F-48E3AF48E2D6}"/>
              </a:ext>
            </a:extLst>
          </p:cNvPr>
          <p:cNvCxnSpPr/>
          <p:nvPr/>
        </p:nvCxnSpPr>
        <p:spPr>
          <a:xfrm flipH="1">
            <a:off x="10894876" y="6020191"/>
            <a:ext cx="1089879" cy="309355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32F64561-8D6D-475C-AFED-0AF479A01C19}"/>
              </a:ext>
            </a:extLst>
          </p:cNvPr>
          <p:cNvCxnSpPr/>
          <p:nvPr/>
        </p:nvCxnSpPr>
        <p:spPr>
          <a:xfrm flipH="1" flipV="1">
            <a:off x="11984755" y="6020191"/>
            <a:ext cx="1017216" cy="309355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17130A2D-CE76-4A02-A34D-F57470F88D9B}"/>
              </a:ext>
            </a:extLst>
          </p:cNvPr>
          <p:cNvCxnSpPr/>
          <p:nvPr/>
        </p:nvCxnSpPr>
        <p:spPr>
          <a:xfrm flipV="1">
            <a:off x="10368104" y="7374574"/>
            <a:ext cx="526770" cy="305972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FDED1673-A0AB-4835-90F2-99AAEEF5236F}"/>
              </a:ext>
            </a:extLst>
          </p:cNvPr>
          <p:cNvCxnSpPr>
            <a:cxnSpLocks/>
            <a:endCxn id="79" idx="0"/>
          </p:cNvCxnSpPr>
          <p:nvPr/>
        </p:nvCxnSpPr>
        <p:spPr>
          <a:xfrm>
            <a:off x="10894874" y="7374574"/>
            <a:ext cx="526778" cy="305972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378A9DC3-6D1D-4789-B67A-BC2411C1ABD2}"/>
              </a:ext>
            </a:extLst>
          </p:cNvPr>
          <p:cNvCxnSpPr/>
          <p:nvPr/>
        </p:nvCxnSpPr>
        <p:spPr>
          <a:xfrm flipH="1">
            <a:off x="12475199" y="7374574"/>
            <a:ext cx="526770" cy="305972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8DB73F63-9FA5-4498-A60C-F7F121C048EF}"/>
              </a:ext>
            </a:extLst>
          </p:cNvPr>
          <p:cNvCxnSpPr/>
          <p:nvPr/>
        </p:nvCxnSpPr>
        <p:spPr>
          <a:xfrm flipH="1" flipV="1">
            <a:off x="13001969" y="7374574"/>
            <a:ext cx="526778" cy="305972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B85992D-0A62-404F-AA93-D54358EE2ED6}"/>
              </a:ext>
            </a:extLst>
          </p:cNvPr>
          <p:cNvCxnSpPr/>
          <p:nvPr/>
        </p:nvCxnSpPr>
        <p:spPr>
          <a:xfrm flipV="1">
            <a:off x="10059342" y="8725576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6D9A0733-580E-47F7-B1F4-9968B757D9BB}"/>
              </a:ext>
            </a:extLst>
          </p:cNvPr>
          <p:cNvCxnSpPr/>
          <p:nvPr/>
        </p:nvCxnSpPr>
        <p:spPr>
          <a:xfrm flipV="1">
            <a:off x="11112889" y="8725576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ECF4162-6599-45BA-A056-D56AF9DB71BE}"/>
              </a:ext>
            </a:extLst>
          </p:cNvPr>
          <p:cNvCxnSpPr/>
          <p:nvPr/>
        </p:nvCxnSpPr>
        <p:spPr>
          <a:xfrm flipH="1" flipV="1">
            <a:off x="10368099" y="8728947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E0E3D88D-2411-491D-AF9A-3B08700D53AA}"/>
              </a:ext>
            </a:extLst>
          </p:cNvPr>
          <p:cNvCxnSpPr/>
          <p:nvPr/>
        </p:nvCxnSpPr>
        <p:spPr>
          <a:xfrm flipH="1" flipV="1">
            <a:off x="11412829" y="8723098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5BF13D77-EF96-4EE3-90D6-71EEB12CCB5A}"/>
              </a:ext>
            </a:extLst>
          </p:cNvPr>
          <p:cNvCxnSpPr/>
          <p:nvPr/>
        </p:nvCxnSpPr>
        <p:spPr>
          <a:xfrm flipV="1">
            <a:off x="12166436" y="8725576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AC6EF866-204B-4803-ADEA-6E9EFEAB2690}"/>
              </a:ext>
            </a:extLst>
          </p:cNvPr>
          <p:cNvCxnSpPr/>
          <p:nvPr/>
        </p:nvCxnSpPr>
        <p:spPr>
          <a:xfrm flipH="1" flipV="1">
            <a:off x="12466376" y="8723098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74FABDBE-7B19-4949-BA49-A1F4B2FE407F}"/>
              </a:ext>
            </a:extLst>
          </p:cNvPr>
          <p:cNvCxnSpPr/>
          <p:nvPr/>
        </p:nvCxnSpPr>
        <p:spPr>
          <a:xfrm flipV="1">
            <a:off x="13228804" y="8725576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C925BBE9-1C1D-47F4-9338-4BC112362A02}"/>
              </a:ext>
            </a:extLst>
          </p:cNvPr>
          <p:cNvCxnSpPr/>
          <p:nvPr/>
        </p:nvCxnSpPr>
        <p:spPr>
          <a:xfrm flipH="1" flipV="1">
            <a:off x="13528744" y="8723098"/>
            <a:ext cx="308759" cy="30844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58C40DD0-5715-4E62-9708-54C8CEC9DA64}"/>
              </a:ext>
            </a:extLst>
          </p:cNvPr>
          <p:cNvSpPr/>
          <p:nvPr/>
        </p:nvSpPr>
        <p:spPr>
          <a:xfrm>
            <a:off x="9087277" y="6451460"/>
            <a:ext cx="617517" cy="261257"/>
          </a:xfrm>
          <a:prstGeom prst="rect">
            <a:avLst/>
          </a:prstGeom>
          <a:solidFill>
            <a:srgbClr val="F1B949"/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7A64906C-21DE-4C67-8D09-F320A79FE248}"/>
              </a:ext>
            </a:extLst>
          </p:cNvPr>
          <p:cNvSpPr/>
          <p:nvPr/>
        </p:nvSpPr>
        <p:spPr>
          <a:xfrm>
            <a:off x="11351516" y="4293993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Server</a:t>
            </a:r>
            <a:endParaRPr lang="en-US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1FAB7E7E-3851-49C0-B3A2-92BAD442E4B2}"/>
              </a:ext>
            </a:extLst>
          </p:cNvPr>
          <p:cNvGrpSpPr/>
          <p:nvPr/>
        </p:nvGrpSpPr>
        <p:grpSpPr>
          <a:xfrm>
            <a:off x="3748394" y="5794248"/>
            <a:ext cx="664796" cy="1330559"/>
            <a:chOff x="13012380" y="7564113"/>
            <a:chExt cx="664796" cy="1330559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A29C2206-521C-45CA-9005-348F41D2E7A3}"/>
                </a:ext>
              </a:extLst>
            </p:cNvPr>
            <p:cNvCxnSpPr/>
            <p:nvPr/>
          </p:nvCxnSpPr>
          <p:spPr>
            <a:xfrm>
              <a:off x="13348974" y="8095440"/>
              <a:ext cx="0" cy="527705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B0A85A59-944E-461A-8FBF-E1A52968188B}"/>
                </a:ext>
              </a:extLst>
            </p:cNvPr>
            <p:cNvCxnSpPr/>
            <p:nvPr/>
          </p:nvCxnSpPr>
          <p:spPr>
            <a:xfrm>
              <a:off x="13348554" y="8618742"/>
              <a:ext cx="279191" cy="275930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AD32441D-E834-4DFC-91F3-4F256C269770}"/>
                </a:ext>
              </a:extLst>
            </p:cNvPr>
            <p:cNvCxnSpPr/>
            <p:nvPr/>
          </p:nvCxnSpPr>
          <p:spPr>
            <a:xfrm flipH="1">
              <a:off x="13065586" y="8618742"/>
              <a:ext cx="279191" cy="275930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259A8FB3-4749-4273-8530-62D4F2725E36}"/>
                </a:ext>
              </a:extLst>
            </p:cNvPr>
            <p:cNvCxnSpPr/>
            <p:nvPr/>
          </p:nvCxnSpPr>
          <p:spPr>
            <a:xfrm flipV="1">
              <a:off x="13344778" y="8114118"/>
              <a:ext cx="332398" cy="180678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6AFF1251-E72A-42B3-9283-873621A45B36}"/>
                </a:ext>
              </a:extLst>
            </p:cNvPr>
            <p:cNvCxnSpPr/>
            <p:nvPr/>
          </p:nvCxnSpPr>
          <p:spPr>
            <a:xfrm flipH="1" flipV="1">
              <a:off x="13012380" y="8114118"/>
              <a:ext cx="332398" cy="180678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F2FE220D-6A6B-4141-929E-8F3ECA1C21A0}"/>
                </a:ext>
              </a:extLst>
            </p:cNvPr>
            <p:cNvSpPr/>
            <p:nvPr/>
          </p:nvSpPr>
          <p:spPr>
            <a:xfrm>
              <a:off x="13102771" y="7606056"/>
              <a:ext cx="475563" cy="475563"/>
            </a:xfrm>
            <a:prstGeom prst="ellipse">
              <a:avLst/>
            </a:prstGeom>
            <a:noFill/>
            <a:ln w="34925" cap="flat">
              <a:solidFill>
                <a:schemeClr val="tx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81899525-6F07-4F21-805F-C6DA37ABD7CD}"/>
                </a:ext>
              </a:extLst>
            </p:cNvPr>
            <p:cNvSpPr/>
            <p:nvPr/>
          </p:nvSpPr>
          <p:spPr>
            <a:xfrm>
              <a:off x="13404202" y="7734057"/>
              <a:ext cx="63199" cy="12589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xmlns="" id="{F3D0C393-C638-4F01-8730-0356A8E329E6}"/>
                </a:ext>
              </a:extLst>
            </p:cNvPr>
            <p:cNvSpPr/>
            <p:nvPr/>
          </p:nvSpPr>
          <p:spPr>
            <a:xfrm rot="1809753" flipV="1">
              <a:off x="13147078" y="7564113"/>
              <a:ext cx="407304" cy="407304"/>
            </a:xfrm>
            <a:prstGeom prst="arc">
              <a:avLst>
                <a:gd name="adj1" fmla="val 15571104"/>
                <a:gd name="adj2" fmla="val 20448947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AC9678FD-933A-4533-BD83-0494AA1B61CC}"/>
                </a:ext>
              </a:extLst>
            </p:cNvPr>
            <p:cNvSpPr/>
            <p:nvPr/>
          </p:nvSpPr>
          <p:spPr>
            <a:xfrm>
              <a:off x="13213162" y="7727616"/>
              <a:ext cx="63199" cy="12589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84" name="Rectangle 283">
            <a:extLst>
              <a:ext uri="{FF2B5EF4-FFF2-40B4-BE49-F238E27FC236}">
                <a16:creationId xmlns:a16="http://schemas.microsoft.com/office/drawing/2014/main" xmlns="" id="{2BA07CF3-2653-4E76-AEAC-87E9ACC11772}"/>
              </a:ext>
            </a:extLst>
          </p:cNvPr>
          <p:cNvSpPr/>
          <p:nvPr/>
        </p:nvSpPr>
        <p:spPr>
          <a:xfrm>
            <a:off x="4365149" y="6653225"/>
            <a:ext cx="165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new path: 15</a:t>
            </a:r>
            <a:endParaRPr lang="en-US" sz="2000" dirty="0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xmlns="" id="{9E1427B0-05B5-416B-8C46-F1430CEF3788}"/>
              </a:ext>
            </a:extLst>
          </p:cNvPr>
          <p:cNvSpPr/>
          <p:nvPr/>
        </p:nvSpPr>
        <p:spPr>
          <a:xfrm>
            <a:off x="9866353" y="901998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8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xmlns="" id="{73EA7324-76B6-4E80-92E7-45C38C4364AB}"/>
              </a:ext>
            </a:extLst>
          </p:cNvPr>
          <p:cNvSpPr/>
          <p:nvPr/>
        </p:nvSpPr>
        <p:spPr>
          <a:xfrm>
            <a:off x="10491625" y="902556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9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xmlns="" id="{A5A22283-FCDC-48C4-91D2-7AEF731B65D3}"/>
              </a:ext>
            </a:extLst>
          </p:cNvPr>
          <p:cNvSpPr/>
          <p:nvPr/>
        </p:nvSpPr>
        <p:spPr>
          <a:xfrm>
            <a:off x="10873901" y="9025560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10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xmlns="" id="{11D5A2DD-0AEB-4C09-985A-092C29F9AD9B}"/>
              </a:ext>
            </a:extLst>
          </p:cNvPr>
          <p:cNvSpPr/>
          <p:nvPr/>
        </p:nvSpPr>
        <p:spPr>
          <a:xfrm>
            <a:off x="11515901" y="9031136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11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xmlns="" id="{7E3B19F1-55FD-4A77-90C6-FA75693F79F0}"/>
              </a:ext>
            </a:extLst>
          </p:cNvPr>
          <p:cNvSpPr/>
          <p:nvPr/>
        </p:nvSpPr>
        <p:spPr>
          <a:xfrm>
            <a:off x="11930105" y="9028021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12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xmlns="" id="{B06E65D7-7DF7-47F6-A3EE-773BE529932A}"/>
              </a:ext>
            </a:extLst>
          </p:cNvPr>
          <p:cNvSpPr/>
          <p:nvPr/>
        </p:nvSpPr>
        <p:spPr>
          <a:xfrm>
            <a:off x="12583257" y="9033597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13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xmlns="" id="{AB3B4CCA-68A0-49BB-A6B8-38F76CF9A396}"/>
              </a:ext>
            </a:extLst>
          </p:cNvPr>
          <p:cNvSpPr/>
          <p:nvPr/>
        </p:nvSpPr>
        <p:spPr>
          <a:xfrm>
            <a:off x="12976687" y="9033597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14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xmlns="" id="{4ACE3B86-7718-4EC0-9676-FAB178285F91}"/>
              </a:ext>
            </a:extLst>
          </p:cNvPr>
          <p:cNvSpPr/>
          <p:nvPr/>
        </p:nvSpPr>
        <p:spPr>
          <a:xfrm>
            <a:off x="13652141" y="9039173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15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296" name="Connector: Elbow 295">
            <a:extLst>
              <a:ext uri="{FF2B5EF4-FFF2-40B4-BE49-F238E27FC236}">
                <a16:creationId xmlns:a16="http://schemas.microsoft.com/office/drawing/2014/main" xmlns="" id="{8834794F-9E81-4053-B1D7-B14B4F92877D}"/>
              </a:ext>
            </a:extLst>
          </p:cNvPr>
          <p:cNvCxnSpPr>
            <a:cxnSpLocks/>
            <a:stCxn id="60" idx="3"/>
            <a:endCxn id="67" idx="0"/>
          </p:cNvCxnSpPr>
          <p:nvPr/>
        </p:nvCxnSpPr>
        <p:spPr>
          <a:xfrm>
            <a:off x="12293514" y="5367049"/>
            <a:ext cx="708457" cy="962497"/>
          </a:xfrm>
          <a:prstGeom prst="bentConnector2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8" name="Connector: Elbow 297">
            <a:extLst>
              <a:ext uri="{FF2B5EF4-FFF2-40B4-BE49-F238E27FC236}">
                <a16:creationId xmlns:a16="http://schemas.microsoft.com/office/drawing/2014/main" xmlns="" id="{F47FE1EF-C6B4-415A-BAEB-E12B512798A7}"/>
              </a:ext>
            </a:extLst>
          </p:cNvPr>
          <p:cNvCxnSpPr>
            <a:cxnSpLocks/>
            <a:stCxn id="60" idx="1"/>
            <a:endCxn id="79" idx="0"/>
          </p:cNvCxnSpPr>
          <p:nvPr/>
        </p:nvCxnSpPr>
        <p:spPr>
          <a:xfrm rot="10800000" flipV="1">
            <a:off x="10894877" y="5367048"/>
            <a:ext cx="781121" cy="962497"/>
          </a:xfrm>
          <a:prstGeom prst="bentConnector2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1" name="Connector: Elbow 300">
            <a:extLst>
              <a:ext uri="{FF2B5EF4-FFF2-40B4-BE49-F238E27FC236}">
                <a16:creationId xmlns:a16="http://schemas.microsoft.com/office/drawing/2014/main" xmlns="" id="{2956FCB7-F11A-4543-B125-9EB8FE674660}"/>
              </a:ext>
            </a:extLst>
          </p:cNvPr>
          <p:cNvCxnSpPr>
            <a:cxnSpLocks/>
            <a:stCxn id="81" idx="1"/>
            <a:endCxn id="83" idx="0"/>
          </p:cNvCxnSpPr>
          <p:nvPr/>
        </p:nvCxnSpPr>
        <p:spPr>
          <a:xfrm rot="10800000" flipV="1">
            <a:off x="10368104" y="6982688"/>
            <a:ext cx="218012" cy="697857"/>
          </a:xfrm>
          <a:prstGeom prst="bentConnector2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4" name="Connector: Elbow 303">
            <a:extLst>
              <a:ext uri="{FF2B5EF4-FFF2-40B4-BE49-F238E27FC236}">
                <a16:creationId xmlns:a16="http://schemas.microsoft.com/office/drawing/2014/main" xmlns="" id="{DEF1DF29-87D9-4C03-8178-ED9F8FE76BA4}"/>
              </a:ext>
            </a:extLst>
          </p:cNvPr>
          <p:cNvCxnSpPr>
            <a:cxnSpLocks/>
            <a:stCxn id="81" idx="3"/>
            <a:endCxn id="87" idx="0"/>
          </p:cNvCxnSpPr>
          <p:nvPr/>
        </p:nvCxnSpPr>
        <p:spPr>
          <a:xfrm>
            <a:off x="11203633" y="6982689"/>
            <a:ext cx="218019" cy="697857"/>
          </a:xfrm>
          <a:prstGeom prst="bentConnector2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7" name="Rectangle 306">
            <a:extLst>
              <a:ext uri="{FF2B5EF4-FFF2-40B4-BE49-F238E27FC236}">
                <a16:creationId xmlns:a16="http://schemas.microsoft.com/office/drawing/2014/main" xmlns="" id="{CBCF2E2C-3F1E-4B53-B9A9-D3BC299801F9}"/>
              </a:ext>
            </a:extLst>
          </p:cNvPr>
          <p:cNvSpPr/>
          <p:nvPr/>
        </p:nvSpPr>
        <p:spPr>
          <a:xfrm>
            <a:off x="12968514" y="5511380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Evict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475871-9189-4426-81E6-2860ED872E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2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83E-6 -4.6875E-6 L -0.26558 0.00098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4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58 0.00098 L 0.14932 -0.1512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5" y="-7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88D6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20"/>
                                      </p:to>
                                    </p:animClr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B949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103" grpId="2" animBg="1"/>
      <p:bldP spid="103" grpId="3" animBg="1"/>
      <p:bldP spid="284" grpId="0"/>
      <p:bldP spid="3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– Retrieval Subroutine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842598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Leverage SSS-based PIR protocol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="" id="{F9185020-B487-4F1C-AACF-D803CE63319E}"/>
                  </a:ext>
                </a:extLst>
              </p:cNvPr>
              <p:cNvSpPr/>
              <p:nvPr/>
            </p:nvSpPr>
            <p:spPr>
              <a:xfrm>
                <a:off x="1197960" y="3880455"/>
                <a:ext cx="9466658" cy="344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1. Get the path ID &amp; exact location of the block form </a:t>
                </a:r>
                <a:r>
                  <a:rPr lang="en-US" sz="2400" dirty="0" err="1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posmap</a:t>
                </a:r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457246" indent="-457246">
                  <a:spcBef>
                    <a:spcPts val="1200"/>
                  </a:spcBef>
                  <a:buSzPct val="100000"/>
                  <a:buAutoNum type="arabicPeriod"/>
                </a:pPr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457246" indent="-457246">
                  <a:spcBef>
                    <a:spcPts val="1200"/>
                  </a:spcBef>
                  <a:buSzPct val="100000"/>
                  <a:buAutoNum type="arabicPeriod"/>
                </a:pPr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2. Create a select vector according to the block location in the path</a:t>
                </a:r>
              </a:p>
              <a:p>
                <a:pPr>
                  <a:spcBef>
                    <a:spcPts val="1200"/>
                  </a:spcBef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24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=(0,0,0,0,0,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,0,0,0,0,0,0,0,…)</m:t>
                      </m:r>
                    </m:oMath>
                  </m:oMathPara>
                </a14:m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3. Share select vector with SSS</a:t>
                </a:r>
              </a:p>
              <a:p>
                <a:pPr marL="457246" indent="-457246">
                  <a:spcBef>
                    <a:spcPts val="1200"/>
                  </a:spcBef>
                  <a:buSzPct val="100000"/>
                  <a:buAutoNum type="arabicPeriod"/>
                </a:pPr>
                <a:endParaRPr lang="en-US" sz="2400" dirty="0">
                  <a:solidFill>
                    <a:schemeClr val="bg2">
                      <a:lumMod val="1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mc:Choice>
        <mc:Fallback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9185020-B487-4F1C-AACF-D803CE633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60" y="3880455"/>
                <a:ext cx="9466658" cy="3447098"/>
              </a:xfrm>
              <a:prstGeom prst="rect">
                <a:avLst/>
              </a:prstGeom>
              <a:blipFill rotWithShape="0">
                <a:blip r:embed="rId2"/>
                <a:stretch>
                  <a:fillRect l="-1031" t="-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F28530F4-9331-4BE2-9D6C-C9D932F56894}"/>
              </a:ext>
            </a:extLst>
          </p:cNvPr>
          <p:cNvSpPr/>
          <p:nvPr/>
        </p:nvSpPr>
        <p:spPr>
          <a:xfrm>
            <a:off x="809936" y="3246006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Client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1D3AE3C6-8309-4264-A743-C130DC4C4FEF}"/>
                  </a:ext>
                </a:extLst>
              </p:cNvPr>
              <p:cNvSpPr/>
              <p:nvPr/>
            </p:nvSpPr>
            <p:spPr>
              <a:xfrm>
                <a:off x="14653216" y="3249864"/>
                <a:ext cx="618759" cy="573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𝑆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D3AE3C6-8309-4264-A743-C130DC4C4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3216" y="3249864"/>
                <a:ext cx="618759" cy="5734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xmlns="" id="{D8019844-C6EE-452E-B918-5F27831F0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4547"/>
              </p:ext>
            </p:extLst>
          </p:nvPr>
        </p:nvGraphicFramePr>
        <p:xfrm>
          <a:off x="3348341" y="4482099"/>
          <a:ext cx="3665776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74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63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1922">
                  <a:extLst>
                    <a:ext uri="{9D8B030D-6E8A-4147-A177-3AD203B41FA5}">
                      <a16:colId xmlns:a16="http://schemas.microsoft.com/office/drawing/2014/main" xmlns="" val="2356685493"/>
                    </a:ext>
                  </a:extLst>
                </a:gridCol>
              </a:tblGrid>
              <a:tr h="30860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Block ID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Path ID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Location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60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10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14CD3F22-DF4E-4B61-B434-3F29BA1F0834}"/>
              </a:ext>
            </a:extLst>
          </p:cNvPr>
          <p:cNvSpPr/>
          <p:nvPr/>
        </p:nvSpPr>
        <p:spPr>
          <a:xfrm>
            <a:off x="3264434" y="7217048"/>
            <a:ext cx="1101954" cy="650110"/>
          </a:xfrm>
          <a:prstGeom prst="roundRect">
            <a:avLst>
              <a:gd name="adj" fmla="val 3790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/>
              </a:rPr>
              <a:t>SSS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5BCFE2D3-40A8-44E8-8E0E-2331EE8B6154}"/>
              </a:ext>
            </a:extLst>
          </p:cNvPr>
          <p:cNvCxnSpPr>
            <a:cxnSpLocks/>
            <a:stCxn id="94" idx="3"/>
            <a:endCxn id="91" idx="1"/>
          </p:cNvCxnSpPr>
          <p:nvPr/>
        </p:nvCxnSpPr>
        <p:spPr>
          <a:xfrm flipV="1">
            <a:off x="1419901" y="7542103"/>
            <a:ext cx="1844533" cy="4404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441EE08D-A8FB-4690-803B-6A2FBB77020F}"/>
                  </a:ext>
                </a:extLst>
              </p:cNvPr>
              <p:cNvSpPr/>
              <p:nvPr/>
            </p:nvSpPr>
            <p:spPr>
              <a:xfrm>
                <a:off x="5291700" y="6734422"/>
                <a:ext cx="786732" cy="19492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41EE08D-A8FB-4690-803B-6A2FBB770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700" y="6734422"/>
                <a:ext cx="786732" cy="1949252"/>
              </a:xfrm>
              <a:prstGeom prst="rect">
                <a:avLst/>
              </a:prstGeom>
              <a:blipFill>
                <a:blip r:embed="rId4"/>
                <a:stretch>
                  <a:fillRect t="-3448" r="-17829" b="-94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xmlns="" id="{83F5CE06-2CA2-4C11-8EF3-43CB4863E433}"/>
                  </a:ext>
                </a:extLst>
              </p:cNvPr>
              <p:cNvSpPr/>
              <p:nvPr/>
            </p:nvSpPr>
            <p:spPr>
              <a:xfrm>
                <a:off x="980788" y="7254119"/>
                <a:ext cx="4391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3F5CE06-2CA2-4C11-8EF3-43CB4863E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8" y="7254119"/>
                <a:ext cx="43911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xmlns="" id="{79CE6041-8B08-4E9B-9E4C-30F77A3E5A3E}"/>
              </a:ext>
            </a:extLst>
          </p:cNvPr>
          <p:cNvCxnSpPr>
            <a:cxnSpLocks/>
          </p:cNvCxnSpPr>
          <p:nvPr/>
        </p:nvCxnSpPr>
        <p:spPr>
          <a:xfrm>
            <a:off x="6610865" y="7709049"/>
            <a:ext cx="478446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3ED04BD2-4EB4-486B-8CFF-80DF0230439F}"/>
                  </a:ext>
                </a:extLst>
              </p:cNvPr>
              <p:cNvSpPr/>
              <p:nvPr/>
            </p:nvSpPr>
            <p:spPr>
              <a:xfrm>
                <a:off x="6739176" y="7228460"/>
                <a:ext cx="403777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400" dirty="0">
                    <a:latin typeface="Helvetica Neue" charset="0"/>
                    <a:ea typeface="Helvetica Neue" charset="0"/>
                    <a:cs typeface="Helvetica Neue" charset="0"/>
                  </a:rPr>
                  <a:t>4. Send PathID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Helvetica Neue" charset="0"/>
                    <a:ea typeface="Helvetica Neue" charset="0"/>
                    <a:cs typeface="Helvetica Neue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𝑆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Helvetica Neue" charset="0"/>
                    <a:ea typeface="Helvetica Neue" charset="0"/>
                    <a:cs typeface="Helvetica Neue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ED04BD2-4EB4-486B-8CFF-80DF02304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176" y="7228460"/>
                <a:ext cx="4037772" cy="461665"/>
              </a:xfrm>
              <a:prstGeom prst="rect">
                <a:avLst/>
              </a:prstGeom>
              <a:blipFill>
                <a:blip r:embed="rId6"/>
                <a:stretch>
                  <a:fillRect l="-2417" t="-17105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BF7CE04D-59A9-446A-98C0-C0AA0D84B0BE}"/>
                  </a:ext>
                </a:extLst>
              </p:cNvPr>
              <p:cNvSpPr/>
              <p:nvPr/>
            </p:nvSpPr>
            <p:spPr>
              <a:xfrm>
                <a:off x="11421640" y="7405493"/>
                <a:ext cx="8152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F7CE04D-59A9-446A-98C0-C0AA0D84B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1640" y="7405493"/>
                <a:ext cx="815223" cy="461665"/>
              </a:xfrm>
              <a:prstGeom prst="rect">
                <a:avLst/>
              </a:prstGeom>
              <a:blipFill>
                <a:blip r:embed="rId7"/>
                <a:stretch>
                  <a:fillRect t="-17105" r="-15789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2F7E2D18-A9C8-4875-BDD6-F344705DAA50}"/>
                  </a:ext>
                </a:extLst>
              </p:cNvPr>
              <p:cNvSpPr/>
              <p:nvPr/>
            </p:nvSpPr>
            <p:spPr>
              <a:xfrm>
                <a:off x="778392" y="8739430"/>
                <a:ext cx="122573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i="1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Share of a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400" i="1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 is also a vector whose components are the share of components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sz="2400" i="1" dirty="0">
                  <a:latin typeface="Helvetica Neue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F7E2D18-A9C8-4875-BDD6-F344705DA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92" y="8739430"/>
                <a:ext cx="12257330" cy="461665"/>
              </a:xfrm>
              <a:prstGeom prst="rect">
                <a:avLst/>
              </a:prstGeom>
              <a:blipFill>
                <a:blip r:embed="rId8"/>
                <a:stretch>
                  <a:fillRect l="-796" t="-17333" r="-2338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D0892ECA-1134-4E43-89EB-C45D9627467E}"/>
              </a:ext>
            </a:extLst>
          </p:cNvPr>
          <p:cNvCxnSpPr>
            <a:cxnSpLocks/>
            <a:stCxn id="119" idx="2"/>
            <a:endCxn id="120" idx="0"/>
          </p:cNvCxnSpPr>
          <p:nvPr/>
        </p:nvCxnSpPr>
        <p:spPr>
          <a:xfrm flipH="1">
            <a:off x="13796208" y="5054463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xmlns="" id="{1C518D4E-8440-4B90-8E90-EE1229DB1E33}"/>
              </a:ext>
            </a:extLst>
          </p:cNvPr>
          <p:cNvCxnSpPr>
            <a:cxnSpLocks/>
          </p:cNvCxnSpPr>
          <p:nvPr/>
        </p:nvCxnSpPr>
        <p:spPr>
          <a:xfrm flipH="1" flipV="1">
            <a:off x="14919298" y="5046080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4B877430-07B0-4D91-A50C-DD65C9332568}"/>
              </a:ext>
            </a:extLst>
          </p:cNvPr>
          <p:cNvCxnSpPr>
            <a:cxnSpLocks/>
            <a:stCxn id="121" idx="0"/>
            <a:endCxn id="120" idx="2"/>
          </p:cNvCxnSpPr>
          <p:nvPr/>
        </p:nvCxnSpPr>
        <p:spPr>
          <a:xfrm flipV="1">
            <a:off x="13281395" y="6422875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EDB53F9B-24DD-4FF0-979F-E21C543DC7EE}"/>
              </a:ext>
            </a:extLst>
          </p:cNvPr>
          <p:cNvCxnSpPr>
            <a:cxnSpLocks/>
            <a:stCxn id="120" idx="2"/>
            <a:endCxn id="122" idx="0"/>
          </p:cNvCxnSpPr>
          <p:nvPr/>
        </p:nvCxnSpPr>
        <p:spPr>
          <a:xfrm>
            <a:off x="13796208" y="6422875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DDABBA47-DCF3-418A-9EB7-F7D5C1D0E05C}"/>
              </a:ext>
            </a:extLst>
          </p:cNvPr>
          <p:cNvCxnSpPr>
            <a:cxnSpLocks/>
            <a:endCxn id="121" idx="2"/>
          </p:cNvCxnSpPr>
          <p:nvPr/>
        </p:nvCxnSpPr>
        <p:spPr>
          <a:xfrm flipV="1">
            <a:off x="12993885" y="7767343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03CF13C2-1847-4E71-A6D8-9628AE35D3C7}"/>
              </a:ext>
            </a:extLst>
          </p:cNvPr>
          <p:cNvCxnSpPr>
            <a:cxnSpLocks/>
            <a:endCxn id="122" idx="2"/>
          </p:cNvCxnSpPr>
          <p:nvPr/>
        </p:nvCxnSpPr>
        <p:spPr>
          <a:xfrm flipV="1">
            <a:off x="14047432" y="7767343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E1F020C5-6900-47C3-BAEE-C7CF6C53255A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13281395" y="7767343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F1AC2687-F802-4F95-9F6B-97741CE3863B}"/>
              </a:ext>
            </a:extLst>
          </p:cNvPr>
          <p:cNvCxnSpPr>
            <a:cxnSpLocks/>
            <a:endCxn id="122" idx="2"/>
          </p:cNvCxnSpPr>
          <p:nvPr/>
        </p:nvCxnSpPr>
        <p:spPr>
          <a:xfrm flipH="1" flipV="1">
            <a:off x="14365168" y="7767343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xmlns="" id="{7AD0AFD8-0BB0-4BB4-B583-FA5A8E972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2568"/>
              </p:ext>
            </p:extLst>
          </p:nvPr>
        </p:nvGraphicFramePr>
        <p:xfrm>
          <a:off x="14506745" y="399375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xmlns="" id="{C8108611-A7F0-4E64-9870-39523CADB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082281"/>
              </p:ext>
            </p:extLst>
          </p:nvPr>
        </p:nvGraphicFramePr>
        <p:xfrm>
          <a:off x="13379648" y="5362171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xmlns="" id="{641D44B0-C9FA-4C9C-8021-4E8E11296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96414"/>
              </p:ext>
            </p:extLst>
          </p:nvPr>
        </p:nvGraphicFramePr>
        <p:xfrm>
          <a:off x="12864835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xmlns="" id="{E886946E-3F85-4D49-8B77-E381FFAE1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366421"/>
              </p:ext>
            </p:extLst>
          </p:nvPr>
        </p:nvGraphicFramePr>
        <p:xfrm>
          <a:off x="13948608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2E1567CB-C9AD-42F8-B299-A6197B322F8D}"/>
              </a:ext>
            </a:extLst>
          </p:cNvPr>
          <p:cNvCxnSpPr>
            <a:cxnSpLocks/>
            <a:endCxn id="126" idx="2"/>
          </p:cNvCxnSpPr>
          <p:nvPr/>
        </p:nvCxnSpPr>
        <p:spPr>
          <a:xfrm flipH="1" flipV="1">
            <a:off x="12212057" y="3692386"/>
            <a:ext cx="1167591" cy="2086622"/>
          </a:xfrm>
          <a:prstGeom prst="line">
            <a:avLst/>
          </a:prstGeom>
          <a:noFill/>
          <a:ln w="15875" cap="flat">
            <a:solidFill>
              <a:srgbClr val="C00000"/>
            </a:solidFill>
            <a:prstDash val="solid"/>
            <a:miter lim="400000"/>
            <a:head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9144A03F-5F96-4732-B68D-8BC99869E8AE}"/>
              </a:ext>
            </a:extLst>
          </p:cNvPr>
          <p:cNvSpPr/>
          <p:nvPr/>
        </p:nvSpPr>
        <p:spPr>
          <a:xfrm>
            <a:off x="11293376" y="3292276"/>
            <a:ext cx="1837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read this block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xmlns="" id="{C151529A-68FB-485C-9594-497F9ED3B065}"/>
              </a:ext>
            </a:extLst>
          </p:cNvPr>
          <p:cNvCxnSpPr>
            <a:cxnSpLocks/>
            <a:stCxn id="91" idx="3"/>
          </p:cNvCxnSpPr>
          <p:nvPr/>
        </p:nvCxnSpPr>
        <p:spPr>
          <a:xfrm flipV="1">
            <a:off x="4366388" y="6986201"/>
            <a:ext cx="925312" cy="555902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xmlns="" id="{F9A0BE46-9FAF-486F-A759-4F4BD71F5C54}"/>
              </a:ext>
            </a:extLst>
          </p:cNvPr>
          <p:cNvCxnSpPr>
            <a:cxnSpLocks/>
            <a:stCxn id="91" idx="3"/>
            <a:endCxn id="93" idx="1"/>
          </p:cNvCxnSpPr>
          <p:nvPr/>
        </p:nvCxnSpPr>
        <p:spPr>
          <a:xfrm>
            <a:off x="4366388" y="7542103"/>
            <a:ext cx="925312" cy="166945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xmlns="" id="{AA26637A-34F6-4D4C-B5C7-31CF3D284EB0}"/>
              </a:ext>
            </a:extLst>
          </p:cNvPr>
          <p:cNvCxnSpPr>
            <a:cxnSpLocks/>
            <a:stCxn id="91" idx="3"/>
          </p:cNvCxnSpPr>
          <p:nvPr/>
        </p:nvCxnSpPr>
        <p:spPr>
          <a:xfrm>
            <a:off x="4366388" y="7542103"/>
            <a:ext cx="925312" cy="90494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42EB53-4C7A-461C-B813-B3F7947606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13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1" grpId="0" animBg="1"/>
      <p:bldP spid="93" grpId="0"/>
      <p:bldP spid="94" grpId="0"/>
      <p:bldP spid="96" grpId="0"/>
      <p:bldP spid="97" grpId="0"/>
      <p:bldP spid="98" grpId="0"/>
      <p:bldP spid="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– Retrieval Subroutine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842598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Leverage SSS-based PIR protocol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BAA64C3E-A7E3-423D-A51F-0CFB5628C53A}"/>
              </a:ext>
            </a:extLst>
          </p:cNvPr>
          <p:cNvCxnSpPr>
            <a:cxnSpLocks/>
            <a:stCxn id="4" idx="2"/>
            <a:endCxn id="178" idx="0"/>
          </p:cNvCxnSpPr>
          <p:nvPr/>
        </p:nvCxnSpPr>
        <p:spPr>
          <a:xfrm flipH="1">
            <a:off x="1556736" y="5054463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135EFF96-6C03-4150-848C-E821B0817BB5}"/>
              </a:ext>
            </a:extLst>
          </p:cNvPr>
          <p:cNvCxnSpPr>
            <a:cxnSpLocks/>
          </p:cNvCxnSpPr>
          <p:nvPr/>
        </p:nvCxnSpPr>
        <p:spPr>
          <a:xfrm flipH="1" flipV="1">
            <a:off x="2679826" y="5046080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FF2D5E77-47AA-4FF2-9384-AD1B039BAFC3}"/>
              </a:ext>
            </a:extLst>
          </p:cNvPr>
          <p:cNvCxnSpPr>
            <a:cxnSpLocks/>
            <a:stCxn id="180" idx="0"/>
            <a:endCxn id="178" idx="2"/>
          </p:cNvCxnSpPr>
          <p:nvPr/>
        </p:nvCxnSpPr>
        <p:spPr>
          <a:xfrm flipV="1">
            <a:off x="1041923" y="6422875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FB435766-7C08-432B-891E-375245D76BC8}"/>
              </a:ext>
            </a:extLst>
          </p:cNvPr>
          <p:cNvCxnSpPr>
            <a:cxnSpLocks/>
            <a:stCxn id="178" idx="2"/>
            <a:endCxn id="181" idx="0"/>
          </p:cNvCxnSpPr>
          <p:nvPr/>
        </p:nvCxnSpPr>
        <p:spPr>
          <a:xfrm>
            <a:off x="1556736" y="6422875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C5E9D3A6-0EB3-42E1-90A1-FBA489505547}"/>
              </a:ext>
            </a:extLst>
          </p:cNvPr>
          <p:cNvCxnSpPr>
            <a:cxnSpLocks/>
            <a:endCxn id="180" idx="2"/>
          </p:cNvCxnSpPr>
          <p:nvPr/>
        </p:nvCxnSpPr>
        <p:spPr>
          <a:xfrm flipV="1">
            <a:off x="754413" y="7767343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358E4285-3FDB-49C7-A481-E028BF4F93DF}"/>
              </a:ext>
            </a:extLst>
          </p:cNvPr>
          <p:cNvCxnSpPr>
            <a:cxnSpLocks/>
            <a:endCxn id="181" idx="2"/>
          </p:cNvCxnSpPr>
          <p:nvPr/>
        </p:nvCxnSpPr>
        <p:spPr>
          <a:xfrm flipV="1">
            <a:off x="1807960" y="7767343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047DB614-A5A0-4922-99CB-976310BB2252}"/>
              </a:ext>
            </a:extLst>
          </p:cNvPr>
          <p:cNvCxnSpPr>
            <a:cxnSpLocks/>
            <a:endCxn id="180" idx="2"/>
          </p:cNvCxnSpPr>
          <p:nvPr/>
        </p:nvCxnSpPr>
        <p:spPr>
          <a:xfrm flipH="1" flipV="1">
            <a:off x="1041923" y="7767343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66A92943-D569-4DE9-8F4A-5BCCB838DAB3}"/>
              </a:ext>
            </a:extLst>
          </p:cNvPr>
          <p:cNvCxnSpPr>
            <a:cxnSpLocks/>
            <a:endCxn id="181" idx="2"/>
          </p:cNvCxnSpPr>
          <p:nvPr/>
        </p:nvCxnSpPr>
        <p:spPr>
          <a:xfrm flipH="1" flipV="1">
            <a:off x="2125696" y="7767343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xmlns="" id="{BD7F8C29-A3B3-43C4-91DD-AF19896F6131}"/>
                  </a:ext>
                </a:extLst>
              </p:cNvPr>
              <p:cNvSpPr/>
              <p:nvPr/>
            </p:nvSpPr>
            <p:spPr>
              <a:xfrm>
                <a:off x="1068773" y="3169433"/>
                <a:ext cx="814780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Each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𝑆</m:t>
                        </m:r>
                      </m:e>
                      <m:sub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: On receive 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PathID </a:t>
                </a: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and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32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D7F8C29-A3B3-43C4-91DD-AF19896F6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3" y="3169433"/>
                <a:ext cx="8147808" cy="584775"/>
              </a:xfrm>
              <a:prstGeom prst="rect">
                <a:avLst/>
              </a:prstGeom>
              <a:blipFill>
                <a:blip r:embed="rId2"/>
                <a:stretch>
                  <a:fillRect l="-187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5F926DA-787C-4411-B46B-461C6101F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652750"/>
              </p:ext>
            </p:extLst>
          </p:nvPr>
        </p:nvGraphicFramePr>
        <p:xfrm>
          <a:off x="2267273" y="399375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178" name="Table 177">
            <a:extLst>
              <a:ext uri="{FF2B5EF4-FFF2-40B4-BE49-F238E27FC236}">
                <a16:creationId xmlns:a16="http://schemas.microsoft.com/office/drawing/2014/main" xmlns="" id="{8C91C6D5-CBD3-4312-A1DB-484B9E9DD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328965"/>
              </p:ext>
            </p:extLst>
          </p:nvPr>
        </p:nvGraphicFramePr>
        <p:xfrm>
          <a:off x="1140176" y="5362171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180" name="Table 179">
            <a:extLst>
              <a:ext uri="{FF2B5EF4-FFF2-40B4-BE49-F238E27FC236}">
                <a16:creationId xmlns:a16="http://schemas.microsoft.com/office/drawing/2014/main" xmlns="" id="{577776D8-25F3-4CDB-B057-87A4F01CD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926761"/>
              </p:ext>
            </p:extLst>
          </p:nvPr>
        </p:nvGraphicFramePr>
        <p:xfrm>
          <a:off x="625363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181" name="Table 180">
            <a:extLst>
              <a:ext uri="{FF2B5EF4-FFF2-40B4-BE49-F238E27FC236}">
                <a16:creationId xmlns:a16="http://schemas.microsoft.com/office/drawing/2014/main" xmlns="" id="{FC100FC7-E21D-407B-A80A-0B2B248F8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17748"/>
              </p:ext>
            </p:extLst>
          </p:nvPr>
        </p:nvGraphicFramePr>
        <p:xfrm>
          <a:off x="1709136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xmlns="" id="{F0A3B7DA-B433-43C4-978C-CD388BB019E3}"/>
                  </a:ext>
                </a:extLst>
              </p:cNvPr>
              <p:cNvSpPr/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F0A3B7DA-B433-43C4-978C-CD388BB01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  <a:blipFill>
                <a:blip r:embed="rId4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xmlns="" id="{6472FF77-FCC8-4B0F-A93C-CB145F8E3684}"/>
                  </a:ext>
                </a:extLst>
              </p:cNvPr>
              <p:cNvSpPr/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6472FF77-FCC8-4B0F-A93C-CB145F8E3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5" name="Table 194">
            <a:extLst>
              <a:ext uri="{FF2B5EF4-FFF2-40B4-BE49-F238E27FC236}">
                <a16:creationId xmlns:a16="http://schemas.microsoft.com/office/drawing/2014/main" xmlns="" id="{0EE2E342-372D-47BD-BF82-ADB227BBD3C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4413" y="5471853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481D780F-AB0A-4E97-8911-0190C5DAECA1}"/>
                  </a:ext>
                </a:extLst>
              </p:cNvPr>
              <p:cNvSpPr/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5. Perform PIR retrieval on data along the path </a:t>
                </a:r>
                <a:r>
                  <a:rPr lang="en-US" sz="2800" dirty="0" err="1">
                    <a:solidFill>
                      <a:schemeClr val="tx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PathID</a:t>
                </a:r>
                <a:endParaRPr lang="en-US" sz="2800" dirty="0">
                  <a:solidFill>
                    <a:schemeClr val="tx1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  Dot products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and each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of chunks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81D780F-AB0A-4E97-8911-0190C5DAE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  <a:blipFill>
                <a:blip r:embed="rId6"/>
                <a:stretch>
                  <a:fillRect l="-1230" t="-4950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80360E-F1D5-4164-B002-95C70F0A20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4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93" grpId="0"/>
      <p:bldP spid="1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– Retrieval Subroutine</a:t>
            </a: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xmlns="" id="{253C9FBC-D7C7-4EC4-8532-EED446302610}"/>
              </a:ext>
            </a:extLst>
          </p:cNvPr>
          <p:cNvCxnSpPr>
            <a:cxnSpLocks/>
            <a:stCxn id="247" idx="2"/>
            <a:endCxn id="248" idx="0"/>
          </p:cNvCxnSpPr>
          <p:nvPr/>
        </p:nvCxnSpPr>
        <p:spPr>
          <a:xfrm flipH="1">
            <a:off x="1556736" y="5054463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xmlns="" id="{EA91BF5B-6810-4D24-AFBF-6FDBBB863428}"/>
              </a:ext>
            </a:extLst>
          </p:cNvPr>
          <p:cNvCxnSpPr>
            <a:cxnSpLocks/>
          </p:cNvCxnSpPr>
          <p:nvPr/>
        </p:nvCxnSpPr>
        <p:spPr>
          <a:xfrm flipH="1" flipV="1">
            <a:off x="2679826" y="5046080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DD3D6E42-10A2-4965-8D11-D70F949A877C}"/>
              </a:ext>
            </a:extLst>
          </p:cNvPr>
          <p:cNvCxnSpPr>
            <a:cxnSpLocks/>
            <a:stCxn id="249" idx="0"/>
            <a:endCxn id="248" idx="2"/>
          </p:cNvCxnSpPr>
          <p:nvPr/>
        </p:nvCxnSpPr>
        <p:spPr>
          <a:xfrm flipV="1">
            <a:off x="1041923" y="6422875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xmlns="" id="{9C95B50E-CF94-4CD9-949D-6D7F6C86CE46}"/>
              </a:ext>
            </a:extLst>
          </p:cNvPr>
          <p:cNvCxnSpPr>
            <a:cxnSpLocks/>
            <a:stCxn id="248" idx="2"/>
            <a:endCxn id="250" idx="0"/>
          </p:cNvCxnSpPr>
          <p:nvPr/>
        </p:nvCxnSpPr>
        <p:spPr>
          <a:xfrm>
            <a:off x="1556736" y="6422875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xmlns="" id="{4B2997FC-14DC-40B6-992A-F25FF116A205}"/>
              </a:ext>
            </a:extLst>
          </p:cNvPr>
          <p:cNvCxnSpPr>
            <a:cxnSpLocks/>
            <a:endCxn id="249" idx="2"/>
          </p:cNvCxnSpPr>
          <p:nvPr/>
        </p:nvCxnSpPr>
        <p:spPr>
          <a:xfrm flipV="1">
            <a:off x="754413" y="7767343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D0D5EA11-E67B-4AB7-9005-EC6228A5558D}"/>
              </a:ext>
            </a:extLst>
          </p:cNvPr>
          <p:cNvCxnSpPr>
            <a:cxnSpLocks/>
            <a:endCxn id="250" idx="2"/>
          </p:cNvCxnSpPr>
          <p:nvPr/>
        </p:nvCxnSpPr>
        <p:spPr>
          <a:xfrm flipV="1">
            <a:off x="1807960" y="7767343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66A28F41-0855-4B74-B18E-5D16DC6A7006}"/>
              </a:ext>
            </a:extLst>
          </p:cNvPr>
          <p:cNvCxnSpPr>
            <a:cxnSpLocks/>
            <a:endCxn id="249" idx="2"/>
          </p:cNvCxnSpPr>
          <p:nvPr/>
        </p:nvCxnSpPr>
        <p:spPr>
          <a:xfrm flipH="1" flipV="1">
            <a:off x="1041923" y="7767343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6FAA270F-6E7C-4082-82BA-623E93D33B1C}"/>
              </a:ext>
            </a:extLst>
          </p:cNvPr>
          <p:cNvCxnSpPr>
            <a:cxnSpLocks/>
            <a:endCxn id="250" idx="2"/>
          </p:cNvCxnSpPr>
          <p:nvPr/>
        </p:nvCxnSpPr>
        <p:spPr>
          <a:xfrm flipH="1" flipV="1">
            <a:off x="2125696" y="7767343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47" name="Table 246">
            <a:extLst>
              <a:ext uri="{FF2B5EF4-FFF2-40B4-BE49-F238E27FC236}">
                <a16:creationId xmlns:a16="http://schemas.microsoft.com/office/drawing/2014/main" xmlns="" id="{DE534502-4352-4919-BE2F-2E12E601A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25105"/>
              </p:ext>
            </p:extLst>
          </p:nvPr>
        </p:nvGraphicFramePr>
        <p:xfrm>
          <a:off x="2267273" y="399375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48" name="Table 247">
            <a:extLst>
              <a:ext uri="{FF2B5EF4-FFF2-40B4-BE49-F238E27FC236}">
                <a16:creationId xmlns:a16="http://schemas.microsoft.com/office/drawing/2014/main" xmlns="" id="{C5830A07-628F-4175-9D9C-13EAF6CCB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76701"/>
              </p:ext>
            </p:extLst>
          </p:nvPr>
        </p:nvGraphicFramePr>
        <p:xfrm>
          <a:off x="1140176" y="5362171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49" name="Table 248">
            <a:extLst>
              <a:ext uri="{FF2B5EF4-FFF2-40B4-BE49-F238E27FC236}">
                <a16:creationId xmlns:a16="http://schemas.microsoft.com/office/drawing/2014/main" xmlns="" id="{61F746B6-DEB5-4FF3-B5E5-4BC790B83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125218"/>
              </p:ext>
            </p:extLst>
          </p:nvPr>
        </p:nvGraphicFramePr>
        <p:xfrm>
          <a:off x="625363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50" name="Table 249">
            <a:extLst>
              <a:ext uri="{FF2B5EF4-FFF2-40B4-BE49-F238E27FC236}">
                <a16:creationId xmlns:a16="http://schemas.microsoft.com/office/drawing/2014/main" xmlns="" id="{5C3C3024-654A-40FA-A02F-F5EE79DB5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8099"/>
              </p:ext>
            </p:extLst>
          </p:nvPr>
        </p:nvGraphicFramePr>
        <p:xfrm>
          <a:off x="1709136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sp>
        <p:nvSpPr>
          <p:cNvPr id="251" name="Text Placeholder 2">
            <a:extLst>
              <a:ext uri="{FF2B5EF4-FFF2-40B4-BE49-F238E27FC236}">
                <a16:creationId xmlns:a16="http://schemas.microsoft.com/office/drawing/2014/main" xmlns="" id="{0371E0BD-B316-419A-BC64-3A4DC78627EE}"/>
              </a:ext>
            </a:extLst>
          </p:cNvPr>
          <p:cNvSpPr txBox="1">
            <a:spLocks/>
          </p:cNvSpPr>
          <p:nvPr/>
        </p:nvSpPr>
        <p:spPr>
          <a:xfrm>
            <a:off x="643255" y="1989813"/>
            <a:ext cx="16129416" cy="84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>
                <a:latin typeface="Helvetica Neue" charset="0"/>
                <a:ea typeface="Helvetica Neue" charset="0"/>
                <a:cs typeface="Helvetica Neue" charset="0"/>
              </a:rPr>
              <a:t>Leverage SSS-based PIR protocol</a:t>
            </a:r>
          </a:p>
          <a:p>
            <a:pPr marL="0" indent="0" hangingPunct="1">
              <a:spcBef>
                <a:spcPts val="1200"/>
              </a:spcBef>
              <a:buSzPct val="100000"/>
              <a:buFontTx/>
              <a:buNone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xmlns="" id="{DE1257A3-A843-442E-98CD-45543B3C4F0F}"/>
                  </a:ext>
                </a:extLst>
              </p:cNvPr>
              <p:cNvSpPr/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DE1257A3-A843-442E-98CD-45543B3C4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  <a:blipFill>
                <a:blip r:embed="rId4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xmlns="" id="{9DC29F74-D90C-4FE1-8592-27FF5723DAB3}"/>
                  </a:ext>
                </a:extLst>
              </p:cNvPr>
              <p:cNvSpPr/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DC29F74-D90C-4FE1-8592-27FF5723D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5" name="Table 254">
            <a:extLst>
              <a:ext uri="{FF2B5EF4-FFF2-40B4-BE49-F238E27FC236}">
                <a16:creationId xmlns:a16="http://schemas.microsoft.com/office/drawing/2014/main" xmlns="" id="{74744AEE-2447-4FF1-AA89-F0772C4F59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4413" y="5471853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xmlns="" id="{BEE38AFA-B29A-4AA7-974C-663B23F517A3}"/>
                  </a:ext>
                </a:extLst>
              </p:cNvPr>
              <p:cNvSpPr/>
              <p:nvPr/>
            </p:nvSpPr>
            <p:spPr>
              <a:xfrm>
                <a:off x="6313543" y="6195960"/>
                <a:ext cx="252139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EE38AFA-B29A-4AA7-974C-663B23F51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43" y="6195960"/>
                <a:ext cx="2521395" cy="484107"/>
              </a:xfrm>
              <a:prstGeom prst="rect">
                <a:avLst/>
              </a:prstGeom>
              <a:blipFill>
                <a:blip r:embed="rId6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xmlns="" id="{F6C82E0C-CFCB-4C2E-B062-4C7C3F3392F0}"/>
                  </a:ext>
                </a:extLst>
              </p:cNvPr>
              <p:cNvSpPr/>
              <p:nvPr/>
            </p:nvSpPr>
            <p:spPr>
              <a:xfrm>
                <a:off x="5084091" y="5863317"/>
                <a:ext cx="960968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F6C82E0C-CFCB-4C2E-B062-4C7C3F3392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1" y="5863317"/>
                <a:ext cx="960968" cy="484107"/>
              </a:xfrm>
              <a:prstGeom prst="rect">
                <a:avLst/>
              </a:prstGeom>
              <a:blipFill>
                <a:blip r:embed="rId7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8" name="Table 257">
            <a:extLst>
              <a:ext uri="{FF2B5EF4-FFF2-40B4-BE49-F238E27FC236}">
                <a16:creationId xmlns:a16="http://schemas.microsoft.com/office/drawing/2014/main" xmlns="" id="{6DAF361C-AAFC-4B26-818C-C899AE0367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1290" y="6344900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CE875F-D328-407E-ADB4-198C9DEAA6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54C23900-6C36-4793-B4D3-9991855688CF}"/>
                  </a:ext>
                </a:extLst>
              </p:cNvPr>
              <p:cNvSpPr/>
              <p:nvPr/>
            </p:nvSpPr>
            <p:spPr>
              <a:xfrm>
                <a:off x="1068773" y="3169433"/>
                <a:ext cx="814780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Each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𝑆</m:t>
                        </m:r>
                      </m:e>
                      <m:sub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: On receive 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PathID </a:t>
                </a: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and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32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4C23900-6C36-4793-B4D3-999185568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3" y="3169433"/>
                <a:ext cx="8147808" cy="584775"/>
              </a:xfrm>
              <a:prstGeom prst="rect">
                <a:avLst/>
              </a:prstGeom>
              <a:blipFill>
                <a:blip r:embed="rId8"/>
                <a:stretch>
                  <a:fillRect l="-187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2E2D02A2-F4E0-4421-93B4-1644404832B5}"/>
                  </a:ext>
                </a:extLst>
              </p:cNvPr>
              <p:cNvSpPr/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5. Perform PIR retrieval on data along the path </a:t>
                </a:r>
                <a:r>
                  <a:rPr lang="en-US" sz="2800" dirty="0" err="1">
                    <a:solidFill>
                      <a:schemeClr val="tx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PathID</a:t>
                </a:r>
                <a:endParaRPr lang="en-US" sz="2800" dirty="0">
                  <a:solidFill>
                    <a:schemeClr val="tx1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  Dot products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and each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of chunks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E2D02A2-F4E0-4421-93B4-1644404832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  <a:blipFill>
                <a:blip r:embed="rId9"/>
                <a:stretch>
                  <a:fillRect l="-1230" t="-4950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1167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– Retrieval Subroutine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842598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Leverage SSS-based PIR protocol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xmlns="" id="{AA08F3E7-EC61-4B3F-AD10-F6618A0700C2}"/>
              </a:ext>
            </a:extLst>
          </p:cNvPr>
          <p:cNvCxnSpPr>
            <a:cxnSpLocks/>
            <a:stCxn id="247" idx="2"/>
            <a:endCxn id="248" idx="0"/>
          </p:cNvCxnSpPr>
          <p:nvPr/>
        </p:nvCxnSpPr>
        <p:spPr>
          <a:xfrm flipH="1">
            <a:off x="1556736" y="5054463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xmlns="" id="{C73E4C2B-9EEE-4227-B42C-D2DEF495F3D6}"/>
              </a:ext>
            </a:extLst>
          </p:cNvPr>
          <p:cNvCxnSpPr>
            <a:cxnSpLocks/>
          </p:cNvCxnSpPr>
          <p:nvPr/>
        </p:nvCxnSpPr>
        <p:spPr>
          <a:xfrm flipH="1" flipV="1">
            <a:off x="2679826" y="5046080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10D14AE8-AD58-484B-9B3F-C0A05D75EDDF}"/>
              </a:ext>
            </a:extLst>
          </p:cNvPr>
          <p:cNvCxnSpPr>
            <a:cxnSpLocks/>
            <a:stCxn id="249" idx="0"/>
            <a:endCxn id="248" idx="2"/>
          </p:cNvCxnSpPr>
          <p:nvPr/>
        </p:nvCxnSpPr>
        <p:spPr>
          <a:xfrm flipV="1">
            <a:off x="1041923" y="6422875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xmlns="" id="{9220DF5F-D74B-4DB7-A04C-F443A662D2A4}"/>
              </a:ext>
            </a:extLst>
          </p:cNvPr>
          <p:cNvCxnSpPr>
            <a:cxnSpLocks/>
            <a:stCxn id="248" idx="2"/>
            <a:endCxn id="250" idx="0"/>
          </p:cNvCxnSpPr>
          <p:nvPr/>
        </p:nvCxnSpPr>
        <p:spPr>
          <a:xfrm>
            <a:off x="1556736" y="6422875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xmlns="" id="{D978064E-6B60-46F7-A2B8-0D1B8BC9E6E6}"/>
              </a:ext>
            </a:extLst>
          </p:cNvPr>
          <p:cNvCxnSpPr>
            <a:cxnSpLocks/>
            <a:endCxn id="249" idx="2"/>
          </p:cNvCxnSpPr>
          <p:nvPr/>
        </p:nvCxnSpPr>
        <p:spPr>
          <a:xfrm flipV="1">
            <a:off x="754413" y="7767343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437B8AA2-CD29-4A1D-84A1-B2460C736C79}"/>
              </a:ext>
            </a:extLst>
          </p:cNvPr>
          <p:cNvCxnSpPr>
            <a:cxnSpLocks/>
            <a:endCxn id="250" idx="2"/>
          </p:cNvCxnSpPr>
          <p:nvPr/>
        </p:nvCxnSpPr>
        <p:spPr>
          <a:xfrm flipV="1">
            <a:off x="1807960" y="7767343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4C5165B3-BACD-43E1-BDD2-B3F931073B1A}"/>
              </a:ext>
            </a:extLst>
          </p:cNvPr>
          <p:cNvCxnSpPr>
            <a:cxnSpLocks/>
            <a:endCxn id="249" idx="2"/>
          </p:cNvCxnSpPr>
          <p:nvPr/>
        </p:nvCxnSpPr>
        <p:spPr>
          <a:xfrm flipH="1" flipV="1">
            <a:off x="1041923" y="7767343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74FAC773-111D-49DF-8921-AE7526609E4B}"/>
              </a:ext>
            </a:extLst>
          </p:cNvPr>
          <p:cNvCxnSpPr>
            <a:cxnSpLocks/>
            <a:endCxn id="250" idx="2"/>
          </p:cNvCxnSpPr>
          <p:nvPr/>
        </p:nvCxnSpPr>
        <p:spPr>
          <a:xfrm flipH="1" flipV="1">
            <a:off x="2125696" y="7767343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47" name="Table 246">
            <a:extLst>
              <a:ext uri="{FF2B5EF4-FFF2-40B4-BE49-F238E27FC236}">
                <a16:creationId xmlns:a16="http://schemas.microsoft.com/office/drawing/2014/main" xmlns="" id="{2780CF45-0828-4F03-96A0-CA618379F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98637"/>
              </p:ext>
            </p:extLst>
          </p:nvPr>
        </p:nvGraphicFramePr>
        <p:xfrm>
          <a:off x="2267273" y="399375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48" name="Table 247">
            <a:extLst>
              <a:ext uri="{FF2B5EF4-FFF2-40B4-BE49-F238E27FC236}">
                <a16:creationId xmlns:a16="http://schemas.microsoft.com/office/drawing/2014/main" xmlns="" id="{DC0D87F6-676B-44AB-A2BE-63FDF40CD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96929"/>
              </p:ext>
            </p:extLst>
          </p:nvPr>
        </p:nvGraphicFramePr>
        <p:xfrm>
          <a:off x="1140176" y="5362171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49" name="Table 248">
            <a:extLst>
              <a:ext uri="{FF2B5EF4-FFF2-40B4-BE49-F238E27FC236}">
                <a16:creationId xmlns:a16="http://schemas.microsoft.com/office/drawing/2014/main" xmlns="" id="{25074358-B516-439E-B859-C94C6E59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26739"/>
              </p:ext>
            </p:extLst>
          </p:nvPr>
        </p:nvGraphicFramePr>
        <p:xfrm>
          <a:off x="625363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50" name="Table 249">
            <a:extLst>
              <a:ext uri="{FF2B5EF4-FFF2-40B4-BE49-F238E27FC236}">
                <a16:creationId xmlns:a16="http://schemas.microsoft.com/office/drawing/2014/main" xmlns="" id="{E22E36A7-D19E-4C7E-A19C-E0718FA01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10198"/>
              </p:ext>
            </p:extLst>
          </p:nvPr>
        </p:nvGraphicFramePr>
        <p:xfrm>
          <a:off x="1709136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xmlns="" id="{6C5CD795-220A-4601-83CD-862A0387E25F}"/>
                  </a:ext>
                </a:extLst>
              </p:cNvPr>
              <p:cNvSpPr/>
              <p:nvPr/>
            </p:nvSpPr>
            <p:spPr>
              <a:xfrm>
                <a:off x="1068773" y="3169433"/>
                <a:ext cx="59837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Each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𝑆</m:t>
                        </m:r>
                      </m:e>
                      <m:sub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: On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32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6C5CD795-220A-4601-83CD-862A0387E2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3" y="3169433"/>
                <a:ext cx="5983754" cy="584775"/>
              </a:xfrm>
              <a:prstGeom prst="rect">
                <a:avLst/>
              </a:prstGeom>
              <a:blipFill>
                <a:blip r:embed="rId3"/>
                <a:stretch>
                  <a:fillRect l="-254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xmlns="" id="{3D223DC1-4063-4081-A43E-1C6C21DCFC5D}"/>
                  </a:ext>
                </a:extLst>
              </p:cNvPr>
              <p:cNvSpPr/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3D223DC1-4063-4081-A43E-1C6C21DCF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  <a:blipFill>
                <a:blip r:embed="rId4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xmlns="" id="{CA2C16D4-1E9C-4BE7-8273-518E07521BC9}"/>
                  </a:ext>
                </a:extLst>
              </p:cNvPr>
              <p:cNvSpPr/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CA2C16D4-1E9C-4BE7-8273-518E07521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4" name="Table 253">
            <a:extLst>
              <a:ext uri="{FF2B5EF4-FFF2-40B4-BE49-F238E27FC236}">
                <a16:creationId xmlns:a16="http://schemas.microsoft.com/office/drawing/2014/main" xmlns="" id="{DC413E28-A4B6-4C70-99BC-7BEF5F1153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4413" y="5471853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xmlns="" id="{2A64177A-CF36-4001-8B3C-D36664BA2E9F}"/>
                  </a:ext>
                </a:extLst>
              </p:cNvPr>
              <p:cNvSpPr/>
              <p:nvPr/>
            </p:nvSpPr>
            <p:spPr>
              <a:xfrm>
                <a:off x="6313543" y="6195960"/>
                <a:ext cx="252139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2A64177A-CF36-4001-8B3C-D36664BA2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43" y="6195960"/>
                <a:ext cx="2521395" cy="484107"/>
              </a:xfrm>
              <a:prstGeom prst="rect">
                <a:avLst/>
              </a:prstGeom>
              <a:blipFill>
                <a:blip r:embed="rId6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xmlns="" id="{280E4A52-5AD3-494C-9AC8-B97685EDE541}"/>
                  </a:ext>
                </a:extLst>
              </p:cNvPr>
              <p:cNvSpPr/>
              <p:nvPr/>
            </p:nvSpPr>
            <p:spPr>
              <a:xfrm>
                <a:off x="5084091" y="5863317"/>
                <a:ext cx="960968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80E4A52-5AD3-494C-9AC8-B97685EDE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1" y="5863317"/>
                <a:ext cx="960968" cy="484107"/>
              </a:xfrm>
              <a:prstGeom prst="rect">
                <a:avLst/>
              </a:prstGeom>
              <a:blipFill>
                <a:blip r:embed="rId7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7" name="Table 256">
            <a:extLst>
              <a:ext uri="{FF2B5EF4-FFF2-40B4-BE49-F238E27FC236}">
                <a16:creationId xmlns:a16="http://schemas.microsoft.com/office/drawing/2014/main" xmlns="" id="{FD3BFC3C-339A-4D6F-B6D7-391AB3FFB1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1290" y="6344900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xmlns="" id="{E48466A1-960A-4FFF-86F7-FC6490BE3290}"/>
                  </a:ext>
                </a:extLst>
              </p:cNvPr>
              <p:cNvSpPr/>
              <p:nvPr/>
            </p:nvSpPr>
            <p:spPr>
              <a:xfrm>
                <a:off x="6313543" y="7055574"/>
                <a:ext cx="252139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E48466A1-960A-4FFF-86F7-FC6490BE3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43" y="7055574"/>
                <a:ext cx="2521395" cy="484107"/>
              </a:xfrm>
              <a:prstGeom prst="rect">
                <a:avLst/>
              </a:prstGeom>
              <a:blipFill>
                <a:blip r:embed="rId8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xmlns="" id="{2C128BFB-8B01-4062-95A7-D44EA54C890C}"/>
                  </a:ext>
                </a:extLst>
              </p:cNvPr>
              <p:cNvSpPr/>
              <p:nvPr/>
            </p:nvSpPr>
            <p:spPr>
              <a:xfrm>
                <a:off x="5084091" y="6722931"/>
                <a:ext cx="960968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C128BFB-8B01-4062-95A7-D44EA54C89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1" y="6722931"/>
                <a:ext cx="960968" cy="484107"/>
              </a:xfrm>
              <a:prstGeom prst="rect">
                <a:avLst/>
              </a:prstGeom>
              <a:blipFill>
                <a:blip r:embed="rId9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0" name="Table 259">
            <a:extLst>
              <a:ext uri="{FF2B5EF4-FFF2-40B4-BE49-F238E27FC236}">
                <a16:creationId xmlns:a16="http://schemas.microsoft.com/office/drawing/2014/main" xmlns="" id="{AF127468-4E53-483E-81E2-A357A3D5D1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1290" y="7204513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9B35681A-DCEB-4615-AF0D-2E29B23C7619}"/>
                  </a:ext>
                </a:extLst>
              </p:cNvPr>
              <p:cNvSpPr/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5. Perform PIR retrieval on data along the path</a:t>
                </a: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  Dot products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and each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of chunks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B35681A-DCEB-4615-AF0D-2E29B23C76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  <a:blipFill>
                <a:blip r:embed="rId10"/>
                <a:stretch>
                  <a:fillRect l="-1230" t="-4950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25E735-7D2A-4FA7-9C25-E7150999A4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409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– Retrieval Subroutine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842598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Leverage SSS-based PIR protocol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xmlns="" id="{7E3546C6-CA55-4000-8946-CA5F79FE6DF9}"/>
              </a:ext>
            </a:extLst>
          </p:cNvPr>
          <p:cNvSpPr/>
          <p:nvPr/>
        </p:nvSpPr>
        <p:spPr>
          <a:xfrm>
            <a:off x="13681961" y="4980192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Client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xmlns="" id="{0777BE9B-7AE6-415D-B4D0-580F668EF0B0}"/>
                  </a:ext>
                </a:extLst>
              </p:cNvPr>
              <p:cNvSpPr/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5. Perform PIR retrieval on data along the path</a:t>
                </a: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  Dot products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and each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28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of chunks</a:t>
                </a:r>
              </a:p>
            </p:txBody>
          </p:sp>
        </mc:Choice>
        <mc:Fallback xmlns=""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777BE9B-7AE6-415D-B4D0-580F668EF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214" y="3952263"/>
                <a:ext cx="10413519" cy="1231940"/>
              </a:xfrm>
              <a:prstGeom prst="rect">
                <a:avLst/>
              </a:prstGeom>
              <a:blipFill>
                <a:blip r:embed="rId2"/>
                <a:stretch>
                  <a:fillRect l="-1230" t="-4950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xmlns="" id="{90DA0676-9641-4E26-8DAC-844930E1B3D3}"/>
                  </a:ext>
                </a:extLst>
              </p:cNvPr>
              <p:cNvSpPr/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0DA0676-9641-4E26-8DAC-844930E1B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668" y="5322914"/>
                <a:ext cx="2515432" cy="484107"/>
              </a:xfrm>
              <a:prstGeom prst="rect">
                <a:avLst/>
              </a:prstGeom>
              <a:blipFill>
                <a:blip r:embed="rId3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xmlns="" id="{E24532BE-A099-483A-9CD0-08FC400048AF}"/>
                  </a:ext>
                </a:extLst>
              </p:cNvPr>
              <p:cNvSpPr/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E24532BE-A099-483A-9CD0-08FC40004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214" y="4990271"/>
                <a:ext cx="955005" cy="484107"/>
              </a:xfrm>
              <a:prstGeom prst="rect">
                <a:avLst/>
              </a:prstGeom>
              <a:blipFill>
                <a:blip r:embed="rId4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5" name="Table 234">
            <a:extLst>
              <a:ext uri="{FF2B5EF4-FFF2-40B4-BE49-F238E27FC236}">
                <a16:creationId xmlns:a16="http://schemas.microsoft.com/office/drawing/2014/main" xmlns="" id="{743A1B1F-70E0-4A7A-9ECE-52E2E79BD16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4413" y="5471853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xmlns="" id="{887FED0D-9D98-4E86-8221-5AB0E29FD44D}"/>
                  </a:ext>
                </a:extLst>
              </p:cNvPr>
              <p:cNvSpPr/>
              <p:nvPr/>
            </p:nvSpPr>
            <p:spPr>
              <a:xfrm>
                <a:off x="6313543" y="6195960"/>
                <a:ext cx="252139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87FED0D-9D98-4E86-8221-5AB0E29FD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43" y="6195960"/>
                <a:ext cx="2521395" cy="484107"/>
              </a:xfrm>
              <a:prstGeom prst="rect">
                <a:avLst/>
              </a:prstGeom>
              <a:blipFill>
                <a:blip r:embed="rId5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xmlns="" id="{85CCC80F-62D4-44DA-96A9-542FEFA3DE25}"/>
                  </a:ext>
                </a:extLst>
              </p:cNvPr>
              <p:cNvSpPr/>
              <p:nvPr/>
            </p:nvSpPr>
            <p:spPr>
              <a:xfrm>
                <a:off x="5084091" y="5863317"/>
                <a:ext cx="960968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85CCC80F-62D4-44DA-96A9-542FEFA3D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1" y="5863317"/>
                <a:ext cx="960968" cy="484107"/>
              </a:xfrm>
              <a:prstGeom prst="rect">
                <a:avLst/>
              </a:prstGeom>
              <a:blipFill>
                <a:blip r:embed="rId6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8" name="Table 237">
            <a:extLst>
              <a:ext uri="{FF2B5EF4-FFF2-40B4-BE49-F238E27FC236}">
                <a16:creationId xmlns:a16="http://schemas.microsoft.com/office/drawing/2014/main" xmlns="" id="{DF86B60F-6539-4613-913E-DCF21D762A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1290" y="6344900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xmlns="" id="{A9E04A95-1E9B-4581-A823-0CF8741D36E2}"/>
                  </a:ext>
                </a:extLst>
              </p:cNvPr>
              <p:cNvSpPr/>
              <p:nvPr/>
            </p:nvSpPr>
            <p:spPr>
              <a:xfrm>
                <a:off x="6313543" y="7055574"/>
                <a:ext cx="2521395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A9E04A95-1E9B-4581-A823-0CF8741D36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43" y="7055574"/>
                <a:ext cx="2521395" cy="484107"/>
              </a:xfrm>
              <a:prstGeom prst="rect">
                <a:avLst/>
              </a:prstGeom>
              <a:blipFill>
                <a:blip r:embed="rId7"/>
                <a:stretch>
                  <a:fillRect t="-12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xmlns="" id="{E2BD66DA-3086-4DEA-A83A-4617E6BBCE73}"/>
                  </a:ext>
                </a:extLst>
              </p:cNvPr>
              <p:cNvSpPr/>
              <p:nvPr/>
            </p:nvSpPr>
            <p:spPr>
              <a:xfrm>
                <a:off x="5084091" y="6722931"/>
                <a:ext cx="960968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2BD66DA-3086-4DEA-A83A-4617E6BBC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1" y="6722931"/>
                <a:ext cx="960968" cy="484107"/>
              </a:xfrm>
              <a:prstGeom prst="rect">
                <a:avLst/>
              </a:prstGeom>
              <a:blipFill>
                <a:blip r:embed="rId8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6" name="Table 175">
            <a:extLst>
              <a:ext uri="{FF2B5EF4-FFF2-40B4-BE49-F238E27FC236}">
                <a16:creationId xmlns:a16="http://schemas.microsoft.com/office/drawing/2014/main" xmlns="" id="{8C78EBEF-2218-40C2-9A06-7278E9A49A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1290" y="7204513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xmlns="" id="{AA08F3E7-EC61-4B3F-AD10-F6618A0700C2}"/>
              </a:ext>
            </a:extLst>
          </p:cNvPr>
          <p:cNvCxnSpPr>
            <a:cxnSpLocks/>
            <a:stCxn id="247" idx="2"/>
            <a:endCxn id="248" idx="0"/>
          </p:cNvCxnSpPr>
          <p:nvPr/>
        </p:nvCxnSpPr>
        <p:spPr>
          <a:xfrm flipH="1">
            <a:off x="1556736" y="5054463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xmlns="" id="{C73E4C2B-9EEE-4227-B42C-D2DEF495F3D6}"/>
              </a:ext>
            </a:extLst>
          </p:cNvPr>
          <p:cNvCxnSpPr>
            <a:cxnSpLocks/>
          </p:cNvCxnSpPr>
          <p:nvPr/>
        </p:nvCxnSpPr>
        <p:spPr>
          <a:xfrm flipH="1" flipV="1">
            <a:off x="2679826" y="5046080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10D14AE8-AD58-484B-9B3F-C0A05D75EDDF}"/>
              </a:ext>
            </a:extLst>
          </p:cNvPr>
          <p:cNvCxnSpPr>
            <a:cxnSpLocks/>
            <a:stCxn id="249" idx="0"/>
            <a:endCxn id="248" idx="2"/>
          </p:cNvCxnSpPr>
          <p:nvPr/>
        </p:nvCxnSpPr>
        <p:spPr>
          <a:xfrm flipV="1">
            <a:off x="1041923" y="6422875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xmlns="" id="{9220DF5F-D74B-4DB7-A04C-F443A662D2A4}"/>
              </a:ext>
            </a:extLst>
          </p:cNvPr>
          <p:cNvCxnSpPr>
            <a:cxnSpLocks/>
            <a:stCxn id="248" idx="2"/>
            <a:endCxn id="250" idx="0"/>
          </p:cNvCxnSpPr>
          <p:nvPr/>
        </p:nvCxnSpPr>
        <p:spPr>
          <a:xfrm>
            <a:off x="1556736" y="6422875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xmlns="" id="{D978064E-6B60-46F7-A2B8-0D1B8BC9E6E6}"/>
              </a:ext>
            </a:extLst>
          </p:cNvPr>
          <p:cNvCxnSpPr>
            <a:cxnSpLocks/>
            <a:endCxn id="249" idx="2"/>
          </p:cNvCxnSpPr>
          <p:nvPr/>
        </p:nvCxnSpPr>
        <p:spPr>
          <a:xfrm flipV="1">
            <a:off x="754413" y="7767343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437B8AA2-CD29-4A1D-84A1-B2460C736C79}"/>
              </a:ext>
            </a:extLst>
          </p:cNvPr>
          <p:cNvCxnSpPr>
            <a:cxnSpLocks/>
            <a:endCxn id="250" idx="2"/>
          </p:cNvCxnSpPr>
          <p:nvPr/>
        </p:nvCxnSpPr>
        <p:spPr>
          <a:xfrm flipV="1">
            <a:off x="1807960" y="7767343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4C5165B3-BACD-43E1-BDD2-B3F931073B1A}"/>
              </a:ext>
            </a:extLst>
          </p:cNvPr>
          <p:cNvCxnSpPr>
            <a:cxnSpLocks/>
            <a:endCxn id="249" idx="2"/>
          </p:cNvCxnSpPr>
          <p:nvPr/>
        </p:nvCxnSpPr>
        <p:spPr>
          <a:xfrm flipH="1" flipV="1">
            <a:off x="1041923" y="7767343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74FAC773-111D-49DF-8921-AE7526609E4B}"/>
              </a:ext>
            </a:extLst>
          </p:cNvPr>
          <p:cNvCxnSpPr>
            <a:cxnSpLocks/>
            <a:endCxn id="250" idx="2"/>
          </p:cNvCxnSpPr>
          <p:nvPr/>
        </p:nvCxnSpPr>
        <p:spPr>
          <a:xfrm flipH="1" flipV="1">
            <a:off x="2125696" y="7767343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47" name="Table 246">
            <a:extLst>
              <a:ext uri="{FF2B5EF4-FFF2-40B4-BE49-F238E27FC236}">
                <a16:creationId xmlns:a16="http://schemas.microsoft.com/office/drawing/2014/main" xmlns="" id="{2780CF45-0828-4F03-96A0-CA618379F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762390"/>
              </p:ext>
            </p:extLst>
          </p:nvPr>
        </p:nvGraphicFramePr>
        <p:xfrm>
          <a:off x="2267273" y="399375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48" name="Table 247">
            <a:extLst>
              <a:ext uri="{FF2B5EF4-FFF2-40B4-BE49-F238E27FC236}">
                <a16:creationId xmlns:a16="http://schemas.microsoft.com/office/drawing/2014/main" xmlns="" id="{DC0D87F6-676B-44AB-A2BE-63FDF40CD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80785"/>
              </p:ext>
            </p:extLst>
          </p:nvPr>
        </p:nvGraphicFramePr>
        <p:xfrm>
          <a:off x="1140176" y="5362171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49" name="Table 248">
            <a:extLst>
              <a:ext uri="{FF2B5EF4-FFF2-40B4-BE49-F238E27FC236}">
                <a16:creationId xmlns:a16="http://schemas.microsoft.com/office/drawing/2014/main" xmlns="" id="{25074358-B516-439E-B859-C94C6E594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43326"/>
              </p:ext>
            </p:extLst>
          </p:nvPr>
        </p:nvGraphicFramePr>
        <p:xfrm>
          <a:off x="625363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250" name="Table 249">
            <a:extLst>
              <a:ext uri="{FF2B5EF4-FFF2-40B4-BE49-F238E27FC236}">
                <a16:creationId xmlns:a16="http://schemas.microsoft.com/office/drawing/2014/main" xmlns="" id="{E22E36A7-D19E-4C7E-A19C-E0718FA0167F}"/>
              </a:ext>
            </a:extLst>
          </p:cNvPr>
          <p:cNvGraphicFramePr>
            <a:graphicFrameLocks noGrp="1"/>
          </p:cNvGraphicFramePr>
          <p:nvPr/>
        </p:nvGraphicFramePr>
        <p:xfrm>
          <a:off x="1709136" y="670663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EC7AD489-FB76-4B34-B806-1CBCE011D268}"/>
                  </a:ext>
                </a:extLst>
              </p:cNvPr>
              <p:cNvSpPr/>
              <p:nvPr/>
            </p:nvSpPr>
            <p:spPr>
              <a:xfrm>
                <a:off x="6313546" y="7921848"/>
                <a:ext cx="2512611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   =   </m:t>
                      </m:r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C7AD489-FB76-4B34-B806-1CBCE011D2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46" y="7921848"/>
                <a:ext cx="2512611" cy="484107"/>
              </a:xfrm>
              <a:prstGeom prst="rect">
                <a:avLst/>
              </a:prstGeom>
              <a:blipFill>
                <a:blip r:embed="rId9"/>
                <a:stretch>
                  <a:fillRect t="-1266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1B1C63FA-29E3-404F-A1D4-9901AEF15491}"/>
                  </a:ext>
                </a:extLst>
              </p:cNvPr>
              <p:cNvSpPr/>
              <p:nvPr/>
            </p:nvSpPr>
            <p:spPr>
              <a:xfrm>
                <a:off x="5084091" y="7589205"/>
                <a:ext cx="960968" cy="48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1C63FA-29E3-404F-A1D4-9901AEF15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1" y="7589205"/>
                <a:ext cx="960968" cy="484107"/>
              </a:xfrm>
              <a:prstGeom prst="rect">
                <a:avLst/>
              </a:prstGeom>
              <a:blipFill>
                <a:blip r:embed="rId10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681EE092-71AB-43AB-ADD9-888C8DFF9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503699"/>
              </p:ext>
            </p:extLst>
          </p:nvPr>
        </p:nvGraphicFramePr>
        <p:xfrm>
          <a:off x="4441290" y="8070788"/>
          <a:ext cx="1865376" cy="265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">
                  <a:extLst>
                    <a:ext uri="{9D8B030D-6E8A-4147-A177-3AD203B41FA5}">
                      <a16:colId xmlns:a16="http://schemas.microsoft.com/office/drawing/2014/main" xmlns="" val="1017738443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62315418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993701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123194632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766262639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3420086131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400933806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804286636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908869227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2147538744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566907390"/>
                    </a:ext>
                  </a:extLst>
                </a:gridCol>
                <a:gridCol w="155448">
                  <a:extLst>
                    <a:ext uri="{9D8B030D-6E8A-4147-A177-3AD203B41FA5}">
                      <a16:colId xmlns:a16="http://schemas.microsoft.com/office/drawing/2014/main" xmlns="" val="1597625440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408563"/>
                  </a:ext>
                </a:extLst>
              </a:tr>
            </a:tbl>
          </a:graphicData>
        </a:graphic>
      </p:graphicFrame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BFF757DB-70A8-4EFD-B595-647BBD10A0ED}"/>
              </a:ext>
            </a:extLst>
          </p:cNvPr>
          <p:cNvCxnSpPr>
            <a:cxnSpLocks/>
          </p:cNvCxnSpPr>
          <p:nvPr/>
        </p:nvCxnSpPr>
        <p:spPr>
          <a:xfrm>
            <a:off x="9645898" y="6922998"/>
            <a:ext cx="4092167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8A181AA-29DB-423F-96EF-9281D0E9B9A3}"/>
              </a:ext>
            </a:extLst>
          </p:cNvPr>
          <p:cNvSpPr/>
          <p:nvPr/>
        </p:nvSpPr>
        <p:spPr>
          <a:xfrm>
            <a:off x="9787406" y="6446938"/>
            <a:ext cx="4490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6. Send results to client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F0A152DC-B793-494A-B2D2-CB2EF70063F4}"/>
                  </a:ext>
                </a:extLst>
              </p:cNvPr>
              <p:cNvSpPr/>
              <p:nvPr/>
            </p:nvSpPr>
            <p:spPr>
              <a:xfrm>
                <a:off x="13859169" y="5772295"/>
                <a:ext cx="1100045" cy="1659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0A152DC-B793-494A-B2D2-CB2EF7006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9169" y="5772295"/>
                <a:ext cx="1100045" cy="1659429"/>
              </a:xfrm>
              <a:prstGeom prst="rect">
                <a:avLst/>
              </a:prstGeom>
              <a:blipFill>
                <a:blip r:embed="rId11"/>
                <a:stretch>
                  <a:fillRect b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xmlns="" id="{899DD915-E427-4281-BC8A-AA53C6E1BBEA}"/>
              </a:ext>
            </a:extLst>
          </p:cNvPr>
          <p:cNvSpPr/>
          <p:nvPr/>
        </p:nvSpPr>
        <p:spPr>
          <a:xfrm>
            <a:off x="8943204" y="5322913"/>
            <a:ext cx="545299" cy="3171381"/>
          </a:xfrm>
          <a:prstGeom prst="rightBrace">
            <a:avLst>
              <a:gd name="adj1" fmla="val 56874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4BE056BC-BA6A-4B64-AA69-A5EB1FF13CFE}"/>
                  </a:ext>
                </a:extLst>
              </p:cNvPr>
              <p:cNvSpPr/>
              <p:nvPr/>
            </p:nvSpPr>
            <p:spPr>
              <a:xfrm>
                <a:off x="1068773" y="3169433"/>
                <a:ext cx="59837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Each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𝑆</m:t>
                        </m:r>
                      </m:e>
                      <m:sub>
                        <m:r>
                          <a:rPr lang="en-US" sz="3200" i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: On receive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⟦"/>
                            <m:endChr m:val="⟧"/>
                            <m:ctrlPr>
                              <a:rPr lang="en-US" sz="3200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BE056BC-BA6A-4B64-AA69-A5EB1FF13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3" y="3169433"/>
                <a:ext cx="5983754" cy="584775"/>
              </a:xfrm>
              <a:prstGeom prst="rect">
                <a:avLst/>
              </a:prstGeom>
              <a:blipFill>
                <a:blip r:embed="rId12"/>
                <a:stretch>
                  <a:fillRect l="-254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8C855E-8909-4659-A236-6F3484C5FB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04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33" grpId="0"/>
      <p:bldP spid="34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– Retrieval Subroutine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842598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Leverage SSS-based PIR protocol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8A2449E-40D8-4BA7-B93C-4D78BD9307AA}"/>
              </a:ext>
            </a:extLst>
          </p:cNvPr>
          <p:cNvSpPr/>
          <p:nvPr/>
        </p:nvSpPr>
        <p:spPr>
          <a:xfrm>
            <a:off x="10682034" y="7078031"/>
            <a:ext cx="677093" cy="478657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2400" dirty="0">
              <a:solidFill>
                <a:schemeClr val="tx1">
                  <a:lumMod val="50000"/>
                </a:schemeClr>
              </a:solidFill>
              <a:latin typeface="Helvetica Neue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19EE855-C894-42FF-902C-64864EC6588E}"/>
              </a:ext>
            </a:extLst>
          </p:cNvPr>
          <p:cNvSpPr/>
          <p:nvPr/>
        </p:nvSpPr>
        <p:spPr>
          <a:xfrm>
            <a:off x="10684653" y="5744019"/>
            <a:ext cx="677093" cy="478657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2400" dirty="0">
              <a:solidFill>
                <a:schemeClr val="tx1">
                  <a:lumMod val="50000"/>
                </a:schemeClr>
              </a:solidFill>
              <a:latin typeface="Helvetica Neue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57618D2-6F51-4062-82B3-34704304EC24}"/>
              </a:ext>
            </a:extLst>
          </p:cNvPr>
          <p:cNvSpPr/>
          <p:nvPr/>
        </p:nvSpPr>
        <p:spPr>
          <a:xfrm>
            <a:off x="10681086" y="5062252"/>
            <a:ext cx="677093" cy="478657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2400" dirty="0">
              <a:solidFill>
                <a:schemeClr val="tx1">
                  <a:lumMod val="50000"/>
                </a:schemeClr>
              </a:solidFill>
              <a:latin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56C29F4-632E-4F05-8A76-06F919B862A5}"/>
                  </a:ext>
                </a:extLst>
              </p:cNvPr>
              <p:cNvSpPr/>
              <p:nvPr/>
            </p:nvSpPr>
            <p:spPr>
              <a:xfrm>
                <a:off x="729760" y="3033731"/>
                <a:ext cx="98171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Client: On receive replies from at least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2</m:t>
                    </m:r>
                    <m:r>
                      <a:rPr lang="en-US" sz="3200" i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𝑡</m:t>
                    </m:r>
                    <m:r>
                      <a:rPr lang="en-US" sz="3200" i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+1</m:t>
                    </m:r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servers</a:t>
                </a:r>
                <a:endParaRPr 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56C29F4-632E-4F05-8A76-06F919B862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60" y="3033731"/>
                <a:ext cx="9817111" cy="584775"/>
              </a:xfrm>
              <a:prstGeom prst="rect">
                <a:avLst/>
              </a:prstGeom>
              <a:blipFill>
                <a:blip r:embed="rId2"/>
                <a:stretch>
                  <a:fillRect l="-1615" t="-13542" r="-68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C5A65702-29F8-4991-8E02-89FDA64E1168}"/>
                  </a:ext>
                </a:extLst>
              </p:cNvPr>
              <p:cNvSpPr/>
              <p:nvPr/>
            </p:nvSpPr>
            <p:spPr>
              <a:xfrm>
                <a:off x="2077303" y="5002509"/>
                <a:ext cx="4318618" cy="64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5A65702-29F8-4991-8E02-89FDA64E1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303" y="5002509"/>
                <a:ext cx="4318618" cy="645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FCF8802-1067-47E7-BCFA-0F95973C3362}"/>
                  </a:ext>
                </a:extLst>
              </p:cNvPr>
              <p:cNvSpPr/>
              <p:nvPr/>
            </p:nvSpPr>
            <p:spPr>
              <a:xfrm>
                <a:off x="1143942" y="3804760"/>
                <a:ext cx="15840722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7. Apply Lagrange interpolation over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𝟐</m:t>
                    </m:r>
                    <m:r>
                      <a:rPr lang="en-US" sz="28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𝒕</m:t>
                    </m:r>
                    <m:r>
                      <a:rPr lang="en-US" sz="28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+</m:t>
                    </m:r>
                    <m:r>
                      <a:rPr lang="en-US" sz="2800" b="1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𝟏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shares of each chunk to compute the desired block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𝐵</m:t>
                    </m:r>
                  </m:oMath>
                </a14:m>
                <a:endParaRPr lang="en-US" sz="2800" dirty="0">
                  <a:solidFill>
                    <a:schemeClr val="bg2">
                      <a:lumMod val="1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CF8802-1067-47E7-BCFA-0F95973C3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942" y="3804760"/>
                <a:ext cx="15840722" cy="1107996"/>
              </a:xfrm>
              <a:prstGeom prst="rect">
                <a:avLst/>
              </a:prstGeom>
              <a:blipFill>
                <a:blip r:embed="rId4"/>
                <a:stretch>
                  <a:fillRect l="-808" t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11B9F138-BF43-4757-9B8E-ECFA7A49B7C9}"/>
                  </a:ext>
                </a:extLst>
              </p:cNvPr>
              <p:cNvSpPr/>
              <p:nvPr/>
            </p:nvSpPr>
            <p:spPr>
              <a:xfrm>
                <a:off x="2055514" y="5666755"/>
                <a:ext cx="4339970" cy="64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1B9F138-BF43-4757-9B8E-ECFA7A49B7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514" y="5666755"/>
                <a:ext cx="4339970" cy="645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FF80A8A-C46E-4762-B1D4-C0262BC6CE2C}"/>
                  </a:ext>
                </a:extLst>
              </p:cNvPr>
              <p:cNvSpPr/>
              <p:nvPr/>
            </p:nvSpPr>
            <p:spPr>
              <a:xfrm>
                <a:off x="2016465" y="7078031"/>
                <a:ext cx="4379019" cy="645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FF80A8A-C46E-4762-B1D4-C0262BC6CE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65" y="7078031"/>
                <a:ext cx="4379019" cy="6450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068189F1-0F00-432A-9DD1-27A982DAC168}"/>
              </a:ext>
            </a:extLst>
          </p:cNvPr>
          <p:cNvSpPr/>
          <p:nvPr/>
        </p:nvSpPr>
        <p:spPr>
          <a:xfrm>
            <a:off x="7327850" y="5062252"/>
            <a:ext cx="2471767" cy="2494437"/>
          </a:xfrm>
          <a:prstGeom prst="roundRect">
            <a:avLst>
              <a:gd name="adj" fmla="val 4869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 Neue"/>
              </a:rPr>
              <a:t>Lagrange Interpolation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8BBAE04F-E4E9-4DE9-8335-CA6C75B7DB34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6395921" y="5325033"/>
            <a:ext cx="931925" cy="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1DC407CA-4965-4900-B697-0E6EEDB3D601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6395484" y="5989279"/>
            <a:ext cx="932367" cy="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0BE900F3-EB40-4002-BB52-83433292BCFF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6395484" y="7400555"/>
            <a:ext cx="932367" cy="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8F78C67C-01E1-421F-A214-4BC52B217C42}"/>
                  </a:ext>
                </a:extLst>
              </p:cNvPr>
              <p:cNvSpPr/>
              <p:nvPr/>
            </p:nvSpPr>
            <p:spPr>
              <a:xfrm>
                <a:off x="4313642" y="6309468"/>
                <a:ext cx="60785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F78C67C-01E1-421F-A214-4BC52B217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642" y="6309468"/>
                <a:ext cx="60785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6DDF892B-244E-44FD-86FA-D13364790468}"/>
                  </a:ext>
                </a:extLst>
              </p:cNvPr>
              <p:cNvSpPr/>
              <p:nvPr/>
            </p:nvSpPr>
            <p:spPr>
              <a:xfrm>
                <a:off x="6459742" y="6309468"/>
                <a:ext cx="60785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DDF892B-244E-44FD-86FA-D13364790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742" y="6309468"/>
                <a:ext cx="60785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F8AE74B1-7D7E-44B0-BBE9-1519A3574074}"/>
                  </a:ext>
                </a:extLst>
              </p:cNvPr>
              <p:cNvSpPr/>
              <p:nvPr/>
            </p:nvSpPr>
            <p:spPr>
              <a:xfrm>
                <a:off x="10747516" y="5063810"/>
                <a:ext cx="5666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AE74B1-7D7E-44B0-BBE9-1519A3574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516" y="5063810"/>
                <a:ext cx="566694" cy="461665"/>
              </a:xfrm>
              <a:prstGeom prst="rect">
                <a:avLst/>
              </a:prstGeom>
              <a:blipFill>
                <a:blip r:embed="rId9"/>
                <a:stretch>
                  <a:fillRect l="-1075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FBCC66E8-C777-49DD-A2EF-04FF84852F4F}"/>
                  </a:ext>
                </a:extLst>
              </p:cNvPr>
              <p:cNvSpPr/>
              <p:nvPr/>
            </p:nvSpPr>
            <p:spPr>
              <a:xfrm>
                <a:off x="10748912" y="5774433"/>
                <a:ext cx="5738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BCC66E8-C777-49DD-A2EF-04FF84852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912" y="5774433"/>
                <a:ext cx="573811" cy="461665"/>
              </a:xfrm>
              <a:prstGeom prst="rect">
                <a:avLst/>
              </a:prstGeom>
              <a:blipFill>
                <a:blip r:embed="rId10"/>
                <a:stretch>
                  <a:fillRect l="-1064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0A11AEB8-45C2-4E71-8EED-5B6D2138AD1F}"/>
                  </a:ext>
                </a:extLst>
              </p:cNvPr>
              <p:cNvSpPr/>
              <p:nvPr/>
            </p:nvSpPr>
            <p:spPr>
              <a:xfrm>
                <a:off x="10747516" y="7099350"/>
                <a:ext cx="5868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A11AEB8-45C2-4E71-8EED-5B6D2138A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516" y="7099350"/>
                <a:ext cx="586827" cy="461665"/>
              </a:xfrm>
              <a:prstGeom prst="rect">
                <a:avLst/>
              </a:prstGeom>
              <a:blipFill>
                <a:blip r:embed="rId11"/>
                <a:stretch>
                  <a:fillRect l="-104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05E610D9-AB65-4A99-8F1B-39A98AF4D7A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9816982" y="5301576"/>
            <a:ext cx="864100" cy="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87148193-064F-41C1-AFB9-8B2116B88879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9816987" y="5983343"/>
            <a:ext cx="867667" cy="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D4DADB37-AB39-41D2-BBEB-55F786818F46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9816987" y="7317359"/>
            <a:ext cx="865047" cy="1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CA03798F-53E2-43AA-8D04-7DAAF78F28B6}"/>
                  </a:ext>
                </a:extLst>
              </p:cNvPr>
              <p:cNvSpPr/>
              <p:nvPr/>
            </p:nvSpPr>
            <p:spPr>
              <a:xfrm>
                <a:off x="10718909" y="6357966"/>
                <a:ext cx="60144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A03798F-53E2-43AA-8D04-7DAAF78F2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909" y="6357966"/>
                <a:ext cx="60144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3BC5294B-7BA5-492D-BAAE-7FB2DCFEE1E0}"/>
              </a:ext>
            </a:extLst>
          </p:cNvPr>
          <p:cNvSpPr/>
          <p:nvPr/>
        </p:nvSpPr>
        <p:spPr>
          <a:xfrm>
            <a:off x="11511101" y="5002509"/>
            <a:ext cx="432832" cy="2694244"/>
          </a:xfrm>
          <a:prstGeom prst="rightBrace">
            <a:avLst>
              <a:gd name="adj1" fmla="val 50029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088F4BB7-2EDD-45CA-9412-900FA9B464AE}"/>
                  </a:ext>
                </a:extLst>
              </p:cNvPr>
              <p:cNvSpPr/>
              <p:nvPr/>
            </p:nvSpPr>
            <p:spPr>
              <a:xfrm>
                <a:off x="11994734" y="6078635"/>
                <a:ext cx="469459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buSzPct val="100000"/>
                </a:pP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Concatenation forming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88F4BB7-2EDD-45CA-9412-900FA9B46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734" y="6078635"/>
                <a:ext cx="4694593" cy="523220"/>
              </a:xfrm>
              <a:prstGeom prst="rect">
                <a:avLst/>
              </a:prstGeom>
              <a:blipFill>
                <a:blip r:embed="rId13"/>
                <a:stretch>
                  <a:fillRect l="-272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BF74BC-72AF-4D94-BAE6-017BBFA9AA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90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0" grpId="0"/>
      <p:bldP spid="41" grpId="0"/>
      <p:bldP spid="42" grpId="0"/>
      <p:bldP spid="43" grpId="0"/>
      <p:bldP spid="44" grpId="0" animBg="1"/>
      <p:bldP spid="48" grpId="0"/>
      <p:bldP spid="49" grpId="0"/>
      <p:bldP spid="50" grpId="0"/>
      <p:bldP spid="51" grpId="0"/>
      <p:bldP spid="52" grpId="0"/>
      <p:bldP spid="56" grpId="0"/>
      <p:bldP spid="16" grpId="0" animBg="1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1585028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Once the block is retrieved, update the block (if required), create new SSS shares for it and write to an empty slot in a root node of S</a:t>
            </a:r>
            <a:r>
              <a:rPr lang="en-US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ORAM trees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0DE79EC-0592-452D-B29F-C74F4185AB85}"/>
              </a:ext>
            </a:extLst>
          </p:cNvPr>
          <p:cNvCxnSpPr>
            <a:cxnSpLocks/>
            <a:stCxn id="35" idx="2"/>
            <a:endCxn id="57" idx="0"/>
          </p:cNvCxnSpPr>
          <p:nvPr/>
        </p:nvCxnSpPr>
        <p:spPr>
          <a:xfrm flipH="1">
            <a:off x="10643276" y="5188541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0B843DE-8E7D-4505-82E0-81175C3449C1}"/>
              </a:ext>
            </a:extLst>
          </p:cNvPr>
          <p:cNvCxnSpPr>
            <a:cxnSpLocks/>
          </p:cNvCxnSpPr>
          <p:nvPr/>
        </p:nvCxnSpPr>
        <p:spPr>
          <a:xfrm flipH="1" flipV="1">
            <a:off x="11766366" y="5180158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0CCDC81-4589-4F98-B90E-4DC32E2ACC0E}"/>
              </a:ext>
            </a:extLst>
          </p:cNvPr>
          <p:cNvCxnSpPr>
            <a:cxnSpLocks/>
            <a:stCxn id="58" idx="0"/>
            <a:endCxn id="57" idx="2"/>
          </p:cNvCxnSpPr>
          <p:nvPr/>
        </p:nvCxnSpPr>
        <p:spPr>
          <a:xfrm flipV="1">
            <a:off x="10128463" y="6556953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2228785-5496-4ACB-9F19-6DA4576C5203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10643276" y="6556953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9814B59-D0D2-4499-9BA1-8B78FF5CDA59}"/>
              </a:ext>
            </a:extLst>
          </p:cNvPr>
          <p:cNvCxnSpPr>
            <a:cxnSpLocks/>
            <a:endCxn id="58" idx="2"/>
          </p:cNvCxnSpPr>
          <p:nvPr/>
        </p:nvCxnSpPr>
        <p:spPr>
          <a:xfrm flipV="1">
            <a:off x="9840953" y="7901421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00AC0C6-D7EB-4BD8-BC1A-71B1BE60C79F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10894500" y="7901421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EC5F880-AEC7-46F2-B9CE-F274A5AD040D}"/>
              </a:ext>
            </a:extLst>
          </p:cNvPr>
          <p:cNvCxnSpPr>
            <a:cxnSpLocks/>
            <a:endCxn id="58" idx="2"/>
          </p:cNvCxnSpPr>
          <p:nvPr/>
        </p:nvCxnSpPr>
        <p:spPr>
          <a:xfrm flipH="1" flipV="1">
            <a:off x="10128463" y="7901421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71892FC-46F8-4FA9-BA27-DEE38B8DA60C}"/>
              </a:ext>
            </a:extLst>
          </p:cNvPr>
          <p:cNvCxnSpPr>
            <a:cxnSpLocks/>
            <a:endCxn id="59" idx="2"/>
          </p:cNvCxnSpPr>
          <p:nvPr/>
        </p:nvCxnSpPr>
        <p:spPr>
          <a:xfrm flipH="1" flipV="1">
            <a:off x="11212236" y="7901421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4E0DCB55-97FC-49BB-8747-8F1B8D48B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60414"/>
              </p:ext>
            </p:extLst>
          </p:nvPr>
        </p:nvGraphicFramePr>
        <p:xfrm>
          <a:off x="11353813" y="4127837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441BE97C-1DB3-4507-8507-C00459735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1856"/>
              </p:ext>
            </p:extLst>
          </p:nvPr>
        </p:nvGraphicFramePr>
        <p:xfrm>
          <a:off x="10226716" y="5496249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xmlns="" id="{83BF96BE-311E-4923-99FD-DABEA2AA9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89710"/>
              </p:ext>
            </p:extLst>
          </p:nvPr>
        </p:nvGraphicFramePr>
        <p:xfrm>
          <a:off x="9711903" y="6840717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xmlns="" id="{479CCD1C-D9D9-4B26-BC95-BB6C40677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148296"/>
              </p:ext>
            </p:extLst>
          </p:nvPr>
        </p:nvGraphicFramePr>
        <p:xfrm>
          <a:off x="10795676" y="6840717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pct60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6EE16638-D4E9-44CD-B30B-E6C31E3256FA}"/>
              </a:ext>
            </a:extLst>
          </p:cNvPr>
          <p:cNvCxnSpPr>
            <a:cxnSpLocks/>
            <a:stCxn id="68" idx="2"/>
            <a:endCxn id="69" idx="0"/>
          </p:cNvCxnSpPr>
          <p:nvPr/>
        </p:nvCxnSpPr>
        <p:spPr>
          <a:xfrm flipH="1">
            <a:off x="14536998" y="5210359"/>
            <a:ext cx="1127097" cy="307708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B690CEFE-2422-49A7-9132-0F35D9150E77}"/>
              </a:ext>
            </a:extLst>
          </p:cNvPr>
          <p:cNvCxnSpPr>
            <a:cxnSpLocks/>
          </p:cNvCxnSpPr>
          <p:nvPr/>
        </p:nvCxnSpPr>
        <p:spPr>
          <a:xfrm flipH="1" flipV="1">
            <a:off x="15660088" y="5201976"/>
            <a:ext cx="496713" cy="151059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6C0D6F12-8F14-4004-812E-8C91A1AC1EBB}"/>
              </a:ext>
            </a:extLst>
          </p:cNvPr>
          <p:cNvCxnSpPr>
            <a:cxnSpLocks/>
            <a:stCxn id="70" idx="0"/>
            <a:endCxn id="69" idx="2"/>
          </p:cNvCxnSpPr>
          <p:nvPr/>
        </p:nvCxnSpPr>
        <p:spPr>
          <a:xfrm flipV="1">
            <a:off x="14022185" y="6578771"/>
            <a:ext cx="514813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A105117-137F-410B-AE6D-41BD66135769}"/>
              </a:ext>
            </a:extLst>
          </p:cNvPr>
          <p:cNvCxnSpPr>
            <a:cxnSpLocks/>
            <a:stCxn id="69" idx="2"/>
            <a:endCxn id="72" idx="0"/>
          </p:cNvCxnSpPr>
          <p:nvPr/>
        </p:nvCxnSpPr>
        <p:spPr>
          <a:xfrm>
            <a:off x="14536998" y="6578771"/>
            <a:ext cx="568960" cy="2837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A47028E5-044D-4B6F-9854-EF4C1042BB60}"/>
              </a:ext>
            </a:extLst>
          </p:cNvPr>
          <p:cNvCxnSpPr>
            <a:cxnSpLocks/>
            <a:endCxn id="70" idx="2"/>
          </p:cNvCxnSpPr>
          <p:nvPr/>
        </p:nvCxnSpPr>
        <p:spPr>
          <a:xfrm flipV="1">
            <a:off x="13734675" y="7923239"/>
            <a:ext cx="287510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9D991D43-6007-471D-ADAE-0604FD75B9D9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14788222" y="7923239"/>
            <a:ext cx="317736" cy="292564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6B803EE5-B225-4190-8AE8-D35648D5F7EA}"/>
              </a:ext>
            </a:extLst>
          </p:cNvPr>
          <p:cNvCxnSpPr>
            <a:cxnSpLocks/>
            <a:endCxn id="70" idx="2"/>
          </p:cNvCxnSpPr>
          <p:nvPr/>
        </p:nvCxnSpPr>
        <p:spPr>
          <a:xfrm flipH="1" flipV="1">
            <a:off x="14022185" y="7923239"/>
            <a:ext cx="330008" cy="29593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4DA0C004-B0F7-407B-A2A5-0A613C6B5C82}"/>
              </a:ext>
            </a:extLst>
          </p:cNvPr>
          <p:cNvCxnSpPr>
            <a:cxnSpLocks/>
            <a:endCxn id="72" idx="2"/>
          </p:cNvCxnSpPr>
          <p:nvPr/>
        </p:nvCxnSpPr>
        <p:spPr>
          <a:xfrm flipH="1" flipV="1">
            <a:off x="15105958" y="7923239"/>
            <a:ext cx="290964" cy="290086"/>
          </a:xfrm>
          <a:prstGeom prst="line">
            <a:avLst/>
          </a:prstGeom>
          <a:noFill/>
          <a:ln w="19050" cap="flat">
            <a:solidFill>
              <a:schemeClr val="accent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xmlns="" id="{2AF05F28-5648-460A-9D6A-3ADAB115C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91910"/>
              </p:ext>
            </p:extLst>
          </p:nvPr>
        </p:nvGraphicFramePr>
        <p:xfrm>
          <a:off x="15247535" y="4149655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xmlns="" id="{89579776-54E3-4C31-A289-A0E0F5357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265802"/>
              </p:ext>
            </p:extLst>
          </p:nvPr>
        </p:nvGraphicFramePr>
        <p:xfrm>
          <a:off x="14120438" y="5518067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xmlns="" id="{1ADD8056-1067-42CB-BDA3-4994ABA75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247439"/>
              </p:ext>
            </p:extLst>
          </p:nvPr>
        </p:nvGraphicFramePr>
        <p:xfrm>
          <a:off x="13605625" y="6862535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xmlns="" id="{84E7112D-09D4-492B-8745-05AA8AFF8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199488"/>
              </p:ext>
            </p:extLst>
          </p:nvPr>
        </p:nvGraphicFramePr>
        <p:xfrm>
          <a:off x="14689398" y="6862535"/>
          <a:ext cx="833120" cy="1060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4637265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2412943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401739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428816798"/>
                    </a:ext>
                  </a:extLst>
                </a:gridCol>
              </a:tblGrid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61698623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17046605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136460045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>
                    <a:pattFill prst="ltDnDiag">
                      <a:fgClr>
                        <a:schemeClr val="tx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3952971086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346BCE1-F03C-4E9F-AB01-000320A981F9}"/>
              </a:ext>
            </a:extLst>
          </p:cNvPr>
          <p:cNvSpPr/>
          <p:nvPr/>
        </p:nvSpPr>
        <p:spPr>
          <a:xfrm>
            <a:off x="877877" y="3517691"/>
            <a:ext cx="1241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Client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229B4689-CDBA-4BA5-9110-98E14CCC0091}"/>
              </a:ext>
            </a:extLst>
          </p:cNvPr>
          <p:cNvCxnSpPr>
            <a:cxnSpLocks/>
            <a:stCxn id="110" idx="3"/>
            <a:endCxn id="111" idx="1"/>
          </p:cNvCxnSpPr>
          <p:nvPr/>
        </p:nvCxnSpPr>
        <p:spPr>
          <a:xfrm>
            <a:off x="1362036" y="5067178"/>
            <a:ext cx="1580494" cy="0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2C7A880-6D41-4121-A1CC-872D6A49E037}"/>
              </a:ext>
            </a:extLst>
          </p:cNvPr>
          <p:cNvSpPr/>
          <p:nvPr/>
        </p:nvSpPr>
        <p:spPr>
          <a:xfrm>
            <a:off x="5444336" y="4922572"/>
            <a:ext cx="155448" cy="261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6748E9AE-AEB0-4ECA-8CBF-71E044D22128}"/>
              </a:ext>
            </a:extLst>
          </p:cNvPr>
          <p:cNvSpPr/>
          <p:nvPr/>
        </p:nvSpPr>
        <p:spPr>
          <a:xfrm>
            <a:off x="5752184" y="4922571"/>
            <a:ext cx="155448" cy="261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4AA5CC60-25AE-4B50-A36E-A21C1DA2D19D}"/>
              </a:ext>
            </a:extLst>
          </p:cNvPr>
          <p:cNvSpPr/>
          <p:nvPr/>
        </p:nvSpPr>
        <p:spPr>
          <a:xfrm>
            <a:off x="6390843" y="4922572"/>
            <a:ext cx="155448" cy="261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8" name="Rectangle: Rounded Corners 5">
            <a:extLst>
              <a:ext uri="{FF2B5EF4-FFF2-40B4-BE49-F238E27FC236}">
                <a16:creationId xmlns:a16="http://schemas.microsoft.com/office/drawing/2014/main" xmlns="" id="{97CCAE3E-F053-4874-84E4-5BD21E3AD7B8}"/>
              </a:ext>
            </a:extLst>
          </p:cNvPr>
          <p:cNvSpPr/>
          <p:nvPr/>
        </p:nvSpPr>
        <p:spPr>
          <a:xfrm>
            <a:off x="5444337" y="5445086"/>
            <a:ext cx="1101954" cy="385921"/>
          </a:xfrm>
          <a:prstGeom prst="roundRect">
            <a:avLst>
              <a:gd name="adj" fmla="val 22557"/>
            </a:avLst>
          </a:prstGeom>
          <a:solidFill>
            <a:schemeClr val="tx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/>
              </a:rPr>
              <a:t>SSS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97887764-2CA1-4A2D-A8A0-E46BD36045F5}"/>
              </a:ext>
            </a:extLst>
          </p:cNvPr>
          <p:cNvSpPr/>
          <p:nvPr/>
        </p:nvSpPr>
        <p:spPr>
          <a:xfrm>
            <a:off x="5445216" y="6092266"/>
            <a:ext cx="155448" cy="261257"/>
          </a:xfrm>
          <a:prstGeom prst="rect">
            <a:avLst/>
          </a:prstGeom>
          <a:pattFill prst="pct60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586B6497-8CB1-40E4-A386-130FB9DD41EC}"/>
              </a:ext>
            </a:extLst>
          </p:cNvPr>
          <p:cNvSpPr/>
          <p:nvPr/>
        </p:nvSpPr>
        <p:spPr>
          <a:xfrm>
            <a:off x="5753064" y="6092265"/>
            <a:ext cx="155448" cy="261257"/>
          </a:xfrm>
          <a:prstGeom prst="rect">
            <a:avLst/>
          </a:prstGeom>
          <a:pattFill prst="pct60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C29B2B77-CAB9-46B7-9664-321FAD4F3826}"/>
              </a:ext>
            </a:extLst>
          </p:cNvPr>
          <p:cNvSpPr/>
          <p:nvPr/>
        </p:nvSpPr>
        <p:spPr>
          <a:xfrm>
            <a:off x="6391723" y="6092266"/>
            <a:ext cx="155448" cy="261257"/>
          </a:xfrm>
          <a:prstGeom prst="rect">
            <a:avLst/>
          </a:prstGeom>
          <a:pattFill prst="pct60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6A4F8DF8-8C73-4654-8CFE-1E0758FF3926}"/>
              </a:ext>
            </a:extLst>
          </p:cNvPr>
          <p:cNvCxnSpPr>
            <a:cxnSpLocks/>
          </p:cNvCxnSpPr>
          <p:nvPr/>
        </p:nvCxnSpPr>
        <p:spPr>
          <a:xfrm flipH="1">
            <a:off x="5519012" y="5183829"/>
            <a:ext cx="3048" cy="26125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6BA78DAC-1B6C-4BE0-ACF6-B886873C4BA5}"/>
              </a:ext>
            </a:extLst>
          </p:cNvPr>
          <p:cNvCxnSpPr>
            <a:cxnSpLocks/>
          </p:cNvCxnSpPr>
          <p:nvPr/>
        </p:nvCxnSpPr>
        <p:spPr>
          <a:xfrm flipH="1">
            <a:off x="5522940" y="5831006"/>
            <a:ext cx="2168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xmlns="" id="{139B7A54-EFA8-42A1-B616-A3CBCF8D0260}"/>
              </a:ext>
            </a:extLst>
          </p:cNvPr>
          <p:cNvCxnSpPr>
            <a:cxnSpLocks/>
          </p:cNvCxnSpPr>
          <p:nvPr/>
        </p:nvCxnSpPr>
        <p:spPr>
          <a:xfrm>
            <a:off x="5829908" y="5183824"/>
            <a:ext cx="0" cy="26125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59899613-6FDF-4007-BBC1-12FDFF2321DE}"/>
              </a:ext>
            </a:extLst>
          </p:cNvPr>
          <p:cNvCxnSpPr>
            <a:cxnSpLocks/>
          </p:cNvCxnSpPr>
          <p:nvPr/>
        </p:nvCxnSpPr>
        <p:spPr>
          <a:xfrm flipH="1">
            <a:off x="6147715" y="5183826"/>
            <a:ext cx="404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xmlns="" id="{385463E1-F5EB-41EA-9294-F7548B74851D}"/>
              </a:ext>
            </a:extLst>
          </p:cNvPr>
          <p:cNvCxnSpPr>
            <a:cxnSpLocks/>
          </p:cNvCxnSpPr>
          <p:nvPr/>
        </p:nvCxnSpPr>
        <p:spPr>
          <a:xfrm flipH="1">
            <a:off x="6465517" y="5183829"/>
            <a:ext cx="3050" cy="261257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D55335BF-0E9C-41A5-B3E0-84DCB1A14309}"/>
              </a:ext>
            </a:extLst>
          </p:cNvPr>
          <p:cNvCxnSpPr>
            <a:cxnSpLocks/>
          </p:cNvCxnSpPr>
          <p:nvPr/>
        </p:nvCxnSpPr>
        <p:spPr>
          <a:xfrm>
            <a:off x="5830788" y="5831002"/>
            <a:ext cx="0" cy="261258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33DB0440-E498-4B2E-8E4C-FC9491921049}"/>
              </a:ext>
            </a:extLst>
          </p:cNvPr>
          <p:cNvCxnSpPr>
            <a:cxnSpLocks/>
          </p:cNvCxnSpPr>
          <p:nvPr/>
        </p:nvCxnSpPr>
        <p:spPr>
          <a:xfrm flipH="1">
            <a:off x="6154791" y="5831006"/>
            <a:ext cx="2168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25788278-FC57-4837-B07D-902FC6FB931F}"/>
              </a:ext>
            </a:extLst>
          </p:cNvPr>
          <p:cNvCxnSpPr>
            <a:cxnSpLocks/>
          </p:cNvCxnSpPr>
          <p:nvPr/>
        </p:nvCxnSpPr>
        <p:spPr>
          <a:xfrm flipH="1">
            <a:off x="6463787" y="5831006"/>
            <a:ext cx="2168" cy="26125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588F7281-8340-4131-BEB5-E450A7CF9409}"/>
              </a:ext>
            </a:extLst>
          </p:cNvPr>
          <p:cNvSpPr/>
          <p:nvPr/>
        </p:nvSpPr>
        <p:spPr>
          <a:xfrm>
            <a:off x="5444337" y="6525930"/>
            <a:ext cx="155448" cy="261257"/>
          </a:xfrm>
          <a:prstGeom prst="rect">
            <a:avLst/>
          </a:prstGeom>
          <a:pattFill prst="dashHorz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BB293221-1E37-44F7-91FC-1F688B524C75}"/>
              </a:ext>
            </a:extLst>
          </p:cNvPr>
          <p:cNvSpPr/>
          <p:nvPr/>
        </p:nvSpPr>
        <p:spPr>
          <a:xfrm>
            <a:off x="5752185" y="6525929"/>
            <a:ext cx="155448" cy="261257"/>
          </a:xfrm>
          <a:prstGeom prst="rect">
            <a:avLst/>
          </a:prstGeom>
          <a:pattFill prst="dashHorz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228630AD-83E4-483C-814C-8F55E96D6550}"/>
              </a:ext>
            </a:extLst>
          </p:cNvPr>
          <p:cNvSpPr/>
          <p:nvPr/>
        </p:nvSpPr>
        <p:spPr>
          <a:xfrm>
            <a:off x="6390844" y="6525930"/>
            <a:ext cx="155448" cy="261257"/>
          </a:xfrm>
          <a:prstGeom prst="rect">
            <a:avLst/>
          </a:prstGeom>
          <a:pattFill prst="dashHorz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ACD0B793-AC91-4209-873B-6651630E21C2}"/>
              </a:ext>
            </a:extLst>
          </p:cNvPr>
          <p:cNvSpPr/>
          <p:nvPr/>
        </p:nvSpPr>
        <p:spPr>
          <a:xfrm>
            <a:off x="5442168" y="7284250"/>
            <a:ext cx="155448" cy="261257"/>
          </a:xfrm>
          <a:prstGeom prst="rect">
            <a:avLst/>
          </a:prstGeom>
          <a:pattFill prst="ltDnDiag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AE7557DB-26C7-4283-AE59-032C5FCFB8BC}"/>
              </a:ext>
            </a:extLst>
          </p:cNvPr>
          <p:cNvSpPr/>
          <p:nvPr/>
        </p:nvSpPr>
        <p:spPr>
          <a:xfrm>
            <a:off x="5750016" y="7284249"/>
            <a:ext cx="155448" cy="261257"/>
          </a:xfrm>
          <a:prstGeom prst="rect">
            <a:avLst/>
          </a:prstGeom>
          <a:pattFill prst="ltDnDiag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CB194565-F360-4300-86A1-C932F7E43389}"/>
              </a:ext>
            </a:extLst>
          </p:cNvPr>
          <p:cNvSpPr/>
          <p:nvPr/>
        </p:nvSpPr>
        <p:spPr>
          <a:xfrm>
            <a:off x="6388675" y="7284250"/>
            <a:ext cx="155448" cy="261257"/>
          </a:xfrm>
          <a:prstGeom prst="rect">
            <a:avLst/>
          </a:prstGeom>
          <a:pattFill prst="ltDnDiag">
            <a:fgClr>
              <a:schemeClr val="tx1">
                <a:lumMod val="60000"/>
                <a:lumOff val="40000"/>
              </a:schemeClr>
            </a:fgClr>
            <a:bgClr>
              <a:schemeClr val="bg1"/>
            </a:bgClr>
          </a:pattFill>
          <a:ln w="1905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A976738E-7FFB-4953-B53F-F3F7B70D9E1B}"/>
                  </a:ext>
                </a:extLst>
              </p:cNvPr>
              <p:cNvSpPr txBox="1"/>
              <p:nvPr/>
            </p:nvSpPr>
            <p:spPr>
              <a:xfrm>
                <a:off x="5459701" y="6898329"/>
                <a:ext cx="12182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976738E-7FFB-4953-B53F-F3F7B70D9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701" y="6898329"/>
                <a:ext cx="121828" cy="246221"/>
              </a:xfrm>
              <a:prstGeom prst="rect">
                <a:avLst/>
              </a:prstGeom>
              <a:blipFill>
                <a:blip r:embed="rId2"/>
                <a:stretch>
                  <a:fillRect l="-30000" r="-25000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D608270B-EEBB-4DD2-95D9-D11DE027799F}"/>
                  </a:ext>
                </a:extLst>
              </p:cNvPr>
              <p:cNvSpPr txBox="1"/>
              <p:nvPr/>
            </p:nvSpPr>
            <p:spPr>
              <a:xfrm>
                <a:off x="5763856" y="6898328"/>
                <a:ext cx="12182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608270B-EEBB-4DD2-95D9-D11DE0277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6" y="6898328"/>
                <a:ext cx="121828" cy="246221"/>
              </a:xfrm>
              <a:prstGeom prst="rect">
                <a:avLst/>
              </a:prstGeom>
              <a:blipFill>
                <a:blip r:embed="rId3"/>
                <a:stretch>
                  <a:fillRect l="-31579" r="-31579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A74DA340-9E4F-4BFF-98CF-0CBCBDA67F18}"/>
                  </a:ext>
                </a:extLst>
              </p:cNvPr>
              <p:cNvSpPr txBox="1"/>
              <p:nvPr/>
            </p:nvSpPr>
            <p:spPr>
              <a:xfrm>
                <a:off x="6088807" y="6898328"/>
                <a:ext cx="18434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74DA340-9E4F-4BFF-98CF-0CBCBDA67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807" y="6898328"/>
                <a:ext cx="184346" cy="246221"/>
              </a:xfrm>
              <a:prstGeom prst="rect">
                <a:avLst/>
              </a:prstGeom>
              <a:blipFill>
                <a:blip r:embed="rId4"/>
                <a:stretch>
                  <a:fillRect l="-16667" r="-16667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DC1A5E58-1ED8-4871-82F0-C4E799B99631}"/>
                  </a:ext>
                </a:extLst>
              </p:cNvPr>
              <p:cNvSpPr txBox="1"/>
              <p:nvPr/>
            </p:nvSpPr>
            <p:spPr>
              <a:xfrm>
                <a:off x="6413758" y="6898326"/>
                <a:ext cx="121828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C1A5E58-1ED8-4871-82F0-C4E799B99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758" y="6898326"/>
                <a:ext cx="121828" cy="246221"/>
              </a:xfrm>
              <a:prstGeom prst="rect">
                <a:avLst/>
              </a:prstGeom>
              <a:blipFill>
                <a:blip r:embed="rId5"/>
                <a:stretch>
                  <a:fillRect l="-25000" r="-30000" b="-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341A0BED-07F6-404A-ACD3-68A32E12E0FD}"/>
              </a:ext>
            </a:extLst>
          </p:cNvPr>
          <p:cNvGrpSpPr/>
          <p:nvPr/>
        </p:nvGrpSpPr>
        <p:grpSpPr>
          <a:xfrm>
            <a:off x="5431740" y="4913711"/>
            <a:ext cx="1160080" cy="224318"/>
            <a:chOff x="3683457" y="5466029"/>
            <a:chExt cx="1160078" cy="224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xmlns="" id="{996AEFFF-173A-49C6-93EE-CDC4A41F6755}"/>
                    </a:ext>
                  </a:extLst>
                </p:cNvPr>
                <p:cNvSpPr txBox="1"/>
                <p:nvPr/>
              </p:nvSpPr>
              <p:spPr>
                <a:xfrm>
                  <a:off x="3683457" y="5466029"/>
                  <a:ext cx="207301" cy="215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defTabSz="914492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23F8F8C5-CCE1-47BE-A3B3-5D1D754560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3457" y="5466027"/>
                  <a:ext cx="204095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8824" b="-1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xmlns="" id="{0B679969-D461-4108-A4EF-0DB98B226041}"/>
                    </a:ext>
                  </a:extLst>
                </p:cNvPr>
                <p:cNvSpPr txBox="1"/>
                <p:nvPr/>
              </p:nvSpPr>
              <p:spPr>
                <a:xfrm>
                  <a:off x="3987862" y="5474903"/>
                  <a:ext cx="211468" cy="215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defTabSz="914492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D913E23B-88E6-4ED6-9974-FF0B497F8F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862" y="5474901"/>
                  <a:ext cx="208262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8824" r="-2941" b="-1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xmlns="" id="{AE274787-B1E1-4E3D-82AB-69EC192FDB5E}"/>
                    </a:ext>
                  </a:extLst>
                </p:cNvPr>
                <p:cNvSpPr txBox="1"/>
                <p:nvPr/>
              </p:nvSpPr>
              <p:spPr>
                <a:xfrm>
                  <a:off x="4625014" y="5469378"/>
                  <a:ext cx="218521" cy="2154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defTabSz="914492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1BD32D05-C44B-4EE3-B567-FB006B2CC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5014" y="5469377"/>
                  <a:ext cx="215315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1429" r="-2857" b="-1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DFC6C7DB-3588-43CE-94CA-C018E08FA9EB}"/>
                  </a:ext>
                </a:extLst>
              </p:cNvPr>
              <p:cNvSpPr txBox="1"/>
              <p:nvPr/>
            </p:nvSpPr>
            <p:spPr>
              <a:xfrm>
                <a:off x="6043188" y="4928790"/>
                <a:ext cx="21159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FC6C7DB-3588-43CE-94CA-C018E08FA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88" y="4928790"/>
                <a:ext cx="211596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FDC08793-AAC3-404E-9D59-DFBA138395CD}"/>
                  </a:ext>
                </a:extLst>
              </p:cNvPr>
              <p:cNvSpPr txBox="1"/>
              <p:nvPr/>
            </p:nvSpPr>
            <p:spPr>
              <a:xfrm>
                <a:off x="6039081" y="6109800"/>
                <a:ext cx="208390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DC08793-AAC3-404E-9D59-DFBA13839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81" y="6109800"/>
                <a:ext cx="208390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6AE642FD-CF75-4257-8E7F-93D245D7BCE5}"/>
                  </a:ext>
                </a:extLst>
              </p:cNvPr>
              <p:cNvSpPr txBox="1"/>
              <p:nvPr/>
            </p:nvSpPr>
            <p:spPr>
              <a:xfrm>
                <a:off x="6034834" y="6540967"/>
                <a:ext cx="21159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AE642FD-CF75-4257-8E7F-93D245D7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834" y="6540967"/>
                <a:ext cx="211596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31AB7760-4898-450B-8FB9-EB3E72A3AA42}"/>
                  </a:ext>
                </a:extLst>
              </p:cNvPr>
              <p:cNvSpPr txBox="1"/>
              <p:nvPr/>
            </p:nvSpPr>
            <p:spPr>
              <a:xfrm>
                <a:off x="6041242" y="7283142"/>
                <a:ext cx="211596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1AB7760-4898-450B-8FB9-EB3E72A3A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242" y="7283142"/>
                <a:ext cx="211596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D9F4D5B1-D448-4811-9060-B1F3226F1FAE}"/>
              </a:ext>
            </a:extLst>
          </p:cNvPr>
          <p:cNvSpPr/>
          <p:nvPr/>
        </p:nvSpPr>
        <p:spPr>
          <a:xfrm>
            <a:off x="5357918" y="6086294"/>
            <a:ext cx="1279823" cy="287014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6EFF1C4A-E926-4D5E-8DB4-374074DD3D2E}"/>
              </a:ext>
            </a:extLst>
          </p:cNvPr>
          <p:cNvSpPr/>
          <p:nvPr/>
        </p:nvSpPr>
        <p:spPr>
          <a:xfrm>
            <a:off x="5355407" y="7271365"/>
            <a:ext cx="1279823" cy="287014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11D1FAE0-181B-495E-B061-7EF58B07C665}"/>
                  </a:ext>
                </a:extLst>
              </p:cNvPr>
              <p:cNvSpPr/>
              <p:nvPr/>
            </p:nvSpPr>
            <p:spPr>
              <a:xfrm>
                <a:off x="744519" y="4803138"/>
                <a:ext cx="617517" cy="52808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i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1D1FAE0-181B-495E-B061-7EF58B07C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19" y="4803138"/>
                <a:ext cx="617517" cy="52808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9050" cap="flat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F083AE36-0291-496B-B518-8DA4B053B311}"/>
                  </a:ext>
                </a:extLst>
              </p:cNvPr>
              <p:cNvSpPr/>
              <p:nvPr/>
            </p:nvSpPr>
            <p:spPr>
              <a:xfrm>
                <a:off x="2942530" y="4803139"/>
                <a:ext cx="617517" cy="528078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𝐵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083AE36-0291-496B-B518-8DA4B053B3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530" y="4803139"/>
                <a:ext cx="617517" cy="52807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9050" cap="flat">
                <a:solidFill>
                  <a:schemeClr val="accent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xmlns="" id="{BC663FBF-A743-4ABE-8435-3857E3BE9338}"/>
                  </a:ext>
                </a:extLst>
              </p:cNvPr>
              <p:cNvSpPr txBox="1"/>
              <p:nvPr/>
            </p:nvSpPr>
            <p:spPr>
              <a:xfrm>
                <a:off x="12925883" y="6094978"/>
                <a:ext cx="208390" cy="4310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C663FBF-A743-4ABE-8435-3857E3BE9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5883" y="6094978"/>
                <a:ext cx="208390" cy="431015"/>
              </a:xfrm>
              <a:prstGeom prst="rect">
                <a:avLst/>
              </a:prstGeom>
              <a:blipFill>
                <a:blip r:embed="rId19"/>
                <a:stretch>
                  <a:fillRect r="-17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Elbow Connector 12">
            <a:extLst>
              <a:ext uri="{FF2B5EF4-FFF2-40B4-BE49-F238E27FC236}">
                <a16:creationId xmlns:a16="http://schemas.microsoft.com/office/drawing/2014/main" xmlns="" id="{D388E848-A1DA-4FDA-B179-6A8D3FF47779}"/>
              </a:ext>
            </a:extLst>
          </p:cNvPr>
          <p:cNvCxnSpPr>
            <a:cxnSpLocks/>
            <a:stCxn id="111" idx="0"/>
            <a:endCxn id="101" idx="0"/>
          </p:cNvCxnSpPr>
          <p:nvPr/>
        </p:nvCxnSpPr>
        <p:spPr>
          <a:xfrm rot="16200000" flipH="1">
            <a:off x="4338054" y="3716374"/>
            <a:ext cx="110572" cy="2284102"/>
          </a:xfrm>
          <a:prstGeom prst="bentConnector3">
            <a:avLst>
              <a:gd name="adj1" fmla="val -206743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Elbow Connector 260">
            <a:extLst>
              <a:ext uri="{FF2B5EF4-FFF2-40B4-BE49-F238E27FC236}">
                <a16:creationId xmlns:a16="http://schemas.microsoft.com/office/drawing/2014/main" xmlns="" id="{371AAFC7-6133-49CC-8038-202A7E5079BB}"/>
              </a:ext>
            </a:extLst>
          </p:cNvPr>
          <p:cNvCxnSpPr>
            <a:cxnSpLocks/>
            <a:stCxn id="111" idx="0"/>
            <a:endCxn id="102" idx="0"/>
          </p:cNvCxnSpPr>
          <p:nvPr/>
        </p:nvCxnSpPr>
        <p:spPr>
          <a:xfrm rot="16200000" flipH="1">
            <a:off x="4486861" y="3567567"/>
            <a:ext cx="119446" cy="2590591"/>
          </a:xfrm>
          <a:prstGeom prst="bentConnector3">
            <a:avLst>
              <a:gd name="adj1" fmla="val -191384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Elbow Connector 261">
            <a:extLst>
              <a:ext uri="{FF2B5EF4-FFF2-40B4-BE49-F238E27FC236}">
                <a16:creationId xmlns:a16="http://schemas.microsoft.com/office/drawing/2014/main" xmlns="" id="{39B198DD-D647-4987-8F92-45182845CA40}"/>
              </a:ext>
            </a:extLst>
          </p:cNvPr>
          <p:cNvCxnSpPr>
            <a:cxnSpLocks/>
            <a:stCxn id="111" idx="0"/>
            <a:endCxn id="103" idx="0"/>
          </p:cNvCxnSpPr>
          <p:nvPr/>
        </p:nvCxnSpPr>
        <p:spPr>
          <a:xfrm rot="16200000" flipH="1">
            <a:off x="4809963" y="3244464"/>
            <a:ext cx="113921" cy="3231271"/>
          </a:xfrm>
          <a:prstGeom prst="bentConnector3">
            <a:avLst>
              <a:gd name="adj1" fmla="val -200665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8EFEDF1B-B587-425C-AC13-F2FC2F6012BA}"/>
              </a:ext>
            </a:extLst>
          </p:cNvPr>
          <p:cNvSpPr/>
          <p:nvPr/>
        </p:nvSpPr>
        <p:spPr>
          <a:xfrm>
            <a:off x="1407957" y="4600965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1. Update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17" name="Elbow Connector 270">
            <a:extLst>
              <a:ext uri="{FF2B5EF4-FFF2-40B4-BE49-F238E27FC236}">
                <a16:creationId xmlns:a16="http://schemas.microsoft.com/office/drawing/2014/main" xmlns="" id="{7BD8D065-CF2F-43F3-8F81-DA09E68F9C3E}"/>
              </a:ext>
            </a:extLst>
          </p:cNvPr>
          <p:cNvCxnSpPr>
            <a:cxnSpLocks/>
            <a:stCxn id="108" idx="3"/>
          </p:cNvCxnSpPr>
          <p:nvPr/>
        </p:nvCxnSpPr>
        <p:spPr>
          <a:xfrm flipV="1">
            <a:off x="6637741" y="4530123"/>
            <a:ext cx="4715268" cy="1699678"/>
          </a:xfrm>
          <a:prstGeom prst="bentConnector3">
            <a:avLst>
              <a:gd name="adj1" fmla="val 69279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Elbow Connector 274">
            <a:extLst>
              <a:ext uri="{FF2B5EF4-FFF2-40B4-BE49-F238E27FC236}">
                <a16:creationId xmlns:a16="http://schemas.microsoft.com/office/drawing/2014/main" xmlns="" id="{5A28C8CF-BCC4-4714-BBEB-F43C619E4FFE}"/>
              </a:ext>
            </a:extLst>
          </p:cNvPr>
          <p:cNvCxnSpPr>
            <a:cxnSpLocks/>
            <a:stCxn id="109" idx="2"/>
          </p:cNvCxnSpPr>
          <p:nvPr/>
        </p:nvCxnSpPr>
        <p:spPr>
          <a:xfrm rot="5400000" flipH="1" flipV="1">
            <a:off x="9099781" y="1420479"/>
            <a:ext cx="3033437" cy="9242363"/>
          </a:xfrm>
          <a:prstGeom prst="bentConnector4">
            <a:avLst>
              <a:gd name="adj1" fmla="val -35587"/>
              <a:gd name="adj2" fmla="val 79983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9B6FD745-3E3C-4BFA-99BE-ECD158F74FA5}"/>
                  </a:ext>
                </a:extLst>
              </p:cNvPr>
              <p:cNvSpPr/>
              <p:nvPr/>
            </p:nvSpPr>
            <p:spPr>
              <a:xfrm>
                <a:off x="3438835" y="4154490"/>
                <a:ext cx="27921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2. Split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chemeClr val="bg2">
                        <a:lumMod val="1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chunks</a:t>
                </a:r>
                <a:endParaRPr lang="en-US" sz="2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9B6FD745-3E3C-4BFA-99BE-ECD158F74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835" y="4154490"/>
                <a:ext cx="2792175" cy="461665"/>
              </a:xfrm>
              <a:prstGeom prst="rect">
                <a:avLst/>
              </a:prstGeom>
              <a:blipFill>
                <a:blip r:embed="rId20"/>
                <a:stretch>
                  <a:fillRect l="-3275" t="-9333" r="-262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D8D9BE2A-E7CC-4D42-B28E-5206B76B781C}"/>
              </a:ext>
            </a:extLst>
          </p:cNvPr>
          <p:cNvSpPr/>
          <p:nvPr/>
        </p:nvSpPr>
        <p:spPr>
          <a:xfrm>
            <a:off x="2280067" y="5393348"/>
            <a:ext cx="3161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3. Create SSS shares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9FE199B9-9DFB-4F88-ACB1-5DE9ADA822CC}"/>
              </a:ext>
            </a:extLst>
          </p:cNvPr>
          <p:cNvSpPr/>
          <p:nvPr/>
        </p:nvSpPr>
        <p:spPr>
          <a:xfrm>
            <a:off x="6944668" y="5774397"/>
            <a:ext cx="3283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4. Write to an empty slot in root bucket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33A329C0-BBE1-4F1F-A969-AA749D8FC2B0}"/>
              </a:ext>
            </a:extLst>
          </p:cNvPr>
          <p:cNvSpPr/>
          <p:nvPr/>
        </p:nvSpPr>
        <p:spPr>
          <a:xfrm>
            <a:off x="6540342" y="8181404"/>
            <a:ext cx="3203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4. Write to an empty        slot in root bucket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9CF8194A-DD71-404B-B458-5DDB1889AF48}"/>
              </a:ext>
            </a:extLst>
          </p:cNvPr>
          <p:cNvSpPr/>
          <p:nvPr/>
        </p:nvSpPr>
        <p:spPr>
          <a:xfrm>
            <a:off x="11345455" y="4394552"/>
            <a:ext cx="841478" cy="261257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85E17088-480A-49FE-A23D-9BBFB8969EE7}"/>
              </a:ext>
            </a:extLst>
          </p:cNvPr>
          <p:cNvSpPr/>
          <p:nvPr/>
        </p:nvSpPr>
        <p:spPr>
          <a:xfrm>
            <a:off x="15250341" y="4407497"/>
            <a:ext cx="841248" cy="261257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1E6081AC-B034-4CE8-BEE5-2F9C9E501353}"/>
                  </a:ext>
                </a:extLst>
              </p:cNvPr>
              <p:cNvSpPr/>
              <p:nvPr/>
            </p:nvSpPr>
            <p:spPr>
              <a:xfrm>
                <a:off x="11281310" y="3424636"/>
                <a:ext cx="67916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1E6081AC-B034-4CE8-BEE5-2F9C9E501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1310" y="3424636"/>
                <a:ext cx="679160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51C0FC4D-BB4F-4584-B013-A3A39A75F9D2}"/>
                  </a:ext>
                </a:extLst>
              </p:cNvPr>
              <p:cNvSpPr/>
              <p:nvPr/>
            </p:nvSpPr>
            <p:spPr>
              <a:xfrm>
                <a:off x="15220169" y="3424631"/>
                <a:ext cx="6710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1C0FC4D-BB4F-4584-B013-A3A39A75F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0169" y="3424631"/>
                <a:ext cx="671017" cy="58477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xmlns="" id="{7DC92CAF-B9E8-4213-8975-56C90E5B4057}"/>
                  </a:ext>
                </a:extLst>
              </p:cNvPr>
              <p:cNvSpPr txBox="1"/>
              <p:nvPr/>
            </p:nvSpPr>
            <p:spPr>
              <a:xfrm>
                <a:off x="13013515" y="3623282"/>
                <a:ext cx="208390" cy="4310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defTabSz="91449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DC92CAF-B9E8-4213-8975-56C90E5B4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3515" y="3623282"/>
                <a:ext cx="208390" cy="431015"/>
              </a:xfrm>
              <a:prstGeom prst="rect">
                <a:avLst/>
              </a:prstGeom>
              <a:blipFill>
                <a:blip r:embed="rId23"/>
                <a:stretch>
                  <a:fillRect r="-205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EF57E4-460B-49EB-A0ED-B90F9C2B21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41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97" grpId="0"/>
      <p:bldP spid="98" grpId="0"/>
      <p:bldP spid="99" grpId="0"/>
      <p:bldP spid="104" grpId="0"/>
      <p:bldP spid="105" grpId="0"/>
      <p:bldP spid="106" grpId="0"/>
      <p:bldP spid="107" grpId="0"/>
      <p:bldP spid="108" grpId="0" animBg="1"/>
      <p:bldP spid="109" grpId="0" animBg="1"/>
      <p:bldP spid="111" grpId="0" animBg="1"/>
      <p:bldP spid="116" grpId="0"/>
      <p:bldP spid="119" grpId="0"/>
      <p:bldP spid="120" grpId="0"/>
      <p:bldP spid="121" grpId="0"/>
      <p:bldP spid="122" grpId="0"/>
      <p:bldP spid="123" grpId="0" animBg="1"/>
      <p:bldP spid="1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</a:t>
            </a:r>
            <a:r>
              <a:rPr lang="mr-IN" sz="60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 Eviction Subroutine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43255" y="1989812"/>
                <a:ext cx="16129416" cy="5072169"/>
              </a:xfrm>
            </p:spPr>
            <p:txBody>
              <a:bodyPr anchor="t">
                <a:noAutofit/>
              </a:bodyPr>
              <a:lstStyle/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After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charset="0"/>
                        <a:ea typeface="Helvetica Neue" charset="0"/>
                        <a:cs typeface="Helvetica Neue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 successive retrievals, an eviction protocol is invoked to pushdown blocks from top to bottom of the S</a:t>
                </a:r>
                <a:r>
                  <a:rPr lang="en-US" sz="3200" baseline="30000" dirty="0">
                    <a:latin typeface="Helvetica Neue" charset="0"/>
                    <a:ea typeface="Helvetica Neue" charset="0"/>
                    <a:cs typeface="Helvetica Neue" charset="0"/>
                  </a:rPr>
                  <a:t>3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ORAM tree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S</a:t>
                </a:r>
                <a:r>
                  <a:rPr lang="en-US" sz="3200" baseline="30000" dirty="0">
                    <a:latin typeface="Helvetica Neue" charset="0"/>
                    <a:ea typeface="Helvetica Neue" charset="0"/>
                    <a:cs typeface="Helvetica Neue" charset="0"/>
                  </a:rPr>
                  <a:t>3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ORAM harnesses Triplet Eviction in Onion-ORAM and SMP protocol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r>
                  <a:rPr lang="en-US" sz="3200" dirty="0" smtClean="0">
                    <a:latin typeface="Helvetica Neue" charset="0"/>
                    <a:ea typeface="Helvetica Neue" charset="0"/>
                    <a:cs typeface="Helvetica Neue" charset="0"/>
                  </a:rPr>
                  <a:t>Deterministic eviction path with reverse </a:t>
                </a: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lexicographic order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0" indent="0">
                  <a:spcBef>
                    <a:spcPts val="1200"/>
                  </a:spcBef>
                  <a:buSzPct val="100000"/>
                  <a:buNone/>
                </a:pPr>
                <a:r>
                  <a:rPr lang="en-US" sz="2800" dirty="0">
                    <a:latin typeface="Helvetica Neue" charset="0"/>
                    <a:ea typeface="Helvetica Neue" charset="0"/>
                    <a:cs typeface="Helvetica Neue" charset="0"/>
                  </a:rPr>
                  <a:t>where DigitReverse</a:t>
                </a:r>
                <a:r>
                  <a:rPr lang="en-US" sz="2800" baseline="-25000" dirty="0">
                    <a:latin typeface="Helvetica Neue" charset="0"/>
                    <a:ea typeface="Helvetica Neue" charset="0"/>
                    <a:cs typeface="Helvetica Neue" charset="0"/>
                  </a:rPr>
                  <a:t>2</a:t>
                </a:r>
                <a:r>
                  <a:rPr lang="en-US" sz="2800" dirty="0">
                    <a:latin typeface="Helvetica Neue" charset="0"/>
                    <a:ea typeface="Helvetica Neue" charset="0"/>
                    <a:cs typeface="Helvetica Neue" charset="0"/>
                  </a:rPr>
                  <a:t> denote the order-reversal of base-2 digits of an integer,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𝑛</m:t>
                        </m:r>
                      </m:e>
                      <m:sub>
                        <m:r>
                          <a:rPr lang="en-US" sz="2800" i="1" dirty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>
                    <a:latin typeface="Helvetica Neue" charset="0"/>
                    <a:ea typeface="Helvetica Neue" charset="0"/>
                    <a:cs typeface="Helvetica Neue" charset="0"/>
                  </a:rPr>
                  <a:t> denotes the number of eviction operations so far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3255" y="1989812"/>
                <a:ext cx="16129416" cy="5072169"/>
              </a:xfrm>
              <a:blipFill rotWithShape="0">
                <a:blip r:embed="rId2"/>
                <a:stretch>
                  <a:fillRect l="-1134" t="-1563" r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D2F831C9-E2D4-45C7-880B-B8E547EA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464" y="4304435"/>
            <a:ext cx="6429048" cy="775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CBAC2801-3D10-4797-9DE7-7F21AABEDAC9}"/>
                  </a:ext>
                </a:extLst>
              </p:cNvPr>
              <p:cNvSpPr/>
              <p:nvPr/>
            </p:nvSpPr>
            <p:spPr>
              <a:xfrm>
                <a:off x="12074680" y="8914846"/>
                <a:ext cx="25022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charset="0"/>
                          <a:ea typeface="Helvetica Neue" charset="0"/>
                          <a:cs typeface="Helvetica Neue" charset="0"/>
                        </a:rPr>
                        <m:t>=3→</m:t>
                      </m:r>
                      <m:r>
                        <a:rPr lang="en-US" sz="2400" b="0" i="1" dirty="0" smtClean="0">
                          <a:latin typeface="Cambria Math" charset="0"/>
                          <a:ea typeface="Helvetica Neue" charset="0"/>
                          <a:cs typeface="Helvetica Neue" charset="0"/>
                        </a:rPr>
                        <m:t>𝑣</m:t>
                      </m:r>
                      <m:r>
                        <a:rPr lang="en-US" sz="2400" b="0" i="1" dirty="0" smtClean="0">
                          <a:latin typeface="Cambria Math" charset="0"/>
                          <a:ea typeface="Helvetica Neue" charset="0"/>
                          <a:cs typeface="Helvetica Neue" charset="0"/>
                        </a:rPr>
                        <m:t>=11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CBAC2801-3D10-4797-9DE7-7F21AABED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4680" y="8914846"/>
                <a:ext cx="250222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73F13C5C-EC32-44F7-860B-FB9548062AEE}"/>
              </a:ext>
            </a:extLst>
          </p:cNvPr>
          <p:cNvGrpSpPr/>
          <p:nvPr/>
        </p:nvGrpSpPr>
        <p:grpSpPr>
          <a:xfrm>
            <a:off x="719873" y="6106262"/>
            <a:ext cx="3143250" cy="3270249"/>
            <a:chOff x="719873" y="6000752"/>
            <a:chExt cx="3143250" cy="3270249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xmlns="" id="{747BD2EA-C209-4928-8761-B50C67F126AC}"/>
                </a:ext>
              </a:extLst>
            </p:cNvPr>
            <p:cNvSpPr/>
            <p:nvPr/>
          </p:nvSpPr>
          <p:spPr>
            <a:xfrm>
              <a:off x="1983097" y="6000752"/>
              <a:ext cx="571500" cy="571500"/>
            </a:xfrm>
            <a:prstGeom prst="ellipse">
              <a:avLst/>
            </a:prstGeom>
            <a:noFill/>
            <a:ln w="15875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E2EEC1B0-95A1-4457-BFCA-893EF8124F6B}"/>
                </a:ext>
              </a:extLst>
            </p:cNvPr>
            <p:cNvSpPr/>
            <p:nvPr/>
          </p:nvSpPr>
          <p:spPr>
            <a:xfrm>
              <a:off x="1103196" y="6946903"/>
              <a:ext cx="571500" cy="571500"/>
            </a:xfrm>
            <a:prstGeom prst="ellipse">
              <a:avLst/>
            </a:prstGeom>
            <a:noFill/>
            <a:ln w="15875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xmlns="" id="{DD1BC8C3-B3F8-48AA-BE75-709B03857ED8}"/>
                </a:ext>
              </a:extLst>
            </p:cNvPr>
            <p:cNvSpPr/>
            <p:nvPr/>
          </p:nvSpPr>
          <p:spPr>
            <a:xfrm>
              <a:off x="2862998" y="6946903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E2FDD338-6A2B-4886-9933-0E150BA91592}"/>
                </a:ext>
              </a:extLst>
            </p:cNvPr>
            <p:cNvSpPr/>
            <p:nvPr/>
          </p:nvSpPr>
          <p:spPr>
            <a:xfrm>
              <a:off x="719873" y="8108952"/>
              <a:ext cx="571500" cy="571500"/>
            </a:xfrm>
            <a:prstGeom prst="ellipse">
              <a:avLst/>
            </a:prstGeom>
            <a:noFill/>
            <a:ln w="15875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xmlns="" id="{A61FB878-7537-48A0-87F7-DB310AC31F49}"/>
                </a:ext>
              </a:extLst>
            </p:cNvPr>
            <p:cNvSpPr/>
            <p:nvPr/>
          </p:nvSpPr>
          <p:spPr>
            <a:xfrm>
              <a:off x="1577123" y="8108952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F6316C30-8F8C-4E5C-840C-1D6196DD4DE9}"/>
                </a:ext>
              </a:extLst>
            </p:cNvPr>
            <p:cNvGrpSpPr/>
            <p:nvPr/>
          </p:nvGrpSpPr>
          <p:grpSpPr>
            <a:xfrm>
              <a:off x="2434373" y="8108952"/>
              <a:ext cx="1428750" cy="571500"/>
              <a:chOff x="2383573" y="7943852"/>
              <a:chExt cx="1428750" cy="571500"/>
            </a:xfrm>
            <a:noFill/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xmlns="" id="{B5886966-F1C2-4D36-9C26-276A51EFFDFF}"/>
                  </a:ext>
                </a:extLst>
              </p:cNvPr>
              <p:cNvSpPr/>
              <p:nvPr/>
            </p:nvSpPr>
            <p:spPr>
              <a:xfrm>
                <a:off x="238357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xmlns="" id="{1C11C27E-BD18-41D4-982F-71AC840C8243}"/>
                  </a:ext>
                </a:extLst>
              </p:cNvPr>
              <p:cNvSpPr/>
              <p:nvPr/>
            </p:nvSpPr>
            <p:spPr>
              <a:xfrm>
                <a:off x="324082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AC696E94-6982-42EC-9CC6-7EDE53BC51A0}"/>
                </a:ext>
              </a:extLst>
            </p:cNvPr>
            <p:cNvCxnSpPr>
              <a:stCxn id="131" idx="3"/>
              <a:endCxn id="132" idx="0"/>
            </p:cNvCxnSpPr>
            <p:nvPr/>
          </p:nvCxnSpPr>
          <p:spPr>
            <a:xfrm flipH="1">
              <a:off x="1388946" y="6488558"/>
              <a:ext cx="677845" cy="45834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BA0BB3E0-181F-4CF3-9400-E7796E58FA03}"/>
                </a:ext>
              </a:extLst>
            </p:cNvPr>
            <p:cNvCxnSpPr>
              <a:stCxn id="131" idx="5"/>
              <a:endCxn id="133" idx="0"/>
            </p:cNvCxnSpPr>
            <p:nvPr/>
          </p:nvCxnSpPr>
          <p:spPr>
            <a:xfrm>
              <a:off x="2470903" y="6488558"/>
              <a:ext cx="677845" cy="4583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82125908-29EC-4B19-9C90-7601DA241965}"/>
                </a:ext>
              </a:extLst>
            </p:cNvPr>
            <p:cNvCxnSpPr>
              <a:stCxn id="134" idx="0"/>
              <a:endCxn id="132" idx="3"/>
            </p:cNvCxnSpPr>
            <p:nvPr/>
          </p:nvCxnSpPr>
          <p:spPr>
            <a:xfrm flipV="1">
              <a:off x="1005623" y="7434709"/>
              <a:ext cx="181267" cy="67424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4E657D7C-045D-4B1D-849D-5A5D83D8D30C}"/>
                </a:ext>
              </a:extLst>
            </p:cNvPr>
            <p:cNvCxnSpPr>
              <a:stCxn id="135" idx="0"/>
              <a:endCxn id="132" idx="5"/>
            </p:cNvCxnSpPr>
            <p:nvPr/>
          </p:nvCxnSpPr>
          <p:spPr>
            <a:xfrm flipH="1" flipV="1">
              <a:off x="1591002" y="7434709"/>
              <a:ext cx="271871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D83BDA29-3895-4FF6-BB8D-1BB45DBD89E3}"/>
                </a:ext>
              </a:extLst>
            </p:cNvPr>
            <p:cNvCxnSpPr>
              <a:stCxn id="151" idx="0"/>
              <a:endCxn id="133" idx="5"/>
            </p:cNvCxnSpPr>
            <p:nvPr/>
          </p:nvCxnSpPr>
          <p:spPr>
            <a:xfrm flipH="1" flipV="1">
              <a:off x="3350804" y="7434709"/>
              <a:ext cx="226569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035F0231-AE65-4955-B572-E385B676C12D}"/>
                </a:ext>
              </a:extLst>
            </p:cNvPr>
            <p:cNvCxnSpPr>
              <a:stCxn id="133" idx="3"/>
              <a:endCxn id="150" idx="0"/>
            </p:cNvCxnSpPr>
            <p:nvPr/>
          </p:nvCxnSpPr>
          <p:spPr>
            <a:xfrm flipH="1">
              <a:off x="2720123" y="7434709"/>
              <a:ext cx="226569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xmlns="" id="{58DFF3CD-9CBD-4B97-9078-7000AB5AECC2}"/>
                    </a:ext>
                  </a:extLst>
                </p:cNvPr>
                <p:cNvSpPr/>
                <p:nvPr/>
              </p:nvSpPr>
              <p:spPr>
                <a:xfrm>
                  <a:off x="1115331" y="8809336"/>
                  <a:ext cx="25022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=0→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𝑣</m:t>
                        </m:r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=00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331" y="8809336"/>
                  <a:ext cx="250222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A8BA3AE5-2A34-422C-B3E2-807837F043DC}"/>
                </a:ext>
              </a:extLst>
            </p:cNvPr>
            <p:cNvSpPr/>
            <p:nvPr/>
          </p:nvSpPr>
          <p:spPr>
            <a:xfrm>
              <a:off x="1494840" y="6377764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xmlns="" id="{A66C18AE-4EBD-4A4B-9D4D-FA1F6596CEB4}"/>
                </a:ext>
              </a:extLst>
            </p:cNvPr>
            <p:cNvSpPr/>
            <p:nvPr/>
          </p:nvSpPr>
          <p:spPr>
            <a:xfrm>
              <a:off x="2660942" y="6375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1229757F-03B6-40BC-8108-CEC6F7DA1811}"/>
                </a:ext>
              </a:extLst>
            </p:cNvPr>
            <p:cNvSpPr/>
            <p:nvPr/>
          </p:nvSpPr>
          <p:spPr>
            <a:xfrm>
              <a:off x="822914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5EE15007-FBEE-4A38-AEB5-DAD77D72C262}"/>
                </a:ext>
              </a:extLst>
            </p:cNvPr>
            <p:cNvSpPr/>
            <p:nvPr/>
          </p:nvSpPr>
          <p:spPr>
            <a:xfrm>
              <a:off x="1668768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E0DD4F8B-538C-4704-8178-60402EEB3C5D}"/>
                </a:ext>
              </a:extLst>
            </p:cNvPr>
            <p:cNvSpPr/>
            <p:nvPr/>
          </p:nvSpPr>
          <p:spPr>
            <a:xfrm>
              <a:off x="2535664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11A50071-8727-4124-8AAF-DC6B3B7626DA}"/>
                </a:ext>
              </a:extLst>
            </p:cNvPr>
            <p:cNvSpPr/>
            <p:nvPr/>
          </p:nvSpPr>
          <p:spPr>
            <a:xfrm>
              <a:off x="3381518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EF008A91-63DA-4794-A512-5C5C0BE87281}"/>
              </a:ext>
            </a:extLst>
          </p:cNvPr>
          <p:cNvGrpSpPr/>
          <p:nvPr/>
        </p:nvGrpSpPr>
        <p:grpSpPr>
          <a:xfrm>
            <a:off x="4434623" y="6106262"/>
            <a:ext cx="3143250" cy="3270249"/>
            <a:chOff x="4434623" y="6000752"/>
            <a:chExt cx="3143250" cy="327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xmlns="" id="{C27D3E23-565B-4DED-8D82-802E8DB8F809}"/>
                    </a:ext>
                  </a:extLst>
                </p:cNvPr>
                <p:cNvSpPr/>
                <p:nvPr/>
              </p:nvSpPr>
              <p:spPr>
                <a:xfrm>
                  <a:off x="4885608" y="8809336"/>
                  <a:ext cx="25022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=1→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𝑣</m:t>
                        </m:r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=10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63" name="Rectangle 36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608" y="8809336"/>
                  <a:ext cx="250222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4" name="Oval 153">
              <a:extLst>
                <a:ext uri="{FF2B5EF4-FFF2-40B4-BE49-F238E27FC236}">
                  <a16:creationId xmlns:a16="http://schemas.microsoft.com/office/drawing/2014/main" xmlns="" id="{289A9124-715F-4B34-9B20-9C98FD195B8A}"/>
                </a:ext>
              </a:extLst>
            </p:cNvPr>
            <p:cNvSpPr/>
            <p:nvPr/>
          </p:nvSpPr>
          <p:spPr>
            <a:xfrm>
              <a:off x="5697847" y="6000752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9C1D9B73-239A-4D05-B440-A8E0C11FDC9A}"/>
                </a:ext>
              </a:extLst>
            </p:cNvPr>
            <p:cNvSpPr/>
            <p:nvPr/>
          </p:nvSpPr>
          <p:spPr>
            <a:xfrm>
              <a:off x="4817946" y="6946903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87D0B789-15E2-4945-90EC-38B9B7D5CD15}"/>
                </a:ext>
              </a:extLst>
            </p:cNvPr>
            <p:cNvSpPr/>
            <p:nvPr/>
          </p:nvSpPr>
          <p:spPr>
            <a:xfrm>
              <a:off x="6577748" y="6946903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xmlns="" id="{BF6EAB5B-C9D8-4A22-BB31-01F02C3802B7}"/>
                </a:ext>
              </a:extLst>
            </p:cNvPr>
            <p:cNvGrpSpPr/>
            <p:nvPr/>
          </p:nvGrpSpPr>
          <p:grpSpPr>
            <a:xfrm>
              <a:off x="4434623" y="8108952"/>
              <a:ext cx="1428750" cy="571500"/>
              <a:chOff x="669073" y="7943852"/>
              <a:chExt cx="1428750" cy="571500"/>
            </a:xfrm>
            <a:noFill/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xmlns="" id="{214B92F1-5853-4A37-86D8-DB7ECC06AF7C}"/>
                  </a:ext>
                </a:extLst>
              </p:cNvPr>
              <p:cNvSpPr/>
              <p:nvPr/>
            </p:nvSpPr>
            <p:spPr>
              <a:xfrm>
                <a:off x="66907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xmlns="" id="{0F4B43BD-400B-4736-BE1C-5B75A4FA5A9A}"/>
                  </a:ext>
                </a:extLst>
              </p:cNvPr>
              <p:cNvSpPr/>
              <p:nvPr/>
            </p:nvSpPr>
            <p:spPr>
              <a:xfrm>
                <a:off x="152632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xmlns="" id="{BD57FF56-6FD4-454A-BA69-B71BCBF0BF78}"/>
                </a:ext>
              </a:extLst>
            </p:cNvPr>
            <p:cNvGrpSpPr/>
            <p:nvPr/>
          </p:nvGrpSpPr>
          <p:grpSpPr>
            <a:xfrm>
              <a:off x="6149123" y="8108952"/>
              <a:ext cx="1428750" cy="571500"/>
              <a:chOff x="2383573" y="7943852"/>
              <a:chExt cx="1428750" cy="571500"/>
            </a:xfrm>
            <a:noFill/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xmlns="" id="{06CDB7C1-C9DB-4988-9808-3B4B40C58972}"/>
                  </a:ext>
                </a:extLst>
              </p:cNvPr>
              <p:cNvSpPr/>
              <p:nvPr/>
            </p:nvSpPr>
            <p:spPr>
              <a:xfrm>
                <a:off x="238357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xmlns="" id="{AE14D7BE-5563-4BA3-81A3-4F0999B88C97}"/>
                  </a:ext>
                </a:extLst>
              </p:cNvPr>
              <p:cNvSpPr/>
              <p:nvPr/>
            </p:nvSpPr>
            <p:spPr>
              <a:xfrm>
                <a:off x="324082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E54B6B6B-4D10-488E-BF96-8AA77A57E9B8}"/>
                </a:ext>
              </a:extLst>
            </p:cNvPr>
            <p:cNvCxnSpPr>
              <a:stCxn id="173" idx="3"/>
            </p:cNvCxnSpPr>
            <p:nvPr/>
          </p:nvCxnSpPr>
          <p:spPr>
            <a:xfrm flipH="1">
              <a:off x="5103696" y="6488558"/>
              <a:ext cx="677845" cy="4583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5D09D795-7AA1-4174-AFC4-CEADA8163008}"/>
                </a:ext>
              </a:extLst>
            </p:cNvPr>
            <p:cNvCxnSpPr>
              <a:stCxn id="173" idx="5"/>
            </p:cNvCxnSpPr>
            <p:nvPr/>
          </p:nvCxnSpPr>
          <p:spPr>
            <a:xfrm>
              <a:off x="6185653" y="6488558"/>
              <a:ext cx="677845" cy="45834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CE811317-E021-407D-AF30-6BEA3E3243BA}"/>
                </a:ext>
              </a:extLst>
            </p:cNvPr>
            <p:cNvCxnSpPr/>
            <p:nvPr/>
          </p:nvCxnSpPr>
          <p:spPr>
            <a:xfrm flipV="1">
              <a:off x="4720373" y="7434709"/>
              <a:ext cx="181267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A80DEC05-79A4-4A1C-9116-490E7F6F5445}"/>
                </a:ext>
              </a:extLst>
            </p:cNvPr>
            <p:cNvCxnSpPr/>
            <p:nvPr/>
          </p:nvCxnSpPr>
          <p:spPr>
            <a:xfrm flipH="1" flipV="1">
              <a:off x="5305752" y="7434709"/>
              <a:ext cx="271871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B3954E21-962B-4C64-B386-9EE2872FEFD5}"/>
                </a:ext>
              </a:extLst>
            </p:cNvPr>
            <p:cNvCxnSpPr/>
            <p:nvPr/>
          </p:nvCxnSpPr>
          <p:spPr>
            <a:xfrm flipH="1" flipV="1">
              <a:off x="7065554" y="7434709"/>
              <a:ext cx="226569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69A14F65-7268-4159-81CE-A32A129C8396}"/>
                </a:ext>
              </a:extLst>
            </p:cNvPr>
            <p:cNvCxnSpPr/>
            <p:nvPr/>
          </p:nvCxnSpPr>
          <p:spPr>
            <a:xfrm flipH="1">
              <a:off x="6434873" y="7434709"/>
              <a:ext cx="226569" cy="67424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BA8DAE3D-6988-4169-A0EC-2A417DD5BBCC}"/>
                </a:ext>
              </a:extLst>
            </p:cNvPr>
            <p:cNvSpPr/>
            <p:nvPr/>
          </p:nvSpPr>
          <p:spPr>
            <a:xfrm>
              <a:off x="5209590" y="6377764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/>
                <a:t>0</a:t>
              </a:r>
              <a:endParaRPr lang="en-US" sz="2000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C4AABA6A-9DD2-4429-A4C0-A0307E2596A1}"/>
                </a:ext>
              </a:extLst>
            </p:cNvPr>
            <p:cNvSpPr/>
            <p:nvPr/>
          </p:nvSpPr>
          <p:spPr>
            <a:xfrm>
              <a:off x="6375692" y="6375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B88D621F-6285-4B83-837A-0AFCF15482A9}"/>
                </a:ext>
              </a:extLst>
            </p:cNvPr>
            <p:cNvSpPr/>
            <p:nvPr/>
          </p:nvSpPr>
          <p:spPr>
            <a:xfrm>
              <a:off x="4537664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A9A2B815-5327-44E5-BE95-BD1EFAEE2C2D}"/>
                </a:ext>
              </a:extLst>
            </p:cNvPr>
            <p:cNvSpPr/>
            <p:nvPr/>
          </p:nvSpPr>
          <p:spPr>
            <a:xfrm>
              <a:off x="5383518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45C26872-F42F-4BFE-AF54-9914B831C150}"/>
                </a:ext>
              </a:extLst>
            </p:cNvPr>
            <p:cNvSpPr/>
            <p:nvPr/>
          </p:nvSpPr>
          <p:spPr>
            <a:xfrm>
              <a:off x="6250414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E9525884-F861-4DF1-B9A0-E497732D6F64}"/>
                </a:ext>
              </a:extLst>
            </p:cNvPr>
            <p:cNvSpPr/>
            <p:nvPr/>
          </p:nvSpPr>
          <p:spPr>
            <a:xfrm>
              <a:off x="7096268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E44A57EA-E57C-4E9D-988F-DB2C7BD23721}"/>
              </a:ext>
            </a:extLst>
          </p:cNvPr>
          <p:cNvGrpSpPr/>
          <p:nvPr/>
        </p:nvGrpSpPr>
        <p:grpSpPr>
          <a:xfrm>
            <a:off x="7943105" y="6106262"/>
            <a:ext cx="3143250" cy="3270249"/>
            <a:chOff x="7943105" y="6000752"/>
            <a:chExt cx="3143250" cy="327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xmlns="" id="{5D719A57-EA43-4064-A5F8-6F5D33C72CEF}"/>
                    </a:ext>
                  </a:extLst>
                </p:cNvPr>
                <p:cNvSpPr/>
                <p:nvPr/>
              </p:nvSpPr>
              <p:spPr>
                <a:xfrm>
                  <a:off x="8360159" y="8809336"/>
                  <a:ext cx="25022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=2→</m:t>
                        </m:r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𝑣</m:t>
                        </m:r>
                        <m:r>
                          <a:rPr lang="en-US" sz="2400" b="0" i="1" dirty="0" smtClean="0"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=01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64" name="Rectangle 3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0159" y="8809336"/>
                  <a:ext cx="2502223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69B12E04-8C2F-416D-BABD-CFFEB81CF215}"/>
                </a:ext>
              </a:extLst>
            </p:cNvPr>
            <p:cNvSpPr/>
            <p:nvPr/>
          </p:nvSpPr>
          <p:spPr>
            <a:xfrm>
              <a:off x="9206329" y="6000752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xmlns="" id="{7331D167-1AC0-4AC5-9FFB-D4461DFD57F8}"/>
                </a:ext>
              </a:extLst>
            </p:cNvPr>
            <p:cNvSpPr/>
            <p:nvPr/>
          </p:nvSpPr>
          <p:spPr>
            <a:xfrm>
              <a:off x="8326428" y="6946903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xmlns="" id="{6689F4B3-B17B-4B33-A90A-93726E2518E2}"/>
                </a:ext>
              </a:extLst>
            </p:cNvPr>
            <p:cNvSpPr/>
            <p:nvPr/>
          </p:nvSpPr>
          <p:spPr>
            <a:xfrm>
              <a:off x="10086230" y="6946903"/>
              <a:ext cx="571500" cy="571500"/>
            </a:xfrm>
            <a:prstGeom prst="ellipse">
              <a:avLst/>
            </a:prstGeom>
            <a:no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3E90047F-B764-4BB6-BEA3-2128F123F2A3}"/>
                </a:ext>
              </a:extLst>
            </p:cNvPr>
            <p:cNvGrpSpPr/>
            <p:nvPr/>
          </p:nvGrpSpPr>
          <p:grpSpPr>
            <a:xfrm>
              <a:off x="7943105" y="8108952"/>
              <a:ext cx="1428750" cy="571500"/>
              <a:chOff x="669073" y="7943852"/>
              <a:chExt cx="1428750" cy="571500"/>
            </a:xfrm>
            <a:noFill/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xmlns="" id="{0AB8536A-AE5D-4D63-BBE9-0E67290EB8D9}"/>
                  </a:ext>
                </a:extLst>
              </p:cNvPr>
              <p:cNvSpPr/>
              <p:nvPr/>
            </p:nvSpPr>
            <p:spPr>
              <a:xfrm>
                <a:off x="66907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xmlns="" id="{779C094D-360D-4ADF-B767-D57890D6E5F8}"/>
                  </a:ext>
                </a:extLst>
              </p:cNvPr>
              <p:cNvSpPr/>
              <p:nvPr/>
            </p:nvSpPr>
            <p:spPr>
              <a:xfrm>
                <a:off x="152632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xmlns="" id="{5E849BC9-5EA1-4BBB-A6DE-359BEB1B486B}"/>
                </a:ext>
              </a:extLst>
            </p:cNvPr>
            <p:cNvGrpSpPr/>
            <p:nvPr/>
          </p:nvGrpSpPr>
          <p:grpSpPr>
            <a:xfrm>
              <a:off x="9657605" y="8108952"/>
              <a:ext cx="1428750" cy="571500"/>
              <a:chOff x="2383573" y="7943852"/>
              <a:chExt cx="1428750" cy="571500"/>
            </a:xfrm>
            <a:noFill/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xmlns="" id="{F9896EAA-1AFE-434A-8DE7-FD84C882FCCF}"/>
                  </a:ext>
                </a:extLst>
              </p:cNvPr>
              <p:cNvSpPr/>
              <p:nvPr/>
            </p:nvSpPr>
            <p:spPr>
              <a:xfrm>
                <a:off x="238357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xmlns="" id="{18652D68-DDA2-40EE-986D-826F40988F79}"/>
                  </a:ext>
                </a:extLst>
              </p:cNvPr>
              <p:cNvSpPr/>
              <p:nvPr/>
            </p:nvSpPr>
            <p:spPr>
              <a:xfrm>
                <a:off x="3240823" y="7943852"/>
                <a:ext cx="571500" cy="571500"/>
              </a:xfrm>
              <a:prstGeom prst="ellipse">
                <a:avLst/>
              </a:prstGeom>
              <a:grpFill/>
              <a:ln w="12700" cap="flat">
                <a:solidFill>
                  <a:schemeClr val="bg2">
                    <a:lumMod val="10000"/>
                  </a:schemeClr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2207EBE5-7428-49E7-B1E0-05C0353C98AB}"/>
                </a:ext>
              </a:extLst>
            </p:cNvPr>
            <p:cNvCxnSpPr>
              <a:stCxn id="196" idx="3"/>
            </p:cNvCxnSpPr>
            <p:nvPr/>
          </p:nvCxnSpPr>
          <p:spPr>
            <a:xfrm flipH="1">
              <a:off x="8612178" y="6488558"/>
              <a:ext cx="677845" cy="45834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004B0BDB-3BB8-43FE-8186-8AF0AA4A7B85}"/>
                </a:ext>
              </a:extLst>
            </p:cNvPr>
            <p:cNvCxnSpPr>
              <a:stCxn id="196" idx="5"/>
            </p:cNvCxnSpPr>
            <p:nvPr/>
          </p:nvCxnSpPr>
          <p:spPr>
            <a:xfrm>
              <a:off x="9694135" y="6488558"/>
              <a:ext cx="677845" cy="45834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xmlns="" id="{7A7031D5-A735-41A9-BA54-F37D8CD06EBD}"/>
                </a:ext>
              </a:extLst>
            </p:cNvPr>
            <p:cNvCxnSpPr/>
            <p:nvPr/>
          </p:nvCxnSpPr>
          <p:spPr>
            <a:xfrm flipV="1">
              <a:off x="8228855" y="7434709"/>
              <a:ext cx="181267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C4C5F1D1-3049-4005-A606-58DF0C586999}"/>
                </a:ext>
              </a:extLst>
            </p:cNvPr>
            <p:cNvCxnSpPr/>
            <p:nvPr/>
          </p:nvCxnSpPr>
          <p:spPr>
            <a:xfrm flipH="1" flipV="1">
              <a:off x="8814234" y="7434709"/>
              <a:ext cx="271871" cy="67424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C4639AA7-F1AE-4A0B-9190-A1D680F44FBC}"/>
                </a:ext>
              </a:extLst>
            </p:cNvPr>
            <p:cNvCxnSpPr/>
            <p:nvPr/>
          </p:nvCxnSpPr>
          <p:spPr>
            <a:xfrm flipH="1" flipV="1">
              <a:off x="10574036" y="7434709"/>
              <a:ext cx="226569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BD2FC53A-43BE-40E0-8676-410DDD93D70C}"/>
                </a:ext>
              </a:extLst>
            </p:cNvPr>
            <p:cNvCxnSpPr/>
            <p:nvPr/>
          </p:nvCxnSpPr>
          <p:spPr>
            <a:xfrm flipH="1">
              <a:off x="9943355" y="7434709"/>
              <a:ext cx="226569" cy="67424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lgDash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E6DB7B68-5A08-4041-BF4A-A367D44549B7}"/>
                </a:ext>
              </a:extLst>
            </p:cNvPr>
            <p:cNvSpPr/>
            <p:nvPr/>
          </p:nvSpPr>
          <p:spPr>
            <a:xfrm>
              <a:off x="8718072" y="6377764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xmlns="" id="{B2256264-57C6-41A2-91B0-A20BFFD4BC19}"/>
                </a:ext>
              </a:extLst>
            </p:cNvPr>
            <p:cNvSpPr/>
            <p:nvPr/>
          </p:nvSpPr>
          <p:spPr>
            <a:xfrm>
              <a:off x="9884174" y="6375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391F75DE-B150-4BF5-80F6-725117D851CA}"/>
                </a:ext>
              </a:extLst>
            </p:cNvPr>
            <p:cNvSpPr/>
            <p:nvPr/>
          </p:nvSpPr>
          <p:spPr>
            <a:xfrm>
              <a:off x="8046146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04720BFB-3F45-40D7-8263-D653DA6A71FD}"/>
                </a:ext>
              </a:extLst>
            </p:cNvPr>
            <p:cNvSpPr/>
            <p:nvPr/>
          </p:nvSpPr>
          <p:spPr>
            <a:xfrm>
              <a:off x="8892000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xmlns="" id="{CA8B230C-4352-4517-A711-E5F8AA7ECEDF}"/>
                </a:ext>
              </a:extLst>
            </p:cNvPr>
            <p:cNvSpPr/>
            <p:nvPr/>
          </p:nvSpPr>
          <p:spPr>
            <a:xfrm>
              <a:off x="9758896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931BDB2C-77A7-4B25-833B-9E43B0037DDB}"/>
                </a:ext>
              </a:extLst>
            </p:cNvPr>
            <p:cNvSpPr/>
            <p:nvPr/>
          </p:nvSpPr>
          <p:spPr>
            <a:xfrm>
              <a:off x="10604750" y="7518403"/>
              <a:ext cx="327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</p:grpSp>
      <p:sp>
        <p:nvSpPr>
          <p:cNvPr id="198" name="Oval 197">
            <a:extLst>
              <a:ext uri="{FF2B5EF4-FFF2-40B4-BE49-F238E27FC236}">
                <a16:creationId xmlns:a16="http://schemas.microsoft.com/office/drawing/2014/main" xmlns="" id="{2356FA43-595D-4559-81EC-7C85281661A9}"/>
              </a:ext>
            </a:extLst>
          </p:cNvPr>
          <p:cNvSpPr/>
          <p:nvPr/>
        </p:nvSpPr>
        <p:spPr>
          <a:xfrm>
            <a:off x="12916695" y="6106262"/>
            <a:ext cx="571500" cy="571500"/>
          </a:xfrm>
          <a:prstGeom prst="ellipse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xmlns="" id="{CECC63E7-1445-47AA-B3D1-282B4C580B8B}"/>
              </a:ext>
            </a:extLst>
          </p:cNvPr>
          <p:cNvSpPr/>
          <p:nvPr/>
        </p:nvSpPr>
        <p:spPr>
          <a:xfrm>
            <a:off x="12036794" y="7052413"/>
            <a:ext cx="571500" cy="571500"/>
          </a:xfrm>
          <a:prstGeom prst="ellipse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xmlns="" id="{6484940E-730C-4B10-95FB-81006CFC23CA}"/>
              </a:ext>
            </a:extLst>
          </p:cNvPr>
          <p:cNvSpPr/>
          <p:nvPr/>
        </p:nvSpPr>
        <p:spPr>
          <a:xfrm>
            <a:off x="13796596" y="7052413"/>
            <a:ext cx="571500" cy="571500"/>
          </a:xfrm>
          <a:prstGeom prst="ellipse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13819F61-4AD0-4A59-AC18-C6A9C00B57FD}"/>
              </a:ext>
            </a:extLst>
          </p:cNvPr>
          <p:cNvGrpSpPr/>
          <p:nvPr/>
        </p:nvGrpSpPr>
        <p:grpSpPr>
          <a:xfrm>
            <a:off x="11653471" y="8214462"/>
            <a:ext cx="1428750" cy="571500"/>
            <a:chOff x="669073" y="7943852"/>
            <a:chExt cx="1428750" cy="571500"/>
          </a:xfrm>
          <a:noFill/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CADAE16B-B4E1-49C4-9A4B-7F156BCADE64}"/>
                </a:ext>
              </a:extLst>
            </p:cNvPr>
            <p:cNvSpPr/>
            <p:nvPr/>
          </p:nvSpPr>
          <p:spPr>
            <a:xfrm>
              <a:off x="669073" y="7943852"/>
              <a:ext cx="571500" cy="571500"/>
            </a:xfrm>
            <a:prstGeom prst="ellipse">
              <a:avLst/>
            </a:prstGeom>
            <a:grp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xmlns="" id="{B323C975-B8C9-430D-9972-D0EB6DE5CEAE}"/>
                </a:ext>
              </a:extLst>
            </p:cNvPr>
            <p:cNvSpPr/>
            <p:nvPr/>
          </p:nvSpPr>
          <p:spPr>
            <a:xfrm>
              <a:off x="1526323" y="7943852"/>
              <a:ext cx="571500" cy="571500"/>
            </a:xfrm>
            <a:prstGeom prst="ellipse">
              <a:avLst/>
            </a:prstGeom>
            <a:grpFill/>
            <a:ln w="12700" cap="flat">
              <a:solidFill>
                <a:schemeClr val="bg2">
                  <a:lumMod val="1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04" name="Oval 203">
            <a:extLst>
              <a:ext uri="{FF2B5EF4-FFF2-40B4-BE49-F238E27FC236}">
                <a16:creationId xmlns:a16="http://schemas.microsoft.com/office/drawing/2014/main" xmlns="" id="{A95C24D9-4957-4323-B1A1-4FB8573D9D1E}"/>
              </a:ext>
            </a:extLst>
          </p:cNvPr>
          <p:cNvSpPr/>
          <p:nvPr/>
        </p:nvSpPr>
        <p:spPr>
          <a:xfrm>
            <a:off x="13367971" y="8214462"/>
            <a:ext cx="571500" cy="571500"/>
          </a:xfrm>
          <a:prstGeom prst="ellipse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FC9AA43A-85DF-4053-98A4-044ABAC7C5E9}"/>
              </a:ext>
            </a:extLst>
          </p:cNvPr>
          <p:cNvSpPr/>
          <p:nvPr/>
        </p:nvSpPr>
        <p:spPr>
          <a:xfrm>
            <a:off x="14225221" y="8214462"/>
            <a:ext cx="571500" cy="571500"/>
          </a:xfrm>
          <a:prstGeom prst="ellipse">
            <a:avLst/>
          </a:prstGeom>
          <a:noFill/>
          <a:ln w="12700" cap="flat">
            <a:solidFill>
              <a:schemeClr val="bg2">
                <a:lumMod val="1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xmlns="" id="{E89B7E52-FC0B-4C92-A349-2191920E507E}"/>
              </a:ext>
            </a:extLst>
          </p:cNvPr>
          <p:cNvCxnSpPr>
            <a:stCxn id="202" idx="3"/>
          </p:cNvCxnSpPr>
          <p:nvPr/>
        </p:nvCxnSpPr>
        <p:spPr>
          <a:xfrm flipH="1">
            <a:off x="12322544" y="6594068"/>
            <a:ext cx="677845" cy="45834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lgDash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xmlns="" id="{484ABCAA-3711-4F70-978C-2DA4C9DE0344}"/>
              </a:ext>
            </a:extLst>
          </p:cNvPr>
          <p:cNvCxnSpPr>
            <a:stCxn id="202" idx="5"/>
          </p:cNvCxnSpPr>
          <p:nvPr/>
        </p:nvCxnSpPr>
        <p:spPr>
          <a:xfrm>
            <a:off x="13404501" y="6594068"/>
            <a:ext cx="677845" cy="45834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xmlns="" id="{CD095603-08E8-4027-BB7E-7F5A4679D1D1}"/>
              </a:ext>
            </a:extLst>
          </p:cNvPr>
          <p:cNvCxnSpPr/>
          <p:nvPr/>
        </p:nvCxnSpPr>
        <p:spPr>
          <a:xfrm flipV="1">
            <a:off x="11939221" y="7540219"/>
            <a:ext cx="181267" cy="67424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lgDash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xmlns="" id="{9D5EB7FB-3C18-4A67-832A-1F1A2FD3D1A0}"/>
              </a:ext>
            </a:extLst>
          </p:cNvPr>
          <p:cNvCxnSpPr/>
          <p:nvPr/>
        </p:nvCxnSpPr>
        <p:spPr>
          <a:xfrm flipH="1" flipV="1">
            <a:off x="12524600" y="7540219"/>
            <a:ext cx="271871" cy="67424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lgDash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xmlns="" id="{28CA7E84-AC33-4AB9-89A9-D3F6E3D9FD55}"/>
              </a:ext>
            </a:extLst>
          </p:cNvPr>
          <p:cNvCxnSpPr/>
          <p:nvPr/>
        </p:nvCxnSpPr>
        <p:spPr>
          <a:xfrm flipH="1" flipV="1">
            <a:off x="14284402" y="7540219"/>
            <a:ext cx="226569" cy="67424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xmlns="" id="{D2C109B3-E775-48D2-8EC6-14E1ED8F170E}"/>
              </a:ext>
            </a:extLst>
          </p:cNvPr>
          <p:cNvCxnSpPr/>
          <p:nvPr/>
        </p:nvCxnSpPr>
        <p:spPr>
          <a:xfrm flipH="1">
            <a:off x="13653721" y="7540219"/>
            <a:ext cx="226569" cy="67424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lgDash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0AB79744-0827-4A6B-9E90-3F924AE28DA0}"/>
              </a:ext>
            </a:extLst>
          </p:cNvPr>
          <p:cNvSpPr/>
          <p:nvPr/>
        </p:nvSpPr>
        <p:spPr>
          <a:xfrm>
            <a:off x="12602366" y="6701718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0</a:t>
            </a:r>
            <a:endParaRPr lang="en-US" sz="2000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48AF1B6F-0D8F-49AB-A447-887918761166}"/>
              </a:ext>
            </a:extLst>
          </p:cNvPr>
          <p:cNvSpPr/>
          <p:nvPr/>
        </p:nvSpPr>
        <p:spPr>
          <a:xfrm>
            <a:off x="13464447" y="6696151"/>
            <a:ext cx="336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02F57EC0-5A5A-45F3-8F84-126803984629}"/>
              </a:ext>
            </a:extLst>
          </p:cNvPr>
          <p:cNvSpPr/>
          <p:nvPr/>
        </p:nvSpPr>
        <p:spPr>
          <a:xfrm>
            <a:off x="11756512" y="762391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xmlns="" id="{0CA1BE3F-DFE0-4EC8-ACBA-9622BA98F4A6}"/>
              </a:ext>
            </a:extLst>
          </p:cNvPr>
          <p:cNvSpPr/>
          <p:nvPr/>
        </p:nvSpPr>
        <p:spPr>
          <a:xfrm>
            <a:off x="12602366" y="762391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xmlns="" id="{52DA6601-120E-4C56-9F10-83BCFD07DBA5}"/>
              </a:ext>
            </a:extLst>
          </p:cNvPr>
          <p:cNvSpPr/>
          <p:nvPr/>
        </p:nvSpPr>
        <p:spPr>
          <a:xfrm>
            <a:off x="13469262" y="762391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xmlns="" id="{9DFD4ABD-2695-4386-8522-3C9BF4FA5487}"/>
              </a:ext>
            </a:extLst>
          </p:cNvPr>
          <p:cNvSpPr/>
          <p:nvPr/>
        </p:nvSpPr>
        <p:spPr>
          <a:xfrm>
            <a:off x="14315116" y="762391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E74E57C7-A632-48CC-A95C-6572899C51F1}"/>
              </a:ext>
            </a:extLst>
          </p:cNvPr>
          <p:cNvSpPr/>
          <p:nvPr/>
        </p:nvSpPr>
        <p:spPr>
          <a:xfrm>
            <a:off x="11653471" y="5934872"/>
            <a:ext cx="2988979" cy="1776737"/>
          </a:xfrm>
          <a:prstGeom prst="rect">
            <a:avLst/>
          </a:prstGeom>
          <a:noFill/>
          <a:ln w="12700" cap="flat">
            <a:solidFill>
              <a:schemeClr val="tx1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82B7556E-68F2-46FC-B522-626FD19BDE32}"/>
              </a:ext>
            </a:extLst>
          </p:cNvPr>
          <p:cNvSpPr/>
          <p:nvPr/>
        </p:nvSpPr>
        <p:spPr>
          <a:xfrm>
            <a:off x="13798514" y="5957157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Triplet</a:t>
            </a:r>
          </a:p>
        </p:txBody>
      </p:sp>
      <p:cxnSp>
        <p:nvCxnSpPr>
          <p:cNvPr id="220" name="Curved Connector 7">
            <a:extLst>
              <a:ext uri="{FF2B5EF4-FFF2-40B4-BE49-F238E27FC236}">
                <a16:creationId xmlns:a16="http://schemas.microsoft.com/office/drawing/2014/main" xmlns="" id="{3D4F5E00-6B17-4D15-8F70-32911DBADA7C}"/>
              </a:ext>
            </a:extLst>
          </p:cNvPr>
          <p:cNvCxnSpPr>
            <a:stCxn id="198" idx="2"/>
            <a:endCxn id="199" idx="0"/>
          </p:cNvCxnSpPr>
          <p:nvPr/>
        </p:nvCxnSpPr>
        <p:spPr>
          <a:xfrm rot="10800000" flipV="1">
            <a:off x="12322545" y="6392011"/>
            <a:ext cx="594151" cy="660401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1" name="Curved Connector 99">
            <a:extLst>
              <a:ext uri="{FF2B5EF4-FFF2-40B4-BE49-F238E27FC236}">
                <a16:creationId xmlns:a16="http://schemas.microsoft.com/office/drawing/2014/main" xmlns="" id="{77C7A893-B76F-4779-B94F-1F002E13AB33}"/>
              </a:ext>
            </a:extLst>
          </p:cNvPr>
          <p:cNvCxnSpPr>
            <a:stCxn id="198" idx="6"/>
            <a:endCxn id="200" idx="7"/>
          </p:cNvCxnSpPr>
          <p:nvPr/>
        </p:nvCxnSpPr>
        <p:spPr>
          <a:xfrm>
            <a:off x="13488195" y="6392012"/>
            <a:ext cx="796207" cy="744095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4832F4BB-9E6A-44B5-8623-AE426FA76640}"/>
              </a:ext>
            </a:extLst>
          </p:cNvPr>
          <p:cNvSpPr/>
          <p:nvPr/>
        </p:nvSpPr>
        <p:spPr>
          <a:xfrm>
            <a:off x="11476605" y="6095534"/>
            <a:ext cx="138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pushdown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9406B08D-C530-4339-8577-97C98F71EBCE}"/>
              </a:ext>
            </a:extLst>
          </p:cNvPr>
          <p:cNvSpPr/>
          <p:nvPr/>
        </p:nvSpPr>
        <p:spPr>
          <a:xfrm>
            <a:off x="14128015" y="6483274"/>
            <a:ext cx="138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pushdown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CC9F5B9A-5C15-49CD-8F4E-0CBAEA57BFE1}"/>
              </a:ext>
            </a:extLst>
          </p:cNvPr>
          <p:cNvSpPr/>
          <p:nvPr/>
        </p:nvSpPr>
        <p:spPr>
          <a:xfrm>
            <a:off x="12950628" y="6173155"/>
            <a:ext cx="535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src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xmlns="" id="{CC4D4C41-5589-4CEE-BA05-5C541F9A9D31}"/>
              </a:ext>
            </a:extLst>
          </p:cNvPr>
          <p:cNvSpPr/>
          <p:nvPr/>
        </p:nvSpPr>
        <p:spPr>
          <a:xfrm>
            <a:off x="12014256" y="7143675"/>
            <a:ext cx="580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sibl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DDF57958-D58E-4AC3-84E4-76A0D12D4D74}"/>
              </a:ext>
            </a:extLst>
          </p:cNvPr>
          <p:cNvSpPr/>
          <p:nvPr/>
        </p:nvSpPr>
        <p:spPr>
          <a:xfrm>
            <a:off x="13756718" y="712190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dest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xmlns="" id="{79049A2A-40A0-4064-BD80-8932A0448E7A}"/>
              </a:ext>
            </a:extLst>
          </p:cNvPr>
          <p:cNvSpPr/>
          <p:nvPr/>
        </p:nvSpPr>
        <p:spPr>
          <a:xfrm>
            <a:off x="13832372" y="7116773"/>
            <a:ext cx="535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src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5127806B-202A-495A-8A69-29A1EA1EC4FC}"/>
              </a:ext>
            </a:extLst>
          </p:cNvPr>
          <p:cNvSpPr/>
          <p:nvPr/>
        </p:nvSpPr>
        <p:spPr>
          <a:xfrm>
            <a:off x="14169371" y="8287837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>
                <a:latin typeface="Helvetica Neue" charset="0"/>
                <a:ea typeface="Helvetica Neue" charset="0"/>
                <a:cs typeface="Helvetica Neue" charset="0"/>
              </a:rPr>
              <a:t>dest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xmlns="" id="{D362B931-7319-427C-8E4E-708B50274FD9}"/>
              </a:ext>
            </a:extLst>
          </p:cNvPr>
          <p:cNvSpPr/>
          <p:nvPr/>
        </p:nvSpPr>
        <p:spPr>
          <a:xfrm>
            <a:off x="13367971" y="8284314"/>
            <a:ext cx="580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sibl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30" name="Curved Connector 110">
            <a:extLst>
              <a:ext uri="{FF2B5EF4-FFF2-40B4-BE49-F238E27FC236}">
                <a16:creationId xmlns:a16="http://schemas.microsoft.com/office/drawing/2014/main" xmlns="" id="{65BD07DE-F10E-4C06-8F69-2CDB80C08534}"/>
              </a:ext>
            </a:extLst>
          </p:cNvPr>
          <p:cNvCxnSpPr>
            <a:stCxn id="200" idx="6"/>
            <a:endCxn id="205" idx="7"/>
          </p:cNvCxnSpPr>
          <p:nvPr/>
        </p:nvCxnSpPr>
        <p:spPr>
          <a:xfrm>
            <a:off x="14368096" y="7338163"/>
            <a:ext cx="344931" cy="959993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1" name="Curved Connector 114">
            <a:extLst>
              <a:ext uri="{FF2B5EF4-FFF2-40B4-BE49-F238E27FC236}">
                <a16:creationId xmlns:a16="http://schemas.microsoft.com/office/drawing/2014/main" xmlns="" id="{1DB9423F-AF13-41A8-A80D-BC65A7734AD2}"/>
              </a:ext>
            </a:extLst>
          </p:cNvPr>
          <p:cNvCxnSpPr>
            <a:stCxn id="200" idx="2"/>
            <a:endCxn id="204" idx="1"/>
          </p:cNvCxnSpPr>
          <p:nvPr/>
        </p:nvCxnSpPr>
        <p:spPr>
          <a:xfrm rot="10800000" flipV="1">
            <a:off x="13451666" y="7338162"/>
            <a:ext cx="344931" cy="959993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Rectangle 231">
            <a:extLst>
              <a:ext uri="{FF2B5EF4-FFF2-40B4-BE49-F238E27FC236}">
                <a16:creationId xmlns:a16="http://schemas.microsoft.com/office/drawing/2014/main" xmlns="" id="{6E0157D8-31F3-4EBC-B083-AEE6F0C22786}"/>
              </a:ext>
            </a:extLst>
          </p:cNvPr>
          <p:cNvSpPr/>
          <p:nvPr/>
        </p:nvSpPr>
        <p:spPr>
          <a:xfrm rot="18068371">
            <a:off x="12627347" y="7408018"/>
            <a:ext cx="138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pushdown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xmlns="" id="{7027D935-0B02-4C9F-809E-115304118835}"/>
              </a:ext>
            </a:extLst>
          </p:cNvPr>
          <p:cNvSpPr/>
          <p:nvPr/>
        </p:nvSpPr>
        <p:spPr>
          <a:xfrm>
            <a:off x="14653846" y="7677285"/>
            <a:ext cx="1386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pushdown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8FD953F0-C8F3-4680-886B-76B4C72D67A9}"/>
              </a:ext>
            </a:extLst>
          </p:cNvPr>
          <p:cNvSpPr/>
          <p:nvPr/>
        </p:nvSpPr>
        <p:spPr>
          <a:xfrm>
            <a:off x="13259104" y="7216996"/>
            <a:ext cx="2001086" cy="1776737"/>
          </a:xfrm>
          <a:prstGeom prst="rect">
            <a:avLst/>
          </a:prstGeom>
          <a:noFill/>
          <a:ln w="12700" cap="flat">
            <a:solidFill>
              <a:schemeClr val="tx1">
                <a:lumMod val="40000"/>
                <a:lumOff val="6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0622A78B-7D66-4072-BE6D-1E44488D40BD}"/>
              </a:ext>
            </a:extLst>
          </p:cNvPr>
          <p:cNvSpPr/>
          <p:nvPr/>
        </p:nvSpPr>
        <p:spPr>
          <a:xfrm>
            <a:off x="14429184" y="7116773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Triplet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15537A-9893-43E4-B766-F7863E7F23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59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3FB79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3FB79"/>
                                      </p:to>
                                    </p:animClr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98" grpId="0" animBg="1"/>
      <p:bldP spid="199" grpId="0" animBg="1"/>
      <p:bldP spid="200" grpId="0" animBg="1"/>
      <p:bldP spid="204" grpId="0" animBg="1"/>
      <p:bldP spid="205" grpId="0" animBg="1"/>
      <p:bldP spid="212" grpId="0"/>
      <p:bldP spid="213" grpId="0"/>
      <p:bldP spid="214" grpId="0"/>
      <p:bldP spid="215" grpId="0"/>
      <p:bldP spid="216" grpId="0"/>
      <p:bldP spid="217" grpId="0"/>
      <p:bldP spid="218" grpId="0" animBg="1"/>
      <p:bldP spid="218" grpId="1" animBg="1"/>
      <p:bldP spid="219" grpId="0"/>
      <p:bldP spid="219" grpId="1"/>
      <p:bldP spid="222" grpId="0"/>
      <p:bldP spid="222" grpId="1"/>
      <p:bldP spid="223" grpId="0"/>
      <p:bldP spid="223" grpId="1"/>
      <p:bldP spid="224" grpId="0"/>
      <p:bldP spid="224" grpId="1"/>
      <p:bldP spid="224" grpId="2"/>
      <p:bldP spid="225" grpId="0"/>
      <p:bldP spid="225" grpId="1"/>
      <p:bldP spid="225" grpId="2"/>
      <p:bldP spid="226" grpId="0"/>
      <p:bldP spid="226" grpId="1"/>
      <p:bldP spid="226" grpId="2"/>
      <p:bldP spid="227" grpId="0"/>
      <p:bldP spid="228" grpId="0"/>
      <p:bldP spid="229" grpId="0"/>
      <p:bldP spid="232" grpId="0"/>
      <p:bldP spid="233" grpId="0"/>
      <p:bldP spid="234" grpId="0" animBg="1"/>
      <p:bldP spid="2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9736" y="2906973"/>
            <a:ext cx="4931584" cy="600501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1484158"/>
          </a:xfrm>
        </p:spPr>
        <p:txBody>
          <a:bodyPr anchor="t">
            <a:noAutofit/>
          </a:bodyPr>
          <a:lstStyle/>
          <a:p>
            <a:pPr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Oblivious Random Access </a:t>
            </a:r>
            <a:r>
              <a:rPr lang="en-US" sz="3400" dirty="0" smtClean="0">
                <a:latin typeface="Helvetica Neue" charset="0"/>
                <a:ea typeface="Helvetica Neue" charset="0"/>
                <a:cs typeface="Helvetica Neue" charset="0"/>
              </a:rPr>
              <a:t>Machine (ORAM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) allows a client to physically access data on the cloud without leaking logical </a:t>
            </a:r>
            <a:r>
              <a:rPr lang="en-US" sz="3400" i="1" dirty="0">
                <a:latin typeface="Helvetica Neue" charset="0"/>
                <a:ea typeface="Helvetica Neue" charset="0"/>
                <a:cs typeface="Helvetica Neue" charset="0"/>
              </a:rPr>
              <a:t>access patterns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 to the cloud provider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1429476" y="4700301"/>
            <a:ext cx="1376084" cy="2613358"/>
            <a:chOff x="2904003" y="4933447"/>
            <a:chExt cx="989992" cy="1880120"/>
          </a:xfrm>
        </p:grpSpPr>
        <p:sp>
          <p:nvSpPr>
            <p:cNvPr id="53" name="Oval 52"/>
            <p:cNvSpPr/>
            <p:nvPr/>
          </p:nvSpPr>
          <p:spPr>
            <a:xfrm>
              <a:off x="3067317" y="4933447"/>
              <a:ext cx="675861" cy="675861"/>
            </a:xfrm>
            <a:prstGeom prst="ellipse">
              <a:avLst/>
            </a:prstGeom>
            <a:noFill/>
            <a:ln w="57150" cap="flat">
              <a:solidFill>
                <a:srgbClr val="0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66" name="Straight Connector 65"/>
            <p:cNvCxnSpPr>
              <a:stCxn id="53" idx="4"/>
            </p:cNvCxnSpPr>
            <p:nvPr/>
          </p:nvCxnSpPr>
          <p:spPr>
            <a:xfrm>
              <a:off x="3405248" y="5609308"/>
              <a:ext cx="0" cy="7951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3404623" y="6397804"/>
              <a:ext cx="415763" cy="415763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2983236" y="6397804"/>
              <a:ext cx="415763" cy="415763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3398999" y="5637452"/>
              <a:ext cx="494996" cy="27224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8" name="Straight Connector 147"/>
            <p:cNvCxnSpPr/>
            <p:nvPr/>
          </p:nvCxnSpPr>
          <p:spPr>
            <a:xfrm flipH="1" flipV="1">
              <a:off x="2904003" y="5637452"/>
              <a:ext cx="494996" cy="27224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905" y="5535120"/>
            <a:ext cx="1559279" cy="1559279"/>
          </a:xfrm>
          <a:prstGeom prst="rect">
            <a:avLst/>
          </a:prstGeom>
        </p:spPr>
      </p:pic>
      <p:sp>
        <p:nvSpPr>
          <p:cNvPr id="84" name="Can 83"/>
          <p:cNvSpPr/>
          <p:nvPr/>
        </p:nvSpPr>
        <p:spPr>
          <a:xfrm>
            <a:off x="13636343" y="4045919"/>
            <a:ext cx="875958" cy="1308764"/>
          </a:xfrm>
          <a:prstGeom prst="can">
            <a:avLst/>
          </a:prstGeom>
          <a:solidFill>
            <a:srgbClr val="FFFFFF"/>
          </a:solidFill>
          <a:ln w="25400" cap="flat">
            <a:solidFill>
              <a:schemeClr val="accent1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969" y="4380154"/>
            <a:ext cx="748706" cy="74870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0131" y="4517953"/>
            <a:ext cx="1215553" cy="1215553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5635" y="5453999"/>
            <a:ext cx="1522933" cy="152293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8555" y="5397056"/>
            <a:ext cx="672899" cy="67289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217" name="Text Placeholder 2"/>
          <p:cNvSpPr txBox="1">
            <a:spLocks/>
          </p:cNvSpPr>
          <p:nvPr/>
        </p:nvSpPr>
        <p:spPr>
          <a:xfrm>
            <a:off x="2703244" y="8101558"/>
            <a:ext cx="13547613" cy="148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 sz="2400" b="1" i="1" dirty="0">
                <a:latin typeface="Helvetica Neue" charset="0"/>
                <a:ea typeface="Helvetica Neue" charset="0"/>
                <a:cs typeface="Helvetica Neue" charset="0"/>
              </a:rPr>
              <a:t>Some ORAM applications: </a:t>
            </a:r>
            <a:r>
              <a:rPr lang="en-US" sz="2400" i="1" dirty="0">
                <a:latin typeface="Helvetica Neue" charset="0"/>
                <a:ea typeface="Helvetica Neue" charset="0"/>
                <a:cs typeface="Helvetica Neue" charset="0"/>
              </a:rPr>
              <a:t>Cloud storage-as-a-service (personal data storage, health-record database, password management), searchable encryption, secure multiparty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FDFE52-ADCA-49F4-83C6-EB05596392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362A40B-359A-4301-84D8-B9DEB6ED0769}"/>
              </a:ext>
            </a:extLst>
          </p:cNvPr>
          <p:cNvGrpSpPr/>
          <p:nvPr/>
        </p:nvGrpSpPr>
        <p:grpSpPr>
          <a:xfrm>
            <a:off x="3275282" y="5422979"/>
            <a:ext cx="8714454" cy="456089"/>
            <a:chOff x="3275282" y="5425976"/>
            <a:chExt cx="8714454" cy="456089"/>
          </a:xfrm>
        </p:grpSpPr>
        <p:cxnSp>
          <p:nvCxnSpPr>
            <p:cNvPr id="90" name="Straight Arrow Connector 89"/>
            <p:cNvCxnSpPr>
              <a:cxnSpLocks/>
            </p:cNvCxnSpPr>
            <p:nvPr/>
          </p:nvCxnSpPr>
          <p:spPr>
            <a:xfrm>
              <a:off x="3275282" y="5830047"/>
              <a:ext cx="8714454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headEnd type="stealth" w="lg" len="lg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xmlns="" id="{DB997E97-3B71-415D-919F-51965ADE2343}"/>
                </a:ext>
              </a:extLst>
            </p:cNvPr>
            <p:cNvSpPr txBox="1">
              <a:spLocks/>
            </p:cNvSpPr>
            <p:nvPr/>
          </p:nvSpPr>
          <p:spPr>
            <a:xfrm>
              <a:off x="3484918" y="5425976"/>
              <a:ext cx="967250" cy="456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Read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B83587F-6F12-4E07-AFA3-A8DE4F87C588}"/>
              </a:ext>
            </a:extLst>
          </p:cNvPr>
          <p:cNvGrpSpPr/>
          <p:nvPr/>
        </p:nvGrpSpPr>
        <p:grpSpPr>
          <a:xfrm>
            <a:off x="3322067" y="6054280"/>
            <a:ext cx="8668512" cy="429655"/>
            <a:chOff x="3322067" y="6057277"/>
            <a:chExt cx="8668512" cy="42965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390A295E-59EF-47A3-A99D-A81287A8CA7C}"/>
                </a:ext>
              </a:extLst>
            </p:cNvPr>
            <p:cNvCxnSpPr>
              <a:cxnSpLocks/>
            </p:cNvCxnSpPr>
            <p:nvPr/>
          </p:nvCxnSpPr>
          <p:spPr>
            <a:xfrm>
              <a:off x="3322067" y="6486545"/>
              <a:ext cx="8668512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headEnd type="none" w="lg" len="lg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xmlns="" id="{AADD6FE6-0A45-44AE-A8DC-7AA06C40E915}"/>
                </a:ext>
              </a:extLst>
            </p:cNvPr>
            <p:cNvSpPr txBox="1">
              <a:spLocks/>
            </p:cNvSpPr>
            <p:nvPr/>
          </p:nvSpPr>
          <p:spPr>
            <a:xfrm>
              <a:off x="3484918" y="6057277"/>
              <a:ext cx="885647" cy="4296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Write</a:t>
              </a: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6124063" y="4995309"/>
            <a:ext cx="2006221" cy="2394098"/>
          </a:xfrm>
          <a:prstGeom prst="round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ORAM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AFEB9D4-5EB4-4904-9FB7-629759D1D11D}"/>
              </a:ext>
            </a:extLst>
          </p:cNvPr>
          <p:cNvGrpSpPr/>
          <p:nvPr/>
        </p:nvGrpSpPr>
        <p:grpSpPr>
          <a:xfrm>
            <a:off x="3190615" y="5360094"/>
            <a:ext cx="8714454" cy="1266964"/>
            <a:chOff x="3190615" y="5360094"/>
            <a:chExt cx="8714454" cy="1266964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86811C98-58A8-4A80-AD2B-DC606F8CF7E6}"/>
                </a:ext>
              </a:extLst>
            </p:cNvPr>
            <p:cNvCxnSpPr>
              <a:cxnSpLocks/>
            </p:cNvCxnSpPr>
            <p:nvPr/>
          </p:nvCxnSpPr>
          <p:spPr>
            <a:xfrm>
              <a:off x="8130284" y="5826060"/>
              <a:ext cx="3774785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headEnd type="stealth" w="lg" len="lg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xmlns="" id="{E2AD4E67-6BB0-4723-85AA-ED89EBEA1AA0}"/>
                </a:ext>
              </a:extLst>
            </p:cNvPr>
            <p:cNvSpPr txBox="1">
              <a:spLocks/>
            </p:cNvSpPr>
            <p:nvPr/>
          </p:nvSpPr>
          <p:spPr>
            <a:xfrm>
              <a:off x="4104731" y="5394685"/>
              <a:ext cx="2482959" cy="566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Logical read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F65586DC-6388-4C88-B293-9370A1C714DD}"/>
                </a:ext>
              </a:extLst>
            </p:cNvPr>
            <p:cNvCxnSpPr>
              <a:cxnSpLocks/>
            </p:cNvCxnSpPr>
            <p:nvPr/>
          </p:nvCxnSpPr>
          <p:spPr>
            <a:xfrm>
              <a:off x="3190615" y="5826060"/>
              <a:ext cx="2933448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headEnd type="stealth" w="lg" len="lg"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8" name="Text Placeholder 2">
              <a:extLst>
                <a:ext uri="{FF2B5EF4-FFF2-40B4-BE49-F238E27FC236}">
                  <a16:creationId xmlns:a16="http://schemas.microsoft.com/office/drawing/2014/main" xmlns="" id="{0E085271-4210-4551-895B-CFDE523A0CCF}"/>
                </a:ext>
              </a:extLst>
            </p:cNvPr>
            <p:cNvSpPr txBox="1">
              <a:spLocks/>
            </p:cNvSpPr>
            <p:nvPr/>
          </p:nvSpPr>
          <p:spPr>
            <a:xfrm>
              <a:off x="8915245" y="5360094"/>
              <a:ext cx="2888894" cy="566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Physical read/write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F8B774BB-F095-4402-831C-11D0036FF3F2}"/>
                </a:ext>
              </a:extLst>
            </p:cNvPr>
            <p:cNvCxnSpPr>
              <a:cxnSpLocks/>
            </p:cNvCxnSpPr>
            <p:nvPr/>
          </p:nvCxnSpPr>
          <p:spPr>
            <a:xfrm>
              <a:off x="8130284" y="6491658"/>
              <a:ext cx="3774785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headEnd type="none" w="lg" len="lg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0" name="Text Placeholder 2">
              <a:extLst>
                <a:ext uri="{FF2B5EF4-FFF2-40B4-BE49-F238E27FC236}">
                  <a16:creationId xmlns:a16="http://schemas.microsoft.com/office/drawing/2014/main" xmlns="" id="{15C388E7-A53A-4902-BABA-DBFE84C223A6}"/>
                </a:ext>
              </a:extLst>
            </p:cNvPr>
            <p:cNvSpPr txBox="1">
              <a:spLocks/>
            </p:cNvSpPr>
            <p:nvPr/>
          </p:nvSpPr>
          <p:spPr>
            <a:xfrm>
              <a:off x="4067258" y="6060283"/>
              <a:ext cx="2482959" cy="566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Logical write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58DCD72A-EEE8-4861-BA11-5CF01C86B3C3}"/>
                </a:ext>
              </a:extLst>
            </p:cNvPr>
            <p:cNvCxnSpPr>
              <a:cxnSpLocks/>
            </p:cNvCxnSpPr>
            <p:nvPr/>
          </p:nvCxnSpPr>
          <p:spPr>
            <a:xfrm>
              <a:off x="3190615" y="6491658"/>
              <a:ext cx="2933448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headEnd type="none" w="lg" len="lg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2" name="Text Placeholder 2">
              <a:extLst>
                <a:ext uri="{FF2B5EF4-FFF2-40B4-BE49-F238E27FC236}">
                  <a16:creationId xmlns:a16="http://schemas.microsoft.com/office/drawing/2014/main" xmlns="" id="{FB080D54-B4DC-4D0C-BB7C-2E901AFE6152}"/>
                </a:ext>
              </a:extLst>
            </p:cNvPr>
            <p:cNvSpPr txBox="1">
              <a:spLocks/>
            </p:cNvSpPr>
            <p:nvPr/>
          </p:nvSpPr>
          <p:spPr>
            <a:xfrm>
              <a:off x="8829151" y="6025692"/>
              <a:ext cx="3063309" cy="566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Physical read/write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DA9EBA3-0DF0-41CF-B1BB-970D85821C8F}"/>
              </a:ext>
            </a:extLst>
          </p:cNvPr>
          <p:cNvGrpSpPr/>
          <p:nvPr/>
        </p:nvGrpSpPr>
        <p:grpSpPr>
          <a:xfrm>
            <a:off x="8246418" y="4645379"/>
            <a:ext cx="4480642" cy="2449020"/>
            <a:chOff x="8246418" y="4645379"/>
            <a:chExt cx="4480642" cy="24490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B44D209-0E23-4D5F-9859-4938062729DB}"/>
                </a:ext>
              </a:extLst>
            </p:cNvPr>
            <p:cNvSpPr/>
            <p:nvPr/>
          </p:nvSpPr>
          <p:spPr>
            <a:xfrm>
              <a:off x="8705476" y="5128860"/>
              <a:ext cx="2988327" cy="1965539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" name="Text Placeholder 2">
              <a:extLst>
                <a:ext uri="{FF2B5EF4-FFF2-40B4-BE49-F238E27FC236}">
                  <a16:creationId xmlns:a16="http://schemas.microsoft.com/office/drawing/2014/main" xmlns="" id="{144E3106-630A-44EF-9059-D1C61084207A}"/>
                </a:ext>
              </a:extLst>
            </p:cNvPr>
            <p:cNvSpPr txBox="1">
              <a:spLocks/>
            </p:cNvSpPr>
            <p:nvPr/>
          </p:nvSpPr>
          <p:spPr>
            <a:xfrm>
              <a:off x="8246418" y="4645379"/>
              <a:ext cx="4480642" cy="566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t">
              <a:noAutofit/>
            </a:bodyPr>
            <a:lstStyle>
              <a:lvl1pPr marL="444545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88909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1333634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1778178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2222723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267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812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356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900" marR="0" indent="-444545" algn="l" defTabSz="584258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lang="en-US" sz="2400" i="1" dirty="0">
                  <a:solidFill>
                    <a:srgbClr val="FF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Not reveal logical accesses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6566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</a:t>
            </a:r>
            <a:r>
              <a:rPr lang="mr-IN" sz="60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 Eviction Subroutine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A1872A14-9443-4B80-9317-B67E15E2C847}"/>
                  </a:ext>
                </a:extLst>
              </p:cNvPr>
              <p:cNvSpPr txBox="1"/>
              <p:nvPr/>
            </p:nvSpPr>
            <p:spPr>
              <a:xfrm>
                <a:off x="9628234" y="7099070"/>
                <a:ext cx="4701948" cy="72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153B63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pPr>
                      <m:e>
                        <m:d>
                          <m:dPr>
                            <m:begChr m:val="⟦"/>
                            <m:endChr m:val="⟧"/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153B63"/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153B63"/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                             </m:t>
                            </m:r>
                          </m:e>
                        </m:d>
                      </m:e>
                      <m:sup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(2</m:t>
                        </m:r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𝑡</m:t>
                        </m:r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0" lang="en-US" sz="4500" b="0" i="0" u="none" strike="noStrike" cap="none" spc="0" normalizeH="0" baseline="0" dirty="0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   </a:t>
                </a: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1872A14-9443-4B80-9317-B67E15E2C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8234" y="7099070"/>
                <a:ext cx="4701948" cy="721351"/>
              </a:xfrm>
              <a:prstGeom prst="rect">
                <a:avLst/>
              </a:prstGeom>
              <a:blipFill>
                <a:blip r:embed="rId2"/>
                <a:stretch>
                  <a:fillRect r="-40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D6CF1123-2443-48D4-B5B7-2748BDD44932}"/>
                  </a:ext>
                </a:extLst>
              </p:cNvPr>
              <p:cNvSpPr txBox="1"/>
              <p:nvPr/>
            </p:nvSpPr>
            <p:spPr>
              <a:xfrm>
                <a:off x="783247" y="7099071"/>
                <a:ext cx="4701948" cy="721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153B63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pPr>
                      <m:e>
                        <m:d>
                          <m:dPr>
                            <m:begChr m:val="⟦"/>
                            <m:endChr m:val="⟧"/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153B63"/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153B63"/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                             </m:t>
                            </m:r>
                          </m:e>
                        </m:d>
                      </m:e>
                      <m:sup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153B63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(</m:t>
                        </m:r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153B63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𝑡</m:t>
                        </m:r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153B63"/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0" lang="en-US" sz="4500" b="0" i="0" u="none" strike="noStrike" cap="none" spc="0" normalizeH="0" baseline="0" dirty="0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   </a:t>
                </a: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6CF1123-2443-48D4-B5B7-2748BDD44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47" y="7099071"/>
                <a:ext cx="4701948" cy="721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5A13A0C1-0A92-4DCF-849B-A124AD3BB114}"/>
                  </a:ext>
                </a:extLst>
              </p:cNvPr>
              <p:cNvSpPr txBox="1"/>
              <p:nvPr/>
            </p:nvSpPr>
            <p:spPr>
              <a:xfrm>
                <a:off x="5826202" y="6138099"/>
                <a:ext cx="3278286" cy="28708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153B63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d>
                            <m:dPr>
                              <m:begChr m:val="⟦"/>
                              <m:endChr m:val="⟧"/>
                              <m:ctrlPr>
                                <a:rPr kumimoji="0" lang="en-US" sz="45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153B63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mr-IN" sz="45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153B63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45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153B63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  <a:sym typeface="Helvetica Light"/>
                                      </a:rPr>
                                      <m:t> </m:t>
                                    </m:r>
                                    <m:r>
                                      <a:rPr kumimoji="0" lang="en-US" sz="45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153B63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  <a:sym typeface="Helvetica Light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kumimoji="0" lang="en-US" sz="45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153B63"/>
                                        </a:solidFill>
                                        <a:effectLst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  <a:sym typeface="Helvetica Light"/>
                                      </a:rPr>
                                      <m:t>               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kumimoji="0" lang="mr-IN" sz="45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153B63"/>
                                            </a:solidFill>
                                            <a:effectLst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Helvetica Light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kumimoji="0" lang="mr-IN" sz="4500" b="0" i="1" u="none" strike="noStrike" cap="none" spc="0" normalizeH="0" baseline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153B63"/>
                                                  </a:solidFill>
                                                  <a:effectLst/>
                                                  <a:uFillTx/>
                                                  <a:latin typeface="Cambria Math" charset="0"/>
                                                  <a:ea typeface="+mn-ea"/>
                                                  <a:cs typeface="+mn-cs"/>
                                                  <a:sym typeface="Helvetica Light"/>
                                                </a:rPr>
                                              </m:ctrlPr>
                                            </m:mPr>
                                            <m:mr>
                                              <m:e/>
                                            </m:mr>
                                            <m:mr>
                                              <m:e/>
                                            </m:mr>
                                          </m:m>
                                        </m:e>
                                      </m:mr>
                                      <m:mr>
                                        <m:e/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kumimoji="0" lang="en-US" sz="4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153B63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Helvetica Light"/>
                            </a:rPr>
                            <m:t>(</m:t>
                          </m:r>
                          <m:r>
                            <a:rPr kumimoji="0" lang="en-US" sz="4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153B63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Helvetica Light"/>
                            </a:rPr>
                            <m:t>𝑡</m:t>
                          </m:r>
                          <m:r>
                            <a:rPr kumimoji="0" lang="en-US" sz="45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153B63"/>
                              </a:solidFill>
                              <a:effectLst/>
                              <a:uFillTx/>
                              <a:latin typeface="Cambria Math" charset="0"/>
                              <a:ea typeface="+mn-ea"/>
                              <a:cs typeface="+mn-cs"/>
                              <a:sym typeface="Helvetica Light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cap="none" spc="0" normalizeH="0" baseline="0" dirty="0">
                  <a:ln>
                    <a:noFill/>
                  </a:ln>
                  <a:solidFill>
                    <a:srgbClr val="153B63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A13A0C1-0A92-4DCF-849B-A124AD3BB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202" y="6138099"/>
                <a:ext cx="3278286" cy="2870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7F58B2E6-0540-455F-AC83-7EDE1D0ECCFD}"/>
              </a:ext>
            </a:extLst>
          </p:cNvPr>
          <p:cNvSpPr/>
          <p:nvPr/>
        </p:nvSpPr>
        <p:spPr>
          <a:xfrm>
            <a:off x="1262263" y="3597577"/>
            <a:ext cx="866574" cy="8665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18" name="Curved Connector 538">
            <a:extLst>
              <a:ext uri="{FF2B5EF4-FFF2-40B4-BE49-F238E27FC236}">
                <a16:creationId xmlns:a16="http://schemas.microsoft.com/office/drawing/2014/main" xmlns="" id="{078C3BC7-7BD6-4DA6-82E7-D24C0177A3A5}"/>
              </a:ext>
            </a:extLst>
          </p:cNvPr>
          <p:cNvCxnSpPr>
            <a:stCxn id="123" idx="2"/>
            <a:endCxn id="117" idx="0"/>
          </p:cNvCxnSpPr>
          <p:nvPr/>
        </p:nvCxnSpPr>
        <p:spPr>
          <a:xfrm rot="10800000" flipV="1">
            <a:off x="1695551" y="2407053"/>
            <a:ext cx="732115" cy="1190524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Curved Connector 539">
            <a:extLst>
              <a:ext uri="{FF2B5EF4-FFF2-40B4-BE49-F238E27FC236}">
                <a16:creationId xmlns:a16="http://schemas.microsoft.com/office/drawing/2014/main" xmlns="" id="{61E471D3-F677-4ED3-B258-A948511E8FBD}"/>
              </a:ext>
            </a:extLst>
          </p:cNvPr>
          <p:cNvCxnSpPr>
            <a:stCxn id="123" idx="6"/>
            <a:endCxn id="124" idx="0"/>
          </p:cNvCxnSpPr>
          <p:nvPr/>
        </p:nvCxnSpPr>
        <p:spPr>
          <a:xfrm>
            <a:off x="3294239" y="2407053"/>
            <a:ext cx="750592" cy="1190524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0172DD82-032B-45B6-99F9-89551FE73687}"/>
              </a:ext>
            </a:extLst>
          </p:cNvPr>
          <p:cNvSpPr/>
          <p:nvPr/>
        </p:nvSpPr>
        <p:spPr>
          <a:xfrm rot="17700197">
            <a:off x="1071291" y="2479054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copy!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52E5A4D0-0B02-4843-BDC9-02F787905CDF}"/>
              </a:ext>
            </a:extLst>
          </p:cNvPr>
          <p:cNvSpPr/>
          <p:nvPr/>
        </p:nvSpPr>
        <p:spPr>
          <a:xfrm>
            <a:off x="4684357" y="2589813"/>
            <a:ext cx="904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Done by oblivious permutation via Matrix product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FFDA9666-1002-4F1E-8072-7FBA24FDEACB}"/>
              </a:ext>
            </a:extLst>
          </p:cNvPr>
          <p:cNvSpPr/>
          <p:nvPr/>
        </p:nvSpPr>
        <p:spPr>
          <a:xfrm>
            <a:off x="1326699" y="3769254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 err="1">
                <a:latin typeface="Helvetica Neue" charset="0"/>
                <a:ea typeface="Helvetica Neue" charset="0"/>
                <a:cs typeface="Helvetica Neue" charset="0"/>
              </a:rPr>
              <a:t>sibl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7E5A0D7C-8186-4F9D-AF13-9C5D35264553}"/>
              </a:ext>
            </a:extLst>
          </p:cNvPr>
          <p:cNvSpPr/>
          <p:nvPr/>
        </p:nvSpPr>
        <p:spPr>
          <a:xfrm>
            <a:off x="2427665" y="1973766"/>
            <a:ext cx="866574" cy="866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97D7558A-3BB8-412F-9C9F-297397277660}"/>
              </a:ext>
            </a:extLst>
          </p:cNvPr>
          <p:cNvSpPr/>
          <p:nvPr/>
        </p:nvSpPr>
        <p:spPr>
          <a:xfrm>
            <a:off x="3611544" y="3597577"/>
            <a:ext cx="866574" cy="8665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BB8B30C1-692A-4AAC-BA7E-EDB7CB56EFAA}"/>
                  </a:ext>
                </a:extLst>
              </p:cNvPr>
              <p:cNvSpPr txBox="1"/>
              <p:nvPr/>
            </p:nvSpPr>
            <p:spPr>
              <a:xfrm>
                <a:off x="5195543" y="4892744"/>
                <a:ext cx="6058903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2800" b="1" i="0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𝐈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[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𝑖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,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𝑗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]</m:t>
                    </m:r>
                    <m:r>
                      <a:rPr kumimoji="0" lang="en-US" sz="2800" b="0" i="0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=1</m:t>
                    </m:r>
                  </m:oMath>
                </a14:m>
                <a:r>
                  <a:rPr kumimoji="0" lang="en-US" sz="2800" b="0" u="none" strike="noStrike" cap="none" spc="0" normalizeH="0" baseline="0" dirty="0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latin typeface="Helvetica Neue" charset="0"/>
                    <a:ea typeface="Helvetica Neue" charset="0"/>
                    <a:cs typeface="Helvetica Neue" charset="0"/>
                    <a:sym typeface="Helvetica Light"/>
                  </a:rPr>
                  <a:t>: Move block at location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charset="0"/>
                        <a:ea typeface="Helvetica Neue" charset="0"/>
                        <a:cs typeface="Helvetica Neue" charset="0"/>
                        <a:sym typeface="Helvetica Light"/>
                      </a:rPr>
                      <m:t>𝑖</m:t>
                    </m:r>
                  </m:oMath>
                </a14:m>
                <a:r>
                  <a:rPr kumimoji="0" lang="en-US" sz="2800" b="0" u="none" strike="noStrike" cap="none" spc="0" normalizeH="0" baseline="0" dirty="0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latin typeface="Helvetica Neue" charset="0"/>
                    <a:ea typeface="Helvetica Neue" charset="0"/>
                    <a:cs typeface="Helvetica Neue" charset="0"/>
                    <a:sym typeface="Helvetica Light"/>
                  </a:rPr>
                  <a:t> to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charset="0"/>
                        <a:ea typeface="Helvetica Neue" charset="0"/>
                        <a:cs typeface="Helvetica Neue" charset="0"/>
                        <a:sym typeface="Helvetica Light"/>
                      </a:rPr>
                      <m:t>𝑗</m:t>
                    </m:r>
                  </m:oMath>
                </a14:m>
                <a:endParaRPr kumimoji="0" lang="en-US" sz="2800" b="0" u="none" strike="noStrike" cap="none" spc="0" normalizeH="0" baseline="0" dirty="0">
                  <a:ln>
                    <a:noFill/>
                  </a:ln>
                  <a:solidFill>
                    <a:srgbClr val="153B63"/>
                  </a:solidFill>
                  <a:effectLst/>
                  <a:uFillTx/>
                  <a:latin typeface="Helvetica Neue" charset="0"/>
                  <a:ea typeface="Helvetica Neue" charset="0"/>
                  <a:cs typeface="Helvetica Neue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B8B30C1-692A-4AAC-BA7E-EDB7CB56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543" y="4892744"/>
                <a:ext cx="6058903" cy="430887"/>
              </a:xfrm>
              <a:prstGeom prst="rect">
                <a:avLst/>
              </a:prstGeom>
              <a:blipFill>
                <a:blip r:embed="rId5"/>
                <a:stretch>
                  <a:fillRect t="-25714" r="-402" b="-5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xmlns="" id="{ACCE1595-E4A8-4B52-B99A-37A70E2FE349}"/>
                  </a:ext>
                </a:extLst>
              </p:cNvPr>
              <p:cNvSpPr txBox="1"/>
              <p:nvPr/>
            </p:nvSpPr>
            <p:spPr>
              <a:xfrm>
                <a:off x="5195544" y="5483988"/>
                <a:ext cx="11397472" cy="430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2800" b="1" i="0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𝐈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[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𝑖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+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𝑍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,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𝑖</m:t>
                    </m:r>
                    <m:r>
                      <a:rPr kumimoji="0" lang="en-US" sz="2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]</m:t>
                    </m:r>
                    <m:r>
                      <a:rPr kumimoji="0" lang="en-US" sz="2800" b="0" i="0" u="none" strike="noStrike" cap="none" spc="0" normalizeH="0" baseline="0" smtClean="0">
                        <a:ln>
                          <a:noFill/>
                        </a:ln>
                        <a:solidFill>
                          <a:srgbClr val="153B63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  <a:sym typeface="Helvetica Light"/>
                      </a:rPr>
                      <m:t>=1</m:t>
                    </m:r>
                  </m:oMath>
                </a14:m>
                <a:r>
                  <a:rPr kumimoji="0" lang="en-US" sz="2800" b="0" u="none" strike="noStrike" cap="none" spc="0" normalizeH="0" baseline="0" dirty="0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latin typeface="Helvetica Neue" charset="0"/>
                    <a:ea typeface="Helvetica Neue" charset="0"/>
                    <a:cs typeface="Helvetica Neue" charset="0"/>
                    <a:sym typeface="Helvetica Light"/>
                  </a:rPr>
                  <a:t>: Keep the block location in</a:t>
                </a:r>
                <a:r>
                  <a:rPr kumimoji="0" lang="en-US" sz="2800" b="0" u="none" strike="noStrike" cap="none" spc="0" normalizeH="0" dirty="0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latin typeface="Helvetica Neue" charset="0"/>
                    <a:ea typeface="Helvetica Neue" charset="0"/>
                    <a:cs typeface="Helvetica Neue" charset="0"/>
                    <a:sym typeface="Helvetica Light"/>
                  </a:rPr>
                  <a:t> </a:t>
                </a:r>
                <a:r>
                  <a:rPr kumimoji="0" lang="en-US" sz="2800" b="0" u="none" strike="noStrike" cap="none" spc="0" normalizeH="0" dirty="0" err="1">
                    <a:ln>
                      <a:noFill/>
                    </a:ln>
                    <a:solidFill>
                      <a:srgbClr val="153B63"/>
                    </a:solidFill>
                    <a:effectLst/>
                    <a:uFillTx/>
                    <a:latin typeface="Helvetica Neue" charset="0"/>
                    <a:ea typeface="Helvetica Neue" charset="0"/>
                    <a:cs typeface="Helvetica Neue" charset="0"/>
                    <a:sym typeface="Helvetica Light"/>
                  </a:rPr>
                  <a:t>dest</a:t>
                </a:r>
                <a:r>
                  <a:rPr lang="en-US" sz="2800" dirty="0">
                    <a:latin typeface="Helvetica Neue" charset="0"/>
                    <a:ea typeface="Helvetica Neue" charset="0"/>
                    <a:cs typeface="Helvetica Neue" charset="0"/>
                  </a:rPr>
                  <a:t>. bucket remain the same</a:t>
                </a:r>
                <a:endParaRPr kumimoji="0" lang="en-US" sz="2800" b="0" u="none" strike="noStrike" cap="none" spc="0" normalizeH="0" baseline="0" dirty="0">
                  <a:ln>
                    <a:noFill/>
                  </a:ln>
                  <a:solidFill>
                    <a:srgbClr val="153B63"/>
                  </a:solidFill>
                  <a:effectLst/>
                  <a:uFillTx/>
                  <a:latin typeface="Helvetica Neue" charset="0"/>
                  <a:ea typeface="Helvetica Neue" charset="0"/>
                  <a:cs typeface="Helvetica Neue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CCE1595-E4A8-4B52-B99A-37A70E2FE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544" y="5483988"/>
                <a:ext cx="11397472" cy="430887"/>
              </a:xfrm>
              <a:prstGeom prst="rect">
                <a:avLst/>
              </a:prstGeom>
              <a:blipFill>
                <a:blip r:embed="rId6"/>
                <a:stretch>
                  <a:fillRect t="-25714" b="-5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7" name="Table 126">
            <a:extLst>
              <a:ext uri="{FF2B5EF4-FFF2-40B4-BE49-F238E27FC236}">
                <a16:creationId xmlns:a16="http://schemas.microsoft.com/office/drawing/2014/main" xmlns="" id="{6BEF927D-DE6B-4687-A048-C9EF87BC0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710156"/>
              </p:ext>
            </p:extLst>
          </p:nvPr>
        </p:nvGraphicFramePr>
        <p:xfrm>
          <a:off x="1026757" y="7328733"/>
          <a:ext cx="36576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36" name="Rectangle 235">
            <a:extLst>
              <a:ext uri="{FF2B5EF4-FFF2-40B4-BE49-F238E27FC236}">
                <a16:creationId xmlns:a16="http://schemas.microsoft.com/office/drawing/2014/main" xmlns="" id="{D21BC557-D015-4398-BFCB-83103B68D660}"/>
              </a:ext>
            </a:extLst>
          </p:cNvPr>
          <p:cNvSpPr/>
          <p:nvPr/>
        </p:nvSpPr>
        <p:spPr>
          <a:xfrm rot="3762607">
            <a:off x="3825159" y="2596265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??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xmlns="" id="{7D17FF03-146D-4119-9FC2-A49CCEE4C65B}"/>
              </a:ext>
            </a:extLst>
          </p:cNvPr>
          <p:cNvSpPr/>
          <p:nvPr/>
        </p:nvSpPr>
        <p:spPr>
          <a:xfrm>
            <a:off x="2517163" y="2145442"/>
            <a:ext cx="676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 err="1">
                <a:latin typeface="Helvetica Neue" charset="0"/>
                <a:ea typeface="Helvetica Neue" charset="0"/>
                <a:cs typeface="Helvetica Neue" charset="0"/>
              </a:rPr>
              <a:t>src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6B1B052B-49E1-4C86-AF14-13015C1C043F}"/>
              </a:ext>
            </a:extLst>
          </p:cNvPr>
          <p:cNvSpPr/>
          <p:nvPr/>
        </p:nvSpPr>
        <p:spPr>
          <a:xfrm>
            <a:off x="3594543" y="3769254"/>
            <a:ext cx="883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 err="1">
                <a:latin typeface="Helvetica Neue" charset="0"/>
                <a:ea typeface="Helvetica Neue" charset="0"/>
                <a:cs typeface="Helvetica Neue" charset="0"/>
              </a:rPr>
              <a:t>dest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239" name="Table 238">
            <a:extLst>
              <a:ext uri="{FF2B5EF4-FFF2-40B4-BE49-F238E27FC236}">
                <a16:creationId xmlns:a16="http://schemas.microsoft.com/office/drawing/2014/main" xmlns="" id="{8AD8BC39-2112-48EA-AA17-9C315A286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23291"/>
              </p:ext>
            </p:extLst>
          </p:nvPr>
        </p:nvGraphicFramePr>
        <p:xfrm>
          <a:off x="6264979" y="6597213"/>
          <a:ext cx="183794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6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 Neue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40" name="Table 239">
            <a:extLst>
              <a:ext uri="{FF2B5EF4-FFF2-40B4-BE49-F238E27FC236}">
                <a16:creationId xmlns:a16="http://schemas.microsoft.com/office/drawing/2014/main" xmlns="" id="{AAFA8CD9-91A3-4EC3-BDE1-9A5069AC6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065610"/>
              </p:ext>
            </p:extLst>
          </p:nvPr>
        </p:nvGraphicFramePr>
        <p:xfrm>
          <a:off x="9863446" y="7328733"/>
          <a:ext cx="36576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xmlns="" id="{4768C1A6-B30C-4A20-A0A0-DBA45AFB0B7A}"/>
                  </a:ext>
                </a:extLst>
              </p:cNvPr>
              <p:cNvSpPr txBox="1"/>
              <p:nvPr/>
            </p:nvSpPr>
            <p:spPr>
              <a:xfrm>
                <a:off x="5543379" y="7292655"/>
                <a:ext cx="216405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153B63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Helvetica Light"/>
                        </a:rPr>
                        <m:t>⋅</m:t>
                      </m:r>
                    </m:oMath>
                  </m:oMathPara>
                </a14:m>
                <a:endPara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153B6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768C1A6-B30C-4A20-A0A0-DBA45AFB0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379" y="7292655"/>
                <a:ext cx="2164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xmlns="" id="{F26C74D4-7D29-4DB0-A2F8-7B593EA57E5F}"/>
                  </a:ext>
                </a:extLst>
              </p:cNvPr>
              <p:cNvSpPr txBox="1"/>
              <p:nvPr/>
            </p:nvSpPr>
            <p:spPr>
              <a:xfrm>
                <a:off x="8697996" y="7280780"/>
                <a:ext cx="394339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153B63"/>
                          </a:solidFill>
                          <a:effectLst/>
                          <a:uFillTx/>
                          <a:latin typeface="Cambria Math" charset="0"/>
                          <a:ea typeface="+mn-ea"/>
                          <a:cs typeface="+mn-cs"/>
                          <a:sym typeface="Helvetica Light"/>
                        </a:rPr>
                        <m:t>=</m:t>
                      </m:r>
                    </m:oMath>
                  </m:oMathPara>
                </a14:m>
                <a:endParaRPr kumimoji="0" lang="en-US" sz="3000" b="0" i="0" u="none" strike="noStrike" cap="none" spc="0" normalizeH="0" baseline="0" dirty="0">
                  <a:ln>
                    <a:noFill/>
                  </a:ln>
                  <a:solidFill>
                    <a:srgbClr val="153B6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26C74D4-7D29-4DB0-A2F8-7B593EA57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996" y="7280780"/>
                <a:ext cx="39433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3" name="Rectangle 242">
            <a:extLst>
              <a:ext uri="{FF2B5EF4-FFF2-40B4-BE49-F238E27FC236}">
                <a16:creationId xmlns:a16="http://schemas.microsoft.com/office/drawing/2014/main" xmlns="" id="{92B1E9F3-8F73-4875-955B-D89FDD3CFECD}"/>
              </a:ext>
            </a:extLst>
          </p:cNvPr>
          <p:cNvSpPr/>
          <p:nvPr/>
        </p:nvSpPr>
        <p:spPr>
          <a:xfrm>
            <a:off x="335695" y="5136432"/>
            <a:ext cx="2583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Empty due to previous eviction</a:t>
            </a: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D3365A01-8CA3-4F50-BD74-02FB47FC4D83}"/>
              </a:ext>
            </a:extLst>
          </p:cNvPr>
          <p:cNvCxnSpPr>
            <a:cxnSpLocks/>
            <a:endCxn id="243" idx="0"/>
          </p:cNvCxnSpPr>
          <p:nvPr/>
        </p:nvCxnSpPr>
        <p:spPr>
          <a:xfrm flipH="1">
            <a:off x="1627371" y="4274454"/>
            <a:ext cx="68180" cy="861978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2CAA0F98-6881-4D56-959C-6D33BAED3555}"/>
              </a:ext>
            </a:extLst>
          </p:cNvPr>
          <p:cNvSpPr/>
          <p:nvPr/>
        </p:nvSpPr>
        <p:spPr>
          <a:xfrm>
            <a:off x="1948070" y="6758248"/>
            <a:ext cx="1192695" cy="565310"/>
          </a:xfrm>
          <a:custGeom>
            <a:avLst/>
            <a:gdLst>
              <a:gd name="connsiteX0" fmla="*/ 0 w 1192695"/>
              <a:gd name="connsiteY0" fmla="*/ 545432 h 565310"/>
              <a:gd name="connsiteX1" fmla="*/ 556591 w 1192695"/>
              <a:gd name="connsiteY1" fmla="*/ 78292 h 565310"/>
              <a:gd name="connsiteX2" fmla="*/ 974034 w 1192695"/>
              <a:gd name="connsiteY2" fmla="*/ 48475 h 565310"/>
              <a:gd name="connsiteX3" fmla="*/ 1192695 w 1192695"/>
              <a:gd name="connsiteY3" fmla="*/ 565310 h 56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2695" h="565310">
                <a:moveTo>
                  <a:pt x="0" y="545432"/>
                </a:moveTo>
                <a:cubicBezTo>
                  <a:pt x="197126" y="353275"/>
                  <a:pt x="394252" y="161118"/>
                  <a:pt x="556591" y="78292"/>
                </a:cubicBezTo>
                <a:cubicBezTo>
                  <a:pt x="718930" y="-4534"/>
                  <a:pt x="868017" y="-32695"/>
                  <a:pt x="974034" y="48475"/>
                </a:cubicBezTo>
                <a:cubicBezTo>
                  <a:pt x="1080051" y="129645"/>
                  <a:pt x="1136373" y="347477"/>
                  <a:pt x="1192695" y="565310"/>
                </a:cubicBezTo>
              </a:path>
            </a:pathLst>
          </a:cu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xmlns="" id="{06911654-B0B8-48F8-B720-097D5E68F759}"/>
                  </a:ext>
                </a:extLst>
              </p:cNvPr>
              <p:cNvSpPr/>
              <p:nvPr/>
            </p:nvSpPr>
            <p:spPr>
              <a:xfrm>
                <a:off x="6963378" y="5992999"/>
                <a:ext cx="44114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  <a:ea typeface="Helvetica Neue" charset="0"/>
                          <a:cs typeface="Helvetica Neue" charset="0"/>
                        </a:rPr>
                        <m:t>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06911654-B0B8-48F8-B720-097D5E68F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378" y="5992999"/>
                <a:ext cx="44114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DA9DAB6-A164-45BE-9DC5-96C90ECB2C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4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6" grpId="0"/>
      <p:bldP spid="120" grpId="0"/>
      <p:bldP spid="121" grpId="0"/>
      <p:bldP spid="125" grpId="0"/>
      <p:bldP spid="126" grpId="0"/>
      <p:bldP spid="236" grpId="0"/>
      <p:bldP spid="241" grpId="0"/>
      <p:bldP spid="242" grpId="0"/>
      <p:bldP spid="243" grpId="0"/>
      <p:bldP spid="245" grpId="0" animBg="1"/>
      <p:bldP spid="2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Access </a:t>
            </a:r>
            <a:r>
              <a:rPr lang="mr-IN" sz="60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 Eviction Subroutine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xmlns="" id="{51E3707D-0BF7-4C83-A449-2F5A7935D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14013"/>
              </p:ext>
            </p:extLst>
          </p:nvPr>
        </p:nvGraphicFramePr>
        <p:xfrm>
          <a:off x="1430221" y="6322186"/>
          <a:ext cx="36576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E8CF41A-010A-40F9-8A37-AF7AC70E303D}"/>
                  </a:ext>
                </a:extLst>
              </p:cNvPr>
              <p:cNvSpPr txBox="1"/>
              <p:nvPr/>
            </p:nvSpPr>
            <p:spPr>
              <a:xfrm>
                <a:off x="1195009" y="6017021"/>
                <a:ext cx="5007488" cy="872355"/>
              </a:xfrm>
              <a:prstGeom prst="rect">
                <a:avLst/>
              </a:prstGeom>
              <a:noFill/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bSupPr>
                      <m:e>
                        <m:d>
                          <m:dPr>
                            <m:begChr m:val="⟦"/>
                            <m:endChr m:val="⟧"/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                             </m:t>
                            </m:r>
                          </m:e>
                        </m:d>
                      </m:e>
                      <m:sub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2</m:t>
                            </m:r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kumimoji="0" lang="en-US" sz="45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  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E8CF41A-010A-40F9-8A37-AF7AC70E3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009" y="6017021"/>
                <a:ext cx="5007488" cy="8723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EAAD24AC-A5E2-43E0-A360-75028EAF7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771590"/>
              </p:ext>
            </p:extLst>
          </p:nvPr>
        </p:nvGraphicFramePr>
        <p:xfrm>
          <a:off x="1378144" y="8423366"/>
          <a:ext cx="36576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1DA743AA-36C5-4224-B967-019821784026}"/>
                  </a:ext>
                </a:extLst>
              </p:cNvPr>
              <p:cNvSpPr txBox="1"/>
              <p:nvPr/>
            </p:nvSpPr>
            <p:spPr>
              <a:xfrm>
                <a:off x="1142931" y="8073781"/>
                <a:ext cx="5059565" cy="873060"/>
              </a:xfrm>
              <a:prstGeom prst="rect">
                <a:avLst/>
              </a:prstGeom>
              <a:noFill/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bSupPr>
                      <m:e>
                        <m:d>
                          <m:dPr>
                            <m:begChr m:val="⟦"/>
                            <m:endChr m:val="⟧"/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                             </m:t>
                            </m:r>
                          </m:e>
                        </m:d>
                      </m:e>
                      <m:sub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ℓ</m:t>
                        </m:r>
                      </m:sub>
                      <m:sup>
                        <m:d>
                          <m:dPr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2</m:t>
                            </m:r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kumimoji="0" lang="en-US" sz="45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   </a:t>
                </a:r>
                <a:endParaRPr kumimoji="0" lang="en-US" sz="4500" b="0" i="0" u="none" strike="noStrike" cap="none" spc="0" normalizeH="0" baseline="0" dirty="0">
                  <a:ln>
                    <a:noFill/>
                  </a:ln>
                  <a:solidFill>
                    <a:srgbClr val="153B63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A743AA-36C5-4224-B967-01982178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31" y="8073781"/>
                <a:ext cx="5059565" cy="8730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ounded Rectangle 3">
            <a:extLst>
              <a:ext uri="{FF2B5EF4-FFF2-40B4-BE49-F238E27FC236}">
                <a16:creationId xmlns:a16="http://schemas.microsoft.com/office/drawing/2014/main" xmlns="" id="{9708E7B0-3809-4FE1-A3E0-475911F13607}"/>
              </a:ext>
            </a:extLst>
          </p:cNvPr>
          <p:cNvSpPr/>
          <p:nvPr/>
        </p:nvSpPr>
        <p:spPr>
          <a:xfrm>
            <a:off x="7160964" y="6017021"/>
            <a:ext cx="1421176" cy="2973183"/>
          </a:xfrm>
          <a:prstGeom prst="roundRect">
            <a:avLst>
              <a:gd name="adj" fmla="val 505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Helvetica Neue" charset="0"/>
                <a:ea typeface="Helvetica Neue" charset="0"/>
                <a:cs typeface="Helvetica Neue" charset="0"/>
                <a:sym typeface="Helvetica Light"/>
              </a:rPr>
              <a:t>SMP Protocol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FC67FA3F-DC25-407C-BCAE-BE3D427F4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733053"/>
              </p:ext>
            </p:extLst>
          </p:nvPr>
        </p:nvGraphicFramePr>
        <p:xfrm>
          <a:off x="10071378" y="6322185"/>
          <a:ext cx="36576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A4CFF67-BDCB-4D20-8519-EE6A3C9B5022}"/>
                  </a:ext>
                </a:extLst>
              </p:cNvPr>
              <p:cNvSpPr txBox="1"/>
              <p:nvPr/>
            </p:nvSpPr>
            <p:spPr>
              <a:xfrm>
                <a:off x="9836166" y="6017020"/>
                <a:ext cx="4944244" cy="872355"/>
              </a:xfrm>
              <a:prstGeom prst="rect">
                <a:avLst/>
              </a:prstGeom>
              <a:noFill/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bSupPr>
                      <m:e>
                        <m:d>
                          <m:dPr>
                            <m:begChr m:val="⟦"/>
                            <m:endChr m:val="⟧"/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                             </m:t>
                            </m:r>
                          </m:e>
                        </m:d>
                      </m:e>
                      <m:sub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kumimoji="0" lang="en-US" sz="45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  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4CFF67-BDCB-4D20-8519-EE6A3C9B5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166" y="6017020"/>
                <a:ext cx="4944244" cy="8723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EA2BE4BB-3D93-4F1A-9AB4-D6C46B2B4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48488"/>
              </p:ext>
            </p:extLst>
          </p:nvPr>
        </p:nvGraphicFramePr>
        <p:xfrm>
          <a:off x="10071378" y="8423014"/>
          <a:ext cx="36576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5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B3B5C39-BFE0-43F1-B7A3-D83637DFF589}"/>
                  </a:ext>
                </a:extLst>
              </p:cNvPr>
              <p:cNvSpPr txBox="1"/>
              <p:nvPr/>
            </p:nvSpPr>
            <p:spPr>
              <a:xfrm>
                <a:off x="9836166" y="8073429"/>
                <a:ext cx="4944244" cy="873060"/>
              </a:xfrm>
              <a:prstGeom prst="rect">
                <a:avLst/>
              </a:prstGeom>
              <a:noFill/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bSupPr>
                      <m:e>
                        <m:d>
                          <m:dPr>
                            <m:begChr m:val="⟦"/>
                            <m:endChr m:val="⟧"/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                             </m:t>
                            </m:r>
                          </m:e>
                        </m:d>
                      </m:e>
                      <m:sub>
                        <m:r>
                          <a:rPr kumimoji="0" lang="en-US" sz="45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charset="0"/>
                            <a:ea typeface="+mn-ea"/>
                            <a:cs typeface="+mn-cs"/>
                            <a:sym typeface="Helvetica Light"/>
                          </a:rPr>
                          <m:t>ℓ</m:t>
                        </m:r>
                      </m:sub>
                      <m:sup>
                        <m:d>
                          <m:dPr>
                            <m:ctrlP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dPr>
                          <m:e>
                            <m:r>
                              <a:rPr kumimoji="0" lang="en-US" sz="45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charset="0"/>
                                <a:ea typeface="+mn-ea"/>
                                <a:cs typeface="+mn-cs"/>
                                <a:sym typeface="Helvetica Light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kumimoji="0" lang="en-US" sz="45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   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3B5C39-BFE0-43F1-B7A3-D83637DFF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6166" y="8073429"/>
                <a:ext cx="4944244" cy="8730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solidFill>
                  <a:schemeClr val="tx1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2AAB093E-C77E-4F0E-BB79-DDB5F826A88A}"/>
              </a:ext>
            </a:extLst>
          </p:cNvPr>
          <p:cNvCxnSpPr>
            <a:stCxn id="29" idx="3"/>
          </p:cNvCxnSpPr>
          <p:nvPr/>
        </p:nvCxnSpPr>
        <p:spPr>
          <a:xfrm>
            <a:off x="6202497" y="6453199"/>
            <a:ext cx="958467" cy="127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0FAC9F82-4379-4E2B-A22F-5F16407F8B34}"/>
              </a:ext>
            </a:extLst>
          </p:cNvPr>
          <p:cNvCxnSpPr>
            <a:stCxn id="31" idx="3"/>
          </p:cNvCxnSpPr>
          <p:nvPr/>
        </p:nvCxnSpPr>
        <p:spPr>
          <a:xfrm flipV="1">
            <a:off x="6202496" y="8509958"/>
            <a:ext cx="958467" cy="35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2CA3C8DB-F73E-430B-866D-A4D7F2896160}"/>
              </a:ext>
            </a:extLst>
          </p:cNvPr>
          <p:cNvCxnSpPr>
            <a:endCxn id="32" idx="1"/>
          </p:cNvCxnSpPr>
          <p:nvPr/>
        </p:nvCxnSpPr>
        <p:spPr>
          <a:xfrm>
            <a:off x="6129976" y="7503613"/>
            <a:ext cx="1030988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63A3CC5-F6F6-4FDD-AC52-76949C9FFE44}"/>
              </a:ext>
            </a:extLst>
          </p:cNvPr>
          <p:cNvSpPr txBox="1"/>
          <p:nvPr/>
        </p:nvSpPr>
        <p:spPr>
          <a:xfrm>
            <a:off x="1262263" y="7042198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F3E6473-C580-4D2A-AFB9-0880B54408C2}"/>
              </a:ext>
            </a:extLst>
          </p:cNvPr>
          <p:cNvSpPr txBox="1"/>
          <p:nvPr/>
        </p:nvSpPr>
        <p:spPr>
          <a:xfrm>
            <a:off x="1414663" y="7194598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52CC70E-CCEA-47EB-8535-B488DC717D49}"/>
              </a:ext>
            </a:extLst>
          </p:cNvPr>
          <p:cNvSpPr txBox="1"/>
          <p:nvPr/>
        </p:nvSpPr>
        <p:spPr>
          <a:xfrm>
            <a:off x="1567063" y="7346998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20DCF14-FB53-4A73-9114-E99228254945}"/>
              </a:ext>
            </a:extLst>
          </p:cNvPr>
          <p:cNvSpPr txBox="1"/>
          <p:nvPr/>
        </p:nvSpPr>
        <p:spPr>
          <a:xfrm>
            <a:off x="1719463" y="7499398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B786EC9-50B8-45D6-B31B-9FE5035B2206}"/>
              </a:ext>
            </a:extLst>
          </p:cNvPr>
          <p:cNvSpPr txBox="1"/>
          <p:nvPr/>
        </p:nvSpPr>
        <p:spPr>
          <a:xfrm>
            <a:off x="9977659" y="7094012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3C8731-5D21-463B-9EBE-B09D7BE8A9DC}"/>
              </a:ext>
            </a:extLst>
          </p:cNvPr>
          <p:cNvSpPr txBox="1"/>
          <p:nvPr/>
        </p:nvSpPr>
        <p:spPr>
          <a:xfrm>
            <a:off x="10130059" y="7246412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9E244A1-5246-414C-9A43-2A07D907111C}"/>
              </a:ext>
            </a:extLst>
          </p:cNvPr>
          <p:cNvSpPr txBox="1"/>
          <p:nvPr/>
        </p:nvSpPr>
        <p:spPr>
          <a:xfrm>
            <a:off x="10282459" y="7398812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61D5BEC-AE5A-46B1-AF9A-688CEF6E4060}"/>
              </a:ext>
            </a:extLst>
          </p:cNvPr>
          <p:cNvSpPr txBox="1"/>
          <p:nvPr/>
        </p:nvSpPr>
        <p:spPr>
          <a:xfrm>
            <a:off x="10434859" y="7551212"/>
            <a:ext cx="4258113" cy="40842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tx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>
                <a:ln>
                  <a:noFill/>
                </a:ln>
                <a:solidFill>
                  <a:srgbClr val="153B63"/>
                </a:solidFill>
                <a:effectLst/>
                <a:uFillTx/>
                <a:ea typeface="+mn-ea"/>
                <a:cs typeface="+mn-cs"/>
                <a:sym typeface="Helvetica Light"/>
              </a:rPr>
              <a:t>   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153B63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B3F381CB-A801-4E61-9E54-E9D838942F43}"/>
              </a:ext>
            </a:extLst>
          </p:cNvPr>
          <p:cNvCxnSpPr>
            <a:endCxn id="34" idx="1"/>
          </p:cNvCxnSpPr>
          <p:nvPr/>
        </p:nvCxnSpPr>
        <p:spPr>
          <a:xfrm flipV="1">
            <a:off x="8582140" y="6453198"/>
            <a:ext cx="1254026" cy="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02557FB0-AE5D-4240-9F0F-A6545644F138}"/>
              </a:ext>
            </a:extLst>
          </p:cNvPr>
          <p:cNvCxnSpPr>
            <a:endCxn id="36" idx="1"/>
          </p:cNvCxnSpPr>
          <p:nvPr/>
        </p:nvCxnSpPr>
        <p:spPr>
          <a:xfrm>
            <a:off x="8582140" y="8509958"/>
            <a:ext cx="1254026" cy="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DE961080-AD4F-4B54-8437-6991A2CF74A8}"/>
              </a:ext>
            </a:extLst>
          </p:cNvPr>
          <p:cNvCxnSpPr>
            <a:stCxn id="32" idx="3"/>
          </p:cNvCxnSpPr>
          <p:nvPr/>
        </p:nvCxnSpPr>
        <p:spPr>
          <a:xfrm>
            <a:off x="8582140" y="7503613"/>
            <a:ext cx="125402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DC93A3D6-074D-4E30-A760-14B54C1C9D10}"/>
              </a:ext>
            </a:extLst>
          </p:cNvPr>
          <p:cNvSpPr/>
          <p:nvPr/>
        </p:nvSpPr>
        <p:spPr>
          <a:xfrm>
            <a:off x="5623249" y="3421020"/>
            <a:ext cx="866574" cy="8665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52" name="Curved Connector 538">
            <a:extLst>
              <a:ext uri="{FF2B5EF4-FFF2-40B4-BE49-F238E27FC236}">
                <a16:creationId xmlns:a16="http://schemas.microsoft.com/office/drawing/2014/main" xmlns="" id="{8E970552-F1F8-47CA-B1B8-B335B6F7BA97}"/>
              </a:ext>
            </a:extLst>
          </p:cNvPr>
          <p:cNvCxnSpPr>
            <a:stCxn id="57" idx="2"/>
            <a:endCxn id="51" idx="0"/>
          </p:cNvCxnSpPr>
          <p:nvPr/>
        </p:nvCxnSpPr>
        <p:spPr>
          <a:xfrm rot="10800000" flipV="1">
            <a:off x="6056537" y="2230496"/>
            <a:ext cx="732115" cy="1190524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Curved Connector 539">
            <a:extLst>
              <a:ext uri="{FF2B5EF4-FFF2-40B4-BE49-F238E27FC236}">
                <a16:creationId xmlns:a16="http://schemas.microsoft.com/office/drawing/2014/main" xmlns="" id="{D81223DB-F360-4E72-8AB0-AC165CC5C41E}"/>
              </a:ext>
            </a:extLst>
          </p:cNvPr>
          <p:cNvCxnSpPr>
            <a:stCxn id="57" idx="6"/>
            <a:endCxn id="58" idx="0"/>
          </p:cNvCxnSpPr>
          <p:nvPr/>
        </p:nvCxnSpPr>
        <p:spPr>
          <a:xfrm>
            <a:off x="7655225" y="2230496"/>
            <a:ext cx="750592" cy="1190524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66E34E4-8194-448A-B98E-B425FE57CBB0}"/>
              </a:ext>
            </a:extLst>
          </p:cNvPr>
          <p:cNvSpPr/>
          <p:nvPr/>
        </p:nvSpPr>
        <p:spPr>
          <a:xfrm rot="17700197">
            <a:off x="5446345" y="2302497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copy!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F10DD0CD-8008-445C-B285-1C8F2033F2B4}"/>
              </a:ext>
            </a:extLst>
          </p:cNvPr>
          <p:cNvSpPr/>
          <p:nvPr/>
        </p:nvSpPr>
        <p:spPr>
          <a:xfrm>
            <a:off x="8209505" y="2300470"/>
            <a:ext cx="2779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Matrix product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7A5DFC6-5AD4-4BC0-822A-F612C4B0E571}"/>
              </a:ext>
            </a:extLst>
          </p:cNvPr>
          <p:cNvSpPr/>
          <p:nvPr/>
        </p:nvSpPr>
        <p:spPr>
          <a:xfrm>
            <a:off x="5687685" y="3592697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 err="1">
                <a:latin typeface="Helvetica Neue" charset="0"/>
                <a:ea typeface="Helvetica Neue" charset="0"/>
                <a:cs typeface="Helvetica Neue" charset="0"/>
              </a:rPr>
              <a:t>sibl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3F685BD4-ABDF-48CC-B350-14D61AADD8F5}"/>
              </a:ext>
            </a:extLst>
          </p:cNvPr>
          <p:cNvSpPr/>
          <p:nvPr/>
        </p:nvSpPr>
        <p:spPr>
          <a:xfrm>
            <a:off x="6788651" y="1797209"/>
            <a:ext cx="866574" cy="866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07A5A4D0-DB65-46C5-B27F-163C88433325}"/>
              </a:ext>
            </a:extLst>
          </p:cNvPr>
          <p:cNvSpPr/>
          <p:nvPr/>
        </p:nvSpPr>
        <p:spPr>
          <a:xfrm>
            <a:off x="7972530" y="3421020"/>
            <a:ext cx="866574" cy="8665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4DAEA2F-287A-4121-BBA0-A35673F1BF25}"/>
              </a:ext>
            </a:extLst>
          </p:cNvPr>
          <p:cNvSpPr/>
          <p:nvPr/>
        </p:nvSpPr>
        <p:spPr>
          <a:xfrm>
            <a:off x="6878149" y="1968885"/>
            <a:ext cx="676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 err="1">
                <a:latin typeface="Helvetica Neue" charset="0"/>
                <a:ea typeface="Helvetica Neue" charset="0"/>
                <a:cs typeface="Helvetica Neue" charset="0"/>
              </a:rPr>
              <a:t>src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2CAF9F5-E207-43A3-8A77-BEEBADF0A296}"/>
              </a:ext>
            </a:extLst>
          </p:cNvPr>
          <p:cNvSpPr/>
          <p:nvPr/>
        </p:nvSpPr>
        <p:spPr>
          <a:xfrm>
            <a:off x="7955529" y="3592697"/>
            <a:ext cx="883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US" sz="2800" dirty="0" err="1">
                <a:latin typeface="Helvetica Neue" charset="0"/>
                <a:ea typeface="Helvetica Neue" charset="0"/>
                <a:cs typeface="Helvetica Neue" charset="0"/>
              </a:rPr>
              <a:t>dest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 Placeholder 2">
                <a:extLst>
                  <a:ext uri="{FF2B5EF4-FFF2-40B4-BE49-F238E27FC236}">
                    <a16:creationId xmlns:a16="http://schemas.microsoft.com/office/drawing/2014/main" xmlns="" id="{758AA78B-589C-41CF-AB81-5D4CE1BFA7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69073" y="4628496"/>
                <a:ext cx="15923942" cy="1050607"/>
              </a:xfrm>
            </p:spPr>
            <p:txBody>
              <a:bodyPr anchor="t">
                <a:noAutofit/>
              </a:bodyPr>
              <a:lstStyle/>
              <a:p>
                <a:pPr>
                  <a:spcBef>
                    <a:spcPts val="1200"/>
                  </a:spcBef>
                  <a:buSzPct val="100000"/>
                  <a:buFont typeface="Wingdings" charset="2"/>
                  <a:buChar char="§"/>
                </a:pPr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After matrix product,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ℓ</m:t>
                    </m:r>
                  </m:oMath>
                </a14:m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 servers execute SMP protocol together to reduce polynomial degree from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2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𝑡</m:t>
                    </m:r>
                  </m:oMath>
                </a14:m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𝑡</m:t>
                    </m:r>
                  </m:oMath>
                </a14:m>
                <a:endParaRPr lang="en-US" sz="320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mc:Choice>
        <mc:Fallback xmlns="">
          <p:sp>
            <p:nvSpPr>
              <p:cNvPr id="61" name="Text Placeholder 2">
                <a:extLst>
                  <a:ext uri="{FF2B5EF4-FFF2-40B4-BE49-F238E27FC236}">
                    <a16:creationId xmlns:a16="http://schemas.microsoft.com/office/drawing/2014/main" id="{758AA78B-589C-41CF-AB81-5D4CE1BFA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69073" y="4628496"/>
                <a:ext cx="15923942" cy="1050607"/>
              </a:xfrm>
              <a:blipFill>
                <a:blip r:embed="rId6"/>
                <a:stretch>
                  <a:fillRect l="-1110" t="-6936" b="-20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7303212D-11DF-4BEE-B38F-E868D8F4D78D}"/>
                  </a:ext>
                </a:extLst>
              </p:cNvPr>
              <p:cNvSpPr/>
              <p:nvPr/>
            </p:nvSpPr>
            <p:spPr>
              <a:xfrm>
                <a:off x="502153" y="6187624"/>
                <a:ext cx="6727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303212D-11DF-4BEE-B38F-E868D8F4D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53" y="6187624"/>
                <a:ext cx="6727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B0B6AB2A-546C-401B-BEEB-D15CC2F95E29}"/>
                  </a:ext>
                </a:extLst>
              </p:cNvPr>
              <p:cNvSpPr/>
              <p:nvPr/>
            </p:nvSpPr>
            <p:spPr>
              <a:xfrm>
                <a:off x="470690" y="8313506"/>
                <a:ext cx="66460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0B6AB2A-546C-401B-BEEB-D15CC2F95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90" y="8313506"/>
                <a:ext cx="66460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D3628EE6-8412-4FA0-848D-275AEDD6D938}"/>
                  </a:ext>
                </a:extLst>
              </p:cNvPr>
              <p:cNvSpPr/>
              <p:nvPr/>
            </p:nvSpPr>
            <p:spPr>
              <a:xfrm>
                <a:off x="569742" y="7190475"/>
                <a:ext cx="42030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 charset="0"/>
                        </a:rPr>
                        <m:t>⋮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3628EE6-8412-4FA0-848D-275AEDD6D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42" y="7190475"/>
                <a:ext cx="42030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42BDA96F-9A20-4E28-9511-9035B010203E}"/>
                  </a:ext>
                </a:extLst>
              </p:cNvPr>
              <p:cNvSpPr/>
              <p:nvPr/>
            </p:nvSpPr>
            <p:spPr>
              <a:xfrm>
                <a:off x="14948033" y="6145420"/>
                <a:ext cx="6727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2BDA96F-9A20-4E28-9511-9035B0102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033" y="6145420"/>
                <a:ext cx="6727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8EAA7176-9646-4D62-852C-153FB8596E33}"/>
                  </a:ext>
                </a:extLst>
              </p:cNvPr>
              <p:cNvSpPr/>
              <p:nvPr/>
            </p:nvSpPr>
            <p:spPr>
              <a:xfrm>
                <a:off x="14916570" y="8271302"/>
                <a:ext cx="66460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charset="0"/>
                              <a:ea typeface="Helvetica Neue" charset="0"/>
                              <a:cs typeface="Helvetica Neue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Helvetica Neue" charset="0"/>
                              <a:cs typeface="Helvetica Neue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AA7176-9646-4D62-852C-153FB8596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6570" y="8271302"/>
                <a:ext cx="664605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396ABB8D-A898-422D-9A6E-07E2869540C6}"/>
                  </a:ext>
                </a:extLst>
              </p:cNvPr>
              <p:cNvSpPr/>
              <p:nvPr/>
            </p:nvSpPr>
            <p:spPr>
              <a:xfrm>
                <a:off x="15015622" y="7148271"/>
                <a:ext cx="42030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 charset="0"/>
                        </a:rPr>
                        <m:t>⋮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96ABB8D-A898-422D-9A6E-07E286954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5622" y="7148271"/>
                <a:ext cx="42030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383B00C-FBF4-43FD-AEE6-1812EC32F1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89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4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Security	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9404A7A-8217-49B2-AB9C-22E1F00A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30" y="2424569"/>
            <a:ext cx="15073936" cy="27224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CFCCA1EB-9D8C-44D2-B0A9-D206D1D5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4" y="4663780"/>
            <a:ext cx="16320290" cy="208747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D90E28B0-C018-4631-B38F-46C82249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5" y="6879596"/>
            <a:ext cx="15509332" cy="67578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9241353-8908-4D8B-84AA-97A0C0D49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30" y="7920326"/>
            <a:ext cx="15289404" cy="6129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B0BED15-A991-4344-AABE-318F9FE809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793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Configurations	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2"/>
            <a:ext cx="16129416" cy="6113179"/>
          </a:xfr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External Libraries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latin typeface="Helvetica Neue" charset="0"/>
                <a:ea typeface="Helvetica Neue" charset="0"/>
                <a:cs typeface="Helvetica Neue" charset="0"/>
              </a:rPr>
              <a:t>Shoup’s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 NTL library v9.10.03 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 err="1">
                <a:latin typeface="Helvetica Neue" charset="0"/>
                <a:ea typeface="Helvetica Neue" charset="0"/>
                <a:cs typeface="Helvetica Neue" charset="0"/>
              </a:rPr>
              <a:t>ZeroMQ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 library	</a:t>
            </a:r>
          </a:p>
          <a:p>
            <a:pPr lvl="1"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Hardware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Client(s):</a:t>
            </a: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Laptop with Intel Core i5 2.90GHz; Google Nexus 6P phone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Server(s): 3 Amazon EC2 instances with c4.4xlarge</a:t>
            </a: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type</a:t>
            </a:r>
          </a:p>
          <a:p>
            <a:pPr lvl="1"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Network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Client-server: 29/5 </a:t>
            </a:r>
            <a:r>
              <a:rPr lang="en-US" sz="3200" dirty="0" err="1">
                <a:latin typeface="Helvetica Neue" charset="0"/>
                <a:ea typeface="Helvetica Neue" charset="0"/>
                <a:cs typeface="Helvetica Neue" charset="0"/>
              </a:rPr>
              <a:t>Mbps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 (Laptop) ; 27/5 </a:t>
            </a:r>
            <a:r>
              <a:rPr lang="en-US" sz="3200" dirty="0" err="1">
                <a:latin typeface="Helvetica Neue" charset="0"/>
                <a:ea typeface="Helvetica Neue" charset="0"/>
                <a:cs typeface="Helvetica Neue" charset="0"/>
              </a:rPr>
              <a:t>Mbps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 LTE (Mobile)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Server-server: 250/250 </a:t>
            </a:r>
            <a:r>
              <a:rPr lang="en-US" sz="3200" dirty="0" err="1">
                <a:latin typeface="Helvetica Neue" charset="0"/>
                <a:ea typeface="Helvetica Neue" charset="0"/>
                <a:cs typeface="Helvetica Neue" charset="0"/>
              </a:rPr>
              <a:t>Mbps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  <a:p>
            <a:pPr lvl="1">
              <a:spcBef>
                <a:spcPts val="0"/>
              </a:spcBef>
              <a:buSzPct val="100000"/>
              <a:buFont typeface="Wingdings" charset="2"/>
              <a:buChar char="§"/>
            </a:pP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Database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40 GB randomly-generated data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Block sizes: from 64 KB to 768 KB</a:t>
            </a:r>
          </a:p>
          <a:p>
            <a:pPr lvl="1">
              <a:spcBef>
                <a:spcPts val="0"/>
              </a:spcBef>
            </a:pP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sz="3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93E498-D130-4190-9682-A638BD0A62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2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Results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2"/>
            <a:ext cx="16129416" cy="6113179"/>
          </a:xfrm>
        </p:spPr>
        <p:txBody>
          <a:bodyPr anchor="t">
            <a:noAutofit/>
          </a:bodyPr>
          <a:lstStyle/>
          <a:p>
            <a:pPr marL="444545" lvl="1" indent="0">
              <a:buSzPct val="100000"/>
              <a:buNone/>
            </a:pPr>
            <a:r>
              <a:rPr lang="en-US" sz="38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38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3800" dirty="0">
                <a:latin typeface="Helvetica Neue" charset="0"/>
                <a:ea typeface="Helvetica Neue" charset="0"/>
                <a:cs typeface="Helvetica Neue" charset="0"/>
              </a:rPr>
              <a:t>ORAM is approximately 10</a:t>
            </a:r>
            <a:r>
              <a:rPr lang="en-US" sz="3800" baseline="30000" dirty="0">
                <a:latin typeface="Helvetica Neue" charset="0"/>
                <a:ea typeface="Helvetica Neue" charset="0"/>
                <a:cs typeface="Helvetica Neue" charset="0"/>
              </a:rPr>
              <a:t>4</a:t>
            </a:r>
            <a:r>
              <a:rPr lang="en-US" sz="3800" dirty="0">
                <a:latin typeface="Helvetica Neue" charset="0"/>
                <a:ea typeface="Helvetica Neue" charset="0"/>
                <a:cs typeface="Helvetica Neue" charset="0"/>
              </a:rPr>
              <a:t>×, 5× and 8× faster than Onion-ORAM, Ring-ORAM and Path-ORAM, respectively.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5BE6DA-F2F5-465D-B1CE-F85DC1D6E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17" y="8020383"/>
            <a:ext cx="3304048" cy="446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3199-1F63-4B77-B11F-31C3BDD5E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684" y="7990385"/>
            <a:ext cx="3537914" cy="49654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3AD8C1AC-80FA-4F30-AFEC-B1E15D6335FB}"/>
              </a:ext>
            </a:extLst>
          </p:cNvPr>
          <p:cNvSpPr txBox="1">
            <a:spLocks/>
          </p:cNvSpPr>
          <p:nvPr/>
        </p:nvSpPr>
        <p:spPr>
          <a:xfrm>
            <a:off x="1430766" y="8573120"/>
            <a:ext cx="16507325" cy="78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End-to-end delay of S</a:t>
            </a:r>
            <a:r>
              <a:rPr lang="en-US" sz="28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ORAM and its counterparts on a 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laptop</a:t>
            </a: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 with 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home</a:t>
            </a: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 network setting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AA6946-5300-4487-B714-E98E53495A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9E6EE3-9313-4391-AB7A-D9BE60633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56" y="3437923"/>
            <a:ext cx="4877232" cy="4639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9D5C50-FD29-45E7-B6E6-EE2ABF67E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390" y="3357590"/>
            <a:ext cx="4836079" cy="474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2282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49127E-98B9-499E-8E89-B2FDB9005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6" y="8184159"/>
            <a:ext cx="3304048" cy="446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3EFD2E-2CAF-4E43-BC71-4C512567C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509" y="8154161"/>
            <a:ext cx="3537914" cy="49654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6C67DC51-1FEE-4F1A-87BB-3B0097770557}"/>
              </a:ext>
            </a:extLst>
          </p:cNvPr>
          <p:cNvSpPr txBox="1">
            <a:spLocks/>
          </p:cNvSpPr>
          <p:nvPr/>
        </p:nvSpPr>
        <p:spPr>
          <a:xfrm>
            <a:off x="1498783" y="8736896"/>
            <a:ext cx="11093115" cy="78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lvl="0" indent="0" algn="ctr" defTabSz="914400" hangingPunct="1">
              <a:spcBef>
                <a:spcPts val="1200"/>
              </a:spcBef>
              <a:buSzPct val="100000"/>
              <a:buNone/>
            </a:pP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Detailed cost breakdown of S</a:t>
            </a:r>
            <a:r>
              <a:rPr lang="en-US" sz="28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ORAM on a laptop with home network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8F5A3F-42C7-44F4-BADB-96B322D4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47" y="2294966"/>
            <a:ext cx="6039599" cy="584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576784-0AA5-49BF-879F-9B58F8B15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841" y="2294965"/>
            <a:ext cx="5908083" cy="58686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2F183305-42E6-4BA9-A940-B09123D79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01936" y="7160876"/>
            <a:ext cx="2739709" cy="384122"/>
          </a:xfrm>
        </p:spPr>
        <p:txBody>
          <a:bodyPr wrap="none" lIns="0" tIns="0" rIns="0" bIns="0" anchor="t">
            <a:noAutofit/>
          </a:bodyPr>
          <a:lstStyle/>
          <a:p>
            <a:pPr marL="0" indent="0">
              <a:buSzPct val="100000"/>
              <a:buNone/>
            </a:pPr>
            <a:r>
              <a:rPr lang="en-US" sz="2400" dirty="0">
                <a:solidFill>
                  <a:srgbClr val="342A87"/>
                </a:solidFill>
                <a:latin typeface="Helvetica Neue" charset="0"/>
                <a:ea typeface="Helvetica Neue" charset="0"/>
                <a:cs typeface="Helvetica Neue" charset="0"/>
              </a:rPr>
              <a:t>Server computation</a:t>
            </a:r>
          </a:p>
        </p:txBody>
      </p:sp>
      <p:cxnSp>
        <p:nvCxnSpPr>
          <p:cNvPr id="17" name="Elbow Connector 3">
            <a:extLst>
              <a:ext uri="{FF2B5EF4-FFF2-40B4-BE49-F238E27FC236}">
                <a16:creationId xmlns:a16="http://schemas.microsoft.com/office/drawing/2014/main" xmlns="" id="{9C334F26-96FD-4605-B6E9-156F750A276C}"/>
              </a:ext>
            </a:extLst>
          </p:cNvPr>
          <p:cNvCxnSpPr/>
          <p:nvPr/>
        </p:nvCxnSpPr>
        <p:spPr>
          <a:xfrm>
            <a:off x="12395988" y="7093082"/>
            <a:ext cx="2141716" cy="135589"/>
          </a:xfrm>
          <a:prstGeom prst="bentConnector2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DC34B97B-8AA1-4DF1-BDAC-66CC76DACD55}"/>
              </a:ext>
            </a:extLst>
          </p:cNvPr>
          <p:cNvSpPr txBox="1">
            <a:spLocks/>
          </p:cNvSpPr>
          <p:nvPr/>
        </p:nvSpPr>
        <p:spPr>
          <a:xfrm>
            <a:off x="13232839" y="6459626"/>
            <a:ext cx="3954939" cy="34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SzPct val="100000"/>
              <a:buFontTx/>
              <a:buNone/>
            </a:pPr>
            <a:r>
              <a:rPr lang="en-US" sz="2400" dirty="0">
                <a:solidFill>
                  <a:srgbClr val="92D050"/>
                </a:solidFill>
                <a:latin typeface="Helvetica Neue" charset="0"/>
                <a:ea typeface="Helvetica Neue" charset="0"/>
                <a:cs typeface="Helvetica Neue" charset="0"/>
              </a:rPr>
              <a:t> Query &amp; matrix transmission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1AF23D90-208F-49BE-BEB1-C4B74C0B6D0C}"/>
              </a:ext>
            </a:extLst>
          </p:cNvPr>
          <p:cNvSpPr txBox="1">
            <a:spLocks/>
          </p:cNvSpPr>
          <p:nvPr/>
        </p:nvSpPr>
        <p:spPr>
          <a:xfrm>
            <a:off x="13221417" y="5593961"/>
            <a:ext cx="37494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t">
            <a:sp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spcBef>
                <a:spcPts val="0"/>
              </a:spcBef>
              <a:buSzPct val="100000"/>
              <a:buFontTx/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256KB Block transmission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34897D5B-22BB-4F0B-B2F4-2E0AA13C83C0}"/>
              </a:ext>
            </a:extLst>
          </p:cNvPr>
          <p:cNvSpPr txBox="1">
            <a:spLocks/>
          </p:cNvSpPr>
          <p:nvPr/>
        </p:nvSpPr>
        <p:spPr>
          <a:xfrm>
            <a:off x="13232838" y="3659184"/>
            <a:ext cx="1828685" cy="351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SzPct val="100000"/>
              <a:buFontTx/>
              <a:buNone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>
                <a:solidFill>
                  <a:srgbClr val="F1B949"/>
                </a:solidFill>
                <a:latin typeface="Helvetica Neue" charset="0"/>
                <a:ea typeface="Helvetica Neue" charset="0"/>
                <a:cs typeface="Helvetica Neue" charset="0"/>
              </a:rPr>
              <a:t>Server I/O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868FF89E-95BA-4F14-8EFB-AB81C51F0821}"/>
              </a:ext>
            </a:extLst>
          </p:cNvPr>
          <p:cNvSpPr txBox="1">
            <a:spLocks/>
          </p:cNvSpPr>
          <p:nvPr/>
        </p:nvSpPr>
        <p:spPr>
          <a:xfrm>
            <a:off x="13010612" y="2927931"/>
            <a:ext cx="4915011" cy="37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lvl="1" indent="0" hangingPunct="1">
              <a:spcBef>
                <a:spcPts val="0"/>
              </a:spcBef>
              <a:buSzPct val="100000"/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Server-server communication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70A344-FB85-4AF1-8EC6-E0EA674A2A74}"/>
              </a:ext>
            </a:extLst>
          </p:cNvPr>
          <p:cNvSpPr/>
          <p:nvPr/>
        </p:nvSpPr>
        <p:spPr>
          <a:xfrm>
            <a:off x="13483632" y="4006359"/>
            <a:ext cx="3445251" cy="70788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hangingPunct="1">
              <a:buSzPct val="100000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I/O EC2 throughput: 150MB/s</a:t>
            </a:r>
          </a:p>
          <a:p>
            <a:pPr hangingPunct="1">
              <a:buSzPct val="100000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Bucket Size: 333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B36227C-DD6E-4DC3-88EA-C7EA508EC3F6}"/>
              </a:ext>
            </a:extLst>
          </p:cNvPr>
          <p:cNvCxnSpPr>
            <a:stCxn id="19" idx="1"/>
          </p:cNvCxnSpPr>
          <p:nvPr/>
        </p:nvCxnSpPr>
        <p:spPr>
          <a:xfrm flipH="1">
            <a:off x="12395988" y="5778627"/>
            <a:ext cx="825429" cy="0"/>
          </a:xfrm>
          <a:prstGeom prst="line">
            <a:avLst/>
          </a:prstGeom>
          <a:noFill/>
          <a:ln w="12700" cap="flat">
            <a:solidFill>
              <a:schemeClr val="accent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4841FCF-3143-4ADC-ABAE-6370D2F79EF4}"/>
              </a:ext>
            </a:extLst>
          </p:cNvPr>
          <p:cNvCxnSpPr/>
          <p:nvPr/>
        </p:nvCxnSpPr>
        <p:spPr>
          <a:xfrm flipH="1">
            <a:off x="12395989" y="6633046"/>
            <a:ext cx="836850" cy="0"/>
          </a:xfrm>
          <a:prstGeom prst="line">
            <a:avLst/>
          </a:prstGeom>
          <a:noFill/>
          <a:ln w="12700" cap="flat">
            <a:solidFill>
              <a:srgbClr val="92D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A207787-7271-4336-B93F-81CE3E9A1FD1}"/>
              </a:ext>
            </a:extLst>
          </p:cNvPr>
          <p:cNvCxnSpPr>
            <a:stCxn id="20" idx="1"/>
          </p:cNvCxnSpPr>
          <p:nvPr/>
        </p:nvCxnSpPr>
        <p:spPr>
          <a:xfrm flipH="1">
            <a:off x="12313423" y="3834907"/>
            <a:ext cx="919415" cy="0"/>
          </a:xfrm>
          <a:prstGeom prst="line">
            <a:avLst/>
          </a:prstGeom>
          <a:noFill/>
          <a:ln w="12700" cap="flat">
            <a:solidFill>
              <a:schemeClr val="accent3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D811EC8-F0BF-4282-B4DE-E915A555DF85}"/>
              </a:ext>
            </a:extLst>
          </p:cNvPr>
          <p:cNvCxnSpPr>
            <a:stCxn id="21" idx="1"/>
          </p:cNvCxnSpPr>
          <p:nvPr/>
        </p:nvCxnSpPr>
        <p:spPr>
          <a:xfrm flipH="1">
            <a:off x="12395988" y="3115751"/>
            <a:ext cx="614624" cy="0"/>
          </a:xfrm>
          <a:prstGeom prst="line">
            <a:avLst/>
          </a:prstGeom>
          <a:noFill/>
          <a:ln w="12700" cap="flat">
            <a:solidFill>
              <a:schemeClr val="accent5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0A7A761-61B1-4106-AC01-8F4940B544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7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Results	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403D02-E2A6-4384-A7DF-7CF8A561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804" y="8184159"/>
            <a:ext cx="3304048" cy="4464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AAC1D60-C742-4ED6-82B5-BE9ED99D3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760" y="8154161"/>
            <a:ext cx="3537914" cy="496549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AB1E0E45-D733-4351-9DFA-FB9EC684E4C6}"/>
              </a:ext>
            </a:extLst>
          </p:cNvPr>
          <p:cNvSpPr txBox="1">
            <a:spLocks/>
          </p:cNvSpPr>
          <p:nvPr/>
        </p:nvSpPr>
        <p:spPr>
          <a:xfrm>
            <a:off x="2383038" y="8736896"/>
            <a:ext cx="12456694" cy="78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/>
              <a:defRPr/>
            </a:pPr>
            <a:r>
              <a:rPr lang="en-US" sz="2600" dirty="0">
                <a:latin typeface="Helvetica Neue" charset="0"/>
                <a:ea typeface="Helvetica Neue" charset="0"/>
                <a:cs typeface="Helvetica Neue" charset="0"/>
              </a:rPr>
              <a:t>End-to-end delay of S</a:t>
            </a:r>
            <a:r>
              <a:rPr lang="en-US" sz="26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600" dirty="0">
                <a:latin typeface="Helvetica Neue" charset="0"/>
                <a:ea typeface="Helvetica Neue" charset="0"/>
                <a:cs typeface="Helvetica Neue" charset="0"/>
              </a:rPr>
              <a:t>ORAM and its counterparts on a </a:t>
            </a:r>
            <a:r>
              <a:rPr lang="en-US" sz="26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mobile</a:t>
            </a:r>
            <a:r>
              <a:rPr lang="en-US" sz="2600" dirty="0">
                <a:latin typeface="Helvetica Neue" charset="0"/>
                <a:ea typeface="Helvetica Neue" charset="0"/>
                <a:cs typeface="Helvetica Neue" charset="0"/>
              </a:rPr>
              <a:t> with </a:t>
            </a:r>
            <a:r>
              <a:rPr lang="en-US" sz="26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LTE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E5435A9-F8D2-48FB-8D58-359D526BC7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511989-45FC-4BD5-867B-4F2C8945E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416" y="1929355"/>
            <a:ext cx="6492240" cy="6211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31AA5A-DB1A-40CE-B9EE-A594254B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508" y="1982172"/>
            <a:ext cx="6366224" cy="61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9025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Results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573C8B-2733-426B-9311-E9BB4D1CF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60" y="8184159"/>
            <a:ext cx="3304048" cy="44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A75A7D-0C1D-4FDD-A028-7636344B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281" y="8154161"/>
            <a:ext cx="3537914" cy="49654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94A1C32B-C980-44EC-956F-C1B0584B4894}"/>
              </a:ext>
            </a:extLst>
          </p:cNvPr>
          <p:cNvSpPr txBox="1">
            <a:spLocks/>
          </p:cNvSpPr>
          <p:nvPr/>
        </p:nvSpPr>
        <p:spPr>
          <a:xfrm>
            <a:off x="1615612" y="8736896"/>
            <a:ext cx="11093115" cy="78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lvl="0" indent="0" algn="ctr" defTabSz="914400" hangingPunct="1">
              <a:spcBef>
                <a:spcPts val="1200"/>
              </a:spcBef>
              <a:buSzPct val="100000"/>
              <a:buNone/>
            </a:pPr>
            <a:r>
              <a:rPr lang="en-US" sz="2600" dirty="0">
                <a:latin typeface="Helvetica Neue" charset="0"/>
                <a:ea typeface="Helvetica Neue" charset="0"/>
                <a:cs typeface="Helvetica Neue" charset="0"/>
              </a:rPr>
              <a:t>Detailed cost breakdown of S</a:t>
            </a:r>
            <a:r>
              <a:rPr lang="en-US" sz="26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600" dirty="0">
                <a:latin typeface="Helvetica Neue" charset="0"/>
                <a:ea typeface="Helvetica Neue" charset="0"/>
                <a:cs typeface="Helvetica Neue" charset="0"/>
              </a:rPr>
              <a:t>ORAM on a mobile with LTE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B36AFC-DD3A-4B3F-9A95-B3EEB118D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60" y="2709745"/>
            <a:ext cx="3380560" cy="706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1F4229E-A72F-4B4F-A81E-C9FE38A04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351" y="2658104"/>
            <a:ext cx="5471842" cy="733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BC7235-658F-4EFF-8E17-82AAA51B0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438" y="2671678"/>
            <a:ext cx="3693522" cy="744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3DE3DB-7DF8-4FC0-9240-60247AC14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28" y="3733346"/>
            <a:ext cx="4954711" cy="4386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0A38F7B-AAC2-444E-B4D5-7B64A0F46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154" y="3643847"/>
            <a:ext cx="4800951" cy="4455785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8B7F09A7-033D-462E-BBC9-2DAA4AD24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73800" y="7341880"/>
            <a:ext cx="2739709" cy="384122"/>
          </a:xfrm>
        </p:spPr>
        <p:txBody>
          <a:bodyPr wrap="none" lIns="0" tIns="0" rIns="0" bIns="0" anchor="t">
            <a:noAutofit/>
          </a:bodyPr>
          <a:lstStyle/>
          <a:p>
            <a:pPr marL="0" indent="0">
              <a:buSzPct val="100000"/>
              <a:buNone/>
            </a:pPr>
            <a:r>
              <a:rPr lang="en-US" sz="2400" dirty="0">
                <a:solidFill>
                  <a:srgbClr val="0D75DD"/>
                </a:solidFill>
                <a:latin typeface="Helvetica Neue" charset="0"/>
                <a:ea typeface="Helvetica Neue" charset="0"/>
                <a:cs typeface="Helvetica Neue" charset="0"/>
              </a:rPr>
              <a:t>Client computation</a:t>
            </a:r>
          </a:p>
        </p:txBody>
      </p:sp>
      <p:cxnSp>
        <p:nvCxnSpPr>
          <p:cNvPr id="17" name="Elbow Connector 18">
            <a:extLst>
              <a:ext uri="{FF2B5EF4-FFF2-40B4-BE49-F238E27FC236}">
                <a16:creationId xmlns:a16="http://schemas.microsoft.com/office/drawing/2014/main" xmlns="" id="{056DA39E-842C-4C2D-885E-664F6E40DC5B}"/>
              </a:ext>
            </a:extLst>
          </p:cNvPr>
          <p:cNvCxnSpPr>
            <a:endCxn id="16" idx="0"/>
          </p:cNvCxnSpPr>
          <p:nvPr/>
        </p:nvCxnSpPr>
        <p:spPr>
          <a:xfrm>
            <a:off x="12367852" y="7274086"/>
            <a:ext cx="2375803" cy="67794"/>
          </a:xfrm>
          <a:prstGeom prst="bentConnector2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prstDash val="solid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3AB24A-BA67-4701-A02D-747C21CF97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8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Results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85F6FD-F62C-4201-A467-EDB4D97F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6" y="1833662"/>
            <a:ext cx="7396020" cy="59114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E1F583A-4465-45AD-8525-640E57B52E35}"/>
              </a:ext>
            </a:extLst>
          </p:cNvPr>
          <p:cNvSpPr/>
          <p:nvPr/>
        </p:nvSpPr>
        <p:spPr>
          <a:xfrm>
            <a:off x="1060776" y="7824554"/>
            <a:ext cx="6047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End-to-end delay for 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varying block sizes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for a 40GB DB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945568E-476A-4C89-825B-37F81B8B2458}"/>
              </a:ext>
            </a:extLst>
          </p:cNvPr>
          <p:cNvSpPr/>
          <p:nvPr/>
        </p:nvSpPr>
        <p:spPr>
          <a:xfrm>
            <a:off x="823032" y="8792169"/>
            <a:ext cx="97483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*Onion-ORAM is excluded since its delay is far beyond the limit of y-axis.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8FCE87D-276B-4DA1-ACD6-245262808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910" y="1900733"/>
            <a:ext cx="7348516" cy="590553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DF06B80-00D6-4F30-B093-7DFCA9354DB6}"/>
              </a:ext>
            </a:extLst>
          </p:cNvPr>
          <p:cNvSpPr/>
          <p:nvPr/>
        </p:nvSpPr>
        <p:spPr>
          <a:xfrm>
            <a:off x="9668656" y="7806265"/>
            <a:ext cx="6026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Delay for 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varying network throughputs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for a 40GB of 128KB blocks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14AAA5-B116-45CE-8153-31BDEC6EFA04}"/>
              </a:ext>
            </a:extLst>
          </p:cNvPr>
          <p:cNvSpPr/>
          <p:nvPr/>
        </p:nvSpPr>
        <p:spPr>
          <a:xfrm>
            <a:off x="14081462" y="5368332"/>
            <a:ext cx="2965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Path-ORAM &lt; S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1E92A7-AF88-4112-BA8F-ED8C136B0757}"/>
              </a:ext>
            </a:extLst>
          </p:cNvPr>
          <p:cNvSpPr/>
          <p:nvPr/>
        </p:nvSpPr>
        <p:spPr>
          <a:xfrm>
            <a:off x="10473202" y="4968222"/>
            <a:ext cx="2946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Ring-ORAM &lt; S</a:t>
            </a:r>
            <a:r>
              <a:rPr lang="en-US" sz="2000" baseline="30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ORAM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07F5563E-AC8C-4C75-99C5-4CD92C6C5FD8}"/>
              </a:ext>
            </a:extLst>
          </p:cNvPr>
          <p:cNvCxnSpPr>
            <a:cxnSpLocks/>
          </p:cNvCxnSpPr>
          <p:nvPr/>
        </p:nvCxnSpPr>
        <p:spPr>
          <a:xfrm>
            <a:off x="11889756" y="5614010"/>
            <a:ext cx="550412" cy="1096128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F9936B9-D8F6-4B97-98B1-42FAFDF2EA6B}"/>
              </a:ext>
            </a:extLst>
          </p:cNvPr>
          <p:cNvCxnSpPr>
            <a:cxnSpLocks/>
          </p:cNvCxnSpPr>
          <p:nvPr/>
        </p:nvCxnSpPr>
        <p:spPr>
          <a:xfrm>
            <a:off x="15454859" y="6089960"/>
            <a:ext cx="109155" cy="64740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AEAD04A-BF79-4D54-8092-ADF1E94CFD57}"/>
              </a:ext>
            </a:extLst>
          </p:cNvPr>
          <p:cNvSpPr/>
          <p:nvPr/>
        </p:nvSpPr>
        <p:spPr>
          <a:xfrm>
            <a:off x="11205976" y="5205150"/>
            <a:ext cx="1430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110 Mbps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696E4CF-D86E-4389-9985-B64FFDA23B4B}"/>
              </a:ext>
            </a:extLst>
          </p:cNvPr>
          <p:cNvSpPr/>
          <p:nvPr/>
        </p:nvSpPr>
        <p:spPr>
          <a:xfrm>
            <a:off x="14591026" y="5678658"/>
            <a:ext cx="1388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240 Mbps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488EBDB9-1214-4304-8F43-7BE992C0981C}"/>
              </a:ext>
            </a:extLst>
          </p:cNvPr>
          <p:cNvCxnSpPr>
            <a:cxnSpLocks/>
          </p:cNvCxnSpPr>
          <p:nvPr/>
        </p:nvCxnSpPr>
        <p:spPr>
          <a:xfrm>
            <a:off x="12439977" y="2098623"/>
            <a:ext cx="0" cy="4871803"/>
          </a:xfrm>
          <a:prstGeom prst="straightConnector1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dashDot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CD19422F-9080-4104-8F7E-5F791A0CD06E}"/>
              </a:ext>
            </a:extLst>
          </p:cNvPr>
          <p:cNvCxnSpPr>
            <a:cxnSpLocks/>
          </p:cNvCxnSpPr>
          <p:nvPr/>
        </p:nvCxnSpPr>
        <p:spPr>
          <a:xfrm>
            <a:off x="15564014" y="2098623"/>
            <a:ext cx="0" cy="4871803"/>
          </a:xfrm>
          <a:prstGeom prst="straightConnector1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dashDot"/>
            <a:miter lim="4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EC7D109-D756-4170-8913-11EE6BC209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258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Summary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88F7CF2-0B97-4A84-9E7D-031C3254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" y="2875185"/>
            <a:ext cx="17453520" cy="27940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C42B1A-7D8F-41D4-B28E-5CD65E87ACC5}"/>
              </a:ext>
            </a:extLst>
          </p:cNvPr>
          <p:cNvSpPr/>
          <p:nvPr/>
        </p:nvSpPr>
        <p:spPr>
          <a:xfrm>
            <a:off x="1466193" y="2259632"/>
            <a:ext cx="1489221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High-level comparison between S</a:t>
            </a:r>
            <a:r>
              <a:rPr lang="en-US" sz="3400" baseline="300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ORAM and some state-of-the-art ORAMs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7108527-E184-4035-ADF1-5F62D93374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800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Progress on ORAM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1262104"/>
          </a:xfrm>
        </p:spPr>
        <p:txBody>
          <a:bodyPr anchor="t">
            <a:noAutofit/>
          </a:bodyPr>
          <a:lstStyle/>
          <a:p>
            <a:pPr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ORAM was first introduced by </a:t>
            </a:r>
            <a:r>
              <a:rPr lang="en-US" sz="3400" dirty="0" err="1">
                <a:latin typeface="Helvetica Neue" charset="0"/>
                <a:ea typeface="Helvetica Neue" charset="0"/>
                <a:cs typeface="Helvetica Neue" charset="0"/>
              </a:rPr>
              <a:t>Goldreich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 in the context of software protection. A number of progresses have been made to increase the efficiency of ORAM.</a:t>
            </a:r>
          </a:p>
        </p:txBody>
      </p:sp>
      <p:grpSp>
        <p:nvGrpSpPr>
          <p:cNvPr id="137" name="1 Grupo"/>
          <p:cNvGrpSpPr/>
          <p:nvPr/>
        </p:nvGrpSpPr>
        <p:grpSpPr>
          <a:xfrm>
            <a:off x="472864" y="6102890"/>
            <a:ext cx="16510823" cy="162925"/>
            <a:chOff x="467544" y="2597889"/>
            <a:chExt cx="8208861" cy="81000"/>
          </a:xfrm>
        </p:grpSpPr>
        <p:cxnSp>
          <p:nvCxnSpPr>
            <p:cNvPr id="170" name="18 Conector recto"/>
            <p:cNvCxnSpPr/>
            <p:nvPr/>
          </p:nvCxnSpPr>
          <p:spPr>
            <a:xfrm>
              <a:off x="548552" y="2638389"/>
              <a:ext cx="8046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71" name="23 Elipse"/>
            <p:cNvSpPr/>
            <p:nvPr/>
          </p:nvSpPr>
          <p:spPr>
            <a:xfrm>
              <a:off x="8595394" y="2597889"/>
              <a:ext cx="81011" cy="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2" name="24 Elipse"/>
            <p:cNvSpPr/>
            <p:nvPr/>
          </p:nvSpPr>
          <p:spPr>
            <a:xfrm>
              <a:off x="467544" y="2597889"/>
              <a:ext cx="81011" cy="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58298" y="5525135"/>
            <a:ext cx="870752" cy="2896578"/>
            <a:chOff x="1758298" y="5525135"/>
            <a:chExt cx="870752" cy="2896578"/>
          </a:xfrm>
        </p:grpSpPr>
        <p:sp>
          <p:nvSpPr>
            <p:cNvPr id="164" name="26 Elipse"/>
            <p:cNvSpPr/>
            <p:nvPr/>
          </p:nvSpPr>
          <p:spPr>
            <a:xfrm>
              <a:off x="2091362" y="6048581"/>
              <a:ext cx="228600" cy="228601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65" name="42 Conector recto"/>
            <p:cNvCxnSpPr/>
            <p:nvPr/>
          </p:nvCxnSpPr>
          <p:spPr>
            <a:xfrm flipV="1">
              <a:off x="2186840" y="6284507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6" name="48 Elipse"/>
            <p:cNvSpPr/>
            <p:nvPr/>
          </p:nvSpPr>
          <p:spPr>
            <a:xfrm>
              <a:off x="2095041" y="8258787"/>
              <a:ext cx="162937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58298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ED7D3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1996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58999" y="5525135"/>
            <a:ext cx="870752" cy="2908451"/>
            <a:chOff x="5458999" y="5525135"/>
            <a:chExt cx="870752" cy="2908451"/>
          </a:xfrm>
        </p:grpSpPr>
        <p:sp>
          <p:nvSpPr>
            <p:cNvPr id="158" name="36 Elipse"/>
            <p:cNvSpPr/>
            <p:nvPr/>
          </p:nvSpPr>
          <p:spPr>
            <a:xfrm>
              <a:off x="5777960" y="6048577"/>
              <a:ext cx="228598" cy="228601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9" name="44 Conector recto"/>
            <p:cNvCxnSpPr/>
            <p:nvPr/>
          </p:nvCxnSpPr>
          <p:spPr>
            <a:xfrm flipV="1">
              <a:off x="5889365" y="6294639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0" name="50 Elipse"/>
            <p:cNvSpPr/>
            <p:nvPr/>
          </p:nvSpPr>
          <p:spPr>
            <a:xfrm>
              <a:off x="5813411" y="8270660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458999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FFC000">
                      <a:lumMod val="75000"/>
                    </a:srgbClr>
                  </a:solidFill>
                  <a:latin typeface="Helvetica Neue" charset="0"/>
                  <a:ea typeface="Helvetica Neue" charset="0"/>
                  <a:cs typeface="Helvetica Neue" charset="0"/>
                </a:rPr>
                <a:t>2013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Rectangle 185"/>
              <p:cNvSpPr/>
              <p:nvPr/>
            </p:nvSpPr>
            <p:spPr>
              <a:xfrm>
                <a:off x="4117766" y="3442548"/>
                <a:ext cx="3024279" cy="225196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Partition ORAM (NDSS)</a:t>
                </a:r>
              </a:p>
              <a:p>
                <a:pPr marL="14287"/>
                <a:r>
                  <a:rPr lang="en-US" sz="2000" b="0" dirty="0">
                    <a:solidFill>
                      <a:srgbClr val="FF0000"/>
                    </a:solidFill>
                    <a:ea typeface="Helvetica Neue" charset="0"/>
                    <a:cs typeface="Helvetica Neue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𝑂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comm.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/>
                </a:r>
                <a:b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𝑁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client storage</a:t>
                </a:r>
                <a:endParaRPr lang="en-US" sz="2000" dirty="0">
                  <a:solidFill>
                    <a:schemeClr val="tx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Tree-ORAM (</a:t>
                </a:r>
                <a:r>
                  <a:rPr lang="en-US" sz="2000" dirty="0" err="1">
                    <a:solidFill>
                      <a:schemeClr val="bg2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AsiaCrypt</a:t>
                </a:r>
                <a: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)</a:t>
                </a:r>
                <a:br>
                  <a:rPr lang="en-US" sz="2000" dirty="0">
                    <a:solidFill>
                      <a:schemeClr val="bg2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client storage</a:t>
                </a:r>
                <a:b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comm.</a:t>
                </a:r>
              </a:p>
              <a:p>
                <a:pPr marL="174625" indent="-160338">
                  <a:buFont typeface="Wingdings" charset="2"/>
                  <a:buChar char="§"/>
                </a:pPr>
                <a:endParaRPr lang="en-US" sz="2000" dirty="0">
                  <a:solidFill>
                    <a:schemeClr val="tx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mc:Choice>
        <mc:Fallback xmlns="">
          <p:sp>
            <p:nvSpPr>
              <p:cNvPr id="186" name="Rectangle 1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766" y="3442548"/>
                <a:ext cx="3024279" cy="2251963"/>
              </a:xfrm>
              <a:prstGeom prst="rect">
                <a:avLst/>
              </a:prstGeom>
              <a:blipFill>
                <a:blip r:embed="rId2"/>
                <a:stretch>
                  <a:fillRect l="-4427" t="-3252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515085" y="3957341"/>
            <a:ext cx="870752" cy="2892635"/>
            <a:chOff x="515085" y="3957341"/>
            <a:chExt cx="870752" cy="2892635"/>
          </a:xfrm>
        </p:grpSpPr>
        <p:grpSp>
          <p:nvGrpSpPr>
            <p:cNvPr id="15" name="Group 14"/>
            <p:cNvGrpSpPr/>
            <p:nvPr/>
          </p:nvGrpSpPr>
          <p:grpSpPr>
            <a:xfrm>
              <a:off x="844566" y="3957341"/>
              <a:ext cx="228600" cy="2334666"/>
              <a:chOff x="844566" y="3957341"/>
              <a:chExt cx="228600" cy="2334666"/>
            </a:xfrm>
          </p:grpSpPr>
          <p:sp>
            <p:nvSpPr>
              <p:cNvPr id="167" name="25 Elipse"/>
              <p:cNvSpPr/>
              <p:nvPr/>
            </p:nvSpPr>
            <p:spPr>
              <a:xfrm>
                <a:off x="844566" y="6063407"/>
                <a:ext cx="228600" cy="22860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68" name="40 Conector recto"/>
              <p:cNvCxnSpPr/>
              <p:nvPr/>
            </p:nvCxnSpPr>
            <p:spPr>
              <a:xfrm flipV="1">
                <a:off x="955384" y="4053856"/>
                <a:ext cx="11157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9" name="41 Elipse"/>
              <p:cNvSpPr/>
              <p:nvPr/>
            </p:nvSpPr>
            <p:spPr>
              <a:xfrm>
                <a:off x="884500" y="3957341"/>
                <a:ext cx="162937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515085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5B9BD5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1987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38000" y="3898349"/>
            <a:ext cx="870752" cy="2951627"/>
            <a:chOff x="3538000" y="3898349"/>
            <a:chExt cx="870752" cy="2951627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7" y="3898349"/>
              <a:ext cx="228598" cy="2378910"/>
              <a:chOff x="3863407" y="3898349"/>
              <a:chExt cx="228598" cy="2378910"/>
            </a:xfrm>
          </p:grpSpPr>
          <p:sp>
            <p:nvSpPr>
              <p:cNvPr id="161" name="27 Elipse"/>
              <p:cNvSpPr/>
              <p:nvPr/>
            </p:nvSpPr>
            <p:spPr>
              <a:xfrm>
                <a:off x="3863407" y="6048659"/>
                <a:ext cx="228598" cy="228600"/>
              </a:xfrm>
              <a:prstGeom prst="ellipse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62" name="43 Conector recto"/>
              <p:cNvCxnSpPr/>
              <p:nvPr/>
            </p:nvCxnSpPr>
            <p:spPr>
              <a:xfrm flipV="1">
                <a:off x="3963315" y="4041657"/>
                <a:ext cx="11156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3" name="49 Elipse"/>
              <p:cNvSpPr/>
              <p:nvPr/>
            </p:nvSpPr>
            <p:spPr>
              <a:xfrm>
                <a:off x="3894574" y="3898349"/>
                <a:ext cx="162934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3538000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A5A5A5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043461" y="3414857"/>
                <a:ext cx="2101035" cy="9523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Square-root ORAM (STOC)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/>
                </a:r>
                <a:b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rad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comm.</a:t>
                </a: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461" y="3414857"/>
                <a:ext cx="2101035" cy="952377"/>
              </a:xfrm>
              <a:prstGeom prst="rect">
                <a:avLst/>
              </a:prstGeom>
              <a:blipFill rotWithShape="0">
                <a:blip r:embed="rId3"/>
                <a:stretch>
                  <a:fillRect l="-6377" t="-8333" r="-2609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2317174" y="7705015"/>
                <a:ext cx="3497462" cy="12673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Hierarchical ORAM (JACM)</a:t>
                </a:r>
                <a:b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𝑂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(</m:t>
                        </m:r>
                        <m:d>
                          <m:dPr>
                            <m:ctrlPr>
                              <a:rPr lang="en-US" sz="2000" b="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2000" i="1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Helvetica Neue" charset="0"/>
                                    <a:cs typeface="Helvetica Neue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Helvetica Neue" charset="0"/>
                                    <a:cs typeface="Helvetica Neue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Helvetica Neue" charset="0"/>
                                    <a:cs typeface="Helvetica Neue" charset="0"/>
                                  </a:rPr>
                                  <m:t>𝑁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3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)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comm.</a:t>
                </a:r>
              </a:p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ORAM comm. lower-bound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dirty="0" smtClean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Ω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func>
                      <m:func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log</m:t>
                        </m:r>
                      </m:fName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func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established (JACM)</a:t>
                </a: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174" y="7705015"/>
                <a:ext cx="3497462" cy="1267398"/>
              </a:xfrm>
              <a:prstGeom prst="rect">
                <a:avLst/>
              </a:prstGeom>
              <a:blipFill>
                <a:blip r:embed="rId4"/>
                <a:stretch>
                  <a:fillRect l="-3833" t="-5769" r="-2091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6052304" y="8198109"/>
                <a:ext cx="3024279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Path-ORAM (CCS)</a:t>
                </a:r>
              </a:p>
              <a:p>
                <a:pPr marL="14287"/>
                <a:r>
                  <a:rPr lang="en-US" sz="2000" dirty="0">
                    <a:solidFill>
                      <a:srgbClr val="FF0000"/>
                    </a:solidFill>
                    <a:ea typeface="Helvetica Neue" charset="0"/>
                    <a:cs typeface="Helvetica Neue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𝑂</m:t>
                    </m:r>
                    <m:d>
                      <m:dPr>
                        <m:ctrlPr>
                          <a:rPr lang="en-US" sz="20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comm.</a:t>
                </a:r>
                <a:b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d>
                      <m:dPr>
                        <m:ctrlPr>
                          <a:rPr lang="en-US" sz="20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Helvetica Neue" charset="0"/>
                            <a:cs typeface="Helvetica Neue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client storage</a:t>
                </a: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04" y="8198109"/>
                <a:ext cx="3024279" cy="923330"/>
              </a:xfrm>
              <a:prstGeom prst="rect">
                <a:avLst/>
              </a:prstGeom>
              <a:blipFill>
                <a:blip r:embed="rId5"/>
                <a:stretch>
                  <a:fillRect l="-4435" t="-7947" b="-16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 Placeholder 2"/>
          <p:cNvSpPr txBox="1">
            <a:spLocks/>
          </p:cNvSpPr>
          <p:nvPr/>
        </p:nvSpPr>
        <p:spPr>
          <a:xfrm>
            <a:off x="8591507" y="3828042"/>
            <a:ext cx="7909878" cy="279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Due to </a:t>
            </a:r>
            <a:r>
              <a:rPr lang="en-US" sz="3400" dirty="0" smtClean="0">
                <a:latin typeface="Helvetica Neue" charset="0"/>
                <a:ea typeface="Helvetica Neue" charset="0"/>
                <a:cs typeface="Helvetica Neue" charset="0"/>
              </a:rPr>
              <a:t>logarithmic 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communication overhead, ORAM was costly to be used in practice.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363BBF-5061-4E3C-BA40-4429E87F8B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36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2"/>
            <a:ext cx="15001906" cy="4427921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dirty="0">
                <a:latin typeface="Helvetica Neue"/>
              </a:rPr>
              <a:t>Introduced S</a:t>
            </a:r>
            <a:r>
              <a:rPr lang="en-US" baseline="30000" dirty="0">
                <a:latin typeface="Helvetica Neue"/>
              </a:rPr>
              <a:t>3</a:t>
            </a:r>
            <a:r>
              <a:rPr lang="en-US" dirty="0">
                <a:latin typeface="Helvetica Neue"/>
              </a:rPr>
              <a:t>ORAM, an efficient distributed ORAM scheme featuring O(1) bandwidth blowup, O(1) blocks of client storage, low end-to-end delay and information-theoretic security simultaneously.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dirty="0">
              <a:latin typeface="Helvetica Neue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dirty="0">
                <a:latin typeface="Helvetica Neue"/>
              </a:rPr>
              <a:t>Next consideration: </a:t>
            </a:r>
          </a:p>
          <a:p>
            <a:pPr lvl="1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 Neue"/>
              </a:rPr>
              <a:t>Malicious setting</a:t>
            </a:r>
          </a:p>
          <a:p>
            <a:pPr lvl="1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 Neue"/>
              </a:rPr>
              <a:t>Generalization with k-</a:t>
            </a:r>
            <a:r>
              <a:rPr lang="en-US" dirty="0" err="1">
                <a:latin typeface="Helvetica Neue"/>
              </a:rPr>
              <a:t>ary</a:t>
            </a:r>
            <a:r>
              <a:rPr lang="en-US" dirty="0">
                <a:latin typeface="Helvetica Neue"/>
              </a:rPr>
              <a:t> tree structure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dirty="0">
              <a:latin typeface="Helvetica Neue"/>
              <a:ea typeface="Helvetica Neue" charset="0"/>
              <a:cs typeface="Helvetica Neue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E6C9A2-C011-4863-B54A-DEABE47CFD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926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20FBDA-B771-4538-B3CA-E85466597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886" y="5153709"/>
            <a:ext cx="4362450" cy="436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651" y="86077"/>
            <a:ext cx="14103311" cy="2159000"/>
          </a:xfrm>
        </p:spPr>
        <p:txBody>
          <a:bodyPr>
            <a:noAutofit/>
          </a:bodyPr>
          <a:lstStyle/>
          <a:p>
            <a:r>
              <a:rPr lang="en-US" sz="8000" dirty="0">
                <a:latin typeface="Helvetica Neue" charset="0"/>
                <a:ea typeface="Helvetica Neue" charset="0"/>
                <a:cs typeface="Helvetica Neue" charset="0"/>
              </a:rPr>
              <a:t>Thank you for your attention!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854987" y="8132150"/>
            <a:ext cx="9867899" cy="731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r" hangingPunct="1">
              <a:spcBef>
                <a:spcPts val="0"/>
              </a:spcBef>
              <a:buFontTx/>
              <a:buNone/>
            </a:pPr>
            <a:r>
              <a:rPr lang="en-US" sz="3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3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3000" dirty="0">
                <a:latin typeface="Helvetica Neue" charset="0"/>
                <a:ea typeface="Helvetica Neue" charset="0"/>
                <a:cs typeface="Helvetica Neue" charset="0"/>
              </a:rPr>
              <a:t>ORAM code: </a:t>
            </a:r>
            <a:r>
              <a:rPr lang="en-US" sz="3000" dirty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https://github.com/thanghoang/S3ORAM</a:t>
            </a:r>
            <a:r>
              <a:rPr lang="en-US" sz="3000" dirty="0">
                <a:latin typeface="Helvetica Neue" charset="0"/>
                <a:ea typeface="Helvetica Neue" charset="0"/>
                <a:cs typeface="Helvetica Neue" charset="0"/>
              </a:rPr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AA3616-38C3-4692-B5AB-563F99A49ABF}"/>
              </a:ext>
            </a:extLst>
          </p:cNvPr>
          <p:cNvSpPr/>
          <p:nvPr/>
        </p:nvSpPr>
        <p:spPr>
          <a:xfrm>
            <a:off x="7788936" y="2543870"/>
            <a:ext cx="2324675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30000" dirty="0">
              <a:solidFill>
                <a:srgbClr val="00206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F3892295-E69D-45AA-9ACB-C2285696C0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6D0FA5-8B4D-4A21-ABFB-D90891F2D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0" y="-250958"/>
            <a:ext cx="5659197" cy="60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926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1F6FF7-5B78-41B0-A39B-18766061E7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017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Recursive 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2"/>
            <a:ext cx="15545012" cy="4427921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Helvetica Neue"/>
              </a:rPr>
              <a:t>Store position map via smaller S</a:t>
            </a:r>
            <a:r>
              <a:rPr lang="en-US" baseline="30000" dirty="0">
                <a:latin typeface="Helvetica Neue"/>
              </a:rPr>
              <a:t>3</a:t>
            </a:r>
            <a:r>
              <a:rPr lang="en-US" dirty="0">
                <a:latin typeface="Helvetica Neue"/>
              </a:rPr>
              <a:t>ORAM data structures</a:t>
            </a:r>
          </a:p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Helvetica Neue"/>
              </a:rPr>
              <a:t>Store the block locations in meta-data of each bucket </a:t>
            </a:r>
          </a:p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Helvetica Neue"/>
              </a:rPr>
              <a:t>Given position map is small in practice, it is recommended to locally store at the client to achieve better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62C0F9-7A23-42B1-887D-350BC88EC6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0943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Experimental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43255" y="1989812"/>
                <a:ext cx="15545012" cy="6595388"/>
              </a:xfrm>
            </p:spPr>
            <p:txBody>
              <a:bodyPr anchor="t">
                <a:noAutofit/>
              </a:bodyPr>
              <a:lstStyle/>
              <a:p>
                <a:pPr marL="0" indent="0">
                  <a:spcBef>
                    <a:spcPts val="1200"/>
                  </a:spcBef>
                  <a:buSzPct val="100000"/>
                  <a:buNone/>
                </a:pPr>
                <a:r>
                  <a:rPr lang="en-US" b="1" dirty="0">
                    <a:latin typeface="Helvetica Neue"/>
                  </a:rPr>
                  <a:t>Client storage overhead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Helvetica Neue"/>
                  </a:rPr>
                  <a:t>Non-recursive S</a:t>
                </a:r>
                <a:r>
                  <a:rPr lang="en-US" baseline="30000" dirty="0">
                    <a:latin typeface="Helvetica Neue"/>
                  </a:rPr>
                  <a:t>3</a:t>
                </a:r>
                <a:r>
                  <a:rPr lang="en-US" dirty="0">
                    <a:latin typeface="Helvetica Neue"/>
                  </a:rPr>
                  <a:t>ORAM costs slightly higher than other non-recursive counterparts since it store additional information (location in the path of each real block).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Helvetica Neue"/>
                  </a:rPr>
                  <a:t>With a 16 TB database of 512-KB blocks (N = 33554432)</a:t>
                </a:r>
              </a:p>
              <a:p>
                <a:pPr lvl="1">
                  <a:spcBef>
                    <a:spcPts val="1200"/>
                  </a:spcBef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Helvetica Neue"/>
                  </a:rPr>
                  <a:t>S</a:t>
                </a:r>
                <a:r>
                  <a:rPr lang="en-US" baseline="30000" dirty="0">
                    <a:latin typeface="Helvetica Neue"/>
                  </a:rPr>
                  <a:t>3</a:t>
                </a:r>
                <a:r>
                  <a:rPr lang="en-US" dirty="0">
                    <a:latin typeface="Helvetica Neue"/>
                  </a:rPr>
                  <a:t>ORAM costs 119 MB vs. 100 MB in other ORAMs (e.g., Onion-ORAM, Ring-ORAM, Path-ORAM).</a:t>
                </a:r>
              </a:p>
              <a:p>
                <a:pPr marL="0" indent="0">
                  <a:spcBef>
                    <a:spcPts val="1200"/>
                  </a:spcBef>
                  <a:buSzPct val="100000"/>
                  <a:buNone/>
                </a:pPr>
                <a:r>
                  <a:rPr lang="en-US" b="1" dirty="0">
                    <a:latin typeface="Helvetica Neue"/>
                  </a:rPr>
                  <a:t>Server storage overhead</a:t>
                </a:r>
              </a:p>
              <a:p>
                <a:pPr>
                  <a:spcBef>
                    <a:spcPts val="1200"/>
                  </a:spcBef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dirty="0">
                    <a:latin typeface="Helvetica Neue"/>
                  </a:rPr>
                  <a:t>Given bucket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>
                    <a:latin typeface="Helvetica Neue"/>
                  </a:rPr>
                  <a:t> = Eviction Frequency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latin typeface="Helvetica Neue"/>
                  </a:rPr>
                  <a:t>, S</a:t>
                </a:r>
                <a:r>
                  <a:rPr lang="en-US" baseline="30000" dirty="0">
                    <a:latin typeface="Helvetica Neue"/>
                  </a:rPr>
                  <a:t>3</a:t>
                </a:r>
                <a:r>
                  <a:rPr lang="en-US" dirty="0">
                    <a:latin typeface="Helvetica Neue"/>
                  </a:rPr>
                  <a:t>ORAM server storage blowup is 4 per server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3255" y="1989812"/>
                <a:ext cx="15545012" cy="6595388"/>
              </a:xfrm>
              <a:blipFill>
                <a:blip r:embed="rId2"/>
                <a:stretch>
                  <a:fillRect l="-1490" t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3DDA27-5C3E-4455-9F17-54AE81005A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393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Progress on ORAM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1262104"/>
          </a:xfrm>
        </p:spPr>
        <p:txBody>
          <a:bodyPr anchor="t">
            <a:noAutofit/>
          </a:bodyPr>
          <a:lstStyle/>
          <a:p>
            <a:pPr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Several studies attempted to reduce ORAM communication overhead, and break </a:t>
            </a:r>
            <a:r>
              <a:rPr lang="en-US" sz="3400" dirty="0" err="1">
                <a:latin typeface="Helvetica Neue" charset="0"/>
                <a:ea typeface="Helvetica Neue" charset="0"/>
                <a:cs typeface="Helvetica Neue" charset="0"/>
              </a:rPr>
              <a:t>Goldreich’s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 lower bound using AHE and PIR…</a:t>
            </a:r>
          </a:p>
        </p:txBody>
      </p:sp>
      <p:grpSp>
        <p:nvGrpSpPr>
          <p:cNvPr id="137" name="1 Grupo"/>
          <p:cNvGrpSpPr/>
          <p:nvPr/>
        </p:nvGrpSpPr>
        <p:grpSpPr>
          <a:xfrm>
            <a:off x="472864" y="6102890"/>
            <a:ext cx="16510823" cy="162925"/>
            <a:chOff x="467544" y="2597889"/>
            <a:chExt cx="8208861" cy="81000"/>
          </a:xfrm>
        </p:grpSpPr>
        <p:cxnSp>
          <p:nvCxnSpPr>
            <p:cNvPr id="170" name="18 Conector recto"/>
            <p:cNvCxnSpPr/>
            <p:nvPr/>
          </p:nvCxnSpPr>
          <p:spPr>
            <a:xfrm>
              <a:off x="548552" y="2638389"/>
              <a:ext cx="8046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71" name="23 Elipse"/>
            <p:cNvSpPr/>
            <p:nvPr/>
          </p:nvSpPr>
          <p:spPr>
            <a:xfrm>
              <a:off x="8595394" y="2597889"/>
              <a:ext cx="81011" cy="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2" name="24 Elipse"/>
            <p:cNvSpPr/>
            <p:nvPr/>
          </p:nvSpPr>
          <p:spPr>
            <a:xfrm>
              <a:off x="467544" y="2597889"/>
              <a:ext cx="81011" cy="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58298" y="5525135"/>
            <a:ext cx="870752" cy="2896578"/>
            <a:chOff x="1758298" y="5525135"/>
            <a:chExt cx="870752" cy="2896578"/>
          </a:xfrm>
        </p:grpSpPr>
        <p:sp>
          <p:nvSpPr>
            <p:cNvPr id="164" name="26 Elipse"/>
            <p:cNvSpPr/>
            <p:nvPr/>
          </p:nvSpPr>
          <p:spPr>
            <a:xfrm>
              <a:off x="2091362" y="6048581"/>
              <a:ext cx="228600" cy="228601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65" name="42 Conector recto"/>
            <p:cNvCxnSpPr/>
            <p:nvPr/>
          </p:nvCxnSpPr>
          <p:spPr>
            <a:xfrm flipV="1">
              <a:off x="2186840" y="6284507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6" name="48 Elipse"/>
            <p:cNvSpPr/>
            <p:nvPr/>
          </p:nvSpPr>
          <p:spPr>
            <a:xfrm>
              <a:off x="2095041" y="8258787"/>
              <a:ext cx="162937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58298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ED7D3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1996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58999" y="5525135"/>
            <a:ext cx="870752" cy="2908451"/>
            <a:chOff x="5458999" y="5525135"/>
            <a:chExt cx="870752" cy="2908451"/>
          </a:xfrm>
        </p:grpSpPr>
        <p:sp>
          <p:nvSpPr>
            <p:cNvPr id="158" name="36 Elipse"/>
            <p:cNvSpPr/>
            <p:nvPr/>
          </p:nvSpPr>
          <p:spPr>
            <a:xfrm>
              <a:off x="5777960" y="6048577"/>
              <a:ext cx="228598" cy="228601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9" name="44 Conector recto"/>
            <p:cNvCxnSpPr/>
            <p:nvPr/>
          </p:nvCxnSpPr>
          <p:spPr>
            <a:xfrm flipV="1">
              <a:off x="5889365" y="6294639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0" name="50 Elipse"/>
            <p:cNvSpPr/>
            <p:nvPr/>
          </p:nvSpPr>
          <p:spPr>
            <a:xfrm>
              <a:off x="5813411" y="8270660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458999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FFC000">
                      <a:lumMod val="75000"/>
                    </a:srgbClr>
                  </a:solidFill>
                  <a:latin typeface="Helvetica Neue" charset="0"/>
                  <a:ea typeface="Helvetica Neue" charset="0"/>
                  <a:cs typeface="Helvetica Neue" charset="0"/>
                </a:rPr>
                <a:t>2013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78537" y="5525135"/>
            <a:ext cx="870752" cy="2862470"/>
            <a:chOff x="10478537" y="5525135"/>
            <a:chExt cx="870752" cy="2862470"/>
          </a:xfrm>
        </p:grpSpPr>
        <p:sp>
          <p:nvSpPr>
            <p:cNvPr id="152" name="38 Elipse"/>
            <p:cNvSpPr/>
            <p:nvPr/>
          </p:nvSpPr>
          <p:spPr>
            <a:xfrm>
              <a:off x="10794623" y="6048583"/>
              <a:ext cx="228600" cy="228601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3" name="46 Conector recto"/>
            <p:cNvCxnSpPr/>
            <p:nvPr/>
          </p:nvCxnSpPr>
          <p:spPr>
            <a:xfrm flipV="1">
              <a:off x="10888940" y="6282774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54" name="52 Elipse"/>
            <p:cNvSpPr/>
            <p:nvPr/>
          </p:nvSpPr>
          <p:spPr>
            <a:xfrm>
              <a:off x="10806687" y="8224679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0478537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70AD47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2015</a:t>
              </a:r>
            </a:p>
          </p:txBody>
        </p:sp>
      </p:grpSp>
      <p:sp>
        <p:nvSpPr>
          <p:cNvPr id="186" name="Rectangle 185"/>
          <p:cNvSpPr/>
          <p:nvPr/>
        </p:nvSpPr>
        <p:spPr>
          <a:xfrm>
            <a:off x="4117766" y="3442548"/>
            <a:ext cx="30242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lvl="0" indent="-160338">
              <a:buFont typeface="Wingdings" charset="2"/>
              <a:buChar char="§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Partition ORAM (NDSS)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4625" lvl="0" indent="-160338">
              <a:buFont typeface="Wingdings" charset="2"/>
              <a:buChar char="§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Tree-ORAM (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AsiaCrypt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5085" y="3957341"/>
            <a:ext cx="870752" cy="2892635"/>
            <a:chOff x="515085" y="3957341"/>
            <a:chExt cx="870752" cy="2892635"/>
          </a:xfrm>
        </p:grpSpPr>
        <p:grpSp>
          <p:nvGrpSpPr>
            <p:cNvPr id="15" name="Group 14"/>
            <p:cNvGrpSpPr/>
            <p:nvPr/>
          </p:nvGrpSpPr>
          <p:grpSpPr>
            <a:xfrm>
              <a:off x="844566" y="3957341"/>
              <a:ext cx="228600" cy="2334666"/>
              <a:chOff x="844566" y="3957341"/>
              <a:chExt cx="228600" cy="2334666"/>
            </a:xfrm>
          </p:grpSpPr>
          <p:sp>
            <p:nvSpPr>
              <p:cNvPr id="167" name="25 Elipse"/>
              <p:cNvSpPr/>
              <p:nvPr/>
            </p:nvSpPr>
            <p:spPr>
              <a:xfrm>
                <a:off x="844566" y="6063407"/>
                <a:ext cx="228600" cy="22860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68" name="40 Conector recto"/>
              <p:cNvCxnSpPr/>
              <p:nvPr/>
            </p:nvCxnSpPr>
            <p:spPr>
              <a:xfrm flipV="1">
                <a:off x="955384" y="4053856"/>
                <a:ext cx="11157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9" name="41 Elipse"/>
              <p:cNvSpPr/>
              <p:nvPr/>
            </p:nvSpPr>
            <p:spPr>
              <a:xfrm>
                <a:off x="884500" y="3957341"/>
                <a:ext cx="162937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515085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5B9BD5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1987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38000" y="3898349"/>
            <a:ext cx="870752" cy="2951627"/>
            <a:chOff x="3538000" y="3898349"/>
            <a:chExt cx="870752" cy="2951627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7" y="3898349"/>
              <a:ext cx="228598" cy="2378910"/>
              <a:chOff x="3863407" y="3898349"/>
              <a:chExt cx="228598" cy="2378910"/>
            </a:xfrm>
          </p:grpSpPr>
          <p:sp>
            <p:nvSpPr>
              <p:cNvPr id="161" name="27 Elipse"/>
              <p:cNvSpPr/>
              <p:nvPr/>
            </p:nvSpPr>
            <p:spPr>
              <a:xfrm>
                <a:off x="3863407" y="6048659"/>
                <a:ext cx="228598" cy="228600"/>
              </a:xfrm>
              <a:prstGeom prst="ellipse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62" name="43 Conector recto"/>
              <p:cNvCxnSpPr/>
              <p:nvPr/>
            </p:nvCxnSpPr>
            <p:spPr>
              <a:xfrm flipV="1">
                <a:off x="3963315" y="4041657"/>
                <a:ext cx="11156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3" name="49 Elipse"/>
              <p:cNvSpPr/>
              <p:nvPr/>
            </p:nvSpPr>
            <p:spPr>
              <a:xfrm>
                <a:off x="3894574" y="3898349"/>
                <a:ext cx="162934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3538000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A5A5A5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66733" y="3898351"/>
            <a:ext cx="870750" cy="2951625"/>
            <a:chOff x="8166733" y="3898351"/>
            <a:chExt cx="870750" cy="2951625"/>
          </a:xfrm>
        </p:grpSpPr>
        <p:sp>
          <p:nvSpPr>
            <p:cNvPr id="155" name="37 Elipse"/>
            <p:cNvSpPr/>
            <p:nvPr/>
          </p:nvSpPr>
          <p:spPr>
            <a:xfrm>
              <a:off x="8488207" y="6048659"/>
              <a:ext cx="228600" cy="2286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6" name="45 Conector recto"/>
            <p:cNvCxnSpPr/>
            <p:nvPr/>
          </p:nvCxnSpPr>
          <p:spPr>
            <a:xfrm flipV="1">
              <a:off x="8603105" y="4041068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57" name="51 Elipse"/>
            <p:cNvSpPr/>
            <p:nvPr/>
          </p:nvSpPr>
          <p:spPr>
            <a:xfrm>
              <a:off x="8535948" y="3898351"/>
              <a:ext cx="162939" cy="162925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166733" y="6388312"/>
              <a:ext cx="87075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4472C4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2014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043461" y="3414857"/>
            <a:ext cx="21010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lvl="0" indent="-160338"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Square-root ORAM (STOC)</a:t>
            </a:r>
            <a:endParaRPr lang="en-US" sz="2000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2317174" y="7705015"/>
                <a:ext cx="3665602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Hierarchical ORAM (JACM)</a:t>
                </a:r>
              </a:p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ORAM lower-bound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dirty="0" smtClean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Ω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func>
                      <m:func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log</m:t>
                        </m:r>
                      </m:fName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func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established (JACM)</a:t>
                </a: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174" y="7705015"/>
                <a:ext cx="3665602" cy="923330"/>
              </a:xfrm>
              <a:prstGeom prst="rect">
                <a:avLst/>
              </a:prstGeom>
              <a:blipFill>
                <a:blip r:embed="rId2"/>
                <a:stretch>
                  <a:fillRect l="-3661" t="-7947" b="-16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/>
          <p:cNvSpPr/>
          <p:nvPr/>
        </p:nvSpPr>
        <p:spPr>
          <a:xfrm>
            <a:off x="6052305" y="8198110"/>
            <a:ext cx="27013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Path-ORAM (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CCS)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8824384" y="3612267"/>
                <a:ext cx="3024279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Path-PIR (NDSS)</a:t>
                </a:r>
                <a:b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func>
                      <m:func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log</m:t>
                        </m:r>
                      </m:fName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func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384" y="3612267"/>
                <a:ext cx="3024279" cy="615553"/>
              </a:xfrm>
              <a:prstGeom prst="rect">
                <a:avLst/>
              </a:prstGeom>
              <a:blipFill rotWithShape="0">
                <a:blip r:embed="rId3"/>
                <a:stretch>
                  <a:fillRect l="-4435" t="-12871" b="-18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11116431" y="7293520"/>
                <a:ext cx="3024279" cy="184665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Circuit-ORAM (CCS)</a:t>
                </a:r>
                <a:b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func>
                      <m:func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log</m:t>
                        </m:r>
                      </m:fName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func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OS+PIR (CODASPY)</a:t>
                </a:r>
                <a:b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func>
                      <m:func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log</m:t>
                        </m:r>
                      </m:fName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func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C-ORAM (CCS)</a:t>
                </a:r>
                <a:b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  </a:t>
                </a:r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Insecure</a:t>
                </a: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6431" y="7293520"/>
                <a:ext cx="3024279" cy="1846659"/>
              </a:xfrm>
              <a:prstGeom prst="rect">
                <a:avLst/>
              </a:prstGeom>
              <a:blipFill>
                <a:blip r:embed="rId4"/>
                <a:stretch>
                  <a:fillRect l="-4435" t="-396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14424853" y="5518730"/>
            <a:ext cx="870751" cy="2868875"/>
            <a:chOff x="14424853" y="5518730"/>
            <a:chExt cx="870751" cy="2868875"/>
          </a:xfrm>
        </p:grpSpPr>
        <p:sp>
          <p:nvSpPr>
            <p:cNvPr id="61" name="38 Elipse"/>
            <p:cNvSpPr/>
            <p:nvPr/>
          </p:nvSpPr>
          <p:spPr>
            <a:xfrm>
              <a:off x="14787840" y="6033835"/>
              <a:ext cx="228600" cy="22860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62" name="46 Conector recto"/>
            <p:cNvCxnSpPr/>
            <p:nvPr/>
          </p:nvCxnSpPr>
          <p:spPr>
            <a:xfrm flipV="1">
              <a:off x="14882157" y="6282774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63" name="52 Elipse"/>
            <p:cNvSpPr/>
            <p:nvPr/>
          </p:nvSpPr>
          <p:spPr>
            <a:xfrm>
              <a:off x="14799904" y="8224679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424853" y="551873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2017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5016440" y="7998365"/>
            <a:ext cx="23238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Lower bound on ORAM+PIR (PKC)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5F066C-A9C8-47B5-BF8B-75CE15242D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92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Progress on ORAM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1262104"/>
          </a:xfrm>
        </p:spPr>
        <p:txBody>
          <a:bodyPr anchor="t">
            <a:noAutofit/>
          </a:bodyPr>
          <a:lstStyle/>
          <a:p>
            <a:pPr>
              <a:buSzPct val="100000"/>
              <a:buFont typeface="Wingdings" charset="2"/>
              <a:buChar char="§"/>
            </a:pPr>
            <a:r>
              <a:rPr lang="mr-IN" sz="3400" dirty="0"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 some successfully achieving O(1) bandwidth blowup via Fully/Additively Homomorphic Encryption or distributed setting</a:t>
            </a:r>
          </a:p>
        </p:txBody>
      </p:sp>
      <p:grpSp>
        <p:nvGrpSpPr>
          <p:cNvPr id="137" name="1 Grupo"/>
          <p:cNvGrpSpPr/>
          <p:nvPr/>
        </p:nvGrpSpPr>
        <p:grpSpPr>
          <a:xfrm>
            <a:off x="472864" y="6102890"/>
            <a:ext cx="16510823" cy="162925"/>
            <a:chOff x="467544" y="2597889"/>
            <a:chExt cx="8208861" cy="81000"/>
          </a:xfrm>
        </p:grpSpPr>
        <p:cxnSp>
          <p:nvCxnSpPr>
            <p:cNvPr id="170" name="18 Conector recto"/>
            <p:cNvCxnSpPr/>
            <p:nvPr/>
          </p:nvCxnSpPr>
          <p:spPr>
            <a:xfrm>
              <a:off x="548552" y="2638389"/>
              <a:ext cx="8046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71" name="23 Elipse"/>
            <p:cNvSpPr/>
            <p:nvPr/>
          </p:nvSpPr>
          <p:spPr>
            <a:xfrm>
              <a:off x="8595394" y="2597889"/>
              <a:ext cx="81011" cy="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2" name="24 Elipse"/>
            <p:cNvSpPr/>
            <p:nvPr/>
          </p:nvSpPr>
          <p:spPr>
            <a:xfrm>
              <a:off x="467544" y="2597889"/>
              <a:ext cx="81011" cy="8100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58298" y="5525135"/>
            <a:ext cx="870752" cy="2896578"/>
            <a:chOff x="1758298" y="5525135"/>
            <a:chExt cx="870752" cy="2896578"/>
          </a:xfrm>
        </p:grpSpPr>
        <p:sp>
          <p:nvSpPr>
            <p:cNvPr id="164" name="26 Elipse"/>
            <p:cNvSpPr/>
            <p:nvPr/>
          </p:nvSpPr>
          <p:spPr>
            <a:xfrm>
              <a:off x="2091362" y="6048581"/>
              <a:ext cx="228600" cy="228601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65" name="42 Conector recto"/>
            <p:cNvCxnSpPr/>
            <p:nvPr/>
          </p:nvCxnSpPr>
          <p:spPr>
            <a:xfrm flipV="1">
              <a:off x="2186840" y="6284507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6" name="48 Elipse"/>
            <p:cNvSpPr/>
            <p:nvPr/>
          </p:nvSpPr>
          <p:spPr>
            <a:xfrm>
              <a:off x="2095041" y="8258787"/>
              <a:ext cx="162937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58298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ED7D3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1996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58999" y="5525135"/>
            <a:ext cx="870752" cy="2908451"/>
            <a:chOff x="5458999" y="5525135"/>
            <a:chExt cx="870752" cy="2908451"/>
          </a:xfrm>
        </p:grpSpPr>
        <p:sp>
          <p:nvSpPr>
            <p:cNvPr id="158" name="36 Elipse"/>
            <p:cNvSpPr/>
            <p:nvPr/>
          </p:nvSpPr>
          <p:spPr>
            <a:xfrm>
              <a:off x="5777960" y="6048577"/>
              <a:ext cx="228598" cy="228601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9" name="44 Conector recto"/>
            <p:cNvCxnSpPr/>
            <p:nvPr/>
          </p:nvCxnSpPr>
          <p:spPr>
            <a:xfrm flipV="1">
              <a:off x="5889365" y="6294639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0" name="50 Elipse"/>
            <p:cNvSpPr/>
            <p:nvPr/>
          </p:nvSpPr>
          <p:spPr>
            <a:xfrm>
              <a:off x="5813411" y="8270660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458999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FFC000">
                      <a:lumMod val="75000"/>
                    </a:srgbClr>
                  </a:solidFill>
                  <a:latin typeface="Helvetica Neue" charset="0"/>
                  <a:ea typeface="Helvetica Neue" charset="0"/>
                  <a:cs typeface="Helvetica Neue" charset="0"/>
                </a:rPr>
                <a:t>2013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78537" y="5525135"/>
            <a:ext cx="870752" cy="2862470"/>
            <a:chOff x="10478537" y="5525135"/>
            <a:chExt cx="870752" cy="2862470"/>
          </a:xfrm>
        </p:grpSpPr>
        <p:sp>
          <p:nvSpPr>
            <p:cNvPr id="152" name="38 Elipse"/>
            <p:cNvSpPr/>
            <p:nvPr/>
          </p:nvSpPr>
          <p:spPr>
            <a:xfrm>
              <a:off x="10794623" y="6048583"/>
              <a:ext cx="228600" cy="228601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3" name="46 Conector recto"/>
            <p:cNvCxnSpPr/>
            <p:nvPr/>
          </p:nvCxnSpPr>
          <p:spPr>
            <a:xfrm flipV="1">
              <a:off x="10888940" y="6282774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54" name="52 Elipse"/>
            <p:cNvSpPr/>
            <p:nvPr/>
          </p:nvSpPr>
          <p:spPr>
            <a:xfrm>
              <a:off x="10806687" y="8224679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0478537" y="55251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rgbClr val="70AD47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2015</a:t>
              </a:r>
            </a:p>
          </p:txBody>
        </p:sp>
      </p:grpSp>
      <p:sp>
        <p:nvSpPr>
          <p:cNvPr id="186" name="Rectangle 185"/>
          <p:cNvSpPr/>
          <p:nvPr/>
        </p:nvSpPr>
        <p:spPr>
          <a:xfrm>
            <a:off x="4117766" y="3442548"/>
            <a:ext cx="30242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lvl="0" indent="-160338">
              <a:buFont typeface="Wingdings" charset="2"/>
              <a:buChar char="§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Partition ORAM (NDSS)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4625" lvl="0" indent="-160338">
              <a:buFont typeface="Wingdings" charset="2"/>
              <a:buChar char="§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Tree-ORAM (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AsiaCrypt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5085" y="3957341"/>
            <a:ext cx="870752" cy="2892635"/>
            <a:chOff x="515085" y="3957341"/>
            <a:chExt cx="870752" cy="2892635"/>
          </a:xfrm>
        </p:grpSpPr>
        <p:grpSp>
          <p:nvGrpSpPr>
            <p:cNvPr id="15" name="Group 14"/>
            <p:cNvGrpSpPr/>
            <p:nvPr/>
          </p:nvGrpSpPr>
          <p:grpSpPr>
            <a:xfrm>
              <a:off x="844566" y="3957341"/>
              <a:ext cx="228600" cy="2334666"/>
              <a:chOff x="844566" y="3957341"/>
              <a:chExt cx="228600" cy="2334666"/>
            </a:xfrm>
          </p:grpSpPr>
          <p:sp>
            <p:nvSpPr>
              <p:cNvPr id="167" name="25 Elipse"/>
              <p:cNvSpPr/>
              <p:nvPr/>
            </p:nvSpPr>
            <p:spPr>
              <a:xfrm>
                <a:off x="844566" y="6063407"/>
                <a:ext cx="228600" cy="22860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68" name="40 Conector recto"/>
              <p:cNvCxnSpPr/>
              <p:nvPr/>
            </p:nvCxnSpPr>
            <p:spPr>
              <a:xfrm flipV="1">
                <a:off x="955384" y="4053856"/>
                <a:ext cx="11157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9" name="41 Elipse"/>
              <p:cNvSpPr/>
              <p:nvPr/>
            </p:nvSpPr>
            <p:spPr>
              <a:xfrm>
                <a:off x="884500" y="3957341"/>
                <a:ext cx="162937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4" name="TextBox 173"/>
            <p:cNvSpPr txBox="1"/>
            <p:nvPr/>
          </p:nvSpPr>
          <p:spPr>
            <a:xfrm>
              <a:off x="515085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5B9BD5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1987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538000" y="3898349"/>
            <a:ext cx="870752" cy="2951627"/>
            <a:chOff x="3538000" y="3898349"/>
            <a:chExt cx="870752" cy="2951627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7" y="3898349"/>
              <a:ext cx="228598" cy="2378910"/>
              <a:chOff x="3863407" y="3898349"/>
              <a:chExt cx="228598" cy="2378910"/>
            </a:xfrm>
          </p:grpSpPr>
          <p:sp>
            <p:nvSpPr>
              <p:cNvPr id="161" name="27 Elipse"/>
              <p:cNvSpPr/>
              <p:nvPr/>
            </p:nvSpPr>
            <p:spPr>
              <a:xfrm>
                <a:off x="3863407" y="6048659"/>
                <a:ext cx="228598" cy="228600"/>
              </a:xfrm>
              <a:prstGeom prst="ellipse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62" name="43 Conector recto"/>
              <p:cNvCxnSpPr/>
              <p:nvPr/>
            </p:nvCxnSpPr>
            <p:spPr>
              <a:xfrm flipV="1">
                <a:off x="3963315" y="4041657"/>
                <a:ext cx="11156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3" name="49 Elipse"/>
              <p:cNvSpPr/>
              <p:nvPr/>
            </p:nvSpPr>
            <p:spPr>
              <a:xfrm>
                <a:off x="3894574" y="3898349"/>
                <a:ext cx="162934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3538000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A5A5A5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66733" y="3898351"/>
            <a:ext cx="870750" cy="2951625"/>
            <a:chOff x="8166733" y="3898351"/>
            <a:chExt cx="870750" cy="2951625"/>
          </a:xfrm>
        </p:grpSpPr>
        <p:sp>
          <p:nvSpPr>
            <p:cNvPr id="155" name="37 Elipse"/>
            <p:cNvSpPr/>
            <p:nvPr/>
          </p:nvSpPr>
          <p:spPr>
            <a:xfrm>
              <a:off x="8488207" y="6048659"/>
              <a:ext cx="228600" cy="22860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56" name="45 Conector recto"/>
            <p:cNvCxnSpPr/>
            <p:nvPr/>
          </p:nvCxnSpPr>
          <p:spPr>
            <a:xfrm flipV="1">
              <a:off x="8603105" y="4041068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57" name="51 Elipse"/>
            <p:cNvSpPr/>
            <p:nvPr/>
          </p:nvSpPr>
          <p:spPr>
            <a:xfrm>
              <a:off x="8535948" y="3898351"/>
              <a:ext cx="162939" cy="162925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166733" y="6388312"/>
              <a:ext cx="87075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4472C4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615966" y="3898351"/>
            <a:ext cx="870752" cy="2951625"/>
            <a:chOff x="12615966" y="3898351"/>
            <a:chExt cx="870752" cy="2951625"/>
          </a:xfrm>
        </p:grpSpPr>
        <p:grpSp>
          <p:nvGrpSpPr>
            <p:cNvPr id="22" name="Group 21"/>
            <p:cNvGrpSpPr/>
            <p:nvPr/>
          </p:nvGrpSpPr>
          <p:grpSpPr>
            <a:xfrm>
              <a:off x="12892281" y="3898351"/>
              <a:ext cx="228600" cy="2378908"/>
              <a:chOff x="12892281" y="3898351"/>
              <a:chExt cx="228600" cy="2378908"/>
            </a:xfrm>
          </p:grpSpPr>
          <p:sp>
            <p:nvSpPr>
              <p:cNvPr id="149" name="39 Elipse"/>
              <p:cNvSpPr/>
              <p:nvPr/>
            </p:nvSpPr>
            <p:spPr>
              <a:xfrm>
                <a:off x="12892281" y="6048659"/>
                <a:ext cx="228600" cy="228600"/>
              </a:xfrm>
              <a:prstGeom prst="ellipse">
                <a:avLst/>
              </a:prstGeom>
              <a:solidFill>
                <a:srgbClr val="44546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50" name="47 Conector recto"/>
              <p:cNvCxnSpPr/>
              <p:nvPr/>
            </p:nvCxnSpPr>
            <p:spPr>
              <a:xfrm flipV="1">
                <a:off x="12986926" y="4041068"/>
                <a:ext cx="11157" cy="201168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51" name="53 Elipse"/>
              <p:cNvSpPr/>
              <p:nvPr/>
            </p:nvSpPr>
            <p:spPr>
              <a:xfrm>
                <a:off x="12923723" y="3898351"/>
                <a:ext cx="162937" cy="162925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4546A"/>
                </a:solidFill>
                <a:prstDash val="solid"/>
                <a:miter lim="800000"/>
              </a:ln>
              <a:effectLst/>
            </p:spPr>
            <p:txBody>
              <a:bodyPr lIns="68572" tIns="34286" rIns="68572" bIns="34286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12615966" y="6388312"/>
              <a:ext cx="87075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hangingPunct="1"/>
              <a:r>
                <a:rPr lang="en-US" sz="2400" b="1" kern="1200" dirty="0">
                  <a:solidFill>
                    <a:srgbClr val="44546A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2016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424853" y="5518730"/>
            <a:ext cx="870751" cy="2868875"/>
            <a:chOff x="14424853" y="5518730"/>
            <a:chExt cx="870751" cy="2868875"/>
          </a:xfrm>
        </p:grpSpPr>
        <p:sp>
          <p:nvSpPr>
            <p:cNvPr id="194" name="38 Elipse"/>
            <p:cNvSpPr/>
            <p:nvPr/>
          </p:nvSpPr>
          <p:spPr>
            <a:xfrm>
              <a:off x="14787840" y="6033835"/>
              <a:ext cx="228600" cy="22860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5" name="46 Conector recto"/>
            <p:cNvCxnSpPr/>
            <p:nvPr/>
          </p:nvCxnSpPr>
          <p:spPr>
            <a:xfrm flipV="1">
              <a:off x="14882157" y="6282774"/>
              <a:ext cx="11157" cy="2011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96" name="52 Elipse"/>
            <p:cNvSpPr/>
            <p:nvPr/>
          </p:nvSpPr>
          <p:spPr>
            <a:xfrm>
              <a:off x="14799904" y="8224679"/>
              <a:ext cx="162939" cy="162926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lIns="68572" tIns="34286" rIns="68572" bIns="3428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14424853" y="551873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en-US" sz="2400" b="1" kern="1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2017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043461" y="3414857"/>
            <a:ext cx="21010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lvl="0" indent="-160338">
              <a:buFont typeface="Wingdings" charset="2"/>
              <a:buChar char="§"/>
            </a:pP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Square-root ORAM (STOC)</a:t>
            </a:r>
            <a:endParaRPr lang="en-US" sz="2000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2317174" y="7705015"/>
                <a:ext cx="3497462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Hierarchical ORAM (JACM)</a:t>
                </a:r>
              </a:p>
              <a:p>
                <a:pPr marL="174625" lvl="0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ORAM lower-bound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Ω</m:t>
                    </m:r>
                    <m:r>
                      <a:rPr lang="en-US" sz="2000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(</m:t>
                    </m:r>
                    <m:func>
                      <m:funcPr>
                        <m:ctrlPr>
                          <a:rPr lang="en-US" sz="2000" i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log</m:t>
                        </m:r>
                      </m:fName>
                      <m:e>
                        <m:r>
                          <a:rPr lang="en-US" sz="2000" i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  <m:t>𝑁</m:t>
                        </m:r>
                      </m:e>
                    </m:func>
                    <m:r>
                      <a:rPr lang="en-US" sz="2000" i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accent4">
                        <a:lumMod val="7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established (JACM)</a:t>
                </a: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174" y="7705015"/>
                <a:ext cx="3497462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3833" t="-8609" r="-1742" b="-15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6052304" y="7832015"/>
                <a:ext cx="3782980" cy="97699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Path-ORAM (CCS)</a:t>
                </a:r>
              </a:p>
              <a:p>
                <a:pPr marL="174625" indent="-160338">
                  <a:buFont typeface="Wingdings" charset="2"/>
                  <a:buChar char="§"/>
                </a:pPr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Multi-cloud </a:t>
                </a:r>
                <a:r>
                  <a:rPr lang="en-US" sz="2000" dirty="0" err="1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ObliviStore</a:t>
                </a:r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(CCS)</a:t>
                </a:r>
                <a:b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</a:br>
                <a:r>
                  <a:rPr lang="en-US" sz="2000" dirty="0">
                    <a:solidFill>
                      <a:srgbClr val="FF0000"/>
                    </a:solidFill>
                    <a:ea typeface="Helvetica Neue" charset="0"/>
                    <a:cs typeface="Helvetica Neue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 charset="0"/>
                        <a:ea typeface="Helvetica Neue" charset="0"/>
                        <a:cs typeface="Helvetica Neue" charset="0"/>
                      </a:rPr>
                      <m:t>𝑂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charset="0"/>
                            <a:ea typeface="Helvetica Neue" charset="0"/>
                            <a:cs typeface="Helvetica Neue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Helvetica Neue" charset="0"/>
                                <a:cs typeface="Helvetica Neue" charset="0"/>
                              </a:rPr>
                              <m:t>𝑁</m:t>
                            </m:r>
                          </m:e>
                        </m:rad>
                      </m:e>
                    </m:d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 client storage</a:t>
                </a: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04" y="7832015"/>
                <a:ext cx="3782980" cy="976999"/>
              </a:xfrm>
              <a:prstGeom prst="rect">
                <a:avLst/>
              </a:prstGeom>
              <a:blipFill rotWithShape="0">
                <a:blip r:embed="rId3"/>
                <a:stretch>
                  <a:fillRect l="-3548" t="-8125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/>
          <p:cNvSpPr/>
          <p:nvPr/>
        </p:nvSpPr>
        <p:spPr>
          <a:xfrm>
            <a:off x="8824384" y="3612267"/>
            <a:ext cx="302427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Path-PIR (NDSS)</a:t>
            </a:r>
          </a:p>
          <a:p>
            <a:pPr marL="174625" indent="-160338">
              <a:buFont typeface="Wingdings" charset="2"/>
              <a:buChar char="§"/>
            </a:pPr>
            <a:r>
              <a:rPr lang="en-US" sz="2000" dirty="0" err="1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Apon</a:t>
            </a:r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et al. (PKC)</a:t>
            </a:r>
            <a:b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  FHE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1116431" y="7676976"/>
            <a:ext cx="302427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Circuit-ORAM (CCS)</a:t>
            </a:r>
          </a:p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OS+PIR (CODASPY)</a:t>
            </a:r>
          </a:p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C-ORAM (CCS)</a:t>
            </a:r>
          </a:p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Bucket-ORAM</a:t>
            </a:r>
            <a:b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  FHE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5016440" y="7998365"/>
            <a:ext cx="23238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Lower bound on ORAM+PIR (PKC)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3120881" y="3785617"/>
            <a:ext cx="30242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4625" indent="-160338"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Onion-ORAM (TCC)</a:t>
            </a:r>
            <a:b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   AHE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4313F-582C-4614-8689-C6613A117A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76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Motivation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3"/>
            <a:ext cx="16129416" cy="6121800"/>
          </a:xfrm>
        </p:spPr>
        <p:txBody>
          <a:bodyPr anchor="t">
            <a:noAutofit/>
          </a:bodyPr>
          <a:lstStyle/>
          <a:p>
            <a:pPr>
              <a:spcBef>
                <a:spcPts val="18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Onion-ORAM achieves the optimal asymptotic </a:t>
            </a:r>
            <a:r>
              <a:rPr lang="en-US" sz="3400" dirty="0" smtClean="0">
                <a:latin typeface="Helvetica Neue" charset="0"/>
                <a:ea typeface="Helvetica Neue" charset="0"/>
                <a:cs typeface="Helvetica Neue" charset="0"/>
              </a:rPr>
              <a:t>cost: O(1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) bandwidth blowup and O(1) blocks of client storage without using FHE</a:t>
            </a:r>
          </a:p>
          <a:p>
            <a:pPr>
              <a:spcBef>
                <a:spcPts val="18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However, it is still very costly to be used in practice due </a:t>
            </a:r>
            <a:r>
              <a:rPr lang="en-US" sz="3400" dirty="0" smtClean="0">
                <a:latin typeface="Helvetica Neue" charset="0"/>
                <a:ea typeface="Helvetica Neue" charset="0"/>
                <a:cs typeface="Helvetica Neue" charset="0"/>
              </a:rPr>
              <a:t>to:</a:t>
            </a: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  <a:p>
            <a:pPr lvl="1">
              <a:spcBef>
                <a:spcPts val="18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Additively homomorphic encryption </a:t>
            </a:r>
            <a:r>
              <a:rPr lang="en-US" sz="34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➔ high delay due to PKC operations</a:t>
            </a:r>
          </a:p>
          <a:p>
            <a:pPr lvl="1">
              <a:spcBef>
                <a:spcPts val="18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Onion-layer (O(log N)) of encryption accumulated when performing eviction </a:t>
            </a:r>
            <a:r>
              <a:rPr lang="en-US" sz="34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➔ increase encryption &amp; decryption costs at both client &amp; server sides</a:t>
            </a:r>
          </a:p>
          <a:p>
            <a:pPr>
              <a:spcBef>
                <a:spcPts val="1800"/>
              </a:spcBef>
              <a:buSzPct val="100000"/>
              <a:buFont typeface="Wingdings" charset="2"/>
              <a:buChar char="§"/>
            </a:pP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2" name="Shape 375"/>
          <p:cNvSpPr txBox="1">
            <a:spLocks/>
          </p:cNvSpPr>
          <p:nvPr/>
        </p:nvSpPr>
        <p:spPr>
          <a:xfrm>
            <a:off x="3334493" y="7193431"/>
            <a:ext cx="10973460" cy="1272143"/>
          </a:xfrm>
          <a:prstGeom prst="rect">
            <a:avLst/>
          </a:prstGeom>
        </p:spPr>
        <p:txBody>
          <a:bodyPr/>
          <a:lstStyle>
            <a:lvl1pPr marL="444545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88909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634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178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723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267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812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356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900" marR="0" indent="-444545" algn="l" defTabSz="584258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Can we have a more efficient ORAM with optimal asymptotic complexity??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73C45D-51E6-4B99-B8B3-33A2679E82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4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ounded Rectangle 177"/>
          <p:cNvSpPr/>
          <p:nvPr/>
        </p:nvSpPr>
        <p:spPr>
          <a:xfrm>
            <a:off x="10007600" y="4115263"/>
            <a:ext cx="6654799" cy="4914439"/>
          </a:xfrm>
          <a:prstGeom prst="roundRect">
            <a:avLst>
              <a:gd name="adj" fmla="val 5923"/>
            </a:avLst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/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2"/>
          <a:srcRect l="18212" t="9176" r="19018" b="8627"/>
          <a:stretch/>
        </p:blipFill>
        <p:spPr>
          <a:xfrm>
            <a:off x="10100121" y="4978251"/>
            <a:ext cx="1385312" cy="181405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/>
          <a:srcRect l="18212" t="9176" r="19018" b="8627"/>
          <a:stretch/>
        </p:blipFill>
        <p:spPr>
          <a:xfrm>
            <a:off x="12082089" y="4970011"/>
            <a:ext cx="1385312" cy="181405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2"/>
          <a:srcRect l="18212" t="9176" r="19018" b="8627"/>
          <a:stretch/>
        </p:blipFill>
        <p:spPr>
          <a:xfrm>
            <a:off x="15164550" y="4897376"/>
            <a:ext cx="1385312" cy="18140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072087" y="558464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3200" dirty="0"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dirty="0"/>
          </a:p>
        </p:txBody>
      </p:sp>
      <p:cxnSp>
        <p:nvCxnSpPr>
          <p:cNvPr id="98" name="Straight Arrow Connector 97"/>
          <p:cNvCxnSpPr>
            <a:stCxn id="91" idx="2"/>
          </p:cNvCxnSpPr>
          <p:nvPr/>
        </p:nvCxnSpPr>
        <p:spPr>
          <a:xfrm>
            <a:off x="12774745" y="6784063"/>
            <a:ext cx="403782" cy="697017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Arrow Connector 100"/>
          <p:cNvCxnSpPr>
            <a:stCxn id="92" idx="2"/>
          </p:cNvCxnSpPr>
          <p:nvPr/>
        </p:nvCxnSpPr>
        <p:spPr>
          <a:xfrm flipH="1">
            <a:off x="13864579" y="6711428"/>
            <a:ext cx="1992627" cy="1148525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5" name="Straight Arrow Connector 104"/>
          <p:cNvCxnSpPr/>
          <p:nvPr/>
        </p:nvCxnSpPr>
        <p:spPr>
          <a:xfrm flipH="1">
            <a:off x="13519061" y="6711428"/>
            <a:ext cx="529452" cy="769652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90" idx="2"/>
          </p:cNvCxnSpPr>
          <p:nvPr/>
        </p:nvCxnSpPr>
        <p:spPr>
          <a:xfrm>
            <a:off x="10792777" y="6792303"/>
            <a:ext cx="2073876" cy="1152308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3" name="Rectangle 172"/>
          <p:cNvSpPr/>
          <p:nvPr/>
        </p:nvSpPr>
        <p:spPr>
          <a:xfrm>
            <a:off x="11684189" y="9081492"/>
            <a:ext cx="3544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Distributed setting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</a:t>
            </a:r>
            <a:r>
              <a:rPr lang="mr-IN" sz="60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 Intuition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577" y="1985423"/>
            <a:ext cx="16019144" cy="3871195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Exploit the efficiency of multi-party computation in distributed setting</a:t>
            </a:r>
          </a:p>
          <a:p>
            <a:pPr lvl="1"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Homomorphic properties of Shamir Sharing Scheme (SSS)</a:t>
            </a:r>
          </a:p>
          <a:p>
            <a:pPr lvl="1"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Secure multi-party Multiplication Protocol (SMP) to do eviction better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977897" y="6644889"/>
            <a:ext cx="5626105" cy="1980565"/>
            <a:chOff x="368300" y="5971125"/>
            <a:chExt cx="5626105" cy="1980565"/>
          </a:xfrm>
          <a:solidFill>
            <a:srgbClr val="FFFFFF"/>
          </a:solidFill>
        </p:grpSpPr>
        <p:sp>
          <p:nvSpPr>
            <p:cNvPr id="120" name="Rounded Rectangle 119"/>
            <p:cNvSpPr/>
            <p:nvPr/>
          </p:nvSpPr>
          <p:spPr>
            <a:xfrm>
              <a:off x="368300" y="5971125"/>
              <a:ext cx="5626105" cy="1980565"/>
            </a:xfrm>
            <a:prstGeom prst="roundRect">
              <a:avLst>
                <a:gd name="adj" fmla="val 5923"/>
              </a:avLst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cxnSp>
          <p:nvCxnSpPr>
            <p:cNvPr id="13" name="Straight Arrow Connector 12"/>
            <p:cNvCxnSpPr>
              <a:stCxn id="6" idx="1"/>
            </p:cNvCxnSpPr>
            <p:nvPr/>
          </p:nvCxnSpPr>
          <p:spPr>
            <a:xfrm flipH="1">
              <a:off x="1145818" y="6939111"/>
              <a:ext cx="3397722" cy="9572"/>
            </a:xfrm>
            <a:prstGeom prst="straightConnector1">
              <a:avLst/>
            </a:prstGeom>
            <a:grpFill/>
            <a:ln w="19050" cap="flat">
              <a:solidFill>
                <a:srgbClr val="000000"/>
              </a:solidFill>
              <a:prstDash val="solid"/>
              <a:miter lim="400000"/>
              <a:headEnd type="triangle" w="lg" len="lg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65" name="Group 64"/>
            <p:cNvGrpSpPr/>
            <p:nvPr/>
          </p:nvGrpSpPr>
          <p:grpSpPr>
            <a:xfrm>
              <a:off x="481022" y="6746972"/>
              <a:ext cx="664795" cy="808679"/>
              <a:chOff x="2904003" y="5609308"/>
              <a:chExt cx="989992" cy="1204259"/>
            </a:xfrm>
            <a:grpFill/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3405248" y="5609308"/>
                <a:ext cx="0" cy="795130"/>
              </a:xfrm>
              <a:prstGeom prst="line">
                <a:avLst/>
              </a:prstGeom>
              <a:grpFill/>
              <a:ln w="3492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404623" y="6397804"/>
                <a:ext cx="415763" cy="415763"/>
              </a:xfrm>
              <a:prstGeom prst="line">
                <a:avLst/>
              </a:prstGeom>
              <a:grpFill/>
              <a:ln w="3492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2983236" y="6397804"/>
                <a:ext cx="415763" cy="415763"/>
              </a:xfrm>
              <a:prstGeom prst="line">
                <a:avLst/>
              </a:prstGeom>
              <a:grpFill/>
              <a:ln w="3492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3398999" y="5637452"/>
                <a:ext cx="494996" cy="272240"/>
              </a:xfrm>
              <a:prstGeom prst="line">
                <a:avLst/>
              </a:prstGeom>
              <a:grpFill/>
              <a:ln w="3492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2904003" y="5637452"/>
                <a:ext cx="494996" cy="272240"/>
              </a:xfrm>
              <a:prstGeom prst="line">
                <a:avLst/>
              </a:prstGeom>
              <a:grpFill/>
              <a:ln w="3492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72" name="Rounded Rectangle 71"/>
            <p:cNvSpPr/>
            <p:nvPr/>
          </p:nvSpPr>
          <p:spPr>
            <a:xfrm>
              <a:off x="1841568" y="6450080"/>
              <a:ext cx="2006221" cy="965974"/>
            </a:xfrm>
            <a:prstGeom prst="roundRect">
              <a:avLst>
                <a:gd name="adj" fmla="val 10560"/>
              </a:avLst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AHE-based ORAM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8212" t="9176" r="19018" b="8627"/>
            <a:stretch/>
          </p:blipFill>
          <p:spPr>
            <a:xfrm>
              <a:off x="4543540" y="6032085"/>
              <a:ext cx="1385312" cy="1814052"/>
            </a:xfrm>
            <a:prstGeom prst="rect">
              <a:avLst/>
            </a:prstGeom>
            <a:grpFill/>
          </p:spPr>
        </p:pic>
      </p:grpSp>
      <p:sp>
        <p:nvSpPr>
          <p:cNvPr id="43" name="Rectangle 42"/>
          <p:cNvSpPr/>
          <p:nvPr/>
        </p:nvSpPr>
        <p:spPr>
          <a:xfrm>
            <a:off x="915363" y="4895651"/>
            <a:ext cx="3239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PKC-based AHE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16401" y="5685387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Onion-layers of  AHE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6621508" y="6900431"/>
            <a:ext cx="3366075" cy="1292596"/>
          </a:xfrm>
          <a:prstGeom prst="rightArrow">
            <a:avLst>
              <a:gd name="adj1" fmla="val 36308"/>
              <a:gd name="adj2" fmla="val 93397"/>
            </a:avLst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2098565" y="4069759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SMP protocol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0792777" y="4669303"/>
            <a:ext cx="5064429" cy="292907"/>
            <a:chOff x="10792777" y="5168071"/>
            <a:chExt cx="5064429" cy="292907"/>
          </a:xfrm>
        </p:grpSpPr>
        <p:cxnSp>
          <p:nvCxnSpPr>
            <p:cNvPr id="102" name="Straight Connector 101"/>
            <p:cNvCxnSpPr/>
            <p:nvPr/>
          </p:nvCxnSpPr>
          <p:spPr>
            <a:xfrm flipV="1">
              <a:off x="12774745" y="5168289"/>
              <a:ext cx="0" cy="274332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</a:schemeClr>
              </a:solidFill>
              <a:prstDash val="solid"/>
              <a:miter lim="400000"/>
              <a:head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107" name="Group 106"/>
            <p:cNvGrpSpPr/>
            <p:nvPr/>
          </p:nvGrpSpPr>
          <p:grpSpPr>
            <a:xfrm>
              <a:off x="10792777" y="5168071"/>
              <a:ext cx="5064429" cy="292907"/>
              <a:chOff x="10792777" y="4868821"/>
              <a:chExt cx="5064429" cy="292907"/>
            </a:xfrm>
          </p:grpSpPr>
          <p:cxnSp>
            <p:nvCxnSpPr>
              <p:cNvPr id="97" name="Elbow Connector 96"/>
              <p:cNvCxnSpPr>
                <a:stCxn id="90" idx="0"/>
                <a:endCxn id="92" idx="0"/>
              </p:cNvCxnSpPr>
              <p:nvPr/>
            </p:nvCxnSpPr>
            <p:spPr>
              <a:xfrm rot="5400000" flipH="1" flipV="1">
                <a:off x="13284554" y="2589076"/>
                <a:ext cx="80875" cy="5064429"/>
              </a:xfrm>
              <a:prstGeom prst="bentConnector3">
                <a:avLst>
                  <a:gd name="adj1" fmla="val 382658"/>
                </a:avLst>
              </a:prstGeom>
              <a:noFill/>
              <a:ln w="31750" cap="flat">
                <a:solidFill>
                  <a:schemeClr val="tx1">
                    <a:lumMod val="50000"/>
                  </a:schemeClr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14365451" y="4868821"/>
                <a:ext cx="0" cy="266188"/>
              </a:xfrm>
              <a:prstGeom prst="line">
                <a:avLst/>
              </a:prstGeom>
              <a:noFill/>
              <a:ln w="25400" cap="flat">
                <a:solidFill>
                  <a:schemeClr val="tx1">
                    <a:lumMod val="50000"/>
                  </a:schemeClr>
                </a:solidFill>
                <a:prstDash val="solid"/>
                <a:miter lim="400000"/>
                <a:head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109" name="Rectangle 108"/>
          <p:cNvSpPr/>
          <p:nvPr/>
        </p:nvSpPr>
        <p:spPr>
          <a:xfrm>
            <a:off x="1967015" y="8659539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Single-server setting</a:t>
            </a:r>
            <a:endParaRPr lang="en-US" dirty="0"/>
          </a:p>
        </p:txBody>
      </p:sp>
      <p:sp>
        <p:nvSpPr>
          <p:cNvPr id="123" name="Rectangle 122"/>
          <p:cNvSpPr/>
          <p:nvPr/>
        </p:nvSpPr>
        <p:spPr>
          <a:xfrm rot="1828355">
            <a:off x="11196931" y="7235685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SSS</a:t>
            </a:r>
            <a:endParaRPr lang="en-US" sz="2400" dirty="0"/>
          </a:p>
        </p:txBody>
      </p:sp>
      <p:sp>
        <p:nvSpPr>
          <p:cNvPr id="182" name="Rectangle 181"/>
          <p:cNvSpPr/>
          <p:nvPr/>
        </p:nvSpPr>
        <p:spPr>
          <a:xfrm rot="19738246">
            <a:off x="14382146" y="7342096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SSS</a:t>
            </a:r>
            <a:endParaRPr lang="en-US" sz="2400" dirty="0"/>
          </a:p>
        </p:txBody>
      </p:sp>
      <p:sp>
        <p:nvSpPr>
          <p:cNvPr id="183" name="Rectangle 182"/>
          <p:cNvSpPr/>
          <p:nvPr/>
        </p:nvSpPr>
        <p:spPr>
          <a:xfrm rot="18193005">
            <a:off x="13545999" y="6969624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SSS</a:t>
            </a:r>
            <a:endParaRPr lang="en-US" sz="2400" dirty="0"/>
          </a:p>
        </p:txBody>
      </p:sp>
      <p:sp>
        <p:nvSpPr>
          <p:cNvPr id="184" name="Rectangle 183"/>
          <p:cNvSpPr/>
          <p:nvPr/>
        </p:nvSpPr>
        <p:spPr>
          <a:xfrm rot="3576747">
            <a:off x="12791192" y="6826001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SSS</a:t>
            </a:r>
            <a:endParaRPr lang="en-US" sz="2400" dirty="0"/>
          </a:p>
        </p:txBody>
      </p:sp>
      <p:sp>
        <p:nvSpPr>
          <p:cNvPr id="124" name="Rectangle 123"/>
          <p:cNvSpPr/>
          <p:nvPr/>
        </p:nvSpPr>
        <p:spPr>
          <a:xfrm>
            <a:off x="4844948" y="4952309"/>
            <a:ext cx="4142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AHE of SSS (10</a:t>
            </a:r>
            <a:r>
              <a:rPr lang="en-US" sz="2800" baseline="300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r>
              <a:rPr lang="en-US" sz="28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× faster)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252217" y="492226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➔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816374" y="5736191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1-layer SSS share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228204" y="5716164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➔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4"/>
          <a:srcRect l="16723" r="14018"/>
          <a:stretch/>
        </p:blipFill>
        <p:spPr>
          <a:xfrm>
            <a:off x="8928423" y="4881335"/>
            <a:ext cx="369960" cy="374392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4"/>
          <a:srcRect l="16723" r="14018"/>
          <a:stretch/>
        </p:blipFill>
        <p:spPr>
          <a:xfrm>
            <a:off x="7830690" y="5698081"/>
            <a:ext cx="369960" cy="374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B4C6C55-8793-4360-98B2-89ACF642AE10}"/>
              </a:ext>
            </a:extLst>
          </p:cNvPr>
          <p:cNvGrpSpPr/>
          <p:nvPr/>
        </p:nvGrpSpPr>
        <p:grpSpPr>
          <a:xfrm>
            <a:off x="1183492" y="6926146"/>
            <a:ext cx="475563" cy="741100"/>
            <a:chOff x="1183492" y="6926146"/>
            <a:chExt cx="475563" cy="741100"/>
          </a:xfrm>
        </p:grpSpPr>
        <p:sp>
          <p:nvSpPr>
            <p:cNvPr id="133" name="Oval 132"/>
            <p:cNvSpPr/>
            <p:nvPr/>
          </p:nvSpPr>
          <p:spPr>
            <a:xfrm>
              <a:off x="1183492" y="6926146"/>
              <a:ext cx="475563" cy="475563"/>
            </a:xfrm>
            <a:prstGeom prst="ellipse">
              <a:avLst/>
            </a:prstGeom>
            <a:noFill/>
            <a:ln w="34925" cap="flat">
              <a:solidFill>
                <a:schemeClr val="tx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286289" y="7053022"/>
              <a:ext cx="64008" cy="128016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1484923" y="7054148"/>
              <a:ext cx="64008" cy="128016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5" name="Arc 134"/>
            <p:cNvSpPr/>
            <p:nvPr/>
          </p:nvSpPr>
          <p:spPr>
            <a:xfrm rot="19790247">
              <a:off x="1204131" y="7259942"/>
              <a:ext cx="407304" cy="407304"/>
            </a:xfrm>
            <a:prstGeom prst="arc">
              <a:avLst>
                <a:gd name="adj1" fmla="val 16100211"/>
                <a:gd name="adj2" fmla="val 20129184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7AD4F7-4E55-4843-8D5C-E048D9040DE5}"/>
              </a:ext>
            </a:extLst>
          </p:cNvPr>
          <p:cNvGrpSpPr/>
          <p:nvPr/>
        </p:nvGrpSpPr>
        <p:grpSpPr>
          <a:xfrm>
            <a:off x="13012380" y="7564113"/>
            <a:ext cx="664796" cy="1330559"/>
            <a:chOff x="13012380" y="7564113"/>
            <a:chExt cx="664796" cy="1330559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13348974" y="8095440"/>
              <a:ext cx="0" cy="527705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3348554" y="8618742"/>
              <a:ext cx="279191" cy="275930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3065586" y="8618742"/>
              <a:ext cx="279191" cy="275930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13344778" y="8114118"/>
              <a:ext cx="332398" cy="180678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13012380" y="8114118"/>
              <a:ext cx="332398" cy="180678"/>
            </a:xfrm>
            <a:prstGeom prst="line">
              <a:avLst/>
            </a:prstGeom>
            <a:noFill/>
            <a:ln w="3492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2" name="Oval 191"/>
            <p:cNvSpPr/>
            <p:nvPr/>
          </p:nvSpPr>
          <p:spPr>
            <a:xfrm>
              <a:off x="13102771" y="7606056"/>
              <a:ext cx="475563" cy="475563"/>
            </a:xfrm>
            <a:prstGeom prst="ellipse">
              <a:avLst/>
            </a:prstGeom>
            <a:noFill/>
            <a:ln w="34925" cap="flat">
              <a:solidFill>
                <a:schemeClr val="tx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13404202" y="7734057"/>
              <a:ext cx="63199" cy="12589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9" name="Arc 198"/>
            <p:cNvSpPr/>
            <p:nvPr/>
          </p:nvSpPr>
          <p:spPr>
            <a:xfrm rot="1809753" flipV="1">
              <a:off x="13147078" y="7564113"/>
              <a:ext cx="407304" cy="407304"/>
            </a:xfrm>
            <a:prstGeom prst="arc">
              <a:avLst>
                <a:gd name="adj1" fmla="val 15571104"/>
                <a:gd name="adj2" fmla="val 20448947"/>
              </a:avLst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13213162" y="7727616"/>
              <a:ext cx="63199" cy="12589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5B3B0E-2E7E-45C6-812C-EC5FCEDA0F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B81F6378-E114-4C36-9A95-DAA58BB2A407}"/>
                  </a:ext>
                </a:extLst>
              </p:cNvPr>
              <p:cNvSpPr/>
              <p:nvPr/>
            </p:nvSpPr>
            <p:spPr>
              <a:xfrm>
                <a:off x="4219818" y="5509883"/>
                <a:ext cx="5301451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u="sng" dirty="0">
                    <a:solidFill>
                      <a:schemeClr val="accent1">
                        <a:lumMod val="75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S3ORAM System Model: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ℓ≥2</m:t>
                    </m:r>
                    <m:r>
                      <a:rPr lang="en-US" sz="3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Helvetica Neue" charset="0"/>
                        <a:cs typeface="Helvetica Neue" charset="0"/>
                      </a:rPr>
                      <m:t>+1 </m:t>
                    </m:r>
                  </m:oMath>
                </a14:m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servers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  <a:ea typeface="Helvetica Neue" charset="0"/>
                    <a:cs typeface="Helvetica Neue" charset="0"/>
                  </a:rPr>
                  <a:t># colluding servers &lt;= 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>
                        <a:lumMod val="10000"/>
                      </a:schemeClr>
                    </a:solidFill>
                    <a:latin typeface="Helvetica Neue"/>
                  </a:rPr>
                  <a:t>All servers are semi-honest</a:t>
                </a: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1F6378-E114-4C36-9A95-DAA58BB2A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818" y="5509883"/>
                <a:ext cx="5301451" cy="2031325"/>
              </a:xfrm>
              <a:prstGeom prst="rect">
                <a:avLst/>
              </a:prstGeom>
              <a:blipFill>
                <a:blip r:embed="rId5"/>
                <a:stretch>
                  <a:fillRect l="-2874" t="-3904" r="-2069" b="-8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522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21" grpId="0"/>
      <p:bldP spid="173" grpId="0"/>
      <p:bldP spid="43" grpId="0"/>
      <p:bldP spid="43" grpId="1"/>
      <p:bldP spid="116" grpId="0"/>
      <p:bldP spid="116" grpId="1"/>
      <p:bldP spid="58" grpId="0" animBg="1"/>
      <p:bldP spid="58" grpId="1" animBg="1"/>
      <p:bldP spid="103" grpId="0"/>
      <p:bldP spid="109" grpId="0"/>
      <p:bldP spid="109" grpId="1"/>
      <p:bldP spid="123" grpId="0"/>
      <p:bldP spid="182" grpId="0"/>
      <p:bldP spid="183" grpId="0"/>
      <p:bldP spid="184" grpId="0"/>
      <p:bldP spid="124" grpId="0"/>
      <p:bldP spid="124" grpId="1"/>
      <p:bldP spid="125" grpId="0"/>
      <p:bldP spid="125" grpId="1"/>
      <p:bldP spid="126" grpId="0"/>
      <p:bldP spid="126" grpId="1"/>
      <p:bldP spid="185" grpId="0"/>
      <p:bldP spid="185" grpId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</a:t>
            </a:r>
            <a:r>
              <a:rPr lang="mr-IN" sz="6000" dirty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 Desirable Properties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2"/>
            <a:ext cx="16129416" cy="7176490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200" dirty="0">
                <a:latin typeface="Helvetica Neue"/>
              </a:rPr>
              <a:t>Low client-server communication</a:t>
            </a:r>
          </a:p>
          <a:p>
            <a:pPr lvl="1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Neue"/>
              </a:rPr>
              <a:t>O(1) bandwidth blowup with small block size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200" dirty="0">
                <a:latin typeface="Helvetica Neue"/>
              </a:rPr>
              <a:t>Low server computation</a:t>
            </a:r>
          </a:p>
          <a:p>
            <a:pPr lvl="1">
              <a:spcBef>
                <a:spcPts val="1200"/>
              </a:spcBef>
              <a:buSzPct val="100000"/>
            </a:pPr>
            <a:r>
              <a:rPr lang="en-US" sz="3200" dirty="0">
                <a:latin typeface="Helvetica Neue"/>
              </a:rPr>
              <a:t>Modular addition and multiplication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200" dirty="0">
                <a:latin typeface="Helvetica Neue"/>
              </a:rPr>
              <a:t>Low client computation</a:t>
            </a:r>
          </a:p>
          <a:p>
            <a:pPr lvl="1">
              <a:spcBef>
                <a:spcPts val="1200"/>
              </a:spcBef>
              <a:buSzPct val="100000"/>
            </a:pPr>
            <a:r>
              <a:rPr lang="en-US" sz="3200" dirty="0">
                <a:latin typeface="Helvetica Neue"/>
              </a:rPr>
              <a:t>Modular addition and multiplication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200" dirty="0">
                <a:latin typeface="Helvetica Neue"/>
              </a:rPr>
              <a:t>Compact storage</a:t>
            </a:r>
          </a:p>
          <a:p>
            <a:pPr lvl="1">
              <a:spcBef>
                <a:spcPts val="1200"/>
              </a:spcBef>
              <a:buSzPct val="100000"/>
            </a:pPr>
            <a:r>
              <a:rPr lang="en-US" sz="3200" dirty="0">
                <a:latin typeface="Helvetica Neue"/>
              </a:rPr>
              <a:t>O(1) blocks of client storage (no stash)</a:t>
            </a:r>
          </a:p>
          <a:p>
            <a:pPr lvl="1">
              <a:spcBef>
                <a:spcPts val="1200"/>
              </a:spcBef>
              <a:buSzPct val="100000"/>
            </a:pPr>
            <a:r>
              <a:rPr lang="en-US" sz="3200" dirty="0">
                <a:latin typeface="Helvetica Neue"/>
              </a:rPr>
              <a:t>Small constant (i.e., 4-8) server storage blowup (no ciphertext expansion)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200" dirty="0">
                <a:latin typeface="Helvetica Neue"/>
              </a:rPr>
              <a:t>High security</a:t>
            </a:r>
          </a:p>
          <a:p>
            <a:pPr lvl="1">
              <a:spcBef>
                <a:spcPts val="1200"/>
              </a:spcBef>
              <a:buSzPct val="100000"/>
            </a:pPr>
            <a:r>
              <a:rPr lang="en-US" sz="3200" dirty="0">
                <a:latin typeface="Helvetica Neue"/>
              </a:rPr>
              <a:t>Information-theoretic secure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sz="3200" dirty="0">
              <a:latin typeface="Helvetica Neue"/>
              <a:ea typeface="Helvetica Neue" charset="0"/>
              <a:cs typeface="Helvetica Neue" charset="0"/>
            </a:endParaRP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endParaRPr lang="en-US" sz="3400" dirty="0">
              <a:latin typeface="Helvetica Neue"/>
              <a:ea typeface="Helvetica Neue" charset="0"/>
              <a:cs typeface="Helvetica Neue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5FD2C5D-B99F-4E90-B5A3-6583D49C08A0}"/>
              </a:ext>
            </a:extLst>
          </p:cNvPr>
          <p:cNvSpPr/>
          <p:nvPr/>
        </p:nvSpPr>
        <p:spPr>
          <a:xfrm>
            <a:off x="10131679" y="3733201"/>
            <a:ext cx="4584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ts val="12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Helvetica Neue"/>
              </a:rPr>
              <a:t>Low end-to-end delay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FE2999BD-D5DA-4659-83F6-49EF82BC4A03}"/>
              </a:ext>
            </a:extLst>
          </p:cNvPr>
          <p:cNvSpPr/>
          <p:nvPr/>
        </p:nvSpPr>
        <p:spPr>
          <a:xfrm>
            <a:off x="9562175" y="2230244"/>
            <a:ext cx="384713" cy="3523785"/>
          </a:xfrm>
          <a:prstGeom prst="rightBrace">
            <a:avLst>
              <a:gd name="adj1" fmla="val 58465"/>
              <a:gd name="adj2" fmla="val 51639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443D9-7245-43FC-8F21-40559110B3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5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7" y="444500"/>
            <a:ext cx="16129416" cy="1494656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6000" baseline="30000" dirty="0">
                <a:latin typeface="Helvetica Neue" charset="0"/>
                <a:ea typeface="Helvetica Neue" charset="0"/>
                <a:cs typeface="Helvetica Neue" charset="0"/>
              </a:rPr>
              <a:t>3</a:t>
            </a:r>
            <a:r>
              <a:rPr lang="en-US" sz="6000" dirty="0">
                <a:latin typeface="Helvetica Neue" charset="0"/>
                <a:ea typeface="Helvetica Neue" charset="0"/>
                <a:cs typeface="Helvetica Neue" charset="0"/>
              </a:rPr>
              <a:t>ORAM Data Structures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255" y="1989812"/>
            <a:ext cx="16129416" cy="3239819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Follow Tree-ORAM paradigm by Shi et al. (Asiacrypt’13)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vi-VN" sz="3400" dirty="0">
                <a:latin typeface="Helvetica Neue" charset="0"/>
                <a:ea typeface="Helvetica Neue" charset="0"/>
                <a:cs typeface="Helvetica Neue" charset="0"/>
              </a:rPr>
              <a:t>Put each block to the bucket in the tree with a random Path ID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vi-VN" sz="3400" dirty="0">
                <a:latin typeface="Helvetica Neue" charset="0"/>
                <a:ea typeface="Helvetica Neue" charset="0"/>
                <a:cs typeface="Helvetica Neue" charset="0"/>
              </a:rPr>
              <a:t>Store the Path ID and exact location 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in the path </a:t>
            </a:r>
            <a:r>
              <a:rPr lang="vi-VN" sz="3400" dirty="0">
                <a:latin typeface="Helvetica Neue" charset="0"/>
                <a:ea typeface="Helvetica Neue" charset="0"/>
                <a:cs typeface="Helvetica Neue" charset="0"/>
              </a:rPr>
              <a:t>of each block in the 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p</a:t>
            </a:r>
            <a:r>
              <a:rPr lang="vi-VN" sz="3400" dirty="0">
                <a:latin typeface="Helvetica Neue" charset="0"/>
                <a:ea typeface="Helvetica Neue" charset="0"/>
                <a:cs typeface="Helvetica Neue" charset="0"/>
              </a:rPr>
              <a:t>osition </a:t>
            </a:r>
            <a:r>
              <a:rPr lang="en-US" sz="3400" dirty="0"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vi-VN" sz="3400" dirty="0">
                <a:latin typeface="Helvetica Neue" charset="0"/>
                <a:ea typeface="Helvetica Neue" charset="0"/>
                <a:cs typeface="Helvetica Neue" charset="0"/>
              </a:rPr>
              <a:t>ap</a:t>
            </a:r>
          </a:p>
          <a:p>
            <a:pPr>
              <a:spcBef>
                <a:spcPts val="1200"/>
              </a:spcBef>
              <a:buSzPct val="100000"/>
              <a:buFont typeface="Wingdings" charset="2"/>
              <a:buChar char="§"/>
            </a:pPr>
            <a:r>
              <a:rPr lang="vi-VN" sz="3400" dirty="0">
                <a:latin typeface="Helvetica Neue" charset="0"/>
                <a:ea typeface="Helvetica Neue" charset="0"/>
                <a:cs typeface="Helvetica Neue" charset="0"/>
              </a:rPr>
              <a:t>Fill other blocks with zeros or dummy data</a:t>
            </a:r>
            <a:endParaRPr lang="en-US" sz="3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Text Placeholder 2"/>
          <p:cNvSpPr txBox="1">
            <a:spLocks/>
          </p:cNvSpPr>
          <p:nvPr/>
        </p:nvSpPr>
        <p:spPr>
          <a:xfrm>
            <a:off x="2904003" y="2436598"/>
            <a:ext cx="11958451" cy="6339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spcBef>
                <a:spcPts val="1200"/>
              </a:spcBef>
              <a:buSzPct val="100000"/>
              <a:buNone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xmlns="" id="{D51F9019-3EB3-4999-9D7A-0DBEF01DE7EE}"/>
              </a:ext>
            </a:extLst>
          </p:cNvPr>
          <p:cNvSpPr txBox="1">
            <a:spLocks/>
          </p:cNvSpPr>
          <p:nvPr/>
        </p:nvSpPr>
        <p:spPr>
          <a:xfrm>
            <a:off x="11301437" y="5715165"/>
            <a:ext cx="2084310" cy="50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defTabSz="914492" hangingPunct="1">
              <a:spcBef>
                <a:spcPts val="1200"/>
              </a:spcBef>
              <a:buSzPct val="100000"/>
              <a:buNone/>
              <a:defRPr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Position map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xmlns="" id="{9E7F6D79-F739-4268-BFC8-A1C5A7437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16960"/>
              </p:ext>
            </p:extLst>
          </p:nvPr>
        </p:nvGraphicFramePr>
        <p:xfrm>
          <a:off x="10731268" y="6207867"/>
          <a:ext cx="3224456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8796">
                  <a:extLst>
                    <a:ext uri="{9D8B030D-6E8A-4147-A177-3AD203B41FA5}">
                      <a16:colId xmlns:a16="http://schemas.microsoft.com/office/drawing/2014/main" xmlns="" val="2356685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Block ID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Path ID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Location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2C2C88FC-EAED-4052-A5AD-4862838723D4}"/>
              </a:ext>
            </a:extLst>
          </p:cNvPr>
          <p:cNvGrpSpPr/>
          <p:nvPr/>
        </p:nvGrpSpPr>
        <p:grpSpPr>
          <a:xfrm>
            <a:off x="4929802" y="5056562"/>
            <a:ext cx="3778163" cy="4062232"/>
            <a:chOff x="2796713" y="5192628"/>
            <a:chExt cx="3778163" cy="4062232"/>
          </a:xfrm>
          <a:pattFill prst="pct80">
            <a:fgClr>
              <a:schemeClr val="bg1">
                <a:lumMod val="95000"/>
              </a:schemeClr>
            </a:fgClr>
            <a:bgClr>
              <a:schemeClr val="tx1">
                <a:lumMod val="60000"/>
                <a:lumOff val="40000"/>
              </a:schemeClr>
            </a:bgClr>
          </a:patt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E9CC0BF6-9634-4040-AFEE-93F7B7A573F9}"/>
                </a:ext>
              </a:extLst>
            </p:cNvPr>
            <p:cNvGrpSpPr/>
            <p:nvPr/>
          </p:nvGrpSpPr>
          <p:grpSpPr>
            <a:xfrm>
              <a:off x="2796714" y="6547011"/>
              <a:ext cx="3778162" cy="2396028"/>
              <a:chOff x="7936650" y="4871114"/>
              <a:chExt cx="3778162" cy="2396028"/>
            </a:xfrm>
            <a:grpFill/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xmlns="" id="{D4E58FE2-A2D6-4B2C-B342-E301C7874D01}"/>
                  </a:ext>
                </a:extLst>
              </p:cNvPr>
              <p:cNvGrpSpPr/>
              <p:nvPr/>
            </p:nvGrpSpPr>
            <p:grpSpPr>
              <a:xfrm>
                <a:off x="7936650" y="6222114"/>
                <a:ext cx="1671067" cy="1045028"/>
                <a:chOff x="2543015" y="7787320"/>
                <a:chExt cx="1671067" cy="1045028"/>
              </a:xfrm>
              <a:grpFill/>
            </p:grpSpPr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xmlns="" id="{D4597F84-625A-4262-8EEE-7A409B747EFF}"/>
                    </a:ext>
                  </a:extLst>
                </p:cNvPr>
                <p:cNvSpPr/>
                <p:nvPr/>
              </p:nvSpPr>
              <p:spPr>
                <a:xfrm>
                  <a:off x="2543017" y="7787320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xmlns="" id="{3C53F1B7-FE12-4DA6-BA9F-678945B3CF09}"/>
                    </a:ext>
                  </a:extLst>
                </p:cNvPr>
                <p:cNvSpPr/>
                <p:nvPr/>
              </p:nvSpPr>
              <p:spPr>
                <a:xfrm>
                  <a:off x="2543016" y="8048577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xmlns="" id="{817EA2E0-4A27-48CB-8916-9663E1750637}"/>
                    </a:ext>
                  </a:extLst>
                </p:cNvPr>
                <p:cNvSpPr/>
                <p:nvPr/>
              </p:nvSpPr>
              <p:spPr>
                <a:xfrm>
                  <a:off x="2543016" y="8309834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xmlns="" id="{7E49AC08-B7FC-470C-9920-73A14D50BA1E}"/>
                    </a:ext>
                  </a:extLst>
                </p:cNvPr>
                <p:cNvSpPr/>
                <p:nvPr/>
              </p:nvSpPr>
              <p:spPr>
                <a:xfrm>
                  <a:off x="2543015" y="8571091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xmlns="" id="{ACCC7D0E-728E-4D9E-9962-9F8AE2735F64}"/>
                    </a:ext>
                  </a:extLst>
                </p:cNvPr>
                <p:cNvSpPr/>
                <p:nvPr/>
              </p:nvSpPr>
              <p:spPr>
                <a:xfrm>
                  <a:off x="3596565" y="7787320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xmlns="" id="{773EDAE7-8321-44D9-A62E-21DC14DA9698}"/>
                    </a:ext>
                  </a:extLst>
                </p:cNvPr>
                <p:cNvSpPr/>
                <p:nvPr/>
              </p:nvSpPr>
              <p:spPr>
                <a:xfrm>
                  <a:off x="3596564" y="8048577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xmlns="" id="{C17C3813-AB96-48A5-AC1F-34966885D6A7}"/>
                    </a:ext>
                  </a:extLst>
                </p:cNvPr>
                <p:cNvSpPr/>
                <p:nvPr/>
              </p:nvSpPr>
              <p:spPr>
                <a:xfrm>
                  <a:off x="3596564" y="8309834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xmlns="" id="{3B49FFDF-957B-4CCF-86AD-F3C66D02B6CB}"/>
                    </a:ext>
                  </a:extLst>
                </p:cNvPr>
                <p:cNvSpPr/>
                <p:nvPr/>
              </p:nvSpPr>
              <p:spPr>
                <a:xfrm>
                  <a:off x="3596563" y="8571091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xmlns="" id="{684FB2F3-C017-4449-8326-66F8C741BC1E}"/>
                  </a:ext>
                </a:extLst>
              </p:cNvPr>
              <p:cNvGrpSpPr/>
              <p:nvPr/>
            </p:nvGrpSpPr>
            <p:grpSpPr>
              <a:xfrm>
                <a:off x="8463422" y="4871114"/>
                <a:ext cx="617519" cy="1045028"/>
                <a:chOff x="3058558" y="6481035"/>
                <a:chExt cx="617519" cy="1045028"/>
              </a:xfrm>
              <a:grpFill/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xmlns="" id="{6BA70CC1-7400-4D21-A60A-E2C96647CB12}"/>
                    </a:ext>
                  </a:extLst>
                </p:cNvPr>
                <p:cNvSpPr/>
                <p:nvPr/>
              </p:nvSpPr>
              <p:spPr>
                <a:xfrm>
                  <a:off x="3058560" y="6481035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xmlns="" id="{E85BBB9C-1FEC-4186-A8CE-FD31F0E10DE6}"/>
                    </a:ext>
                  </a:extLst>
                </p:cNvPr>
                <p:cNvSpPr/>
                <p:nvPr/>
              </p:nvSpPr>
              <p:spPr>
                <a:xfrm>
                  <a:off x="3058559" y="6742292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xmlns="" id="{E2E4F12B-CCD8-4759-9330-C26E5D4E5E6A}"/>
                    </a:ext>
                  </a:extLst>
                </p:cNvPr>
                <p:cNvSpPr/>
                <p:nvPr/>
              </p:nvSpPr>
              <p:spPr>
                <a:xfrm>
                  <a:off x="3058559" y="7003549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xmlns="" id="{83371A65-0C2F-4197-AB30-924865C87203}"/>
                    </a:ext>
                  </a:extLst>
                </p:cNvPr>
                <p:cNvSpPr/>
                <p:nvPr/>
              </p:nvSpPr>
              <p:spPr>
                <a:xfrm>
                  <a:off x="3058558" y="7264806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xmlns="" id="{1F858B71-2254-4741-BB0E-28979043DF10}"/>
                  </a:ext>
                </a:extLst>
              </p:cNvPr>
              <p:cNvGrpSpPr/>
              <p:nvPr/>
            </p:nvGrpSpPr>
            <p:grpSpPr>
              <a:xfrm>
                <a:off x="10043745" y="6222114"/>
                <a:ext cx="1671067" cy="1045028"/>
                <a:chOff x="2543015" y="7787320"/>
                <a:chExt cx="1671067" cy="1045028"/>
              </a:xfrm>
              <a:grpFill/>
            </p:grpSpPr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xmlns="" id="{45E7EED5-7AD7-42E6-9997-471DEBD0C2BE}"/>
                    </a:ext>
                  </a:extLst>
                </p:cNvPr>
                <p:cNvSpPr/>
                <p:nvPr/>
              </p:nvSpPr>
              <p:spPr>
                <a:xfrm>
                  <a:off x="2543017" y="7787320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xmlns="" id="{2A40CCDE-75B7-4749-A5E3-525F0629514C}"/>
                    </a:ext>
                  </a:extLst>
                </p:cNvPr>
                <p:cNvSpPr/>
                <p:nvPr/>
              </p:nvSpPr>
              <p:spPr>
                <a:xfrm>
                  <a:off x="2543016" y="8048577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xmlns="" id="{7F8BEBED-9F54-4470-8586-AE17B7874F48}"/>
                    </a:ext>
                  </a:extLst>
                </p:cNvPr>
                <p:cNvSpPr/>
                <p:nvPr/>
              </p:nvSpPr>
              <p:spPr>
                <a:xfrm>
                  <a:off x="2543016" y="8309834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xmlns="" id="{0997D928-BDF1-4633-A7B0-2D498B5A3D20}"/>
                    </a:ext>
                  </a:extLst>
                </p:cNvPr>
                <p:cNvSpPr/>
                <p:nvPr/>
              </p:nvSpPr>
              <p:spPr>
                <a:xfrm>
                  <a:off x="2543015" y="8571091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xmlns="" id="{8EFB7ED0-7372-461F-A42B-0DD39D98A5E1}"/>
                    </a:ext>
                  </a:extLst>
                </p:cNvPr>
                <p:cNvSpPr/>
                <p:nvPr/>
              </p:nvSpPr>
              <p:spPr>
                <a:xfrm>
                  <a:off x="3596565" y="7787320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88E11153-5C6E-4D7E-B4D7-F62226CF38C1}"/>
                    </a:ext>
                  </a:extLst>
                </p:cNvPr>
                <p:cNvSpPr/>
                <p:nvPr/>
              </p:nvSpPr>
              <p:spPr>
                <a:xfrm>
                  <a:off x="3596564" y="8048577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513C6FDA-A571-4860-8BDF-079E355318E8}"/>
                    </a:ext>
                  </a:extLst>
                </p:cNvPr>
                <p:cNvSpPr/>
                <p:nvPr/>
              </p:nvSpPr>
              <p:spPr>
                <a:xfrm>
                  <a:off x="3596564" y="8309834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xmlns="" id="{A72CE798-BD35-4A93-8F92-507057B09A46}"/>
                    </a:ext>
                  </a:extLst>
                </p:cNvPr>
                <p:cNvSpPr/>
                <p:nvPr/>
              </p:nvSpPr>
              <p:spPr>
                <a:xfrm>
                  <a:off x="3596563" y="8571091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xmlns="" id="{B51D857D-BFBC-4614-9531-480816EFFCB9}"/>
                  </a:ext>
                </a:extLst>
              </p:cNvPr>
              <p:cNvGrpSpPr/>
              <p:nvPr/>
            </p:nvGrpSpPr>
            <p:grpSpPr>
              <a:xfrm>
                <a:off x="10570517" y="4871114"/>
                <a:ext cx="617519" cy="1045028"/>
                <a:chOff x="3058558" y="6481035"/>
                <a:chExt cx="617519" cy="1045028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xmlns="" id="{68D86C1F-0668-4DC7-A531-678A83C58883}"/>
                    </a:ext>
                  </a:extLst>
                </p:cNvPr>
                <p:cNvSpPr/>
                <p:nvPr/>
              </p:nvSpPr>
              <p:spPr>
                <a:xfrm>
                  <a:off x="3058560" y="6481035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xmlns="" id="{EC216574-C2B6-45E8-8E91-CF7C18722373}"/>
                    </a:ext>
                  </a:extLst>
                </p:cNvPr>
                <p:cNvSpPr/>
                <p:nvPr/>
              </p:nvSpPr>
              <p:spPr>
                <a:xfrm>
                  <a:off x="3058559" y="6742292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xmlns="" id="{7EA20A7C-519D-4599-A844-BF518F4C9ADE}"/>
                    </a:ext>
                  </a:extLst>
                </p:cNvPr>
                <p:cNvSpPr/>
                <p:nvPr/>
              </p:nvSpPr>
              <p:spPr>
                <a:xfrm>
                  <a:off x="3058559" y="7003549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xmlns="" id="{6789BDB3-C96F-4BE4-921A-A3F4E446A8A2}"/>
                    </a:ext>
                  </a:extLst>
                </p:cNvPr>
                <p:cNvSpPr/>
                <p:nvPr/>
              </p:nvSpPr>
              <p:spPr>
                <a:xfrm>
                  <a:off x="3058558" y="7264806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xmlns="" id="{7C6800BC-3387-48EA-8576-4888F2496334}"/>
                </a:ext>
              </a:extLst>
            </p:cNvPr>
            <p:cNvGrpSpPr/>
            <p:nvPr/>
          </p:nvGrpSpPr>
          <p:grpSpPr>
            <a:xfrm>
              <a:off x="4413367" y="5192628"/>
              <a:ext cx="617519" cy="1045028"/>
              <a:chOff x="3058558" y="6481035"/>
              <a:chExt cx="617519" cy="1045028"/>
            </a:xfrm>
            <a:grpFill/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xmlns="" id="{DC881238-363D-47ED-81F5-032F29B64EC8}"/>
                  </a:ext>
                </a:extLst>
              </p:cNvPr>
              <p:cNvSpPr/>
              <p:nvPr/>
            </p:nvSpPr>
            <p:spPr>
              <a:xfrm>
                <a:off x="3058560" y="6481035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xmlns="" id="{B8F39974-F96F-4635-A31A-77A0E088FD04}"/>
                  </a:ext>
                </a:extLst>
              </p:cNvPr>
              <p:cNvSpPr/>
              <p:nvPr/>
            </p:nvSpPr>
            <p:spPr>
              <a:xfrm>
                <a:off x="3058559" y="6742292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xmlns="" id="{BA105F74-D9AE-40D3-B4E1-FD74458944DA}"/>
                  </a:ext>
                </a:extLst>
              </p:cNvPr>
              <p:cNvSpPr/>
              <p:nvPr/>
            </p:nvSpPr>
            <p:spPr>
              <a:xfrm>
                <a:off x="3058559" y="7003549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xmlns="" id="{DBCB3E15-A1C5-4168-9774-FC3A3AE0E27A}"/>
                  </a:ext>
                </a:extLst>
              </p:cNvPr>
              <p:cNvSpPr/>
              <p:nvPr/>
            </p:nvSpPr>
            <p:spPr>
              <a:xfrm>
                <a:off x="3058558" y="7264806"/>
                <a:ext cx="617517" cy="261257"/>
              </a:xfrm>
              <a:prstGeom prst="rect">
                <a:avLst/>
              </a:prstGeom>
              <a:grpFill/>
              <a:ln w="19050" cap="flat">
                <a:solidFill>
                  <a:schemeClr val="accent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algn="ctr" defTabSz="584258"/>
                <a:endParaRPr lang="en-US" sz="16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7B480E1B-8402-4548-A234-75E27928CB29}"/>
                </a:ext>
              </a:extLst>
            </p:cNvPr>
            <p:cNvCxnSpPr/>
            <p:nvPr/>
          </p:nvCxnSpPr>
          <p:spPr>
            <a:xfrm flipH="1">
              <a:off x="3632247" y="6237656"/>
              <a:ext cx="1089879" cy="309355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BCDC8A43-239E-4B3A-9D67-2E08D011A8E0}"/>
                </a:ext>
              </a:extLst>
            </p:cNvPr>
            <p:cNvCxnSpPr/>
            <p:nvPr/>
          </p:nvCxnSpPr>
          <p:spPr>
            <a:xfrm flipH="1" flipV="1">
              <a:off x="4722126" y="6237656"/>
              <a:ext cx="1017216" cy="309355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F2F1FBA9-D687-4245-A757-B983D8CF09EB}"/>
                </a:ext>
              </a:extLst>
            </p:cNvPr>
            <p:cNvCxnSpPr/>
            <p:nvPr/>
          </p:nvCxnSpPr>
          <p:spPr>
            <a:xfrm flipV="1">
              <a:off x="3105475" y="7592039"/>
              <a:ext cx="526770" cy="305972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4B7563B9-4D74-49F6-9353-ED2682CC93C2}"/>
                </a:ext>
              </a:extLst>
            </p:cNvPr>
            <p:cNvCxnSpPr>
              <a:endCxn id="187" idx="0"/>
            </p:cNvCxnSpPr>
            <p:nvPr/>
          </p:nvCxnSpPr>
          <p:spPr>
            <a:xfrm>
              <a:off x="3632245" y="7592039"/>
              <a:ext cx="526778" cy="305972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6DB5EEBD-4914-4627-99E1-9E4F6902AB2A}"/>
                </a:ext>
              </a:extLst>
            </p:cNvPr>
            <p:cNvCxnSpPr/>
            <p:nvPr/>
          </p:nvCxnSpPr>
          <p:spPr>
            <a:xfrm flipH="1">
              <a:off x="5212570" y="7592039"/>
              <a:ext cx="526770" cy="305972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115E8327-FB75-422F-A7BE-7898E71A9172}"/>
                </a:ext>
              </a:extLst>
            </p:cNvPr>
            <p:cNvCxnSpPr/>
            <p:nvPr/>
          </p:nvCxnSpPr>
          <p:spPr>
            <a:xfrm flipH="1" flipV="1">
              <a:off x="5739340" y="7592039"/>
              <a:ext cx="526778" cy="305972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7B2FD8D9-7879-41E2-83F2-5EB2F3A56C7A}"/>
                </a:ext>
              </a:extLst>
            </p:cNvPr>
            <p:cNvCxnSpPr/>
            <p:nvPr/>
          </p:nvCxnSpPr>
          <p:spPr>
            <a:xfrm flipV="1">
              <a:off x="2796713" y="8943041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27D7EC9E-4A93-4822-9B89-46FC9C0B0D69}"/>
                </a:ext>
              </a:extLst>
            </p:cNvPr>
            <p:cNvCxnSpPr/>
            <p:nvPr/>
          </p:nvCxnSpPr>
          <p:spPr>
            <a:xfrm flipV="1">
              <a:off x="3850260" y="8943041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2D3B51D6-CACD-418C-96AF-86150255C354}"/>
                </a:ext>
              </a:extLst>
            </p:cNvPr>
            <p:cNvCxnSpPr/>
            <p:nvPr/>
          </p:nvCxnSpPr>
          <p:spPr>
            <a:xfrm flipH="1" flipV="1">
              <a:off x="3105470" y="8946412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ED60BADA-4B11-4783-81D7-EBBEC6575E75}"/>
                </a:ext>
              </a:extLst>
            </p:cNvPr>
            <p:cNvCxnSpPr/>
            <p:nvPr/>
          </p:nvCxnSpPr>
          <p:spPr>
            <a:xfrm flipH="1" flipV="1">
              <a:off x="4150200" y="8940563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7E9D04FC-A622-47E8-B37C-273367E56B1E}"/>
                </a:ext>
              </a:extLst>
            </p:cNvPr>
            <p:cNvCxnSpPr/>
            <p:nvPr/>
          </p:nvCxnSpPr>
          <p:spPr>
            <a:xfrm flipV="1">
              <a:off x="4903807" y="8943041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2938C800-403B-4D23-AFFC-95005E29BCAE}"/>
                </a:ext>
              </a:extLst>
            </p:cNvPr>
            <p:cNvCxnSpPr/>
            <p:nvPr/>
          </p:nvCxnSpPr>
          <p:spPr>
            <a:xfrm flipH="1" flipV="1">
              <a:off x="5203747" y="8940563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5025E1F8-3272-4B4D-91FF-8FF82247B3C8}"/>
                </a:ext>
              </a:extLst>
            </p:cNvPr>
            <p:cNvCxnSpPr/>
            <p:nvPr/>
          </p:nvCxnSpPr>
          <p:spPr>
            <a:xfrm flipV="1">
              <a:off x="5966175" y="8943041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16C382B6-51C5-4DC6-9114-B4EBFA270613}"/>
                </a:ext>
              </a:extLst>
            </p:cNvPr>
            <p:cNvCxnSpPr/>
            <p:nvPr/>
          </p:nvCxnSpPr>
          <p:spPr>
            <a:xfrm flipH="1" flipV="1">
              <a:off x="6266115" y="8940563"/>
              <a:ext cx="308759" cy="308448"/>
            </a:xfrm>
            <a:prstGeom prst="line">
              <a:avLst/>
            </a:prstGeom>
            <a:grpFill/>
            <a:ln w="19050" cap="flat">
              <a:solidFill>
                <a:schemeClr val="accent1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0AC7E15-4DEE-441A-9923-538639814835}"/>
              </a:ext>
            </a:extLst>
          </p:cNvPr>
          <p:cNvGrpSpPr/>
          <p:nvPr/>
        </p:nvGrpSpPr>
        <p:grpSpPr>
          <a:xfrm>
            <a:off x="4929726" y="5326435"/>
            <a:ext cx="3787892" cy="3488336"/>
            <a:chOff x="2793528" y="5458074"/>
            <a:chExt cx="3787892" cy="3488336"/>
          </a:xfrm>
          <a:solidFill>
            <a:schemeClr val="accent3">
              <a:lumMod val="60000"/>
              <a:lumOff val="40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3845855" y="8415783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5855" y="8415783"/>
                  <a:ext cx="617517" cy="261257"/>
                </a:xfrm>
                <a:prstGeom prst="rect">
                  <a:avLst/>
                </a:prstGeom>
                <a:blipFill>
                  <a:blip r:embed="rId2"/>
                  <a:stretch>
                    <a:fillRect b="-8696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4413366" y="5458074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3366" y="5458074"/>
                  <a:ext cx="617517" cy="261257"/>
                </a:xfrm>
                <a:prstGeom prst="rect">
                  <a:avLst/>
                </a:prstGeom>
                <a:blipFill>
                  <a:blip r:embed="rId3"/>
                  <a:stretch>
                    <a:fillRect b="-6522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/>
                <p:cNvSpPr/>
                <p:nvPr/>
              </p:nvSpPr>
              <p:spPr>
                <a:xfrm>
                  <a:off x="3318907" y="7069525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907" y="7069525"/>
                  <a:ext cx="617517" cy="261257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2B0A1A0E-B0A5-421B-8070-34E668FC6EC7}"/>
                    </a:ext>
                  </a:extLst>
                </p:cNvPr>
                <p:cNvSpPr/>
                <p:nvPr/>
              </p:nvSpPr>
              <p:spPr>
                <a:xfrm>
                  <a:off x="4903807" y="8154526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B0A1A0E-B0A5-421B-8070-34E668FC6E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3807" y="8154526"/>
                  <a:ext cx="617517" cy="261257"/>
                </a:xfrm>
                <a:prstGeom prst="rect">
                  <a:avLst/>
                </a:prstGeom>
                <a:blipFill>
                  <a:blip r:embed="rId5"/>
                  <a:stretch>
                    <a:fillRect b="-8696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25C817E7-03A5-444E-B543-59859442EA0C}"/>
                    </a:ext>
                  </a:extLst>
                </p:cNvPr>
                <p:cNvSpPr/>
                <p:nvPr/>
              </p:nvSpPr>
              <p:spPr>
                <a:xfrm>
                  <a:off x="2793528" y="8685153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5C817E7-03A5-444E-B543-59859442EA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3528" y="8685153"/>
                  <a:ext cx="617517" cy="261257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1BFA3437-35DE-4D74-BDA9-3C85F0B03105}"/>
                    </a:ext>
                  </a:extLst>
                </p:cNvPr>
                <p:cNvSpPr/>
                <p:nvPr/>
              </p:nvSpPr>
              <p:spPr>
                <a:xfrm>
                  <a:off x="4908767" y="8678376"/>
                  <a:ext cx="612558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BFA3437-35DE-4D74-BDA9-3C85F0B031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767" y="8678376"/>
                  <a:ext cx="612558" cy="261257"/>
                </a:xfrm>
                <a:prstGeom prst="rect">
                  <a:avLst/>
                </a:prstGeom>
                <a:blipFill>
                  <a:blip r:embed="rId7"/>
                  <a:stretch>
                    <a:fillRect b="-8696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5C388D84-C789-45FE-BD1A-B283267B1959}"/>
                    </a:ext>
                  </a:extLst>
                </p:cNvPr>
                <p:cNvSpPr/>
                <p:nvPr/>
              </p:nvSpPr>
              <p:spPr>
                <a:xfrm>
                  <a:off x="5963903" y="8417119"/>
                  <a:ext cx="617517" cy="261257"/>
                </a:xfrm>
                <a:prstGeom prst="rect">
                  <a:avLst/>
                </a:prstGeom>
                <a:grp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C388D84-C789-45FE-BD1A-B283267B1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3903" y="8417119"/>
                  <a:ext cx="617517" cy="261257"/>
                </a:xfrm>
                <a:prstGeom prst="rect">
                  <a:avLst/>
                </a:prstGeom>
                <a:blipFill>
                  <a:blip r:embed="rId8"/>
                  <a:stretch>
                    <a:fillRect b="-8696"/>
                  </a:stretch>
                </a:blipFill>
                <a:ln w="1905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699FB12-D490-4171-B552-87A4376621D5}"/>
              </a:ext>
            </a:extLst>
          </p:cNvPr>
          <p:cNvGrpSpPr/>
          <p:nvPr/>
        </p:nvGrpSpPr>
        <p:grpSpPr>
          <a:xfrm>
            <a:off x="4806036" y="5060990"/>
            <a:ext cx="5282884" cy="4404966"/>
            <a:chOff x="2638305" y="5192628"/>
            <a:chExt cx="5282884" cy="44049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4BCFFFA3-2509-45F8-B9E4-48D222DB4780}"/>
                </a:ext>
              </a:extLst>
            </p:cNvPr>
            <p:cNvGrpSpPr/>
            <p:nvPr/>
          </p:nvGrpSpPr>
          <p:grpSpPr>
            <a:xfrm>
              <a:off x="2765182" y="5192628"/>
              <a:ext cx="3778163" cy="4062232"/>
              <a:chOff x="2796713" y="5192628"/>
              <a:chExt cx="3778163" cy="406223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796714" y="6547011"/>
                <a:ext cx="3778162" cy="2396028"/>
                <a:chOff x="7936650" y="4871114"/>
                <a:chExt cx="3778162" cy="2396028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7936650" y="6222114"/>
                  <a:ext cx="1671067" cy="1045028"/>
                  <a:chOff x="2543015" y="7787320"/>
                  <a:chExt cx="1671067" cy="1045028"/>
                </a:xfrm>
              </p:grpSpPr>
              <p:sp>
                <p:nvSpPr>
                  <p:cNvPr id="25" name="Rectangle 24"/>
                  <p:cNvSpPr/>
                  <p:nvPr/>
                </p:nvSpPr>
                <p:spPr>
                  <a:xfrm>
                    <a:off x="2543017" y="7787320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2543016" y="8048577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2543016" y="8309834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2543015" y="8571091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3596565" y="7787320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596564" y="8048577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3596564" y="8309834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3596563" y="8571091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8463422" y="4871114"/>
                  <a:ext cx="617519" cy="1045028"/>
                  <a:chOff x="3058558" y="6481035"/>
                  <a:chExt cx="617519" cy="1045028"/>
                </a:xfrm>
              </p:grpSpPr>
              <p:sp>
                <p:nvSpPr>
                  <p:cNvPr id="21" name="Rectangle 20"/>
                  <p:cNvSpPr/>
                  <p:nvPr/>
                </p:nvSpPr>
                <p:spPr>
                  <a:xfrm>
                    <a:off x="3058560" y="6481035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3058559" y="6742292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3058559" y="7003549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3058558" y="7264806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10043745" y="6222114"/>
                  <a:ext cx="1671067" cy="1045028"/>
                  <a:chOff x="2543015" y="7787320"/>
                  <a:chExt cx="1671067" cy="1045028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2543017" y="7787320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2543016" y="8048577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2543016" y="8309834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2543015" y="8571091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3596565" y="7787320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3596564" y="8048577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3596564" y="8309834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3596563" y="8571091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10570517" y="4871114"/>
                  <a:ext cx="617519" cy="1045028"/>
                  <a:chOff x="3058558" y="6481035"/>
                  <a:chExt cx="617519" cy="1045028"/>
                </a:xfrm>
              </p:grpSpPr>
              <p:sp>
                <p:nvSpPr>
                  <p:cNvPr id="9" name="Rectangle 8"/>
                  <p:cNvSpPr/>
                  <p:nvPr/>
                </p:nvSpPr>
                <p:spPr>
                  <a:xfrm>
                    <a:off x="3058560" y="6481035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3058559" y="6742292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3058559" y="7003549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3058558" y="7264806"/>
                    <a:ext cx="617517" cy="261257"/>
                  </a:xfrm>
                  <a:prstGeom prst="rect">
                    <a:avLst/>
                  </a:prstGeom>
                  <a:noFill/>
                  <a:ln w="19050" cap="flat">
                    <a:solidFill>
                      <a:schemeClr val="accent1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algn="ctr" defTabSz="584258"/>
                    <a:endParaRPr lang="en-US" sz="16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3" name="Group 32"/>
              <p:cNvGrpSpPr/>
              <p:nvPr/>
            </p:nvGrpSpPr>
            <p:grpSpPr>
              <a:xfrm>
                <a:off x="4413367" y="5192628"/>
                <a:ext cx="617519" cy="1045028"/>
                <a:chOff x="3058558" y="6481035"/>
                <a:chExt cx="617519" cy="1045028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3058560" y="6481035"/>
                  <a:ext cx="617517" cy="261257"/>
                </a:xfrm>
                <a:prstGeom prst="rect">
                  <a:avLst/>
                </a:prstGeom>
                <a:no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3058559" y="6742292"/>
                  <a:ext cx="617517" cy="261257"/>
                </a:xfrm>
                <a:prstGeom prst="rect">
                  <a:avLst/>
                </a:prstGeom>
                <a:no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058559" y="7003549"/>
                  <a:ext cx="617517" cy="261257"/>
                </a:xfrm>
                <a:prstGeom prst="rect">
                  <a:avLst/>
                </a:prstGeom>
                <a:no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3058558" y="7264806"/>
                  <a:ext cx="617517" cy="261257"/>
                </a:xfrm>
                <a:prstGeom prst="rect">
                  <a:avLst/>
                </a:prstGeom>
                <a:noFill/>
                <a:ln w="19050" cap="flat">
                  <a:solidFill>
                    <a:schemeClr val="accent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algn="ctr" defTabSz="584258"/>
                  <a:endParaRPr lang="en-US" sz="1600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38" name="Straight Connector 37"/>
              <p:cNvCxnSpPr/>
              <p:nvPr/>
            </p:nvCxnSpPr>
            <p:spPr>
              <a:xfrm flipH="1">
                <a:off x="3632247" y="6237656"/>
                <a:ext cx="1089879" cy="309355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4722126" y="6237656"/>
                <a:ext cx="1017216" cy="309355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105475" y="7592039"/>
                <a:ext cx="526770" cy="305972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" name="Straight Connector 40"/>
              <p:cNvCxnSpPr>
                <a:endCxn id="21" idx="0"/>
              </p:cNvCxnSpPr>
              <p:nvPr/>
            </p:nvCxnSpPr>
            <p:spPr>
              <a:xfrm>
                <a:off x="3632245" y="7592039"/>
                <a:ext cx="526778" cy="305972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5212570" y="7592039"/>
                <a:ext cx="526770" cy="305972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5739340" y="7592039"/>
                <a:ext cx="526778" cy="305972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2796713" y="8943041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850260" y="8943041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 flipV="1">
                <a:off x="3105470" y="8946412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 flipV="1">
                <a:off x="4150200" y="8940563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4903807" y="8943041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5203747" y="8940563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966175" y="8943041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6266115" y="8940563"/>
                <a:ext cx="308759" cy="308448"/>
              </a:xfrm>
              <a:prstGeom prst="line">
                <a:avLst/>
              </a:pr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xmlns="" id="{7CF1955F-4E08-46B8-8063-473F1972164D}"/>
                </a:ext>
              </a:extLst>
            </p:cNvPr>
            <p:cNvGrpSpPr/>
            <p:nvPr/>
          </p:nvGrpSpPr>
          <p:grpSpPr>
            <a:xfrm>
              <a:off x="2638305" y="9197484"/>
              <a:ext cx="5282884" cy="400110"/>
              <a:chOff x="1908788" y="8347236"/>
              <a:chExt cx="5282884" cy="40011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xmlns="" id="{F83FC5B4-3C79-4E8E-B50E-574F1CDB62F4}"/>
                  </a:ext>
                </a:extLst>
              </p:cNvPr>
              <p:cNvGrpSpPr/>
              <p:nvPr/>
            </p:nvGrpSpPr>
            <p:grpSpPr>
              <a:xfrm>
                <a:off x="1908788" y="8362248"/>
                <a:ext cx="4198080" cy="357743"/>
                <a:chOff x="4565650" y="8372658"/>
                <a:chExt cx="4198080" cy="357743"/>
              </a:xfrm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xmlns="" id="{C932B7A1-1F8E-4A55-BC93-F64697E02057}"/>
                    </a:ext>
                  </a:extLst>
                </p:cNvPr>
                <p:cNvGrpSpPr/>
                <p:nvPr/>
              </p:nvGrpSpPr>
              <p:grpSpPr>
                <a:xfrm>
                  <a:off x="4565650" y="8372658"/>
                  <a:ext cx="2061840" cy="349706"/>
                  <a:chOff x="4565650" y="8439568"/>
                  <a:chExt cx="2061840" cy="349706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xmlns="" id="{F0C96496-EED3-4D39-B4A8-3B432522317B}"/>
                      </a:ext>
                    </a:extLst>
                  </p:cNvPr>
                  <p:cNvSpPr/>
                  <p:nvPr/>
                </p:nvSpPr>
                <p:spPr>
                  <a:xfrm>
                    <a:off x="4565650" y="8439568"/>
                    <a:ext cx="29848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8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xmlns="" id="{15A40D4D-FBD0-43A9-96A2-73D382D1D9DB}"/>
                      </a:ext>
                    </a:extLst>
                  </p:cNvPr>
                  <p:cNvSpPr/>
                  <p:nvPr/>
                </p:nvSpPr>
                <p:spPr>
                  <a:xfrm>
                    <a:off x="5190922" y="8445144"/>
                    <a:ext cx="29848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9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xmlns="" id="{F66B40BC-DAF2-4E80-8768-A8F75C2CC629}"/>
                      </a:ext>
                    </a:extLst>
                  </p:cNvPr>
                  <p:cNvSpPr/>
                  <p:nvPr/>
                </p:nvSpPr>
                <p:spPr>
                  <a:xfrm>
                    <a:off x="5573198" y="8445144"/>
                    <a:ext cx="41229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10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xmlns="" id="{8DAF7454-1854-410D-A95D-73D0CE80C4F8}"/>
                      </a:ext>
                    </a:extLst>
                  </p:cNvPr>
                  <p:cNvSpPr/>
                  <p:nvPr/>
                </p:nvSpPr>
                <p:spPr>
                  <a:xfrm>
                    <a:off x="6215198" y="8450720"/>
                    <a:ext cx="41229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11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xmlns="" id="{E4DAFF36-B9FD-476D-A9C7-880707DE5A87}"/>
                    </a:ext>
                  </a:extLst>
                </p:cNvPr>
                <p:cNvGrpSpPr/>
                <p:nvPr/>
              </p:nvGrpSpPr>
              <p:grpSpPr>
                <a:xfrm>
                  <a:off x="6629402" y="8380695"/>
                  <a:ext cx="2134328" cy="349706"/>
                  <a:chOff x="4498738" y="8439568"/>
                  <a:chExt cx="2134328" cy="349706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xmlns="" id="{F5C456D5-33E5-4546-A327-2B83B665DEAE}"/>
                      </a:ext>
                    </a:extLst>
                  </p:cNvPr>
                  <p:cNvSpPr/>
                  <p:nvPr/>
                </p:nvSpPr>
                <p:spPr>
                  <a:xfrm>
                    <a:off x="4498738" y="8439568"/>
                    <a:ext cx="41229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12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xmlns="" id="{83C57CC0-8CEA-4915-9F0C-C2306EC50699}"/>
                      </a:ext>
                    </a:extLst>
                  </p:cNvPr>
                  <p:cNvSpPr/>
                  <p:nvPr/>
                </p:nvSpPr>
                <p:spPr>
                  <a:xfrm>
                    <a:off x="5151890" y="8445144"/>
                    <a:ext cx="41229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13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xmlns="" id="{4738E823-8C86-4883-A184-7D247FE6A87E}"/>
                      </a:ext>
                    </a:extLst>
                  </p:cNvPr>
                  <p:cNvSpPr/>
                  <p:nvPr/>
                </p:nvSpPr>
                <p:spPr>
                  <a:xfrm>
                    <a:off x="5545320" y="8445144"/>
                    <a:ext cx="41229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14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xmlns="" id="{51CE50EE-1818-4176-85A6-C884F6734B3D}"/>
                      </a:ext>
                    </a:extLst>
                  </p:cNvPr>
                  <p:cNvSpPr/>
                  <p:nvPr/>
                </p:nvSpPr>
                <p:spPr>
                  <a:xfrm>
                    <a:off x="6220774" y="8450720"/>
                    <a:ext cx="41229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rPr>
                      <a:t>15</a:t>
                    </a:r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4C8ED10F-19E8-49AD-97B6-5FAAE9F52D5A}"/>
                  </a:ext>
                </a:extLst>
              </p:cNvPr>
              <p:cNvSpPr/>
              <p:nvPr/>
            </p:nvSpPr>
            <p:spPr>
              <a:xfrm>
                <a:off x="6162223" y="8347236"/>
                <a:ext cx="102944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Path ID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99" name="Rectangle 198">
            <a:extLst>
              <a:ext uri="{FF2B5EF4-FFF2-40B4-BE49-F238E27FC236}">
                <a16:creationId xmlns:a16="http://schemas.microsoft.com/office/drawing/2014/main" xmlns="" id="{9F584148-1A6D-4E18-9666-B47CB2F8FE54}"/>
              </a:ext>
            </a:extLst>
          </p:cNvPr>
          <p:cNvSpPr/>
          <p:nvPr/>
        </p:nvSpPr>
        <p:spPr>
          <a:xfrm>
            <a:off x="2595244" y="6077243"/>
            <a:ext cx="617517" cy="2612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xmlns="" id="{5E6D9925-2A45-4D46-B4BC-E4D4E3682144}"/>
              </a:ext>
            </a:extLst>
          </p:cNvPr>
          <p:cNvSpPr/>
          <p:nvPr/>
        </p:nvSpPr>
        <p:spPr>
          <a:xfrm>
            <a:off x="2595243" y="6501530"/>
            <a:ext cx="617517" cy="261257"/>
          </a:xfrm>
          <a:prstGeom prst="rect">
            <a:avLst/>
          </a:prstGeom>
          <a:pattFill prst="pct80">
            <a:fgClr>
              <a:schemeClr val="bg1">
                <a:lumMod val="95000"/>
              </a:schemeClr>
            </a:fgClr>
            <a:bgClr>
              <a:schemeClr val="tx1">
                <a:lumMod val="60000"/>
                <a:lumOff val="40000"/>
              </a:schemeClr>
            </a:bgClr>
          </a:patt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58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xmlns="" id="{FA1F7083-10A7-4431-9768-44892EDF1B96}"/>
              </a:ext>
            </a:extLst>
          </p:cNvPr>
          <p:cNvSpPr/>
          <p:nvPr/>
        </p:nvSpPr>
        <p:spPr>
          <a:xfrm>
            <a:off x="3203899" y="6000186"/>
            <a:ext cx="1511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Real blocks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xmlns="" id="{B409745C-5518-4EF3-A224-121319F731C9}"/>
              </a:ext>
            </a:extLst>
          </p:cNvPr>
          <p:cNvSpPr/>
          <p:nvPr/>
        </p:nvSpPr>
        <p:spPr>
          <a:xfrm>
            <a:off x="3199480" y="6424711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Dummy blocks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xmlns="" id="{8264372E-9F66-4C45-A600-BFAFB47989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86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99" grpId="0" animBg="1"/>
      <p:bldP spid="200" grpId="0" animBg="1"/>
      <p:bldP spid="201" grpId="0"/>
      <p:bldP spid="20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153B63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153B63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153B63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5788</TotalTime>
  <Words>2606</Words>
  <Application>Microsoft Macintosh PowerPoint</Application>
  <PresentationFormat>Custom</PresentationFormat>
  <Paragraphs>540</Paragraphs>
  <Slides>34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Cambria Math</vt:lpstr>
      <vt:lpstr>Helvetica</vt:lpstr>
      <vt:lpstr>Helvetica Light</vt:lpstr>
      <vt:lpstr>Helvetica Neue</vt:lpstr>
      <vt:lpstr>Wingdings</vt:lpstr>
      <vt:lpstr>Arial</vt:lpstr>
      <vt:lpstr>White</vt:lpstr>
      <vt:lpstr>S3ORAM: A Computation-Efficient and Constant Client Bandwidth Blowup ORAM with Shamir Secret Sharing</vt:lpstr>
      <vt:lpstr>Introduction</vt:lpstr>
      <vt:lpstr>Progress on ORAM</vt:lpstr>
      <vt:lpstr>Progress on ORAM</vt:lpstr>
      <vt:lpstr>Progress on ORAM</vt:lpstr>
      <vt:lpstr>Motivation</vt:lpstr>
      <vt:lpstr>S3ORAM – Intuition</vt:lpstr>
      <vt:lpstr>S3ORAM – Desirable Properties</vt:lpstr>
      <vt:lpstr>S3ORAM Data Structures</vt:lpstr>
      <vt:lpstr>S3ORAM Data Structures</vt:lpstr>
      <vt:lpstr>S3ORAM Access Protocol</vt:lpstr>
      <vt:lpstr>S3ORAM Access – Retrieval Subroutine</vt:lpstr>
      <vt:lpstr>S3ORAM Access – Retrieval Subroutine</vt:lpstr>
      <vt:lpstr>S3ORAM Access – Retrieval Subroutine</vt:lpstr>
      <vt:lpstr>S3ORAM Access – Retrieval Subroutine</vt:lpstr>
      <vt:lpstr>S3ORAM Access – Retrieval Subroutine</vt:lpstr>
      <vt:lpstr>S3ORAM Access – Retrieval Subroutine</vt:lpstr>
      <vt:lpstr>S3ORAM Access</vt:lpstr>
      <vt:lpstr>S3ORAM Access – Eviction Subroutine</vt:lpstr>
      <vt:lpstr>S3ORAM Access – Eviction Subroutine</vt:lpstr>
      <vt:lpstr>S3ORAM Access – Eviction Subroutine</vt:lpstr>
      <vt:lpstr>S3ORAM Security </vt:lpstr>
      <vt:lpstr>Experimental Configurations  </vt:lpstr>
      <vt:lpstr>Experimental Results </vt:lpstr>
      <vt:lpstr>Experimental Results</vt:lpstr>
      <vt:lpstr>Experimental Results </vt:lpstr>
      <vt:lpstr>Experimental Results </vt:lpstr>
      <vt:lpstr>Experimental Results </vt:lpstr>
      <vt:lpstr>Summary</vt:lpstr>
      <vt:lpstr>Conclusions</vt:lpstr>
      <vt:lpstr>Thank you for your attention!</vt:lpstr>
      <vt:lpstr>PowerPoint Presentation</vt:lpstr>
      <vt:lpstr>Recursive S3ORAM </vt:lpstr>
      <vt:lpstr>Experimental Results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and Secure Dynamic Searchable Encryption via Oblivious Access on Distributed Data Structure</dc:title>
  <cp:lastModifiedBy>Microsoft Office User</cp:lastModifiedBy>
  <cp:revision>1723</cp:revision>
  <dcterms:modified xsi:type="dcterms:W3CDTF">2017-10-31T19:53:12Z</dcterms:modified>
</cp:coreProperties>
</file>