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406" r:id="rId3"/>
    <p:sldId id="409" r:id="rId4"/>
    <p:sldId id="411" r:id="rId5"/>
    <p:sldId id="415" r:id="rId6"/>
    <p:sldId id="425" r:id="rId7"/>
    <p:sldId id="402" r:id="rId8"/>
    <p:sldId id="400" r:id="rId9"/>
    <p:sldId id="417" r:id="rId10"/>
    <p:sldId id="418" r:id="rId11"/>
    <p:sldId id="419" r:id="rId12"/>
    <p:sldId id="424" r:id="rId13"/>
    <p:sldId id="340" r:id="rId14"/>
    <p:sldId id="421" r:id="rId15"/>
    <p:sldId id="423" r:id="rId16"/>
    <p:sldId id="384" r:id="rId17"/>
    <p:sldId id="264" r:id="rId18"/>
    <p:sldId id="416" r:id="rId19"/>
    <p:sldId id="422" r:id="rId20"/>
    <p:sldId id="420" r:id="rId2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1pPr>
    <a:lvl2pPr marL="0" marR="0" indent="4572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2pPr>
    <a:lvl3pPr marL="0" marR="0" indent="9144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3pPr>
    <a:lvl4pPr marL="0" marR="0" indent="13716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4pPr>
    <a:lvl5pPr marL="0" marR="0" indent="18288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5pPr>
    <a:lvl6pPr marL="0" marR="0" indent="22860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6pPr>
    <a:lvl7pPr marL="0" marR="0" indent="27432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7pPr>
    <a:lvl8pPr marL="0" marR="0" indent="32004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8pPr>
    <a:lvl9pPr marL="0" marR="0" indent="365760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1B949"/>
    <a:srgbClr val="C65910"/>
    <a:srgbClr val="0D75DD"/>
    <a:srgbClr val="7DBF7C"/>
    <a:srgbClr val="342A87"/>
    <a:srgbClr val="82676E"/>
    <a:srgbClr val="CBBAB7"/>
    <a:srgbClr val="F4B183"/>
    <a:srgbClr val="9EC3E6"/>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79252"/>
  </p:normalViewPr>
  <p:slideViewPr>
    <p:cSldViewPr snapToGrid="0" snapToObjects="1">
      <p:cViewPr varScale="1">
        <p:scale>
          <a:sx n="70" d="100"/>
          <a:sy n="70" d="100"/>
        </p:scale>
        <p:origin x="1592" y="200"/>
      </p:cViewPr>
      <p:guideLst/>
    </p:cSldViewPr>
  </p:slideViewPr>
  <p:notesTextViewPr>
    <p:cViewPr>
      <p:scale>
        <a:sx n="1" d="1"/>
        <a:sy n="1" d="1"/>
      </p:scale>
      <p:origin x="0" y="0"/>
    </p:cViewPr>
  </p:notesTextViewPr>
  <p:notesViewPr>
    <p:cSldViewPr snapToGrid="0" snapToObjects="1">
      <p:cViewPr varScale="1">
        <p:scale>
          <a:sx n="132" d="100"/>
          <a:sy n="132" d="100"/>
        </p:scale>
        <p:origin x="5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EB1686-E7B7-3044-A616-A3724491B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6A9AF5-B405-B84B-9F3A-E6237AFC1E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17108B-D979-A243-91E6-77392E0086F5}" type="datetimeFigureOut">
              <a:rPr lang="en-US" smtClean="0"/>
              <a:t>7/15/19</a:t>
            </a:fld>
            <a:endParaRPr lang="en-US"/>
          </a:p>
        </p:txBody>
      </p:sp>
      <p:sp>
        <p:nvSpPr>
          <p:cNvPr id="4" name="Footer Placeholder 3">
            <a:extLst>
              <a:ext uri="{FF2B5EF4-FFF2-40B4-BE49-F238E27FC236}">
                <a16:creationId xmlns:a16="http://schemas.microsoft.com/office/drawing/2014/main" id="{B54A21C2-DB73-044A-811A-61BE2DB7C7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0A96CE-82E3-2042-8DE6-14E3E6CEF1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872AC9-788A-2448-B79F-B85604E6A87B}" type="slidenum">
              <a:rPr lang="en-US" smtClean="0"/>
              <a:t>‹#›</a:t>
            </a:fld>
            <a:endParaRPr lang="en-US"/>
          </a:p>
        </p:txBody>
      </p:sp>
    </p:spTree>
    <p:extLst>
      <p:ext uri="{BB962C8B-B14F-4D97-AF65-F5344CB8AC3E}">
        <p14:creationId xmlns:p14="http://schemas.microsoft.com/office/powerpoint/2010/main" val="2185910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381000" y="685800"/>
            <a:ext cx="6096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094773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5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Accessing the first block of everything, therefore ODS cannot help</a:t>
            </a:r>
          </a:p>
          <a:p>
            <a:endParaRPr lang="en-US" dirty="0"/>
          </a:p>
          <a:p>
            <a:r>
              <a:rPr lang="en-US" dirty="0"/>
              <a:t>Given the target file, we first access its head, </a:t>
            </a:r>
            <a:r>
              <a:rPr lang="en-US" dirty="0" err="1"/>
              <a:t>recurise</a:t>
            </a:r>
            <a:r>
              <a:rPr lang="en-US" dirty="0"/>
              <a:t> ORAM is used to fetch to get the path of the information on the first block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925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14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 color match with </a:t>
            </a:r>
            <a:r>
              <a:rPr lang="en-US" dirty="0" err="1"/>
              <a:t>prev</a:t>
            </a:r>
            <a:r>
              <a:rPr lang="en-US" dirty="0"/>
              <a:t> slide</a:t>
            </a:r>
          </a:p>
        </p:txBody>
      </p:sp>
    </p:spTree>
    <p:extLst>
      <p:ext uri="{BB962C8B-B14F-4D97-AF65-F5344CB8AC3E}">
        <p14:creationId xmlns:p14="http://schemas.microsoft.com/office/powerpoint/2010/main" val="270951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with slide 3 with animation about leakage</a:t>
            </a:r>
          </a:p>
        </p:txBody>
      </p:sp>
    </p:spTree>
    <p:extLst>
      <p:ext uri="{BB962C8B-B14F-4D97-AF65-F5344CB8AC3E}">
        <p14:creationId xmlns:p14="http://schemas.microsoft.com/office/powerpoint/2010/main" val="419178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numbers are coming from, why they vary?</a:t>
            </a:r>
          </a:p>
          <a:p>
            <a:r>
              <a:rPr lang="en-US" dirty="0"/>
              <a:t>	- From our estimated experiment of running ORAM on top of SE in the standard network setting</a:t>
            </a:r>
          </a:p>
          <a:p>
            <a:r>
              <a:rPr lang="en-US" dirty="0"/>
              <a:t>	- It depends on how many files are matched with each query. For example, one query can only return one file, which costs 7 sec delay due to 0.4 GB data and 100x round trips. Some query involves more files (e.g., 64) , resulting in 2 hours delay due to 2GB transmitted with 1000x roundtrip</a:t>
            </a:r>
          </a:p>
          <a:p>
            <a:r>
              <a:rPr lang="en-US" dirty="0"/>
              <a:t>	- This is over the network, latency and bandwidth of network are limited</a:t>
            </a:r>
          </a:p>
        </p:txBody>
      </p:sp>
    </p:spTree>
    <p:extLst>
      <p:ext uri="{BB962C8B-B14F-4D97-AF65-F5344CB8AC3E}">
        <p14:creationId xmlns:p14="http://schemas.microsoft.com/office/powerpoint/2010/main" val="3107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110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99.5 faction means 99.5% of keywords only returns a small amount of files. There are 0.5% keywords that appears in every file. In this case, downloading everything is better than running ORAM because of O N log N vs O N</a:t>
            </a:r>
          </a:p>
          <a:p>
            <a:endParaRPr lang="en-US" dirty="0"/>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sz="2400" dirty="0">
                <a:latin typeface="Helvetica Neue" charset="0"/>
                <a:ea typeface="Helvetica Neue" charset="0"/>
                <a:cs typeface="Helvetica Neue" charset="0"/>
              </a:rPr>
              <a:t>Prevent </a:t>
            </a:r>
            <a:r>
              <a:rPr lang="en-US" sz="2400" dirty="0">
                <a:solidFill>
                  <a:srgbClr val="FF0000"/>
                </a:solidFill>
                <a:latin typeface="Helvetica Neue" charset="0"/>
                <a:ea typeface="Helvetica Neue" charset="0"/>
                <a:cs typeface="Helvetica Neue" charset="0"/>
              </a:rPr>
              <a:t>side-channel</a:t>
            </a:r>
            <a:r>
              <a:rPr lang="en-US" sz="2400" dirty="0">
                <a:latin typeface="Helvetica Neue" charset="0"/>
                <a:ea typeface="Helvetica Neue" charset="0"/>
                <a:cs typeface="Helvetica Neue" charset="0"/>
              </a:rPr>
              <a:t> access pattern leakages (explain?)</a:t>
            </a:r>
          </a:p>
          <a:p>
            <a:pPr marL="0" marR="0" lvl="0" indent="0" defTabSz="457200" eaLnBrk="1" fontAlgn="auto" latinLnBrk="0" hangingPunct="1">
              <a:lnSpc>
                <a:spcPct val="117999"/>
              </a:lnSpc>
              <a:spcBef>
                <a:spcPts val="0"/>
              </a:spcBef>
              <a:spcAft>
                <a:spcPts val="0"/>
              </a:spcAft>
              <a:buClrTx/>
              <a:buSzTx/>
              <a:buFontTx/>
              <a:buNone/>
              <a:tabLst/>
              <a:defRPr/>
            </a:pPr>
            <a:r>
              <a:rPr lang="en-US" sz="2400" dirty="0">
                <a:latin typeface="Helvetica Neue" charset="0"/>
                <a:ea typeface="Helvetica Neue" charset="0"/>
                <a:cs typeface="Helvetica Neue" charset="0"/>
              </a:rPr>
              <a:t>	- Because the secure hardware resides in the untrusted server, even though adversary cannot tamper with it, he can observe from outside how the CPU accesses the encrypted memory (e.g., if condition check, some variables inside the enclave are accessed more frequently than others). This can lead to the access pattern leakage. We need to ensure that the CPU access the memory uniformly so that adv cannot distinguish the access pattern</a:t>
            </a:r>
          </a:p>
        </p:txBody>
      </p:sp>
    </p:spTree>
    <p:extLst>
      <p:ext uri="{BB962C8B-B14F-4D97-AF65-F5344CB8AC3E}">
        <p14:creationId xmlns:p14="http://schemas.microsoft.com/office/powerpoint/2010/main" val="185149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Re-write the things in more detail as in the paper </a:t>
            </a:r>
          </a:p>
        </p:txBody>
      </p:sp>
    </p:spTree>
    <p:extLst>
      <p:ext uri="{BB962C8B-B14F-4D97-AF65-F5344CB8AC3E}">
        <p14:creationId xmlns:p14="http://schemas.microsoft.com/office/powerpoint/2010/main" val="14830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Tree-ORAM paradigm:</a:t>
            </a:r>
          </a:p>
          <a:p>
            <a:pPr marL="457200" indent="-457200">
              <a:buAutoNum type="arabicPeriod"/>
            </a:pPr>
            <a:r>
              <a:rPr lang="en-US" dirty="0"/>
              <a:t>Read a path</a:t>
            </a:r>
          </a:p>
          <a:p>
            <a:pPr marL="457200" indent="-457200">
              <a:buAutoNum type="arabicPeriod"/>
            </a:pPr>
            <a:r>
              <a:rPr lang="en-US" dirty="0"/>
              <a:t>Assign the block to a new random path and (possibly) put it in the Stash</a:t>
            </a:r>
          </a:p>
          <a:p>
            <a:pPr marL="457200" indent="-457200">
              <a:buAutoNum type="arabicPeriod"/>
            </a:pPr>
            <a:r>
              <a:rPr lang="en-US" dirty="0"/>
              <a:t>Run the eviction to put the block from stash back to the tree</a:t>
            </a:r>
          </a:p>
          <a:p>
            <a:pPr marL="457200" indent="-457200">
              <a:buAutoNum type="arabicPeriod"/>
            </a:pPr>
            <a:endParaRPr lang="en-US" dirty="0"/>
          </a:p>
          <a:p>
            <a:pPr marL="0" indent="0">
              <a:buNone/>
            </a:pPr>
            <a:r>
              <a:rPr lang="en-US" dirty="0"/>
              <a:t>Path-ORAM vs. Circuit-ORAM</a:t>
            </a:r>
          </a:p>
          <a:p>
            <a:pPr marL="0" indent="0">
              <a:buNone/>
            </a:pPr>
            <a:endParaRPr lang="en-US" dirty="0"/>
          </a:p>
          <a:p>
            <a:pPr marL="0" indent="0">
              <a:buNone/>
            </a:pPr>
            <a:r>
              <a:rPr lang="en-US" dirty="0" err="1"/>
              <a:t>CircuitORAM</a:t>
            </a:r>
            <a:r>
              <a:rPr lang="en-US" dirty="0"/>
              <a:t> reads only 1 block to the stash, while Path-ORAM maybe </a:t>
            </a:r>
            <a:r>
              <a:rPr lang="en-US" dirty="0" err="1"/>
              <a:t>OlogN</a:t>
            </a:r>
            <a:endParaRPr lang="en-US" dirty="0"/>
          </a:p>
          <a:p>
            <a:pPr marL="0" indent="0">
              <a:buNone/>
            </a:pPr>
            <a:r>
              <a:rPr lang="en-US" dirty="0"/>
              <a:t>Path-ORAM evict </a:t>
            </a:r>
            <a:r>
              <a:rPr lang="en-US" dirty="0" err="1"/>
              <a:t>OlogN</a:t>
            </a:r>
            <a:r>
              <a:rPr lang="en-US" dirty="0"/>
              <a:t> blocks from stash to the tree, Circuit-ORAM only push 1 block</a:t>
            </a:r>
          </a:p>
          <a:p>
            <a:pPr marL="0" indent="0">
              <a:buNone/>
            </a:pPr>
            <a:r>
              <a:rPr lang="en-US" dirty="0" err="1"/>
              <a:t>CircuitORAM</a:t>
            </a:r>
            <a:r>
              <a:rPr lang="en-US" dirty="0"/>
              <a:t> works better with deterministic eviction, while Path-ORAM must be probabilistic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8255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ODS is for structured data (linked list) to reduce the size of position map</a:t>
            </a:r>
          </a:p>
          <a:p>
            <a:r>
              <a:rPr lang="en-US" dirty="0"/>
              <a:t>Store only the position of the root in </a:t>
            </a:r>
            <a:r>
              <a:rPr lang="en-US" dirty="0" err="1"/>
              <a:t>posmap</a:t>
            </a:r>
            <a:endParaRPr lang="en-US" dirty="0"/>
          </a:p>
          <a:p>
            <a:r>
              <a:rPr lang="en-US" dirty="0"/>
              <a:t>The position of subsequent blocks are stored in previous blocks</a:t>
            </a:r>
          </a:p>
          <a:p>
            <a:endParaRPr lang="en-US" dirty="0"/>
          </a:p>
        </p:txBody>
      </p:sp>
    </p:spTree>
    <p:extLst>
      <p:ext uri="{BB962C8B-B14F-4D97-AF65-F5344CB8AC3E}">
        <p14:creationId xmlns:p14="http://schemas.microsoft.com/office/powerpoint/2010/main" val="389889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is indexed from 1 to N -&gt; possible to apply recursive ORAM to store the path of EACH file</a:t>
            </a:r>
          </a:p>
          <a:p>
            <a:endParaRPr lang="en-US" dirty="0"/>
          </a:p>
          <a:p>
            <a:r>
              <a:rPr lang="en-US" dirty="0"/>
              <a:t>EACH file contains multiple chunks -&gt; possible to use ODS to reduce the size of recursive ORAM (not need to store the path of non-root blocks </a:t>
            </a:r>
          </a:p>
          <a:p>
            <a:r>
              <a:rPr lang="en-US" dirty="0"/>
              <a:t>TW has hashing mechanism -&gt; not using ORAM/ODS, but TW only store the path of FIRST block in the linked-list</a:t>
            </a:r>
          </a:p>
        </p:txBody>
      </p:sp>
    </p:spTree>
    <p:extLst>
      <p:ext uri="{BB962C8B-B14F-4D97-AF65-F5344CB8AC3E}">
        <p14:creationId xmlns:p14="http://schemas.microsoft.com/office/powerpoint/2010/main" val="2012092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9541" y="2653990"/>
            <a:ext cx="16456498" cy="2286310"/>
          </a:xfrm>
          <a:prstGeom prst="rect">
            <a:avLst/>
          </a:prstGeom>
        </p:spPr>
        <p:txBody>
          <a:bodyPr anchor="b"/>
          <a:lstStyle/>
          <a:p>
            <a:r>
              <a:t>Title Text</a:t>
            </a:r>
          </a:p>
        </p:txBody>
      </p:sp>
      <p:sp>
        <p:nvSpPr>
          <p:cNvPr id="12" name="Shape 12"/>
          <p:cNvSpPr>
            <a:spLocks noGrp="1"/>
          </p:cNvSpPr>
          <p:nvPr>
            <p:ph type="body" sz="quarter" idx="1"/>
          </p:nvPr>
        </p:nvSpPr>
        <p:spPr>
          <a:xfrm>
            <a:off x="359541" y="5029200"/>
            <a:ext cx="16456498" cy="1130300"/>
          </a:xfrm>
          <a:prstGeom prst="rect">
            <a:avLst/>
          </a:prstGeom>
        </p:spPr>
        <p:txBody>
          <a:bodyPr anchor="t"/>
          <a:lstStyle>
            <a:lvl1pPr marL="0" indent="0" algn="ctr">
              <a:spcBef>
                <a:spcPts val="0"/>
              </a:spcBef>
              <a:buSzTx/>
              <a:buNone/>
              <a:defRPr sz="3200"/>
            </a:lvl1pPr>
            <a:lvl2pPr marL="0" indent="228623" algn="ctr">
              <a:spcBef>
                <a:spcPts val="0"/>
              </a:spcBef>
              <a:buSzTx/>
              <a:buNone/>
              <a:defRPr sz="3200"/>
            </a:lvl2pPr>
            <a:lvl3pPr marL="0" indent="457246" algn="ctr">
              <a:spcBef>
                <a:spcPts val="0"/>
              </a:spcBef>
              <a:buSzTx/>
              <a:buNone/>
              <a:defRPr sz="3200"/>
            </a:lvl3pPr>
            <a:lvl4pPr marL="0" indent="685869" algn="ctr">
              <a:spcBef>
                <a:spcPts val="0"/>
              </a:spcBef>
              <a:buSzTx/>
              <a:buNone/>
              <a:defRPr sz="3200"/>
            </a:lvl4pPr>
            <a:lvl5pPr marL="0" indent="914492"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pic>
        <p:nvPicPr>
          <p:cNvPr id="13" name="image2.png" descr="http://scarc.library.oregonstate.edu/omeka/files/original/2b20674c227f92728f6b1ff16d75b4df.gif"/>
          <p:cNvPicPr>
            <a:picLocks noChangeAspect="1"/>
          </p:cNvPicPr>
          <p:nvPr/>
        </p:nvPicPr>
        <p:blipFill>
          <a:blip r:embed="rId2"/>
          <a:stretch>
            <a:fillRect/>
          </a:stretch>
        </p:blipFill>
        <p:spPr>
          <a:xfrm>
            <a:off x="10942594" y="59256"/>
            <a:ext cx="6314398" cy="1877490"/>
          </a:xfrm>
          <a:prstGeom prst="rect">
            <a:avLst/>
          </a:prstGeom>
          <a:ln w="12700">
            <a:miter lim="400000"/>
          </a:ln>
        </p:spPr>
      </p:pic>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D3CD25C7-4704-B44D-AC3C-25D31DFCA579}"/>
              </a:ext>
            </a:extLst>
          </p:cNvPr>
          <p:cNvPicPr>
            <a:picLocks noChangeAspect="1"/>
          </p:cNvPicPr>
          <p:nvPr userDrawn="1"/>
        </p:nvPicPr>
        <p:blipFill rotWithShape="1">
          <a:blip r:embed="rId3"/>
          <a:srcRect t="14945" b="14559"/>
          <a:stretch/>
        </p:blipFill>
        <p:spPr>
          <a:xfrm>
            <a:off x="0" y="-4723"/>
            <a:ext cx="3564082" cy="2512505"/>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Shape 32"/>
          <p:cNvSpPr>
            <a:spLocks noGrp="1"/>
          </p:cNvSpPr>
          <p:nvPr>
            <p:ph type="title"/>
          </p:nvPr>
        </p:nvSpPr>
        <p:spPr>
          <a:xfrm>
            <a:off x="1693385" y="3225800"/>
            <a:ext cx="13953493" cy="3302000"/>
          </a:xfrm>
          <a:prstGeom prst="rect">
            <a:avLst/>
          </a:prstGeom>
        </p:spPr>
        <p:txBody>
          <a:bodyPr/>
          <a:lstStyle/>
          <a:p>
            <a:r>
              <a:t>Title Text</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0" name="Shape 40"/>
          <p:cNvSpPr>
            <a:spLocks noGrp="1"/>
          </p:cNvSpPr>
          <p:nvPr>
            <p:ph type="pic" sz="half" idx="13"/>
          </p:nvPr>
        </p:nvSpPr>
        <p:spPr>
          <a:xfrm>
            <a:off x="8958007" y="635000"/>
            <a:ext cx="7112217" cy="8229600"/>
          </a:xfrm>
          <a:prstGeom prst="rect">
            <a:avLst/>
          </a:prstGeom>
        </p:spPr>
        <p:txBody>
          <a:bodyPr lIns="91439" tIns="45719" rIns="91439" bIns="45719" anchor="t">
            <a:noAutofit/>
          </a:bodyPr>
          <a:lstStyle/>
          <a:p>
            <a:endParaRPr/>
          </a:p>
        </p:txBody>
      </p:sp>
      <p:sp>
        <p:nvSpPr>
          <p:cNvPr id="41" name="Shape 41"/>
          <p:cNvSpPr>
            <a:spLocks noGrp="1"/>
          </p:cNvSpPr>
          <p:nvPr>
            <p:ph type="title"/>
          </p:nvPr>
        </p:nvSpPr>
        <p:spPr>
          <a:xfrm>
            <a:off x="1270039" y="635000"/>
            <a:ext cx="7112217" cy="3987800"/>
          </a:xfrm>
          <a:prstGeom prst="rect">
            <a:avLst/>
          </a:prstGeom>
        </p:spPr>
        <p:txBody>
          <a:bodyPr anchor="b"/>
          <a:lstStyle>
            <a:lvl1pPr>
              <a:defRPr sz="4301"/>
            </a:lvl1pPr>
          </a:lstStyle>
          <a:p>
            <a:r>
              <a:t>Title Text</a:t>
            </a:r>
          </a:p>
        </p:txBody>
      </p:sp>
      <p:sp>
        <p:nvSpPr>
          <p:cNvPr id="42" name="Shape 42"/>
          <p:cNvSpPr>
            <a:spLocks noGrp="1"/>
          </p:cNvSpPr>
          <p:nvPr>
            <p:ph type="body" sz="quarter" idx="1"/>
          </p:nvPr>
        </p:nvSpPr>
        <p:spPr>
          <a:xfrm>
            <a:off x="1270039" y="4762500"/>
            <a:ext cx="7112217" cy="4102100"/>
          </a:xfrm>
          <a:prstGeom prst="rect">
            <a:avLst/>
          </a:prstGeom>
        </p:spPr>
        <p:txBody>
          <a:bodyPr anchor="t"/>
          <a:lstStyle>
            <a:lvl1pPr marL="0" indent="0" algn="ctr">
              <a:spcBef>
                <a:spcPts val="0"/>
              </a:spcBef>
              <a:buSzTx/>
              <a:buNone/>
              <a:defRPr sz="3200"/>
            </a:lvl1pPr>
            <a:lvl2pPr marL="0" indent="228623" algn="ctr">
              <a:spcBef>
                <a:spcPts val="0"/>
              </a:spcBef>
              <a:buSzTx/>
              <a:buNone/>
              <a:defRPr sz="3200"/>
            </a:lvl2pPr>
            <a:lvl3pPr marL="0" indent="457246" algn="ctr">
              <a:spcBef>
                <a:spcPts val="0"/>
              </a:spcBef>
              <a:buSzTx/>
              <a:buNone/>
              <a:defRPr sz="3200"/>
            </a:lvl3pPr>
            <a:lvl4pPr marL="0" indent="685869" algn="ctr">
              <a:spcBef>
                <a:spcPts val="0"/>
              </a:spcBef>
              <a:buSzTx/>
              <a:buNone/>
              <a:defRPr sz="3200"/>
            </a:lvl4pPr>
            <a:lvl5pPr marL="0" indent="914492"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Shape 50"/>
          <p:cNvSpPr>
            <a:spLocks noGrp="1"/>
          </p:cNvSpPr>
          <p:nvPr>
            <p:ph type="title"/>
          </p:nvPr>
        </p:nvSpPr>
        <p:spPr>
          <a:xfrm>
            <a:off x="267629" y="444500"/>
            <a:ext cx="17072634" cy="2159000"/>
          </a:xfrm>
          <a:prstGeom prst="rect">
            <a:avLst/>
          </a:prstGeom>
        </p:spPr>
        <p:txBody>
          <a:bodyPr/>
          <a:lstStyle/>
          <a:p>
            <a:r>
              <a:t>Title Text</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
        <p:nvSpPr>
          <p:cNvPr id="61" name="Shape 61"/>
          <p:cNvSpPr/>
          <p:nvPr/>
        </p:nvSpPr>
        <p:spPr>
          <a:xfrm>
            <a:off x="211362" y="9237269"/>
            <a:ext cx="2297104" cy="4103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rPr sz="2000"/>
              <a:t>Thang Hoang et al.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8" name="Shape 68"/>
          <p:cNvSpPr>
            <a:spLocks noGrp="1"/>
          </p:cNvSpPr>
          <p:nvPr>
            <p:ph type="pic" sz="half" idx="13"/>
          </p:nvPr>
        </p:nvSpPr>
        <p:spPr>
          <a:xfrm>
            <a:off x="8958007" y="2603500"/>
            <a:ext cx="7112217" cy="6286500"/>
          </a:xfrm>
          <a:prstGeom prst="rect">
            <a:avLst/>
          </a:prstGeom>
        </p:spPr>
        <p:txBody>
          <a:bodyPr lIns="91439" tIns="45719" rIns="91439" bIns="45719" anchor="t">
            <a:noAutofit/>
          </a:bodyPr>
          <a:lstStyle/>
          <a:p>
            <a:endParaRPr/>
          </a:p>
        </p:txBody>
      </p:sp>
      <p:sp>
        <p:nvSpPr>
          <p:cNvPr id="69" name="Shape 69"/>
          <p:cNvSpPr>
            <a:spLocks noGrp="1"/>
          </p:cNvSpPr>
          <p:nvPr>
            <p:ph type="title"/>
          </p:nvPr>
        </p:nvSpPr>
        <p:spPr>
          <a:prstGeom prst="rect">
            <a:avLst/>
          </a:prstGeom>
        </p:spPr>
        <p:txBody>
          <a:bodyPr/>
          <a:lstStyle/>
          <a:p>
            <a:r>
              <a:t>Title Text</a:t>
            </a:r>
          </a:p>
        </p:txBody>
      </p:sp>
      <p:sp>
        <p:nvSpPr>
          <p:cNvPr id="70" name="Shape 70"/>
          <p:cNvSpPr>
            <a:spLocks noGrp="1"/>
          </p:cNvSpPr>
          <p:nvPr>
            <p:ph type="body" sz="half" idx="1"/>
          </p:nvPr>
        </p:nvSpPr>
        <p:spPr>
          <a:xfrm>
            <a:off x="1270039" y="2603500"/>
            <a:ext cx="7112217" cy="6286500"/>
          </a:xfrm>
          <a:prstGeom prst="rect">
            <a:avLst/>
          </a:prstGeom>
        </p:spPr>
        <p:txBody>
          <a:bodyPr/>
          <a:lstStyle>
            <a:lvl1pPr marL="342935" indent="-342935">
              <a:spcBef>
                <a:spcPts val="3200"/>
              </a:spcBef>
              <a:defRPr sz="2801"/>
            </a:lvl1pPr>
            <a:lvl2pPr marL="685869" indent="-342935">
              <a:spcBef>
                <a:spcPts val="3200"/>
              </a:spcBef>
              <a:defRPr sz="2801"/>
            </a:lvl2pPr>
            <a:lvl3pPr marL="1028804" indent="-342935">
              <a:spcBef>
                <a:spcPts val="3200"/>
              </a:spcBef>
              <a:defRPr sz="2801"/>
            </a:lvl3pPr>
            <a:lvl4pPr marL="1371737" indent="-342935">
              <a:spcBef>
                <a:spcPts val="3200"/>
              </a:spcBef>
              <a:defRPr sz="2801"/>
            </a:lvl4pPr>
            <a:lvl5pPr marL="1714672" indent="-342935">
              <a:spcBef>
                <a:spcPts val="3200"/>
              </a:spcBef>
              <a:defRPr sz="2801"/>
            </a:lvl5pPr>
          </a:lstStyle>
          <a:p>
            <a:r>
              <a:t>Body Level One</a:t>
            </a:r>
          </a:p>
          <a:p>
            <a:pPr lvl="1"/>
            <a:r>
              <a:t>Body Level Two</a:t>
            </a:r>
          </a:p>
          <a:p>
            <a:pPr lvl="2"/>
            <a:r>
              <a:t>Body Level Three</a:t>
            </a:r>
          </a:p>
          <a:p>
            <a:pPr lvl="3"/>
            <a:r>
              <a:t>Body Level Four</a:t>
            </a:r>
          </a:p>
          <a:p>
            <a:pPr lvl="4"/>
            <a:r>
              <a:t>Body Level Five</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8" name="Shape 78"/>
          <p:cNvSpPr>
            <a:spLocks noGrp="1"/>
          </p:cNvSpPr>
          <p:nvPr>
            <p:ph type="body" idx="1"/>
          </p:nvPr>
        </p:nvSpPr>
        <p:spPr>
          <a:xfrm>
            <a:off x="1270039" y="1270000"/>
            <a:ext cx="14800185"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6" name="Shape 86"/>
          <p:cNvSpPr>
            <a:spLocks noGrp="1"/>
          </p:cNvSpPr>
          <p:nvPr>
            <p:ph type="pic" sz="quarter" idx="13"/>
          </p:nvPr>
        </p:nvSpPr>
        <p:spPr>
          <a:xfrm>
            <a:off x="8958007" y="5092700"/>
            <a:ext cx="7112217" cy="3771900"/>
          </a:xfrm>
          <a:prstGeom prst="rect">
            <a:avLst/>
          </a:prstGeom>
        </p:spPr>
        <p:txBody>
          <a:bodyPr lIns="91439" tIns="45719" rIns="91439" bIns="45719" anchor="t">
            <a:noAutofit/>
          </a:bodyPr>
          <a:lstStyle/>
          <a:p>
            <a:endParaRPr/>
          </a:p>
        </p:txBody>
      </p:sp>
      <p:sp>
        <p:nvSpPr>
          <p:cNvPr id="87" name="Shape 87"/>
          <p:cNvSpPr>
            <a:spLocks noGrp="1"/>
          </p:cNvSpPr>
          <p:nvPr>
            <p:ph type="pic" sz="quarter" idx="14"/>
          </p:nvPr>
        </p:nvSpPr>
        <p:spPr>
          <a:xfrm>
            <a:off x="8966302" y="889000"/>
            <a:ext cx="7112219" cy="3771900"/>
          </a:xfrm>
          <a:prstGeom prst="rect">
            <a:avLst/>
          </a:prstGeom>
        </p:spPr>
        <p:txBody>
          <a:bodyPr lIns="91439" tIns="45719" rIns="91439" bIns="45719" anchor="t">
            <a:noAutofit/>
          </a:bodyPr>
          <a:lstStyle/>
          <a:p>
            <a:endParaRPr/>
          </a:p>
        </p:txBody>
      </p:sp>
      <p:sp>
        <p:nvSpPr>
          <p:cNvPr id="88" name="Shape 88"/>
          <p:cNvSpPr>
            <a:spLocks noGrp="1"/>
          </p:cNvSpPr>
          <p:nvPr>
            <p:ph type="pic" sz="half" idx="15"/>
          </p:nvPr>
        </p:nvSpPr>
        <p:spPr>
          <a:xfrm>
            <a:off x="1270039" y="889000"/>
            <a:ext cx="7112217" cy="7975600"/>
          </a:xfrm>
          <a:prstGeom prst="rect">
            <a:avLst/>
          </a:prstGeom>
        </p:spPr>
        <p:txBody>
          <a:bodyPr lIns="91439" tIns="45719" rIns="91439" bIns="45719" anchor="t">
            <a:noAutofit/>
          </a:bodyPr>
          <a:lstStyle/>
          <a:p>
            <a:endParaRPr/>
          </a:p>
        </p:txBody>
      </p:sp>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5" name="Shape 105"/>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39" y="444500"/>
            <a:ext cx="14800185"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270039" y="2603500"/>
            <a:ext cx="14800185"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56485" y="9251954"/>
            <a:ext cx="410369" cy="379591"/>
          </a:xfrm>
          <a:prstGeom prst="rect">
            <a:avLst/>
          </a:prstGeom>
          <a:ln w="12700">
            <a:miter lim="400000"/>
          </a:ln>
        </p:spPr>
        <p:txBody>
          <a:bodyPr wrap="none" lIns="50800" tIns="50800" rIns="50800" bIns="50800">
            <a:spAutoFit/>
          </a:bodyPr>
          <a:lstStyle>
            <a:lvl1pPr algn="ctr" defTabSz="584258">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Lst>
  <p:transition spd="med"/>
  <p:hf hdr="0" ftr="0" dt="0"/>
  <p:txStyles>
    <p:titleStyle>
      <a:lvl1pPr marL="0" marR="0" indent="0"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1pPr>
      <a:lvl2pPr marL="0" marR="0" indent="228623"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2pPr>
      <a:lvl3pPr marL="0" marR="0" indent="457246"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3pPr>
      <a:lvl4pPr marL="0" marR="0" indent="685869"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4pPr>
      <a:lvl5pPr marL="0" marR="0" indent="914492"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5pPr>
      <a:lvl6pPr marL="0" marR="0" indent="1143114"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6pPr>
      <a:lvl7pPr marL="0" marR="0" indent="1371737"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7pPr>
      <a:lvl8pPr marL="0" marR="0" indent="1600360"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8pPr>
      <a:lvl9pPr marL="0" marR="0" indent="1828984" algn="ctr" defTabSz="584258"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9pPr>
    </p:titleStyle>
    <p:body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23"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46"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69"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92"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114"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737"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360"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984" algn="ctr" defTabSz="584258"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5.tiff"/><Relationship Id="rId7" Type="http://schemas.openxmlformats.org/officeDocument/2006/relationships/image" Target="../media/image260.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27.png"/><Relationship Id="rId15" Type="http://schemas.openxmlformats.org/officeDocument/2006/relationships/image" Target="../media/image33.png"/><Relationship Id="rId10" Type="http://schemas.openxmlformats.org/officeDocument/2006/relationships/image" Target="../media/image280.png"/><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270.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4.png"/><Relationship Id="rId12"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42.png"/><Relationship Id="rId5" Type="http://schemas.openxmlformats.org/officeDocument/2006/relationships/image" Target="../media/image5.tiff"/><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github.com/thanghoang/POSUP/"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tif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4.png"/><Relationship Id="rId7"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thanghoang/POSUP/"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tiff"/><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6.png"/><Relationship Id="rId3" Type="http://schemas.openxmlformats.org/officeDocument/2006/relationships/image" Target="../media/image11.png"/><Relationship Id="rId21" Type="http://schemas.openxmlformats.org/officeDocument/2006/relationships/image" Target="../media/image24.png"/><Relationship Id="rId7" Type="http://schemas.openxmlformats.org/officeDocument/2006/relationships/image" Target="../media/image14.png"/><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2.png"/><Relationship Id="rId20"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1.tiff"/><Relationship Id="rId19" Type="http://schemas.openxmlformats.org/officeDocument/2006/relationships/image" Target="../media/image17.png"/><Relationship Id="rId9" Type="http://schemas.openxmlformats.org/officeDocument/2006/relationships/image" Target="../media/image5.tiff"/><Relationship Id="rId14" Type="http://schemas.openxmlformats.org/officeDocument/2006/relationships/image" Target="../media/image20.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ctrTitle"/>
          </p:nvPr>
        </p:nvSpPr>
        <p:spPr>
          <a:xfrm>
            <a:off x="1" y="2860410"/>
            <a:ext cx="17383838" cy="2079890"/>
          </a:xfrm>
          <a:prstGeom prst="rect">
            <a:avLst/>
          </a:prstGeom>
        </p:spPr>
        <p:txBody>
          <a:bodyPr>
            <a:noAutofit/>
          </a:bodyPr>
          <a:lstStyle>
            <a:lvl1pPr defTabSz="457200">
              <a:defRPr sz="3900"/>
            </a:lvl1pPr>
          </a:lstStyle>
          <a:p>
            <a:r>
              <a:rPr lang="en-US" sz="5000" dirty="0">
                <a:latin typeface="Helvetica Neue" charset="0"/>
                <a:ea typeface="Helvetica Neue" charset="0"/>
                <a:cs typeface="Helvetica Neue" charset="0"/>
              </a:rPr>
              <a:t>Hardware-Supported ORAM In Effect: Practical Oblivious Search and Update on Very Large Dataset</a:t>
            </a:r>
            <a:endParaRPr sz="5000" dirty="0">
              <a:latin typeface="Helvetica Neue" charset="0"/>
              <a:ea typeface="Helvetica Neue" charset="0"/>
              <a:cs typeface="Helvetica Neue" charset="0"/>
            </a:endParaRPr>
          </a:p>
        </p:txBody>
      </p:sp>
      <p:sp>
        <p:nvSpPr>
          <p:cNvPr id="125" name="Shape 125"/>
          <p:cNvSpPr>
            <a:spLocks noGrp="1"/>
          </p:cNvSpPr>
          <p:nvPr>
            <p:ph type="sldNum" sz="quarter" idx="4294967295"/>
          </p:nvPr>
        </p:nvSpPr>
        <p:spPr>
          <a:xfrm>
            <a:off x="8548365" y="9251953"/>
            <a:ext cx="230832" cy="37959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2" name="Text Placeholder 1"/>
          <p:cNvSpPr>
            <a:spLocks noGrp="1"/>
          </p:cNvSpPr>
          <p:nvPr>
            <p:ph type="body" sz="quarter" idx="1"/>
          </p:nvPr>
        </p:nvSpPr>
        <p:spPr>
          <a:xfrm>
            <a:off x="309603" y="5979052"/>
            <a:ext cx="16579120" cy="823162"/>
          </a:xfrm>
        </p:spPr>
        <p:txBody>
          <a:bodyPr>
            <a:noAutofit/>
          </a:bodyPr>
          <a:lstStyle/>
          <a:p>
            <a:pPr>
              <a:spcBef>
                <a:spcPts val="1200"/>
              </a:spcBef>
            </a:pPr>
            <a:r>
              <a:rPr lang="en-US" dirty="0">
                <a:solidFill>
                  <a:schemeClr val="bg2">
                    <a:lumMod val="10000"/>
                  </a:schemeClr>
                </a:solidFill>
                <a:latin typeface="Helvetica Neue" charset="0"/>
                <a:ea typeface="Helvetica Neue" charset="0"/>
                <a:cs typeface="Helvetica Neue" charset="0"/>
              </a:rPr>
              <a:t>Thang Hoang</a:t>
            </a:r>
            <a:r>
              <a:rPr lang="sk-SK" baseline="30000" dirty="0">
                <a:solidFill>
                  <a:schemeClr val="bg2">
                    <a:lumMod val="10000"/>
                  </a:schemeClr>
                </a:solidFill>
              </a:rPr>
              <a:t>†</a:t>
            </a:r>
            <a:r>
              <a:rPr lang="en-US" baseline="30000" dirty="0">
                <a:solidFill>
                  <a:schemeClr val="bg2">
                    <a:lumMod val="10000"/>
                  </a:schemeClr>
                </a:solidFill>
                <a:latin typeface="Helvetica Neue" charset="0"/>
                <a:ea typeface="Helvetica Neue" charset="0"/>
                <a:cs typeface="Helvetica Neue" charset="0"/>
              </a:rPr>
              <a:t>,*</a:t>
            </a:r>
            <a:r>
              <a:rPr lang="en-US" dirty="0">
                <a:solidFill>
                  <a:schemeClr val="bg2">
                    <a:lumMod val="10000"/>
                  </a:schemeClr>
                </a:solidFill>
                <a:latin typeface="Helvetica Neue" charset="0"/>
                <a:ea typeface="Helvetica Neue" charset="0"/>
                <a:cs typeface="Helvetica Neue" charset="0"/>
              </a:rPr>
              <a:t>,</a:t>
            </a:r>
            <a:r>
              <a:rPr lang="en-US" b="1" dirty="0">
                <a:solidFill>
                  <a:schemeClr val="bg2">
                    <a:lumMod val="10000"/>
                  </a:schemeClr>
                </a:solidFill>
                <a:latin typeface="Helvetica Neue" charset="0"/>
                <a:ea typeface="Helvetica Neue" charset="0"/>
                <a:cs typeface="Helvetica Neue" charset="0"/>
              </a:rPr>
              <a:t> </a:t>
            </a:r>
            <a:r>
              <a:rPr lang="en-US" dirty="0" err="1">
                <a:solidFill>
                  <a:schemeClr val="bg2">
                    <a:lumMod val="10000"/>
                  </a:schemeClr>
                </a:solidFill>
                <a:latin typeface="Helvetica Neue" charset="0"/>
                <a:ea typeface="Helvetica Neue" charset="0"/>
                <a:cs typeface="Helvetica Neue" charset="0"/>
              </a:rPr>
              <a:t>Muslum</a:t>
            </a:r>
            <a:r>
              <a:rPr lang="en-US" dirty="0">
                <a:solidFill>
                  <a:schemeClr val="bg2">
                    <a:lumMod val="10000"/>
                  </a:schemeClr>
                </a:solidFill>
                <a:latin typeface="Helvetica Neue" charset="0"/>
                <a:ea typeface="Helvetica Neue" charset="0"/>
                <a:cs typeface="Helvetica Neue" charset="0"/>
              </a:rPr>
              <a:t> O. </a:t>
            </a:r>
            <a:r>
              <a:rPr lang="en-US" dirty="0" err="1">
                <a:solidFill>
                  <a:schemeClr val="bg2">
                    <a:lumMod val="10000"/>
                  </a:schemeClr>
                </a:solidFill>
                <a:latin typeface="Helvetica Neue" charset="0"/>
                <a:ea typeface="Helvetica Neue" charset="0"/>
                <a:cs typeface="Helvetica Neue" charset="0"/>
              </a:rPr>
              <a:t>Ozmen</a:t>
            </a:r>
            <a:r>
              <a:rPr lang="sk-SK" baseline="30000" dirty="0">
                <a:solidFill>
                  <a:schemeClr val="bg2">
                    <a:lumMod val="10000"/>
                  </a:schemeClr>
                </a:solidFill>
              </a:rPr>
              <a:t>†,</a:t>
            </a:r>
            <a:r>
              <a:rPr lang="en-US" baseline="30000" dirty="0">
                <a:solidFill>
                  <a:schemeClr val="bg2">
                    <a:lumMod val="10000"/>
                  </a:schemeClr>
                </a:solidFill>
                <a:latin typeface="Helvetica Neue" charset="0"/>
                <a:ea typeface="Helvetica Neue" charset="0"/>
                <a:cs typeface="Helvetica Neue" charset="0"/>
              </a:rPr>
              <a:t>*</a:t>
            </a:r>
            <a:r>
              <a:rPr lang="en-US" dirty="0">
                <a:solidFill>
                  <a:schemeClr val="bg2">
                    <a:lumMod val="10000"/>
                  </a:schemeClr>
                </a:solidFill>
                <a:latin typeface="Helvetica Neue" charset="0"/>
                <a:ea typeface="Helvetica Neue" charset="0"/>
                <a:cs typeface="Helvetica Neue" charset="0"/>
              </a:rPr>
              <a:t>, </a:t>
            </a:r>
            <a:r>
              <a:rPr lang="en-US" dirty="0" err="1">
                <a:solidFill>
                  <a:schemeClr val="bg2">
                    <a:lumMod val="10000"/>
                  </a:schemeClr>
                </a:solidFill>
                <a:latin typeface="Helvetica Neue" charset="0"/>
                <a:ea typeface="Helvetica Neue" charset="0"/>
                <a:cs typeface="Helvetica Neue" charset="0"/>
              </a:rPr>
              <a:t>Yeongjin</a:t>
            </a:r>
            <a:r>
              <a:rPr lang="en-US" dirty="0">
                <a:solidFill>
                  <a:schemeClr val="bg2">
                    <a:lumMod val="10000"/>
                  </a:schemeClr>
                </a:solidFill>
                <a:latin typeface="Helvetica Neue" charset="0"/>
                <a:ea typeface="Helvetica Neue" charset="0"/>
                <a:cs typeface="Helvetica Neue" charset="0"/>
              </a:rPr>
              <a:t> Jang</a:t>
            </a:r>
            <a:r>
              <a:rPr lang="en-US" baseline="30000" dirty="0">
                <a:solidFill>
                  <a:schemeClr val="bg2">
                    <a:lumMod val="10000"/>
                  </a:schemeClr>
                </a:solidFill>
                <a:latin typeface="Helvetica Neue" charset="0"/>
                <a:ea typeface="Helvetica Neue" charset="0"/>
                <a:cs typeface="Helvetica Neue" charset="0"/>
              </a:rPr>
              <a:t>‡</a:t>
            </a:r>
            <a:r>
              <a:rPr lang="en-US" dirty="0">
                <a:solidFill>
                  <a:schemeClr val="bg2">
                    <a:lumMod val="10000"/>
                  </a:schemeClr>
                </a:solidFill>
                <a:latin typeface="Helvetica Neue" charset="0"/>
                <a:ea typeface="Helvetica Neue" charset="0"/>
                <a:cs typeface="Helvetica Neue" charset="0"/>
              </a:rPr>
              <a:t>, </a:t>
            </a:r>
            <a:r>
              <a:rPr lang="en-US" u="sng" dirty="0">
                <a:solidFill>
                  <a:schemeClr val="bg2">
                    <a:lumMod val="10000"/>
                  </a:schemeClr>
                </a:solidFill>
                <a:latin typeface="Helvetica Neue" charset="0"/>
                <a:ea typeface="Helvetica Neue" charset="0"/>
                <a:cs typeface="Helvetica Neue" charset="0"/>
              </a:rPr>
              <a:t>Attila A. Yavuz</a:t>
            </a:r>
            <a:r>
              <a:rPr lang="sk-SK" baseline="30000" dirty="0">
                <a:solidFill>
                  <a:schemeClr val="bg2">
                    <a:lumMod val="10000"/>
                  </a:schemeClr>
                </a:solidFill>
              </a:rPr>
              <a:t>†,</a:t>
            </a:r>
            <a:r>
              <a:rPr lang="en-US" baseline="30000" dirty="0">
                <a:latin typeface="Helvetica Neue" charset="0"/>
                <a:ea typeface="Helvetica Neue" charset="0"/>
                <a:cs typeface="Helvetica Neue" charset="0"/>
              </a:rPr>
              <a:t>*</a:t>
            </a:r>
            <a:endParaRPr lang="en-US" dirty="0">
              <a:latin typeface="Helvetica Neue" charset="0"/>
              <a:ea typeface="Helvetica Neue" charset="0"/>
              <a:cs typeface="Helvetica Neue" charset="0"/>
            </a:endParaRPr>
          </a:p>
        </p:txBody>
      </p:sp>
      <p:sp>
        <p:nvSpPr>
          <p:cNvPr id="8" name="Text Placeholder 1"/>
          <p:cNvSpPr txBox="1">
            <a:spLocks/>
          </p:cNvSpPr>
          <p:nvPr/>
        </p:nvSpPr>
        <p:spPr>
          <a:xfrm>
            <a:off x="1764721" y="7134855"/>
            <a:ext cx="13567287" cy="1130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sk-SK" sz="3000" baseline="30000" dirty="0"/>
              <a:t>† </a:t>
            </a:r>
            <a:r>
              <a:rPr lang="en-US" sz="3000" dirty="0">
                <a:latin typeface="Helvetica Neue" charset="0"/>
                <a:ea typeface="Helvetica Neue" charset="0"/>
                <a:cs typeface="Helvetica Neue" charset="0"/>
              </a:rPr>
              <a:t>University of South Florida, Tampa, FL</a:t>
            </a:r>
          </a:p>
          <a:p>
            <a:pPr hangingPunct="1"/>
            <a:r>
              <a:rPr lang="en-US" sz="3000" baseline="30000" dirty="0">
                <a:latin typeface="Helvetica Neue" charset="0"/>
                <a:ea typeface="Helvetica Neue" charset="0"/>
                <a:cs typeface="Helvetica Neue" charset="0"/>
              </a:rPr>
              <a:t>‡</a:t>
            </a:r>
            <a:r>
              <a:rPr lang="en-US" sz="3000" dirty="0">
                <a:latin typeface="Helvetica Neue" charset="0"/>
                <a:ea typeface="Helvetica Neue" charset="0"/>
                <a:cs typeface="Helvetica Neue" charset="0"/>
              </a:rPr>
              <a:t> Oregon State University, Corvallis, OR</a:t>
            </a:r>
          </a:p>
        </p:txBody>
      </p:sp>
      <p:sp>
        <p:nvSpPr>
          <p:cNvPr id="6" name="Text Placeholder 1"/>
          <p:cNvSpPr txBox="1">
            <a:spLocks/>
          </p:cNvSpPr>
          <p:nvPr/>
        </p:nvSpPr>
        <p:spPr>
          <a:xfrm>
            <a:off x="1815520" y="2295260"/>
            <a:ext cx="13567287" cy="1130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sz="2400" dirty="0">
                <a:latin typeface="Helvetica Neue" charset="0"/>
                <a:ea typeface="Helvetica Neue" charset="0"/>
                <a:cs typeface="Helvetica Neue" charset="0"/>
              </a:rPr>
              <a:t>Privacy-Enhancing Technologies Symposium (PETS) 2019</a:t>
            </a:r>
          </a:p>
        </p:txBody>
      </p:sp>
      <p:sp>
        <p:nvSpPr>
          <p:cNvPr id="7" name="Text Placeholder 1">
            <a:extLst>
              <a:ext uri="{FF2B5EF4-FFF2-40B4-BE49-F238E27FC236}">
                <a16:creationId xmlns:a16="http://schemas.microsoft.com/office/drawing/2014/main" id="{718F0281-ECF5-844D-A8A2-B1763F46B97F}"/>
              </a:ext>
            </a:extLst>
          </p:cNvPr>
          <p:cNvSpPr txBox="1">
            <a:spLocks/>
          </p:cNvSpPr>
          <p:nvPr/>
        </p:nvSpPr>
        <p:spPr>
          <a:xfrm>
            <a:off x="-2301213" y="8930438"/>
            <a:ext cx="16579120" cy="8231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584258"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1pPr>
            <a:lvl2pPr marL="0" marR="0" indent="228623" algn="ctr" defTabSz="584258"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2pPr>
            <a:lvl3pPr marL="0" marR="0" indent="457246" algn="ctr" defTabSz="584258"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3pPr>
            <a:lvl4pPr marL="0" marR="0" indent="685869" algn="ctr" defTabSz="584258"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4pPr>
            <a:lvl5pPr marL="0" marR="0" indent="914492" algn="ctr" defTabSz="584258"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spcBef>
                <a:spcPts val="1200"/>
              </a:spcBef>
            </a:pPr>
            <a:r>
              <a:rPr lang="en-US" sz="2000" i="1" dirty="0">
                <a:solidFill>
                  <a:srgbClr val="002060"/>
                </a:solidFill>
                <a:latin typeface="Helvetica Neue" charset="0"/>
                <a:ea typeface="Helvetica Neue" charset="0"/>
                <a:cs typeface="Helvetica Neue" charset="0"/>
              </a:rPr>
              <a:t>* Part of work done while the first, second and last authors were at Oregon State University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POSUP Update</a:t>
            </a:r>
          </a:p>
        </p:txBody>
      </p:sp>
      <p:sp>
        <p:nvSpPr>
          <p:cNvPr id="6" name="Slide Number Placeholder 5">
            <a:extLst>
              <a:ext uri="{FF2B5EF4-FFF2-40B4-BE49-F238E27FC236}">
                <a16:creationId xmlns:a16="http://schemas.microsoft.com/office/drawing/2014/main" id="{A24443D9-7245-43FC-8F21-40559110B364}"/>
              </a:ext>
            </a:extLst>
          </p:cNvPr>
          <p:cNvSpPr>
            <a:spLocks noGrp="1"/>
          </p:cNvSpPr>
          <p:nvPr>
            <p:ph type="sldNum" sz="quarter" idx="2"/>
          </p:nvPr>
        </p:nvSpPr>
        <p:spPr>
          <a:xfrm>
            <a:off x="8456485" y="9251954"/>
            <a:ext cx="410369" cy="379591"/>
          </a:xfrm>
        </p:spPr>
        <p:txBody>
          <a:bodyPr/>
          <a:lstStyle/>
          <a:p>
            <a:fld id="{86CB4B4D-7CA3-9044-876B-883B54F8677D}" type="slidenum">
              <a:rPr lang="en-US" smtClean="0"/>
              <a:t>10</a:t>
            </a:fld>
            <a:endParaRPr lang="en-US"/>
          </a:p>
        </p:txBody>
      </p:sp>
      <p:sp>
        <p:nvSpPr>
          <p:cNvPr id="96" name="Shape 170">
            <a:extLst>
              <a:ext uri="{FF2B5EF4-FFF2-40B4-BE49-F238E27FC236}">
                <a16:creationId xmlns:a16="http://schemas.microsoft.com/office/drawing/2014/main" id="{DC490CF2-9906-E949-8293-3522820E3704}"/>
              </a:ext>
            </a:extLst>
          </p:cNvPr>
          <p:cNvSpPr/>
          <p:nvPr/>
        </p:nvSpPr>
        <p:spPr>
          <a:xfrm>
            <a:off x="13835200" y="1240073"/>
            <a:ext cx="1839303" cy="988031"/>
          </a:xfrm>
          <a:prstGeom prst="roundRect">
            <a:avLst>
              <a:gd name="adj" fmla="val 0"/>
            </a:avLst>
          </a:prstGeom>
          <a:noFill/>
          <a:ln w="254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Untrusted</a:t>
            </a:r>
          </a:p>
          <a:p>
            <a:r>
              <a:rPr lang="en-US" sz="2400" dirty="0">
                <a:latin typeface="Helvetica Neue"/>
              </a:rPr>
              <a:t>Memory</a:t>
            </a:r>
            <a:endParaRPr sz="2400" dirty="0">
              <a:latin typeface="Helvetica Neue"/>
            </a:endParaRPr>
          </a:p>
        </p:txBody>
      </p:sp>
      <p:sp>
        <p:nvSpPr>
          <p:cNvPr id="97" name="Shape 170">
            <a:extLst>
              <a:ext uri="{FF2B5EF4-FFF2-40B4-BE49-F238E27FC236}">
                <a16:creationId xmlns:a16="http://schemas.microsoft.com/office/drawing/2014/main" id="{2B20B35A-28AF-A34C-84E7-82F8D196EB4B}"/>
              </a:ext>
            </a:extLst>
          </p:cNvPr>
          <p:cNvSpPr/>
          <p:nvPr/>
        </p:nvSpPr>
        <p:spPr>
          <a:xfrm>
            <a:off x="6434670" y="305414"/>
            <a:ext cx="9737499" cy="8946539"/>
          </a:xfrm>
          <a:prstGeom prst="roundRect">
            <a:avLst>
              <a:gd name="adj" fmla="val 0"/>
            </a:avLst>
          </a:prstGeom>
          <a:noFill/>
          <a:ln w="127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endParaRPr sz="2400" dirty="0">
              <a:latin typeface="Helvetica Neue"/>
            </a:endParaRPr>
          </a:p>
        </p:txBody>
      </p:sp>
      <p:sp>
        <p:nvSpPr>
          <p:cNvPr id="98" name="Shape 170">
            <a:extLst>
              <a:ext uri="{FF2B5EF4-FFF2-40B4-BE49-F238E27FC236}">
                <a16:creationId xmlns:a16="http://schemas.microsoft.com/office/drawing/2014/main" id="{05AD8C74-35D7-3941-B00B-16C9C21959EE}"/>
              </a:ext>
            </a:extLst>
          </p:cNvPr>
          <p:cNvSpPr/>
          <p:nvPr/>
        </p:nvSpPr>
        <p:spPr>
          <a:xfrm>
            <a:off x="6752133" y="1026393"/>
            <a:ext cx="3689659" cy="8044454"/>
          </a:xfrm>
          <a:prstGeom prst="roundRect">
            <a:avLst>
              <a:gd name="adj" fmla="val 0"/>
            </a:avLst>
          </a:prstGeom>
          <a:noFill/>
          <a:ln w="254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endParaRPr sz="2400" dirty="0">
              <a:latin typeface="Helvetica Neue"/>
            </a:endParaRPr>
          </a:p>
        </p:txBody>
      </p:sp>
      <p:cxnSp>
        <p:nvCxnSpPr>
          <p:cNvPr id="73" name="Straight Connector 72">
            <a:extLst>
              <a:ext uri="{FF2B5EF4-FFF2-40B4-BE49-F238E27FC236}">
                <a16:creationId xmlns:a16="http://schemas.microsoft.com/office/drawing/2014/main" id="{340179DB-34B6-9B48-A472-7B22E5CFA19D}"/>
              </a:ext>
            </a:extLst>
          </p:cNvPr>
          <p:cNvCxnSpPr>
            <a:cxnSpLocks/>
            <a:stCxn id="96" idx="2"/>
          </p:cNvCxnSpPr>
          <p:nvPr/>
        </p:nvCxnSpPr>
        <p:spPr>
          <a:xfrm>
            <a:off x="14754852" y="2228104"/>
            <a:ext cx="50988" cy="6560296"/>
          </a:xfrm>
          <a:prstGeom prst="line">
            <a:avLst/>
          </a:prstGeom>
          <a:noFill/>
          <a:ln w="25400" cap="flat">
            <a:solidFill>
              <a:schemeClr val="tx1">
                <a:lumMod val="50000"/>
              </a:schemeClr>
            </a:solidFill>
            <a:prstDash val="solid"/>
            <a:miter lim="400000"/>
          </a:ln>
          <a:effectLst/>
          <a:sp3d/>
        </p:spPr>
        <p:style>
          <a:lnRef idx="0">
            <a:scrgbClr r="0" g="0" b="0"/>
          </a:lnRef>
          <a:fillRef idx="0">
            <a:scrgbClr r="0" g="0" b="0"/>
          </a:fillRef>
          <a:effectRef idx="0">
            <a:scrgbClr r="0" g="0" b="0"/>
          </a:effectRef>
          <a:fontRef idx="none"/>
        </p:style>
      </p:cxnSp>
      <p:pic>
        <p:nvPicPr>
          <p:cNvPr id="93" name="Picture 92">
            <a:extLst>
              <a:ext uri="{FF2B5EF4-FFF2-40B4-BE49-F238E27FC236}">
                <a16:creationId xmlns:a16="http://schemas.microsoft.com/office/drawing/2014/main" id="{F5A50A87-B341-BD47-AFF5-AB716E23A619}"/>
              </a:ext>
            </a:extLst>
          </p:cNvPr>
          <p:cNvPicPr>
            <a:picLocks noChangeAspect="1"/>
          </p:cNvPicPr>
          <p:nvPr/>
        </p:nvPicPr>
        <p:blipFill>
          <a:blip r:embed="rId3"/>
          <a:stretch>
            <a:fillRect/>
          </a:stretch>
        </p:blipFill>
        <p:spPr>
          <a:xfrm>
            <a:off x="14420864" y="673759"/>
            <a:ext cx="727775" cy="727775"/>
          </a:xfrm>
          <a:prstGeom prst="rect">
            <a:avLst/>
          </a:prstGeom>
        </p:spPr>
      </p:pic>
      <p:sp>
        <p:nvSpPr>
          <p:cNvPr id="13" name="Shape 186">
            <a:extLst>
              <a:ext uri="{FF2B5EF4-FFF2-40B4-BE49-F238E27FC236}">
                <a16:creationId xmlns:a16="http://schemas.microsoft.com/office/drawing/2014/main" id="{D7FFDF90-18B3-C549-A457-C84DE770593C}"/>
              </a:ext>
            </a:extLst>
          </p:cNvPr>
          <p:cNvSpPr/>
          <p:nvPr/>
        </p:nvSpPr>
        <p:spPr>
          <a:xfrm>
            <a:off x="13997762" y="4097945"/>
            <a:ext cx="1585994" cy="792969"/>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ODS-IDX</a:t>
            </a:r>
            <a:endParaRPr sz="2400" dirty="0">
              <a:latin typeface="Helvetica Neue"/>
              <a:ea typeface="Helvetica"/>
              <a:cs typeface="Helvetica"/>
              <a:sym typeface="Helvetica"/>
            </a:endParaRPr>
          </a:p>
        </p:txBody>
      </p:sp>
      <p:sp>
        <p:nvSpPr>
          <p:cNvPr id="14" name="Shape 186">
            <a:extLst>
              <a:ext uri="{FF2B5EF4-FFF2-40B4-BE49-F238E27FC236}">
                <a16:creationId xmlns:a16="http://schemas.microsoft.com/office/drawing/2014/main" id="{1D2AD085-5B08-164D-AADE-CCA9083A15DB}"/>
              </a:ext>
            </a:extLst>
          </p:cNvPr>
          <p:cNvSpPr/>
          <p:nvPr/>
        </p:nvSpPr>
        <p:spPr>
          <a:xfrm>
            <a:off x="13997762" y="8145834"/>
            <a:ext cx="1585994" cy="792952"/>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ODS-DB</a:t>
            </a:r>
            <a:endParaRPr sz="2400" dirty="0">
              <a:latin typeface="Helvetica Neue"/>
              <a:ea typeface="Helvetica"/>
              <a:cs typeface="Helvetica"/>
              <a:sym typeface="Helvetica"/>
            </a:endParaRPr>
          </a:p>
        </p:txBody>
      </p:sp>
      <mc:AlternateContent xmlns:mc="http://schemas.openxmlformats.org/markup-compatibility/2006" xmlns:a14="http://schemas.microsoft.com/office/drawing/2010/main">
        <mc:Choice Requires="a14">
          <p:sp>
            <p:nvSpPr>
              <p:cNvPr id="15" name="Shape 186">
                <a:extLst>
                  <a:ext uri="{FF2B5EF4-FFF2-40B4-BE49-F238E27FC236}">
                    <a16:creationId xmlns:a16="http://schemas.microsoft.com/office/drawing/2014/main" id="{FDDA795D-F325-9548-800B-FF3D4C2A07D4}"/>
                  </a:ext>
                </a:extLst>
              </p:cNvPr>
              <p:cNvSpPr/>
              <p:nvPr/>
            </p:nvSpPr>
            <p:spPr>
              <a:xfrm>
                <a:off x="13980270" y="2431286"/>
                <a:ext cx="1585994" cy="792969"/>
              </a:xfrm>
              <a:prstGeom prst="roundRect">
                <a:avLst>
                  <a:gd name="adj" fmla="val 21231"/>
                </a:avLst>
              </a:prstGeom>
              <a:solidFill>
                <a:schemeClr val="accent2">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panose="02040503050406030204" pitchFamily="18" charset="0"/>
                          <a:ea typeface="Helvetica"/>
                          <a:cs typeface="Helvetica"/>
                          <a:sym typeface="Helvetica"/>
                        </a:rPr>
                        <m:t>TW</m:t>
                      </m:r>
                    </m:oMath>
                  </m:oMathPara>
                </a14:m>
                <a:endParaRPr sz="2400" dirty="0">
                  <a:latin typeface="Helvetica Neue"/>
                  <a:ea typeface="Helvetica"/>
                  <a:cs typeface="Helvetica"/>
                  <a:sym typeface="Helvetica"/>
                </a:endParaRPr>
              </a:p>
            </p:txBody>
          </p:sp>
        </mc:Choice>
        <mc:Fallback xmlns="">
          <p:sp>
            <p:nvSpPr>
              <p:cNvPr id="15" name="Shape 186">
                <a:extLst>
                  <a:ext uri="{FF2B5EF4-FFF2-40B4-BE49-F238E27FC236}">
                    <a16:creationId xmlns:a16="http://schemas.microsoft.com/office/drawing/2014/main" id="{FDDA795D-F325-9548-800B-FF3D4C2A07D4}"/>
                  </a:ext>
                </a:extLst>
              </p:cNvPr>
              <p:cNvSpPr>
                <a:spLocks noRot="1" noChangeAspect="1" noMove="1" noResize="1" noEditPoints="1" noAdjustHandles="1" noChangeArrowheads="1" noChangeShapeType="1" noTextEdit="1"/>
              </p:cNvSpPr>
              <p:nvPr/>
            </p:nvSpPr>
            <p:spPr>
              <a:xfrm>
                <a:off x="13980270" y="2431286"/>
                <a:ext cx="1585994" cy="792969"/>
              </a:xfrm>
              <a:prstGeom prst="roundRect">
                <a:avLst>
                  <a:gd name="adj" fmla="val 21231"/>
                </a:avLst>
              </a:prstGeom>
              <a:blipFill>
                <a:blip r:embed="rId4"/>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Shape 186">
                <a:extLst>
                  <a:ext uri="{FF2B5EF4-FFF2-40B4-BE49-F238E27FC236}">
                    <a16:creationId xmlns:a16="http://schemas.microsoft.com/office/drawing/2014/main" id="{00F788BF-0D14-174B-B7F7-E4E5F5D1B44D}"/>
                  </a:ext>
                </a:extLst>
              </p:cNvPr>
              <p:cNvSpPr/>
              <p:nvPr/>
            </p:nvSpPr>
            <p:spPr>
              <a:xfrm>
                <a:off x="13980270" y="6601644"/>
                <a:ext cx="1585994" cy="792969"/>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smtClean="0">
                              <a:latin typeface="Cambria Math" panose="02040503050406030204" pitchFamily="18" charset="0"/>
                              <a:ea typeface="Helvetica"/>
                              <a:cs typeface="Helvetica"/>
                              <a:sym typeface="Helvetica"/>
                            </a:rPr>
                          </m:ctrlPr>
                        </m:sSubPr>
                        <m:e>
                          <m:r>
                            <m:rPr>
                              <m:sty m:val="p"/>
                            </m:rPr>
                            <a:rPr lang="en-US" sz="2400" b="0" i="0" dirty="0" smtClean="0">
                              <a:latin typeface="Cambria Math" panose="02040503050406030204" pitchFamily="18" charset="0"/>
                              <a:ea typeface="Helvetica"/>
                              <a:cs typeface="Helvetica"/>
                              <a:sym typeface="Helvetica"/>
                            </a:rPr>
                            <m:t>pos</m:t>
                          </m:r>
                        </m:e>
                        <m:sub>
                          <m:r>
                            <m:rPr>
                              <m:sty m:val="p"/>
                            </m:rPr>
                            <a:rPr lang="en-US" sz="2400" b="0" i="0" dirty="0" smtClean="0">
                              <a:latin typeface="Cambria Math" panose="02040503050406030204" pitchFamily="18" charset="0"/>
                              <a:ea typeface="Helvetica"/>
                              <a:cs typeface="Helvetica"/>
                              <a:sym typeface="Helvetica"/>
                            </a:rPr>
                            <m:t>f</m:t>
                          </m:r>
                        </m:sub>
                      </m:sSub>
                    </m:oMath>
                  </m:oMathPara>
                </a14:m>
                <a:endParaRPr sz="2400" dirty="0">
                  <a:latin typeface="Helvetica Neue"/>
                  <a:ea typeface="Helvetica"/>
                  <a:cs typeface="Helvetica"/>
                  <a:sym typeface="Helvetica"/>
                </a:endParaRPr>
              </a:p>
            </p:txBody>
          </p:sp>
        </mc:Choice>
        <mc:Fallback xmlns="">
          <p:sp>
            <p:nvSpPr>
              <p:cNvPr id="16" name="Shape 186">
                <a:extLst>
                  <a:ext uri="{FF2B5EF4-FFF2-40B4-BE49-F238E27FC236}">
                    <a16:creationId xmlns:a16="http://schemas.microsoft.com/office/drawing/2014/main" id="{00F788BF-0D14-174B-B7F7-E4E5F5D1B44D}"/>
                  </a:ext>
                </a:extLst>
              </p:cNvPr>
              <p:cNvSpPr>
                <a:spLocks noRot="1" noChangeAspect="1" noMove="1" noResize="1" noEditPoints="1" noAdjustHandles="1" noChangeArrowheads="1" noChangeShapeType="1" noTextEdit="1"/>
              </p:cNvSpPr>
              <p:nvPr/>
            </p:nvSpPr>
            <p:spPr>
              <a:xfrm>
                <a:off x="13980270" y="6601644"/>
                <a:ext cx="1585994" cy="792969"/>
              </a:xfrm>
              <a:prstGeom prst="roundRect">
                <a:avLst>
                  <a:gd name="adj" fmla="val 21231"/>
                </a:avLst>
              </a:prstGeom>
              <a:blipFill>
                <a:blip r:embed="rId5"/>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6E266E9F-E79A-D944-A1F4-D43B4177DF0F}"/>
              </a:ext>
            </a:extLst>
          </p:cNvPr>
          <p:cNvSpPr/>
          <p:nvPr/>
        </p:nvSpPr>
        <p:spPr>
          <a:xfrm>
            <a:off x="7673697" y="1026393"/>
            <a:ext cx="1335622" cy="461665"/>
          </a:xfrm>
          <a:prstGeom prst="rect">
            <a:avLst/>
          </a:prstGeom>
        </p:spPr>
        <p:txBody>
          <a:bodyPr wrap="none">
            <a:spAutoFit/>
          </a:bodyPr>
          <a:lstStyle/>
          <a:p>
            <a:r>
              <a:rPr lang="en-US" sz="2400" b="1" dirty="0">
                <a:latin typeface="Helvetica Neue"/>
              </a:rPr>
              <a:t>Enclave</a:t>
            </a:r>
          </a:p>
        </p:txBody>
      </p:sp>
      <p:sp>
        <p:nvSpPr>
          <p:cNvPr id="18" name="Shape 217">
            <a:extLst>
              <a:ext uri="{FF2B5EF4-FFF2-40B4-BE49-F238E27FC236}">
                <a16:creationId xmlns:a16="http://schemas.microsoft.com/office/drawing/2014/main" id="{78250CC5-A715-FD42-8C56-C2CAD7FB9FE9}"/>
              </a:ext>
            </a:extLst>
          </p:cNvPr>
          <p:cNvSpPr/>
          <p:nvPr/>
        </p:nvSpPr>
        <p:spPr>
          <a:xfrm>
            <a:off x="949911" y="2309866"/>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u="sng" dirty="0">
                <a:latin typeface="Helvetica Neue" panose="02000503000000020004" pitchFamily="2" charset="0"/>
                <a:ea typeface="Helvetica Neue" panose="02000503000000020004" pitchFamily="2" charset="0"/>
                <a:cs typeface="Helvetica Neue" panose="02000503000000020004" pitchFamily="2" charset="0"/>
              </a:rPr>
              <a:t>Client</a:t>
            </a:r>
          </a:p>
        </p:txBody>
      </p:sp>
      <p:pic>
        <p:nvPicPr>
          <p:cNvPr id="19" name="image13.png">
            <a:extLst>
              <a:ext uri="{FF2B5EF4-FFF2-40B4-BE49-F238E27FC236}">
                <a16:creationId xmlns:a16="http://schemas.microsoft.com/office/drawing/2014/main" id="{638513C7-CA76-1046-8DE3-76A2333EB0A6}"/>
              </a:ext>
            </a:extLst>
          </p:cNvPr>
          <p:cNvPicPr>
            <a:picLocks noChangeAspect="1"/>
          </p:cNvPicPr>
          <p:nvPr/>
        </p:nvPicPr>
        <p:blipFill>
          <a:blip r:embed="rId6"/>
          <a:stretch>
            <a:fillRect/>
          </a:stretch>
        </p:blipFill>
        <p:spPr>
          <a:xfrm flipH="1">
            <a:off x="905996" y="2906751"/>
            <a:ext cx="1114412" cy="1116286"/>
          </a:xfrm>
          <a:prstGeom prst="rect">
            <a:avLst/>
          </a:prstGeom>
          <a:ln w="12700">
            <a:miter lim="400000"/>
          </a:ln>
        </p:spPr>
      </p:pic>
      <p:grpSp>
        <p:nvGrpSpPr>
          <p:cNvPr id="8" name="Group 7">
            <a:extLst>
              <a:ext uri="{FF2B5EF4-FFF2-40B4-BE49-F238E27FC236}">
                <a16:creationId xmlns:a16="http://schemas.microsoft.com/office/drawing/2014/main" id="{E8C9D544-2680-FA45-97FE-9E7D04492D6C}"/>
              </a:ext>
            </a:extLst>
          </p:cNvPr>
          <p:cNvGrpSpPr/>
          <p:nvPr/>
        </p:nvGrpSpPr>
        <p:grpSpPr>
          <a:xfrm>
            <a:off x="1591315" y="4071281"/>
            <a:ext cx="769353" cy="961472"/>
            <a:chOff x="2336604" y="2727435"/>
            <a:chExt cx="769353" cy="961472"/>
          </a:xfrm>
        </p:grpSpPr>
        <mc:AlternateContent xmlns:mc="http://schemas.openxmlformats.org/markup-compatibility/2006" xmlns:a14="http://schemas.microsoft.com/office/drawing/2010/main">
          <mc:Choice Requires="a14">
            <p:sp>
              <p:nvSpPr>
                <p:cNvPr id="21" name="Shape 180">
                  <a:extLst>
                    <a:ext uri="{FF2B5EF4-FFF2-40B4-BE49-F238E27FC236}">
                      <a16:creationId xmlns:a16="http://schemas.microsoft.com/office/drawing/2014/main" id="{F5405723-62A9-2D48-B244-97F305A3132F}"/>
                    </a:ext>
                  </a:extLst>
                </p:cNvPr>
                <p:cNvSpPr/>
                <p:nvPr/>
              </p:nvSpPr>
              <p:spPr>
                <a:xfrm>
                  <a:off x="2366404" y="2727435"/>
                  <a:ext cx="739553" cy="426595"/>
                </a:xfrm>
                <a:prstGeom prst="roundRect">
                  <a:avLst>
                    <a:gd name="adj" fmla="val 13733"/>
                  </a:avLst>
                </a:prstGeom>
                <a:solidFill>
                  <a:srgbClr val="FFFFFF"/>
                </a:solidFill>
                <a:ln w="12700" cap="flat">
                  <a:no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numCol="1" anchor="t">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r>
                              <a:rPr lang="en-US" sz="2400" b="0" i="1" dirty="0" smtClean="0">
                                <a:latin typeface="Cambria Math" panose="02040503050406030204" pitchFamily="18" charset="0"/>
                                <a:ea typeface="Helvetica"/>
                                <a:cs typeface="Helvetica"/>
                                <a:sym typeface="Helvetica"/>
                              </a:rPr>
                              <m:t>𝑗</m:t>
                            </m:r>
                          </m:sub>
                        </m:sSub>
                      </m:oMath>
                    </m:oMathPara>
                  </a14:m>
                  <a:endParaRPr sz="2400" i="1" baseline="-5999" dirty="0">
                    <a:latin typeface="Helvetica Neue"/>
                    <a:ea typeface="Helvetica"/>
                    <a:cs typeface="Helvetica"/>
                    <a:sym typeface="Helvetica"/>
                  </a:endParaRPr>
                </a:p>
              </p:txBody>
            </p:sp>
          </mc:Choice>
          <mc:Fallback xmlns="">
            <p:sp>
              <p:nvSpPr>
                <p:cNvPr id="21" name="Shape 180">
                  <a:extLst>
                    <a:ext uri="{FF2B5EF4-FFF2-40B4-BE49-F238E27FC236}">
                      <a16:creationId xmlns:a16="http://schemas.microsoft.com/office/drawing/2014/main" id="{F5405723-62A9-2D48-B244-97F305A3132F}"/>
                    </a:ext>
                  </a:extLst>
                </p:cNvPr>
                <p:cNvSpPr>
                  <a:spLocks noRot="1" noChangeAspect="1" noMove="1" noResize="1" noEditPoints="1" noAdjustHandles="1" noChangeArrowheads="1" noChangeShapeType="1" noTextEdit="1"/>
                </p:cNvSpPr>
                <p:nvPr/>
              </p:nvSpPr>
              <p:spPr>
                <a:xfrm>
                  <a:off x="2366404" y="2727435"/>
                  <a:ext cx="739553" cy="426595"/>
                </a:xfrm>
                <a:prstGeom prst="roundRect">
                  <a:avLst>
                    <a:gd name="adj" fmla="val 13733"/>
                  </a:avLst>
                </a:prstGeom>
                <a:blipFill>
                  <a:blip r:embed="rId7"/>
                  <a:stretch>
                    <a:fillRect b="-29412"/>
                  </a:stretch>
                </a:blipFill>
                <a:ln w="12700" cap="flat">
                  <a:no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pic>
          <p:nvPicPr>
            <p:cNvPr id="22" name="image20.png">
              <a:extLst>
                <a:ext uri="{FF2B5EF4-FFF2-40B4-BE49-F238E27FC236}">
                  <a16:creationId xmlns:a16="http://schemas.microsoft.com/office/drawing/2014/main" id="{23FE28A3-D9DE-F64A-A13F-CA18123182AF}"/>
                </a:ext>
              </a:extLst>
            </p:cNvPr>
            <p:cNvPicPr>
              <a:picLocks noChangeAspect="1"/>
            </p:cNvPicPr>
            <p:nvPr/>
          </p:nvPicPr>
          <p:blipFill>
            <a:blip r:embed="rId8"/>
            <a:srcRect l="6597" t="9444" r="7986" b="18888"/>
            <a:stretch>
              <a:fillRect/>
            </a:stretch>
          </p:blipFill>
          <p:spPr>
            <a:xfrm>
              <a:off x="2336604" y="3262312"/>
              <a:ext cx="739553" cy="426595"/>
            </a:xfrm>
            <a:prstGeom prst="rect">
              <a:avLst/>
            </a:prstGeom>
            <a:ln w="12700" cap="flat">
              <a:noFill/>
              <a:miter lim="400000"/>
            </a:ln>
            <a:effectLst/>
          </p:spPr>
        </p:pic>
      </p:grpSp>
      <p:sp>
        <p:nvSpPr>
          <p:cNvPr id="25" name="Shape 170">
            <a:extLst>
              <a:ext uri="{FF2B5EF4-FFF2-40B4-BE49-F238E27FC236}">
                <a16:creationId xmlns:a16="http://schemas.microsoft.com/office/drawing/2014/main" id="{8EDFDFD0-CE59-7A4E-936D-E90AC37CB456}"/>
              </a:ext>
            </a:extLst>
          </p:cNvPr>
          <p:cNvSpPr/>
          <p:nvPr/>
        </p:nvSpPr>
        <p:spPr>
          <a:xfrm>
            <a:off x="446046" y="5466088"/>
            <a:ext cx="3030090" cy="450447"/>
          </a:xfrm>
          <a:prstGeom prst="roundRect">
            <a:avLst>
              <a:gd name="adj" fmla="val 0"/>
            </a:avLst>
          </a:prstGeom>
          <a:solidFill>
            <a:schemeClr val="accent1">
              <a:lumMod val="40000"/>
              <a:lumOff val="60000"/>
            </a:schemeClr>
          </a:solidFill>
          <a:ln w="12700">
            <a:solidFill>
              <a:schemeClr val="accent1"/>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sz="2400" dirty="0">
                <a:latin typeface="Helvetica Neue"/>
              </a:rPr>
              <a:t>Extract keywords</a:t>
            </a:r>
          </a:p>
        </p:txBody>
      </p:sp>
      <mc:AlternateContent xmlns:mc="http://schemas.openxmlformats.org/markup-compatibility/2006" xmlns:a14="http://schemas.microsoft.com/office/drawing/2010/main">
        <mc:Choice Requires="a14">
          <p:sp>
            <p:nvSpPr>
              <p:cNvPr id="26" name="Shape 186">
                <a:extLst>
                  <a:ext uri="{FF2B5EF4-FFF2-40B4-BE49-F238E27FC236}">
                    <a16:creationId xmlns:a16="http://schemas.microsoft.com/office/drawing/2014/main" id="{95B252B7-FDB0-C24F-ACDF-14A83AFCCDEF}"/>
                  </a:ext>
                </a:extLst>
              </p:cNvPr>
              <p:cNvSpPr/>
              <p:nvPr/>
            </p:nvSpPr>
            <p:spPr>
              <a:xfrm>
                <a:off x="1168094" y="6319901"/>
                <a:ext cx="1585994" cy="493050"/>
              </a:xfrm>
              <a:prstGeom prst="roundRect">
                <a:avLst>
                  <a:gd name="adj" fmla="val 21231"/>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1</m:t>
                          </m:r>
                        </m:sub>
                      </m:sSub>
                      <m:r>
                        <a:rPr lang="en-US" sz="2400" i="1" dirty="0">
                          <a:latin typeface="Cambria Math" charset="0"/>
                          <a:ea typeface="Helvetica"/>
                          <a:cs typeface="Helvetica"/>
                          <a:sym typeface="Helvetica"/>
                        </a:rPr>
                        <m:t>,…, </m:t>
                      </m:r>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𝑚</m:t>
                          </m:r>
                        </m:sub>
                      </m:sSub>
                    </m:oMath>
                  </m:oMathPara>
                </a14:m>
                <a:endParaRPr sz="2400" i="1" dirty="0">
                  <a:latin typeface="Helvetica Neue"/>
                  <a:ea typeface="Helvetica"/>
                  <a:cs typeface="Helvetica"/>
                  <a:sym typeface="Helvetica"/>
                </a:endParaRPr>
              </a:p>
            </p:txBody>
          </p:sp>
        </mc:Choice>
        <mc:Fallback xmlns="">
          <p:sp>
            <p:nvSpPr>
              <p:cNvPr id="26" name="Shape 186">
                <a:extLst>
                  <a:ext uri="{FF2B5EF4-FFF2-40B4-BE49-F238E27FC236}">
                    <a16:creationId xmlns:a16="http://schemas.microsoft.com/office/drawing/2014/main" id="{95B252B7-FDB0-C24F-ACDF-14A83AFCCDEF}"/>
                  </a:ext>
                </a:extLst>
              </p:cNvPr>
              <p:cNvSpPr>
                <a:spLocks noRot="1" noChangeAspect="1" noMove="1" noResize="1" noEditPoints="1" noAdjustHandles="1" noChangeArrowheads="1" noChangeShapeType="1" noTextEdit="1"/>
              </p:cNvSpPr>
              <p:nvPr/>
            </p:nvSpPr>
            <p:spPr>
              <a:xfrm>
                <a:off x="1168094" y="6319901"/>
                <a:ext cx="1585994" cy="493050"/>
              </a:xfrm>
              <a:prstGeom prst="roundRect">
                <a:avLst>
                  <a:gd name="adj" fmla="val 21231"/>
                </a:avLst>
              </a:prstGeom>
              <a:blipFill>
                <a:blip r:embed="rId9"/>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A1BEC8B2-D5FB-D94A-BC05-40F4D101625C}"/>
              </a:ext>
            </a:extLst>
          </p:cNvPr>
          <p:cNvCxnSpPr>
            <a:cxnSpLocks/>
            <a:stCxn id="25" idx="2"/>
            <a:endCxn id="26" idx="0"/>
          </p:cNvCxnSpPr>
          <p:nvPr/>
        </p:nvCxnSpPr>
        <p:spPr>
          <a:xfrm>
            <a:off x="1961091" y="5916535"/>
            <a:ext cx="0" cy="403366"/>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D2603E9D-8F84-284C-89E9-A628927918F3}"/>
              </a:ext>
            </a:extLst>
          </p:cNvPr>
          <p:cNvCxnSpPr>
            <a:cxnSpLocks/>
            <a:stCxn id="22" idx="2"/>
            <a:endCxn id="25" idx="0"/>
          </p:cNvCxnSpPr>
          <p:nvPr/>
        </p:nvCxnSpPr>
        <p:spPr>
          <a:xfrm flipH="1">
            <a:off x="1961091" y="5032753"/>
            <a:ext cx="1" cy="433335"/>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2" name="Shape 186">
                <a:extLst>
                  <a:ext uri="{FF2B5EF4-FFF2-40B4-BE49-F238E27FC236}">
                    <a16:creationId xmlns:a16="http://schemas.microsoft.com/office/drawing/2014/main" id="{C469EDE6-7DD3-F546-82E1-58DE59FFABC3}"/>
                  </a:ext>
                </a:extLst>
              </p:cNvPr>
              <p:cNvSpPr/>
              <p:nvPr/>
            </p:nvSpPr>
            <p:spPr>
              <a:xfrm>
                <a:off x="7337876" y="1510980"/>
                <a:ext cx="1964054" cy="576192"/>
              </a:xfrm>
              <a:prstGeom prst="roundRect">
                <a:avLst>
                  <a:gd name="adj" fmla="val 16711"/>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r>
                            <a:rPr lang="en-US" sz="2400" b="0" i="1" dirty="0" smtClean="0">
                              <a:latin typeface="Cambria Math" panose="02040503050406030204" pitchFamily="18" charset="0"/>
                              <a:ea typeface="Helvetica"/>
                              <a:cs typeface="Helvetica"/>
                              <a:sym typeface="Helvetica"/>
                            </a:rPr>
                            <m:t>𝑗</m:t>
                          </m:r>
                        </m:sub>
                      </m:sSub>
                      <m:r>
                        <a:rPr lang="en-US" sz="2400" b="0" i="1" dirty="0" smtClean="0">
                          <a:latin typeface="Cambria Math" panose="02040503050406030204" pitchFamily="18" charset="0"/>
                          <a:ea typeface="Helvetica"/>
                          <a:cs typeface="Helvetica"/>
                          <a:sym typeface="Helvetica"/>
                        </a:rPr>
                        <m:t>, </m:t>
                      </m:r>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1</m:t>
                          </m:r>
                        </m:sub>
                      </m:sSub>
                      <m:r>
                        <a:rPr lang="en-US" sz="2400" i="1" dirty="0">
                          <a:latin typeface="Cambria Math" charset="0"/>
                          <a:ea typeface="Helvetica"/>
                          <a:cs typeface="Helvetica"/>
                          <a:sym typeface="Helvetica"/>
                        </a:rPr>
                        <m:t>,…, </m:t>
                      </m:r>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𝑚</m:t>
                          </m:r>
                        </m:sub>
                      </m:sSub>
                    </m:oMath>
                  </m:oMathPara>
                </a14:m>
                <a:endParaRPr sz="2400" i="1" dirty="0">
                  <a:latin typeface="Helvetica Neue"/>
                  <a:ea typeface="Helvetica"/>
                  <a:cs typeface="Helvetica"/>
                  <a:sym typeface="Helvetica"/>
                </a:endParaRPr>
              </a:p>
            </p:txBody>
          </p:sp>
        </mc:Choice>
        <mc:Fallback xmlns="">
          <p:sp>
            <p:nvSpPr>
              <p:cNvPr id="42" name="Shape 186">
                <a:extLst>
                  <a:ext uri="{FF2B5EF4-FFF2-40B4-BE49-F238E27FC236}">
                    <a16:creationId xmlns:a16="http://schemas.microsoft.com/office/drawing/2014/main" id="{C469EDE6-7DD3-F546-82E1-58DE59FFABC3}"/>
                  </a:ext>
                </a:extLst>
              </p:cNvPr>
              <p:cNvSpPr>
                <a:spLocks noRot="1" noChangeAspect="1" noMove="1" noResize="1" noEditPoints="1" noAdjustHandles="1" noChangeArrowheads="1" noChangeShapeType="1" noTextEdit="1"/>
              </p:cNvSpPr>
              <p:nvPr/>
            </p:nvSpPr>
            <p:spPr>
              <a:xfrm>
                <a:off x="7337876" y="1510980"/>
                <a:ext cx="1964054" cy="576192"/>
              </a:xfrm>
              <a:prstGeom prst="roundRect">
                <a:avLst>
                  <a:gd name="adj" fmla="val 16711"/>
                </a:avLst>
              </a:prstGeom>
              <a:blipFill>
                <a:blip r:embed="rId10"/>
                <a:stretch>
                  <a:fillRect l="-641" b="-2128"/>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Shape 186">
                <a:extLst>
                  <a:ext uri="{FF2B5EF4-FFF2-40B4-BE49-F238E27FC236}">
                    <a16:creationId xmlns:a16="http://schemas.microsoft.com/office/drawing/2014/main" id="{B21842A7-800A-6540-96CD-6692ED7B28F6}"/>
                  </a:ext>
                </a:extLst>
              </p:cNvPr>
              <p:cNvSpPr/>
              <p:nvPr/>
            </p:nvSpPr>
            <p:spPr>
              <a:xfrm>
                <a:off x="7095067" y="2813713"/>
                <a:ext cx="2243330"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vi-VN" sz="2400" dirty="0" smtClean="0">
                          <a:latin typeface="Cambria Math" panose="02040503050406030204" pitchFamily="18" charset="0"/>
                          <a:ea typeface="Helvetica"/>
                          <a:cs typeface="Helvetica"/>
                          <a:sym typeface="Helvetica"/>
                        </a:rPr>
                        <m:t>{</m:t>
                      </m:r>
                      <m:sSub>
                        <m:sSubPr>
                          <m:ctrlPr>
                            <a:rPr lang="vi-VN" sz="2400" b="0" i="1" dirty="0" smtClean="0">
                              <a:latin typeface="Cambria Math" panose="02040503050406030204" pitchFamily="18" charset="0"/>
                              <a:ea typeface="Helvetica"/>
                              <a:cs typeface="Helvetica"/>
                              <a:sym typeface="Helvetica"/>
                            </a:rPr>
                          </m:ctrlPr>
                        </m:sSubPr>
                        <m:e>
                          <m:r>
                            <m:rPr>
                              <m:sty m:val="p"/>
                            </m:rPr>
                            <a:rPr lang="vi-VN" sz="2400" i="1" dirty="0">
                              <a:latin typeface="Cambria Math" panose="02040503050406030204" pitchFamily="18" charset="0"/>
                              <a:ea typeface="Helvetica"/>
                              <a:cs typeface="Helvetica"/>
                              <a:sym typeface="Helvetica"/>
                            </a:rPr>
                            <m:t>b</m:t>
                          </m:r>
                          <m:r>
                            <m:rPr>
                              <m:sty m:val="p"/>
                            </m:rPr>
                            <a:rPr lang="vi-VN" sz="2400" b="0" i="0" dirty="0" smtClean="0">
                              <a:latin typeface="Cambria Math" panose="02040503050406030204" pitchFamily="18" charset="0"/>
                              <a:ea typeface="Helvetica"/>
                              <a:cs typeface="Helvetica"/>
                              <a:sym typeface="Helvetica"/>
                            </a:rPr>
                            <m:t>id</m:t>
                          </m:r>
                        </m:e>
                        <m:sub>
                          <m:r>
                            <a:rPr lang="vi-VN" sz="2400" b="0" i="1" dirty="0" smtClean="0">
                              <a:latin typeface="Cambria Math" panose="02040503050406030204" pitchFamily="18" charset="0"/>
                              <a:ea typeface="Helvetica"/>
                              <a:cs typeface="Helvetica"/>
                              <a:sym typeface="Helvetica"/>
                            </a:rPr>
                            <m:t>𝑖</m:t>
                          </m:r>
                        </m:sub>
                      </m:sSub>
                      <m:r>
                        <a:rPr lang="vi-VN" sz="2400" b="0" i="0" dirty="0" smtClean="0">
                          <a:latin typeface="Cambria Math" panose="02040503050406030204" pitchFamily="18" charset="0"/>
                          <a:ea typeface="Helvetica"/>
                          <a:cs typeface="Helvetica"/>
                          <a:sym typeface="Helvetica"/>
                        </a:rPr>
                        <m:t>,</m:t>
                      </m:r>
                      <m:sSub>
                        <m:sSubPr>
                          <m:ctrlPr>
                            <a:rPr lang="vi-VN" sz="2400" b="0" i="1" dirty="0" smtClean="0">
                              <a:latin typeface="Cambria Math" panose="02040503050406030204" pitchFamily="18" charset="0"/>
                              <a:ea typeface="Helvetica"/>
                              <a:cs typeface="Helvetica"/>
                              <a:sym typeface="Helvetica"/>
                            </a:rPr>
                          </m:ctrlPr>
                        </m:sSubPr>
                        <m:e>
                          <m:r>
                            <m:rPr>
                              <m:sty m:val="p"/>
                            </m:rPr>
                            <a:rPr lang="vi-VN" sz="2400" b="0" i="0" dirty="0" smtClean="0">
                              <a:latin typeface="Cambria Math" panose="02040503050406030204" pitchFamily="18" charset="0"/>
                              <a:ea typeface="Helvetica"/>
                              <a:cs typeface="Helvetica"/>
                              <a:sym typeface="Helvetica"/>
                            </a:rPr>
                            <m:t>pid</m:t>
                          </m:r>
                        </m:e>
                        <m:sub>
                          <m:r>
                            <a:rPr lang="vi-VN" sz="2400" b="0" i="1" dirty="0" smtClean="0">
                              <a:latin typeface="Cambria Math" panose="02040503050406030204" pitchFamily="18" charset="0"/>
                              <a:ea typeface="Helvetica"/>
                              <a:cs typeface="Helvetica"/>
                              <a:sym typeface="Helvetica"/>
                            </a:rPr>
                            <m:t>𝑖</m:t>
                          </m:r>
                        </m:sub>
                      </m:sSub>
                      <m:sSubSup>
                        <m:sSubSupPr>
                          <m:ctrlPr>
                            <a:rPr lang="vi-VN" sz="2400" b="0" i="1" dirty="0" smtClean="0">
                              <a:latin typeface="Cambria Math" panose="02040503050406030204" pitchFamily="18" charset="0"/>
                              <a:ea typeface="Helvetica"/>
                              <a:cs typeface="Helvetica"/>
                              <a:sym typeface="Helvetica"/>
                            </a:rPr>
                          </m:ctrlPr>
                        </m:sSubSupPr>
                        <m:e>
                          <m:r>
                            <m:rPr>
                              <m:lit/>
                            </m:rPr>
                            <a:rPr lang="vi-VN" sz="2400" b="0" i="1" dirty="0" smtClean="0">
                              <a:latin typeface="Cambria Math" panose="02040503050406030204" pitchFamily="18" charset="0"/>
                              <a:ea typeface="Helvetica"/>
                              <a:cs typeface="Helvetica"/>
                              <a:sym typeface="Helvetica"/>
                            </a:rPr>
                            <m:t>}</m:t>
                          </m:r>
                        </m:e>
                        <m:sub>
                          <m:r>
                            <a:rPr lang="vi-VN" sz="2400" i="1" dirty="0">
                              <a:latin typeface="Cambria Math" panose="02040503050406030204" pitchFamily="18" charset="0"/>
                              <a:ea typeface="Helvetica"/>
                              <a:cs typeface="Helvetica"/>
                              <a:sym typeface="Helvetica"/>
                            </a:rPr>
                            <m:t>𝑖</m:t>
                          </m:r>
                          <m:r>
                            <a:rPr lang="vi-VN" sz="2400" b="0" i="1" dirty="0" smtClean="0">
                              <a:latin typeface="Cambria Math" panose="02040503050406030204" pitchFamily="18" charset="0"/>
                              <a:ea typeface="Helvetica"/>
                              <a:cs typeface="Helvetica"/>
                              <a:sym typeface="Helvetica"/>
                            </a:rPr>
                            <m:t>=</m:t>
                          </m:r>
                          <m:r>
                            <a:rPr lang="vi-VN" sz="2400" i="1" dirty="0">
                              <a:latin typeface="Cambria Math" panose="02040503050406030204" pitchFamily="18" charset="0"/>
                              <a:ea typeface="Helvetica"/>
                              <a:cs typeface="Helvetica"/>
                              <a:sym typeface="Helvetica"/>
                            </a:rPr>
                            <m:t>1</m:t>
                          </m:r>
                        </m:sub>
                        <m:sup>
                          <m:r>
                            <a:rPr lang="vi-VN" sz="2400" i="1" dirty="0" smtClean="0">
                              <a:latin typeface="Cambria Math" panose="02040503050406030204" pitchFamily="18" charset="0"/>
                              <a:ea typeface="Helvetica"/>
                              <a:cs typeface="Helvetica"/>
                              <a:sym typeface="Helvetica"/>
                            </a:rPr>
                            <m:t>𝑚</m:t>
                          </m:r>
                        </m:sup>
                      </m:sSubSup>
                    </m:oMath>
                  </m:oMathPara>
                </a14:m>
                <a:endParaRPr sz="2400" dirty="0">
                  <a:latin typeface="Helvetica Neue"/>
                  <a:ea typeface="Helvetica"/>
                  <a:cs typeface="Helvetica"/>
                  <a:sym typeface="Helvetica"/>
                </a:endParaRPr>
              </a:p>
            </p:txBody>
          </p:sp>
        </mc:Choice>
        <mc:Fallback xmlns="">
          <p:sp>
            <p:nvSpPr>
              <p:cNvPr id="45" name="Shape 186">
                <a:extLst>
                  <a:ext uri="{FF2B5EF4-FFF2-40B4-BE49-F238E27FC236}">
                    <a16:creationId xmlns:a16="http://schemas.microsoft.com/office/drawing/2014/main" id="{B21842A7-800A-6540-96CD-6692ED7B28F6}"/>
                  </a:ext>
                </a:extLst>
              </p:cNvPr>
              <p:cNvSpPr>
                <a:spLocks noRot="1" noChangeAspect="1" noMove="1" noResize="1" noEditPoints="1" noAdjustHandles="1" noChangeArrowheads="1" noChangeShapeType="1" noTextEdit="1"/>
              </p:cNvSpPr>
              <p:nvPr/>
            </p:nvSpPr>
            <p:spPr>
              <a:xfrm>
                <a:off x="7095067" y="2813713"/>
                <a:ext cx="2243330" cy="503550"/>
              </a:xfrm>
              <a:prstGeom prst="roundRect">
                <a:avLst>
                  <a:gd name="adj" fmla="val 13845"/>
                </a:avLst>
              </a:prstGeom>
              <a:blipFill>
                <a:blip r:embed="rId11"/>
                <a:stretch>
                  <a:fillRect b="-9756"/>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35" name="Elbow Connector 34">
            <a:extLst>
              <a:ext uri="{FF2B5EF4-FFF2-40B4-BE49-F238E27FC236}">
                <a16:creationId xmlns:a16="http://schemas.microsoft.com/office/drawing/2014/main" id="{A432E20D-70EC-F84A-BCF2-BF43EAE5D670}"/>
              </a:ext>
            </a:extLst>
          </p:cNvPr>
          <p:cNvCxnSpPr>
            <a:cxnSpLocks/>
            <a:stCxn id="42" idx="2"/>
          </p:cNvCxnSpPr>
          <p:nvPr/>
        </p:nvCxnSpPr>
        <p:spPr>
          <a:xfrm rot="16200000" flipH="1">
            <a:off x="10897274" y="-490200"/>
            <a:ext cx="519784" cy="5674527"/>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794B319B-4A78-7C4E-B34D-6B2F722289B0}"/>
              </a:ext>
            </a:extLst>
          </p:cNvPr>
          <p:cNvCxnSpPr>
            <a:cxnSpLocks/>
            <a:endCxn id="45" idx="3"/>
          </p:cNvCxnSpPr>
          <p:nvPr/>
        </p:nvCxnSpPr>
        <p:spPr>
          <a:xfrm flipH="1">
            <a:off x="9338397" y="3030847"/>
            <a:ext cx="4656031" cy="34641"/>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57" name="Shape 186">
            <a:extLst>
              <a:ext uri="{FF2B5EF4-FFF2-40B4-BE49-F238E27FC236}">
                <a16:creationId xmlns:a16="http://schemas.microsoft.com/office/drawing/2014/main" id="{1106626B-371D-984B-A9EA-976F9BC0B9D7}"/>
              </a:ext>
            </a:extLst>
          </p:cNvPr>
          <p:cNvSpPr/>
          <p:nvPr/>
        </p:nvSpPr>
        <p:spPr>
          <a:xfrm>
            <a:off x="9802725" y="4097946"/>
            <a:ext cx="2545648" cy="792953"/>
          </a:xfrm>
          <a:prstGeom prst="roundRect">
            <a:avLst>
              <a:gd name="adj" fmla="val 0"/>
            </a:avLst>
          </a:prstGeom>
          <a:solidFill>
            <a:schemeClr val="accent1">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 </a:t>
            </a:r>
          </a:p>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Controller</a:t>
            </a:r>
            <a:endParaRPr sz="2400" dirty="0">
              <a:latin typeface="Helvetica Neue"/>
              <a:ea typeface="Helvetica"/>
              <a:cs typeface="Helvetica"/>
              <a:sym typeface="Helvetica"/>
            </a:endParaRPr>
          </a:p>
        </p:txBody>
      </p:sp>
      <p:cxnSp>
        <p:nvCxnSpPr>
          <p:cNvPr id="59" name="Elbow Connector 58">
            <a:extLst>
              <a:ext uri="{FF2B5EF4-FFF2-40B4-BE49-F238E27FC236}">
                <a16:creationId xmlns:a16="http://schemas.microsoft.com/office/drawing/2014/main" id="{22C8416C-A527-5A48-920C-1DB1E5975708}"/>
              </a:ext>
            </a:extLst>
          </p:cNvPr>
          <p:cNvCxnSpPr>
            <a:cxnSpLocks/>
            <a:stCxn id="150" idx="2"/>
            <a:endCxn id="57" idx="1"/>
          </p:cNvCxnSpPr>
          <p:nvPr/>
        </p:nvCxnSpPr>
        <p:spPr>
          <a:xfrm rot="16200000" flipH="1">
            <a:off x="8790713" y="3482410"/>
            <a:ext cx="440101" cy="1583923"/>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7A1A2BE9-62F0-7549-9A28-4352618B23EC}"/>
              </a:ext>
            </a:extLst>
          </p:cNvPr>
          <p:cNvCxnSpPr>
            <a:cxnSpLocks/>
          </p:cNvCxnSpPr>
          <p:nvPr/>
        </p:nvCxnSpPr>
        <p:spPr>
          <a:xfrm>
            <a:off x="12348373" y="4217231"/>
            <a:ext cx="1646055"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7" name="Straight Arrow Connector 66">
            <a:extLst>
              <a:ext uri="{FF2B5EF4-FFF2-40B4-BE49-F238E27FC236}">
                <a16:creationId xmlns:a16="http://schemas.microsoft.com/office/drawing/2014/main" id="{AB968FAB-11D7-AE42-ADA1-3FF946548A26}"/>
              </a:ext>
            </a:extLst>
          </p:cNvPr>
          <p:cNvCxnSpPr>
            <a:cxnSpLocks/>
          </p:cNvCxnSpPr>
          <p:nvPr/>
        </p:nvCxnSpPr>
        <p:spPr>
          <a:xfrm>
            <a:off x="12348373" y="4426689"/>
            <a:ext cx="1648557"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3EA47564-ED36-6A41-A9B8-8E79E93F9660}"/>
              </a:ext>
            </a:extLst>
          </p:cNvPr>
          <p:cNvCxnSpPr>
            <a:cxnSpLocks/>
          </p:cNvCxnSpPr>
          <p:nvPr/>
        </p:nvCxnSpPr>
        <p:spPr>
          <a:xfrm>
            <a:off x="12348373" y="4586100"/>
            <a:ext cx="1643049"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BEA5A619-D42F-0E45-94BD-A72A85BC5B93}"/>
              </a:ext>
            </a:extLst>
          </p:cNvPr>
          <p:cNvCxnSpPr>
            <a:cxnSpLocks/>
          </p:cNvCxnSpPr>
          <p:nvPr/>
        </p:nvCxnSpPr>
        <p:spPr>
          <a:xfrm>
            <a:off x="12348373" y="4795558"/>
            <a:ext cx="1665082"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4" name="Shape 186">
                <a:extLst>
                  <a:ext uri="{FF2B5EF4-FFF2-40B4-BE49-F238E27FC236}">
                    <a16:creationId xmlns:a16="http://schemas.microsoft.com/office/drawing/2014/main" id="{1A1BBD2F-ED31-A44E-AEF1-6625F92A7247}"/>
                  </a:ext>
                </a:extLst>
              </p:cNvPr>
              <p:cNvSpPr/>
              <p:nvPr/>
            </p:nvSpPr>
            <p:spPr>
              <a:xfrm>
                <a:off x="7763333" y="6189875"/>
                <a:ext cx="906798" cy="484651"/>
              </a:xfrm>
              <a:prstGeom prst="roundRect">
                <a:avLst>
                  <a:gd name="adj" fmla="val 18643"/>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ea typeface="Helvetica"/>
                          <a:cs typeface="Helvetica"/>
                          <a:sym typeface="Helvetica"/>
                        </a:rPr>
                        <m:t>𝑗</m:t>
                      </m:r>
                    </m:oMath>
                  </m:oMathPara>
                </a14:m>
                <a:endParaRPr sz="2400" i="1" dirty="0">
                  <a:latin typeface="Helvetica Neue"/>
                  <a:ea typeface="Helvetica"/>
                  <a:cs typeface="Helvetica"/>
                  <a:sym typeface="Helvetica"/>
                </a:endParaRPr>
              </a:p>
            </p:txBody>
          </p:sp>
        </mc:Choice>
        <mc:Fallback xmlns="">
          <p:sp>
            <p:nvSpPr>
              <p:cNvPr id="74" name="Shape 186">
                <a:extLst>
                  <a:ext uri="{FF2B5EF4-FFF2-40B4-BE49-F238E27FC236}">
                    <a16:creationId xmlns:a16="http://schemas.microsoft.com/office/drawing/2014/main" id="{1A1BBD2F-ED31-A44E-AEF1-6625F92A7247}"/>
                  </a:ext>
                </a:extLst>
              </p:cNvPr>
              <p:cNvSpPr>
                <a:spLocks noRot="1" noChangeAspect="1" noMove="1" noResize="1" noEditPoints="1" noAdjustHandles="1" noChangeArrowheads="1" noChangeShapeType="1" noTextEdit="1"/>
              </p:cNvSpPr>
              <p:nvPr/>
            </p:nvSpPr>
            <p:spPr>
              <a:xfrm>
                <a:off x="7763333" y="6189875"/>
                <a:ext cx="906798" cy="484651"/>
              </a:xfrm>
              <a:prstGeom prst="roundRect">
                <a:avLst>
                  <a:gd name="adj" fmla="val 18643"/>
                </a:avLst>
              </a:prstGeom>
              <a:blipFill>
                <a:blip r:embed="rId12"/>
                <a:stretch>
                  <a:fillRect b="-7317"/>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84" name="Shape 186">
            <a:extLst>
              <a:ext uri="{FF2B5EF4-FFF2-40B4-BE49-F238E27FC236}">
                <a16:creationId xmlns:a16="http://schemas.microsoft.com/office/drawing/2014/main" id="{AFA508A7-217C-704C-BCE3-9406037BDCB7}"/>
              </a:ext>
            </a:extLst>
          </p:cNvPr>
          <p:cNvSpPr/>
          <p:nvPr/>
        </p:nvSpPr>
        <p:spPr>
          <a:xfrm>
            <a:off x="9816600" y="6601651"/>
            <a:ext cx="2531773" cy="792953"/>
          </a:xfrm>
          <a:prstGeom prst="roundRect">
            <a:avLst>
              <a:gd name="adj" fmla="val 0"/>
            </a:avLst>
          </a:prstGeom>
          <a:solidFill>
            <a:schemeClr val="accent1">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Recursive</a:t>
            </a:r>
          </a:p>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ORAM Controller</a:t>
            </a:r>
            <a:endParaRPr sz="2400" dirty="0">
              <a:latin typeface="Helvetica Neue"/>
              <a:ea typeface="Helvetica"/>
              <a:cs typeface="Helvetica"/>
              <a:sym typeface="Helvetica"/>
            </a:endParaRPr>
          </a:p>
        </p:txBody>
      </p:sp>
      <p:cxnSp>
        <p:nvCxnSpPr>
          <p:cNvPr id="85" name="Straight Arrow Connector 84">
            <a:extLst>
              <a:ext uri="{FF2B5EF4-FFF2-40B4-BE49-F238E27FC236}">
                <a16:creationId xmlns:a16="http://schemas.microsoft.com/office/drawing/2014/main" id="{597BEBE3-C266-6841-888A-D2FC580B0E00}"/>
              </a:ext>
            </a:extLst>
          </p:cNvPr>
          <p:cNvCxnSpPr>
            <a:cxnSpLocks/>
          </p:cNvCxnSpPr>
          <p:nvPr/>
        </p:nvCxnSpPr>
        <p:spPr>
          <a:xfrm>
            <a:off x="12331426" y="6736305"/>
            <a:ext cx="1659996"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6" name="Straight Arrow Connector 85">
            <a:extLst>
              <a:ext uri="{FF2B5EF4-FFF2-40B4-BE49-F238E27FC236}">
                <a16:creationId xmlns:a16="http://schemas.microsoft.com/office/drawing/2014/main" id="{F22DA8ED-5B6A-A149-B494-5BABBC84E433}"/>
              </a:ext>
            </a:extLst>
          </p:cNvPr>
          <p:cNvCxnSpPr>
            <a:cxnSpLocks/>
          </p:cNvCxnSpPr>
          <p:nvPr/>
        </p:nvCxnSpPr>
        <p:spPr>
          <a:xfrm>
            <a:off x="12331426" y="6922903"/>
            <a:ext cx="1643470"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87" name="Straight Arrow Connector 86">
            <a:extLst>
              <a:ext uri="{FF2B5EF4-FFF2-40B4-BE49-F238E27FC236}">
                <a16:creationId xmlns:a16="http://schemas.microsoft.com/office/drawing/2014/main" id="{6949D559-46C5-924F-A6ED-D67FAD41A891}"/>
              </a:ext>
            </a:extLst>
          </p:cNvPr>
          <p:cNvCxnSpPr>
            <a:cxnSpLocks/>
          </p:cNvCxnSpPr>
          <p:nvPr/>
        </p:nvCxnSpPr>
        <p:spPr>
          <a:xfrm>
            <a:off x="12331426" y="7082314"/>
            <a:ext cx="1637962"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8" name="Straight Arrow Connector 87">
            <a:extLst>
              <a:ext uri="{FF2B5EF4-FFF2-40B4-BE49-F238E27FC236}">
                <a16:creationId xmlns:a16="http://schemas.microsoft.com/office/drawing/2014/main" id="{9F024446-BD02-184F-9974-8B593672B583}"/>
              </a:ext>
            </a:extLst>
          </p:cNvPr>
          <p:cNvCxnSpPr>
            <a:cxnSpLocks/>
          </p:cNvCxnSpPr>
          <p:nvPr/>
        </p:nvCxnSpPr>
        <p:spPr>
          <a:xfrm>
            <a:off x="12331426" y="7291772"/>
            <a:ext cx="1648979"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sp>
        <p:nvSpPr>
          <p:cNvPr id="89" name="Shape 186">
            <a:extLst>
              <a:ext uri="{FF2B5EF4-FFF2-40B4-BE49-F238E27FC236}">
                <a16:creationId xmlns:a16="http://schemas.microsoft.com/office/drawing/2014/main" id="{76664327-D132-4C4C-A7F2-F475A3EF5D1C}"/>
              </a:ext>
            </a:extLst>
          </p:cNvPr>
          <p:cNvSpPr/>
          <p:nvPr/>
        </p:nvSpPr>
        <p:spPr>
          <a:xfrm>
            <a:off x="9799653" y="8145833"/>
            <a:ext cx="2531773" cy="792953"/>
          </a:xfrm>
          <a:prstGeom prst="roundRect">
            <a:avLst>
              <a:gd name="adj" fmla="val 0"/>
            </a:avLst>
          </a:prstGeom>
          <a:solidFill>
            <a:schemeClr val="accent1">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 </a:t>
            </a:r>
          </a:p>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Controller</a:t>
            </a:r>
            <a:endParaRPr sz="2400" dirty="0">
              <a:latin typeface="Helvetica Neue"/>
              <a:ea typeface="Helvetica"/>
              <a:cs typeface="Helvetica"/>
              <a:sym typeface="Helvetica"/>
            </a:endParaRPr>
          </a:p>
        </p:txBody>
      </p:sp>
      <mc:AlternateContent xmlns:mc="http://schemas.openxmlformats.org/markup-compatibility/2006" xmlns:a14="http://schemas.microsoft.com/office/drawing/2010/main">
        <mc:Choice Requires="a14">
          <p:sp>
            <p:nvSpPr>
              <p:cNvPr id="91" name="Shape 186">
                <a:extLst>
                  <a:ext uri="{FF2B5EF4-FFF2-40B4-BE49-F238E27FC236}">
                    <a16:creationId xmlns:a16="http://schemas.microsoft.com/office/drawing/2014/main" id="{CBBFE4BD-04A7-1249-9CDD-25A86716F993}"/>
                  </a:ext>
                </a:extLst>
              </p:cNvPr>
              <p:cNvSpPr/>
              <p:nvPr/>
            </p:nvSpPr>
            <p:spPr>
              <a:xfrm>
                <a:off x="7091994" y="6992618"/>
                <a:ext cx="2243330"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sty m:val="p"/>
                        </m:rPr>
                        <a:rPr lang="vi-VN" sz="2400" i="1" dirty="0" smtClean="0">
                          <a:latin typeface="Cambria Math" panose="02040503050406030204" pitchFamily="18" charset="0"/>
                          <a:ea typeface="Helvetica"/>
                          <a:cs typeface="Helvetica"/>
                          <a:sym typeface="Helvetica"/>
                        </a:rPr>
                        <m:t>b</m:t>
                      </m:r>
                      <m:r>
                        <m:rPr>
                          <m:sty m:val="p"/>
                        </m:rPr>
                        <a:rPr lang="vi-VN" sz="2400" b="0" i="0" dirty="0" smtClean="0">
                          <a:latin typeface="Cambria Math" panose="02040503050406030204" pitchFamily="18" charset="0"/>
                          <a:ea typeface="Helvetica"/>
                          <a:cs typeface="Helvetica"/>
                          <a:sym typeface="Helvetica"/>
                        </a:rPr>
                        <m:t>id</m:t>
                      </m:r>
                      <m:r>
                        <a:rPr lang="en-US" sz="2400" b="0" i="1" dirty="0" smtClean="0">
                          <a:latin typeface="Cambria Math" panose="02040503050406030204" pitchFamily="18" charset="0"/>
                          <a:ea typeface="Helvetica"/>
                          <a:cs typeface="Helvetica"/>
                          <a:sym typeface="Helvetica"/>
                        </a:rPr>
                        <m:t>′</m:t>
                      </m:r>
                      <m:r>
                        <a:rPr lang="vi-VN" sz="2400" b="0" i="0" dirty="0" smtClean="0">
                          <a:latin typeface="Cambria Math" panose="02040503050406030204" pitchFamily="18" charset="0"/>
                          <a:ea typeface="Helvetica"/>
                          <a:cs typeface="Helvetica"/>
                          <a:sym typeface="Helvetica"/>
                        </a:rPr>
                        <m:t>,</m:t>
                      </m:r>
                      <m:r>
                        <m:rPr>
                          <m:sty m:val="p"/>
                        </m:rPr>
                        <a:rPr lang="en-US" sz="2400" b="0" i="0" dirty="0" smtClean="0">
                          <a:latin typeface="Cambria Math" panose="02040503050406030204" pitchFamily="18" charset="0"/>
                          <a:ea typeface="Helvetica"/>
                          <a:cs typeface="Helvetica"/>
                          <a:sym typeface="Helvetica"/>
                        </a:rPr>
                        <m:t>pid</m:t>
                      </m:r>
                      <m:r>
                        <a:rPr lang="en-US" sz="2400" b="0" i="0" dirty="0"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91" name="Shape 186">
                <a:extLst>
                  <a:ext uri="{FF2B5EF4-FFF2-40B4-BE49-F238E27FC236}">
                    <a16:creationId xmlns:a16="http://schemas.microsoft.com/office/drawing/2014/main" id="{CBBFE4BD-04A7-1249-9CDD-25A86716F993}"/>
                  </a:ext>
                </a:extLst>
              </p:cNvPr>
              <p:cNvSpPr>
                <a:spLocks noRot="1" noChangeAspect="1" noMove="1" noResize="1" noEditPoints="1" noAdjustHandles="1" noChangeArrowheads="1" noChangeShapeType="1" noTextEdit="1"/>
              </p:cNvSpPr>
              <p:nvPr/>
            </p:nvSpPr>
            <p:spPr>
              <a:xfrm>
                <a:off x="7091994" y="6992618"/>
                <a:ext cx="2243330" cy="503550"/>
              </a:xfrm>
              <a:prstGeom prst="roundRect">
                <a:avLst>
                  <a:gd name="adj" fmla="val 13845"/>
                </a:avLst>
              </a:prstGeom>
              <a:blipFill>
                <a:blip r:embed="rId13"/>
                <a:stretch>
                  <a:fillRect b="-9756"/>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92" name="Elbow Connector 91">
            <a:extLst>
              <a:ext uri="{FF2B5EF4-FFF2-40B4-BE49-F238E27FC236}">
                <a16:creationId xmlns:a16="http://schemas.microsoft.com/office/drawing/2014/main" id="{BAD343F2-FE16-B344-B32A-7517CDC3193D}"/>
              </a:ext>
            </a:extLst>
          </p:cNvPr>
          <p:cNvCxnSpPr>
            <a:cxnSpLocks/>
          </p:cNvCxnSpPr>
          <p:nvPr/>
        </p:nvCxnSpPr>
        <p:spPr>
          <a:xfrm rot="16200000" flipH="1">
            <a:off x="8972630" y="5955203"/>
            <a:ext cx="125593" cy="1637389"/>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95" name="Straight Arrow Connector 94">
            <a:extLst>
              <a:ext uri="{FF2B5EF4-FFF2-40B4-BE49-F238E27FC236}">
                <a16:creationId xmlns:a16="http://schemas.microsoft.com/office/drawing/2014/main" id="{2D7AAC5F-ED39-5443-AC58-EF76BA2CA529}"/>
              </a:ext>
            </a:extLst>
          </p:cNvPr>
          <p:cNvCxnSpPr>
            <a:cxnSpLocks/>
            <a:stCxn id="91" idx="3"/>
          </p:cNvCxnSpPr>
          <p:nvPr/>
        </p:nvCxnSpPr>
        <p:spPr>
          <a:xfrm>
            <a:off x="9335324" y="7244393"/>
            <a:ext cx="481276" cy="12794"/>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99" name="Shape 186">
                <a:extLst>
                  <a:ext uri="{FF2B5EF4-FFF2-40B4-BE49-F238E27FC236}">
                    <a16:creationId xmlns:a16="http://schemas.microsoft.com/office/drawing/2014/main" id="{AD33F0F3-D3AC-9C40-9865-3C9E19ED0674}"/>
                  </a:ext>
                </a:extLst>
              </p:cNvPr>
              <p:cNvSpPr/>
              <p:nvPr/>
            </p:nvSpPr>
            <p:spPr>
              <a:xfrm>
                <a:off x="7091994" y="7903867"/>
                <a:ext cx="2243330"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i="1" dirty="0">
                          <a:latin typeface="Cambria Math" panose="02040503050406030204" pitchFamily="18" charset="0"/>
                          <a:ea typeface="Helvetica"/>
                          <a:cs typeface="Helvetica"/>
                          <a:sym typeface="Helvetica"/>
                        </a:rPr>
                        <m:t>⟨</m:t>
                      </m:r>
                      <m:sSup>
                        <m:sSupPr>
                          <m:ctrlPr>
                            <a:rPr lang="en-US" sz="2400" b="0" i="1" dirty="0" smtClean="0">
                              <a:latin typeface="Cambria Math" panose="02040503050406030204" pitchFamily="18" charset="0"/>
                              <a:ea typeface="Helvetica"/>
                              <a:cs typeface="Helvetica"/>
                              <a:sym typeface="Helvetica"/>
                            </a:rPr>
                          </m:ctrlPr>
                        </m:sSupPr>
                        <m:e>
                          <m:r>
                            <m:rPr>
                              <m:sty m:val="p"/>
                            </m:rPr>
                            <a:rPr lang="vi-VN" sz="2400" i="0" dirty="0" smtClean="0">
                              <a:latin typeface="Cambria Math" panose="02040503050406030204" pitchFamily="18" charset="0"/>
                              <a:ea typeface="Helvetica"/>
                              <a:cs typeface="Helvetica"/>
                              <a:sym typeface="Helvetica"/>
                            </a:rPr>
                            <m:t>b</m:t>
                          </m:r>
                          <m:r>
                            <m:rPr>
                              <m:sty m:val="p"/>
                            </m:rPr>
                            <a:rPr lang="vi-VN" sz="2400" b="0" i="0" dirty="0" smtClean="0">
                              <a:latin typeface="Cambria Math" panose="02040503050406030204" pitchFamily="18" charset="0"/>
                              <a:ea typeface="Helvetica"/>
                              <a:cs typeface="Helvetica"/>
                              <a:sym typeface="Helvetica"/>
                            </a:rPr>
                            <m:t>id</m:t>
                          </m:r>
                        </m:e>
                        <m:sup>
                          <m:r>
                            <a:rPr lang="en-US" sz="2400" b="0" i="1" dirty="0" smtClean="0">
                              <a:latin typeface="Cambria Math" panose="02040503050406030204" pitchFamily="18" charset="0"/>
                              <a:ea typeface="Helvetica"/>
                              <a:cs typeface="Helvetica"/>
                              <a:sym typeface="Helvetica"/>
                            </a:rPr>
                            <m:t>′</m:t>
                          </m:r>
                        </m:sup>
                      </m:sSup>
                      <m:r>
                        <a:rPr lang="vi-VN" sz="2400" b="0" i="0" dirty="0" smtClean="0">
                          <a:latin typeface="Cambria Math" panose="02040503050406030204" pitchFamily="18" charset="0"/>
                          <a:ea typeface="Helvetica"/>
                          <a:cs typeface="Helvetica"/>
                          <a:sym typeface="Helvetica"/>
                        </a:rPr>
                        <m:t>,</m:t>
                      </m:r>
                      <m:sSup>
                        <m:sSupPr>
                          <m:ctrlPr>
                            <a:rPr lang="en-US" sz="2400" b="0" i="1" dirty="0" smtClean="0">
                              <a:latin typeface="Cambria Math" panose="02040503050406030204" pitchFamily="18" charset="0"/>
                              <a:ea typeface="Helvetica"/>
                              <a:cs typeface="Helvetica"/>
                              <a:sym typeface="Helvetica"/>
                            </a:rPr>
                          </m:ctrlPr>
                        </m:sSupPr>
                        <m:e>
                          <m:r>
                            <m:rPr>
                              <m:sty m:val="p"/>
                            </m:rPr>
                            <a:rPr lang="en-US" sz="2400" b="0" i="0" dirty="0" smtClean="0">
                              <a:latin typeface="Cambria Math" panose="02040503050406030204" pitchFamily="18" charset="0"/>
                              <a:ea typeface="Helvetica"/>
                              <a:cs typeface="Helvetica"/>
                              <a:sym typeface="Helvetica"/>
                            </a:rPr>
                            <m:t>pid</m:t>
                          </m:r>
                        </m:e>
                        <m:sup>
                          <m:r>
                            <a:rPr lang="en-US" sz="2400" b="0" i="0" dirty="0" smtClean="0">
                              <a:latin typeface="Cambria Math" panose="02040503050406030204" pitchFamily="18" charset="0"/>
                              <a:ea typeface="Helvetica"/>
                              <a:cs typeface="Helvetica"/>
                              <a:sym typeface="Helvetica"/>
                            </a:rPr>
                            <m:t>′</m:t>
                          </m:r>
                        </m:sup>
                      </m:sSup>
                      <m:r>
                        <a:rPr lang="en-US" sz="2400" b="0" i="1" dirty="0" smtClean="0">
                          <a:latin typeface="Cambria Math" panose="02040503050406030204" pitchFamily="18" charset="0"/>
                          <a:ea typeface="Helvetica"/>
                          <a:cs typeface="Helvetica"/>
                          <a:sym typeface="Helvetica"/>
                        </a:rPr>
                        <m:t>⟩</m:t>
                      </m:r>
                      <m:r>
                        <a:rPr lang="en-US" sz="2400" b="0" i="0" dirty="0" smtClean="0">
                          <a:latin typeface="Cambria Math" panose="02040503050406030204" pitchFamily="18" charset="0"/>
                          <a:ea typeface="Helvetica"/>
                          <a:cs typeface="Helvetica"/>
                          <a:sym typeface="Helvetica"/>
                        </a:rPr>
                        <m:t>,</m:t>
                      </m:r>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panose="02040503050406030204" pitchFamily="18" charset="0"/>
                              <a:ea typeface="Helvetica"/>
                              <a:cs typeface="Helvetica"/>
                              <a:sym typeface="Helvetica"/>
                            </a:rPr>
                            <m:t>𝑓</m:t>
                          </m:r>
                        </m:e>
                        <m:sub>
                          <m:r>
                            <a:rPr lang="en-US" sz="2400" i="1" dirty="0">
                              <a:latin typeface="Cambria Math" panose="02040503050406030204" pitchFamily="18" charset="0"/>
                              <a:ea typeface="Helvetica"/>
                              <a:cs typeface="Helvetica"/>
                              <a:sym typeface="Helvetica"/>
                            </a:rPr>
                            <m:t>𝑗</m:t>
                          </m:r>
                        </m:sub>
                      </m:sSub>
                    </m:oMath>
                  </m:oMathPara>
                </a14:m>
                <a:endParaRPr sz="2400" dirty="0">
                  <a:latin typeface="Helvetica Neue"/>
                  <a:ea typeface="Helvetica"/>
                  <a:cs typeface="Helvetica"/>
                  <a:sym typeface="Helvetica"/>
                </a:endParaRPr>
              </a:p>
            </p:txBody>
          </p:sp>
        </mc:Choice>
        <mc:Fallback xmlns="">
          <p:sp>
            <p:nvSpPr>
              <p:cNvPr id="99" name="Shape 186">
                <a:extLst>
                  <a:ext uri="{FF2B5EF4-FFF2-40B4-BE49-F238E27FC236}">
                    <a16:creationId xmlns:a16="http://schemas.microsoft.com/office/drawing/2014/main" id="{AD33F0F3-D3AC-9C40-9865-3C9E19ED0674}"/>
                  </a:ext>
                </a:extLst>
              </p:cNvPr>
              <p:cNvSpPr>
                <a:spLocks noRot="1" noChangeAspect="1" noMove="1" noResize="1" noEditPoints="1" noAdjustHandles="1" noChangeArrowheads="1" noChangeShapeType="1" noTextEdit="1"/>
              </p:cNvSpPr>
              <p:nvPr/>
            </p:nvSpPr>
            <p:spPr>
              <a:xfrm>
                <a:off x="7091994" y="7903867"/>
                <a:ext cx="2243330" cy="503550"/>
              </a:xfrm>
              <a:prstGeom prst="roundRect">
                <a:avLst>
                  <a:gd name="adj" fmla="val 13845"/>
                </a:avLst>
              </a:prstGeom>
              <a:blipFill>
                <a:blip r:embed="rId14"/>
                <a:stretch>
                  <a:fillRect b="-7143"/>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100" name="Elbow Connector 99">
            <a:extLst>
              <a:ext uri="{FF2B5EF4-FFF2-40B4-BE49-F238E27FC236}">
                <a16:creationId xmlns:a16="http://schemas.microsoft.com/office/drawing/2014/main" id="{92E69543-E765-4D4A-AB59-2B5BD286E626}"/>
              </a:ext>
            </a:extLst>
          </p:cNvPr>
          <p:cNvCxnSpPr>
            <a:cxnSpLocks/>
            <a:stCxn id="99" idx="2"/>
            <a:endCxn id="89" idx="1"/>
          </p:cNvCxnSpPr>
          <p:nvPr/>
        </p:nvCxnSpPr>
        <p:spPr>
          <a:xfrm rot="16200000" flipH="1">
            <a:off x="8939210" y="7681866"/>
            <a:ext cx="134893" cy="1585994"/>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6" name="Straight Arrow Connector 105">
            <a:extLst>
              <a:ext uri="{FF2B5EF4-FFF2-40B4-BE49-F238E27FC236}">
                <a16:creationId xmlns:a16="http://schemas.microsoft.com/office/drawing/2014/main" id="{4EA0A79E-D58C-2345-9990-ACD45E525253}"/>
              </a:ext>
            </a:extLst>
          </p:cNvPr>
          <p:cNvCxnSpPr>
            <a:cxnSpLocks/>
          </p:cNvCxnSpPr>
          <p:nvPr/>
        </p:nvCxnSpPr>
        <p:spPr>
          <a:xfrm>
            <a:off x="12331426" y="8278388"/>
            <a:ext cx="1665504"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7" name="Straight Arrow Connector 106">
            <a:extLst>
              <a:ext uri="{FF2B5EF4-FFF2-40B4-BE49-F238E27FC236}">
                <a16:creationId xmlns:a16="http://schemas.microsoft.com/office/drawing/2014/main" id="{A0A8AFC9-8644-0B43-8102-E8876CF2B606}"/>
              </a:ext>
            </a:extLst>
          </p:cNvPr>
          <p:cNvCxnSpPr>
            <a:cxnSpLocks/>
          </p:cNvCxnSpPr>
          <p:nvPr/>
        </p:nvCxnSpPr>
        <p:spPr>
          <a:xfrm>
            <a:off x="12331426" y="8487846"/>
            <a:ext cx="1671013"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108" name="Straight Arrow Connector 107">
            <a:extLst>
              <a:ext uri="{FF2B5EF4-FFF2-40B4-BE49-F238E27FC236}">
                <a16:creationId xmlns:a16="http://schemas.microsoft.com/office/drawing/2014/main" id="{0658412D-AB4B-A343-8637-8ADC5904D958}"/>
              </a:ext>
            </a:extLst>
          </p:cNvPr>
          <p:cNvCxnSpPr>
            <a:cxnSpLocks/>
          </p:cNvCxnSpPr>
          <p:nvPr/>
        </p:nvCxnSpPr>
        <p:spPr>
          <a:xfrm>
            <a:off x="12331426" y="8647257"/>
            <a:ext cx="1671013"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9" name="Straight Arrow Connector 108">
            <a:extLst>
              <a:ext uri="{FF2B5EF4-FFF2-40B4-BE49-F238E27FC236}">
                <a16:creationId xmlns:a16="http://schemas.microsoft.com/office/drawing/2014/main" id="{D8EB1819-A028-ED41-ACD0-6616726964F5}"/>
              </a:ext>
            </a:extLst>
          </p:cNvPr>
          <p:cNvCxnSpPr>
            <a:cxnSpLocks/>
          </p:cNvCxnSpPr>
          <p:nvPr/>
        </p:nvCxnSpPr>
        <p:spPr>
          <a:xfrm>
            <a:off x="12331426" y="8856715"/>
            <a:ext cx="1682029"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110" name="Elbow Connector 109">
            <a:extLst>
              <a:ext uri="{FF2B5EF4-FFF2-40B4-BE49-F238E27FC236}">
                <a16:creationId xmlns:a16="http://schemas.microsoft.com/office/drawing/2014/main" id="{E4AF132A-7063-2946-B97A-DB23931B7B41}"/>
              </a:ext>
            </a:extLst>
          </p:cNvPr>
          <p:cNvCxnSpPr>
            <a:cxnSpLocks/>
            <a:stCxn id="26" idx="3"/>
            <a:endCxn id="42" idx="1"/>
          </p:cNvCxnSpPr>
          <p:nvPr/>
        </p:nvCxnSpPr>
        <p:spPr>
          <a:xfrm flipV="1">
            <a:off x="2754088" y="1799076"/>
            <a:ext cx="4583788" cy="4767350"/>
          </a:xfrm>
          <a:prstGeom prst="bentConnector3">
            <a:avLst>
              <a:gd name="adj1" fmla="val 50000"/>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13" name="Elbow Connector 112">
            <a:extLst>
              <a:ext uri="{FF2B5EF4-FFF2-40B4-BE49-F238E27FC236}">
                <a16:creationId xmlns:a16="http://schemas.microsoft.com/office/drawing/2014/main" id="{69F86E7F-0170-1048-933E-50ECCFD76D80}"/>
              </a:ext>
            </a:extLst>
          </p:cNvPr>
          <p:cNvCxnSpPr>
            <a:cxnSpLocks/>
            <a:stCxn id="22" idx="3"/>
            <a:endCxn id="42" idx="1"/>
          </p:cNvCxnSpPr>
          <p:nvPr/>
        </p:nvCxnSpPr>
        <p:spPr>
          <a:xfrm flipV="1">
            <a:off x="2330868" y="1799076"/>
            <a:ext cx="5007008" cy="3020380"/>
          </a:xfrm>
          <a:prstGeom prst="bentConnector3">
            <a:avLst>
              <a:gd name="adj1" fmla="val 54397"/>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50" name="Shape 186">
                <a:extLst>
                  <a:ext uri="{FF2B5EF4-FFF2-40B4-BE49-F238E27FC236}">
                    <a16:creationId xmlns:a16="http://schemas.microsoft.com/office/drawing/2014/main" id="{01FB0AB5-E418-7348-A21C-323643B928FF}"/>
                  </a:ext>
                </a:extLst>
              </p:cNvPr>
              <p:cNvSpPr/>
              <p:nvPr/>
            </p:nvSpPr>
            <p:spPr>
              <a:xfrm>
                <a:off x="7097137" y="3550772"/>
                <a:ext cx="2243330"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ar-AE" sz="2400" dirty="0">
                          <a:latin typeface="Cambria Math" panose="02040503050406030204" pitchFamily="18" charset="0"/>
                          <a:ea typeface="Helvetica"/>
                          <a:cs typeface="Helvetica"/>
                          <a:sym typeface="Helvetica"/>
                        </a:rPr>
                        <m:t>{</m:t>
                      </m:r>
                      <m:sSub>
                        <m:sSubPr>
                          <m:ctrlPr>
                            <a:rPr lang="ar-AE" sz="2400" i="1" dirty="0">
                              <a:latin typeface="Cambria Math" panose="02040503050406030204" pitchFamily="18" charset="0"/>
                              <a:ea typeface="Helvetica"/>
                              <a:cs typeface="Helvetica"/>
                              <a:sym typeface="Helvetica"/>
                            </a:rPr>
                          </m:ctrlPr>
                        </m:sSubPr>
                        <m:e>
                          <m:r>
                            <m:rPr>
                              <m:sty m:val="p"/>
                            </m:rPr>
                            <a:rPr lang="vi-VN" sz="2400" i="1" dirty="0">
                              <a:latin typeface="Cambria Math" panose="02040503050406030204" pitchFamily="18" charset="0"/>
                              <a:ea typeface="Helvetica"/>
                              <a:cs typeface="Helvetica"/>
                              <a:sym typeface="Helvetica"/>
                            </a:rPr>
                            <m:t>b</m:t>
                          </m:r>
                          <m:r>
                            <m:rPr>
                              <m:sty m:val="p"/>
                            </m:rPr>
                            <a:rPr lang="vi-VN" sz="2400" dirty="0">
                              <a:latin typeface="Cambria Math" panose="02040503050406030204" pitchFamily="18" charset="0"/>
                              <a:ea typeface="Helvetica"/>
                              <a:cs typeface="Helvetica"/>
                              <a:sym typeface="Helvetica"/>
                            </a:rPr>
                            <m:t>id</m:t>
                          </m:r>
                        </m:e>
                        <m:sub>
                          <m:r>
                            <a:rPr lang="ar-AE" sz="2400" i="1" dirty="0">
                              <a:latin typeface="Cambria Math" panose="02040503050406030204" pitchFamily="18" charset="0"/>
                              <a:ea typeface="Helvetica"/>
                              <a:cs typeface="Helvetica"/>
                              <a:sym typeface="Helvetica"/>
                            </a:rPr>
                            <m:t>𝑖</m:t>
                          </m:r>
                        </m:sub>
                      </m:sSub>
                      <m:r>
                        <a:rPr lang="ar-AE" sz="2400" dirty="0">
                          <a:latin typeface="Cambria Math" panose="02040503050406030204" pitchFamily="18" charset="0"/>
                          <a:ea typeface="Helvetica"/>
                          <a:cs typeface="Helvetica"/>
                          <a:sym typeface="Helvetica"/>
                        </a:rPr>
                        <m:t>,</m:t>
                      </m:r>
                      <m:sSub>
                        <m:sSubPr>
                          <m:ctrlPr>
                            <a:rPr lang="ar-AE" sz="2400" i="1" dirty="0">
                              <a:latin typeface="Cambria Math" panose="02040503050406030204" pitchFamily="18" charset="0"/>
                              <a:ea typeface="Helvetica"/>
                              <a:cs typeface="Helvetica"/>
                              <a:sym typeface="Helvetica"/>
                            </a:rPr>
                          </m:ctrlPr>
                        </m:sSubPr>
                        <m:e>
                          <m:r>
                            <m:rPr>
                              <m:sty m:val="p"/>
                            </m:rPr>
                            <a:rPr lang="vi-VN" sz="2400" dirty="0">
                              <a:latin typeface="Cambria Math" panose="02040503050406030204" pitchFamily="18" charset="0"/>
                              <a:ea typeface="Helvetica"/>
                              <a:cs typeface="Helvetica"/>
                              <a:sym typeface="Helvetica"/>
                            </a:rPr>
                            <m:t>pid</m:t>
                          </m:r>
                        </m:e>
                        <m:sub>
                          <m:r>
                            <a:rPr lang="ar-AE" sz="2400" i="1" dirty="0">
                              <a:latin typeface="Cambria Math" panose="02040503050406030204" pitchFamily="18" charset="0"/>
                              <a:ea typeface="Helvetica"/>
                              <a:cs typeface="Helvetica"/>
                              <a:sym typeface="Helvetica"/>
                            </a:rPr>
                            <m:t>𝑖</m:t>
                          </m:r>
                        </m:sub>
                      </m:sSub>
                      <m:sSubSup>
                        <m:sSubSupPr>
                          <m:ctrlPr>
                            <a:rPr lang="ar-AE" sz="2400" i="1" dirty="0">
                              <a:latin typeface="Cambria Math" panose="02040503050406030204" pitchFamily="18" charset="0"/>
                              <a:ea typeface="Helvetica"/>
                              <a:cs typeface="Helvetica"/>
                              <a:sym typeface="Helvetica"/>
                            </a:rPr>
                          </m:ctrlPr>
                        </m:sSubSupPr>
                        <m:e>
                          <m:r>
                            <m:rPr>
                              <m:lit/>
                            </m:rPr>
                            <a:rPr lang="ar-AE" sz="2400" i="1" dirty="0">
                              <a:latin typeface="Cambria Math" panose="02040503050406030204" pitchFamily="18" charset="0"/>
                              <a:ea typeface="Helvetica"/>
                              <a:cs typeface="Helvetica"/>
                              <a:sym typeface="Helvetica"/>
                            </a:rPr>
                            <m:t>}</m:t>
                          </m:r>
                        </m:e>
                        <m:sub>
                          <m:r>
                            <a:rPr lang="ar-AE" sz="2400" i="1" dirty="0">
                              <a:latin typeface="Cambria Math" panose="02040503050406030204" pitchFamily="18" charset="0"/>
                              <a:ea typeface="Helvetica"/>
                              <a:cs typeface="Helvetica"/>
                              <a:sym typeface="Helvetica"/>
                            </a:rPr>
                            <m:t>𝑖</m:t>
                          </m:r>
                          <m:r>
                            <a:rPr lang="ar-AE" sz="2400" i="1" dirty="0">
                              <a:latin typeface="Cambria Math" panose="02040503050406030204" pitchFamily="18" charset="0"/>
                              <a:ea typeface="Helvetica"/>
                              <a:cs typeface="Helvetica"/>
                              <a:sym typeface="Helvetica"/>
                            </a:rPr>
                            <m:t>=1</m:t>
                          </m:r>
                        </m:sub>
                        <m:sup>
                          <m:r>
                            <a:rPr lang="ar-AE" sz="2400" i="1" dirty="0">
                              <a:latin typeface="Cambria Math" panose="02040503050406030204" pitchFamily="18" charset="0"/>
                              <a:ea typeface="Helvetica"/>
                              <a:cs typeface="Helvetica"/>
                              <a:sym typeface="Helvetica"/>
                            </a:rPr>
                            <m:t>𝑚</m:t>
                          </m:r>
                        </m:sup>
                      </m:sSubSup>
                      <m:r>
                        <a:rPr lang="en-US" sz="2400" b="0" i="0" dirty="0" smtClean="0">
                          <a:latin typeface="Cambria Math" panose="02040503050406030204" pitchFamily="18" charset="0"/>
                          <a:ea typeface="Helvetica"/>
                          <a:cs typeface="Helvetica"/>
                          <a:sym typeface="Helvetica"/>
                        </a:rPr>
                        <m:t>,</m:t>
                      </m:r>
                      <m:r>
                        <a:rPr lang="en-US" sz="2400" b="0" i="1" dirty="0" smtClean="0">
                          <a:latin typeface="Cambria Math" panose="02040503050406030204" pitchFamily="18" charset="0"/>
                          <a:ea typeface="Helvetica"/>
                          <a:cs typeface="Helvetica"/>
                          <a:sym typeface="Helvetica"/>
                        </a:rPr>
                        <m:t>𝑗</m:t>
                      </m:r>
                    </m:oMath>
                  </m:oMathPara>
                </a14:m>
                <a:endParaRPr sz="2400" dirty="0">
                  <a:latin typeface="Helvetica Neue"/>
                  <a:ea typeface="Helvetica"/>
                  <a:cs typeface="Helvetica"/>
                  <a:sym typeface="Helvetica"/>
                </a:endParaRPr>
              </a:p>
            </p:txBody>
          </p:sp>
        </mc:Choice>
        <mc:Fallback xmlns="">
          <p:sp>
            <p:nvSpPr>
              <p:cNvPr id="150" name="Shape 186">
                <a:extLst>
                  <a:ext uri="{FF2B5EF4-FFF2-40B4-BE49-F238E27FC236}">
                    <a16:creationId xmlns:a16="http://schemas.microsoft.com/office/drawing/2014/main" id="{01FB0AB5-E418-7348-A21C-323643B928FF}"/>
                  </a:ext>
                </a:extLst>
              </p:cNvPr>
              <p:cNvSpPr>
                <a:spLocks noRot="1" noChangeAspect="1" noMove="1" noResize="1" noEditPoints="1" noAdjustHandles="1" noChangeArrowheads="1" noChangeShapeType="1" noTextEdit="1"/>
              </p:cNvSpPr>
              <p:nvPr/>
            </p:nvSpPr>
            <p:spPr>
              <a:xfrm>
                <a:off x="7097137" y="3550772"/>
                <a:ext cx="2243330" cy="503550"/>
              </a:xfrm>
              <a:prstGeom prst="roundRect">
                <a:avLst>
                  <a:gd name="adj" fmla="val 13845"/>
                </a:avLst>
              </a:prstGeom>
              <a:blipFill>
                <a:blip r:embed="rId15"/>
                <a:stretch>
                  <a:fillRect l="-2809" b="-9756"/>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Shape 217">
                <a:extLst>
                  <a:ext uri="{FF2B5EF4-FFF2-40B4-BE49-F238E27FC236}">
                    <a16:creationId xmlns:a16="http://schemas.microsoft.com/office/drawing/2014/main" id="{10810B34-2865-DE45-BB8A-14765756975C}"/>
                  </a:ext>
                </a:extLst>
              </p:cNvPr>
              <p:cNvSpPr/>
              <p:nvPr/>
            </p:nvSpPr>
            <p:spPr>
              <a:xfrm>
                <a:off x="10680850" y="3718838"/>
                <a:ext cx="3649403"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Add j into each block </a:t>
                </a:r>
                <a14:m>
                  <m:oMath xmlns:m="http://schemas.openxmlformats.org/officeDocument/2006/math">
                    <m:sSub>
                      <m:sSubPr>
                        <m:ctrlPr>
                          <a:rPr lang="ar-AE" sz="2000" i="1" dirty="0">
                            <a:solidFill>
                              <a:schemeClr val="accent5">
                                <a:lumMod val="75000"/>
                              </a:schemeClr>
                            </a:solidFill>
                            <a:latin typeface="Cambria Math" panose="02040503050406030204" pitchFamily="18" charset="0"/>
                            <a:ea typeface="Helvetica"/>
                            <a:cs typeface="Helvetica"/>
                            <a:sym typeface="Helvetica"/>
                          </a:rPr>
                        </m:ctrlPr>
                      </m:sSubPr>
                      <m:e>
                        <m:r>
                          <m:rPr>
                            <m:sty m:val="p"/>
                          </m:rPr>
                          <a:rPr lang="en-US" sz="2000" i="1" dirty="0">
                            <a:solidFill>
                              <a:schemeClr val="accent5">
                                <a:lumMod val="75000"/>
                              </a:schemeClr>
                            </a:solidFill>
                            <a:latin typeface="Cambria Math" panose="02040503050406030204" pitchFamily="18" charset="0"/>
                            <a:ea typeface="Helvetica"/>
                            <a:cs typeface="Helvetica"/>
                            <a:sym typeface="Helvetica"/>
                          </a:rPr>
                          <m:t>b</m:t>
                        </m:r>
                        <m:r>
                          <m:rPr>
                            <m:sty m:val="p"/>
                          </m:rPr>
                          <a:rPr lang="en-US" sz="2000" dirty="0">
                            <a:solidFill>
                              <a:schemeClr val="accent5">
                                <a:lumMod val="75000"/>
                              </a:schemeClr>
                            </a:solidFill>
                            <a:latin typeface="Cambria Math" panose="02040503050406030204" pitchFamily="18" charset="0"/>
                            <a:ea typeface="Helvetica"/>
                            <a:cs typeface="Helvetica"/>
                            <a:sym typeface="Helvetica"/>
                          </a:rPr>
                          <m:t>id</m:t>
                        </m:r>
                      </m:e>
                      <m:sub>
                        <m:r>
                          <a:rPr lang="ar-AE" sz="2000" i="1" dirty="0">
                            <a:solidFill>
                              <a:schemeClr val="accent5">
                                <a:lumMod val="75000"/>
                              </a:schemeClr>
                            </a:solidFill>
                            <a:latin typeface="Cambria Math" panose="02040503050406030204" pitchFamily="18" charset="0"/>
                            <a:ea typeface="Helvetica"/>
                            <a:cs typeface="Helvetica"/>
                            <a:sym typeface="Helvetica"/>
                          </a:rPr>
                          <m:t>𝑖</m:t>
                        </m:r>
                      </m:sub>
                    </m:sSub>
                  </m:oMath>
                </a14:m>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152" name="Shape 217">
                <a:extLst>
                  <a:ext uri="{FF2B5EF4-FFF2-40B4-BE49-F238E27FC236}">
                    <a16:creationId xmlns:a16="http://schemas.microsoft.com/office/drawing/2014/main" id="{10810B34-2865-DE45-BB8A-14765756975C}"/>
                  </a:ext>
                </a:extLst>
              </p:cNvPr>
              <p:cNvSpPr>
                <a:spLocks noRot="1" noChangeAspect="1" noMove="1" noResize="1" noEditPoints="1" noAdjustHandles="1" noChangeArrowheads="1" noChangeShapeType="1" noTextEdit="1"/>
              </p:cNvSpPr>
              <p:nvPr/>
            </p:nvSpPr>
            <p:spPr>
              <a:xfrm>
                <a:off x="10680850" y="3718838"/>
                <a:ext cx="3649403" cy="400110"/>
              </a:xfrm>
              <a:prstGeom prst="rect">
                <a:avLst/>
              </a:prstGeom>
              <a:blipFill>
                <a:blip r:embed="rId16"/>
                <a:stretch>
                  <a:fillRect l="-2778" t="-6250" b="-25000"/>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Shape 217">
                <a:extLst>
                  <a:ext uri="{FF2B5EF4-FFF2-40B4-BE49-F238E27FC236}">
                    <a16:creationId xmlns:a16="http://schemas.microsoft.com/office/drawing/2014/main" id="{4B0BBA19-4F46-C64C-A753-BD7A80CFD72D}"/>
                  </a:ext>
                </a:extLst>
              </p:cNvPr>
              <p:cNvSpPr/>
              <p:nvPr/>
            </p:nvSpPr>
            <p:spPr>
              <a:xfrm>
                <a:off x="10457655" y="7755670"/>
                <a:ext cx="2606604" cy="42479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Update blocks of </a:t>
                </a:r>
                <a14:m>
                  <m:oMath xmlns:m="http://schemas.openxmlformats.org/officeDocument/2006/math">
                    <m:sSub>
                      <m:sSubPr>
                        <m:ctrlPr>
                          <a:rPr lang="ar-AE" sz="2000" i="1" dirty="0">
                            <a:solidFill>
                              <a:schemeClr val="accent5">
                                <a:lumMod val="75000"/>
                              </a:schemeClr>
                            </a:solidFill>
                            <a:latin typeface="Cambria Math" panose="02040503050406030204" pitchFamily="18" charset="0"/>
                            <a:ea typeface="Helvetica"/>
                            <a:cs typeface="Helvetica"/>
                            <a:sym typeface="Helvetica"/>
                          </a:rPr>
                        </m:ctrlPr>
                      </m:sSubPr>
                      <m:e>
                        <m:r>
                          <a:rPr lang="en-US" sz="2000" b="0" i="1" dirty="0" smtClean="0">
                            <a:solidFill>
                              <a:schemeClr val="accent5">
                                <a:lumMod val="75000"/>
                              </a:schemeClr>
                            </a:solidFill>
                            <a:latin typeface="Cambria Math" panose="02040503050406030204" pitchFamily="18" charset="0"/>
                            <a:ea typeface="Helvetica"/>
                            <a:cs typeface="Helvetica"/>
                            <a:sym typeface="Helvetica"/>
                          </a:rPr>
                          <m:t>𝑓</m:t>
                        </m:r>
                      </m:e>
                      <m:sub>
                        <m:r>
                          <a:rPr lang="en-US" sz="2000" b="0" i="1" dirty="0" smtClean="0">
                            <a:solidFill>
                              <a:schemeClr val="accent5">
                                <a:lumMod val="75000"/>
                              </a:schemeClr>
                            </a:solidFill>
                            <a:latin typeface="Cambria Math" panose="02040503050406030204" pitchFamily="18" charset="0"/>
                            <a:ea typeface="Helvetica"/>
                            <a:cs typeface="Helvetica"/>
                            <a:sym typeface="Helvetica"/>
                          </a:rPr>
                          <m:t>𝑗</m:t>
                        </m:r>
                      </m:sub>
                    </m:sSub>
                  </m:oMath>
                </a14:m>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153" name="Shape 217">
                <a:extLst>
                  <a:ext uri="{FF2B5EF4-FFF2-40B4-BE49-F238E27FC236}">
                    <a16:creationId xmlns:a16="http://schemas.microsoft.com/office/drawing/2014/main" id="{4B0BBA19-4F46-C64C-A753-BD7A80CFD72D}"/>
                  </a:ext>
                </a:extLst>
              </p:cNvPr>
              <p:cNvSpPr>
                <a:spLocks noRot="1" noChangeAspect="1" noMove="1" noResize="1" noEditPoints="1" noAdjustHandles="1" noChangeArrowheads="1" noChangeShapeType="1" noTextEdit="1"/>
              </p:cNvSpPr>
              <p:nvPr/>
            </p:nvSpPr>
            <p:spPr>
              <a:xfrm>
                <a:off x="10457655" y="7755670"/>
                <a:ext cx="2606604" cy="424796"/>
              </a:xfrm>
              <a:prstGeom prst="rect">
                <a:avLst/>
              </a:prstGeom>
              <a:blipFill>
                <a:blip r:embed="rId17"/>
                <a:stretch>
                  <a:fillRect l="-3865" t="-8824" b="-14706"/>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Shape 217">
                <a:extLst>
                  <a:ext uri="{FF2B5EF4-FFF2-40B4-BE49-F238E27FC236}">
                    <a16:creationId xmlns:a16="http://schemas.microsoft.com/office/drawing/2014/main" id="{276C663D-FABB-7244-9A61-6C60D8439F44}"/>
                  </a:ext>
                </a:extLst>
              </p:cNvPr>
              <p:cNvSpPr/>
              <p:nvPr/>
            </p:nvSpPr>
            <p:spPr>
              <a:xfrm>
                <a:off x="10449232" y="2250897"/>
                <a:ext cx="3649403"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Get ID of first block of each </a:t>
                </a:r>
                <a14:m>
                  <m:oMath xmlns:m="http://schemas.openxmlformats.org/officeDocument/2006/math">
                    <m:sSub>
                      <m:sSubPr>
                        <m:ctrlPr>
                          <a:rPr lang="ar-AE" sz="2000" i="1" dirty="0">
                            <a:solidFill>
                              <a:schemeClr val="accent5">
                                <a:lumMod val="75000"/>
                              </a:schemeClr>
                            </a:solidFill>
                            <a:latin typeface="Cambria Math" panose="02040503050406030204" pitchFamily="18" charset="0"/>
                            <a:ea typeface="Helvetica"/>
                            <a:cs typeface="Helvetica"/>
                            <a:sym typeface="Helvetica"/>
                          </a:rPr>
                        </m:ctrlPr>
                      </m:sSubPr>
                      <m:e>
                        <m:r>
                          <a:rPr lang="ar-AE" sz="2000" i="1" dirty="0">
                            <a:solidFill>
                              <a:schemeClr val="accent5">
                                <a:lumMod val="75000"/>
                              </a:schemeClr>
                            </a:solidFill>
                            <a:latin typeface="Cambria Math" charset="0"/>
                            <a:ea typeface="Helvetica"/>
                            <a:cs typeface="Helvetica"/>
                            <a:sym typeface="Helvetica"/>
                          </a:rPr>
                          <m:t>𝑤</m:t>
                        </m:r>
                      </m:e>
                      <m:sub>
                        <m:r>
                          <a:rPr lang="en-US" sz="2000" b="0" i="1" dirty="0" smtClean="0">
                            <a:solidFill>
                              <a:schemeClr val="accent5">
                                <a:lumMod val="75000"/>
                              </a:schemeClr>
                            </a:solidFill>
                            <a:latin typeface="Cambria Math" panose="02040503050406030204" pitchFamily="18" charset="0"/>
                            <a:ea typeface="Helvetica"/>
                            <a:cs typeface="Helvetica"/>
                            <a:sym typeface="Helvetica"/>
                          </a:rPr>
                          <m:t>𝑖</m:t>
                        </m:r>
                      </m:sub>
                    </m:sSub>
                  </m:oMath>
                </a14:m>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154" name="Shape 217">
                <a:extLst>
                  <a:ext uri="{FF2B5EF4-FFF2-40B4-BE49-F238E27FC236}">
                    <a16:creationId xmlns:a16="http://schemas.microsoft.com/office/drawing/2014/main" id="{276C663D-FABB-7244-9A61-6C60D8439F44}"/>
                  </a:ext>
                </a:extLst>
              </p:cNvPr>
              <p:cNvSpPr>
                <a:spLocks noRot="1" noChangeAspect="1" noMove="1" noResize="1" noEditPoints="1" noAdjustHandles="1" noChangeArrowheads="1" noChangeShapeType="1" noTextEdit="1"/>
              </p:cNvSpPr>
              <p:nvPr/>
            </p:nvSpPr>
            <p:spPr>
              <a:xfrm>
                <a:off x="10449232" y="2250897"/>
                <a:ext cx="3649403" cy="400110"/>
              </a:xfrm>
              <a:prstGeom prst="rect">
                <a:avLst/>
              </a:prstGeom>
              <a:blipFill>
                <a:blip r:embed="rId18"/>
                <a:stretch>
                  <a:fillRect l="-2778" t="-6061" r="-1042" b="-21212"/>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Shape 217">
                <a:extLst>
                  <a:ext uri="{FF2B5EF4-FFF2-40B4-BE49-F238E27FC236}">
                    <a16:creationId xmlns:a16="http://schemas.microsoft.com/office/drawing/2014/main" id="{732F224A-C53A-4D47-92AE-E99FD7D813BA}"/>
                  </a:ext>
                </a:extLst>
              </p:cNvPr>
              <p:cNvSpPr/>
              <p:nvPr/>
            </p:nvSpPr>
            <p:spPr>
              <a:xfrm>
                <a:off x="10506637" y="6223149"/>
                <a:ext cx="3649403" cy="42479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Get ID of first block of </a:t>
                </a:r>
                <a14:m>
                  <m:oMath xmlns:m="http://schemas.openxmlformats.org/officeDocument/2006/math">
                    <m:sSub>
                      <m:sSubPr>
                        <m:ctrlPr>
                          <a:rPr lang="ar-AE" sz="2000" i="1" dirty="0">
                            <a:solidFill>
                              <a:schemeClr val="accent5">
                                <a:lumMod val="75000"/>
                              </a:schemeClr>
                            </a:solidFill>
                            <a:latin typeface="Cambria Math" panose="02040503050406030204" pitchFamily="18" charset="0"/>
                            <a:ea typeface="Helvetica"/>
                            <a:cs typeface="Helvetica"/>
                            <a:sym typeface="Helvetica"/>
                          </a:rPr>
                        </m:ctrlPr>
                      </m:sSubPr>
                      <m:e>
                        <m:r>
                          <a:rPr lang="en-US" sz="2000" b="0" i="1" dirty="0" smtClean="0">
                            <a:solidFill>
                              <a:schemeClr val="accent5">
                                <a:lumMod val="75000"/>
                              </a:schemeClr>
                            </a:solidFill>
                            <a:latin typeface="Cambria Math" panose="02040503050406030204" pitchFamily="18" charset="0"/>
                            <a:ea typeface="Helvetica"/>
                            <a:cs typeface="Helvetica"/>
                            <a:sym typeface="Helvetica"/>
                          </a:rPr>
                          <m:t>𝑓</m:t>
                        </m:r>
                      </m:e>
                      <m:sub>
                        <m:r>
                          <a:rPr lang="en-US" sz="2000" b="0" i="1" dirty="0" smtClean="0">
                            <a:solidFill>
                              <a:schemeClr val="accent5">
                                <a:lumMod val="75000"/>
                              </a:schemeClr>
                            </a:solidFill>
                            <a:latin typeface="Cambria Math" panose="02040503050406030204" pitchFamily="18" charset="0"/>
                            <a:ea typeface="Helvetica"/>
                            <a:cs typeface="Helvetica"/>
                            <a:sym typeface="Helvetica"/>
                          </a:rPr>
                          <m:t>𝑗</m:t>
                        </m:r>
                      </m:sub>
                    </m:sSub>
                  </m:oMath>
                </a14:m>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155" name="Shape 217">
                <a:extLst>
                  <a:ext uri="{FF2B5EF4-FFF2-40B4-BE49-F238E27FC236}">
                    <a16:creationId xmlns:a16="http://schemas.microsoft.com/office/drawing/2014/main" id="{732F224A-C53A-4D47-92AE-E99FD7D813BA}"/>
                  </a:ext>
                </a:extLst>
              </p:cNvPr>
              <p:cNvSpPr>
                <a:spLocks noRot="1" noChangeAspect="1" noMove="1" noResize="1" noEditPoints="1" noAdjustHandles="1" noChangeArrowheads="1" noChangeShapeType="1" noTextEdit="1"/>
              </p:cNvSpPr>
              <p:nvPr/>
            </p:nvSpPr>
            <p:spPr>
              <a:xfrm>
                <a:off x="10506637" y="6223149"/>
                <a:ext cx="3649403" cy="424796"/>
              </a:xfrm>
              <a:prstGeom prst="rect">
                <a:avLst/>
              </a:prstGeom>
              <a:blipFill>
                <a:blip r:embed="rId19"/>
                <a:stretch>
                  <a:fillRect l="-2768" t="-8824" b="-14706"/>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156" name="Shape 217">
            <a:extLst>
              <a:ext uri="{FF2B5EF4-FFF2-40B4-BE49-F238E27FC236}">
                <a16:creationId xmlns:a16="http://schemas.microsoft.com/office/drawing/2014/main" id="{795FD288-2F32-964E-8114-44324EAF9711}"/>
              </a:ext>
            </a:extLst>
          </p:cNvPr>
          <p:cNvSpPr/>
          <p:nvPr/>
        </p:nvSpPr>
        <p:spPr>
          <a:xfrm>
            <a:off x="10773620" y="387836"/>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US" u="sng" dirty="0">
                <a:latin typeface="Helvetica Neue" panose="02000503000000020004" pitchFamily="2" charset="0"/>
                <a:ea typeface="Helvetica Neue" panose="02000503000000020004" pitchFamily="2" charset="0"/>
                <a:cs typeface="Helvetica Neue" panose="02000503000000020004" pitchFamily="2" charset="0"/>
              </a:rPr>
              <a:t>Server</a:t>
            </a:r>
            <a:endParaRPr u="sng"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0" name="Text Placeholder 2">
            <a:extLst>
              <a:ext uri="{FF2B5EF4-FFF2-40B4-BE49-F238E27FC236}">
                <a16:creationId xmlns:a16="http://schemas.microsoft.com/office/drawing/2014/main" id="{70AEE13B-EE27-E047-A84A-E01793FD529F}"/>
              </a:ext>
            </a:extLst>
          </p:cNvPr>
          <p:cNvSpPr txBox="1">
            <a:spLocks/>
          </p:cNvSpPr>
          <p:nvPr/>
        </p:nvSpPr>
        <p:spPr>
          <a:xfrm>
            <a:off x="10652941" y="4949384"/>
            <a:ext cx="4299203" cy="92116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0"/>
              </a:spcBef>
              <a:buSzPct val="100000"/>
              <a:buNone/>
            </a:pPr>
            <a:r>
              <a:rPr lang="en-US" sz="2000" i="1" dirty="0">
                <a:solidFill>
                  <a:srgbClr val="FF0000"/>
                </a:solidFill>
                <a:latin typeface="Helvetica Neue"/>
                <a:ea typeface="Helvetica Neue" charset="0"/>
                <a:cs typeface="Helvetica Neue" charset="0"/>
              </a:rPr>
              <a:t>(Lazy) deletion: add (j,0)</a:t>
            </a:r>
          </a:p>
          <a:p>
            <a:pPr marL="0" indent="0" hangingPunct="1">
              <a:spcBef>
                <a:spcPts val="0"/>
              </a:spcBef>
              <a:buSzPct val="100000"/>
              <a:buNone/>
            </a:pPr>
            <a:r>
              <a:rPr lang="en-US" sz="2000" i="1" dirty="0">
                <a:solidFill>
                  <a:srgbClr val="FF0000"/>
                </a:solidFill>
                <a:latin typeface="Helvetica Neue"/>
                <a:ea typeface="Helvetica Neue" charset="0"/>
                <a:cs typeface="Helvetica Neue" charset="0"/>
              </a:rPr>
              <a:t>Addition: add (j,1)</a:t>
            </a:r>
          </a:p>
        </p:txBody>
      </p:sp>
      <p:sp>
        <p:nvSpPr>
          <p:cNvPr id="64" name="Rectangle 63">
            <a:extLst>
              <a:ext uri="{FF2B5EF4-FFF2-40B4-BE49-F238E27FC236}">
                <a16:creationId xmlns:a16="http://schemas.microsoft.com/office/drawing/2014/main" id="{E46ED04C-13C5-D542-9488-BC1568CD0428}"/>
              </a:ext>
            </a:extLst>
          </p:cNvPr>
          <p:cNvSpPr/>
          <p:nvPr/>
        </p:nvSpPr>
        <p:spPr>
          <a:xfrm>
            <a:off x="10469251" y="2698191"/>
            <a:ext cx="3446777" cy="400110"/>
          </a:xfrm>
          <a:prstGeom prst="rect">
            <a:avLst/>
          </a:prstGeom>
        </p:spPr>
        <p:txBody>
          <a:bodyPr wrap="none">
            <a:spAutoFit/>
          </a:bodyPr>
          <a:lstStyle/>
          <a:p>
            <a:r>
              <a:rPr lang="en-US" sz="2000" i="1" dirty="0">
                <a:solidFill>
                  <a:srgbClr val="FF0000"/>
                </a:solidFill>
                <a:latin typeface="Helvetica Neue"/>
              </a:rPr>
              <a:t>Fetch entire TW into enclave</a:t>
            </a:r>
            <a:endParaRPr lang="en-US" sz="2000" i="1" dirty="0">
              <a:solidFill>
                <a:srgbClr val="FF0000"/>
              </a:solidFill>
            </a:endParaRPr>
          </a:p>
        </p:txBody>
      </p:sp>
    </p:spTree>
    <p:extLst>
      <p:ext uri="{BB962C8B-B14F-4D97-AF65-F5344CB8AC3E}">
        <p14:creationId xmlns:p14="http://schemas.microsoft.com/office/powerpoint/2010/main" val="5268073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9" presetClass="entr" presetSubtype="0" fill="hold" grpId="0" nodeType="withEffect">
                                  <p:stCondLst>
                                    <p:cond delay="0"/>
                                  </p:stCondLst>
                                  <p:childTnLst>
                                    <p:set>
                                      <p:cBhvr>
                                        <p:cTn id="28" dur="1" fill="hold">
                                          <p:stCondLst>
                                            <p:cond delay="0"/>
                                          </p:stCondLst>
                                        </p:cTn>
                                        <p:tgtEl>
                                          <p:spTgt spid="154"/>
                                        </p:tgtEl>
                                        <p:attrNameLst>
                                          <p:attrName>style.visibility</p:attrName>
                                        </p:attrNameLst>
                                      </p:cBhvr>
                                      <p:to>
                                        <p:strVal val="visible"/>
                                      </p:to>
                                    </p:set>
                                    <p:animEffect transition="in" filter="dissolve">
                                      <p:cBhvr>
                                        <p:cTn id="29" dur="500"/>
                                        <p:tgtEl>
                                          <p:spTgt spid="15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dissolve">
                                      <p:cBhvr>
                                        <p:cTn id="34" dur="500"/>
                                        <p:tgtEl>
                                          <p:spTgt spid="5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dissolve">
                                      <p:cBhvr>
                                        <p:cTn id="37" dur="500"/>
                                        <p:tgtEl>
                                          <p:spTgt spid="6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dissolv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2"/>
                                        </p:tgtEl>
                                        <p:attrNameLst>
                                          <p:attrName>style.visibility</p:attrName>
                                        </p:attrNameLst>
                                      </p:cBhvr>
                                      <p:to>
                                        <p:strVal val="visible"/>
                                      </p:to>
                                    </p:set>
                                    <p:animEffect transition="in" filter="dissolve">
                                      <p:cBhvr>
                                        <p:cTn id="53" dur="500"/>
                                        <p:tgtEl>
                                          <p:spTgt spid="152"/>
                                        </p:tgtEl>
                                      </p:cBhvr>
                                    </p:animEffect>
                                  </p:childTnLst>
                                </p:cTn>
                              </p:par>
                              <p:par>
                                <p:cTn id="54" presetID="9"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dissolve">
                                      <p:cBhvr>
                                        <p:cTn id="56" dur="500"/>
                                        <p:tgtEl>
                                          <p:spTgt spid="69"/>
                                        </p:tgtEl>
                                      </p:cBhvr>
                                    </p:animEffect>
                                  </p:childTnLst>
                                </p:cTn>
                              </p:par>
                              <p:par>
                                <p:cTn id="57" presetID="9"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dissolve">
                                      <p:cBhvr>
                                        <p:cTn id="59" dur="500"/>
                                        <p:tgtEl>
                                          <p:spTgt spid="67"/>
                                        </p:tgtEl>
                                      </p:cBhvr>
                                    </p:animEffect>
                                  </p:childTnLst>
                                </p:cTn>
                              </p:par>
                              <p:par>
                                <p:cTn id="60" presetID="9"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dissolve">
                                      <p:cBhvr>
                                        <p:cTn id="62" dur="500"/>
                                        <p:tgtEl>
                                          <p:spTgt spid="53"/>
                                        </p:tgtEl>
                                      </p:cBhvr>
                                    </p:animEffect>
                                  </p:childTnLst>
                                </p:cTn>
                              </p:par>
                              <p:par>
                                <p:cTn id="63" presetID="9"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dissolv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dissolve">
                                      <p:cBhvr>
                                        <p:cTn id="84" dur="500"/>
                                        <p:tgtEl>
                                          <p:spTgt spid="85"/>
                                        </p:tgtEl>
                                      </p:cBhvr>
                                    </p:animEffect>
                                  </p:childTnLst>
                                </p:cTn>
                              </p:par>
                              <p:par>
                                <p:cTn id="85" presetID="9" presetClass="entr" presetSubtype="0" fill="hold"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dissolve">
                                      <p:cBhvr>
                                        <p:cTn id="87" dur="500"/>
                                        <p:tgtEl>
                                          <p:spTgt spid="86"/>
                                        </p:tgtEl>
                                      </p:cBhvr>
                                    </p:animEffect>
                                  </p:childTnLst>
                                </p:cTn>
                              </p:par>
                              <p:par>
                                <p:cTn id="88" presetID="9" presetClass="entr" presetSubtype="0" fill="hold"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dissolve">
                                      <p:cBhvr>
                                        <p:cTn id="90" dur="500"/>
                                        <p:tgtEl>
                                          <p:spTgt spid="87"/>
                                        </p:tgtEl>
                                      </p:cBhvr>
                                    </p:animEffect>
                                  </p:childTnLst>
                                </p:cTn>
                              </p:par>
                              <p:par>
                                <p:cTn id="91" presetID="9" presetClass="entr" presetSubtype="0"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dissolve">
                                      <p:cBhvr>
                                        <p:cTn id="93" dur="500"/>
                                        <p:tgtEl>
                                          <p:spTgt spid="8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55"/>
                                        </p:tgtEl>
                                        <p:attrNameLst>
                                          <p:attrName>style.visibility</p:attrName>
                                        </p:attrNameLst>
                                      </p:cBhvr>
                                      <p:to>
                                        <p:strVal val="visible"/>
                                      </p:to>
                                    </p:set>
                                    <p:animEffect transition="in" filter="dissolve">
                                      <p:cBhvr>
                                        <p:cTn id="96" dur="500"/>
                                        <p:tgtEl>
                                          <p:spTgt spid="155"/>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dissolve">
                                      <p:cBhvr>
                                        <p:cTn id="101" dur="500"/>
                                        <p:tgtEl>
                                          <p:spTgt spid="95"/>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dissolve">
                                      <p:cBhvr>
                                        <p:cTn id="104" dur="500"/>
                                        <p:tgtEl>
                                          <p:spTgt spid="9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106"/>
                                        </p:tgtEl>
                                        <p:attrNameLst>
                                          <p:attrName>style.visibility</p:attrName>
                                        </p:attrNameLst>
                                      </p:cBhvr>
                                      <p:to>
                                        <p:strVal val="visible"/>
                                      </p:to>
                                    </p:set>
                                    <p:animEffect transition="in" filter="dissolve">
                                      <p:cBhvr>
                                        <p:cTn id="117" dur="500"/>
                                        <p:tgtEl>
                                          <p:spTgt spid="106"/>
                                        </p:tgtEl>
                                      </p:cBhvr>
                                    </p:animEffect>
                                  </p:childTnLst>
                                </p:cTn>
                              </p:par>
                              <p:par>
                                <p:cTn id="118" presetID="9" presetClass="entr" presetSubtype="0" fill="hold" nodeType="with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dissolve">
                                      <p:cBhvr>
                                        <p:cTn id="120" dur="500"/>
                                        <p:tgtEl>
                                          <p:spTgt spid="107"/>
                                        </p:tgtEl>
                                      </p:cBhvr>
                                    </p:animEffect>
                                  </p:childTnLst>
                                </p:cTn>
                              </p:par>
                              <p:par>
                                <p:cTn id="121" presetID="9" presetClass="entr" presetSubtype="0" fill="hold" nodeType="withEffect">
                                  <p:stCondLst>
                                    <p:cond delay="0"/>
                                  </p:stCondLst>
                                  <p:childTnLst>
                                    <p:set>
                                      <p:cBhvr>
                                        <p:cTn id="122" dur="1" fill="hold">
                                          <p:stCondLst>
                                            <p:cond delay="0"/>
                                          </p:stCondLst>
                                        </p:cTn>
                                        <p:tgtEl>
                                          <p:spTgt spid="108"/>
                                        </p:tgtEl>
                                        <p:attrNameLst>
                                          <p:attrName>style.visibility</p:attrName>
                                        </p:attrNameLst>
                                      </p:cBhvr>
                                      <p:to>
                                        <p:strVal val="visible"/>
                                      </p:to>
                                    </p:set>
                                    <p:animEffect transition="in" filter="dissolve">
                                      <p:cBhvr>
                                        <p:cTn id="123" dur="500"/>
                                        <p:tgtEl>
                                          <p:spTgt spid="108"/>
                                        </p:tgtEl>
                                      </p:cBhvr>
                                    </p:animEffect>
                                  </p:childTnLst>
                                </p:cTn>
                              </p:par>
                              <p:par>
                                <p:cTn id="124" presetID="9" presetClass="entr" presetSubtype="0" fill="hold" nodeType="with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dissolve">
                                      <p:cBhvr>
                                        <p:cTn id="126" dur="500"/>
                                        <p:tgtEl>
                                          <p:spTgt spid="109"/>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153"/>
                                        </p:tgtEl>
                                        <p:attrNameLst>
                                          <p:attrName>style.visibility</p:attrName>
                                        </p:attrNameLst>
                                      </p:cBhvr>
                                      <p:to>
                                        <p:strVal val="visible"/>
                                      </p:to>
                                    </p:set>
                                    <p:animEffect transition="in" filter="dissolve">
                                      <p:cBhvr>
                                        <p:cTn id="12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2" grpId="0" animBg="1"/>
      <p:bldP spid="45" grpId="0" animBg="1"/>
      <p:bldP spid="57" grpId="0" animBg="1"/>
      <p:bldP spid="74" grpId="0" animBg="1"/>
      <p:bldP spid="84" grpId="0" animBg="1"/>
      <p:bldP spid="89" grpId="0" animBg="1"/>
      <p:bldP spid="91" grpId="0" animBg="1"/>
      <p:bldP spid="99" grpId="0" animBg="1"/>
      <p:bldP spid="150" grpId="0" animBg="1"/>
      <p:bldP spid="152" grpId="0" animBg="1"/>
      <p:bldP spid="153" grpId="0" animBg="1"/>
      <p:bldP spid="154" grpId="0" animBg="1"/>
      <p:bldP spid="155" grpId="0" animBg="1"/>
      <p:bldP spid="60" grpId="0" animBg="1"/>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POSUP Search</a:t>
            </a:r>
          </a:p>
        </p:txBody>
      </p:sp>
      <p:sp>
        <p:nvSpPr>
          <p:cNvPr id="6" name="Slide Number Placeholder 5">
            <a:extLst>
              <a:ext uri="{FF2B5EF4-FFF2-40B4-BE49-F238E27FC236}">
                <a16:creationId xmlns:a16="http://schemas.microsoft.com/office/drawing/2014/main" id="{A24443D9-7245-43FC-8F21-40559110B364}"/>
              </a:ext>
            </a:extLst>
          </p:cNvPr>
          <p:cNvSpPr>
            <a:spLocks noGrp="1"/>
          </p:cNvSpPr>
          <p:nvPr>
            <p:ph type="sldNum" sz="quarter" idx="2"/>
          </p:nvPr>
        </p:nvSpPr>
        <p:spPr/>
        <p:txBody>
          <a:bodyPr/>
          <a:lstStyle/>
          <a:p>
            <a:fld id="{86CB4B4D-7CA3-9044-876B-883B54F8677D}" type="slidenum">
              <a:rPr lang="en-US" smtClean="0"/>
              <a:t>11</a:t>
            </a:fld>
            <a:endParaRPr lang="en-US"/>
          </a:p>
        </p:txBody>
      </p:sp>
      <p:sp>
        <p:nvSpPr>
          <p:cNvPr id="15" name="Shape 217">
            <a:extLst>
              <a:ext uri="{FF2B5EF4-FFF2-40B4-BE49-F238E27FC236}">
                <a16:creationId xmlns:a16="http://schemas.microsoft.com/office/drawing/2014/main" id="{2CED68A9-A2FC-844F-BBA0-867AB8528C0E}"/>
              </a:ext>
            </a:extLst>
          </p:cNvPr>
          <p:cNvSpPr/>
          <p:nvPr/>
        </p:nvSpPr>
        <p:spPr>
          <a:xfrm>
            <a:off x="949911" y="4418129"/>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u="sng" dirty="0">
                <a:latin typeface="Helvetica Neue" panose="02000503000000020004" pitchFamily="2" charset="0"/>
                <a:ea typeface="Helvetica Neue" panose="02000503000000020004" pitchFamily="2" charset="0"/>
                <a:cs typeface="Helvetica Neue" panose="02000503000000020004" pitchFamily="2" charset="0"/>
              </a:rPr>
              <a:t>Client</a:t>
            </a:r>
          </a:p>
        </p:txBody>
      </p:sp>
      <p:pic>
        <p:nvPicPr>
          <p:cNvPr id="16" name="image13.png">
            <a:extLst>
              <a:ext uri="{FF2B5EF4-FFF2-40B4-BE49-F238E27FC236}">
                <a16:creationId xmlns:a16="http://schemas.microsoft.com/office/drawing/2014/main" id="{BA0F475A-E063-7C41-A12B-7B19189DF88F}"/>
              </a:ext>
            </a:extLst>
          </p:cNvPr>
          <p:cNvPicPr>
            <a:picLocks noChangeAspect="1"/>
          </p:cNvPicPr>
          <p:nvPr/>
        </p:nvPicPr>
        <p:blipFill>
          <a:blip r:embed="rId3"/>
          <a:stretch>
            <a:fillRect/>
          </a:stretch>
        </p:blipFill>
        <p:spPr>
          <a:xfrm flipH="1">
            <a:off x="905996" y="5015014"/>
            <a:ext cx="1114412" cy="1116286"/>
          </a:xfrm>
          <a:prstGeom prst="rect">
            <a:avLst/>
          </a:prstGeom>
          <a:ln w="12700">
            <a:miter lim="400000"/>
          </a:ln>
        </p:spPr>
      </p:pic>
      <mc:AlternateContent xmlns:mc="http://schemas.openxmlformats.org/markup-compatibility/2006" xmlns:a14="http://schemas.microsoft.com/office/drawing/2010/main">
        <mc:Choice Requires="a14">
          <p:sp>
            <p:nvSpPr>
              <p:cNvPr id="17" name="Shape 180">
                <a:extLst>
                  <a:ext uri="{FF2B5EF4-FFF2-40B4-BE49-F238E27FC236}">
                    <a16:creationId xmlns:a16="http://schemas.microsoft.com/office/drawing/2014/main" id="{77FBD457-CB55-8945-BB10-847B0A8EA1D2}"/>
                  </a:ext>
                </a:extLst>
              </p:cNvPr>
              <p:cNvSpPr/>
              <p:nvPr/>
            </p:nvSpPr>
            <p:spPr>
              <a:xfrm>
                <a:off x="2414846" y="5486475"/>
                <a:ext cx="638213" cy="548641"/>
              </a:xfrm>
              <a:prstGeom prst="roundRect">
                <a:avLst>
                  <a:gd name="adj" fmla="val 13733"/>
                </a:avLst>
              </a:prstGeom>
              <a:noFill/>
              <a:ln w="12700" cap="flat">
                <a:no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3200" b="0" i="1" baseline="-5999" smtClean="0">
                          <a:latin typeface="Cambria Math" panose="02040503050406030204" pitchFamily="18" charset="0"/>
                          <a:ea typeface="Helvetica"/>
                          <a:cs typeface="Helvetica"/>
                          <a:sym typeface="Helvetica"/>
                        </a:rPr>
                        <m:t>   </m:t>
                      </m:r>
                      <m:r>
                        <a:rPr lang="en-US" sz="3200" b="0" i="1" baseline="-5999" smtClean="0">
                          <a:latin typeface="Cambria Math" panose="02040503050406030204" pitchFamily="18" charset="0"/>
                          <a:ea typeface="Helvetica"/>
                          <a:cs typeface="Helvetica"/>
                          <a:sym typeface="Helvetica"/>
                        </a:rPr>
                        <m:t>𝑤</m:t>
                      </m:r>
                    </m:oMath>
                  </m:oMathPara>
                </a14:m>
                <a:endParaRPr sz="3200" i="1" baseline="-5999" dirty="0">
                  <a:latin typeface="Helvetica Neue" panose="02000503000000020004" pitchFamily="2" charset="0"/>
                  <a:ea typeface="Helvetica Neue" panose="02000503000000020004" pitchFamily="2" charset="0"/>
                  <a:cs typeface="Helvetica Neue" panose="02000503000000020004" pitchFamily="2" charset="0"/>
                  <a:sym typeface="Helvetica"/>
                </a:endParaRPr>
              </a:p>
            </p:txBody>
          </p:sp>
        </mc:Choice>
        <mc:Fallback xmlns="">
          <p:sp>
            <p:nvSpPr>
              <p:cNvPr id="17" name="Shape 180">
                <a:extLst>
                  <a:ext uri="{FF2B5EF4-FFF2-40B4-BE49-F238E27FC236}">
                    <a16:creationId xmlns:a16="http://schemas.microsoft.com/office/drawing/2014/main" id="{77FBD457-CB55-8945-BB10-847B0A8EA1D2}"/>
                  </a:ext>
                </a:extLst>
              </p:cNvPr>
              <p:cNvSpPr>
                <a:spLocks noRot="1" noChangeAspect="1" noMove="1" noResize="1" noEditPoints="1" noAdjustHandles="1" noChangeArrowheads="1" noChangeShapeType="1" noTextEdit="1"/>
              </p:cNvSpPr>
              <p:nvPr/>
            </p:nvSpPr>
            <p:spPr>
              <a:xfrm>
                <a:off x="2414846" y="5486475"/>
                <a:ext cx="638213" cy="548641"/>
              </a:xfrm>
              <a:prstGeom prst="roundRect">
                <a:avLst>
                  <a:gd name="adj" fmla="val 13733"/>
                </a:avLst>
              </a:prstGeom>
              <a:blipFill>
                <a:blip r:embed="rId4"/>
                <a:stretch>
                  <a:fillRect l="-5882" b="-11628"/>
                </a:stretch>
              </a:blipFill>
              <a:ln w="12700" cap="flat">
                <a:no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22" name="Shape 170">
            <a:extLst>
              <a:ext uri="{FF2B5EF4-FFF2-40B4-BE49-F238E27FC236}">
                <a16:creationId xmlns:a16="http://schemas.microsoft.com/office/drawing/2014/main" id="{00D7A97B-B46F-2940-9C52-D4E176C41304}"/>
              </a:ext>
            </a:extLst>
          </p:cNvPr>
          <p:cNvSpPr/>
          <p:nvPr/>
        </p:nvSpPr>
        <p:spPr>
          <a:xfrm>
            <a:off x="13835200" y="1020617"/>
            <a:ext cx="1839303" cy="988031"/>
          </a:xfrm>
          <a:prstGeom prst="roundRect">
            <a:avLst>
              <a:gd name="adj" fmla="val 0"/>
            </a:avLst>
          </a:prstGeom>
          <a:noFill/>
          <a:ln w="254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Untrusted</a:t>
            </a:r>
          </a:p>
          <a:p>
            <a:r>
              <a:rPr lang="en-US" sz="2400" dirty="0">
                <a:latin typeface="Helvetica Neue"/>
              </a:rPr>
              <a:t>Memory</a:t>
            </a:r>
            <a:endParaRPr sz="2400" dirty="0">
              <a:latin typeface="Helvetica Neue"/>
            </a:endParaRPr>
          </a:p>
        </p:txBody>
      </p:sp>
      <p:sp>
        <p:nvSpPr>
          <p:cNvPr id="23" name="Shape 170">
            <a:extLst>
              <a:ext uri="{FF2B5EF4-FFF2-40B4-BE49-F238E27FC236}">
                <a16:creationId xmlns:a16="http://schemas.microsoft.com/office/drawing/2014/main" id="{A4B8BEFD-B1BD-274C-8904-4610A2406F92}"/>
              </a:ext>
            </a:extLst>
          </p:cNvPr>
          <p:cNvSpPr/>
          <p:nvPr/>
        </p:nvSpPr>
        <p:spPr>
          <a:xfrm>
            <a:off x="6434671" y="444499"/>
            <a:ext cx="9364130" cy="8635341"/>
          </a:xfrm>
          <a:prstGeom prst="roundRect">
            <a:avLst>
              <a:gd name="adj" fmla="val 0"/>
            </a:avLst>
          </a:prstGeom>
          <a:noFill/>
          <a:ln w="127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endParaRPr sz="2400" dirty="0">
              <a:latin typeface="Helvetica Neue"/>
            </a:endParaRPr>
          </a:p>
        </p:txBody>
      </p:sp>
      <p:sp>
        <p:nvSpPr>
          <p:cNvPr id="24" name="Shape 170">
            <a:extLst>
              <a:ext uri="{FF2B5EF4-FFF2-40B4-BE49-F238E27FC236}">
                <a16:creationId xmlns:a16="http://schemas.microsoft.com/office/drawing/2014/main" id="{BC596984-2B57-8A4E-8DF8-BCF8D1BD75D8}"/>
              </a:ext>
            </a:extLst>
          </p:cNvPr>
          <p:cNvSpPr/>
          <p:nvPr/>
        </p:nvSpPr>
        <p:spPr>
          <a:xfrm>
            <a:off x="6752133" y="1026393"/>
            <a:ext cx="3689659" cy="7671443"/>
          </a:xfrm>
          <a:prstGeom prst="roundRect">
            <a:avLst>
              <a:gd name="adj" fmla="val 0"/>
            </a:avLst>
          </a:prstGeom>
          <a:noFill/>
          <a:ln w="254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endParaRPr sz="2400" dirty="0">
              <a:latin typeface="Helvetica Neue"/>
            </a:endParaRPr>
          </a:p>
        </p:txBody>
      </p:sp>
      <p:cxnSp>
        <p:nvCxnSpPr>
          <p:cNvPr id="25" name="Straight Connector 24">
            <a:extLst>
              <a:ext uri="{FF2B5EF4-FFF2-40B4-BE49-F238E27FC236}">
                <a16:creationId xmlns:a16="http://schemas.microsoft.com/office/drawing/2014/main" id="{2A54B950-DAEA-A04B-B479-05778552DE80}"/>
              </a:ext>
            </a:extLst>
          </p:cNvPr>
          <p:cNvCxnSpPr>
            <a:cxnSpLocks/>
            <a:stCxn id="22" idx="2"/>
          </p:cNvCxnSpPr>
          <p:nvPr/>
        </p:nvCxnSpPr>
        <p:spPr>
          <a:xfrm>
            <a:off x="14754852" y="2008648"/>
            <a:ext cx="50988" cy="6560296"/>
          </a:xfrm>
          <a:prstGeom prst="line">
            <a:avLst/>
          </a:prstGeom>
          <a:noFill/>
          <a:ln w="25400" cap="flat">
            <a:solidFill>
              <a:schemeClr val="tx1">
                <a:lumMod val="50000"/>
              </a:schemeClr>
            </a:solidFill>
            <a:prstDash val="solid"/>
            <a:miter lim="400000"/>
          </a:ln>
          <a:effectLst/>
          <a:sp3d/>
        </p:spPr>
        <p:style>
          <a:lnRef idx="0">
            <a:scrgbClr r="0" g="0" b="0"/>
          </a:lnRef>
          <a:fillRef idx="0">
            <a:scrgbClr r="0" g="0" b="0"/>
          </a:fillRef>
          <a:effectRef idx="0">
            <a:scrgbClr r="0" g="0" b="0"/>
          </a:effectRef>
          <a:fontRef idx="none"/>
        </p:style>
      </p:cxnSp>
      <p:pic>
        <p:nvPicPr>
          <p:cNvPr id="26" name="Picture 25">
            <a:extLst>
              <a:ext uri="{FF2B5EF4-FFF2-40B4-BE49-F238E27FC236}">
                <a16:creationId xmlns:a16="http://schemas.microsoft.com/office/drawing/2014/main" id="{40E6E1C5-AAA3-AD4C-A82E-E10A4F9B9CD8}"/>
              </a:ext>
            </a:extLst>
          </p:cNvPr>
          <p:cNvPicPr>
            <a:picLocks noChangeAspect="1"/>
          </p:cNvPicPr>
          <p:nvPr/>
        </p:nvPicPr>
        <p:blipFill>
          <a:blip r:embed="rId5"/>
          <a:stretch>
            <a:fillRect/>
          </a:stretch>
        </p:blipFill>
        <p:spPr>
          <a:xfrm>
            <a:off x="14420864" y="454303"/>
            <a:ext cx="727775" cy="727775"/>
          </a:xfrm>
          <a:prstGeom prst="rect">
            <a:avLst/>
          </a:prstGeom>
        </p:spPr>
      </p:pic>
      <p:sp>
        <p:nvSpPr>
          <p:cNvPr id="27" name="Shape 186">
            <a:extLst>
              <a:ext uri="{FF2B5EF4-FFF2-40B4-BE49-F238E27FC236}">
                <a16:creationId xmlns:a16="http://schemas.microsoft.com/office/drawing/2014/main" id="{8A9AED0D-AE1C-B449-BB7D-EB260645F659}"/>
              </a:ext>
            </a:extLst>
          </p:cNvPr>
          <p:cNvSpPr/>
          <p:nvPr/>
        </p:nvSpPr>
        <p:spPr>
          <a:xfrm>
            <a:off x="13997762" y="4628297"/>
            <a:ext cx="1585994" cy="792969"/>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ODS-IDX</a:t>
            </a:r>
            <a:endParaRPr sz="2400" dirty="0">
              <a:latin typeface="Helvetica Neue"/>
              <a:ea typeface="Helvetica"/>
              <a:cs typeface="Helvetica"/>
              <a:sym typeface="Helvetica"/>
            </a:endParaRPr>
          </a:p>
        </p:txBody>
      </p:sp>
      <p:sp>
        <p:nvSpPr>
          <p:cNvPr id="28" name="Shape 186">
            <a:extLst>
              <a:ext uri="{FF2B5EF4-FFF2-40B4-BE49-F238E27FC236}">
                <a16:creationId xmlns:a16="http://schemas.microsoft.com/office/drawing/2014/main" id="{24CBF63E-E108-9648-8282-8808CB618343}"/>
              </a:ext>
            </a:extLst>
          </p:cNvPr>
          <p:cNvSpPr/>
          <p:nvPr/>
        </p:nvSpPr>
        <p:spPr>
          <a:xfrm>
            <a:off x="13997762" y="7688634"/>
            <a:ext cx="1585994" cy="792952"/>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ODS-DB</a:t>
            </a:r>
            <a:endParaRPr sz="2400" dirty="0">
              <a:latin typeface="Helvetica Neue"/>
              <a:ea typeface="Helvetica"/>
              <a:cs typeface="Helvetica"/>
              <a:sym typeface="Helvetica"/>
            </a:endParaRPr>
          </a:p>
        </p:txBody>
      </p:sp>
      <mc:AlternateContent xmlns:mc="http://schemas.openxmlformats.org/markup-compatibility/2006" xmlns:a14="http://schemas.microsoft.com/office/drawing/2010/main">
        <mc:Choice Requires="a14">
          <p:sp>
            <p:nvSpPr>
              <p:cNvPr id="30" name="Shape 186">
                <a:extLst>
                  <a:ext uri="{FF2B5EF4-FFF2-40B4-BE49-F238E27FC236}">
                    <a16:creationId xmlns:a16="http://schemas.microsoft.com/office/drawing/2014/main" id="{B2373A0D-4FE9-5B47-8C32-1BDA91554425}"/>
                  </a:ext>
                </a:extLst>
              </p:cNvPr>
              <p:cNvSpPr/>
              <p:nvPr/>
            </p:nvSpPr>
            <p:spPr>
              <a:xfrm>
                <a:off x="13980270" y="6144444"/>
                <a:ext cx="1585994" cy="792969"/>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smtClean="0">
                              <a:latin typeface="Cambria Math" panose="02040503050406030204" pitchFamily="18" charset="0"/>
                              <a:ea typeface="Helvetica"/>
                              <a:cs typeface="Helvetica"/>
                              <a:sym typeface="Helvetica"/>
                            </a:rPr>
                          </m:ctrlPr>
                        </m:sSubPr>
                        <m:e>
                          <m:r>
                            <m:rPr>
                              <m:sty m:val="p"/>
                            </m:rPr>
                            <a:rPr lang="en-US" sz="2400" b="0" i="0" dirty="0" smtClean="0">
                              <a:latin typeface="Cambria Math" panose="02040503050406030204" pitchFamily="18" charset="0"/>
                              <a:ea typeface="Helvetica"/>
                              <a:cs typeface="Helvetica"/>
                              <a:sym typeface="Helvetica"/>
                            </a:rPr>
                            <m:t>pos</m:t>
                          </m:r>
                        </m:e>
                        <m:sub>
                          <m:r>
                            <m:rPr>
                              <m:sty m:val="p"/>
                            </m:rPr>
                            <a:rPr lang="en-US" sz="2400" b="0" i="0" dirty="0" smtClean="0">
                              <a:latin typeface="Cambria Math" panose="02040503050406030204" pitchFamily="18" charset="0"/>
                              <a:ea typeface="Helvetica"/>
                              <a:cs typeface="Helvetica"/>
                              <a:sym typeface="Helvetica"/>
                            </a:rPr>
                            <m:t>f</m:t>
                          </m:r>
                        </m:sub>
                      </m:sSub>
                    </m:oMath>
                  </m:oMathPara>
                </a14:m>
                <a:endParaRPr sz="2400" dirty="0">
                  <a:latin typeface="Helvetica Neue"/>
                  <a:ea typeface="Helvetica"/>
                  <a:cs typeface="Helvetica"/>
                  <a:sym typeface="Helvetica"/>
                </a:endParaRPr>
              </a:p>
            </p:txBody>
          </p:sp>
        </mc:Choice>
        <mc:Fallback xmlns="">
          <p:sp>
            <p:nvSpPr>
              <p:cNvPr id="30" name="Shape 186">
                <a:extLst>
                  <a:ext uri="{FF2B5EF4-FFF2-40B4-BE49-F238E27FC236}">
                    <a16:creationId xmlns:a16="http://schemas.microsoft.com/office/drawing/2014/main" id="{B2373A0D-4FE9-5B47-8C32-1BDA91554425}"/>
                  </a:ext>
                </a:extLst>
              </p:cNvPr>
              <p:cNvSpPr>
                <a:spLocks noRot="1" noChangeAspect="1" noMove="1" noResize="1" noEditPoints="1" noAdjustHandles="1" noChangeArrowheads="1" noChangeShapeType="1" noTextEdit="1"/>
              </p:cNvSpPr>
              <p:nvPr/>
            </p:nvSpPr>
            <p:spPr>
              <a:xfrm>
                <a:off x="13980270" y="6144444"/>
                <a:ext cx="1585994" cy="792969"/>
              </a:xfrm>
              <a:prstGeom prst="roundRect">
                <a:avLst>
                  <a:gd name="adj" fmla="val 21231"/>
                </a:avLst>
              </a:prstGeom>
              <a:blipFill>
                <a:blip r:embed="rId6"/>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31" name="Rectangle 30">
            <a:extLst>
              <a:ext uri="{FF2B5EF4-FFF2-40B4-BE49-F238E27FC236}">
                <a16:creationId xmlns:a16="http://schemas.microsoft.com/office/drawing/2014/main" id="{46B63B20-DBDF-2346-B8BF-50446002076F}"/>
              </a:ext>
            </a:extLst>
          </p:cNvPr>
          <p:cNvSpPr/>
          <p:nvPr/>
        </p:nvSpPr>
        <p:spPr>
          <a:xfrm>
            <a:off x="7673697" y="1026393"/>
            <a:ext cx="1335622" cy="461665"/>
          </a:xfrm>
          <a:prstGeom prst="rect">
            <a:avLst/>
          </a:prstGeom>
        </p:spPr>
        <p:txBody>
          <a:bodyPr wrap="none">
            <a:spAutoFit/>
          </a:bodyPr>
          <a:lstStyle/>
          <a:p>
            <a:r>
              <a:rPr lang="en-US" sz="2400" b="1" dirty="0">
                <a:latin typeface="Helvetica Neue"/>
              </a:rPr>
              <a:t>Enclave</a:t>
            </a:r>
          </a:p>
        </p:txBody>
      </p:sp>
      <mc:AlternateContent xmlns:mc="http://schemas.openxmlformats.org/markup-compatibility/2006" xmlns:a14="http://schemas.microsoft.com/office/drawing/2010/main">
        <mc:Choice Requires="a14">
          <p:sp>
            <p:nvSpPr>
              <p:cNvPr id="32" name="Shape 186">
                <a:extLst>
                  <a:ext uri="{FF2B5EF4-FFF2-40B4-BE49-F238E27FC236}">
                    <a16:creationId xmlns:a16="http://schemas.microsoft.com/office/drawing/2014/main" id="{747B22D9-8066-5843-AF3C-63BEBFD9A6B0}"/>
                  </a:ext>
                </a:extLst>
              </p:cNvPr>
              <p:cNvSpPr/>
              <p:nvPr/>
            </p:nvSpPr>
            <p:spPr>
              <a:xfrm>
                <a:off x="7772952" y="1549545"/>
                <a:ext cx="1093902" cy="499062"/>
              </a:xfrm>
              <a:prstGeom prst="roundRect">
                <a:avLst>
                  <a:gd name="adj" fmla="val 16711"/>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ea typeface="Helvetica"/>
                          <a:cs typeface="Helvetica"/>
                          <a:sym typeface="Helvetica"/>
                        </a:rPr>
                        <m:t>𝑤</m:t>
                      </m:r>
                    </m:oMath>
                  </m:oMathPara>
                </a14:m>
                <a:endParaRPr sz="2400" i="1" dirty="0">
                  <a:latin typeface="Helvetica Neue"/>
                  <a:ea typeface="Helvetica"/>
                  <a:cs typeface="Helvetica"/>
                  <a:sym typeface="Helvetica"/>
                </a:endParaRPr>
              </a:p>
            </p:txBody>
          </p:sp>
        </mc:Choice>
        <mc:Fallback xmlns="">
          <p:sp>
            <p:nvSpPr>
              <p:cNvPr id="32" name="Shape 186">
                <a:extLst>
                  <a:ext uri="{FF2B5EF4-FFF2-40B4-BE49-F238E27FC236}">
                    <a16:creationId xmlns:a16="http://schemas.microsoft.com/office/drawing/2014/main" id="{747B22D9-8066-5843-AF3C-63BEBFD9A6B0}"/>
                  </a:ext>
                </a:extLst>
              </p:cNvPr>
              <p:cNvSpPr>
                <a:spLocks noRot="1" noChangeAspect="1" noMove="1" noResize="1" noEditPoints="1" noAdjustHandles="1" noChangeArrowheads="1" noChangeShapeType="1" noTextEdit="1"/>
              </p:cNvSpPr>
              <p:nvPr/>
            </p:nvSpPr>
            <p:spPr>
              <a:xfrm>
                <a:off x="7772952" y="1549545"/>
                <a:ext cx="1093902" cy="499062"/>
              </a:xfrm>
              <a:prstGeom prst="roundRect">
                <a:avLst>
                  <a:gd name="adj" fmla="val 16711"/>
                </a:avLst>
              </a:prstGeom>
              <a:blipFill>
                <a:blip r:embed="rId8"/>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Shape 186">
                <a:extLst>
                  <a:ext uri="{FF2B5EF4-FFF2-40B4-BE49-F238E27FC236}">
                    <a16:creationId xmlns:a16="http://schemas.microsoft.com/office/drawing/2014/main" id="{FF5B31B8-F977-AA40-BA1A-8242F71B6A1C}"/>
                  </a:ext>
                </a:extLst>
              </p:cNvPr>
              <p:cNvSpPr/>
              <p:nvPr/>
            </p:nvSpPr>
            <p:spPr>
              <a:xfrm>
                <a:off x="7095067" y="2539393"/>
                <a:ext cx="2243330"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panose="02040503050406030204" pitchFamily="18" charset="0"/>
                          <a:ea typeface="Helvetica"/>
                          <a:cs typeface="Helvetica"/>
                          <a:sym typeface="Helvetica"/>
                        </a:rPr>
                        <m:t>bid</m:t>
                      </m:r>
                      <m:r>
                        <a:rPr lang="vi-VN" sz="2400" b="0" i="0" dirty="0" smtClean="0">
                          <a:latin typeface="Cambria Math" panose="02040503050406030204" pitchFamily="18" charset="0"/>
                          <a:ea typeface="Helvetica"/>
                          <a:cs typeface="Helvetica"/>
                          <a:sym typeface="Helvetica"/>
                        </a:rPr>
                        <m:t>,</m:t>
                      </m:r>
                      <m:r>
                        <m:rPr>
                          <m:sty m:val="p"/>
                        </m:rPr>
                        <a:rPr lang="en-US" sz="2400" b="0" i="0" dirty="0" smtClean="0">
                          <a:latin typeface="Cambria Math" panose="02040503050406030204" pitchFamily="18" charset="0"/>
                          <a:ea typeface="Helvetica"/>
                          <a:cs typeface="Helvetica"/>
                          <a:sym typeface="Helvetica"/>
                        </a:rPr>
                        <m:t>pid</m:t>
                      </m:r>
                    </m:oMath>
                  </m:oMathPara>
                </a14:m>
                <a:endParaRPr sz="2400" dirty="0">
                  <a:latin typeface="Helvetica Neue"/>
                  <a:ea typeface="Helvetica"/>
                  <a:cs typeface="Helvetica"/>
                  <a:sym typeface="Helvetica"/>
                </a:endParaRPr>
              </a:p>
            </p:txBody>
          </p:sp>
        </mc:Choice>
        <mc:Fallback xmlns="">
          <p:sp>
            <p:nvSpPr>
              <p:cNvPr id="33" name="Shape 186">
                <a:extLst>
                  <a:ext uri="{FF2B5EF4-FFF2-40B4-BE49-F238E27FC236}">
                    <a16:creationId xmlns:a16="http://schemas.microsoft.com/office/drawing/2014/main" id="{FF5B31B8-F977-AA40-BA1A-8242F71B6A1C}"/>
                  </a:ext>
                </a:extLst>
              </p:cNvPr>
              <p:cNvSpPr>
                <a:spLocks noRot="1" noChangeAspect="1" noMove="1" noResize="1" noEditPoints="1" noAdjustHandles="1" noChangeArrowheads="1" noChangeShapeType="1" noTextEdit="1"/>
              </p:cNvSpPr>
              <p:nvPr/>
            </p:nvSpPr>
            <p:spPr>
              <a:xfrm>
                <a:off x="7095067" y="2539393"/>
                <a:ext cx="2243330" cy="503550"/>
              </a:xfrm>
              <a:prstGeom prst="roundRect">
                <a:avLst>
                  <a:gd name="adj" fmla="val 13845"/>
                </a:avLst>
              </a:prstGeom>
              <a:blipFill>
                <a:blip r:embed="rId9"/>
                <a:stretch>
                  <a:fillRect b="-7143"/>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34" name="Elbow Connector 33">
            <a:extLst>
              <a:ext uri="{FF2B5EF4-FFF2-40B4-BE49-F238E27FC236}">
                <a16:creationId xmlns:a16="http://schemas.microsoft.com/office/drawing/2014/main" id="{5720234D-81B3-BD47-AD01-086EE4DA4D18}"/>
              </a:ext>
            </a:extLst>
          </p:cNvPr>
          <p:cNvCxnSpPr>
            <a:cxnSpLocks/>
            <a:stCxn id="32" idx="2"/>
          </p:cNvCxnSpPr>
          <p:nvPr/>
        </p:nvCxnSpPr>
        <p:spPr>
          <a:xfrm rot="16200000" flipH="1">
            <a:off x="10989104" y="-620595"/>
            <a:ext cx="321964" cy="5660367"/>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8B576A56-549E-FF4E-873E-A3973EF5E167}"/>
              </a:ext>
            </a:extLst>
          </p:cNvPr>
          <p:cNvCxnSpPr>
            <a:cxnSpLocks/>
            <a:endCxn id="33" idx="3"/>
          </p:cNvCxnSpPr>
          <p:nvPr/>
        </p:nvCxnSpPr>
        <p:spPr>
          <a:xfrm flipH="1">
            <a:off x="9338397" y="2756527"/>
            <a:ext cx="4656031" cy="34641"/>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8" name="Elbow Connector 37">
            <a:extLst>
              <a:ext uri="{FF2B5EF4-FFF2-40B4-BE49-F238E27FC236}">
                <a16:creationId xmlns:a16="http://schemas.microsoft.com/office/drawing/2014/main" id="{378E659C-5B27-F247-9856-6C952E52F833}"/>
              </a:ext>
            </a:extLst>
          </p:cNvPr>
          <p:cNvCxnSpPr>
            <a:cxnSpLocks/>
            <a:stCxn id="33" idx="2"/>
          </p:cNvCxnSpPr>
          <p:nvPr/>
        </p:nvCxnSpPr>
        <p:spPr>
          <a:xfrm rot="16200000" flipH="1">
            <a:off x="8119396" y="3140278"/>
            <a:ext cx="1780664" cy="1585993"/>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CCBDF628-BBE5-D642-ABEE-B42AA02C1F8C}"/>
              </a:ext>
            </a:extLst>
          </p:cNvPr>
          <p:cNvCxnSpPr>
            <a:cxnSpLocks/>
          </p:cNvCxnSpPr>
          <p:nvPr/>
        </p:nvCxnSpPr>
        <p:spPr>
          <a:xfrm>
            <a:off x="12348373" y="4747583"/>
            <a:ext cx="1646055"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94AA9A7E-7819-FB44-8FBB-36EA470F2F3B}"/>
              </a:ext>
            </a:extLst>
          </p:cNvPr>
          <p:cNvCxnSpPr>
            <a:cxnSpLocks/>
          </p:cNvCxnSpPr>
          <p:nvPr/>
        </p:nvCxnSpPr>
        <p:spPr>
          <a:xfrm>
            <a:off x="12348373" y="4957041"/>
            <a:ext cx="1648557"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F247C916-7352-B641-93E2-C184FC620620}"/>
              </a:ext>
            </a:extLst>
          </p:cNvPr>
          <p:cNvCxnSpPr>
            <a:cxnSpLocks/>
          </p:cNvCxnSpPr>
          <p:nvPr/>
        </p:nvCxnSpPr>
        <p:spPr>
          <a:xfrm>
            <a:off x="12348373" y="5116452"/>
            <a:ext cx="1643049"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EA03055C-9856-EC45-8038-7A64A993F1C0}"/>
              </a:ext>
            </a:extLst>
          </p:cNvPr>
          <p:cNvCxnSpPr>
            <a:cxnSpLocks/>
          </p:cNvCxnSpPr>
          <p:nvPr/>
        </p:nvCxnSpPr>
        <p:spPr>
          <a:xfrm>
            <a:off x="12348373" y="5325910"/>
            <a:ext cx="1665082"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sp>
        <p:nvSpPr>
          <p:cNvPr id="44" name="Shape 186">
            <a:extLst>
              <a:ext uri="{FF2B5EF4-FFF2-40B4-BE49-F238E27FC236}">
                <a16:creationId xmlns:a16="http://schemas.microsoft.com/office/drawing/2014/main" id="{D20AD84E-1E6B-554F-A6B7-E9AFF1157DB2}"/>
              </a:ext>
            </a:extLst>
          </p:cNvPr>
          <p:cNvSpPr/>
          <p:nvPr/>
        </p:nvSpPr>
        <p:spPr>
          <a:xfrm>
            <a:off x="9816600" y="6144451"/>
            <a:ext cx="2531773" cy="792953"/>
          </a:xfrm>
          <a:prstGeom prst="roundRect">
            <a:avLst>
              <a:gd name="adj" fmla="val 0"/>
            </a:avLst>
          </a:prstGeom>
          <a:solidFill>
            <a:schemeClr val="accent1">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Recursive</a:t>
            </a:r>
          </a:p>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ORAM Controller</a:t>
            </a:r>
            <a:endParaRPr sz="2400" dirty="0">
              <a:latin typeface="Helvetica Neue"/>
              <a:ea typeface="Helvetica"/>
              <a:cs typeface="Helvetica"/>
              <a:sym typeface="Helvetica"/>
            </a:endParaRPr>
          </a:p>
        </p:txBody>
      </p:sp>
      <p:cxnSp>
        <p:nvCxnSpPr>
          <p:cNvPr id="45" name="Straight Arrow Connector 44">
            <a:extLst>
              <a:ext uri="{FF2B5EF4-FFF2-40B4-BE49-F238E27FC236}">
                <a16:creationId xmlns:a16="http://schemas.microsoft.com/office/drawing/2014/main" id="{F4077055-3D5F-9042-BEB3-2DB301D37433}"/>
              </a:ext>
            </a:extLst>
          </p:cNvPr>
          <p:cNvCxnSpPr>
            <a:cxnSpLocks/>
          </p:cNvCxnSpPr>
          <p:nvPr/>
        </p:nvCxnSpPr>
        <p:spPr>
          <a:xfrm>
            <a:off x="12331426" y="6256245"/>
            <a:ext cx="1659996"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5AD347B1-A4E9-134E-A468-4917BF1882FD}"/>
              </a:ext>
            </a:extLst>
          </p:cNvPr>
          <p:cNvCxnSpPr>
            <a:cxnSpLocks/>
          </p:cNvCxnSpPr>
          <p:nvPr/>
        </p:nvCxnSpPr>
        <p:spPr>
          <a:xfrm>
            <a:off x="12331426" y="6465703"/>
            <a:ext cx="1643470"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2EEE1935-668D-4C4F-B293-2C1E89A917D8}"/>
              </a:ext>
            </a:extLst>
          </p:cNvPr>
          <p:cNvCxnSpPr>
            <a:cxnSpLocks/>
          </p:cNvCxnSpPr>
          <p:nvPr/>
        </p:nvCxnSpPr>
        <p:spPr>
          <a:xfrm>
            <a:off x="12331426" y="6625114"/>
            <a:ext cx="1637962"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21F1BDE5-262B-A145-984A-9C1A6B1E6285}"/>
              </a:ext>
            </a:extLst>
          </p:cNvPr>
          <p:cNvCxnSpPr>
            <a:cxnSpLocks/>
          </p:cNvCxnSpPr>
          <p:nvPr/>
        </p:nvCxnSpPr>
        <p:spPr>
          <a:xfrm>
            <a:off x="12331426" y="6834572"/>
            <a:ext cx="1648979"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sp>
        <p:nvSpPr>
          <p:cNvPr id="49" name="Shape 186">
            <a:extLst>
              <a:ext uri="{FF2B5EF4-FFF2-40B4-BE49-F238E27FC236}">
                <a16:creationId xmlns:a16="http://schemas.microsoft.com/office/drawing/2014/main" id="{A91CADA8-F52C-CB4C-8BE6-06DA80EF4C39}"/>
              </a:ext>
            </a:extLst>
          </p:cNvPr>
          <p:cNvSpPr/>
          <p:nvPr/>
        </p:nvSpPr>
        <p:spPr>
          <a:xfrm>
            <a:off x="9799653" y="7688633"/>
            <a:ext cx="2531773" cy="792953"/>
          </a:xfrm>
          <a:prstGeom prst="roundRect">
            <a:avLst>
              <a:gd name="adj" fmla="val 0"/>
            </a:avLst>
          </a:prstGeom>
          <a:solidFill>
            <a:schemeClr val="accent1">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 </a:t>
            </a:r>
          </a:p>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Controller</a:t>
            </a:r>
            <a:endParaRPr sz="2400" dirty="0">
              <a:latin typeface="Helvetica Neue"/>
              <a:ea typeface="Helvetica"/>
              <a:cs typeface="Helvetica"/>
              <a:sym typeface="Helvetica"/>
            </a:endParaRPr>
          </a:p>
        </p:txBody>
      </p:sp>
      <mc:AlternateContent xmlns:mc="http://schemas.openxmlformats.org/markup-compatibility/2006" xmlns:a14="http://schemas.microsoft.com/office/drawing/2010/main">
        <mc:Choice Requires="a14">
          <p:sp>
            <p:nvSpPr>
              <p:cNvPr id="50" name="Shape 186">
                <a:extLst>
                  <a:ext uri="{FF2B5EF4-FFF2-40B4-BE49-F238E27FC236}">
                    <a16:creationId xmlns:a16="http://schemas.microsoft.com/office/drawing/2014/main" id="{5E45FBF9-5048-3B45-AA6F-B53DDF13F97E}"/>
                  </a:ext>
                </a:extLst>
              </p:cNvPr>
              <p:cNvSpPr/>
              <p:nvPr/>
            </p:nvSpPr>
            <p:spPr>
              <a:xfrm>
                <a:off x="7091994" y="6535418"/>
                <a:ext cx="2243330"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lit/>
                        </m:rPr>
                        <a:rPr lang="en-US" sz="2400" b="0" i="1" dirty="0" smtClean="0">
                          <a:latin typeface="Cambria Math" panose="02040503050406030204" pitchFamily="18" charset="0"/>
                          <a:ea typeface="Helvetica"/>
                          <a:cs typeface="Helvetica"/>
                          <a:sym typeface="Helvetica"/>
                        </a:rPr>
                        <m:t>{</m:t>
                      </m:r>
                      <m:sSubSup>
                        <m:sSubSupPr>
                          <m:ctrlPr>
                            <a:rPr lang="en-US" sz="2400" b="0" i="1" dirty="0" smtClean="0">
                              <a:latin typeface="Cambria Math" panose="02040503050406030204" pitchFamily="18" charset="0"/>
                              <a:ea typeface="Helvetica"/>
                              <a:cs typeface="Helvetica"/>
                              <a:sym typeface="Helvetica"/>
                            </a:rPr>
                          </m:ctrlPr>
                        </m:sSubSupPr>
                        <m:e>
                          <m:r>
                            <m:rPr>
                              <m:sty m:val="p"/>
                            </m:rPr>
                            <a:rPr lang="vi-VN" sz="2400" i="1" dirty="0" smtClean="0">
                              <a:latin typeface="Cambria Math" panose="02040503050406030204" pitchFamily="18" charset="0"/>
                              <a:ea typeface="Helvetica"/>
                              <a:cs typeface="Helvetica"/>
                              <a:sym typeface="Helvetica"/>
                            </a:rPr>
                            <m:t>b</m:t>
                          </m:r>
                          <m:r>
                            <m:rPr>
                              <m:sty m:val="p"/>
                            </m:rPr>
                            <a:rPr lang="vi-VN" sz="2400" b="0" i="0" dirty="0" smtClean="0">
                              <a:latin typeface="Cambria Math" panose="02040503050406030204" pitchFamily="18" charset="0"/>
                              <a:ea typeface="Helvetica"/>
                              <a:cs typeface="Helvetica"/>
                              <a:sym typeface="Helvetica"/>
                            </a:rPr>
                            <m:t>id</m:t>
                          </m:r>
                        </m:e>
                        <m:sub>
                          <m:r>
                            <a:rPr lang="en-US" sz="2400" b="0" i="1" dirty="0" smtClean="0">
                              <a:latin typeface="Cambria Math" panose="02040503050406030204" pitchFamily="18" charset="0"/>
                              <a:ea typeface="Helvetica"/>
                              <a:cs typeface="Helvetica"/>
                              <a:sym typeface="Helvetica"/>
                            </a:rPr>
                            <m:t>𝑖</m:t>
                          </m:r>
                        </m:sub>
                        <m:sup>
                          <m:r>
                            <a:rPr lang="en-US" sz="2400" b="0" i="1" dirty="0" smtClean="0">
                              <a:latin typeface="Cambria Math" panose="02040503050406030204" pitchFamily="18" charset="0"/>
                              <a:ea typeface="Helvetica"/>
                              <a:cs typeface="Helvetica"/>
                              <a:sym typeface="Helvetica"/>
                            </a:rPr>
                            <m:t>′</m:t>
                          </m:r>
                        </m:sup>
                      </m:sSubSup>
                      <m:r>
                        <a:rPr lang="vi-VN" sz="2400" b="0" i="0" dirty="0" smtClean="0">
                          <a:latin typeface="Cambria Math" panose="02040503050406030204" pitchFamily="18" charset="0"/>
                          <a:ea typeface="Helvetica"/>
                          <a:cs typeface="Helvetica"/>
                          <a:sym typeface="Helvetica"/>
                        </a:rPr>
                        <m:t>,</m:t>
                      </m:r>
                      <m:sSubSup>
                        <m:sSubSupPr>
                          <m:ctrlPr>
                            <a:rPr lang="en-US" sz="2400" b="0" i="1" dirty="0" smtClean="0">
                              <a:latin typeface="Cambria Math" panose="02040503050406030204" pitchFamily="18" charset="0"/>
                              <a:ea typeface="Helvetica"/>
                              <a:cs typeface="Helvetica"/>
                              <a:sym typeface="Helvetica"/>
                            </a:rPr>
                          </m:ctrlPr>
                        </m:sSubSupPr>
                        <m:e>
                          <m:r>
                            <m:rPr>
                              <m:sty m:val="p"/>
                            </m:rPr>
                            <a:rPr lang="en-US" sz="2400" b="0" i="0" dirty="0" smtClean="0">
                              <a:latin typeface="Cambria Math" panose="02040503050406030204" pitchFamily="18" charset="0"/>
                              <a:ea typeface="Helvetica"/>
                              <a:cs typeface="Helvetica"/>
                              <a:sym typeface="Helvetica"/>
                            </a:rPr>
                            <m:t>pid</m:t>
                          </m:r>
                        </m:e>
                        <m:sub>
                          <m:r>
                            <a:rPr lang="en-US" sz="2400" b="0" i="1" dirty="0" smtClean="0">
                              <a:latin typeface="Cambria Math" panose="02040503050406030204" pitchFamily="18" charset="0"/>
                              <a:ea typeface="Helvetica"/>
                              <a:cs typeface="Helvetica"/>
                              <a:sym typeface="Helvetica"/>
                            </a:rPr>
                            <m:t>𝑖</m:t>
                          </m:r>
                        </m:sub>
                        <m:sup>
                          <m:r>
                            <a:rPr lang="en-US" sz="2400" b="0" i="0" dirty="0" smtClean="0">
                              <a:latin typeface="Cambria Math" panose="02040503050406030204" pitchFamily="18" charset="0"/>
                              <a:ea typeface="Helvetica"/>
                              <a:cs typeface="Helvetica"/>
                              <a:sym typeface="Helvetica"/>
                            </a:rPr>
                            <m:t>′</m:t>
                          </m:r>
                        </m:sup>
                      </m:sSubSup>
                      <m:sSubSup>
                        <m:sSubSupPr>
                          <m:ctrlPr>
                            <a:rPr lang="en-US" sz="2400" b="0" i="1" dirty="0" smtClean="0">
                              <a:latin typeface="Cambria Math" panose="02040503050406030204" pitchFamily="18" charset="0"/>
                              <a:ea typeface="Helvetica"/>
                              <a:cs typeface="Helvetica"/>
                              <a:sym typeface="Helvetica"/>
                            </a:rPr>
                          </m:ctrlPr>
                        </m:sSubSupPr>
                        <m:e>
                          <m:r>
                            <m:rPr>
                              <m:lit/>
                            </m:rPr>
                            <a:rPr lang="en-US" sz="2400" b="0" i="0" dirty="0" smtClean="0">
                              <a:latin typeface="Cambria Math" panose="02040503050406030204" pitchFamily="18" charset="0"/>
                              <a:ea typeface="Helvetica"/>
                              <a:cs typeface="Helvetica"/>
                              <a:sym typeface="Helvetica"/>
                            </a:rPr>
                            <m:t>}</m:t>
                          </m:r>
                        </m:e>
                        <m:sub>
                          <m:r>
                            <a:rPr lang="en-US" sz="2400" b="0" i="1" dirty="0" smtClean="0">
                              <a:latin typeface="Cambria Math" panose="02040503050406030204" pitchFamily="18" charset="0"/>
                              <a:ea typeface="Helvetica"/>
                              <a:cs typeface="Helvetica"/>
                              <a:sym typeface="Helvetica"/>
                            </a:rPr>
                            <m:t>𝑖</m:t>
                          </m:r>
                          <m:r>
                            <a:rPr lang="en-US" sz="2400" b="0" i="1" dirty="0" smtClean="0">
                              <a:latin typeface="Cambria Math" panose="02040503050406030204" pitchFamily="18" charset="0"/>
                              <a:ea typeface="Helvetica"/>
                              <a:cs typeface="Helvetica"/>
                              <a:sym typeface="Helvetica"/>
                            </a:rPr>
                            <m:t>=1</m:t>
                          </m:r>
                        </m:sub>
                        <m:sup>
                          <m:r>
                            <a:rPr lang="en-US" sz="2400" b="0" i="1" dirty="0" smtClean="0">
                              <a:latin typeface="Cambria Math" panose="02040503050406030204" pitchFamily="18" charset="0"/>
                              <a:ea typeface="Helvetica"/>
                              <a:cs typeface="Helvetica"/>
                              <a:sym typeface="Helvetica"/>
                            </a:rPr>
                            <m:t>𝑛</m:t>
                          </m:r>
                        </m:sup>
                      </m:sSubSup>
                    </m:oMath>
                  </m:oMathPara>
                </a14:m>
                <a:endParaRPr sz="2400" dirty="0">
                  <a:latin typeface="Helvetica Neue"/>
                  <a:ea typeface="Helvetica"/>
                  <a:cs typeface="Helvetica"/>
                  <a:sym typeface="Helvetica"/>
                </a:endParaRPr>
              </a:p>
            </p:txBody>
          </p:sp>
        </mc:Choice>
        <mc:Fallback xmlns="">
          <p:sp>
            <p:nvSpPr>
              <p:cNvPr id="50" name="Shape 186">
                <a:extLst>
                  <a:ext uri="{FF2B5EF4-FFF2-40B4-BE49-F238E27FC236}">
                    <a16:creationId xmlns:a16="http://schemas.microsoft.com/office/drawing/2014/main" id="{5E45FBF9-5048-3B45-AA6F-B53DDF13F97E}"/>
                  </a:ext>
                </a:extLst>
              </p:cNvPr>
              <p:cNvSpPr>
                <a:spLocks noRot="1" noChangeAspect="1" noMove="1" noResize="1" noEditPoints="1" noAdjustHandles="1" noChangeArrowheads="1" noChangeShapeType="1" noTextEdit="1"/>
              </p:cNvSpPr>
              <p:nvPr/>
            </p:nvSpPr>
            <p:spPr>
              <a:xfrm>
                <a:off x="7091994" y="6535418"/>
                <a:ext cx="2243330" cy="503550"/>
              </a:xfrm>
              <a:prstGeom prst="roundRect">
                <a:avLst>
                  <a:gd name="adj" fmla="val 13845"/>
                </a:avLst>
              </a:prstGeom>
              <a:blipFill>
                <a:blip r:embed="rId10"/>
                <a:stretch>
                  <a:fillRect b="-9756"/>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51" name="Elbow Connector 50">
            <a:extLst>
              <a:ext uri="{FF2B5EF4-FFF2-40B4-BE49-F238E27FC236}">
                <a16:creationId xmlns:a16="http://schemas.microsoft.com/office/drawing/2014/main" id="{65F19796-A7D8-A84C-A22B-BB465F9B4445}"/>
              </a:ext>
            </a:extLst>
          </p:cNvPr>
          <p:cNvCxnSpPr>
            <a:cxnSpLocks/>
            <a:stCxn id="84" idx="2"/>
          </p:cNvCxnSpPr>
          <p:nvPr/>
        </p:nvCxnSpPr>
        <p:spPr>
          <a:xfrm rot="16200000" flipH="1">
            <a:off x="8702902" y="5228276"/>
            <a:ext cx="557162" cy="1745272"/>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753E1DC2-F2E6-704B-BBF7-7C930DD92BA7}"/>
              </a:ext>
            </a:extLst>
          </p:cNvPr>
          <p:cNvCxnSpPr>
            <a:cxnSpLocks/>
            <a:stCxn id="50" idx="3"/>
          </p:cNvCxnSpPr>
          <p:nvPr/>
        </p:nvCxnSpPr>
        <p:spPr>
          <a:xfrm>
            <a:off x="9335324" y="6787193"/>
            <a:ext cx="481276"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3" name="Shape 186">
                <a:extLst>
                  <a:ext uri="{FF2B5EF4-FFF2-40B4-BE49-F238E27FC236}">
                    <a16:creationId xmlns:a16="http://schemas.microsoft.com/office/drawing/2014/main" id="{6EA0F99A-E34C-5642-84C6-C36181CD96DC}"/>
                  </a:ext>
                </a:extLst>
              </p:cNvPr>
              <p:cNvSpPr/>
              <p:nvPr/>
            </p:nvSpPr>
            <p:spPr>
              <a:xfrm>
                <a:off x="7289800" y="7977579"/>
                <a:ext cx="1638094"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dirty="0" smtClean="0">
                          <a:latin typeface="Cambria Math" panose="02040503050406030204" pitchFamily="18" charset="0"/>
                          <a:ea typeface="Helvetica"/>
                          <a:cs typeface="Helvetica"/>
                          <a:sym typeface="Helvetica"/>
                        </a:rPr>
                        <m:t>(</m:t>
                      </m:r>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𝑗</m:t>
                              </m:r>
                            </m:e>
                            <m:sub>
                              <m:r>
                                <a:rPr lang="en-US" sz="2400" b="0" i="1" dirty="0" smtClean="0">
                                  <a:latin typeface="Cambria Math" panose="02040503050406030204" pitchFamily="18" charset="0"/>
                                  <a:ea typeface="Helvetica"/>
                                  <a:cs typeface="Helvetica"/>
                                  <a:sym typeface="Helvetica"/>
                                </a:rPr>
                                <m:t>1</m:t>
                              </m:r>
                            </m:sub>
                          </m:sSub>
                        </m:sub>
                      </m:sSub>
                      <m:r>
                        <a:rPr lang="en-US" sz="2400" b="0" i="1" dirty="0" smtClean="0">
                          <a:latin typeface="Cambria Math" panose="02040503050406030204" pitchFamily="18" charset="0"/>
                          <a:ea typeface="Helvetica"/>
                          <a:cs typeface="Helvetica"/>
                          <a:sym typeface="Helvetica"/>
                        </a:rPr>
                        <m:t>,…,</m:t>
                      </m:r>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𝑗</m:t>
                              </m:r>
                            </m:e>
                            <m:sub>
                              <m:r>
                                <a:rPr lang="en-US" sz="2400" b="0" i="1" dirty="0" smtClean="0">
                                  <a:latin typeface="Cambria Math" panose="02040503050406030204" pitchFamily="18" charset="0"/>
                                  <a:ea typeface="Helvetica"/>
                                  <a:cs typeface="Helvetica"/>
                                  <a:sym typeface="Helvetica"/>
                                </a:rPr>
                                <m:t>𝑛</m:t>
                              </m:r>
                            </m:sub>
                          </m:sSub>
                        </m:sub>
                      </m:sSub>
                      <m:r>
                        <a:rPr lang="en-US" sz="2400" b="0" i="1" dirty="0"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53" name="Shape 186">
                <a:extLst>
                  <a:ext uri="{FF2B5EF4-FFF2-40B4-BE49-F238E27FC236}">
                    <a16:creationId xmlns:a16="http://schemas.microsoft.com/office/drawing/2014/main" id="{6EA0F99A-E34C-5642-84C6-C36181CD96DC}"/>
                  </a:ext>
                </a:extLst>
              </p:cNvPr>
              <p:cNvSpPr>
                <a:spLocks noRot="1" noChangeAspect="1" noMove="1" noResize="1" noEditPoints="1" noAdjustHandles="1" noChangeArrowheads="1" noChangeShapeType="1" noTextEdit="1"/>
              </p:cNvSpPr>
              <p:nvPr/>
            </p:nvSpPr>
            <p:spPr>
              <a:xfrm>
                <a:off x="7289800" y="7977579"/>
                <a:ext cx="1638094" cy="503550"/>
              </a:xfrm>
              <a:prstGeom prst="roundRect">
                <a:avLst>
                  <a:gd name="adj" fmla="val 13845"/>
                </a:avLst>
              </a:prstGeom>
              <a:blipFill>
                <a:blip r:embed="rId11"/>
                <a:stretch>
                  <a:fillRect l="-5344" b="-7143"/>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54" name="Elbow Connector 53">
            <a:extLst>
              <a:ext uri="{FF2B5EF4-FFF2-40B4-BE49-F238E27FC236}">
                <a16:creationId xmlns:a16="http://schemas.microsoft.com/office/drawing/2014/main" id="{2A31128B-88AC-D143-B37E-7A2DD8155392}"/>
              </a:ext>
            </a:extLst>
          </p:cNvPr>
          <p:cNvCxnSpPr>
            <a:cxnSpLocks/>
            <a:stCxn id="50" idx="2"/>
          </p:cNvCxnSpPr>
          <p:nvPr/>
        </p:nvCxnSpPr>
        <p:spPr>
          <a:xfrm rot="16200000" flipH="1">
            <a:off x="8592542" y="6660085"/>
            <a:ext cx="828229" cy="1585994"/>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EC5C3752-C1C4-8B4A-9F80-2041D36BB8D9}"/>
              </a:ext>
            </a:extLst>
          </p:cNvPr>
          <p:cNvCxnSpPr>
            <a:cxnSpLocks/>
          </p:cNvCxnSpPr>
          <p:nvPr/>
        </p:nvCxnSpPr>
        <p:spPr>
          <a:xfrm>
            <a:off x="12331426" y="7821188"/>
            <a:ext cx="1665504"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F883C728-612D-CD41-A09C-1A773D3E1125}"/>
              </a:ext>
            </a:extLst>
          </p:cNvPr>
          <p:cNvCxnSpPr>
            <a:cxnSpLocks/>
          </p:cNvCxnSpPr>
          <p:nvPr/>
        </p:nvCxnSpPr>
        <p:spPr>
          <a:xfrm>
            <a:off x="12331426" y="8030646"/>
            <a:ext cx="1671013"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696A424D-F507-A843-8EEF-A4D90DA7B470}"/>
              </a:ext>
            </a:extLst>
          </p:cNvPr>
          <p:cNvCxnSpPr>
            <a:cxnSpLocks/>
          </p:cNvCxnSpPr>
          <p:nvPr/>
        </p:nvCxnSpPr>
        <p:spPr>
          <a:xfrm>
            <a:off x="12331426" y="8190057"/>
            <a:ext cx="1671013"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D0203FC3-73DB-8540-87DB-78EAC67BA6FF}"/>
              </a:ext>
            </a:extLst>
          </p:cNvPr>
          <p:cNvCxnSpPr>
            <a:cxnSpLocks/>
          </p:cNvCxnSpPr>
          <p:nvPr/>
        </p:nvCxnSpPr>
        <p:spPr>
          <a:xfrm>
            <a:off x="12331426" y="8399515"/>
            <a:ext cx="1682029"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sp>
        <p:nvSpPr>
          <p:cNvPr id="61" name="Shape 217">
            <a:extLst>
              <a:ext uri="{FF2B5EF4-FFF2-40B4-BE49-F238E27FC236}">
                <a16:creationId xmlns:a16="http://schemas.microsoft.com/office/drawing/2014/main" id="{0287C6E3-7027-764F-A6A1-494C147B4D40}"/>
              </a:ext>
            </a:extLst>
          </p:cNvPr>
          <p:cNvSpPr/>
          <p:nvPr/>
        </p:nvSpPr>
        <p:spPr>
          <a:xfrm>
            <a:off x="11127385" y="7307565"/>
            <a:ext cx="260660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Get matching files</a:t>
            </a:r>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62" name="Shape 217">
                <a:extLst>
                  <a:ext uri="{FF2B5EF4-FFF2-40B4-BE49-F238E27FC236}">
                    <a16:creationId xmlns:a16="http://schemas.microsoft.com/office/drawing/2014/main" id="{6B119010-7435-DB42-ACBF-BDF72A8B99A2}"/>
                  </a:ext>
                </a:extLst>
              </p:cNvPr>
              <p:cNvSpPr/>
              <p:nvPr/>
            </p:nvSpPr>
            <p:spPr>
              <a:xfrm>
                <a:off x="10755332" y="1975546"/>
                <a:ext cx="3649403"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Get ID of first block of </a:t>
                </a:r>
                <a14:m>
                  <m:oMath xmlns:m="http://schemas.openxmlformats.org/officeDocument/2006/math">
                    <m:r>
                      <a:rPr lang="en-US" sz="2000" b="0" i="1" dirty="0" smtClean="0">
                        <a:solidFill>
                          <a:schemeClr val="accent5">
                            <a:lumMod val="75000"/>
                          </a:schemeClr>
                        </a:solidFill>
                        <a:latin typeface="Cambria Math" panose="02040503050406030204" pitchFamily="18" charset="0"/>
                        <a:ea typeface="Helvetica"/>
                        <a:cs typeface="Helvetica"/>
                        <a:sym typeface="Helvetica"/>
                      </a:rPr>
                      <m:t>𝑤</m:t>
                    </m:r>
                  </m:oMath>
                </a14:m>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62" name="Shape 217">
                <a:extLst>
                  <a:ext uri="{FF2B5EF4-FFF2-40B4-BE49-F238E27FC236}">
                    <a16:creationId xmlns:a16="http://schemas.microsoft.com/office/drawing/2014/main" id="{6B119010-7435-DB42-ACBF-BDF72A8B99A2}"/>
                  </a:ext>
                </a:extLst>
              </p:cNvPr>
              <p:cNvSpPr>
                <a:spLocks noRot="1" noChangeAspect="1" noMove="1" noResize="1" noEditPoints="1" noAdjustHandles="1" noChangeArrowheads="1" noChangeShapeType="1" noTextEdit="1"/>
              </p:cNvSpPr>
              <p:nvPr/>
            </p:nvSpPr>
            <p:spPr>
              <a:xfrm>
                <a:off x="10755332" y="1975546"/>
                <a:ext cx="3649403" cy="400110"/>
              </a:xfrm>
              <a:prstGeom prst="rect">
                <a:avLst/>
              </a:prstGeom>
              <a:blipFill>
                <a:blip r:embed="rId12"/>
                <a:stretch>
                  <a:fillRect l="-2778" t="-9677" b="-25806"/>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63" name="Shape 217">
            <a:extLst>
              <a:ext uri="{FF2B5EF4-FFF2-40B4-BE49-F238E27FC236}">
                <a16:creationId xmlns:a16="http://schemas.microsoft.com/office/drawing/2014/main" id="{7C578497-1788-F940-BAB1-356E46E38E96}"/>
              </a:ext>
            </a:extLst>
          </p:cNvPr>
          <p:cNvSpPr/>
          <p:nvPr/>
        </p:nvSpPr>
        <p:spPr>
          <a:xfrm>
            <a:off x="11370240" y="4300804"/>
            <a:ext cx="3313540"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Get file IDs matching with w</a:t>
            </a:r>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1" name="Elbow Connector 70">
            <a:extLst>
              <a:ext uri="{FF2B5EF4-FFF2-40B4-BE49-F238E27FC236}">
                <a16:creationId xmlns:a16="http://schemas.microsoft.com/office/drawing/2014/main" id="{6B0AB959-7211-F747-B463-AD22255824C0}"/>
              </a:ext>
            </a:extLst>
          </p:cNvPr>
          <p:cNvCxnSpPr>
            <a:cxnSpLocks/>
            <a:stCxn id="17" idx="3"/>
            <a:endCxn id="32" idx="1"/>
          </p:cNvCxnSpPr>
          <p:nvPr/>
        </p:nvCxnSpPr>
        <p:spPr>
          <a:xfrm flipV="1">
            <a:off x="3053059" y="1799076"/>
            <a:ext cx="4719893" cy="3961720"/>
          </a:xfrm>
          <a:prstGeom prst="bentConnector3">
            <a:avLst>
              <a:gd name="adj1" fmla="val 50000"/>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84" name="Shape 186">
                <a:extLst>
                  <a:ext uri="{FF2B5EF4-FFF2-40B4-BE49-F238E27FC236}">
                    <a16:creationId xmlns:a16="http://schemas.microsoft.com/office/drawing/2014/main" id="{ED6F687D-0FA4-C94B-AF6A-3F3138261AAE}"/>
                  </a:ext>
                </a:extLst>
              </p:cNvPr>
              <p:cNvSpPr/>
              <p:nvPr/>
            </p:nvSpPr>
            <p:spPr>
              <a:xfrm>
                <a:off x="7289800" y="5318781"/>
                <a:ext cx="1638094"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dirty="0" smtClean="0">
                          <a:latin typeface="Cambria Math" panose="02040503050406030204" pitchFamily="18" charset="0"/>
                          <a:ea typeface="Helvetica"/>
                          <a:cs typeface="Helvetica"/>
                          <a:sym typeface="Helvetica"/>
                        </a:rPr>
                        <m:t>(</m:t>
                      </m:r>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𝑗</m:t>
                          </m:r>
                        </m:e>
                        <m:sub>
                          <m:r>
                            <a:rPr lang="en-US" sz="2400" b="0" i="1" dirty="0" smtClean="0">
                              <a:latin typeface="Cambria Math" panose="02040503050406030204" pitchFamily="18" charset="0"/>
                              <a:ea typeface="Helvetica"/>
                              <a:cs typeface="Helvetica"/>
                              <a:sym typeface="Helvetica"/>
                            </a:rPr>
                            <m:t>1</m:t>
                          </m:r>
                        </m:sub>
                      </m:sSub>
                      <m:r>
                        <a:rPr lang="en-US" sz="2400" b="0" i="1" dirty="0" smtClean="0">
                          <a:latin typeface="Cambria Math" panose="02040503050406030204" pitchFamily="18" charset="0"/>
                          <a:ea typeface="Helvetica"/>
                          <a:cs typeface="Helvetica"/>
                          <a:sym typeface="Helvetica"/>
                        </a:rPr>
                        <m:t>,…, </m:t>
                      </m:r>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𝑗</m:t>
                          </m:r>
                        </m:e>
                        <m:sub>
                          <m:r>
                            <a:rPr lang="en-US" sz="2400" b="0" i="1" dirty="0" smtClean="0">
                              <a:latin typeface="Cambria Math" panose="02040503050406030204" pitchFamily="18" charset="0"/>
                              <a:ea typeface="Helvetica"/>
                              <a:cs typeface="Helvetica"/>
                              <a:sym typeface="Helvetica"/>
                            </a:rPr>
                            <m:t>𝑛</m:t>
                          </m:r>
                        </m:sub>
                      </m:sSub>
                      <m:r>
                        <a:rPr lang="en-US" sz="2400" b="0" i="1" dirty="0"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84" name="Shape 186">
                <a:extLst>
                  <a:ext uri="{FF2B5EF4-FFF2-40B4-BE49-F238E27FC236}">
                    <a16:creationId xmlns:a16="http://schemas.microsoft.com/office/drawing/2014/main" id="{ED6F687D-0FA4-C94B-AF6A-3F3138261AAE}"/>
                  </a:ext>
                </a:extLst>
              </p:cNvPr>
              <p:cNvSpPr>
                <a:spLocks noRot="1" noChangeAspect="1" noMove="1" noResize="1" noEditPoints="1" noAdjustHandles="1" noChangeArrowheads="1" noChangeShapeType="1" noTextEdit="1"/>
              </p:cNvSpPr>
              <p:nvPr/>
            </p:nvSpPr>
            <p:spPr>
              <a:xfrm>
                <a:off x="7289800" y="5318781"/>
                <a:ext cx="1638094" cy="503550"/>
              </a:xfrm>
              <a:prstGeom prst="roundRect">
                <a:avLst>
                  <a:gd name="adj" fmla="val 13845"/>
                </a:avLst>
              </a:prstGeom>
              <a:blipFill>
                <a:blip r:embed="rId13"/>
                <a:stretch>
                  <a:fillRect b="-9756"/>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85" name="Elbow Connector 84">
            <a:extLst>
              <a:ext uri="{FF2B5EF4-FFF2-40B4-BE49-F238E27FC236}">
                <a16:creationId xmlns:a16="http://schemas.microsoft.com/office/drawing/2014/main" id="{9926F1B3-D014-D642-9332-435EF25E96C4}"/>
              </a:ext>
            </a:extLst>
          </p:cNvPr>
          <p:cNvCxnSpPr>
            <a:cxnSpLocks/>
            <a:endCxn id="84" idx="0"/>
          </p:cNvCxnSpPr>
          <p:nvPr/>
        </p:nvCxnSpPr>
        <p:spPr>
          <a:xfrm rot="10800000" flipV="1">
            <a:off x="8108847" y="5184421"/>
            <a:ext cx="1687538" cy="134359"/>
          </a:xfrm>
          <a:prstGeom prst="bentConnector2">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C652FB75-C376-DE46-B3BC-FA6900AA00D4}"/>
              </a:ext>
            </a:extLst>
          </p:cNvPr>
          <p:cNvCxnSpPr>
            <a:cxnSpLocks/>
            <a:stCxn id="53" idx="3"/>
          </p:cNvCxnSpPr>
          <p:nvPr/>
        </p:nvCxnSpPr>
        <p:spPr>
          <a:xfrm>
            <a:off x="8927894" y="8229354"/>
            <a:ext cx="888706" cy="0"/>
          </a:xfrm>
          <a:prstGeom prst="straightConnector1">
            <a:avLst/>
          </a:prstGeom>
          <a:noFill/>
          <a:ln w="1270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03" name="Shape 217">
                <a:extLst>
                  <a:ext uri="{FF2B5EF4-FFF2-40B4-BE49-F238E27FC236}">
                    <a16:creationId xmlns:a16="http://schemas.microsoft.com/office/drawing/2014/main" id="{74AE7093-1822-8148-A361-C36FCB6A8236}"/>
                  </a:ext>
                </a:extLst>
              </p:cNvPr>
              <p:cNvSpPr/>
              <p:nvPr/>
            </p:nvSpPr>
            <p:spPr>
              <a:xfrm>
                <a:off x="10050734" y="5786381"/>
                <a:ext cx="4604857" cy="42992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r"/>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Get path of first block of each </a:t>
                </a:r>
                <a14:m>
                  <m:oMath xmlns:m="http://schemas.openxmlformats.org/officeDocument/2006/math">
                    <m:sSub>
                      <m:sSubPr>
                        <m:ctrlPr>
                          <a:rPr lang="en-US" sz="2000" i="1" dirty="0" smtClean="0">
                            <a:solidFill>
                              <a:schemeClr val="accent5">
                                <a:lumMod val="75000"/>
                              </a:schemeClr>
                            </a:solidFill>
                            <a:latin typeface="Cambria Math" panose="02040503050406030204" pitchFamily="18" charset="0"/>
                            <a:ea typeface="Helvetica Neue" panose="02000503000000020004" pitchFamily="2" charset="0"/>
                            <a:cs typeface="Helvetica Neue" panose="02000503000000020004" pitchFamily="2" charset="0"/>
                          </a:rPr>
                        </m:ctrlPr>
                      </m:sSubPr>
                      <m:e>
                        <m:r>
                          <a:rPr lang="en-US" sz="2000" i="1" dirty="0" smtClean="0">
                            <a:solidFill>
                              <a:schemeClr val="accent5">
                                <a:lumMod val="75000"/>
                              </a:schemeClr>
                            </a:solidFill>
                            <a:latin typeface="Cambria Math" panose="02040503050406030204" pitchFamily="18" charset="0"/>
                            <a:ea typeface="Helvetica Neue" panose="02000503000000020004" pitchFamily="2" charset="0"/>
                            <a:cs typeface="Helvetica Neue" panose="02000503000000020004" pitchFamily="2" charset="0"/>
                          </a:rPr>
                          <m:t>𝑓</m:t>
                        </m:r>
                      </m:e>
                      <m:sub>
                        <m:sSub>
                          <m:sSubPr>
                            <m:ctrlPr>
                              <a:rPr lang="en-US" sz="2000" i="1" dirty="0" smtClean="0">
                                <a:solidFill>
                                  <a:schemeClr val="accent5">
                                    <a:lumMod val="75000"/>
                                  </a:schemeClr>
                                </a:solidFill>
                                <a:latin typeface="Cambria Math" panose="02040503050406030204" pitchFamily="18" charset="0"/>
                                <a:ea typeface="Helvetica Neue" panose="02000503000000020004" pitchFamily="2" charset="0"/>
                                <a:cs typeface="Helvetica Neue" panose="02000503000000020004" pitchFamily="2" charset="0"/>
                              </a:rPr>
                            </m:ctrlPr>
                          </m:sSubPr>
                          <m:e>
                            <m:r>
                              <a:rPr lang="en-US" sz="2000" i="1" dirty="0" smtClean="0">
                                <a:solidFill>
                                  <a:schemeClr val="accent5">
                                    <a:lumMod val="75000"/>
                                  </a:schemeClr>
                                </a:solidFill>
                                <a:latin typeface="Cambria Math" panose="02040503050406030204" pitchFamily="18" charset="0"/>
                                <a:ea typeface="Helvetica Neue" panose="02000503000000020004" pitchFamily="2" charset="0"/>
                                <a:cs typeface="Helvetica Neue" panose="02000503000000020004" pitchFamily="2" charset="0"/>
                              </a:rPr>
                              <m:t>𝑗</m:t>
                            </m:r>
                          </m:e>
                          <m:sub>
                            <m:r>
                              <a:rPr lang="en-US" sz="2000" i="1" dirty="0" smtClean="0">
                                <a:solidFill>
                                  <a:schemeClr val="accent5">
                                    <a:lumMod val="75000"/>
                                  </a:schemeClr>
                                </a:solidFill>
                                <a:latin typeface="Cambria Math" panose="02040503050406030204" pitchFamily="18" charset="0"/>
                                <a:ea typeface="Helvetica Neue" panose="02000503000000020004" pitchFamily="2" charset="0"/>
                                <a:cs typeface="Helvetica Neue" panose="02000503000000020004" pitchFamily="2" charset="0"/>
                              </a:rPr>
                              <m:t>𝑖</m:t>
                            </m:r>
                          </m:sub>
                        </m:sSub>
                      </m:sub>
                    </m:sSub>
                  </m:oMath>
                </a14:m>
                <a:r>
                  <a:rPr lang="en-US"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rPr>
                  <a:t> </a:t>
                </a:r>
                <a:endParaRPr lang="ar-AE" sz="2000" i="1" dirty="0">
                  <a:solidFill>
                    <a:schemeClr val="accent5">
                      <a:lumMod val="7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103" name="Shape 217">
                <a:extLst>
                  <a:ext uri="{FF2B5EF4-FFF2-40B4-BE49-F238E27FC236}">
                    <a16:creationId xmlns:a16="http://schemas.microsoft.com/office/drawing/2014/main" id="{74AE7093-1822-8148-A361-C36FCB6A8236}"/>
                  </a:ext>
                </a:extLst>
              </p:cNvPr>
              <p:cNvSpPr>
                <a:spLocks noRot="1" noChangeAspect="1" noMove="1" noResize="1" noEditPoints="1" noAdjustHandles="1" noChangeArrowheads="1" noChangeShapeType="1" noTextEdit="1"/>
              </p:cNvSpPr>
              <p:nvPr/>
            </p:nvSpPr>
            <p:spPr>
              <a:xfrm>
                <a:off x="10050734" y="5786381"/>
                <a:ext cx="4604857" cy="429926"/>
              </a:xfrm>
              <a:prstGeom prst="rect">
                <a:avLst/>
              </a:prstGeom>
              <a:blipFill>
                <a:blip r:embed="rId14"/>
                <a:stretch>
                  <a:fillRect t="-12121" r="-5220" b="-15152"/>
                </a:stretch>
              </a:blipFill>
              <a:ln w="12700">
                <a:miter lim="400000"/>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Shape 186">
                <a:extLst>
                  <a:ext uri="{FF2B5EF4-FFF2-40B4-BE49-F238E27FC236}">
                    <a16:creationId xmlns:a16="http://schemas.microsoft.com/office/drawing/2014/main" id="{4B4CE229-4ADB-E640-8E17-CC0A8012DF7D}"/>
                  </a:ext>
                </a:extLst>
              </p:cNvPr>
              <p:cNvSpPr/>
              <p:nvPr/>
            </p:nvSpPr>
            <p:spPr>
              <a:xfrm>
                <a:off x="814552" y="7977579"/>
                <a:ext cx="1638094" cy="503550"/>
              </a:xfrm>
              <a:prstGeom prst="roundRect">
                <a:avLst>
                  <a:gd name="adj" fmla="val 13845"/>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dirty="0" smtClean="0">
                          <a:latin typeface="Cambria Math" panose="02040503050406030204" pitchFamily="18" charset="0"/>
                          <a:ea typeface="Helvetica"/>
                          <a:cs typeface="Helvetica"/>
                          <a:sym typeface="Helvetica"/>
                        </a:rPr>
                        <m:t>(</m:t>
                      </m:r>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𝑗</m:t>
                              </m:r>
                            </m:e>
                            <m:sub>
                              <m:r>
                                <a:rPr lang="en-US" sz="2400" b="0" i="1" dirty="0" smtClean="0">
                                  <a:latin typeface="Cambria Math" panose="02040503050406030204" pitchFamily="18" charset="0"/>
                                  <a:ea typeface="Helvetica"/>
                                  <a:cs typeface="Helvetica"/>
                                  <a:sym typeface="Helvetica"/>
                                </a:rPr>
                                <m:t>1</m:t>
                              </m:r>
                            </m:sub>
                          </m:sSub>
                        </m:sub>
                      </m:sSub>
                      <m:r>
                        <a:rPr lang="en-US" sz="2400" b="0" i="1" dirty="0" smtClean="0">
                          <a:latin typeface="Cambria Math" panose="02040503050406030204" pitchFamily="18" charset="0"/>
                          <a:ea typeface="Helvetica"/>
                          <a:cs typeface="Helvetica"/>
                          <a:sym typeface="Helvetica"/>
                        </a:rPr>
                        <m:t>,…,</m:t>
                      </m:r>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𝑗</m:t>
                              </m:r>
                            </m:e>
                            <m:sub>
                              <m:r>
                                <a:rPr lang="en-US" sz="2400" b="0" i="1" dirty="0" smtClean="0">
                                  <a:latin typeface="Cambria Math" panose="02040503050406030204" pitchFamily="18" charset="0"/>
                                  <a:ea typeface="Helvetica"/>
                                  <a:cs typeface="Helvetica"/>
                                  <a:sym typeface="Helvetica"/>
                                </a:rPr>
                                <m:t>𝑛</m:t>
                              </m:r>
                            </m:sub>
                          </m:sSub>
                        </m:sub>
                      </m:sSub>
                      <m:r>
                        <a:rPr lang="en-US" sz="2400" b="0" i="1" dirty="0"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106" name="Shape 186">
                <a:extLst>
                  <a:ext uri="{FF2B5EF4-FFF2-40B4-BE49-F238E27FC236}">
                    <a16:creationId xmlns:a16="http://schemas.microsoft.com/office/drawing/2014/main" id="{4B4CE229-4ADB-E640-8E17-CC0A8012DF7D}"/>
                  </a:ext>
                </a:extLst>
              </p:cNvPr>
              <p:cNvSpPr>
                <a:spLocks noRot="1" noChangeAspect="1" noMove="1" noResize="1" noEditPoints="1" noAdjustHandles="1" noChangeArrowheads="1" noChangeShapeType="1" noTextEdit="1"/>
              </p:cNvSpPr>
              <p:nvPr/>
            </p:nvSpPr>
            <p:spPr>
              <a:xfrm>
                <a:off x="814552" y="7977579"/>
                <a:ext cx="1638094" cy="503550"/>
              </a:xfrm>
              <a:prstGeom prst="roundRect">
                <a:avLst>
                  <a:gd name="adj" fmla="val 13845"/>
                </a:avLst>
              </a:prstGeom>
              <a:blipFill>
                <a:blip r:embed="rId15"/>
                <a:stretch>
                  <a:fillRect l="-4580" b="-7143"/>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110" name="Straight Arrow Connector 109">
            <a:extLst>
              <a:ext uri="{FF2B5EF4-FFF2-40B4-BE49-F238E27FC236}">
                <a16:creationId xmlns:a16="http://schemas.microsoft.com/office/drawing/2014/main" id="{613E4F7A-B38B-9743-945F-D44FC10C094D}"/>
              </a:ext>
            </a:extLst>
          </p:cNvPr>
          <p:cNvCxnSpPr>
            <a:cxnSpLocks/>
            <a:stCxn id="106" idx="3"/>
            <a:endCxn id="53" idx="1"/>
          </p:cNvCxnSpPr>
          <p:nvPr/>
        </p:nvCxnSpPr>
        <p:spPr>
          <a:xfrm>
            <a:off x="2452646" y="8229354"/>
            <a:ext cx="4837154" cy="0"/>
          </a:xfrm>
          <a:prstGeom prst="straightConnector1">
            <a:avLst/>
          </a:prstGeom>
          <a:noFill/>
          <a:ln w="44450" cap="flat">
            <a:solidFill>
              <a:srgbClr val="000000"/>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sp>
        <p:nvSpPr>
          <p:cNvPr id="116" name="Shape 217">
            <a:extLst>
              <a:ext uri="{FF2B5EF4-FFF2-40B4-BE49-F238E27FC236}">
                <a16:creationId xmlns:a16="http://schemas.microsoft.com/office/drawing/2014/main" id="{4058E747-A864-ED45-AEC4-136CC8972DDB}"/>
              </a:ext>
            </a:extLst>
          </p:cNvPr>
          <p:cNvSpPr/>
          <p:nvPr/>
        </p:nvSpPr>
        <p:spPr>
          <a:xfrm>
            <a:off x="10773620" y="387836"/>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US" u="sng" dirty="0">
                <a:latin typeface="Helvetica Neue" panose="02000503000000020004" pitchFamily="2" charset="0"/>
                <a:ea typeface="Helvetica Neue" panose="02000503000000020004" pitchFamily="2" charset="0"/>
                <a:cs typeface="Helvetica Neue" panose="02000503000000020004" pitchFamily="2" charset="0"/>
              </a:rPr>
              <a:t>Server</a:t>
            </a:r>
            <a:endParaRPr u="sng"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9" name="Text Placeholder 2">
            <a:extLst>
              <a:ext uri="{FF2B5EF4-FFF2-40B4-BE49-F238E27FC236}">
                <a16:creationId xmlns:a16="http://schemas.microsoft.com/office/drawing/2014/main" id="{0718F1CC-C327-F64B-8DF5-056EA20488CC}"/>
              </a:ext>
            </a:extLst>
          </p:cNvPr>
          <p:cNvSpPr txBox="1">
            <a:spLocks/>
          </p:cNvSpPr>
          <p:nvPr/>
        </p:nvSpPr>
        <p:spPr>
          <a:xfrm>
            <a:off x="9366806" y="3309468"/>
            <a:ext cx="5337059" cy="1002805"/>
          </a:xfrm>
          <a:prstGeom prst="rect">
            <a:avLst/>
          </a:prstGeom>
          <a:solidFill>
            <a:srgbClr val="FFFFFF"/>
          </a:solidFill>
          <a:ln w="12700">
            <a:solidFill>
              <a:schemeClr val="accent1"/>
            </a:solidFill>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0"/>
              </a:spcBef>
              <a:buSzPct val="100000"/>
              <a:buNone/>
            </a:pPr>
            <a:r>
              <a:rPr lang="en-US" sz="2000" i="1" u="sng" dirty="0">
                <a:solidFill>
                  <a:srgbClr val="FF0000"/>
                </a:solidFill>
                <a:latin typeface="Helvetica Neue"/>
                <a:ea typeface="Helvetica Neue" charset="0"/>
                <a:cs typeface="Helvetica Neue" charset="0"/>
              </a:rPr>
              <a:t>Garbage collection:</a:t>
            </a:r>
          </a:p>
          <a:p>
            <a:pPr marL="234950" lvl="1" indent="-234950" hangingPunct="1">
              <a:spcBef>
                <a:spcPts val="0"/>
              </a:spcBef>
              <a:buSzPct val="100000"/>
            </a:pPr>
            <a:r>
              <a:rPr lang="en-US" sz="2000" i="1" dirty="0">
                <a:solidFill>
                  <a:srgbClr val="FF0000"/>
                </a:solidFill>
                <a:latin typeface="Helvetica Neue"/>
                <a:ea typeface="Helvetica Neue" charset="0"/>
                <a:cs typeface="Helvetica Neue" charset="0"/>
              </a:rPr>
              <a:t>kw-f pairs towards the head is latest</a:t>
            </a:r>
          </a:p>
          <a:p>
            <a:pPr marL="234950" lvl="1" indent="-234950" hangingPunct="1">
              <a:spcBef>
                <a:spcPts val="0"/>
              </a:spcBef>
              <a:buSzPct val="100000"/>
            </a:pPr>
            <a:r>
              <a:rPr lang="en-US" sz="2000" i="1" dirty="0">
                <a:solidFill>
                  <a:srgbClr val="FF0000"/>
                </a:solidFill>
                <a:latin typeface="Helvetica Neue"/>
                <a:ea typeface="Helvetica Neue" charset="0"/>
                <a:cs typeface="Helvetica Neue" charset="0"/>
              </a:rPr>
              <a:t>Delete kw-f pairs towards the tail if repeated</a:t>
            </a:r>
          </a:p>
        </p:txBody>
      </p:sp>
      <mc:AlternateContent xmlns:mc="http://schemas.openxmlformats.org/markup-compatibility/2006" xmlns:a14="http://schemas.microsoft.com/office/drawing/2010/main">
        <mc:Choice Requires="a14">
          <p:sp>
            <p:nvSpPr>
              <p:cNvPr id="60" name="Shape 186">
                <a:extLst>
                  <a:ext uri="{FF2B5EF4-FFF2-40B4-BE49-F238E27FC236}">
                    <a16:creationId xmlns:a16="http://schemas.microsoft.com/office/drawing/2014/main" id="{1A84856E-E1CB-404E-970E-016A2A7BBB7D}"/>
                  </a:ext>
                </a:extLst>
              </p:cNvPr>
              <p:cNvSpPr/>
              <p:nvPr/>
            </p:nvSpPr>
            <p:spPr>
              <a:xfrm>
                <a:off x="13968078" y="2217926"/>
                <a:ext cx="1585994" cy="792969"/>
              </a:xfrm>
              <a:prstGeom prst="roundRect">
                <a:avLst>
                  <a:gd name="adj" fmla="val 21231"/>
                </a:avLst>
              </a:prstGeom>
              <a:solidFill>
                <a:schemeClr val="accent2">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panose="02040503050406030204" pitchFamily="18" charset="0"/>
                          <a:ea typeface="Helvetica"/>
                          <a:cs typeface="Helvetica"/>
                          <a:sym typeface="Helvetica"/>
                        </a:rPr>
                        <m:t>TW</m:t>
                      </m:r>
                    </m:oMath>
                  </m:oMathPara>
                </a14:m>
                <a:endParaRPr sz="2400" dirty="0">
                  <a:latin typeface="Helvetica Neue"/>
                  <a:ea typeface="Helvetica"/>
                  <a:cs typeface="Helvetica"/>
                  <a:sym typeface="Helvetica"/>
                </a:endParaRPr>
              </a:p>
            </p:txBody>
          </p:sp>
        </mc:Choice>
        <mc:Fallback xmlns="">
          <p:sp>
            <p:nvSpPr>
              <p:cNvPr id="60" name="Shape 186">
                <a:extLst>
                  <a:ext uri="{FF2B5EF4-FFF2-40B4-BE49-F238E27FC236}">
                    <a16:creationId xmlns:a16="http://schemas.microsoft.com/office/drawing/2014/main" id="{1A84856E-E1CB-404E-970E-016A2A7BBB7D}"/>
                  </a:ext>
                </a:extLst>
              </p:cNvPr>
              <p:cNvSpPr>
                <a:spLocks noRot="1" noChangeAspect="1" noMove="1" noResize="1" noEditPoints="1" noAdjustHandles="1" noChangeArrowheads="1" noChangeShapeType="1" noTextEdit="1"/>
              </p:cNvSpPr>
              <p:nvPr/>
            </p:nvSpPr>
            <p:spPr>
              <a:xfrm>
                <a:off x="13968078" y="2217926"/>
                <a:ext cx="1585994" cy="792969"/>
              </a:xfrm>
              <a:prstGeom prst="roundRect">
                <a:avLst>
                  <a:gd name="adj" fmla="val 21231"/>
                </a:avLst>
              </a:prstGeom>
              <a:blipFill>
                <a:blip r:embed="rId16"/>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66" name="Shape 186">
            <a:extLst>
              <a:ext uri="{FF2B5EF4-FFF2-40B4-BE49-F238E27FC236}">
                <a16:creationId xmlns:a16="http://schemas.microsoft.com/office/drawing/2014/main" id="{8C411544-E962-1444-8D94-EEEA0110CB43}"/>
              </a:ext>
            </a:extLst>
          </p:cNvPr>
          <p:cNvSpPr/>
          <p:nvPr/>
        </p:nvSpPr>
        <p:spPr>
          <a:xfrm>
            <a:off x="9790533" y="4670970"/>
            <a:ext cx="2545648" cy="792953"/>
          </a:xfrm>
          <a:prstGeom prst="roundRect">
            <a:avLst>
              <a:gd name="adj" fmla="val 0"/>
            </a:avLst>
          </a:prstGeom>
          <a:solidFill>
            <a:schemeClr val="accent1">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 </a:t>
            </a:r>
          </a:p>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Controller</a:t>
            </a:r>
          </a:p>
        </p:txBody>
      </p:sp>
      <p:sp>
        <p:nvSpPr>
          <p:cNvPr id="11" name="Rectangle 10">
            <a:extLst>
              <a:ext uri="{FF2B5EF4-FFF2-40B4-BE49-F238E27FC236}">
                <a16:creationId xmlns:a16="http://schemas.microsoft.com/office/drawing/2014/main" id="{F6B76194-6DBD-1343-96EB-D797E1FAEB73}"/>
              </a:ext>
            </a:extLst>
          </p:cNvPr>
          <p:cNvSpPr/>
          <p:nvPr/>
        </p:nvSpPr>
        <p:spPr>
          <a:xfrm>
            <a:off x="10441792" y="2439341"/>
            <a:ext cx="3446777" cy="400110"/>
          </a:xfrm>
          <a:prstGeom prst="rect">
            <a:avLst/>
          </a:prstGeom>
        </p:spPr>
        <p:txBody>
          <a:bodyPr wrap="none">
            <a:spAutoFit/>
          </a:bodyPr>
          <a:lstStyle/>
          <a:p>
            <a:r>
              <a:rPr lang="en-US" sz="2000" i="1" dirty="0">
                <a:solidFill>
                  <a:srgbClr val="FF0000"/>
                </a:solidFill>
                <a:latin typeface="Helvetica Neue"/>
              </a:rPr>
              <a:t>Fetch entire TW into enclave</a:t>
            </a:r>
            <a:endParaRPr lang="en-US" sz="2000" i="1" dirty="0">
              <a:solidFill>
                <a:srgbClr val="FF0000"/>
              </a:solidFill>
            </a:endParaRPr>
          </a:p>
        </p:txBody>
      </p:sp>
    </p:spTree>
    <p:extLst>
      <p:ext uri="{BB962C8B-B14F-4D97-AF65-F5344CB8AC3E}">
        <p14:creationId xmlns:p14="http://schemas.microsoft.com/office/powerpoint/2010/main" val="31163186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dissolve">
                                      <p:cBhvr>
                                        <p:cTn id="30" dur="500"/>
                                        <p:tgtEl>
                                          <p:spTgt spid="3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dissolve">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dissolve">
                                      <p:cBhvr>
                                        <p:cTn id="38" dur="500"/>
                                        <p:tgtEl>
                                          <p:spTgt spid="63"/>
                                        </p:tgtEl>
                                      </p:cBhvr>
                                    </p:animEffect>
                                  </p:childTnLst>
                                </p:cTn>
                              </p:par>
                              <p:par>
                                <p:cTn id="39" presetID="9"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par>
                                <p:cTn id="42" presetID="9"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par>
                                <p:cTn id="48" presetID="9"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dissolv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dissolv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dissolve">
                                      <p:cBhvr>
                                        <p:cTn id="60" dur="500"/>
                                        <p:tgtEl>
                                          <p:spTgt spid="8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dissolve">
                                      <p:cBhvr>
                                        <p:cTn id="63" dur="500"/>
                                        <p:tgtEl>
                                          <p:spTgt spid="8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dissolve">
                                      <p:cBhvr>
                                        <p:cTn id="74" dur="500"/>
                                        <p:tgtEl>
                                          <p:spTgt spid="103"/>
                                        </p:tgtEl>
                                      </p:cBhvr>
                                    </p:animEffect>
                                  </p:childTnLst>
                                </p:cTn>
                              </p:par>
                              <p:par>
                                <p:cTn id="75" presetID="9"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dissolve">
                                      <p:cBhvr>
                                        <p:cTn id="77" dur="500"/>
                                        <p:tgtEl>
                                          <p:spTgt spid="45"/>
                                        </p:tgtEl>
                                      </p:cBhvr>
                                    </p:animEffect>
                                  </p:childTnLst>
                                </p:cTn>
                              </p:par>
                              <p:par>
                                <p:cTn id="78" presetID="9" presetClass="entr" presetSubtype="0"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dissolve">
                                      <p:cBhvr>
                                        <p:cTn id="80" dur="500"/>
                                        <p:tgtEl>
                                          <p:spTgt spid="46"/>
                                        </p:tgtEl>
                                      </p:cBhvr>
                                    </p:animEffect>
                                  </p:childTnLst>
                                </p:cTn>
                              </p:par>
                              <p:par>
                                <p:cTn id="81" presetID="9"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dissolve">
                                      <p:cBhvr>
                                        <p:cTn id="83" dur="500"/>
                                        <p:tgtEl>
                                          <p:spTgt spid="47"/>
                                        </p:tgtEl>
                                      </p:cBhvr>
                                    </p:animEffect>
                                  </p:childTnLst>
                                </p:cTn>
                              </p:par>
                              <p:par>
                                <p:cTn id="84" presetID="9"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dissolve">
                                      <p:cBhvr>
                                        <p:cTn id="86" dur="500"/>
                                        <p:tgtEl>
                                          <p:spTgt spid="48"/>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dissolve">
                                      <p:cBhvr>
                                        <p:cTn id="91" dur="500"/>
                                        <p:tgtEl>
                                          <p:spTgt spid="52"/>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dissolv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dissolve">
                                      <p:cBhvr>
                                        <p:cTn id="105" dur="500"/>
                                        <p:tgtEl>
                                          <p:spTgt spid="55"/>
                                        </p:tgtEl>
                                      </p:cBhvr>
                                    </p:animEffect>
                                  </p:childTnLst>
                                </p:cTn>
                              </p:par>
                              <p:par>
                                <p:cTn id="106" presetID="9"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dissolve">
                                      <p:cBhvr>
                                        <p:cTn id="108" dur="500"/>
                                        <p:tgtEl>
                                          <p:spTgt spid="56"/>
                                        </p:tgtEl>
                                      </p:cBhvr>
                                    </p:animEffect>
                                  </p:childTnLst>
                                </p:cTn>
                              </p:par>
                              <p:par>
                                <p:cTn id="109" presetID="9" presetClass="entr" presetSubtype="0"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dissolve">
                                      <p:cBhvr>
                                        <p:cTn id="111" dur="500"/>
                                        <p:tgtEl>
                                          <p:spTgt spid="57"/>
                                        </p:tgtEl>
                                      </p:cBhvr>
                                    </p:animEffect>
                                  </p:childTnLst>
                                </p:cTn>
                              </p:par>
                              <p:par>
                                <p:cTn id="112" presetID="9" presetClass="entr" presetSubtype="0" fill="hold"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dissolve">
                                      <p:cBhvr>
                                        <p:cTn id="114" dur="500"/>
                                        <p:tgtEl>
                                          <p:spTgt spid="58"/>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dissolv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dissolve">
                                      <p:cBhvr>
                                        <p:cTn id="122" dur="500"/>
                                        <p:tgtEl>
                                          <p:spTgt spid="9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dissolve">
                                      <p:cBhvr>
                                        <p:cTn id="125" dur="500"/>
                                        <p:tgtEl>
                                          <p:spTgt spid="53"/>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10"/>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4" grpId="0" animBg="1"/>
      <p:bldP spid="49" grpId="0" animBg="1"/>
      <p:bldP spid="50" grpId="0" animBg="1"/>
      <p:bldP spid="53" grpId="0" animBg="1"/>
      <p:bldP spid="61" grpId="0" animBg="1"/>
      <p:bldP spid="62" grpId="0" animBg="1"/>
      <p:bldP spid="63" grpId="0" animBg="1"/>
      <p:bldP spid="84" grpId="0" animBg="1"/>
      <p:bldP spid="103" grpId="0" animBg="1"/>
      <p:bldP spid="106" grpId="0" animBg="1"/>
      <p:bldP spid="59" grpId="0" animBg="1"/>
      <p:bldP spid="66"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Hiding side-channel access pattern</a:t>
            </a:r>
          </a:p>
        </p:txBody>
      </p:sp>
      <p:sp>
        <p:nvSpPr>
          <p:cNvPr id="6" name="Slide Number Placeholder 5">
            <a:extLst>
              <a:ext uri="{FF2B5EF4-FFF2-40B4-BE49-F238E27FC236}">
                <a16:creationId xmlns:a16="http://schemas.microsoft.com/office/drawing/2014/main" id="{A24443D9-7245-43FC-8F21-40559110B364}"/>
              </a:ext>
            </a:extLst>
          </p:cNvPr>
          <p:cNvSpPr>
            <a:spLocks noGrp="1"/>
          </p:cNvSpPr>
          <p:nvPr>
            <p:ph type="sldNum" sz="quarter" idx="2"/>
          </p:nvPr>
        </p:nvSpPr>
        <p:spPr/>
        <p:txBody>
          <a:bodyPr/>
          <a:lstStyle/>
          <a:p>
            <a:fld id="{86CB4B4D-7CA3-9044-876B-883B54F8677D}" type="slidenum">
              <a:rPr lang="en-US" smtClean="0"/>
              <a:t>12</a:t>
            </a:fld>
            <a:endParaRPr lang="en-US"/>
          </a:p>
        </p:txBody>
      </p:sp>
      <p:sp>
        <p:nvSpPr>
          <p:cNvPr id="59" name="Text Placeholder 2">
            <a:extLst>
              <a:ext uri="{FF2B5EF4-FFF2-40B4-BE49-F238E27FC236}">
                <a16:creationId xmlns:a16="http://schemas.microsoft.com/office/drawing/2014/main" id="{FE53C3EF-0237-8C42-B774-4798A33689E2}"/>
              </a:ext>
            </a:extLst>
          </p:cNvPr>
          <p:cNvSpPr>
            <a:spLocks noGrp="1"/>
          </p:cNvSpPr>
          <p:nvPr>
            <p:ph type="body" idx="1"/>
          </p:nvPr>
        </p:nvSpPr>
        <p:spPr>
          <a:xfrm>
            <a:off x="643254" y="1989812"/>
            <a:ext cx="16510889" cy="7319288"/>
          </a:xfrm>
        </p:spPr>
        <p:txBody>
          <a:bodyPr anchor="t">
            <a:noAutofit/>
          </a:bodyPr>
          <a:lstStyle/>
          <a:p>
            <a:pPr>
              <a:spcBef>
                <a:spcPts val="1200"/>
              </a:spcBef>
              <a:buSzPct val="100000"/>
              <a:buFont typeface="Wingdings" charset="2"/>
              <a:buChar char="§"/>
            </a:pPr>
            <a:r>
              <a:rPr lang="en-US" sz="3000" dirty="0">
                <a:solidFill>
                  <a:schemeClr val="accent1">
                    <a:lumMod val="75000"/>
                  </a:schemeClr>
                </a:solidFill>
                <a:latin typeface="Helvetica Neue"/>
              </a:rPr>
              <a:t>TW is a hash table</a:t>
            </a:r>
          </a:p>
          <a:p>
            <a:pPr lvl="1">
              <a:spcBef>
                <a:spcPts val="1200"/>
              </a:spcBef>
              <a:buSzPct val="100000"/>
              <a:buFont typeface="Wingdings" charset="2"/>
              <a:buChar char="§"/>
            </a:pPr>
            <a:r>
              <a:rPr lang="en-US" sz="3000" dirty="0">
                <a:solidFill>
                  <a:schemeClr val="accent1">
                    <a:lumMod val="75000"/>
                  </a:schemeClr>
                </a:solidFill>
                <a:latin typeface="Helvetica Neue"/>
              </a:rPr>
              <a:t>Linear scan (and loaded into SGX by 95MB chunks) to prevent which slots are accessed</a:t>
            </a:r>
          </a:p>
          <a:p>
            <a:pPr>
              <a:spcBef>
                <a:spcPts val="1200"/>
              </a:spcBef>
              <a:buSzPct val="100000"/>
              <a:buFont typeface="Wingdings" charset="2"/>
              <a:buChar char="§"/>
            </a:pPr>
            <a:r>
              <a:rPr lang="en-US" sz="3000" dirty="0">
                <a:solidFill>
                  <a:schemeClr val="accent1">
                    <a:lumMod val="75000"/>
                  </a:schemeClr>
                </a:solidFill>
                <a:latin typeface="Helvetica Neue"/>
              </a:rPr>
              <a:t>Stash is stored in untrusted memory region </a:t>
            </a:r>
          </a:p>
          <a:p>
            <a:pPr lvl="1">
              <a:spcBef>
                <a:spcPts val="1200"/>
              </a:spcBef>
              <a:buSzPct val="100000"/>
              <a:buFont typeface="Wingdings" charset="2"/>
              <a:buChar char="§"/>
            </a:pPr>
            <a:r>
              <a:rPr lang="en-US" sz="3000" dirty="0">
                <a:solidFill>
                  <a:schemeClr val="accent1">
                    <a:lumMod val="75000"/>
                  </a:schemeClr>
                </a:solidFill>
                <a:latin typeface="Helvetica Neue"/>
              </a:rPr>
              <a:t>Linear scan per block pushed/fetched to prevent which slot is accessed</a:t>
            </a:r>
          </a:p>
          <a:p>
            <a:pPr lvl="1">
              <a:spcBef>
                <a:spcPts val="1200"/>
              </a:spcBef>
              <a:buSzPct val="100000"/>
              <a:buFont typeface="Wingdings" charset="2"/>
              <a:buChar char="§"/>
            </a:pPr>
            <a:endParaRPr lang="en-US" sz="3000" dirty="0">
              <a:solidFill>
                <a:schemeClr val="accent1">
                  <a:lumMod val="75000"/>
                </a:schemeClr>
              </a:solidFill>
              <a:latin typeface="Helvetica Neue"/>
            </a:endParaRPr>
          </a:p>
          <a:p>
            <a:pPr>
              <a:spcBef>
                <a:spcPts val="1200"/>
              </a:spcBef>
              <a:buSzPct val="100000"/>
              <a:buFont typeface="Wingdings" charset="2"/>
              <a:buChar char="§"/>
            </a:pPr>
            <a:r>
              <a:rPr lang="en-US" sz="3000" dirty="0">
                <a:solidFill>
                  <a:schemeClr val="accent6">
                    <a:lumMod val="75000"/>
                  </a:schemeClr>
                </a:solidFill>
                <a:latin typeface="Helvetica Neue"/>
              </a:rPr>
              <a:t>Conditional execution (if/else </a:t>
            </a:r>
            <a:r>
              <a:rPr lang="en-US" sz="3000" dirty="0" err="1">
                <a:solidFill>
                  <a:schemeClr val="accent6">
                    <a:lumMod val="75000"/>
                  </a:schemeClr>
                </a:solidFill>
                <a:latin typeface="Helvetica Neue"/>
              </a:rPr>
              <a:t>st.</a:t>
            </a:r>
            <a:r>
              <a:rPr lang="en-US" sz="3000" dirty="0">
                <a:solidFill>
                  <a:schemeClr val="accent6">
                    <a:lumMod val="75000"/>
                  </a:schemeClr>
                </a:solidFill>
                <a:latin typeface="Helvetica Neue"/>
              </a:rPr>
              <a:t>): Distinguishable access pattern due to execution branches</a:t>
            </a:r>
          </a:p>
          <a:p>
            <a:pPr lvl="1">
              <a:spcBef>
                <a:spcPts val="1200"/>
              </a:spcBef>
              <a:buSzPct val="100000"/>
              <a:buFont typeface="Wingdings" charset="2"/>
              <a:buChar char="§"/>
            </a:pPr>
            <a:r>
              <a:rPr lang="en-US" sz="3000" dirty="0">
                <a:solidFill>
                  <a:schemeClr val="accent6">
                    <a:lumMod val="75000"/>
                  </a:schemeClr>
                </a:solidFill>
                <a:latin typeface="Helvetica Neue"/>
              </a:rPr>
              <a:t>Use CMOV and SETE/SETG/SETGE for oblivious comparison and update</a:t>
            </a:r>
            <a:r>
              <a:rPr lang="en-US" sz="3000" dirty="0">
                <a:latin typeface="Helvetica Neue"/>
              </a:rPr>
              <a:t> </a:t>
            </a:r>
            <a:r>
              <a:rPr lang="en-US" sz="3000" dirty="0">
                <a:solidFill>
                  <a:schemeClr val="accent1">
                    <a:lumMod val="60000"/>
                    <a:lumOff val="40000"/>
                  </a:schemeClr>
                </a:solidFill>
                <a:latin typeface="Helvetica Neue"/>
              </a:rPr>
              <a:t>[OSF+16]</a:t>
            </a:r>
            <a:r>
              <a:rPr lang="en-US" sz="3000" dirty="0">
                <a:latin typeface="Helvetica Neue"/>
              </a:rPr>
              <a:t> </a:t>
            </a:r>
          </a:p>
          <a:p>
            <a:pPr>
              <a:spcBef>
                <a:spcPts val="1200"/>
              </a:spcBef>
              <a:buSzPct val="100000"/>
              <a:buFont typeface="Wingdings" charset="2"/>
              <a:buChar char="§"/>
            </a:pPr>
            <a:endParaRPr lang="en-US" sz="3000" dirty="0">
              <a:latin typeface="Helvetica Neue"/>
            </a:endParaRPr>
          </a:p>
          <a:p>
            <a:pPr>
              <a:spcBef>
                <a:spcPts val="1200"/>
              </a:spcBef>
              <a:buSzPct val="100000"/>
              <a:buFont typeface="Wingdings" charset="2"/>
              <a:buChar char="§"/>
            </a:pPr>
            <a:endParaRPr lang="en-US" sz="3000" dirty="0">
              <a:latin typeface="Helvetica Neue"/>
            </a:endParaRPr>
          </a:p>
        </p:txBody>
      </p:sp>
      <p:pic>
        <p:nvPicPr>
          <p:cNvPr id="3" name="Picture 2">
            <a:extLst>
              <a:ext uri="{FF2B5EF4-FFF2-40B4-BE49-F238E27FC236}">
                <a16:creationId xmlns:a16="http://schemas.microsoft.com/office/drawing/2014/main" id="{B07776CB-7A8A-5E4E-915C-69118F5ECA5E}"/>
              </a:ext>
            </a:extLst>
          </p:cNvPr>
          <p:cNvPicPr>
            <a:picLocks noChangeAspect="1"/>
          </p:cNvPicPr>
          <p:nvPr/>
        </p:nvPicPr>
        <p:blipFill>
          <a:blip r:embed="rId3"/>
          <a:stretch>
            <a:fillRect/>
          </a:stretch>
        </p:blipFill>
        <p:spPr>
          <a:xfrm>
            <a:off x="3633628" y="6567576"/>
            <a:ext cx="9645713" cy="2792180"/>
          </a:xfrm>
          <a:prstGeom prst="rect">
            <a:avLst/>
          </a:prstGeom>
        </p:spPr>
      </p:pic>
    </p:spTree>
    <p:extLst>
      <p:ext uri="{BB962C8B-B14F-4D97-AF65-F5344CB8AC3E}">
        <p14:creationId xmlns:p14="http://schemas.microsoft.com/office/powerpoint/2010/main" val="2405921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dissolve">
                                      <p:cBhvr>
                                        <p:cTn id="7" dur="500"/>
                                        <p:tgtEl>
                                          <p:spTgt spid="5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dissolve">
                                      <p:cBhvr>
                                        <p:cTn id="10" dur="500"/>
                                        <p:tgtEl>
                                          <p:spTgt spid="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9">
                                            <p:txEl>
                                              <p:pRg st="2" end="2"/>
                                            </p:txEl>
                                          </p:spTgt>
                                        </p:tgtEl>
                                        <p:attrNameLst>
                                          <p:attrName>style.visibility</p:attrName>
                                        </p:attrNameLst>
                                      </p:cBhvr>
                                      <p:to>
                                        <p:strVal val="visible"/>
                                      </p:to>
                                    </p:set>
                                    <p:animEffect transition="in" filter="dissolve">
                                      <p:cBhvr>
                                        <p:cTn id="15" dur="500"/>
                                        <p:tgtEl>
                                          <p:spTgt spid="5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9">
                                            <p:txEl>
                                              <p:pRg st="3" end="3"/>
                                            </p:txEl>
                                          </p:spTgt>
                                        </p:tgtEl>
                                        <p:attrNameLst>
                                          <p:attrName>style.visibility</p:attrName>
                                        </p:attrNameLst>
                                      </p:cBhvr>
                                      <p:to>
                                        <p:strVal val="visible"/>
                                      </p:to>
                                    </p:set>
                                    <p:animEffect transition="in" filter="dissolve">
                                      <p:cBhvr>
                                        <p:cTn id="18" dur="500"/>
                                        <p:tgtEl>
                                          <p:spTgt spid="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9">
                                            <p:txEl>
                                              <p:pRg st="5" end="5"/>
                                            </p:txEl>
                                          </p:spTgt>
                                        </p:tgtEl>
                                        <p:attrNameLst>
                                          <p:attrName>style.visibility</p:attrName>
                                        </p:attrNameLst>
                                      </p:cBhvr>
                                      <p:to>
                                        <p:strVal val="visible"/>
                                      </p:to>
                                    </p:set>
                                    <p:animEffect transition="in" filter="dissolve">
                                      <p:cBhvr>
                                        <p:cTn id="23" dur="500"/>
                                        <p:tgtEl>
                                          <p:spTgt spid="59">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9">
                                            <p:txEl>
                                              <p:pRg st="6" end="6"/>
                                            </p:txEl>
                                          </p:spTgt>
                                        </p:tgtEl>
                                        <p:attrNameLst>
                                          <p:attrName>style.visibility</p:attrName>
                                        </p:attrNameLst>
                                      </p:cBhvr>
                                      <p:to>
                                        <p:strVal val="visible"/>
                                      </p:to>
                                    </p:set>
                                    <p:animEffect transition="in" filter="dissolve">
                                      <p:cBhvr>
                                        <p:cTn id="26" dur="500"/>
                                        <p:tgtEl>
                                          <p:spTgt spid="59">
                                            <p:txEl>
                                              <p:pRg st="6" end="6"/>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Experiment</a:t>
            </a:r>
          </a:p>
        </p:txBody>
      </p:sp>
      <p:sp>
        <p:nvSpPr>
          <p:cNvPr id="58" name="Text Placeholder 2"/>
          <p:cNvSpPr txBox="1">
            <a:spLocks/>
          </p:cNvSpPr>
          <p:nvPr/>
        </p:nvSpPr>
        <p:spPr>
          <a:xfrm>
            <a:off x="2904003" y="2436598"/>
            <a:ext cx="11958451" cy="63395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1200"/>
              </a:spcBef>
              <a:buSzPct val="100000"/>
              <a:buNone/>
            </a:pPr>
            <a:endParaRPr lang="en-US" sz="2400" dirty="0">
              <a:latin typeface="Helvetica Neue" charset="0"/>
              <a:ea typeface="Helvetica Neue" charset="0"/>
              <a:cs typeface="Helvetica Neue" charset="0"/>
            </a:endParaRPr>
          </a:p>
        </p:txBody>
      </p:sp>
      <p:sp>
        <p:nvSpPr>
          <p:cNvPr id="53" name="Slide Number Placeholder 52">
            <a:extLst>
              <a:ext uri="{FF2B5EF4-FFF2-40B4-BE49-F238E27FC236}">
                <a16:creationId xmlns:a16="http://schemas.microsoft.com/office/drawing/2014/main" id="{8264372E-9F66-4C45-A600-BFAFB47989C1}"/>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5" name="Text Placeholder 2">
            <a:extLst>
              <a:ext uri="{FF2B5EF4-FFF2-40B4-BE49-F238E27FC236}">
                <a16:creationId xmlns:a16="http://schemas.microsoft.com/office/drawing/2014/main" id="{009E3F10-AC3B-4849-B309-FCFBFE894FAD}"/>
              </a:ext>
            </a:extLst>
          </p:cNvPr>
          <p:cNvSpPr>
            <a:spLocks noGrp="1"/>
          </p:cNvSpPr>
          <p:nvPr>
            <p:ph type="body" idx="1"/>
          </p:nvPr>
        </p:nvSpPr>
        <p:spPr>
          <a:xfrm>
            <a:off x="643255" y="1989812"/>
            <a:ext cx="16129416" cy="7319288"/>
          </a:xfrm>
        </p:spPr>
        <p:txBody>
          <a:bodyPr anchor="t">
            <a:noAutofit/>
          </a:bodyPr>
          <a:lstStyle/>
          <a:p>
            <a:pPr>
              <a:spcBef>
                <a:spcPts val="1200"/>
              </a:spcBef>
              <a:buSzPct val="100000"/>
              <a:buFont typeface="Wingdings" charset="2"/>
              <a:buChar char="§"/>
            </a:pPr>
            <a:r>
              <a:rPr lang="en-US" sz="3200" b="1" dirty="0">
                <a:latin typeface="Helvetica Neue"/>
              </a:rPr>
              <a:t>Hardware: </a:t>
            </a:r>
            <a:r>
              <a:rPr lang="en-US" sz="3200" dirty="0">
                <a:latin typeface="Helvetica Neue"/>
              </a:rPr>
              <a:t>Intel E3-1230 CPU (SGX-supported), 16 GB RAM, 512 GB SSD. </a:t>
            </a:r>
          </a:p>
          <a:p>
            <a:pPr>
              <a:spcBef>
                <a:spcPts val="1200"/>
              </a:spcBef>
              <a:buSzPct val="100000"/>
              <a:buFont typeface="Wingdings" charset="2"/>
              <a:buChar char="§"/>
            </a:pPr>
            <a:r>
              <a:rPr lang="en-US" sz="3200" b="1" dirty="0">
                <a:latin typeface="Helvetica Neue"/>
              </a:rPr>
              <a:t>Dataset: </a:t>
            </a:r>
            <a:r>
              <a:rPr lang="en-US" sz="3200" dirty="0">
                <a:latin typeface="Helvetica Neue"/>
              </a:rPr>
              <a:t>27 GB Wikipedia English corpus with 5,554,594 files; 7,075,917 keywords; 863,782,383 keyword-file pairs; Index size: 6.9 GB</a:t>
            </a:r>
          </a:p>
          <a:p>
            <a:pPr>
              <a:spcBef>
                <a:spcPts val="1200"/>
              </a:spcBef>
              <a:buSzPct val="100000"/>
              <a:buFont typeface="Wingdings" charset="2"/>
              <a:buChar char="§"/>
            </a:pPr>
            <a:r>
              <a:rPr lang="en-US" sz="3200" b="1" dirty="0">
                <a:latin typeface="Helvetica Neue"/>
              </a:rPr>
              <a:t>Network: </a:t>
            </a:r>
            <a:r>
              <a:rPr lang="en-US" sz="3200" dirty="0">
                <a:latin typeface="Helvetica Neue"/>
              </a:rPr>
              <a:t>18 </a:t>
            </a:r>
            <a:r>
              <a:rPr lang="en-US" sz="3200" dirty="0" err="1">
                <a:latin typeface="Helvetica Neue"/>
              </a:rPr>
              <a:t>ms</a:t>
            </a:r>
            <a:r>
              <a:rPr lang="en-US" sz="3200" dirty="0">
                <a:latin typeface="Helvetica Neue"/>
              </a:rPr>
              <a:t> latency, 150 Mbps throughput </a:t>
            </a:r>
          </a:p>
          <a:p>
            <a:pPr>
              <a:spcBef>
                <a:spcPts val="1200"/>
              </a:spcBef>
              <a:buSzPct val="100000"/>
              <a:buFont typeface="Wingdings" charset="2"/>
              <a:buChar char="§"/>
            </a:pPr>
            <a:r>
              <a:rPr lang="en-US" sz="3200" b="1" dirty="0">
                <a:latin typeface="Helvetica Neue"/>
              </a:rPr>
              <a:t>POSUP Parameters:</a:t>
            </a:r>
          </a:p>
          <a:p>
            <a:pPr lvl="1">
              <a:spcBef>
                <a:spcPts val="1200"/>
              </a:spcBef>
              <a:buSzPct val="100000"/>
              <a:buFont typeface="Wingdings" charset="2"/>
              <a:buChar char="§"/>
            </a:pPr>
            <a:r>
              <a:rPr lang="en-US" sz="3200" dirty="0">
                <a:latin typeface="Helvetica Neue"/>
              </a:rPr>
              <a:t>Path-ORAM and Circuit-ORAM with stash size |S| = 80</a:t>
            </a:r>
          </a:p>
          <a:p>
            <a:pPr lvl="1">
              <a:spcBef>
                <a:spcPts val="1200"/>
              </a:spcBef>
              <a:buSzPct val="100000"/>
              <a:buFont typeface="Wingdings" charset="2"/>
              <a:buChar char="§"/>
            </a:pPr>
            <a:r>
              <a:rPr lang="en-US" sz="3200" dirty="0">
                <a:latin typeface="Helvetica Neue"/>
              </a:rPr>
              <a:t>Block size: 3 KB for file blocks, 512 B for index blocks</a:t>
            </a:r>
          </a:p>
          <a:p>
            <a:pPr>
              <a:spcBef>
                <a:spcPts val="1200"/>
              </a:spcBef>
              <a:buSzPct val="100000"/>
              <a:buFont typeface="Wingdings" charset="2"/>
              <a:buChar char="§"/>
            </a:pPr>
            <a:r>
              <a:rPr lang="en-US" sz="3200" b="1" dirty="0">
                <a:latin typeface="Helvetica Neue"/>
              </a:rPr>
              <a:t>POSUP counterparts for comparison:</a:t>
            </a:r>
          </a:p>
          <a:p>
            <a:pPr lvl="1">
              <a:spcBef>
                <a:spcPts val="1200"/>
              </a:spcBef>
              <a:buSzPct val="100000"/>
              <a:buFont typeface="Wingdings" charset="2"/>
              <a:buChar char="§"/>
            </a:pPr>
            <a:r>
              <a:rPr lang="en-US" sz="3200" dirty="0">
                <a:latin typeface="Helvetica Neue"/>
              </a:rPr>
              <a:t>Path-ORAM+SE+ODS in client-server network setting</a:t>
            </a:r>
          </a:p>
          <a:p>
            <a:pPr lvl="1">
              <a:spcBef>
                <a:spcPts val="1200"/>
              </a:spcBef>
              <a:buSzPct val="100000"/>
              <a:buFont typeface="Wingdings" charset="2"/>
              <a:buChar char="§"/>
            </a:pPr>
            <a:r>
              <a:rPr lang="en-US" sz="3200" dirty="0">
                <a:latin typeface="Helvetica Neue"/>
              </a:rPr>
              <a:t>Process entire IDX and DB inside SGX (95-MB chunks loaded sequentially) </a:t>
            </a:r>
          </a:p>
          <a:p>
            <a:pPr lvl="1">
              <a:spcBef>
                <a:spcPts val="1200"/>
              </a:spcBef>
              <a:buSzPct val="100000"/>
              <a:buFont typeface="Wingdings" charset="2"/>
              <a:buChar char="§"/>
            </a:pPr>
            <a:endParaRPr lang="en-US" sz="3200" dirty="0">
              <a:latin typeface="Helvetica Neue"/>
            </a:endParaRPr>
          </a:p>
          <a:p>
            <a:pPr>
              <a:spcBef>
                <a:spcPts val="1200"/>
              </a:spcBef>
              <a:buSzPct val="100000"/>
              <a:buFont typeface="Wingdings" charset="2"/>
              <a:buChar char="§"/>
            </a:pPr>
            <a:endParaRPr lang="en-US" sz="3200" dirty="0">
              <a:latin typeface="Helvetica Neue"/>
            </a:endParaRPr>
          </a:p>
          <a:p>
            <a:pPr>
              <a:spcBef>
                <a:spcPts val="1200"/>
              </a:spcBef>
              <a:buSzPct val="100000"/>
              <a:buFont typeface="Wingdings" charset="2"/>
              <a:buChar char="§"/>
            </a:pPr>
            <a:endParaRPr lang="en-US" sz="3200" dirty="0">
              <a:latin typeface="Helvetica Neue"/>
            </a:endParaRPr>
          </a:p>
        </p:txBody>
      </p:sp>
    </p:spTree>
    <p:extLst>
      <p:ext uri="{BB962C8B-B14F-4D97-AF65-F5344CB8AC3E}">
        <p14:creationId xmlns:p14="http://schemas.microsoft.com/office/powerpoint/2010/main" val="1849986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23" y="134193"/>
            <a:ext cx="16129416" cy="1494656"/>
          </a:xfrm>
        </p:spPr>
        <p:txBody>
          <a:bodyPr>
            <a:normAutofit/>
          </a:bodyPr>
          <a:lstStyle/>
          <a:p>
            <a:pPr algn="l"/>
            <a:r>
              <a:rPr lang="en-US" sz="6000" dirty="0">
                <a:latin typeface="Helvetica Neue" charset="0"/>
                <a:ea typeface="Helvetica Neue" charset="0"/>
                <a:cs typeface="Helvetica Neue" charset="0"/>
              </a:rPr>
              <a:t>Experiment: Search  </a:t>
            </a:r>
          </a:p>
        </p:txBody>
      </p:sp>
      <p:sp>
        <p:nvSpPr>
          <p:cNvPr id="58" name="Text Placeholder 2"/>
          <p:cNvSpPr txBox="1">
            <a:spLocks/>
          </p:cNvSpPr>
          <p:nvPr/>
        </p:nvSpPr>
        <p:spPr>
          <a:xfrm>
            <a:off x="2904003" y="2436598"/>
            <a:ext cx="11958451" cy="63395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1200"/>
              </a:spcBef>
              <a:buSzPct val="100000"/>
              <a:buNone/>
            </a:pPr>
            <a:endParaRPr lang="en-US" sz="2400" dirty="0">
              <a:latin typeface="Helvetica Neue" charset="0"/>
              <a:ea typeface="Helvetica Neue" charset="0"/>
              <a:cs typeface="Helvetica Neue" charset="0"/>
            </a:endParaRPr>
          </a:p>
        </p:txBody>
      </p:sp>
      <p:sp>
        <p:nvSpPr>
          <p:cNvPr id="53" name="Slide Number Placeholder 52">
            <a:extLst>
              <a:ext uri="{FF2B5EF4-FFF2-40B4-BE49-F238E27FC236}">
                <a16:creationId xmlns:a16="http://schemas.microsoft.com/office/drawing/2014/main" id="{8264372E-9F66-4C45-A600-BFAFB47989C1}"/>
              </a:ext>
            </a:extLst>
          </p:cNvPr>
          <p:cNvSpPr>
            <a:spLocks noGrp="1"/>
          </p:cNvSpPr>
          <p:nvPr>
            <p:ph type="sldNum" sz="quarter" idx="2"/>
          </p:nvPr>
        </p:nvSpPr>
        <p:spPr/>
        <p:txBody>
          <a:bodyPr/>
          <a:lstStyle/>
          <a:p>
            <a:fld id="{86CB4B4D-7CA3-9044-876B-883B54F8677D}" type="slidenum">
              <a:rPr lang="en-US" smtClean="0"/>
              <a:t>14</a:t>
            </a:fld>
            <a:endParaRPr lang="en-US"/>
          </a:p>
        </p:txBody>
      </p:sp>
      <p:pic>
        <p:nvPicPr>
          <p:cNvPr id="3" name="Picture 2">
            <a:extLst>
              <a:ext uri="{FF2B5EF4-FFF2-40B4-BE49-F238E27FC236}">
                <a16:creationId xmlns:a16="http://schemas.microsoft.com/office/drawing/2014/main" id="{1D5D453C-D20B-A34A-805E-3464E4BC8A16}"/>
              </a:ext>
            </a:extLst>
          </p:cNvPr>
          <p:cNvPicPr>
            <a:picLocks noChangeAspect="1"/>
          </p:cNvPicPr>
          <p:nvPr/>
        </p:nvPicPr>
        <p:blipFill>
          <a:blip r:embed="rId2"/>
          <a:stretch>
            <a:fillRect/>
          </a:stretch>
        </p:blipFill>
        <p:spPr>
          <a:xfrm>
            <a:off x="1104276" y="1284288"/>
            <a:ext cx="10341995" cy="7803696"/>
          </a:xfrm>
          <a:prstGeom prst="rect">
            <a:avLst/>
          </a:prstGeom>
        </p:spPr>
      </p:pic>
      <p:sp>
        <p:nvSpPr>
          <p:cNvPr id="6" name="Text Placeholder 2">
            <a:extLst>
              <a:ext uri="{FF2B5EF4-FFF2-40B4-BE49-F238E27FC236}">
                <a16:creationId xmlns:a16="http://schemas.microsoft.com/office/drawing/2014/main" id="{E7C7FCEB-EB0F-4C4A-BA80-5618FD0911B8}"/>
              </a:ext>
            </a:extLst>
          </p:cNvPr>
          <p:cNvSpPr>
            <a:spLocks noGrp="1"/>
          </p:cNvSpPr>
          <p:nvPr>
            <p:ph type="body" idx="1"/>
          </p:nvPr>
        </p:nvSpPr>
        <p:spPr>
          <a:xfrm>
            <a:off x="11446271" y="1690462"/>
            <a:ext cx="5666072" cy="7319288"/>
          </a:xfrm>
        </p:spPr>
        <p:txBody>
          <a:bodyPr anchor="t">
            <a:noAutofit/>
          </a:bodyPr>
          <a:lstStyle/>
          <a:p>
            <a:pPr>
              <a:spcBef>
                <a:spcPts val="1200"/>
              </a:spcBef>
              <a:buSzPct val="100000"/>
              <a:buFont typeface="Wingdings" charset="2"/>
              <a:buChar char="§"/>
            </a:pPr>
            <a:r>
              <a:rPr lang="en-US" sz="2800" dirty="0">
                <a:latin typeface="Helvetica Neue"/>
              </a:rPr>
              <a:t>POSUP is 74× - 232× faster than its counterparts for 99.5% fraction of keywords</a:t>
            </a:r>
          </a:p>
          <a:p>
            <a:pPr lvl="1">
              <a:spcBef>
                <a:spcPts val="1200"/>
              </a:spcBef>
              <a:buSzPct val="100000"/>
              <a:buFont typeface="Wingdings" charset="2"/>
              <a:buChar char="§"/>
            </a:pPr>
            <a:r>
              <a:rPr lang="en-US" sz="2800" dirty="0">
                <a:latin typeface="Helvetica Neue"/>
              </a:rPr>
              <a:t>Minimal BW Usage</a:t>
            </a:r>
          </a:p>
          <a:p>
            <a:pPr lvl="1">
              <a:spcBef>
                <a:spcPts val="1200"/>
              </a:spcBef>
              <a:buSzPct val="100000"/>
              <a:buFont typeface="Wingdings" charset="2"/>
              <a:buChar char="§"/>
            </a:pPr>
            <a:r>
              <a:rPr lang="en-US" sz="2800" dirty="0">
                <a:latin typeface="Helvetica Neue"/>
              </a:rPr>
              <a:t>4.5× - 245× less computation delay than </a:t>
            </a:r>
            <a:r>
              <a:rPr lang="en-US" sz="2800" dirty="0" err="1">
                <a:latin typeface="Helvetica Neue"/>
              </a:rPr>
              <a:t>EntireSGX</a:t>
            </a:r>
            <a:endParaRPr lang="en-US" sz="2800" dirty="0">
              <a:latin typeface="Helvetica Neue"/>
            </a:endParaRPr>
          </a:p>
        </p:txBody>
      </p:sp>
    </p:spTree>
    <p:extLst>
      <p:ext uri="{BB962C8B-B14F-4D97-AF65-F5344CB8AC3E}">
        <p14:creationId xmlns:p14="http://schemas.microsoft.com/office/powerpoint/2010/main" val="3224214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Experiment: Update (single file)</a:t>
            </a:r>
          </a:p>
        </p:txBody>
      </p:sp>
      <p:sp>
        <p:nvSpPr>
          <p:cNvPr id="58" name="Text Placeholder 2"/>
          <p:cNvSpPr txBox="1">
            <a:spLocks/>
          </p:cNvSpPr>
          <p:nvPr/>
        </p:nvSpPr>
        <p:spPr>
          <a:xfrm>
            <a:off x="2904003" y="2436598"/>
            <a:ext cx="11958451" cy="63395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1200"/>
              </a:spcBef>
              <a:buSzPct val="100000"/>
              <a:buNone/>
            </a:pPr>
            <a:endParaRPr lang="en-US" sz="2400" dirty="0">
              <a:latin typeface="Helvetica Neue" charset="0"/>
              <a:ea typeface="Helvetica Neue" charset="0"/>
              <a:cs typeface="Helvetica Neue" charset="0"/>
            </a:endParaRPr>
          </a:p>
        </p:txBody>
      </p:sp>
      <p:sp>
        <p:nvSpPr>
          <p:cNvPr id="53" name="Slide Number Placeholder 52">
            <a:extLst>
              <a:ext uri="{FF2B5EF4-FFF2-40B4-BE49-F238E27FC236}">
                <a16:creationId xmlns:a16="http://schemas.microsoft.com/office/drawing/2014/main" id="{8264372E-9F66-4C45-A600-BFAFB47989C1}"/>
              </a:ext>
            </a:extLst>
          </p:cNvPr>
          <p:cNvSpPr>
            <a:spLocks noGrp="1"/>
          </p:cNvSpPr>
          <p:nvPr>
            <p:ph type="sldNum" sz="quarter" idx="2"/>
          </p:nvPr>
        </p:nvSpPr>
        <p:spPr/>
        <p:txBody>
          <a:bodyPr/>
          <a:lstStyle/>
          <a:p>
            <a:fld id="{86CB4B4D-7CA3-9044-876B-883B54F8677D}" type="slidenum">
              <a:rPr lang="en-US" smtClean="0"/>
              <a:t>15</a:t>
            </a:fld>
            <a:endParaRPr lang="en-US"/>
          </a:p>
        </p:txBody>
      </p:sp>
      <p:pic>
        <p:nvPicPr>
          <p:cNvPr id="7" name="Picture 6">
            <a:extLst>
              <a:ext uri="{FF2B5EF4-FFF2-40B4-BE49-F238E27FC236}">
                <a16:creationId xmlns:a16="http://schemas.microsoft.com/office/drawing/2014/main" id="{C62BAD4A-F00B-1F49-A7CF-CB6943464ECF}"/>
              </a:ext>
            </a:extLst>
          </p:cNvPr>
          <p:cNvPicPr>
            <a:picLocks noChangeAspect="1"/>
          </p:cNvPicPr>
          <p:nvPr/>
        </p:nvPicPr>
        <p:blipFill>
          <a:blip r:embed="rId2"/>
          <a:stretch>
            <a:fillRect/>
          </a:stretch>
        </p:blipFill>
        <p:spPr>
          <a:xfrm>
            <a:off x="644577" y="1939157"/>
            <a:ext cx="7875936" cy="6836982"/>
          </a:xfrm>
          <a:prstGeom prst="rect">
            <a:avLst/>
          </a:prstGeom>
        </p:spPr>
      </p:pic>
      <p:sp>
        <p:nvSpPr>
          <p:cNvPr id="10" name="Text Placeholder 2">
            <a:extLst>
              <a:ext uri="{FF2B5EF4-FFF2-40B4-BE49-F238E27FC236}">
                <a16:creationId xmlns:a16="http://schemas.microsoft.com/office/drawing/2014/main" id="{BDAEF0CD-BE5A-7F4B-87DD-B2C155372327}"/>
              </a:ext>
            </a:extLst>
          </p:cNvPr>
          <p:cNvSpPr>
            <a:spLocks noGrp="1"/>
          </p:cNvSpPr>
          <p:nvPr>
            <p:ph type="body" idx="1"/>
          </p:nvPr>
        </p:nvSpPr>
        <p:spPr>
          <a:xfrm>
            <a:off x="9209314" y="1939156"/>
            <a:ext cx="7903029" cy="7070594"/>
          </a:xfrm>
        </p:spPr>
        <p:txBody>
          <a:bodyPr anchor="t">
            <a:noAutofit/>
          </a:bodyPr>
          <a:lstStyle/>
          <a:p>
            <a:pPr>
              <a:spcBef>
                <a:spcPts val="1200"/>
              </a:spcBef>
              <a:buSzPct val="100000"/>
              <a:buFont typeface="Wingdings" charset="2"/>
              <a:buChar char="§"/>
            </a:pPr>
            <a:r>
              <a:rPr lang="en-US" sz="2800" dirty="0">
                <a:latin typeface="Helvetica Neue"/>
              </a:rPr>
              <a:t>For update, POSUP is 40× faster than ORAM-ODS-SE and up to approx. 1,000× faster than </a:t>
            </a:r>
            <a:r>
              <a:rPr lang="en-US" sz="2800" dirty="0" err="1">
                <a:latin typeface="Helvetica Neue"/>
              </a:rPr>
              <a:t>EntireSGX</a:t>
            </a:r>
            <a:endParaRPr lang="en-US" sz="2800" dirty="0">
              <a:latin typeface="Helvetica Neue"/>
            </a:endParaRPr>
          </a:p>
          <a:p>
            <a:pPr>
              <a:spcBef>
                <a:spcPts val="1200"/>
              </a:spcBef>
              <a:buSzPct val="100000"/>
              <a:buFont typeface="Wingdings" charset="2"/>
              <a:buChar char="§"/>
            </a:pPr>
            <a:endParaRPr lang="en-US" sz="2800" dirty="0">
              <a:latin typeface="Helvetica Neue"/>
            </a:endParaRPr>
          </a:p>
          <a:p>
            <a:pPr>
              <a:spcBef>
                <a:spcPts val="1200"/>
              </a:spcBef>
              <a:buSzPct val="100000"/>
              <a:buFont typeface="Wingdings" charset="2"/>
              <a:buChar char="§"/>
            </a:pPr>
            <a:r>
              <a:rPr lang="en-US" sz="2800" dirty="0">
                <a:latin typeface="Helvetica Neue"/>
              </a:rPr>
              <a:t>Remember Lazy add/delete: Access 1 block</a:t>
            </a:r>
          </a:p>
          <a:p>
            <a:pPr lvl="1">
              <a:spcBef>
                <a:spcPts val="1200"/>
              </a:spcBef>
              <a:buSzPct val="100000"/>
              <a:buFont typeface="Wingdings" charset="2"/>
              <a:buChar char="§"/>
            </a:pPr>
            <a:r>
              <a:rPr lang="en-US" sz="2800" dirty="0">
                <a:latin typeface="Helvetica Neue"/>
              </a:rPr>
              <a:t>Both ORAM-ODS-SE and POSUP</a:t>
            </a:r>
          </a:p>
          <a:p>
            <a:pPr lvl="1">
              <a:spcBef>
                <a:spcPts val="1200"/>
              </a:spcBef>
              <a:buSzPct val="100000"/>
              <a:buFont typeface="Wingdings" charset="2"/>
              <a:buChar char="§"/>
            </a:pPr>
            <a:endParaRPr lang="en-US" sz="2800" dirty="0">
              <a:latin typeface="Helvetica Neue"/>
            </a:endParaRPr>
          </a:p>
          <a:p>
            <a:pPr>
              <a:spcBef>
                <a:spcPts val="1200"/>
              </a:spcBef>
              <a:buSzPct val="100000"/>
              <a:buFont typeface="Wingdings" charset="2"/>
              <a:buChar char="§"/>
            </a:pPr>
            <a:r>
              <a:rPr lang="en-US" sz="2800" dirty="0" err="1">
                <a:latin typeface="Helvetica Neue"/>
              </a:rPr>
              <a:t>EntireSGX</a:t>
            </a:r>
            <a:r>
              <a:rPr lang="en-US" sz="2800" dirty="0">
                <a:latin typeface="Helvetica Neue"/>
              </a:rPr>
              <a:t> decrypts and re-encrypts the entire DB and IDX per update</a:t>
            </a:r>
          </a:p>
          <a:p>
            <a:pPr>
              <a:spcBef>
                <a:spcPts val="1200"/>
              </a:spcBef>
              <a:buSzPct val="100000"/>
              <a:buFont typeface="Wingdings" charset="2"/>
              <a:buChar char="§"/>
            </a:pPr>
            <a:endParaRPr lang="en-US" sz="2800" dirty="0">
              <a:latin typeface="Helvetica Neue"/>
            </a:endParaRPr>
          </a:p>
          <a:p>
            <a:pPr>
              <a:spcBef>
                <a:spcPts val="1200"/>
              </a:spcBef>
              <a:buSzPct val="100000"/>
              <a:buFont typeface="Wingdings" charset="2"/>
              <a:buChar char="§"/>
            </a:pPr>
            <a:r>
              <a:rPr lang="en-US" sz="2800" dirty="0">
                <a:latin typeface="Helvetica Neue"/>
              </a:rPr>
              <a:t>Storage: |TW| + |ODS-IDX| + |ODS-DB|+|</a:t>
            </a:r>
            <a:r>
              <a:rPr lang="en-US" sz="2800" dirty="0" err="1">
                <a:latin typeface="Helvetica Neue"/>
              </a:rPr>
              <a:t>pos</a:t>
            </a:r>
            <a:r>
              <a:rPr lang="en-US" sz="2800" baseline="-25000" dirty="0" err="1">
                <a:latin typeface="Helvetica Neue"/>
              </a:rPr>
              <a:t>f</a:t>
            </a:r>
            <a:r>
              <a:rPr lang="en-US" sz="2800" dirty="0">
                <a:latin typeface="Helvetica Neue"/>
              </a:rPr>
              <a:t>| </a:t>
            </a:r>
          </a:p>
          <a:p>
            <a:pPr lvl="1">
              <a:spcBef>
                <a:spcPts val="1200"/>
              </a:spcBef>
              <a:buSzPct val="100000"/>
              <a:buFont typeface="Wingdings" charset="2"/>
              <a:buChar char="§"/>
            </a:pPr>
            <a:r>
              <a:rPr lang="en-US" sz="2800" i="1" dirty="0">
                <a:latin typeface="Helvetica Neue"/>
              </a:rPr>
              <a:t>Total: 175 GB (using Circuit-ORAM)</a:t>
            </a:r>
          </a:p>
          <a:p>
            <a:pPr lvl="1">
              <a:spcBef>
                <a:spcPts val="1200"/>
              </a:spcBef>
              <a:buSzPct val="100000"/>
              <a:buFont typeface="Wingdings" charset="2"/>
              <a:buChar char="§"/>
            </a:pPr>
            <a:r>
              <a:rPr lang="en-US" sz="2800" i="1" dirty="0">
                <a:latin typeface="Helvetica Neue"/>
              </a:rPr>
              <a:t>27 GB </a:t>
            </a:r>
            <a:r>
              <a:rPr lang="en-US" sz="2800" i="1" dirty="0" err="1">
                <a:latin typeface="Helvetica Neue"/>
              </a:rPr>
              <a:t>Wikiset</a:t>
            </a:r>
            <a:endParaRPr lang="en-US" sz="2800" i="1" dirty="0">
              <a:latin typeface="Helvetica Neue"/>
            </a:endParaRPr>
          </a:p>
        </p:txBody>
      </p:sp>
    </p:spTree>
    <p:extLst>
      <p:ext uri="{BB962C8B-B14F-4D97-AF65-F5344CB8AC3E}">
        <p14:creationId xmlns:p14="http://schemas.microsoft.com/office/powerpoint/2010/main" val="18842828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Effect transition="in" filter="fade">
                                      <p:cBhvr>
                                        <p:cTn id="30" dur="500"/>
                                        <p:tgtEl>
                                          <p:spTgt spid="10">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animEffect transition="in" filter="fade">
                                      <p:cBhvr>
                                        <p:cTn id="3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Conclusion and Further Direction</a:t>
            </a:r>
          </a:p>
        </p:txBody>
      </p:sp>
      <p:sp>
        <p:nvSpPr>
          <p:cNvPr id="3" name="Text Placeholder 2"/>
          <p:cNvSpPr>
            <a:spLocks noGrp="1"/>
          </p:cNvSpPr>
          <p:nvPr>
            <p:ph type="body" idx="1"/>
          </p:nvPr>
        </p:nvSpPr>
        <p:spPr>
          <a:xfrm>
            <a:off x="643255" y="1989812"/>
            <a:ext cx="15001906" cy="4427921"/>
          </a:xfrm>
        </p:spPr>
        <p:txBody>
          <a:bodyPr anchor="t">
            <a:noAutofit/>
          </a:bodyPr>
          <a:lstStyle/>
          <a:p>
            <a:pPr>
              <a:spcBef>
                <a:spcPts val="1200"/>
              </a:spcBef>
              <a:buSzPct val="100000"/>
              <a:buFont typeface="Wingdings" charset="2"/>
              <a:buChar char="§"/>
            </a:pPr>
            <a:endParaRPr lang="en-US" dirty="0">
              <a:latin typeface="Helvetica Neue"/>
            </a:endParaRPr>
          </a:p>
          <a:p>
            <a:pPr>
              <a:spcBef>
                <a:spcPts val="1200"/>
              </a:spcBef>
              <a:buSzPct val="100000"/>
              <a:buFont typeface="Wingdings" charset="2"/>
              <a:buChar char="§"/>
            </a:pPr>
            <a:endParaRPr lang="en-US" dirty="0">
              <a:latin typeface="Helvetica Neue"/>
              <a:ea typeface="Helvetica Neue" charset="0"/>
              <a:cs typeface="Helvetica Neue" charset="0"/>
            </a:endParaRPr>
          </a:p>
        </p:txBody>
      </p:sp>
      <p:sp>
        <p:nvSpPr>
          <p:cNvPr id="4" name="Slide Number Placeholder 3">
            <a:extLst>
              <a:ext uri="{FF2B5EF4-FFF2-40B4-BE49-F238E27FC236}">
                <a16:creationId xmlns:a16="http://schemas.microsoft.com/office/drawing/2014/main" id="{5DE6C9A2-C011-4863-B54A-DEABE47CFD31}"/>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5" name="Text Placeholder 2">
            <a:extLst>
              <a:ext uri="{FF2B5EF4-FFF2-40B4-BE49-F238E27FC236}">
                <a16:creationId xmlns:a16="http://schemas.microsoft.com/office/drawing/2014/main" id="{FC57F1C9-40E3-0F47-8E70-3C7B9ACCDEA0}"/>
              </a:ext>
            </a:extLst>
          </p:cNvPr>
          <p:cNvSpPr txBox="1">
            <a:spLocks/>
          </p:cNvSpPr>
          <p:nvPr/>
        </p:nvSpPr>
        <p:spPr>
          <a:xfrm>
            <a:off x="643254" y="1989812"/>
            <a:ext cx="16474313" cy="73192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spcBef>
                <a:spcPts val="1200"/>
              </a:spcBef>
              <a:buSzPct val="100000"/>
              <a:buFont typeface="Wingdings" charset="2"/>
              <a:buChar char="§"/>
            </a:pPr>
            <a:r>
              <a:rPr lang="en-US" sz="3000" dirty="0">
                <a:latin typeface="Helvetica Neue"/>
              </a:rPr>
              <a:t>POSUSP: An SGX-supported oblivious search and update platform</a:t>
            </a:r>
          </a:p>
          <a:p>
            <a:pPr lvl="1" hangingPunct="1">
              <a:spcBef>
                <a:spcPts val="1200"/>
              </a:spcBef>
              <a:buSzPct val="100000"/>
              <a:buFont typeface="Wingdings" charset="2"/>
              <a:buChar char="§"/>
            </a:pPr>
            <a:r>
              <a:rPr lang="en-US" sz="3000" dirty="0">
                <a:latin typeface="Helvetica Neue"/>
              </a:rPr>
              <a:t>Efficient composition of crypto primitives in the context of secure hardware</a:t>
            </a:r>
          </a:p>
          <a:p>
            <a:pPr hangingPunct="1">
              <a:spcBef>
                <a:spcPts val="1200"/>
              </a:spcBef>
              <a:buSzPct val="100000"/>
              <a:buFont typeface="Wingdings" charset="2"/>
              <a:buChar char="§"/>
            </a:pPr>
            <a:r>
              <a:rPr lang="en-US" sz="3000" dirty="0">
                <a:latin typeface="Helvetica Neue"/>
              </a:rPr>
              <a:t>With the support of secure hardware, oblivious search/update become much more practical</a:t>
            </a:r>
          </a:p>
          <a:p>
            <a:pPr hangingPunct="1">
              <a:spcBef>
                <a:spcPts val="1200"/>
              </a:spcBef>
              <a:buSzPct val="100000"/>
              <a:buFont typeface="Wingdings" charset="2"/>
              <a:buChar char="§"/>
            </a:pPr>
            <a:endParaRPr lang="en-US" sz="3000" dirty="0">
              <a:latin typeface="Helvetica Neue"/>
            </a:endParaRPr>
          </a:p>
          <a:p>
            <a:pPr marL="0" indent="0" hangingPunct="1">
              <a:spcBef>
                <a:spcPts val="1200"/>
              </a:spcBef>
              <a:buSzPct val="100000"/>
              <a:buNone/>
            </a:pPr>
            <a:r>
              <a:rPr lang="en-US" sz="3000" b="1" dirty="0">
                <a:latin typeface="Helvetica Neue"/>
              </a:rPr>
              <a:t>Limitation:</a:t>
            </a:r>
          </a:p>
          <a:p>
            <a:pPr hangingPunct="1">
              <a:spcBef>
                <a:spcPts val="1200"/>
              </a:spcBef>
              <a:buSzPct val="100000"/>
              <a:buFont typeface="Wingdings" charset="2"/>
              <a:buChar char="§"/>
            </a:pPr>
            <a:r>
              <a:rPr lang="en-US" sz="3000" dirty="0">
                <a:latin typeface="Helvetica Neue"/>
              </a:rPr>
              <a:t>Support only basic single-keyword search, multi-keyword can be done but with high cost</a:t>
            </a:r>
          </a:p>
          <a:p>
            <a:pPr hangingPunct="1">
              <a:spcBef>
                <a:spcPts val="1200"/>
              </a:spcBef>
              <a:buSzPct val="100000"/>
              <a:buFont typeface="Wingdings" charset="2"/>
              <a:buChar char="§"/>
            </a:pPr>
            <a:r>
              <a:rPr lang="en-US" sz="3000" dirty="0">
                <a:latin typeface="Helvetica Neue"/>
              </a:rPr>
              <a:t>Linear scan of Keyword hash table (210 </a:t>
            </a:r>
            <a:r>
              <a:rPr lang="en-US" sz="3000" dirty="0" err="1">
                <a:latin typeface="Helvetica Neue"/>
              </a:rPr>
              <a:t>msec</a:t>
            </a:r>
            <a:r>
              <a:rPr lang="en-US" sz="3000" dirty="0">
                <a:latin typeface="Helvetica Neue"/>
              </a:rPr>
              <a:t>, 188 MB)</a:t>
            </a:r>
          </a:p>
          <a:p>
            <a:pPr hangingPunct="1">
              <a:spcBef>
                <a:spcPts val="1200"/>
              </a:spcBef>
              <a:buSzPct val="100000"/>
              <a:buFont typeface="Wingdings" charset="2"/>
              <a:buChar char="§"/>
            </a:pPr>
            <a:endParaRPr lang="en-US" sz="3000" dirty="0">
              <a:latin typeface="Helvetica Neue"/>
            </a:endParaRPr>
          </a:p>
          <a:p>
            <a:pPr marL="0" indent="0" hangingPunct="1">
              <a:spcBef>
                <a:spcPts val="1200"/>
              </a:spcBef>
              <a:buSzPct val="100000"/>
              <a:buNone/>
            </a:pPr>
            <a:r>
              <a:rPr lang="en-US" sz="3000" b="1" dirty="0">
                <a:latin typeface="Helvetica Neue"/>
              </a:rPr>
              <a:t>Open Research Question:</a:t>
            </a:r>
          </a:p>
          <a:p>
            <a:pPr lvl="1" hangingPunct="1">
              <a:spcBef>
                <a:spcPts val="1200"/>
              </a:spcBef>
              <a:buSzPct val="100000"/>
              <a:buFont typeface="Wingdings" charset="2"/>
              <a:buChar char="§"/>
            </a:pPr>
            <a:r>
              <a:rPr lang="en-US" sz="3000" dirty="0">
                <a:latin typeface="Helvetica Neue"/>
              </a:rPr>
              <a:t>More efficient and diverse oblivious queries (e.g., conjunctive/</a:t>
            </a:r>
            <a:r>
              <a:rPr lang="en-US" sz="3000" dirty="0" err="1">
                <a:latin typeface="Helvetica Neue"/>
              </a:rPr>
              <a:t>boolean</a:t>
            </a:r>
            <a:r>
              <a:rPr lang="en-US" sz="3000" dirty="0">
                <a:latin typeface="Helvetica Neue"/>
              </a:rPr>
              <a:t>/ranged)</a:t>
            </a:r>
          </a:p>
          <a:p>
            <a:pPr lvl="1" hangingPunct="1">
              <a:spcBef>
                <a:spcPts val="1200"/>
              </a:spcBef>
              <a:buSzPct val="100000"/>
              <a:buFont typeface="Wingdings" charset="2"/>
              <a:buChar char="§"/>
            </a:pPr>
            <a:r>
              <a:rPr lang="en-US" sz="3000" dirty="0">
                <a:latin typeface="Helvetica Neue"/>
              </a:rPr>
              <a:t>Efficient oblivious hash table for keyword</a:t>
            </a:r>
          </a:p>
          <a:p>
            <a:pPr lvl="1" hangingPunct="1">
              <a:spcBef>
                <a:spcPts val="1200"/>
              </a:spcBef>
              <a:buSzPct val="100000"/>
              <a:buFont typeface="Wingdings" charset="2"/>
              <a:buChar char="§"/>
            </a:pPr>
            <a:endParaRPr lang="en-US" sz="3000" dirty="0">
              <a:latin typeface="Helvetica Neue"/>
            </a:endParaRPr>
          </a:p>
        </p:txBody>
      </p:sp>
    </p:spTree>
    <p:extLst>
      <p:ext uri="{BB962C8B-B14F-4D97-AF65-F5344CB8AC3E}">
        <p14:creationId xmlns:p14="http://schemas.microsoft.com/office/powerpoint/2010/main" val="106289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651" y="86077"/>
            <a:ext cx="14103311" cy="2159000"/>
          </a:xfrm>
        </p:spPr>
        <p:txBody>
          <a:bodyPr>
            <a:noAutofit/>
          </a:bodyPr>
          <a:lstStyle/>
          <a:p>
            <a:r>
              <a:rPr lang="en-US" sz="8000" dirty="0">
                <a:latin typeface="Helvetica Neue" charset="0"/>
                <a:ea typeface="Helvetica Neue" charset="0"/>
                <a:cs typeface="Helvetica Neue" charset="0"/>
              </a:rPr>
              <a:t>Thank you for your attention!</a:t>
            </a:r>
          </a:p>
        </p:txBody>
      </p:sp>
      <p:sp>
        <p:nvSpPr>
          <p:cNvPr id="4" name="Text Placeholder 2"/>
          <p:cNvSpPr txBox="1">
            <a:spLocks/>
          </p:cNvSpPr>
          <p:nvPr/>
        </p:nvSpPr>
        <p:spPr>
          <a:xfrm>
            <a:off x="419101" y="8119450"/>
            <a:ext cx="14414500" cy="73113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lgn="r" hangingPunct="1">
              <a:spcBef>
                <a:spcPts val="0"/>
              </a:spcBef>
              <a:buFontTx/>
              <a:buNone/>
            </a:pPr>
            <a:r>
              <a:rPr lang="en-US" sz="3000" i="1" dirty="0">
                <a:latin typeface="Helvetica Neue" charset="0"/>
                <a:ea typeface="Helvetica Neue" charset="0"/>
                <a:cs typeface="Helvetica Neue" charset="0"/>
              </a:rPr>
              <a:t>The code will be available soon at: </a:t>
            </a:r>
            <a:r>
              <a:rPr lang="en-US" sz="3000" i="1" dirty="0">
                <a:latin typeface="Helvetica Neue" charset="0"/>
                <a:ea typeface="Helvetica Neue" charset="0"/>
                <a:cs typeface="Helvetica Neue" charset="0"/>
                <a:hlinkClick r:id="rId2"/>
              </a:rPr>
              <a:t>https://github.com/thanghoang/POSUP/</a:t>
            </a:r>
            <a:r>
              <a:rPr lang="en-US" sz="3000" i="1" dirty="0">
                <a:latin typeface="Helvetica Neue" charset="0"/>
                <a:ea typeface="Helvetica Neue" charset="0"/>
                <a:cs typeface="Helvetica Neue" charset="0"/>
              </a:rPr>
              <a:t>  </a:t>
            </a:r>
          </a:p>
        </p:txBody>
      </p:sp>
      <p:sp>
        <p:nvSpPr>
          <p:cNvPr id="10" name="Rectangle 9">
            <a:extLst>
              <a:ext uri="{FF2B5EF4-FFF2-40B4-BE49-F238E27FC236}">
                <a16:creationId xmlns:a16="http://schemas.microsoft.com/office/drawing/2014/main" id="{3AAA3616-38C3-4692-B5AB-563F99A49ABF}"/>
              </a:ext>
            </a:extLst>
          </p:cNvPr>
          <p:cNvSpPr/>
          <p:nvPr/>
        </p:nvSpPr>
        <p:spPr>
          <a:xfrm>
            <a:off x="7788936" y="2543870"/>
            <a:ext cx="2324675" cy="4708981"/>
          </a:xfrm>
          <a:prstGeom prst="rect">
            <a:avLst/>
          </a:prstGeom>
        </p:spPr>
        <p:txBody>
          <a:bodyPr wrap="none">
            <a:spAutoFit/>
          </a:bodyPr>
          <a:lstStyle/>
          <a:p>
            <a:r>
              <a:rPr lang="en-US" sz="30000" dirty="0">
                <a:solidFill>
                  <a:srgbClr val="002060"/>
                </a:solidFill>
                <a:latin typeface="Helvetica Neue" charset="0"/>
                <a:ea typeface="Helvetica Neue" charset="0"/>
                <a:cs typeface="Helvetica Neue" charset="0"/>
              </a:rPr>
              <a:t>?</a:t>
            </a:r>
            <a:endParaRPr lang="en-US" sz="30000" dirty="0">
              <a:solidFill>
                <a:srgbClr val="002060"/>
              </a:solidFill>
            </a:endParaRPr>
          </a:p>
        </p:txBody>
      </p:sp>
      <p:sp>
        <p:nvSpPr>
          <p:cNvPr id="11" name="Slide Number Placeholder 10">
            <a:extLst>
              <a:ext uri="{FF2B5EF4-FFF2-40B4-BE49-F238E27FC236}">
                <a16:creationId xmlns:a16="http://schemas.microsoft.com/office/drawing/2014/main" id="{F3892295-E69D-45AA-9ACB-C2285696C009}"/>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6" name="Text Placeholder 2">
            <a:extLst>
              <a:ext uri="{FF2B5EF4-FFF2-40B4-BE49-F238E27FC236}">
                <a16:creationId xmlns:a16="http://schemas.microsoft.com/office/drawing/2014/main" id="{F3C98787-DF22-3F46-ABD7-DF0E30726261}"/>
              </a:ext>
            </a:extLst>
          </p:cNvPr>
          <p:cNvSpPr txBox="1">
            <a:spLocks/>
          </p:cNvSpPr>
          <p:nvPr/>
        </p:nvSpPr>
        <p:spPr>
          <a:xfrm>
            <a:off x="-1155674" y="7186078"/>
            <a:ext cx="14414500" cy="73113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lgn="r" hangingPunct="1">
              <a:spcBef>
                <a:spcPts val="0"/>
              </a:spcBef>
              <a:buNone/>
            </a:pPr>
            <a:r>
              <a:rPr lang="en-US" sz="3000" dirty="0">
                <a:latin typeface="Helvetica Neue" charset="0"/>
                <a:ea typeface="Helvetica Neue" charset="0"/>
                <a:cs typeface="Helvetica Neue" charset="0"/>
              </a:rPr>
              <a:t>Contacts:  (</a:t>
            </a:r>
            <a:r>
              <a:rPr lang="en-US" sz="3000" dirty="0" err="1">
                <a:latin typeface="Helvetica Neue" charset="0"/>
                <a:ea typeface="Helvetica Neue" charset="0"/>
                <a:cs typeface="Helvetica Neue" charset="0"/>
              </a:rPr>
              <a:t>hoangm@mail.usf.edu</a:t>
            </a:r>
            <a:r>
              <a:rPr lang="en-US" sz="3000" dirty="0">
                <a:latin typeface="Helvetica Neue" charset="0"/>
                <a:ea typeface="Helvetica Neue" charset="0"/>
                <a:cs typeface="Helvetica Neue" charset="0"/>
              </a:rPr>
              <a:t>, </a:t>
            </a:r>
            <a:r>
              <a:rPr lang="en-US" sz="3000" dirty="0" err="1">
                <a:latin typeface="Helvetica Neue" charset="0"/>
                <a:ea typeface="Helvetica Neue" charset="0"/>
                <a:cs typeface="Helvetica Neue" charset="0"/>
              </a:rPr>
              <a:t>attilaayavuz@usf.edu</a:t>
            </a:r>
            <a:r>
              <a:rPr lang="en-US" sz="3000" dirty="0">
                <a:latin typeface="Helvetica Neue" charset="0"/>
                <a:ea typeface="Helvetica Neue" charset="0"/>
                <a:cs typeface="Helvetica Neue" charset="0"/>
              </a:rPr>
              <a:t>)</a:t>
            </a:r>
          </a:p>
          <a:p>
            <a:pPr marL="0" indent="0" algn="r" hangingPunct="1">
              <a:spcBef>
                <a:spcPts val="0"/>
              </a:spcBef>
              <a:buFontTx/>
              <a:buNone/>
            </a:pPr>
            <a:endParaRPr lang="en-US" sz="3000" i="1" dirty="0">
              <a:latin typeface="Helvetica Neue" charset="0"/>
              <a:ea typeface="Helvetica Neue" charset="0"/>
              <a:cs typeface="Helvetica Neue" charset="0"/>
            </a:endParaRPr>
          </a:p>
        </p:txBody>
      </p:sp>
    </p:spTree>
    <p:extLst>
      <p:ext uri="{BB962C8B-B14F-4D97-AF65-F5344CB8AC3E}">
        <p14:creationId xmlns:p14="http://schemas.microsoft.com/office/powerpoint/2010/main" val="2526192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References</a:t>
            </a:r>
          </a:p>
        </p:txBody>
      </p:sp>
      <p:sp>
        <p:nvSpPr>
          <p:cNvPr id="3" name="Text Placeholder 2"/>
          <p:cNvSpPr>
            <a:spLocks noGrp="1"/>
          </p:cNvSpPr>
          <p:nvPr>
            <p:ph type="body" idx="1"/>
          </p:nvPr>
        </p:nvSpPr>
        <p:spPr>
          <a:xfrm>
            <a:off x="643255" y="1989812"/>
            <a:ext cx="15001906" cy="7262142"/>
          </a:xfrm>
        </p:spPr>
        <p:txBody>
          <a:bodyPr anchor="t">
            <a:noAutofit/>
          </a:bodyPr>
          <a:lstStyle/>
          <a:p>
            <a:pPr marL="0" indent="0">
              <a:spcBef>
                <a:spcPts val="1200"/>
              </a:spcBef>
              <a:buSzPct val="100000"/>
              <a:buNone/>
            </a:pPr>
            <a:r>
              <a:rPr lang="en-US" sz="1800" dirty="0">
                <a:latin typeface="Helvetica Neue"/>
              </a:rPr>
              <a:t>[N16] Naveed, Muhammad. "The Fallacy of Composition of Oblivious RAM and Searchable Encryption." IACR Cryptology </a:t>
            </a:r>
            <a:r>
              <a:rPr lang="en-US" sz="1800" dirty="0" err="1">
                <a:latin typeface="Helvetica Neue"/>
              </a:rPr>
              <a:t>ePrint</a:t>
            </a:r>
            <a:r>
              <a:rPr lang="en-US" sz="1800" dirty="0">
                <a:latin typeface="Helvetica Neue"/>
              </a:rPr>
              <a:t> Archive 2015 (2015): 668.</a:t>
            </a:r>
          </a:p>
          <a:p>
            <a:pPr marL="0" indent="0">
              <a:spcBef>
                <a:spcPts val="1200"/>
              </a:spcBef>
              <a:buSzPct val="100000"/>
              <a:buNone/>
            </a:pPr>
            <a:r>
              <a:rPr lang="en-US" sz="1800" dirty="0">
                <a:latin typeface="Helvetica Neue"/>
              </a:rPr>
              <a:t>[SCE14] </a:t>
            </a:r>
            <a:r>
              <a:rPr lang="en-US" sz="1800" dirty="0" err="1">
                <a:latin typeface="Helvetica Neue"/>
              </a:rPr>
              <a:t>Stefanov</a:t>
            </a:r>
            <a:r>
              <a:rPr lang="en-US" sz="1800" dirty="0">
                <a:latin typeface="Helvetica Neue"/>
              </a:rPr>
              <a:t>, Emil, </a:t>
            </a:r>
            <a:r>
              <a:rPr lang="en-US" sz="1800" dirty="0" err="1">
                <a:latin typeface="Helvetica Neue"/>
              </a:rPr>
              <a:t>Charalampos</a:t>
            </a:r>
            <a:r>
              <a:rPr lang="en-US" sz="1800" dirty="0">
                <a:latin typeface="Helvetica Neue"/>
              </a:rPr>
              <a:t> </a:t>
            </a:r>
            <a:r>
              <a:rPr lang="en-US" sz="1800" dirty="0" err="1">
                <a:latin typeface="Helvetica Neue"/>
              </a:rPr>
              <a:t>Papamanthou</a:t>
            </a:r>
            <a:r>
              <a:rPr lang="en-US" sz="1800" dirty="0">
                <a:latin typeface="Helvetica Neue"/>
              </a:rPr>
              <a:t>, and Elaine Shi. "Practical Dynamic Searchable Encryption with Small Leakage." In NDSS, vol. 71, pp. 72-75. 2014.</a:t>
            </a:r>
          </a:p>
          <a:p>
            <a:pPr marL="0" indent="0">
              <a:spcBef>
                <a:spcPts val="1200"/>
              </a:spcBef>
              <a:buSzPct val="100000"/>
              <a:buNone/>
            </a:pPr>
            <a:r>
              <a:rPr lang="en-US" sz="1800" dirty="0">
                <a:latin typeface="Helvetica Neue"/>
              </a:rPr>
              <a:t>[GO96] </a:t>
            </a:r>
            <a:r>
              <a:rPr lang="en-US" sz="1800" dirty="0" err="1">
                <a:latin typeface="Helvetica Neue"/>
              </a:rPr>
              <a:t>Goldreich</a:t>
            </a:r>
            <a:r>
              <a:rPr lang="en-US" sz="1800" dirty="0">
                <a:latin typeface="Helvetica Neue"/>
              </a:rPr>
              <a:t>, Oded, and </a:t>
            </a:r>
            <a:r>
              <a:rPr lang="en-US" sz="1800" dirty="0" err="1">
                <a:latin typeface="Helvetica Neue"/>
              </a:rPr>
              <a:t>Rafail</a:t>
            </a:r>
            <a:r>
              <a:rPr lang="en-US" sz="1800" dirty="0">
                <a:latin typeface="Helvetica Neue"/>
              </a:rPr>
              <a:t> Ostrovsky. "Software protection and simulation on oblivious RAMs." Journal of the ACM (JACM) 43, no. 3 (1996): 431-473.</a:t>
            </a:r>
          </a:p>
          <a:p>
            <a:pPr marL="0" indent="0">
              <a:spcBef>
                <a:spcPts val="1200"/>
              </a:spcBef>
              <a:buSzPct val="100000"/>
              <a:buNone/>
            </a:pPr>
            <a:r>
              <a:rPr lang="en-US" sz="1800" dirty="0">
                <a:latin typeface="Helvetica Neue"/>
              </a:rPr>
              <a:t>[LN18] Larsen, Kasper Green, and Jesper </a:t>
            </a:r>
            <a:r>
              <a:rPr lang="en-US" sz="1800" dirty="0" err="1">
                <a:latin typeface="Helvetica Neue"/>
              </a:rPr>
              <a:t>Buus</a:t>
            </a:r>
            <a:r>
              <a:rPr lang="en-US" sz="1800" dirty="0">
                <a:latin typeface="Helvetica Neue"/>
              </a:rPr>
              <a:t> Nielsen. "Yes, there is an oblivious RAM lower bound!." In Annual International Cryptology Conference, pp. 523-542. Springer, Cham, 2018.</a:t>
            </a:r>
          </a:p>
          <a:p>
            <a:pPr marL="0" indent="0">
              <a:spcBef>
                <a:spcPts val="1200"/>
              </a:spcBef>
              <a:buSzPct val="100000"/>
              <a:buNone/>
            </a:pPr>
            <a:r>
              <a:rPr lang="en-US" sz="1800" dirty="0">
                <a:latin typeface="Helvetica Neue"/>
              </a:rPr>
              <a:t>[WCS15] Wang, Xiao, Hubert Chan, and Elaine Shi. "Circuit </a:t>
            </a:r>
            <a:r>
              <a:rPr lang="en-US" sz="1800" dirty="0" err="1">
                <a:latin typeface="Helvetica Neue"/>
              </a:rPr>
              <a:t>oram</a:t>
            </a:r>
            <a:r>
              <a:rPr lang="en-US" sz="1800" dirty="0">
                <a:latin typeface="Helvetica Neue"/>
              </a:rPr>
              <a:t>: On tightness of the </a:t>
            </a:r>
            <a:r>
              <a:rPr lang="en-US" sz="1800" dirty="0" err="1">
                <a:latin typeface="Helvetica Neue"/>
              </a:rPr>
              <a:t>goldreich-ostrovsky</a:t>
            </a:r>
            <a:r>
              <a:rPr lang="en-US" sz="1800" dirty="0">
                <a:latin typeface="Helvetica Neue"/>
              </a:rPr>
              <a:t> lower bound." In Proceedings of the 22nd ACM SIGSAC Conference on Computer and Communications Security, pp. 850-861. ACM, 2015.</a:t>
            </a:r>
          </a:p>
          <a:p>
            <a:pPr marL="0" indent="0">
              <a:spcBef>
                <a:spcPts val="1200"/>
              </a:spcBef>
              <a:buSzPct val="100000"/>
              <a:buNone/>
            </a:pPr>
            <a:r>
              <a:rPr lang="en-US" sz="1800" dirty="0">
                <a:latin typeface="Helvetica Neue"/>
              </a:rPr>
              <a:t>[SCS+11] Shi, Elaine, T-H. Hubert Chan, Emil </a:t>
            </a:r>
            <a:r>
              <a:rPr lang="en-US" sz="1800" dirty="0" err="1">
                <a:latin typeface="Helvetica Neue"/>
              </a:rPr>
              <a:t>Stefanov</a:t>
            </a:r>
            <a:r>
              <a:rPr lang="en-US" sz="1800" dirty="0">
                <a:latin typeface="Helvetica Neue"/>
              </a:rPr>
              <a:t>, and </a:t>
            </a:r>
            <a:r>
              <a:rPr lang="en-US" sz="1800" dirty="0" err="1">
                <a:latin typeface="Helvetica Neue"/>
              </a:rPr>
              <a:t>Mingfei</a:t>
            </a:r>
            <a:r>
              <a:rPr lang="en-US" sz="1800" dirty="0">
                <a:latin typeface="Helvetica Neue"/>
              </a:rPr>
              <a:t> Li. "Oblivious RAM with O ((</a:t>
            </a:r>
            <a:r>
              <a:rPr lang="en-US" sz="1800" dirty="0" err="1">
                <a:latin typeface="Helvetica Neue"/>
              </a:rPr>
              <a:t>logN</a:t>
            </a:r>
            <a:r>
              <a:rPr lang="en-US" sz="1800" dirty="0">
                <a:latin typeface="Helvetica Neue"/>
              </a:rPr>
              <a:t>) 3) worst-case cost." In International Conference on The Theory and Application of Cryptology and Information Security, pp. 197-214. Springer, Berlin, Heidelberg, 2011.</a:t>
            </a:r>
          </a:p>
          <a:p>
            <a:pPr marL="0" indent="0">
              <a:spcBef>
                <a:spcPts val="1200"/>
              </a:spcBef>
              <a:buSzPct val="100000"/>
              <a:buNone/>
            </a:pPr>
            <a:r>
              <a:rPr lang="en-US" sz="1800" dirty="0">
                <a:latin typeface="Helvetica Neue"/>
              </a:rPr>
              <a:t>[WNL+14] Wang, Xiao Shaun, Kartik Nayak, Chang Liu, T. H. Chan, Elaine Shi, Emil </a:t>
            </a:r>
            <a:r>
              <a:rPr lang="en-US" sz="1800" dirty="0" err="1">
                <a:latin typeface="Helvetica Neue"/>
              </a:rPr>
              <a:t>Stefanov</a:t>
            </a:r>
            <a:r>
              <a:rPr lang="en-US" sz="1800" dirty="0">
                <a:latin typeface="Helvetica Neue"/>
              </a:rPr>
              <a:t>, and Yan Huang. "Oblivious data structures." In Proceedings of the 2014 ACM SIGSAC Conference on Computer and Communications Security, pp. 215-226. ACM, 2014.</a:t>
            </a:r>
          </a:p>
          <a:p>
            <a:pPr marL="0" indent="0">
              <a:spcBef>
                <a:spcPts val="1200"/>
              </a:spcBef>
              <a:buSzPct val="100000"/>
              <a:buNone/>
            </a:pPr>
            <a:r>
              <a:rPr lang="en-US" sz="1800" dirty="0">
                <a:latin typeface="Helvetica Neue"/>
              </a:rPr>
              <a:t>[ZKP16] Zhang, </a:t>
            </a:r>
            <a:r>
              <a:rPr lang="en-US" sz="1800" dirty="0" err="1">
                <a:latin typeface="Helvetica Neue"/>
              </a:rPr>
              <a:t>Yupeng</a:t>
            </a:r>
            <a:r>
              <a:rPr lang="en-US" sz="1800" dirty="0">
                <a:latin typeface="Helvetica Neue"/>
              </a:rPr>
              <a:t>, Jonathan Katz, and </a:t>
            </a:r>
            <a:r>
              <a:rPr lang="en-US" sz="1800" dirty="0" err="1">
                <a:latin typeface="Helvetica Neue"/>
              </a:rPr>
              <a:t>Charalampos</a:t>
            </a:r>
            <a:r>
              <a:rPr lang="en-US" sz="1800" dirty="0">
                <a:latin typeface="Helvetica Neue"/>
              </a:rPr>
              <a:t> </a:t>
            </a:r>
            <a:r>
              <a:rPr lang="en-US" sz="1800" dirty="0" err="1">
                <a:latin typeface="Helvetica Neue"/>
              </a:rPr>
              <a:t>Papamanthou</a:t>
            </a:r>
            <a:r>
              <a:rPr lang="en-US" sz="1800" dirty="0">
                <a:latin typeface="Helvetica Neue"/>
              </a:rPr>
              <a:t>. "All your queries are belong to us: The power of file-injection attacks on searchable encryption." In 25th {USENIX} Security Symposium ({USENIX} Security 16), pp. 707-720. 2016.</a:t>
            </a:r>
          </a:p>
          <a:p>
            <a:pPr marL="0" indent="0">
              <a:spcBef>
                <a:spcPts val="1200"/>
              </a:spcBef>
              <a:buSzPct val="100000"/>
              <a:buNone/>
            </a:pPr>
            <a:r>
              <a:rPr lang="en-US" sz="1800" dirty="0">
                <a:latin typeface="Helvetica Neue"/>
              </a:rPr>
              <a:t>[LZW+14] Liu, Chang, </a:t>
            </a:r>
            <a:r>
              <a:rPr lang="en-US" sz="1800" dirty="0" err="1">
                <a:latin typeface="Helvetica Neue"/>
              </a:rPr>
              <a:t>Liehuang</a:t>
            </a:r>
            <a:r>
              <a:rPr lang="en-US" sz="1800" dirty="0">
                <a:latin typeface="Helvetica Neue"/>
              </a:rPr>
              <a:t> Zhu, </a:t>
            </a:r>
            <a:r>
              <a:rPr lang="en-US" sz="1800" dirty="0" err="1">
                <a:latin typeface="Helvetica Neue"/>
              </a:rPr>
              <a:t>Mingzhong</a:t>
            </a:r>
            <a:r>
              <a:rPr lang="en-US" sz="1800" dirty="0">
                <a:latin typeface="Helvetica Neue"/>
              </a:rPr>
              <a:t> Wang, and Yu-An Tan. "Search pattern leakage in searchable encryption: Attacks and new construction." Information Sciences 265 (2014): 176-188.</a:t>
            </a:r>
          </a:p>
          <a:p>
            <a:pPr marL="0" indent="0">
              <a:spcBef>
                <a:spcPts val="1200"/>
              </a:spcBef>
              <a:buSzPct val="100000"/>
              <a:buNone/>
            </a:pPr>
            <a:r>
              <a:rPr lang="en-US" sz="1800" dirty="0">
                <a:latin typeface="Helvetica Neue"/>
              </a:rPr>
              <a:t>[IKK12] Islam, Mohammad Saiful, Mehmet </a:t>
            </a:r>
            <a:r>
              <a:rPr lang="en-US" sz="1800" dirty="0" err="1">
                <a:latin typeface="Helvetica Neue"/>
              </a:rPr>
              <a:t>Kuzu</a:t>
            </a:r>
            <a:r>
              <a:rPr lang="en-US" sz="1800" dirty="0">
                <a:latin typeface="Helvetica Neue"/>
              </a:rPr>
              <a:t>, and Murat </a:t>
            </a:r>
            <a:r>
              <a:rPr lang="en-US" sz="1800" dirty="0" err="1">
                <a:latin typeface="Helvetica Neue"/>
              </a:rPr>
              <a:t>Kantarcioglu</a:t>
            </a:r>
            <a:r>
              <a:rPr lang="en-US" sz="1800" dirty="0">
                <a:latin typeface="Helvetica Neue"/>
              </a:rPr>
              <a:t>. "Access Pattern disclosure on Searchable Encryption: Ramification, Attack and Mitigation." In </a:t>
            </a:r>
            <a:r>
              <a:rPr lang="en-US" sz="1800" dirty="0" err="1">
                <a:latin typeface="Helvetica Neue"/>
              </a:rPr>
              <a:t>Ndss</a:t>
            </a:r>
            <a:r>
              <a:rPr lang="en-US" sz="1800" dirty="0">
                <a:latin typeface="Helvetica Neue"/>
              </a:rPr>
              <a:t>, vol. 20, p. 12. 2012.</a:t>
            </a:r>
          </a:p>
          <a:p>
            <a:pPr marL="457200" indent="-457200">
              <a:spcBef>
                <a:spcPts val="1200"/>
              </a:spcBef>
              <a:buSzPct val="100000"/>
              <a:buFont typeface="+mj-lt"/>
              <a:buAutoNum type="arabicPeriod"/>
            </a:pPr>
            <a:endParaRPr lang="en-US" sz="1800" dirty="0">
              <a:latin typeface="Helvetica Neue"/>
            </a:endParaRPr>
          </a:p>
          <a:p>
            <a:pPr>
              <a:spcBef>
                <a:spcPts val="1200"/>
              </a:spcBef>
              <a:buSzPct val="100000"/>
              <a:buFont typeface="Wingdings" charset="2"/>
              <a:buChar char="§"/>
            </a:pPr>
            <a:endParaRPr lang="en-US" sz="1800" dirty="0">
              <a:latin typeface="Helvetica Neue"/>
              <a:ea typeface="Helvetica Neue" charset="0"/>
              <a:cs typeface="Helvetica Neue" charset="0"/>
            </a:endParaRPr>
          </a:p>
        </p:txBody>
      </p:sp>
      <p:sp>
        <p:nvSpPr>
          <p:cNvPr id="4" name="Slide Number Placeholder 3">
            <a:extLst>
              <a:ext uri="{FF2B5EF4-FFF2-40B4-BE49-F238E27FC236}">
                <a16:creationId xmlns:a16="http://schemas.microsoft.com/office/drawing/2014/main" id="{5DE6C9A2-C011-4863-B54A-DEABE47CFD31}"/>
              </a:ext>
            </a:extLst>
          </p:cNvPr>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35173323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References</a:t>
            </a:r>
          </a:p>
        </p:txBody>
      </p:sp>
      <p:sp>
        <p:nvSpPr>
          <p:cNvPr id="3" name="Text Placeholder 2"/>
          <p:cNvSpPr>
            <a:spLocks noGrp="1"/>
          </p:cNvSpPr>
          <p:nvPr>
            <p:ph type="body" idx="1"/>
          </p:nvPr>
        </p:nvSpPr>
        <p:spPr>
          <a:xfrm>
            <a:off x="643255" y="1989812"/>
            <a:ext cx="15001906" cy="7262142"/>
          </a:xfrm>
        </p:spPr>
        <p:txBody>
          <a:bodyPr anchor="t">
            <a:noAutofit/>
          </a:bodyPr>
          <a:lstStyle/>
          <a:p>
            <a:pPr marL="0" indent="0">
              <a:spcBef>
                <a:spcPts val="1200"/>
              </a:spcBef>
              <a:buSzPct val="100000"/>
              <a:buNone/>
            </a:pPr>
            <a:r>
              <a:rPr lang="en-US" sz="1800" dirty="0">
                <a:latin typeface="Helvetica Neue"/>
              </a:rPr>
              <a:t>[SGF17] </a:t>
            </a:r>
            <a:r>
              <a:rPr lang="en-US" sz="1800" dirty="0" err="1">
                <a:latin typeface="Helvetica Neue"/>
              </a:rPr>
              <a:t>Sasy</a:t>
            </a:r>
            <a:r>
              <a:rPr lang="en-US" sz="1800" dirty="0">
                <a:latin typeface="Helvetica Neue"/>
              </a:rPr>
              <a:t>, Sajin, Sergey </a:t>
            </a:r>
            <a:r>
              <a:rPr lang="en-US" sz="1800" dirty="0" err="1">
                <a:latin typeface="Helvetica Neue"/>
              </a:rPr>
              <a:t>Gorbunov</a:t>
            </a:r>
            <a:r>
              <a:rPr lang="en-US" sz="1800" dirty="0">
                <a:latin typeface="Helvetica Neue"/>
              </a:rPr>
              <a:t>, and Christopher W. Fletcher. "</a:t>
            </a:r>
            <a:r>
              <a:rPr lang="en-US" sz="1800" dirty="0" err="1">
                <a:latin typeface="Helvetica Neue"/>
              </a:rPr>
              <a:t>ZeroTrace</a:t>
            </a:r>
            <a:r>
              <a:rPr lang="en-US" sz="1800" dirty="0">
                <a:latin typeface="Helvetica Neue"/>
              </a:rPr>
              <a:t>: Oblivious Memory Primitives from Intel SGX." IACR Cryptology </a:t>
            </a:r>
            <a:r>
              <a:rPr lang="en-US" sz="1800" dirty="0" err="1">
                <a:latin typeface="Helvetica Neue"/>
              </a:rPr>
              <a:t>ePrint</a:t>
            </a:r>
            <a:r>
              <a:rPr lang="en-US" sz="1800" dirty="0">
                <a:latin typeface="Helvetica Neue"/>
              </a:rPr>
              <a:t> Archive 2017 (2017): 549.</a:t>
            </a:r>
          </a:p>
          <a:p>
            <a:pPr marL="0" indent="0">
              <a:spcBef>
                <a:spcPts val="1200"/>
              </a:spcBef>
              <a:buSzPct val="100000"/>
              <a:buNone/>
            </a:pPr>
            <a:r>
              <a:rPr lang="en-US" sz="1800" dirty="0">
                <a:latin typeface="Helvetica Neue"/>
              </a:rPr>
              <a:t>[RFK+17] Ren, Ling, Christopher W. Fletcher, Albert Kwon, Marten Van Dijk, and Srinivas Devadas. "Design and implementation of the ascend secure processor." IEEE Transactions on Dependable and Secure Computing 16, no. 2 (2017): 204-216.</a:t>
            </a:r>
          </a:p>
          <a:p>
            <a:pPr marL="0" indent="0">
              <a:spcBef>
                <a:spcPts val="1200"/>
              </a:spcBef>
              <a:buSzPct val="100000"/>
              <a:buNone/>
            </a:pPr>
            <a:r>
              <a:rPr lang="en-US" sz="1800" dirty="0">
                <a:latin typeface="Helvetica Neue"/>
              </a:rPr>
              <a:t>[MLS+13] Maas, Martin, Eric Love, Emil </a:t>
            </a:r>
            <a:r>
              <a:rPr lang="en-US" sz="1800" dirty="0" err="1">
                <a:latin typeface="Helvetica Neue"/>
              </a:rPr>
              <a:t>Stefanov</a:t>
            </a:r>
            <a:r>
              <a:rPr lang="en-US" sz="1800" dirty="0">
                <a:latin typeface="Helvetica Neue"/>
              </a:rPr>
              <a:t>, Mohit Tiwari, Elaine Shi, </a:t>
            </a:r>
            <a:r>
              <a:rPr lang="en-US" sz="1800" dirty="0" err="1">
                <a:latin typeface="Helvetica Neue"/>
              </a:rPr>
              <a:t>Krste</a:t>
            </a:r>
            <a:r>
              <a:rPr lang="en-US" sz="1800" dirty="0">
                <a:latin typeface="Helvetica Neue"/>
              </a:rPr>
              <a:t> </a:t>
            </a:r>
            <a:r>
              <a:rPr lang="en-US" sz="1800" dirty="0" err="1">
                <a:latin typeface="Helvetica Neue"/>
              </a:rPr>
              <a:t>Asanovic</a:t>
            </a:r>
            <a:r>
              <a:rPr lang="en-US" sz="1800" dirty="0">
                <a:latin typeface="Helvetica Neue"/>
              </a:rPr>
              <a:t>, John </a:t>
            </a:r>
            <a:r>
              <a:rPr lang="en-US" sz="1800" dirty="0" err="1">
                <a:latin typeface="Helvetica Neue"/>
              </a:rPr>
              <a:t>Kubiatowicz</a:t>
            </a:r>
            <a:r>
              <a:rPr lang="en-US" sz="1800" dirty="0">
                <a:latin typeface="Helvetica Neue"/>
              </a:rPr>
              <a:t>, and Dawn Song. "Phantom: Practical oblivious computation in a secure processor." In Proceedings of the 2013 ACM SIGSAC conference on Computer &amp; communications security, pp. 311-324. ACM, 2013.</a:t>
            </a:r>
          </a:p>
          <a:p>
            <a:pPr marL="0" indent="0">
              <a:spcBef>
                <a:spcPts val="1200"/>
              </a:spcBef>
              <a:buSzPct val="100000"/>
              <a:buNone/>
            </a:pPr>
            <a:r>
              <a:rPr lang="en-US" sz="1800" dirty="0">
                <a:latin typeface="Helvetica Neue"/>
              </a:rPr>
              <a:t>[FBB+17] </a:t>
            </a:r>
            <a:r>
              <a:rPr lang="en-US" sz="1800" dirty="0" err="1">
                <a:latin typeface="Helvetica Neue"/>
              </a:rPr>
              <a:t>Fuhry</a:t>
            </a:r>
            <a:r>
              <a:rPr lang="en-US" sz="1800" dirty="0">
                <a:latin typeface="Helvetica Neue"/>
              </a:rPr>
              <a:t>, Benny, </a:t>
            </a:r>
            <a:r>
              <a:rPr lang="en-US" sz="1800" dirty="0" err="1">
                <a:latin typeface="Helvetica Neue"/>
              </a:rPr>
              <a:t>Raad</a:t>
            </a:r>
            <a:r>
              <a:rPr lang="en-US" sz="1800" dirty="0">
                <a:latin typeface="Helvetica Neue"/>
              </a:rPr>
              <a:t> Bahmani, Ferdinand </a:t>
            </a:r>
            <a:r>
              <a:rPr lang="en-US" sz="1800" dirty="0" err="1">
                <a:latin typeface="Helvetica Neue"/>
              </a:rPr>
              <a:t>Brasser</a:t>
            </a:r>
            <a:r>
              <a:rPr lang="en-US" sz="1800" dirty="0">
                <a:latin typeface="Helvetica Neue"/>
              </a:rPr>
              <a:t>, Florian Hahn, Florian </a:t>
            </a:r>
            <a:r>
              <a:rPr lang="en-US" sz="1800" dirty="0" err="1">
                <a:latin typeface="Helvetica Neue"/>
              </a:rPr>
              <a:t>Kerschbaum</a:t>
            </a:r>
            <a:r>
              <a:rPr lang="en-US" sz="1800" dirty="0">
                <a:latin typeface="Helvetica Neue"/>
              </a:rPr>
              <a:t>, and Ahmad-Reza Sadeghi. "</a:t>
            </a:r>
            <a:r>
              <a:rPr lang="en-US" sz="1800" dirty="0" err="1">
                <a:latin typeface="Helvetica Neue"/>
              </a:rPr>
              <a:t>HardIDX</a:t>
            </a:r>
            <a:r>
              <a:rPr lang="en-US" sz="1800" dirty="0">
                <a:latin typeface="Helvetica Neue"/>
              </a:rPr>
              <a:t>: Practical and secure index with SGX." In IFIP Annual Conference on Data and Applications Security and Privacy, pp. 386-408. Springer, Cham, 2017.</a:t>
            </a:r>
          </a:p>
          <a:p>
            <a:pPr marL="0" indent="0">
              <a:spcBef>
                <a:spcPts val="1200"/>
              </a:spcBef>
              <a:buSzPct val="100000"/>
              <a:buNone/>
            </a:pPr>
            <a:r>
              <a:rPr lang="en-US" sz="1800" dirty="0">
                <a:latin typeface="Helvetica Neue"/>
              </a:rPr>
              <a:t>[JSR+16] Johnson, Simon, Vinnie </a:t>
            </a:r>
            <a:r>
              <a:rPr lang="en-US" sz="1800" dirty="0" err="1">
                <a:latin typeface="Helvetica Neue"/>
              </a:rPr>
              <a:t>Scarlata</a:t>
            </a:r>
            <a:r>
              <a:rPr lang="en-US" sz="1800" dirty="0">
                <a:latin typeface="Helvetica Neue"/>
              </a:rPr>
              <a:t>, Carlos </a:t>
            </a:r>
            <a:r>
              <a:rPr lang="en-US" sz="1800" dirty="0" err="1">
                <a:latin typeface="Helvetica Neue"/>
              </a:rPr>
              <a:t>Rozas</a:t>
            </a:r>
            <a:r>
              <a:rPr lang="en-US" sz="1800" dirty="0">
                <a:latin typeface="Helvetica Neue"/>
              </a:rPr>
              <a:t>, Ernie Brickell, and Frank </a:t>
            </a:r>
            <a:r>
              <a:rPr lang="en-US" sz="1800" dirty="0" err="1">
                <a:latin typeface="Helvetica Neue"/>
              </a:rPr>
              <a:t>Mckeen</a:t>
            </a:r>
            <a:r>
              <a:rPr lang="en-US" sz="1800" dirty="0">
                <a:latin typeface="Helvetica Neue"/>
              </a:rPr>
              <a:t>. "Intel® software guard extensions: </a:t>
            </a:r>
            <a:r>
              <a:rPr lang="en-US" sz="1800" dirty="0" err="1">
                <a:latin typeface="Helvetica Neue"/>
              </a:rPr>
              <a:t>Epid</a:t>
            </a:r>
            <a:r>
              <a:rPr lang="en-US" sz="1800" dirty="0">
                <a:latin typeface="Helvetica Neue"/>
              </a:rPr>
              <a:t> provisioning and attestation services." White Paper 1 (2016): 1-10.</a:t>
            </a:r>
          </a:p>
          <a:p>
            <a:pPr marL="0" indent="0">
              <a:spcBef>
                <a:spcPts val="1200"/>
              </a:spcBef>
              <a:buSzPct val="100000"/>
              <a:buNone/>
            </a:pPr>
            <a:r>
              <a:rPr lang="en-US" sz="1800" dirty="0">
                <a:latin typeface="Helvetica Neue"/>
              </a:rPr>
              <a:t>[OSF+16] </a:t>
            </a:r>
            <a:r>
              <a:rPr lang="en-US" sz="1800" dirty="0" err="1">
                <a:latin typeface="Helvetica Neue"/>
              </a:rPr>
              <a:t>Ohrimenko</a:t>
            </a:r>
            <a:r>
              <a:rPr lang="en-US" sz="1800" dirty="0">
                <a:latin typeface="Helvetica Neue"/>
              </a:rPr>
              <a:t>, Olga, Felix Schuster, Cédric </a:t>
            </a:r>
            <a:r>
              <a:rPr lang="en-US" sz="1800" dirty="0" err="1">
                <a:latin typeface="Helvetica Neue"/>
              </a:rPr>
              <a:t>Fournet</a:t>
            </a:r>
            <a:r>
              <a:rPr lang="en-US" sz="1800" dirty="0">
                <a:latin typeface="Helvetica Neue"/>
              </a:rPr>
              <a:t>, Aastha Mehta, Sebastian </a:t>
            </a:r>
            <a:r>
              <a:rPr lang="en-US" sz="1800" dirty="0" err="1">
                <a:latin typeface="Helvetica Neue"/>
              </a:rPr>
              <a:t>Nowozin</a:t>
            </a:r>
            <a:r>
              <a:rPr lang="en-US" sz="1800" dirty="0">
                <a:latin typeface="Helvetica Neue"/>
              </a:rPr>
              <a:t>, Kapil Vaswani, and Manuel Costa. "Oblivious multi-party machine learning on trusted processors." In 25th {USENIX} Security Symposium ({USENIX} Security 16), pp. 619-636. 2016.</a:t>
            </a:r>
          </a:p>
        </p:txBody>
      </p:sp>
      <p:sp>
        <p:nvSpPr>
          <p:cNvPr id="4" name="Slide Number Placeholder 3">
            <a:extLst>
              <a:ext uri="{FF2B5EF4-FFF2-40B4-BE49-F238E27FC236}">
                <a16:creationId xmlns:a16="http://schemas.microsoft.com/office/drawing/2014/main" id="{5DE6C9A2-C011-4863-B54A-DEABE47CFD31}"/>
              </a:ext>
            </a:extLst>
          </p:cNvPr>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21416370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panose="02000503000000020004" pitchFamily="2" charset="0"/>
                <a:ea typeface="Helvetica Neue" panose="02000503000000020004" pitchFamily="2" charset="0"/>
                <a:cs typeface="Helvetica Neue" panose="02000503000000020004" pitchFamily="2" charset="0"/>
              </a:rPr>
              <a:t>Introduction</a:t>
            </a:r>
          </a:p>
        </p:txBody>
      </p:sp>
      <p:sp>
        <p:nvSpPr>
          <p:cNvPr id="3" name="Text Placeholder 2"/>
          <p:cNvSpPr>
            <a:spLocks noGrp="1"/>
          </p:cNvSpPr>
          <p:nvPr>
            <p:ph type="body" idx="1"/>
          </p:nvPr>
        </p:nvSpPr>
        <p:spPr>
          <a:xfrm>
            <a:off x="643255" y="1989813"/>
            <a:ext cx="16129416" cy="2752250"/>
          </a:xfrm>
        </p:spPr>
        <p:txBody>
          <a:bodyPr anchor="t">
            <a:noAutofit/>
          </a:bodyPr>
          <a:lstStyle/>
          <a:p>
            <a:pPr>
              <a:spcBef>
                <a:spcPts val="1200"/>
              </a:spcBef>
              <a:buSzPct val="100000"/>
              <a:buFont typeface="Wingdings" charset="2"/>
              <a:buChar char="§"/>
            </a:pPr>
            <a:r>
              <a:rPr lang="en-US" sz="3200" dirty="0">
                <a:latin typeface="Helvetica Neue" panose="02000503000000020004" pitchFamily="2" charset="0"/>
                <a:ea typeface="Helvetica Neue" panose="02000503000000020004" pitchFamily="2" charset="0"/>
                <a:cs typeface="Helvetica Neue" panose="02000503000000020004" pitchFamily="2" charset="0"/>
              </a:rPr>
              <a:t>Searchable encryption (SE) allows search/update operations on encrypted data</a:t>
            </a:r>
          </a:p>
          <a:p>
            <a:pPr>
              <a:spcBef>
                <a:spcPts val="1200"/>
              </a:spcBef>
              <a:buSzPct val="100000"/>
              <a:buFont typeface="Wingdings" charset="2"/>
              <a:buChar char="§"/>
            </a:pPr>
            <a:r>
              <a:rPr lang="en-US" sz="3200" dirty="0">
                <a:latin typeface="Helvetica Neue" panose="02000503000000020004" pitchFamily="2" charset="0"/>
                <a:ea typeface="Helvetica Neue" panose="02000503000000020004" pitchFamily="2" charset="0"/>
                <a:cs typeface="Helvetica Neue" panose="02000503000000020004" pitchFamily="2" charset="0"/>
              </a:rPr>
              <a:t>State-of-the-art SE still leak significant information with many attacks shown</a:t>
            </a:r>
          </a:p>
        </p:txBody>
      </p:sp>
      <p:sp>
        <p:nvSpPr>
          <p:cNvPr id="4" name="Slide Number Placeholder 3">
            <a:extLst>
              <a:ext uri="{FF2B5EF4-FFF2-40B4-BE49-F238E27FC236}">
                <a16:creationId xmlns:a16="http://schemas.microsoft.com/office/drawing/2014/main" id="{45FDFE52-ADCA-49F4-83C6-EB055963928D}"/>
              </a:ext>
            </a:extLst>
          </p:cNvPr>
          <p:cNvSpPr>
            <a:spLocks noGrp="1"/>
          </p:cNvSpPr>
          <p:nvPr>
            <p:ph type="sldNum" sz="quarter" idx="2"/>
          </p:nvPr>
        </p:nvSpPr>
        <p:spPr>
          <a:xfrm>
            <a:off x="8546253" y="9251954"/>
            <a:ext cx="230832" cy="379591"/>
          </a:xfrm>
        </p:spPr>
        <p:txBody>
          <a:bodyPr/>
          <a:lstStyle/>
          <a:p>
            <a:fld id="{86CB4B4D-7CA3-9044-876B-883B54F8677D}" type="slidenum">
              <a:rPr lang="en-US" smtClean="0">
                <a:latin typeface="Helvetica Neue" panose="02000503000000020004" pitchFamily="2" charset="0"/>
                <a:ea typeface="Helvetica Neue" panose="02000503000000020004" pitchFamily="2" charset="0"/>
                <a:cs typeface="Helvetica Neue" panose="02000503000000020004" pitchFamily="2" charset="0"/>
              </a:rPr>
              <a:t>2</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7" name="Rectangle 66">
            <a:extLst>
              <a:ext uri="{FF2B5EF4-FFF2-40B4-BE49-F238E27FC236}">
                <a16:creationId xmlns:a16="http://schemas.microsoft.com/office/drawing/2014/main" id="{ED855035-0F93-DC49-9B8A-8EA02DCB9B18}"/>
              </a:ext>
            </a:extLst>
          </p:cNvPr>
          <p:cNvSpPr/>
          <p:nvPr/>
        </p:nvSpPr>
        <p:spPr>
          <a:xfrm>
            <a:off x="4496112" y="8952730"/>
            <a:ext cx="4232249" cy="400110"/>
          </a:xfrm>
          <a:prstGeom prst="rect">
            <a:avLst/>
          </a:prstGeom>
        </p:spPr>
        <p:txBody>
          <a:bodyPr wrap="none">
            <a:spAutoFit/>
          </a:bodyPr>
          <a:lstStyle/>
          <a:p>
            <a:pPr>
              <a:buSzPct val="100000"/>
            </a:pPr>
            <a:r>
              <a:rPr lang="en-US" sz="2000" i="1" dirty="0">
                <a:latin typeface="Helvetica Neue" panose="02000503000000020004" pitchFamily="2" charset="0"/>
                <a:ea typeface="Helvetica Neue" panose="02000503000000020004" pitchFamily="2" charset="0"/>
                <a:cs typeface="Helvetica Neue" panose="02000503000000020004" pitchFamily="2" charset="0"/>
              </a:rPr>
              <a:t>Generic index-based SE framework</a:t>
            </a:r>
          </a:p>
        </p:txBody>
      </p:sp>
      <p:sp>
        <p:nvSpPr>
          <p:cNvPr id="27" name="Rounded Rectangle 26">
            <a:extLst>
              <a:ext uri="{FF2B5EF4-FFF2-40B4-BE49-F238E27FC236}">
                <a16:creationId xmlns:a16="http://schemas.microsoft.com/office/drawing/2014/main" id="{83378B76-05B1-414D-B2B7-8EB6F4362FE3}"/>
              </a:ext>
            </a:extLst>
          </p:cNvPr>
          <p:cNvSpPr/>
          <p:nvPr/>
        </p:nvSpPr>
        <p:spPr>
          <a:xfrm>
            <a:off x="8973126" y="5072144"/>
            <a:ext cx="2204588" cy="841256"/>
          </a:xfrm>
          <a:prstGeom prst="roundRect">
            <a:avLst>
              <a:gd name="adj" fmla="val 0"/>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Encrypted Index</a:t>
            </a:r>
          </a:p>
        </p:txBody>
      </p:sp>
      <p:sp>
        <p:nvSpPr>
          <p:cNvPr id="28" name="Can 27">
            <a:extLst>
              <a:ext uri="{FF2B5EF4-FFF2-40B4-BE49-F238E27FC236}">
                <a16:creationId xmlns:a16="http://schemas.microsoft.com/office/drawing/2014/main" id="{C7B1BE83-D1CA-2D4A-8767-C511163FAF8A}"/>
              </a:ext>
            </a:extLst>
          </p:cNvPr>
          <p:cNvSpPr/>
          <p:nvPr/>
        </p:nvSpPr>
        <p:spPr>
          <a:xfrm>
            <a:off x="9259369" y="7612688"/>
            <a:ext cx="1620981" cy="1921978"/>
          </a:xfrm>
          <a:prstGeom prst="can">
            <a:avLst>
              <a:gd name="adj" fmla="val 14815"/>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Encrypted Files </a:t>
            </a:r>
          </a:p>
        </p:txBody>
      </p:sp>
      <p:sp>
        <p:nvSpPr>
          <p:cNvPr id="29" name="Shape 217">
            <a:extLst>
              <a:ext uri="{FF2B5EF4-FFF2-40B4-BE49-F238E27FC236}">
                <a16:creationId xmlns:a16="http://schemas.microsoft.com/office/drawing/2014/main" id="{808274F1-221D-4840-A726-5C8578E5C071}"/>
              </a:ext>
            </a:extLst>
          </p:cNvPr>
          <p:cNvSpPr/>
          <p:nvPr/>
        </p:nvSpPr>
        <p:spPr>
          <a:xfrm>
            <a:off x="669242" y="5779606"/>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latin typeface="Helvetica Neue" panose="02000503000000020004" pitchFamily="2" charset="0"/>
                <a:ea typeface="Helvetica Neue" panose="02000503000000020004" pitchFamily="2" charset="0"/>
                <a:cs typeface="Helvetica Neue" panose="02000503000000020004" pitchFamily="2" charset="0"/>
              </a:rPr>
              <a:t>Client</a:t>
            </a:r>
          </a:p>
        </p:txBody>
      </p:sp>
      <p:pic>
        <p:nvPicPr>
          <p:cNvPr id="30" name="image13.png">
            <a:extLst>
              <a:ext uri="{FF2B5EF4-FFF2-40B4-BE49-F238E27FC236}">
                <a16:creationId xmlns:a16="http://schemas.microsoft.com/office/drawing/2014/main" id="{9E81E27D-F4C0-924B-A23B-7ABDF8BE273B}"/>
              </a:ext>
            </a:extLst>
          </p:cNvPr>
          <p:cNvPicPr>
            <a:picLocks noChangeAspect="1"/>
          </p:cNvPicPr>
          <p:nvPr/>
        </p:nvPicPr>
        <p:blipFill>
          <a:blip r:embed="rId4"/>
          <a:stretch>
            <a:fillRect/>
          </a:stretch>
        </p:blipFill>
        <p:spPr>
          <a:xfrm flipH="1">
            <a:off x="625327" y="6376491"/>
            <a:ext cx="1114412" cy="1116286"/>
          </a:xfrm>
          <a:prstGeom prst="rect">
            <a:avLst/>
          </a:prstGeom>
          <a:ln w="12700">
            <a:miter lim="400000"/>
          </a:ln>
        </p:spPr>
      </p:pic>
      <p:sp>
        <p:nvSpPr>
          <p:cNvPr id="31" name="Shape 217">
            <a:extLst>
              <a:ext uri="{FF2B5EF4-FFF2-40B4-BE49-F238E27FC236}">
                <a16:creationId xmlns:a16="http://schemas.microsoft.com/office/drawing/2014/main" id="{E7DA42FD-DA62-4E48-99FB-640B1C48D5C8}"/>
              </a:ext>
            </a:extLst>
          </p:cNvPr>
          <p:cNvSpPr/>
          <p:nvPr/>
        </p:nvSpPr>
        <p:spPr>
          <a:xfrm>
            <a:off x="9377332" y="4373952"/>
            <a:ext cx="1503018"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u="sng" dirty="0">
                <a:latin typeface="Helvetica Neue" panose="02000503000000020004" pitchFamily="2" charset="0"/>
                <a:ea typeface="Helvetica Neue" panose="02000503000000020004" pitchFamily="2" charset="0"/>
                <a:cs typeface="Helvetica Neue" panose="02000503000000020004" pitchFamily="2" charset="0"/>
              </a:rPr>
              <a:t>Server</a:t>
            </a:r>
            <a:endParaRPr u="sng"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Shape 217">
            <a:extLst>
              <a:ext uri="{FF2B5EF4-FFF2-40B4-BE49-F238E27FC236}">
                <a16:creationId xmlns:a16="http://schemas.microsoft.com/office/drawing/2014/main" id="{56D2D9FF-E419-154F-8075-96DF9197DA42}"/>
              </a:ext>
            </a:extLst>
          </p:cNvPr>
          <p:cNvSpPr/>
          <p:nvPr/>
        </p:nvSpPr>
        <p:spPr>
          <a:xfrm>
            <a:off x="11466223" y="5127242"/>
            <a:ext cx="2442762" cy="7848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1500" dirty="0">
                <a:latin typeface="Helvetica Neue" panose="02000503000000020004" pitchFamily="2" charset="0"/>
                <a:ea typeface="Helvetica Neue" panose="02000503000000020004" pitchFamily="2" charset="0"/>
                <a:cs typeface="Helvetica Neue" panose="02000503000000020004" pitchFamily="2" charset="0"/>
              </a:rPr>
              <a:t>“0x12dhabc12”: c1, c2, c3</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“0x918a99acb”: c4, c2, c6 </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a:t>
            </a:r>
            <a:endParaRPr sz="1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Shape 217">
            <a:extLst>
              <a:ext uri="{FF2B5EF4-FFF2-40B4-BE49-F238E27FC236}">
                <a16:creationId xmlns:a16="http://schemas.microsoft.com/office/drawing/2014/main" id="{B5E35F90-0ECD-FE45-A7AD-9AC03A5EDB9E}"/>
              </a:ext>
            </a:extLst>
          </p:cNvPr>
          <p:cNvSpPr/>
          <p:nvPr/>
        </p:nvSpPr>
        <p:spPr>
          <a:xfrm>
            <a:off x="11067987" y="7826506"/>
            <a:ext cx="809382" cy="17081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1500" dirty="0">
                <a:latin typeface="Helvetica Neue" panose="02000503000000020004" pitchFamily="2" charset="0"/>
                <a:ea typeface="Helvetica Neue" panose="02000503000000020004" pitchFamily="2" charset="0"/>
                <a:cs typeface="Helvetica Neue" panose="02000503000000020004" pitchFamily="2" charset="0"/>
              </a:rPr>
              <a:t>c1</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c2</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c3</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c4</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c5</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c6</a:t>
            </a:r>
          </a:p>
          <a:p>
            <a:r>
              <a:rPr lang="en-US" sz="1500" dirty="0">
                <a:latin typeface="Helvetica Neue" panose="02000503000000020004" pitchFamily="2" charset="0"/>
                <a:ea typeface="Helvetica Neue" panose="02000503000000020004" pitchFamily="2" charset="0"/>
                <a:cs typeface="Helvetica Neue" panose="02000503000000020004" pitchFamily="2" charset="0"/>
              </a:rPr>
              <a:t>…</a:t>
            </a:r>
            <a:endParaRPr sz="1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Shape 217">
            <a:extLst>
              <a:ext uri="{FF2B5EF4-FFF2-40B4-BE49-F238E27FC236}">
                <a16:creationId xmlns:a16="http://schemas.microsoft.com/office/drawing/2014/main" id="{23F14F71-D8C6-D043-B5AE-E83EBD80CBCD}"/>
              </a:ext>
            </a:extLst>
          </p:cNvPr>
          <p:cNvSpPr/>
          <p:nvPr/>
        </p:nvSpPr>
        <p:spPr>
          <a:xfrm>
            <a:off x="2716395" y="4390737"/>
            <a:ext cx="1114412"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500" dirty="0">
                <a:latin typeface="Helvetica Neue" panose="02000503000000020004" pitchFamily="2" charset="0"/>
                <a:ea typeface="Helvetica Neue" panose="02000503000000020004" pitchFamily="2" charset="0"/>
                <a:cs typeface="Helvetica Neue" panose="02000503000000020004" pitchFamily="2" charset="0"/>
              </a:rPr>
              <a:t>Search </a:t>
            </a:r>
          </a:p>
          <a:p>
            <a:pPr algn="ctr"/>
            <a:r>
              <a:rPr lang="en-US" sz="1500" dirty="0">
                <a:latin typeface="Helvetica Neue" panose="02000503000000020004" pitchFamily="2" charset="0"/>
                <a:ea typeface="Helvetica Neue" panose="02000503000000020004" pitchFamily="2" charset="0"/>
                <a:cs typeface="Helvetica Neue" panose="02000503000000020004" pitchFamily="2" charset="0"/>
              </a:rPr>
              <a:t>“hello”</a:t>
            </a:r>
            <a:endParaRPr sz="1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Rounded Rectangle 34">
            <a:extLst>
              <a:ext uri="{FF2B5EF4-FFF2-40B4-BE49-F238E27FC236}">
                <a16:creationId xmlns:a16="http://schemas.microsoft.com/office/drawing/2014/main" id="{EBD78731-52C6-C148-970B-4533A013B40C}"/>
              </a:ext>
            </a:extLst>
          </p:cNvPr>
          <p:cNvSpPr/>
          <p:nvPr/>
        </p:nvSpPr>
        <p:spPr>
          <a:xfrm>
            <a:off x="2171307" y="5260434"/>
            <a:ext cx="2204588" cy="471924"/>
          </a:xfrm>
          <a:prstGeom prst="roundRect">
            <a:avLst>
              <a:gd name="adj" fmla="val 0"/>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Gen</a:t>
            </a:r>
          </a:p>
        </p:txBody>
      </p:sp>
      <p:sp>
        <p:nvSpPr>
          <p:cNvPr id="36" name="Shape 217">
            <a:extLst>
              <a:ext uri="{FF2B5EF4-FFF2-40B4-BE49-F238E27FC236}">
                <a16:creationId xmlns:a16="http://schemas.microsoft.com/office/drawing/2014/main" id="{EE8DB247-D7C6-8E4A-B2AF-1EEDF36EC6B2}"/>
              </a:ext>
            </a:extLst>
          </p:cNvPr>
          <p:cNvSpPr/>
          <p:nvPr/>
        </p:nvSpPr>
        <p:spPr>
          <a:xfrm>
            <a:off x="4826057" y="5329903"/>
            <a:ext cx="1411535" cy="3231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1500" dirty="0">
                <a:latin typeface="Helvetica Neue" panose="02000503000000020004" pitchFamily="2" charset="0"/>
                <a:ea typeface="Helvetica Neue" panose="02000503000000020004" pitchFamily="2" charset="0"/>
                <a:cs typeface="Helvetica Neue" panose="02000503000000020004" pitchFamily="2" charset="0"/>
              </a:rPr>
              <a:t>0x12dhabc12</a:t>
            </a:r>
            <a:endParaRPr sz="15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37" name="Straight Arrow Connector 36">
            <a:extLst>
              <a:ext uri="{FF2B5EF4-FFF2-40B4-BE49-F238E27FC236}">
                <a16:creationId xmlns:a16="http://schemas.microsoft.com/office/drawing/2014/main" id="{B821FE0F-F327-0A44-9AC2-AE5BB670C406}"/>
              </a:ext>
            </a:extLst>
          </p:cNvPr>
          <p:cNvCxnSpPr>
            <a:cxnSpLocks/>
            <a:stCxn id="35" idx="3"/>
            <a:endCxn id="36" idx="1"/>
          </p:cNvCxnSpPr>
          <p:nvPr/>
        </p:nvCxnSpPr>
        <p:spPr>
          <a:xfrm flipV="1">
            <a:off x="4375895" y="5491486"/>
            <a:ext cx="450162" cy="491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5438F221-D18F-BD43-9C01-B20184CF9674}"/>
              </a:ext>
            </a:extLst>
          </p:cNvPr>
          <p:cNvCxnSpPr>
            <a:cxnSpLocks/>
            <a:stCxn id="34" idx="2"/>
            <a:endCxn id="35" idx="0"/>
          </p:cNvCxnSpPr>
          <p:nvPr/>
        </p:nvCxnSpPr>
        <p:spPr>
          <a:xfrm>
            <a:off x="3273601" y="4944735"/>
            <a:ext cx="0" cy="315699"/>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40" name="Rectangle 39">
            <a:extLst>
              <a:ext uri="{FF2B5EF4-FFF2-40B4-BE49-F238E27FC236}">
                <a16:creationId xmlns:a16="http://schemas.microsoft.com/office/drawing/2014/main" id="{33B88B54-32FA-6644-8599-1BB8E722EC7A}"/>
              </a:ext>
            </a:extLst>
          </p:cNvPr>
          <p:cNvSpPr/>
          <p:nvPr/>
        </p:nvSpPr>
        <p:spPr>
          <a:xfrm>
            <a:off x="11471446" y="5066531"/>
            <a:ext cx="2364721" cy="338554"/>
          </a:xfrm>
          <a:prstGeom prst="rect">
            <a:avLst/>
          </a:prstGeom>
          <a:noFill/>
          <a:ln w="19050" cap="flat">
            <a:solidFill>
              <a:schemeClr val="accent6">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41" name="Rectangle 40">
            <a:extLst>
              <a:ext uri="{FF2B5EF4-FFF2-40B4-BE49-F238E27FC236}">
                <a16:creationId xmlns:a16="http://schemas.microsoft.com/office/drawing/2014/main" id="{B9F4BC10-E693-F746-98F4-7D6A23BA7C21}"/>
              </a:ext>
            </a:extLst>
          </p:cNvPr>
          <p:cNvSpPr/>
          <p:nvPr/>
        </p:nvSpPr>
        <p:spPr>
          <a:xfrm>
            <a:off x="11050899" y="7870762"/>
            <a:ext cx="356734" cy="67845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44" name="Shape 217">
            <a:extLst>
              <a:ext uri="{FF2B5EF4-FFF2-40B4-BE49-F238E27FC236}">
                <a16:creationId xmlns:a16="http://schemas.microsoft.com/office/drawing/2014/main" id="{EE825F9D-D391-F145-8C52-8ADB18B33FE3}"/>
              </a:ext>
            </a:extLst>
          </p:cNvPr>
          <p:cNvSpPr/>
          <p:nvPr/>
        </p:nvSpPr>
        <p:spPr>
          <a:xfrm>
            <a:off x="2543521" y="8412012"/>
            <a:ext cx="773394" cy="3231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US" sz="1500" dirty="0">
                <a:latin typeface="Helvetica Neue" panose="02000503000000020004" pitchFamily="2" charset="0"/>
                <a:ea typeface="Helvetica Neue" panose="02000503000000020004" pitchFamily="2" charset="0"/>
                <a:cs typeface="Helvetica Neue" panose="02000503000000020004" pitchFamily="2" charset="0"/>
              </a:rPr>
              <a:t>f1,f2, f3</a:t>
            </a:r>
            <a:endParaRPr sz="1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 name="Rounded Rectangle 47">
            <a:extLst>
              <a:ext uri="{FF2B5EF4-FFF2-40B4-BE49-F238E27FC236}">
                <a16:creationId xmlns:a16="http://schemas.microsoft.com/office/drawing/2014/main" id="{CC95C699-FE29-3643-8EF5-25988206C79C}"/>
              </a:ext>
            </a:extLst>
          </p:cNvPr>
          <p:cNvSpPr/>
          <p:nvPr/>
        </p:nvSpPr>
        <p:spPr>
          <a:xfrm>
            <a:off x="3925357" y="8337632"/>
            <a:ext cx="1037579" cy="471924"/>
          </a:xfrm>
          <a:prstGeom prst="roundRect">
            <a:avLst>
              <a:gd name="adj" fmla="val 0"/>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Dec</a:t>
            </a:r>
          </a:p>
        </p:txBody>
      </p:sp>
      <p:cxnSp>
        <p:nvCxnSpPr>
          <p:cNvPr id="49" name="Straight Arrow Connector 48">
            <a:extLst>
              <a:ext uri="{FF2B5EF4-FFF2-40B4-BE49-F238E27FC236}">
                <a16:creationId xmlns:a16="http://schemas.microsoft.com/office/drawing/2014/main" id="{EA5A83BD-B25B-4141-997D-2E6BC50E99F1}"/>
              </a:ext>
            </a:extLst>
          </p:cNvPr>
          <p:cNvCxnSpPr>
            <a:cxnSpLocks/>
            <a:stCxn id="48" idx="1"/>
            <a:endCxn id="44" idx="3"/>
          </p:cNvCxnSpPr>
          <p:nvPr/>
        </p:nvCxnSpPr>
        <p:spPr>
          <a:xfrm flipH="1">
            <a:off x="3316915" y="8573594"/>
            <a:ext cx="608442" cy="1"/>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1" name="Elbow Connector 50">
            <a:extLst>
              <a:ext uri="{FF2B5EF4-FFF2-40B4-BE49-F238E27FC236}">
                <a16:creationId xmlns:a16="http://schemas.microsoft.com/office/drawing/2014/main" id="{68181972-EB58-D74D-8DA8-DDA934A70209}"/>
              </a:ext>
            </a:extLst>
          </p:cNvPr>
          <p:cNvCxnSpPr>
            <a:cxnSpLocks/>
            <a:stCxn id="40" idx="3"/>
            <a:endCxn id="41" idx="3"/>
          </p:cNvCxnSpPr>
          <p:nvPr/>
        </p:nvCxnSpPr>
        <p:spPr>
          <a:xfrm flipH="1">
            <a:off x="11407633" y="5235808"/>
            <a:ext cx="2428534" cy="2974182"/>
          </a:xfrm>
          <a:prstGeom prst="bentConnector3">
            <a:avLst>
              <a:gd name="adj1" fmla="val -9413"/>
            </a:avLst>
          </a:prstGeom>
          <a:noFill/>
          <a:ln w="12700" cap="flat">
            <a:solidFill>
              <a:schemeClr val="tx1">
                <a:lumMod val="50000"/>
              </a:schemeClr>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52" name="Rectangle 51">
            <a:extLst>
              <a:ext uri="{FF2B5EF4-FFF2-40B4-BE49-F238E27FC236}">
                <a16:creationId xmlns:a16="http://schemas.microsoft.com/office/drawing/2014/main" id="{2B836CEB-4870-1940-A7EE-A4AB0EF96682}"/>
              </a:ext>
            </a:extLst>
          </p:cNvPr>
          <p:cNvSpPr/>
          <p:nvPr/>
        </p:nvSpPr>
        <p:spPr>
          <a:xfrm>
            <a:off x="6373617" y="5123264"/>
            <a:ext cx="2395192" cy="338554"/>
          </a:xfrm>
          <a:prstGeom prst="rect">
            <a:avLst/>
          </a:prstGeom>
          <a:ln>
            <a:noFill/>
          </a:ln>
        </p:spPr>
        <p:txBody>
          <a:bodyPr wrap="square">
            <a:spAutoFit/>
          </a:bodyPr>
          <a:lstStyle/>
          <a:p>
            <a:pPr lvl="1" indent="0">
              <a:spcBef>
                <a:spcPts val="1200"/>
              </a:spcBef>
              <a:buSzPct val="100000"/>
            </a:pPr>
            <a:r>
              <a:rPr lang="en-US" sz="1600"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search pattern leakage</a:t>
            </a:r>
          </a:p>
        </p:txBody>
      </p:sp>
      <p:pic>
        <p:nvPicPr>
          <p:cNvPr id="53" name="Picture 52">
            <a:extLst>
              <a:ext uri="{FF2B5EF4-FFF2-40B4-BE49-F238E27FC236}">
                <a16:creationId xmlns:a16="http://schemas.microsoft.com/office/drawing/2014/main" id="{BB025A11-0148-454D-B80C-ABBCEB561E92}"/>
              </a:ext>
            </a:extLst>
          </p:cNvPr>
          <p:cNvPicPr>
            <a:picLocks noChangeAspect="1"/>
          </p:cNvPicPr>
          <p:nvPr/>
        </p:nvPicPr>
        <p:blipFill>
          <a:blip r:embed="rId5"/>
          <a:stretch>
            <a:fillRect/>
          </a:stretch>
        </p:blipFill>
        <p:spPr>
          <a:xfrm>
            <a:off x="10755019" y="4149096"/>
            <a:ext cx="727775" cy="727775"/>
          </a:xfrm>
          <a:prstGeom prst="rect">
            <a:avLst/>
          </a:prstGeom>
        </p:spPr>
      </p:pic>
      <p:sp>
        <p:nvSpPr>
          <p:cNvPr id="55" name="Rectangle 54">
            <a:extLst>
              <a:ext uri="{FF2B5EF4-FFF2-40B4-BE49-F238E27FC236}">
                <a16:creationId xmlns:a16="http://schemas.microsoft.com/office/drawing/2014/main" id="{70DDA9BE-22ED-254E-B268-566D1517C975}"/>
              </a:ext>
            </a:extLst>
          </p:cNvPr>
          <p:cNvSpPr/>
          <p:nvPr/>
        </p:nvSpPr>
        <p:spPr>
          <a:xfrm>
            <a:off x="5047432" y="8209990"/>
            <a:ext cx="4172063" cy="338554"/>
          </a:xfrm>
          <a:prstGeom prst="rect">
            <a:avLst/>
          </a:prstGeom>
          <a:ln>
            <a:noFill/>
          </a:ln>
        </p:spPr>
        <p:txBody>
          <a:bodyPr wrap="square">
            <a:spAutoFit/>
          </a:bodyPr>
          <a:lstStyle/>
          <a:p>
            <a:pPr lvl="1" indent="0">
              <a:spcBef>
                <a:spcPts val="1200"/>
              </a:spcBef>
              <a:buSzPct val="100000"/>
            </a:pPr>
            <a:r>
              <a:rPr lang="en-US" sz="1600"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File-access pattern, update pattern leakage</a:t>
            </a:r>
          </a:p>
        </p:txBody>
      </p:sp>
      <p:sp>
        <p:nvSpPr>
          <p:cNvPr id="58" name="Rectangle 57">
            <a:extLst>
              <a:ext uri="{FF2B5EF4-FFF2-40B4-BE49-F238E27FC236}">
                <a16:creationId xmlns:a16="http://schemas.microsoft.com/office/drawing/2014/main" id="{C982169F-A038-3443-8E1A-2C873AAF965B}"/>
              </a:ext>
            </a:extLst>
          </p:cNvPr>
          <p:cNvSpPr/>
          <p:nvPr/>
        </p:nvSpPr>
        <p:spPr>
          <a:xfrm>
            <a:off x="11331754" y="5950108"/>
            <a:ext cx="2580291" cy="584775"/>
          </a:xfrm>
          <a:prstGeom prst="rect">
            <a:avLst/>
          </a:prstGeom>
          <a:ln>
            <a:noFill/>
          </a:ln>
        </p:spPr>
        <p:txBody>
          <a:bodyPr wrap="square">
            <a:spAutoFit/>
          </a:bodyPr>
          <a:lstStyle/>
          <a:p>
            <a:pPr lvl="1" indent="0">
              <a:spcBef>
                <a:spcPts val="1200"/>
              </a:spcBef>
              <a:buSzPct val="100000"/>
            </a:pPr>
            <a:r>
              <a:rPr lang="en-US" sz="1600"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Forward-privacy, backward-privacy leakage</a:t>
            </a:r>
          </a:p>
        </p:txBody>
      </p:sp>
      <p:cxnSp>
        <p:nvCxnSpPr>
          <p:cNvPr id="60" name="Curved Connector 59">
            <a:extLst>
              <a:ext uri="{FF2B5EF4-FFF2-40B4-BE49-F238E27FC236}">
                <a16:creationId xmlns:a16="http://schemas.microsoft.com/office/drawing/2014/main" id="{47B7844A-66F6-7044-8098-0415AD6BDBBE}"/>
              </a:ext>
            </a:extLst>
          </p:cNvPr>
          <p:cNvCxnSpPr>
            <a:cxnSpLocks/>
            <a:stCxn id="52" idx="2"/>
            <a:endCxn id="65" idx="0"/>
          </p:cNvCxnSpPr>
          <p:nvPr/>
        </p:nvCxnSpPr>
        <p:spPr>
          <a:xfrm rot="5400000">
            <a:off x="6558943" y="5546830"/>
            <a:ext cx="1097283" cy="927259"/>
          </a:xfrm>
          <a:prstGeom prst="curvedConnector3">
            <a:avLst>
              <a:gd name="adj1" fmla="val 50000"/>
            </a:avLst>
          </a:prstGeom>
          <a:noFill/>
          <a:ln w="12700" cap="flat">
            <a:solidFill>
              <a:srgbClr val="FF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1" name="Curved Connector 60">
            <a:extLst>
              <a:ext uri="{FF2B5EF4-FFF2-40B4-BE49-F238E27FC236}">
                <a16:creationId xmlns:a16="http://schemas.microsoft.com/office/drawing/2014/main" id="{0B072870-AB1C-1E42-9C1F-588A70A44E64}"/>
              </a:ext>
            </a:extLst>
          </p:cNvPr>
          <p:cNvCxnSpPr>
            <a:cxnSpLocks/>
            <a:stCxn id="55" idx="0"/>
            <a:endCxn id="65" idx="2"/>
          </p:cNvCxnSpPr>
          <p:nvPr/>
        </p:nvCxnSpPr>
        <p:spPr>
          <a:xfrm rot="16200000" flipV="1">
            <a:off x="6539917" y="7616443"/>
            <a:ext cx="697584" cy="489510"/>
          </a:xfrm>
          <a:prstGeom prst="curvedConnector3">
            <a:avLst>
              <a:gd name="adj1" fmla="val 50000"/>
            </a:avLst>
          </a:prstGeom>
          <a:noFill/>
          <a:ln w="12700" cap="flat">
            <a:solidFill>
              <a:srgbClr val="FF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Curved Connector 61">
            <a:extLst>
              <a:ext uri="{FF2B5EF4-FFF2-40B4-BE49-F238E27FC236}">
                <a16:creationId xmlns:a16="http://schemas.microsoft.com/office/drawing/2014/main" id="{330442FF-A774-614F-BF8E-F2A189304AAF}"/>
              </a:ext>
            </a:extLst>
          </p:cNvPr>
          <p:cNvCxnSpPr>
            <a:cxnSpLocks/>
            <a:stCxn id="58" idx="1"/>
            <a:endCxn id="65" idx="3"/>
          </p:cNvCxnSpPr>
          <p:nvPr/>
        </p:nvCxnSpPr>
        <p:spPr>
          <a:xfrm rot="10800000" flipV="1">
            <a:off x="8670132" y="6242496"/>
            <a:ext cx="2661622" cy="793258"/>
          </a:xfrm>
          <a:prstGeom prst="curvedConnector3">
            <a:avLst>
              <a:gd name="adj1" fmla="val 50000"/>
            </a:avLst>
          </a:prstGeom>
          <a:noFill/>
          <a:ln w="12700" cap="flat">
            <a:solidFill>
              <a:srgbClr val="FF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65" name="Rectangle 64">
            <a:extLst>
              <a:ext uri="{FF2B5EF4-FFF2-40B4-BE49-F238E27FC236}">
                <a16:creationId xmlns:a16="http://schemas.microsoft.com/office/drawing/2014/main" id="{01A00217-D448-AD45-96EE-FD93FAEBDCCB}"/>
              </a:ext>
            </a:extLst>
          </p:cNvPr>
          <p:cNvSpPr/>
          <p:nvPr/>
        </p:nvSpPr>
        <p:spPr>
          <a:xfrm>
            <a:off x="4617776" y="6559101"/>
            <a:ext cx="4052356" cy="953305"/>
          </a:xfrm>
          <a:prstGeom prst="rect">
            <a:avLst/>
          </a:prstGeom>
          <a:ln w="38100">
            <a:solidFill>
              <a:schemeClr val="tx1"/>
            </a:solidFill>
          </a:ln>
        </p:spPr>
        <p:txBody>
          <a:bodyPr wrap="square" lIns="0" tIns="91440" rIns="0" bIns="91440">
            <a:noAutofit/>
          </a:bodyPr>
          <a:lstStyle/>
          <a:p>
            <a:pPr algn="ctr" defTabSz="584200"/>
            <a:r>
              <a:rPr lang="en-US" sz="2400" dirty="0">
                <a:solidFill>
                  <a:schemeClr val="tx1">
                    <a:lumMod val="75000"/>
                  </a:schemeClr>
                </a:solidFill>
                <a:latin typeface="Helvetica Neue" charset="0"/>
                <a:ea typeface="Helvetica Neue" charset="0"/>
                <a:cs typeface="Helvetica Neue" charset="0"/>
              </a:rPr>
              <a:t>Statistical inference attacks </a:t>
            </a:r>
            <a:r>
              <a:rPr lang="en-US" sz="2400" dirty="0">
                <a:solidFill>
                  <a:schemeClr val="accent1">
                    <a:lumMod val="60000"/>
                    <a:lumOff val="40000"/>
                  </a:schemeClr>
                </a:solidFill>
                <a:latin typeface="Helvetica Neue" charset="0"/>
                <a:ea typeface="Helvetica Neue" charset="0"/>
                <a:cs typeface="Helvetica Neue" charset="0"/>
              </a:rPr>
              <a:t>[</a:t>
            </a:r>
            <a:r>
              <a:rPr lang="en-US" sz="2400" dirty="0">
                <a:solidFill>
                  <a:schemeClr val="accent1">
                    <a:lumMod val="60000"/>
                    <a:lumOff val="40000"/>
                  </a:schemeClr>
                </a:solidFill>
                <a:latin typeface="Helvetica Neue"/>
              </a:rPr>
              <a:t>IKK12,  LZW+14, ZKP16</a:t>
            </a:r>
            <a:r>
              <a:rPr lang="en-US" sz="2400" dirty="0">
                <a:solidFill>
                  <a:schemeClr val="accent1">
                    <a:lumMod val="60000"/>
                    <a:lumOff val="40000"/>
                  </a:schemeClr>
                </a:solidFill>
                <a:latin typeface="Helvetica Neue" charset="0"/>
                <a:ea typeface="Helvetica Neue" charset="0"/>
                <a:cs typeface="Helvetica Neue" charset="0"/>
              </a:rPr>
              <a:t>]</a:t>
            </a:r>
          </a:p>
        </p:txBody>
      </p:sp>
      <p:cxnSp>
        <p:nvCxnSpPr>
          <p:cNvPr id="89" name="Straight Arrow Connector 88">
            <a:extLst>
              <a:ext uri="{FF2B5EF4-FFF2-40B4-BE49-F238E27FC236}">
                <a16:creationId xmlns:a16="http://schemas.microsoft.com/office/drawing/2014/main" id="{D2FB4548-67D8-FC46-9F83-752635815752}"/>
              </a:ext>
            </a:extLst>
          </p:cNvPr>
          <p:cNvCxnSpPr>
            <a:cxnSpLocks/>
            <a:stCxn id="36" idx="3"/>
            <a:endCxn id="27" idx="1"/>
          </p:cNvCxnSpPr>
          <p:nvPr/>
        </p:nvCxnSpPr>
        <p:spPr>
          <a:xfrm>
            <a:off x="6237592" y="5491486"/>
            <a:ext cx="2735534" cy="1286"/>
          </a:xfrm>
          <a:prstGeom prst="straightConnector1">
            <a:avLst/>
          </a:prstGeom>
          <a:noFill/>
          <a:ln w="381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CDFFDD74-0A5F-DB42-9962-F9DC14D37362}"/>
              </a:ext>
            </a:extLst>
          </p:cNvPr>
          <p:cNvCxnSpPr>
            <a:cxnSpLocks/>
            <a:stCxn id="28" idx="2"/>
            <a:endCxn id="48" idx="3"/>
          </p:cNvCxnSpPr>
          <p:nvPr/>
        </p:nvCxnSpPr>
        <p:spPr>
          <a:xfrm flipH="1" flipV="1">
            <a:off x="4962936" y="8573594"/>
            <a:ext cx="4296433" cy="83"/>
          </a:xfrm>
          <a:prstGeom prst="straightConnector1">
            <a:avLst/>
          </a:prstGeom>
          <a:noFill/>
          <a:ln w="381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165661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dissolve">
                                      <p:cBhvr>
                                        <p:cTn id="19" dur="500"/>
                                        <p:tgtEl>
                                          <p:spTgt spid="5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dissolve">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ssolv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dissolve">
                                      <p:cBhvr>
                                        <p:cTn id="41" dur="500"/>
                                        <p:tgtEl>
                                          <p:spTgt spid="38"/>
                                        </p:tgtEl>
                                      </p:cBhvr>
                                    </p:animEffect>
                                  </p:childTnLst>
                                </p:cTn>
                              </p:par>
                              <p:par>
                                <p:cTn id="42" presetID="9" presetClass="entr" presetSubtype="0" fill="hold" grpId="1"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dissolve">
                                      <p:cBhvr>
                                        <p:cTn id="49" dur="500"/>
                                        <p:tgtEl>
                                          <p:spTgt spid="3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dissolv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dissolv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dissolve">
                                      <p:cBhvr>
                                        <p:cTn id="62" dur="500"/>
                                        <p:tgtEl>
                                          <p:spTgt spid="40"/>
                                        </p:tgtEl>
                                      </p:cBhvr>
                                    </p:animEffect>
                                  </p:childTnLst>
                                </p:cTn>
                              </p:par>
                              <p:par>
                                <p:cTn id="63" presetID="9"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dissolv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dissolv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dissolve">
                                      <p:cBhvr>
                                        <p:cTn id="75" dur="500"/>
                                        <p:tgtEl>
                                          <p:spTgt spid="9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dissolve">
                                      <p:cBhvr>
                                        <p:cTn id="78" dur="500"/>
                                        <p:tgtEl>
                                          <p:spTgt spid="48"/>
                                        </p:tgtEl>
                                      </p:cBhvr>
                                    </p:animEffect>
                                  </p:childTnLst>
                                </p:cTn>
                              </p:par>
                              <p:par>
                                <p:cTn id="79" presetID="9"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dissolve">
                                      <p:cBhvr>
                                        <p:cTn id="81" dur="500"/>
                                        <p:tgtEl>
                                          <p:spTgt spid="49"/>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dissolv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3">
                                            <p:txEl>
                                              <p:pRg st="1" end="1"/>
                                            </p:txEl>
                                          </p:spTgt>
                                        </p:tgtEl>
                                        <p:attrNameLst>
                                          <p:attrName>style.visibility</p:attrName>
                                        </p:attrNameLst>
                                      </p:cBhvr>
                                      <p:to>
                                        <p:strVal val="visible"/>
                                      </p:to>
                                    </p:set>
                                    <p:animEffect transition="in" filter="dissolve">
                                      <p:cBhvr>
                                        <p:cTn id="89" dur="500"/>
                                        <p:tgtEl>
                                          <p:spTgt spid="3">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dissolve">
                                      <p:cBhvr>
                                        <p:cTn id="94" dur="500"/>
                                        <p:tgtEl>
                                          <p:spTgt spid="5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dissolve">
                                      <p:cBhvr>
                                        <p:cTn id="97" dur="500"/>
                                        <p:tgtEl>
                                          <p:spTgt spid="5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dissolve">
                                      <p:cBhvr>
                                        <p:cTn id="100" dur="500"/>
                                        <p:tgtEl>
                                          <p:spTgt spid="5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blinds(horizontal)">
                                      <p:cBhvr>
                                        <p:cTn id="105" dur="500"/>
                                        <p:tgtEl>
                                          <p:spTgt spid="60"/>
                                        </p:tgtEl>
                                      </p:cBhvr>
                                    </p:animEffect>
                                  </p:childTnLst>
                                </p:cTn>
                              </p:par>
                              <p:par>
                                <p:cTn id="106" presetID="3" presetClass="entr" presetSubtype="10" fill="hold" nodeType="with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blinds(horizontal)">
                                      <p:cBhvr>
                                        <p:cTn id="108" dur="500"/>
                                        <p:tgtEl>
                                          <p:spTgt spid="62"/>
                                        </p:tgtEl>
                                      </p:cBhvr>
                                    </p:animEffect>
                                  </p:childTnLst>
                                </p:cTn>
                              </p:par>
                              <p:par>
                                <p:cTn id="109" presetID="3" presetClass="entr" presetSubtype="10"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blinds(horizontal)">
                                      <p:cBhvr>
                                        <p:cTn id="111" dur="500"/>
                                        <p:tgtEl>
                                          <p:spTgt spid="61"/>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blinds(horizontal)">
                                      <p:cBhvr>
                                        <p:cTn id="1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7" grpId="0" animBg="1"/>
      <p:bldP spid="28" grpId="0" animBg="1"/>
      <p:bldP spid="29" grpId="0" animBg="1"/>
      <p:bldP spid="31" grpId="0" animBg="1"/>
      <p:bldP spid="32" grpId="0" animBg="1"/>
      <p:bldP spid="33" grpId="0" animBg="1"/>
      <p:bldP spid="34" grpId="0" animBg="1"/>
      <p:bldP spid="35" grpId="1" animBg="1"/>
      <p:bldP spid="36" grpId="0" animBg="1"/>
      <p:bldP spid="40" grpId="0" animBg="1"/>
      <p:bldP spid="41" grpId="0" animBg="1"/>
      <p:bldP spid="44" grpId="0" animBg="1"/>
      <p:bldP spid="48" grpId="0" animBg="1"/>
      <p:bldP spid="52" grpId="0"/>
      <p:bldP spid="55" grpId="0"/>
      <p:bldP spid="58"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Experiment – Microbenchmark </a:t>
            </a:r>
          </a:p>
        </p:txBody>
      </p:sp>
      <p:sp>
        <p:nvSpPr>
          <p:cNvPr id="58" name="Text Placeholder 2"/>
          <p:cNvSpPr txBox="1">
            <a:spLocks/>
          </p:cNvSpPr>
          <p:nvPr/>
        </p:nvSpPr>
        <p:spPr>
          <a:xfrm>
            <a:off x="2904003" y="2436598"/>
            <a:ext cx="11958451" cy="63395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hangingPunct="1">
              <a:spcBef>
                <a:spcPts val="1200"/>
              </a:spcBef>
              <a:buSzPct val="100000"/>
              <a:buNone/>
            </a:pPr>
            <a:endParaRPr lang="en-US" sz="2400" dirty="0">
              <a:latin typeface="Helvetica Neue" charset="0"/>
              <a:ea typeface="Helvetica Neue" charset="0"/>
              <a:cs typeface="Helvetica Neue" charset="0"/>
            </a:endParaRPr>
          </a:p>
        </p:txBody>
      </p:sp>
      <p:sp>
        <p:nvSpPr>
          <p:cNvPr id="53" name="Slide Number Placeholder 52">
            <a:extLst>
              <a:ext uri="{FF2B5EF4-FFF2-40B4-BE49-F238E27FC236}">
                <a16:creationId xmlns:a16="http://schemas.microsoft.com/office/drawing/2014/main" id="{8264372E-9F66-4C45-A600-BFAFB47989C1}"/>
              </a:ext>
            </a:extLst>
          </p:cNvPr>
          <p:cNvSpPr>
            <a:spLocks noGrp="1"/>
          </p:cNvSpPr>
          <p:nvPr>
            <p:ph type="sldNum" sz="quarter" idx="2"/>
          </p:nvPr>
        </p:nvSpPr>
        <p:spPr/>
        <p:txBody>
          <a:bodyPr/>
          <a:lstStyle/>
          <a:p>
            <a:fld id="{86CB4B4D-7CA3-9044-876B-883B54F8677D}" type="slidenum">
              <a:rPr lang="en-US" smtClean="0"/>
              <a:t>20</a:t>
            </a:fld>
            <a:endParaRPr lang="en-US"/>
          </a:p>
        </p:txBody>
      </p:sp>
      <p:sp>
        <p:nvSpPr>
          <p:cNvPr id="5" name="Text Placeholder 2">
            <a:extLst>
              <a:ext uri="{FF2B5EF4-FFF2-40B4-BE49-F238E27FC236}">
                <a16:creationId xmlns:a16="http://schemas.microsoft.com/office/drawing/2014/main" id="{1C41A43D-7386-3345-B094-CFE86665E528}"/>
              </a:ext>
            </a:extLst>
          </p:cNvPr>
          <p:cNvSpPr>
            <a:spLocks noGrp="1"/>
          </p:cNvSpPr>
          <p:nvPr>
            <p:ph type="body" idx="1"/>
          </p:nvPr>
        </p:nvSpPr>
        <p:spPr>
          <a:xfrm>
            <a:off x="8207829" y="1989812"/>
            <a:ext cx="8904514" cy="7319288"/>
          </a:xfrm>
        </p:spPr>
        <p:txBody>
          <a:bodyPr anchor="t">
            <a:noAutofit/>
          </a:bodyPr>
          <a:lstStyle/>
          <a:p>
            <a:pPr>
              <a:spcBef>
                <a:spcPts val="1200"/>
              </a:spcBef>
              <a:buSzPct val="100000"/>
              <a:buFont typeface="Wingdings" charset="2"/>
              <a:buChar char="§"/>
            </a:pPr>
            <a:r>
              <a:rPr lang="en-US" sz="3000" dirty="0">
                <a:latin typeface="Helvetica Neue"/>
              </a:rPr>
              <a:t>With Circuit-ORAM, POSUP takes 1 </a:t>
            </a:r>
            <a:r>
              <a:rPr lang="en-US" sz="3000" dirty="0" err="1">
                <a:latin typeface="Helvetica Neue"/>
              </a:rPr>
              <a:t>ms</a:t>
            </a:r>
            <a:r>
              <a:rPr lang="en-US" sz="3000" dirty="0">
                <a:latin typeface="Helvetica Neue"/>
              </a:rPr>
              <a:t> to access a 3 KB block in 107 GB DB</a:t>
            </a:r>
          </a:p>
          <a:p>
            <a:pPr>
              <a:spcBef>
                <a:spcPts val="1200"/>
              </a:spcBef>
              <a:buSzPct val="100000"/>
              <a:buFont typeface="Wingdings" charset="2"/>
              <a:buChar char="§"/>
            </a:pPr>
            <a:r>
              <a:rPr lang="en-US" sz="3000" dirty="0">
                <a:latin typeface="Helvetica Neue"/>
              </a:rPr>
              <a:t>Path-ORAM is slower than Circuit-ORAM for SGX since entire stash is loaded multiple times</a:t>
            </a:r>
          </a:p>
          <a:p>
            <a:pPr>
              <a:spcBef>
                <a:spcPts val="1200"/>
              </a:spcBef>
              <a:buSzPct val="100000"/>
              <a:buFont typeface="Wingdings" charset="2"/>
              <a:buChar char="§"/>
            </a:pPr>
            <a:r>
              <a:rPr lang="en-US" sz="3000" u="sng" dirty="0">
                <a:latin typeface="Helvetica Neue"/>
              </a:rPr>
              <a:t>File position map access:</a:t>
            </a:r>
          </a:p>
          <a:p>
            <a:pPr marL="687388" lvl="1" indent="-242888">
              <a:spcBef>
                <a:spcPts val="1200"/>
              </a:spcBef>
              <a:buSzPct val="100000"/>
              <a:buFont typeface="Wingdings" charset="2"/>
              <a:buChar char="§"/>
            </a:pPr>
            <a:r>
              <a:rPr lang="en-US" sz="3000" dirty="0">
                <a:latin typeface="Helvetica Neue"/>
              </a:rPr>
              <a:t>I/O access is low because it is stored on RAM memory</a:t>
            </a:r>
          </a:p>
          <a:p>
            <a:pPr marL="687388" lvl="1" indent="-242888">
              <a:spcBef>
                <a:spcPts val="1200"/>
              </a:spcBef>
              <a:buSzPct val="100000"/>
              <a:buFont typeface="Wingdings" charset="2"/>
              <a:buChar char="§"/>
            </a:pPr>
            <a:r>
              <a:rPr lang="en-US" sz="3000" dirty="0">
                <a:latin typeface="Helvetica Neue"/>
              </a:rPr>
              <a:t>Enclave process is high because it decrypts/re-encrypt multiple recursive levels</a:t>
            </a:r>
          </a:p>
          <a:p>
            <a:pPr>
              <a:spcBef>
                <a:spcPts val="1200"/>
              </a:spcBef>
              <a:buSzPct val="100000"/>
              <a:buFont typeface="Wingdings" charset="2"/>
              <a:buChar char="§"/>
            </a:pPr>
            <a:endParaRPr lang="en-US" sz="3000" dirty="0">
              <a:latin typeface="Helvetica Neue"/>
            </a:endParaRPr>
          </a:p>
        </p:txBody>
      </p:sp>
      <p:pic>
        <p:nvPicPr>
          <p:cNvPr id="9" name="Picture 8">
            <a:extLst>
              <a:ext uri="{FF2B5EF4-FFF2-40B4-BE49-F238E27FC236}">
                <a16:creationId xmlns:a16="http://schemas.microsoft.com/office/drawing/2014/main" id="{835EC5AD-C879-0A48-944C-84F07B5041DE}"/>
              </a:ext>
            </a:extLst>
          </p:cNvPr>
          <p:cNvPicPr>
            <a:picLocks noChangeAspect="1"/>
          </p:cNvPicPr>
          <p:nvPr/>
        </p:nvPicPr>
        <p:blipFill>
          <a:blip r:embed="rId2"/>
          <a:stretch>
            <a:fillRect/>
          </a:stretch>
        </p:blipFill>
        <p:spPr>
          <a:xfrm>
            <a:off x="644577" y="1989812"/>
            <a:ext cx="7171366" cy="7094255"/>
          </a:xfrm>
          <a:prstGeom prst="rect">
            <a:avLst/>
          </a:prstGeom>
        </p:spPr>
      </p:pic>
      <p:pic>
        <p:nvPicPr>
          <p:cNvPr id="1025" name="Picture 1" descr="page12image63942240">
            <a:extLst>
              <a:ext uri="{FF2B5EF4-FFF2-40B4-BE49-F238E27FC236}">
                <a16:creationId xmlns:a16="http://schemas.microsoft.com/office/drawing/2014/main" id="{E23E76CC-7358-AF44-A24B-80C28B23B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4500" cy="33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98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panose="02000503000000020004" pitchFamily="2" charset="0"/>
                <a:ea typeface="Helvetica Neue" panose="02000503000000020004" pitchFamily="2" charset="0"/>
                <a:cs typeface="Helvetica Neue" panose="02000503000000020004" pitchFamily="2" charset="0"/>
              </a:rPr>
              <a:t>Introduction</a:t>
            </a:r>
          </a:p>
        </p:txBody>
      </p:sp>
      <p:sp>
        <p:nvSpPr>
          <p:cNvPr id="3" name="Text Placeholder 2"/>
          <p:cNvSpPr>
            <a:spLocks noGrp="1"/>
          </p:cNvSpPr>
          <p:nvPr>
            <p:ph type="body" idx="1"/>
          </p:nvPr>
        </p:nvSpPr>
        <p:spPr>
          <a:xfrm>
            <a:off x="643255" y="1989812"/>
            <a:ext cx="16129416" cy="1089047"/>
          </a:xfrm>
        </p:spPr>
        <p:txBody>
          <a:bodyPr anchor="t">
            <a:noAutofit/>
          </a:bodyPr>
          <a:lstStyle/>
          <a:p>
            <a:pPr>
              <a:buSzPct val="100000"/>
              <a:buFont typeface="Wingdings" charset="2"/>
              <a:buChar char="§"/>
            </a:pPr>
            <a:r>
              <a:rPr lang="en-US" sz="3000" dirty="0">
                <a:latin typeface="Helvetica Neue" panose="02000503000000020004" pitchFamily="2" charset="0"/>
                <a:ea typeface="Helvetica Neue" panose="02000503000000020004" pitchFamily="2" charset="0"/>
                <a:cs typeface="Helvetica Neue" panose="02000503000000020004" pitchFamily="2" charset="0"/>
              </a:rPr>
              <a:t>Oblivious Random Access Machine (ORAM) can seal access pattern leakage but expensive in SE setting </a:t>
            </a:r>
            <a:r>
              <a:rPr lang="en-US" sz="3000" dirty="0">
                <a:solidFill>
                  <a:schemeClr val="tx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[N16]</a:t>
            </a:r>
          </a:p>
        </p:txBody>
      </p:sp>
      <p:sp>
        <p:nvSpPr>
          <p:cNvPr id="4" name="Slide Number Placeholder 3">
            <a:extLst>
              <a:ext uri="{FF2B5EF4-FFF2-40B4-BE49-F238E27FC236}">
                <a16:creationId xmlns:a16="http://schemas.microsoft.com/office/drawing/2014/main" id="{45FDFE52-ADCA-49F4-83C6-EB055963928D}"/>
              </a:ext>
            </a:extLst>
          </p:cNvPr>
          <p:cNvSpPr>
            <a:spLocks noGrp="1"/>
          </p:cNvSpPr>
          <p:nvPr>
            <p:ph type="sldNum" sz="quarter" idx="2"/>
          </p:nvPr>
        </p:nvSpPr>
        <p:spPr>
          <a:xfrm>
            <a:off x="8546253" y="9251954"/>
            <a:ext cx="230832" cy="379591"/>
          </a:xfrm>
        </p:spPr>
        <p:txBody>
          <a:bodyPr/>
          <a:lstStyle/>
          <a:p>
            <a:fld id="{86CB4B4D-7CA3-9044-876B-883B54F8677D}" type="slidenum">
              <a:rPr lang="en-US" smtClean="0">
                <a:latin typeface="Helvetica Neue" panose="02000503000000020004" pitchFamily="2" charset="0"/>
                <a:ea typeface="Helvetica Neue" panose="02000503000000020004" pitchFamily="2" charset="0"/>
                <a:cs typeface="Helvetica Neue" panose="02000503000000020004" pitchFamily="2" charset="0"/>
              </a:rPr>
              <a:t>3</a:t>
            </a:fld>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Rounded Rectangle 4">
            <a:extLst>
              <a:ext uri="{FF2B5EF4-FFF2-40B4-BE49-F238E27FC236}">
                <a16:creationId xmlns:a16="http://schemas.microsoft.com/office/drawing/2014/main" id="{04DAAE6E-7DBE-CB43-8BD4-51CA95D1A189}"/>
              </a:ext>
            </a:extLst>
          </p:cNvPr>
          <p:cNvSpPr/>
          <p:nvPr/>
        </p:nvSpPr>
        <p:spPr>
          <a:xfrm>
            <a:off x="10294359" y="3407349"/>
            <a:ext cx="2204588" cy="841256"/>
          </a:xfrm>
          <a:prstGeom prst="roundRect">
            <a:avLst>
              <a:gd name="adj" fmla="val 0"/>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Encrypted Index</a:t>
            </a:r>
          </a:p>
        </p:txBody>
      </p:sp>
      <p:sp>
        <p:nvSpPr>
          <p:cNvPr id="6" name="Can 5">
            <a:extLst>
              <a:ext uri="{FF2B5EF4-FFF2-40B4-BE49-F238E27FC236}">
                <a16:creationId xmlns:a16="http://schemas.microsoft.com/office/drawing/2014/main" id="{E589DDFC-9B49-2F4B-9D23-19C873F70D6D}"/>
              </a:ext>
            </a:extLst>
          </p:cNvPr>
          <p:cNvSpPr/>
          <p:nvPr/>
        </p:nvSpPr>
        <p:spPr>
          <a:xfrm>
            <a:off x="10580602" y="4844950"/>
            <a:ext cx="1620981" cy="1609524"/>
          </a:xfrm>
          <a:prstGeom prst="can">
            <a:avLst>
              <a:gd name="adj" fmla="val 14815"/>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Encrypted Files</a:t>
            </a:r>
          </a:p>
        </p:txBody>
      </p:sp>
      <p:sp>
        <p:nvSpPr>
          <p:cNvPr id="7" name="Shape 217">
            <a:extLst>
              <a:ext uri="{FF2B5EF4-FFF2-40B4-BE49-F238E27FC236}">
                <a16:creationId xmlns:a16="http://schemas.microsoft.com/office/drawing/2014/main" id="{B6FE9B59-52F2-A840-8440-3E000BC317B7}"/>
              </a:ext>
            </a:extLst>
          </p:cNvPr>
          <p:cNvSpPr/>
          <p:nvPr/>
        </p:nvSpPr>
        <p:spPr>
          <a:xfrm>
            <a:off x="1067234" y="3665108"/>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u="sng" dirty="0">
                <a:latin typeface="Helvetica Neue" panose="02000503000000020004" pitchFamily="2" charset="0"/>
                <a:ea typeface="Helvetica Neue" panose="02000503000000020004" pitchFamily="2" charset="0"/>
                <a:cs typeface="Helvetica Neue" panose="02000503000000020004" pitchFamily="2" charset="0"/>
              </a:rPr>
              <a:t>Client</a:t>
            </a:r>
          </a:p>
        </p:txBody>
      </p:sp>
      <p:pic>
        <p:nvPicPr>
          <p:cNvPr id="8" name="image13.png">
            <a:extLst>
              <a:ext uri="{FF2B5EF4-FFF2-40B4-BE49-F238E27FC236}">
                <a16:creationId xmlns:a16="http://schemas.microsoft.com/office/drawing/2014/main" id="{9489B670-D06A-7449-9654-8098CA839C2B}"/>
              </a:ext>
            </a:extLst>
          </p:cNvPr>
          <p:cNvPicPr>
            <a:picLocks noChangeAspect="1"/>
          </p:cNvPicPr>
          <p:nvPr/>
        </p:nvPicPr>
        <p:blipFill>
          <a:blip r:embed="rId4"/>
          <a:stretch>
            <a:fillRect/>
          </a:stretch>
        </p:blipFill>
        <p:spPr>
          <a:xfrm flipH="1">
            <a:off x="1023319" y="4261993"/>
            <a:ext cx="1114412" cy="1116286"/>
          </a:xfrm>
          <a:prstGeom prst="rect">
            <a:avLst/>
          </a:prstGeom>
          <a:ln w="12700">
            <a:miter lim="400000"/>
          </a:ln>
        </p:spPr>
      </p:pic>
      <p:sp>
        <p:nvSpPr>
          <p:cNvPr id="9" name="Shape 217">
            <a:extLst>
              <a:ext uri="{FF2B5EF4-FFF2-40B4-BE49-F238E27FC236}">
                <a16:creationId xmlns:a16="http://schemas.microsoft.com/office/drawing/2014/main" id="{F0BA3A2A-E6B6-9645-8025-4C00802A1030}"/>
              </a:ext>
            </a:extLst>
          </p:cNvPr>
          <p:cNvSpPr/>
          <p:nvPr/>
        </p:nvSpPr>
        <p:spPr>
          <a:xfrm>
            <a:off x="10698565" y="2709157"/>
            <a:ext cx="1503018"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u="sng" dirty="0">
                <a:latin typeface="Helvetica Neue" panose="02000503000000020004" pitchFamily="2" charset="0"/>
                <a:ea typeface="Helvetica Neue" panose="02000503000000020004" pitchFamily="2" charset="0"/>
                <a:cs typeface="Helvetica Neue" panose="02000503000000020004" pitchFamily="2" charset="0"/>
              </a:rPr>
              <a:t>Server</a:t>
            </a:r>
            <a:endParaRPr u="sng"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6" name="Group 45">
            <a:extLst>
              <a:ext uri="{FF2B5EF4-FFF2-40B4-BE49-F238E27FC236}">
                <a16:creationId xmlns:a16="http://schemas.microsoft.com/office/drawing/2014/main" id="{9D2C3F3B-0215-DB46-98B7-A9C346CC6518}"/>
              </a:ext>
            </a:extLst>
          </p:cNvPr>
          <p:cNvGrpSpPr/>
          <p:nvPr/>
        </p:nvGrpSpPr>
        <p:grpSpPr>
          <a:xfrm>
            <a:off x="2142314" y="3238818"/>
            <a:ext cx="4798954" cy="1002839"/>
            <a:chOff x="3565587" y="5975005"/>
            <a:chExt cx="4798954" cy="1002839"/>
          </a:xfrm>
        </p:grpSpPr>
        <p:sp>
          <p:nvSpPr>
            <p:cNvPr id="12" name="Shape 217">
              <a:extLst>
                <a:ext uri="{FF2B5EF4-FFF2-40B4-BE49-F238E27FC236}">
                  <a16:creationId xmlns:a16="http://schemas.microsoft.com/office/drawing/2014/main" id="{884B61E9-2D59-9245-896E-5E8FD571DEC9}"/>
                </a:ext>
              </a:extLst>
            </p:cNvPr>
            <p:cNvSpPr/>
            <p:nvPr/>
          </p:nvSpPr>
          <p:spPr>
            <a:xfrm>
              <a:off x="4874687" y="5975005"/>
              <a:ext cx="164298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“hello”</a:t>
              </a:r>
              <a:endParaRPr sz="18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5" name="Straight Arrow Connector 14">
              <a:extLst>
                <a:ext uri="{FF2B5EF4-FFF2-40B4-BE49-F238E27FC236}">
                  <a16:creationId xmlns:a16="http://schemas.microsoft.com/office/drawing/2014/main" id="{BA0D6016-C054-8142-B5DF-233A8D4DAD41}"/>
                </a:ext>
              </a:extLst>
            </p:cNvPr>
            <p:cNvCxnSpPr>
              <a:cxnSpLocks/>
            </p:cNvCxnSpPr>
            <p:nvPr/>
          </p:nvCxnSpPr>
          <p:spPr>
            <a:xfrm>
              <a:off x="4102498" y="6299841"/>
              <a:ext cx="2057455" cy="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2" name="Rounded Rectangle 31">
              <a:extLst>
                <a:ext uri="{FF2B5EF4-FFF2-40B4-BE49-F238E27FC236}">
                  <a16:creationId xmlns:a16="http://schemas.microsoft.com/office/drawing/2014/main" id="{12F23E09-9634-8641-9328-F026FD238A4A}"/>
                </a:ext>
              </a:extLst>
            </p:cNvPr>
            <p:cNvSpPr/>
            <p:nvPr/>
          </p:nvSpPr>
          <p:spPr>
            <a:xfrm>
              <a:off x="6159953" y="6136588"/>
              <a:ext cx="2204588" cy="841256"/>
            </a:xfrm>
            <a:prstGeom prst="roundRect">
              <a:avLst>
                <a:gd name="adj" fmla="val 0"/>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ORAM</a:t>
              </a: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cxnSp>
          <p:nvCxnSpPr>
            <p:cNvPr id="43" name="Straight Arrow Connector 42">
              <a:extLst>
                <a:ext uri="{FF2B5EF4-FFF2-40B4-BE49-F238E27FC236}">
                  <a16:creationId xmlns:a16="http://schemas.microsoft.com/office/drawing/2014/main" id="{E754B44D-01F0-5245-9BD9-33F9391E3008}"/>
                </a:ext>
              </a:extLst>
            </p:cNvPr>
            <p:cNvCxnSpPr>
              <a:cxnSpLocks/>
            </p:cNvCxnSpPr>
            <p:nvPr/>
          </p:nvCxnSpPr>
          <p:spPr>
            <a:xfrm>
              <a:off x="4102497" y="6837741"/>
              <a:ext cx="2057455" cy="0"/>
            </a:xfrm>
            <a:prstGeom prst="straightConnector1">
              <a:avLst/>
            </a:prstGeom>
            <a:noFill/>
            <a:ln w="15875" cap="flat">
              <a:solidFill>
                <a:srgbClr val="000000"/>
              </a:solidFill>
              <a:prstDash val="solid"/>
              <a:miter lim="400000"/>
              <a:headEnd type="triangle"/>
              <a:tailEnd type="none" w="lg" len="lg"/>
            </a:ln>
            <a:effectLst/>
            <a:sp3d/>
          </p:spPr>
          <p:style>
            <a:lnRef idx="0">
              <a:scrgbClr r="0" g="0" b="0"/>
            </a:lnRef>
            <a:fillRef idx="0">
              <a:scrgbClr r="0" g="0" b="0"/>
            </a:fillRef>
            <a:effectRef idx="0">
              <a:scrgbClr r="0" g="0" b="0"/>
            </a:effectRef>
            <a:fontRef idx="none"/>
          </p:style>
        </p:cxnSp>
        <p:sp>
          <p:nvSpPr>
            <p:cNvPr id="45" name="Shape 217">
              <a:extLst>
                <a:ext uri="{FF2B5EF4-FFF2-40B4-BE49-F238E27FC236}">
                  <a16:creationId xmlns:a16="http://schemas.microsoft.com/office/drawing/2014/main" id="{CCDFD281-3C92-A246-B912-12152831D537}"/>
                </a:ext>
              </a:extLst>
            </p:cNvPr>
            <p:cNvSpPr/>
            <p:nvPr/>
          </p:nvSpPr>
          <p:spPr>
            <a:xfrm>
              <a:off x="3565587" y="6512904"/>
              <a:ext cx="164298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1, 2, 3</a:t>
              </a:r>
              <a:endParaRPr sz="1800" dirty="0">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53" name="Group 52">
            <a:extLst>
              <a:ext uri="{FF2B5EF4-FFF2-40B4-BE49-F238E27FC236}">
                <a16:creationId xmlns:a16="http://schemas.microsoft.com/office/drawing/2014/main" id="{DAC26CD7-4A0E-0041-A4E4-2E7BD15C2454}"/>
              </a:ext>
            </a:extLst>
          </p:cNvPr>
          <p:cNvGrpSpPr/>
          <p:nvPr/>
        </p:nvGrpSpPr>
        <p:grpSpPr>
          <a:xfrm>
            <a:off x="2387244" y="5148292"/>
            <a:ext cx="4554024" cy="1002839"/>
            <a:chOff x="3810517" y="5975005"/>
            <a:chExt cx="4554024" cy="1002839"/>
          </a:xfrm>
        </p:grpSpPr>
        <p:sp>
          <p:nvSpPr>
            <p:cNvPr id="54" name="Shape 217">
              <a:extLst>
                <a:ext uri="{FF2B5EF4-FFF2-40B4-BE49-F238E27FC236}">
                  <a16:creationId xmlns:a16="http://schemas.microsoft.com/office/drawing/2014/main" id="{2EA4D1C0-C958-BE48-BF8F-9DBD32386E61}"/>
                </a:ext>
              </a:extLst>
            </p:cNvPr>
            <p:cNvSpPr/>
            <p:nvPr/>
          </p:nvSpPr>
          <p:spPr>
            <a:xfrm>
              <a:off x="4874687" y="5975005"/>
              <a:ext cx="164298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1, 2, 3</a:t>
              </a:r>
              <a:endParaRPr sz="18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55" name="Straight Arrow Connector 54">
              <a:extLst>
                <a:ext uri="{FF2B5EF4-FFF2-40B4-BE49-F238E27FC236}">
                  <a16:creationId xmlns:a16="http://schemas.microsoft.com/office/drawing/2014/main" id="{DB21842B-C008-F341-A078-44ADFA7CC514}"/>
                </a:ext>
              </a:extLst>
            </p:cNvPr>
            <p:cNvCxnSpPr>
              <a:cxnSpLocks/>
            </p:cNvCxnSpPr>
            <p:nvPr/>
          </p:nvCxnSpPr>
          <p:spPr>
            <a:xfrm>
              <a:off x="4102498" y="6299841"/>
              <a:ext cx="2057455" cy="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56" name="Rounded Rectangle 55">
              <a:extLst>
                <a:ext uri="{FF2B5EF4-FFF2-40B4-BE49-F238E27FC236}">
                  <a16:creationId xmlns:a16="http://schemas.microsoft.com/office/drawing/2014/main" id="{F8BE28BE-2037-BE46-83CA-804AABEDADDF}"/>
                </a:ext>
              </a:extLst>
            </p:cNvPr>
            <p:cNvSpPr/>
            <p:nvPr/>
          </p:nvSpPr>
          <p:spPr>
            <a:xfrm>
              <a:off x="6159953" y="6136588"/>
              <a:ext cx="2204588" cy="841256"/>
            </a:xfrm>
            <a:prstGeom prst="roundRect">
              <a:avLst>
                <a:gd name="adj" fmla="val 0"/>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ORAM</a:t>
              </a: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cxnSp>
          <p:nvCxnSpPr>
            <p:cNvPr id="57" name="Straight Arrow Connector 56">
              <a:extLst>
                <a:ext uri="{FF2B5EF4-FFF2-40B4-BE49-F238E27FC236}">
                  <a16:creationId xmlns:a16="http://schemas.microsoft.com/office/drawing/2014/main" id="{92761EF8-283F-6A4C-9097-86F421B35A41}"/>
                </a:ext>
              </a:extLst>
            </p:cNvPr>
            <p:cNvCxnSpPr>
              <a:cxnSpLocks/>
            </p:cNvCxnSpPr>
            <p:nvPr/>
          </p:nvCxnSpPr>
          <p:spPr>
            <a:xfrm>
              <a:off x="4102497" y="6837741"/>
              <a:ext cx="2057455" cy="0"/>
            </a:xfrm>
            <a:prstGeom prst="straightConnector1">
              <a:avLst/>
            </a:prstGeom>
            <a:noFill/>
            <a:ln w="15875" cap="flat">
              <a:solidFill>
                <a:srgbClr val="000000"/>
              </a:solidFill>
              <a:prstDash val="solid"/>
              <a:miter lim="400000"/>
              <a:headEnd type="triangle"/>
              <a:tailEnd type="none" w="lg" len="lg"/>
            </a:ln>
            <a:effectLst/>
            <a:sp3d/>
          </p:spPr>
          <p:style>
            <a:lnRef idx="0">
              <a:scrgbClr r="0" g="0" b="0"/>
            </a:lnRef>
            <a:fillRef idx="0">
              <a:scrgbClr r="0" g="0" b="0"/>
            </a:fillRef>
            <a:effectRef idx="0">
              <a:scrgbClr r="0" g="0" b="0"/>
            </a:effectRef>
            <a:fontRef idx="none"/>
          </p:style>
        </p:cxnSp>
        <p:sp>
          <p:nvSpPr>
            <p:cNvPr id="58" name="Shape 217">
              <a:extLst>
                <a:ext uri="{FF2B5EF4-FFF2-40B4-BE49-F238E27FC236}">
                  <a16:creationId xmlns:a16="http://schemas.microsoft.com/office/drawing/2014/main" id="{A4CAA100-6458-E343-8B58-C9F8D5BF6B32}"/>
                </a:ext>
              </a:extLst>
            </p:cNvPr>
            <p:cNvSpPr/>
            <p:nvPr/>
          </p:nvSpPr>
          <p:spPr>
            <a:xfrm>
              <a:off x="3810517" y="6512904"/>
              <a:ext cx="164298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f1, f2, f3</a:t>
              </a:r>
              <a:endParaRPr sz="1800" dirty="0">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60" name="Left-Right Arrow 59">
            <a:extLst>
              <a:ext uri="{FF2B5EF4-FFF2-40B4-BE49-F238E27FC236}">
                <a16:creationId xmlns:a16="http://schemas.microsoft.com/office/drawing/2014/main" id="{5C2B0E28-9755-6849-A13D-F9FDA6666CFC}"/>
              </a:ext>
            </a:extLst>
          </p:cNvPr>
          <p:cNvSpPr/>
          <p:nvPr/>
        </p:nvSpPr>
        <p:spPr>
          <a:xfrm>
            <a:off x="6941267" y="3474564"/>
            <a:ext cx="3353091" cy="670655"/>
          </a:xfrm>
          <a:prstGeom prst="leftRightArrow">
            <a:avLst/>
          </a:prstGeom>
          <a:noFill/>
          <a:ln w="22225" cap="flat">
            <a:solidFill>
              <a:schemeClr val="accent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62" name="Left-Right Arrow 61">
            <a:extLst>
              <a:ext uri="{FF2B5EF4-FFF2-40B4-BE49-F238E27FC236}">
                <a16:creationId xmlns:a16="http://schemas.microsoft.com/office/drawing/2014/main" id="{FBD58D25-5099-CE4C-9FC1-29498F9A94E3}"/>
              </a:ext>
            </a:extLst>
          </p:cNvPr>
          <p:cNvSpPr/>
          <p:nvPr/>
        </p:nvSpPr>
        <p:spPr>
          <a:xfrm>
            <a:off x="6941268" y="5421293"/>
            <a:ext cx="3628038" cy="670655"/>
          </a:xfrm>
          <a:prstGeom prst="leftRightArrow">
            <a:avLst/>
          </a:prstGeom>
          <a:noFill/>
          <a:ln w="22225" cap="flat">
            <a:solidFill>
              <a:schemeClr val="accent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63" name="Rectangle 62">
            <a:extLst>
              <a:ext uri="{FF2B5EF4-FFF2-40B4-BE49-F238E27FC236}">
                <a16:creationId xmlns:a16="http://schemas.microsoft.com/office/drawing/2014/main" id="{47095673-2B85-8245-9311-EAA101BB58AA}"/>
              </a:ext>
            </a:extLst>
          </p:cNvPr>
          <p:cNvSpPr/>
          <p:nvPr/>
        </p:nvSpPr>
        <p:spPr>
          <a:xfrm>
            <a:off x="7494748" y="3266804"/>
            <a:ext cx="2496196" cy="369332"/>
          </a:xfrm>
          <a:prstGeom prst="rect">
            <a:avLst/>
          </a:prstGeom>
        </p:spPr>
        <p:txBody>
          <a:bodyPr wrap="none">
            <a:spAutoFit/>
          </a:bodyPr>
          <a:lstStyle/>
          <a:p>
            <a:pPr lvl="1" indent="0">
              <a:spcBef>
                <a:spcPts val="1200"/>
              </a:spcBef>
              <a:buSzPct val="100000"/>
            </a:pPr>
            <a:r>
              <a:rPr lang="en-US" sz="1800" i="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Hidden access pattern</a:t>
            </a:r>
          </a:p>
        </p:txBody>
      </p:sp>
      <p:sp>
        <p:nvSpPr>
          <p:cNvPr id="64" name="Rectangle 63">
            <a:extLst>
              <a:ext uri="{FF2B5EF4-FFF2-40B4-BE49-F238E27FC236}">
                <a16:creationId xmlns:a16="http://schemas.microsoft.com/office/drawing/2014/main" id="{1B32E47C-071E-A049-B9A6-47A4A5E986DF}"/>
              </a:ext>
            </a:extLst>
          </p:cNvPr>
          <p:cNvSpPr/>
          <p:nvPr/>
        </p:nvSpPr>
        <p:spPr>
          <a:xfrm>
            <a:off x="7480390" y="5237821"/>
            <a:ext cx="2496196" cy="369332"/>
          </a:xfrm>
          <a:prstGeom prst="rect">
            <a:avLst/>
          </a:prstGeom>
        </p:spPr>
        <p:txBody>
          <a:bodyPr wrap="none">
            <a:spAutoFit/>
          </a:bodyPr>
          <a:lstStyle/>
          <a:p>
            <a:pPr lvl="1" indent="0">
              <a:spcBef>
                <a:spcPts val="1200"/>
              </a:spcBef>
              <a:buSzPct val="100000"/>
            </a:pPr>
            <a:r>
              <a:rPr lang="en-US" sz="1800" i="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Hidden access pattern</a:t>
            </a:r>
          </a:p>
        </p:txBody>
      </p:sp>
      <p:sp>
        <p:nvSpPr>
          <p:cNvPr id="29" name="Text Placeholder 2">
            <a:extLst>
              <a:ext uri="{FF2B5EF4-FFF2-40B4-BE49-F238E27FC236}">
                <a16:creationId xmlns:a16="http://schemas.microsoft.com/office/drawing/2014/main" id="{9FE16AB3-0661-ED4E-9E7A-000D61957FAC}"/>
              </a:ext>
            </a:extLst>
          </p:cNvPr>
          <p:cNvSpPr txBox="1">
            <a:spLocks/>
          </p:cNvSpPr>
          <p:nvPr/>
        </p:nvSpPr>
        <p:spPr>
          <a:xfrm>
            <a:off x="596961" y="6755989"/>
            <a:ext cx="16129416" cy="231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45"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9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634"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178"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723"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267"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812"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356"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900" marR="0" indent="-444545" algn="l" defTabSz="584258"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spcBef>
                <a:spcPts val="1200"/>
              </a:spcBef>
              <a:buSzPct val="100000"/>
              <a:buFont typeface="Wingdings" charset="2"/>
              <a:buChar char="§"/>
            </a:pPr>
            <a:r>
              <a:rPr lang="en-US" sz="3000" dirty="0">
                <a:latin typeface="Helvetica Neue" panose="02000503000000020004" pitchFamily="2" charset="0"/>
                <a:ea typeface="Helvetica Neue" panose="02000503000000020004" pitchFamily="2" charset="0"/>
                <a:cs typeface="Helvetica Neue" panose="02000503000000020004" pitchFamily="2" charset="0"/>
              </a:rPr>
              <a:t>Passive ORAMs (storage-only server) is the most common and efficient ones</a:t>
            </a:r>
          </a:p>
          <a:p>
            <a:pPr lvl="1" hangingPunct="1">
              <a:spcBef>
                <a:spcPts val="1200"/>
              </a:spcBef>
              <a:buSzPct val="100000"/>
              <a:buFont typeface="Wingdings" charset="2"/>
              <a:buChar char="§"/>
            </a:pPr>
            <a:r>
              <a:rPr lang="en-US" sz="3000" dirty="0">
                <a:latin typeface="Helvetica Neue" panose="02000503000000020004" pitchFamily="2" charset="0"/>
                <a:ea typeface="Helvetica Neue" panose="02000503000000020004" pitchFamily="2" charset="0"/>
                <a:cs typeface="Helvetica Neue" panose="02000503000000020004" pitchFamily="2" charset="0"/>
              </a:rPr>
              <a:t>O(log N) communication overhead (proven as tight lower bound </a:t>
            </a:r>
            <a:r>
              <a:rPr lang="en-US" sz="3000" dirty="0">
                <a:solidFill>
                  <a:schemeClr val="tx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sz="3200" dirty="0">
                <a:solidFill>
                  <a:schemeClr val="tx1">
                    <a:lumMod val="60000"/>
                    <a:lumOff val="40000"/>
                  </a:schemeClr>
                </a:solidFill>
                <a:latin typeface="Helvetica Neue"/>
              </a:rPr>
              <a:t>GO96, LN18</a:t>
            </a:r>
            <a:r>
              <a:rPr lang="en-US" sz="3000" dirty="0">
                <a:solidFill>
                  <a:schemeClr val="tx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sz="3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t>
            </a:r>
          </a:p>
          <a:p>
            <a:pPr lvl="1" hangingPunct="1">
              <a:spcBef>
                <a:spcPts val="1200"/>
              </a:spcBef>
              <a:buSzPct val="100000"/>
              <a:buFont typeface="Wingdings" charset="2"/>
              <a:buChar char="§"/>
            </a:pPr>
            <a:r>
              <a:rPr lang="en-US" sz="3000" dirty="0">
                <a:latin typeface="Helvetica Neue" panose="02000503000000020004" pitchFamily="2" charset="0"/>
                <a:ea typeface="Helvetica Neue" panose="02000503000000020004" pitchFamily="2" charset="0"/>
                <a:cs typeface="Helvetica Neue" panose="02000503000000020004" pitchFamily="2" charset="0"/>
              </a:rPr>
              <a:t>Significant delay and latency </a:t>
            </a:r>
            <a:r>
              <a:rPr lang="en-US" sz="3000" dirty="0">
                <a:solidFill>
                  <a:schemeClr val="tx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[SCE14]</a:t>
            </a:r>
          </a:p>
        </p:txBody>
      </p:sp>
      <p:pic>
        <p:nvPicPr>
          <p:cNvPr id="13" name="Picture 12">
            <a:extLst>
              <a:ext uri="{FF2B5EF4-FFF2-40B4-BE49-F238E27FC236}">
                <a16:creationId xmlns:a16="http://schemas.microsoft.com/office/drawing/2014/main" id="{B4E3B0DB-45EC-0D43-8F37-CC4D71F681C4}"/>
              </a:ext>
            </a:extLst>
          </p:cNvPr>
          <p:cNvPicPr>
            <a:picLocks noChangeAspect="1"/>
          </p:cNvPicPr>
          <p:nvPr/>
        </p:nvPicPr>
        <p:blipFill>
          <a:blip r:embed="rId5"/>
          <a:stretch>
            <a:fillRect/>
          </a:stretch>
        </p:blipFill>
        <p:spPr>
          <a:xfrm>
            <a:off x="9750516" y="2639622"/>
            <a:ext cx="905266" cy="905266"/>
          </a:xfrm>
          <a:prstGeom prst="rect">
            <a:avLst/>
          </a:prstGeom>
        </p:spPr>
      </p:pic>
      <p:pic>
        <p:nvPicPr>
          <p:cNvPr id="34" name="Picture 33">
            <a:extLst>
              <a:ext uri="{FF2B5EF4-FFF2-40B4-BE49-F238E27FC236}">
                <a16:creationId xmlns:a16="http://schemas.microsoft.com/office/drawing/2014/main" id="{8E1392D6-0832-9F4F-8ACF-0A259640453F}"/>
              </a:ext>
            </a:extLst>
          </p:cNvPr>
          <p:cNvPicPr>
            <a:picLocks noChangeAspect="1"/>
          </p:cNvPicPr>
          <p:nvPr/>
        </p:nvPicPr>
        <p:blipFill>
          <a:blip r:embed="rId5"/>
          <a:stretch>
            <a:fillRect/>
          </a:stretch>
        </p:blipFill>
        <p:spPr>
          <a:xfrm>
            <a:off x="9804211" y="4640865"/>
            <a:ext cx="905266" cy="905266"/>
          </a:xfrm>
          <a:prstGeom prst="rect">
            <a:avLst/>
          </a:prstGeom>
        </p:spPr>
      </p:pic>
      <p:pic>
        <p:nvPicPr>
          <p:cNvPr id="35" name="Picture 34">
            <a:extLst>
              <a:ext uri="{FF2B5EF4-FFF2-40B4-BE49-F238E27FC236}">
                <a16:creationId xmlns:a16="http://schemas.microsoft.com/office/drawing/2014/main" id="{C397D7F5-7241-314B-BFD0-DEEEBC0ADE4A}"/>
              </a:ext>
            </a:extLst>
          </p:cNvPr>
          <p:cNvPicPr>
            <a:picLocks noChangeAspect="1"/>
          </p:cNvPicPr>
          <p:nvPr/>
        </p:nvPicPr>
        <p:blipFill>
          <a:blip r:embed="rId5"/>
          <a:stretch>
            <a:fillRect/>
          </a:stretch>
        </p:blipFill>
        <p:spPr>
          <a:xfrm flipH="1">
            <a:off x="6657633" y="4693452"/>
            <a:ext cx="905266" cy="905266"/>
          </a:xfrm>
          <a:prstGeom prst="rect">
            <a:avLst/>
          </a:prstGeom>
        </p:spPr>
      </p:pic>
      <p:pic>
        <p:nvPicPr>
          <p:cNvPr id="36" name="Picture 35">
            <a:extLst>
              <a:ext uri="{FF2B5EF4-FFF2-40B4-BE49-F238E27FC236}">
                <a16:creationId xmlns:a16="http://schemas.microsoft.com/office/drawing/2014/main" id="{85B1FE42-E211-AC48-A067-709A401C1210}"/>
              </a:ext>
            </a:extLst>
          </p:cNvPr>
          <p:cNvPicPr>
            <a:picLocks noChangeAspect="1"/>
          </p:cNvPicPr>
          <p:nvPr/>
        </p:nvPicPr>
        <p:blipFill>
          <a:blip r:embed="rId5"/>
          <a:stretch>
            <a:fillRect/>
          </a:stretch>
        </p:blipFill>
        <p:spPr>
          <a:xfrm flipH="1">
            <a:off x="6792050" y="2707702"/>
            <a:ext cx="905266" cy="905266"/>
          </a:xfrm>
          <a:prstGeom prst="rect">
            <a:avLst/>
          </a:prstGeom>
        </p:spPr>
      </p:pic>
      <p:sp>
        <p:nvSpPr>
          <p:cNvPr id="31" name="Rectangle 30">
            <a:extLst>
              <a:ext uri="{FF2B5EF4-FFF2-40B4-BE49-F238E27FC236}">
                <a16:creationId xmlns:a16="http://schemas.microsoft.com/office/drawing/2014/main" id="{3656021A-C476-3540-BFEE-8FFDCBE688A3}"/>
              </a:ext>
            </a:extLst>
          </p:cNvPr>
          <p:cNvSpPr/>
          <p:nvPr/>
        </p:nvSpPr>
        <p:spPr>
          <a:xfrm>
            <a:off x="7426319" y="4332307"/>
            <a:ext cx="2324197" cy="646331"/>
          </a:xfrm>
          <a:prstGeom prst="rect">
            <a:avLst/>
          </a:prstGeom>
          <a:noFill/>
          <a:ln>
            <a:solidFill>
              <a:srgbClr val="FF0000"/>
            </a:solidFill>
          </a:ln>
        </p:spPr>
        <p:txBody>
          <a:bodyPr wrap="square">
            <a:spAutoFit/>
          </a:bodyPr>
          <a:lstStyle/>
          <a:p>
            <a:pPr lvl="1" indent="0" algn="ctr">
              <a:spcBef>
                <a:spcPts val="1200"/>
              </a:spcBef>
              <a:buSzPct val="100000"/>
            </a:pPr>
            <a:r>
              <a:rPr lang="en-US" sz="1800"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High bandwidth and roundtrip</a:t>
            </a:r>
          </a:p>
        </p:txBody>
      </p:sp>
      <p:sp>
        <p:nvSpPr>
          <p:cNvPr id="33" name="Rectangle 32">
            <a:extLst>
              <a:ext uri="{FF2B5EF4-FFF2-40B4-BE49-F238E27FC236}">
                <a16:creationId xmlns:a16="http://schemas.microsoft.com/office/drawing/2014/main" id="{6C13C41B-3EC4-F345-8186-99C2D8484771}"/>
              </a:ext>
            </a:extLst>
          </p:cNvPr>
          <p:cNvSpPr/>
          <p:nvPr/>
        </p:nvSpPr>
        <p:spPr>
          <a:xfrm>
            <a:off x="12328604" y="4398869"/>
            <a:ext cx="4849053" cy="1708160"/>
          </a:xfrm>
          <a:prstGeom prst="rect">
            <a:avLst/>
          </a:prstGeom>
          <a:noFill/>
          <a:ln>
            <a:solidFill>
              <a:srgbClr val="FF0000"/>
            </a:solidFill>
          </a:ln>
        </p:spPr>
        <p:txBody>
          <a:bodyPr wrap="square">
            <a:spAutoFit/>
          </a:bodyPr>
          <a:lstStyle/>
          <a:p>
            <a:pPr lvl="1" indent="0">
              <a:spcBef>
                <a:spcPts val="600"/>
              </a:spcBef>
              <a:buSzPct val="100000"/>
            </a:pPr>
            <a:r>
              <a:rPr lang="en-US" sz="1800"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27 GB </a:t>
            </a:r>
            <a:r>
              <a:rPr lang="en-US" sz="1800" u="sng"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WikiDB</a:t>
            </a:r>
            <a:r>
              <a:rPr lang="en-US" sz="1800"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p>
          <a:p>
            <a:pPr marL="128588" lvl="1" indent="-128588">
              <a:spcBef>
                <a:spcPts val="600"/>
              </a:spcBef>
              <a:buSzPct val="100000"/>
              <a:buFont typeface="Arial" panose="020B0604020202020204" pitchFamily="34" charset="0"/>
              <a:buChar char="•"/>
            </a:pPr>
            <a:r>
              <a:rPr lang="en-US"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100 - 1000x roundtrips (20 </a:t>
            </a:r>
            <a:r>
              <a:rPr lang="en-US" sz="1800"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ms</a:t>
            </a:r>
            <a:r>
              <a:rPr lang="en-US"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latency each)</a:t>
            </a:r>
          </a:p>
          <a:p>
            <a:pPr marL="128588" lvl="1" indent="-128588">
              <a:spcBef>
                <a:spcPts val="600"/>
              </a:spcBef>
              <a:buSzPct val="100000"/>
              <a:buFont typeface="Arial" panose="020B0604020202020204" pitchFamily="34" charset="0"/>
              <a:buChar char="•"/>
            </a:pPr>
            <a:r>
              <a:rPr lang="en-US"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0.4 – 7 GB data transmitted per query</a:t>
            </a:r>
          </a:p>
          <a:p>
            <a:pPr marL="128588" lvl="1" indent="-128588">
              <a:spcBef>
                <a:spcPts val="600"/>
              </a:spcBef>
              <a:buSzPct val="100000"/>
              <a:buFont typeface="Arial" panose="020B0604020202020204" pitchFamily="34" charset="0"/>
              <a:buChar char="•"/>
            </a:pPr>
            <a:r>
              <a:rPr lang="en-US"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7s – 1.7 hours delay per query with high-speed network (150 Mbps) </a:t>
            </a:r>
          </a:p>
        </p:txBody>
      </p:sp>
    </p:spTree>
    <p:extLst>
      <p:ext uri="{BB962C8B-B14F-4D97-AF65-F5344CB8AC3E}">
        <p14:creationId xmlns:p14="http://schemas.microsoft.com/office/powerpoint/2010/main" val="41374036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par>
                                <p:cTn id="14" presetID="9"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dissolve">
                                      <p:cBhvr>
                                        <p:cTn id="16" dur="500"/>
                                        <p:tgtEl>
                                          <p:spTgt spid="5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dissolve">
                                      <p:cBhvr>
                                        <p:cTn id="22" dur="500"/>
                                        <p:tgtEl>
                                          <p:spTgt spid="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dissolve">
                                      <p:cBhvr>
                                        <p:cTn id="25" dur="500"/>
                                        <p:tgtEl>
                                          <p:spTgt spid="6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500"/>
                                        <p:tgtEl>
                                          <p:spTgt spid="6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500"/>
                                        <p:tgtEl>
                                          <p:spTgt spid="6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dissolve">
                                      <p:cBhvr>
                                        <p:cTn id="42" dur="500"/>
                                        <p:tgtEl>
                                          <p:spTgt spid="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9">
                                            <p:txEl>
                                              <p:pRg st="1" end="1"/>
                                            </p:txEl>
                                          </p:spTgt>
                                        </p:tgtEl>
                                        <p:attrNameLst>
                                          <p:attrName>style.visibility</p:attrName>
                                        </p:attrNameLst>
                                      </p:cBhvr>
                                      <p:to>
                                        <p:strVal val="visible"/>
                                      </p:to>
                                    </p:set>
                                    <p:animEffect transition="in" filter="dissolve">
                                      <p:cBhvr>
                                        <p:cTn id="47" dur="500"/>
                                        <p:tgtEl>
                                          <p:spTgt spid="29">
                                            <p:txEl>
                                              <p:pRg st="1" end="1"/>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9">
                                            <p:txEl>
                                              <p:pRg st="2" end="2"/>
                                            </p:txEl>
                                          </p:spTgt>
                                        </p:tgtEl>
                                        <p:attrNameLst>
                                          <p:attrName>style.visibility</p:attrName>
                                        </p:attrNameLst>
                                      </p:cBhvr>
                                      <p:to>
                                        <p:strVal val="visible"/>
                                      </p:to>
                                    </p:set>
                                    <p:animEffect transition="in" filter="dissolve">
                                      <p:cBhvr>
                                        <p:cTn id="50" dur="500"/>
                                        <p:tgtEl>
                                          <p:spTgt spid="2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ssolve">
                                      <p:cBhvr>
                                        <p:cTn id="55" dur="500"/>
                                        <p:tgtEl>
                                          <p:spTgt spid="31"/>
                                        </p:tgtEl>
                                      </p:cBhvr>
                                    </p:animEffect>
                                  </p:childTnLst>
                                </p:cTn>
                              </p:par>
                              <p:par>
                                <p:cTn id="56" presetID="9"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par>
                                <p:cTn id="59" presetID="9"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dissolve">
                                      <p:cBhvr>
                                        <p:cTn id="61" dur="500"/>
                                        <p:tgtEl>
                                          <p:spTgt spid="13"/>
                                        </p:tgtEl>
                                      </p:cBhvr>
                                    </p:animEffect>
                                  </p:childTnLst>
                                </p:cTn>
                              </p:par>
                              <p:par>
                                <p:cTn id="62" presetID="9"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dissolve">
                                      <p:cBhvr>
                                        <p:cTn id="64" dur="500"/>
                                        <p:tgtEl>
                                          <p:spTgt spid="35"/>
                                        </p:tgtEl>
                                      </p:cBhvr>
                                    </p:animEffect>
                                  </p:childTnLst>
                                </p:cTn>
                              </p:par>
                              <p:par>
                                <p:cTn id="65" presetID="9"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dissolv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60" grpId="0" animBg="1"/>
      <p:bldP spid="62" grpId="0" animBg="1"/>
      <p:bldP spid="63" grpId="0"/>
      <p:bldP spid="64" grpId="0"/>
      <p:bldP spid="31"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Motivation</a:t>
            </a:r>
          </a:p>
        </p:txBody>
      </p:sp>
      <p:sp>
        <p:nvSpPr>
          <p:cNvPr id="3" name="Text Placeholder 2"/>
          <p:cNvSpPr>
            <a:spLocks noGrp="1"/>
          </p:cNvSpPr>
          <p:nvPr>
            <p:ph type="body" idx="1"/>
          </p:nvPr>
        </p:nvSpPr>
        <p:spPr>
          <a:xfrm>
            <a:off x="644577" y="1551651"/>
            <a:ext cx="16374745" cy="2886988"/>
          </a:xfrm>
        </p:spPr>
        <p:txBody>
          <a:bodyPr anchor="t">
            <a:noAutofit/>
          </a:bodyPr>
          <a:lstStyle/>
          <a:p>
            <a:pPr>
              <a:spcBef>
                <a:spcPts val="1200"/>
              </a:spcBef>
              <a:buSzPct val="100000"/>
              <a:buFont typeface="Wingdings" charset="2"/>
              <a:buChar char="§"/>
            </a:pPr>
            <a:r>
              <a:rPr lang="en-US" sz="3000" dirty="0">
                <a:latin typeface="Helvetica Neue" charset="0"/>
                <a:ea typeface="Helvetica Neue" charset="0"/>
                <a:cs typeface="Helvetica Neue" charset="0"/>
              </a:rPr>
              <a:t>ORAM seems the best option to hide access pattern but </a:t>
            </a:r>
            <a:r>
              <a:rPr lang="en-US" sz="3000" b="1" dirty="0">
                <a:latin typeface="Helvetica Neue" charset="0"/>
                <a:ea typeface="Helvetica Neue" charset="0"/>
                <a:cs typeface="Helvetica Neue" charset="0"/>
              </a:rPr>
              <a:t>very costly</a:t>
            </a:r>
          </a:p>
          <a:p>
            <a:pPr lvl="1">
              <a:spcBef>
                <a:spcPts val="1200"/>
              </a:spcBef>
              <a:buSzPct val="100000"/>
              <a:buFont typeface="Wingdings" charset="2"/>
              <a:buChar char="§"/>
            </a:pPr>
            <a:r>
              <a:rPr lang="en-US" sz="3000" dirty="0">
                <a:latin typeface="Helvetica Neue" charset="0"/>
                <a:ea typeface="Helvetica Neue" charset="0"/>
                <a:cs typeface="Helvetica Neue" charset="0"/>
              </a:rPr>
              <a:t>ORAM over the network results in significant delay due to the client’s limited bandwidth</a:t>
            </a:r>
          </a:p>
          <a:p>
            <a:pPr lvl="1">
              <a:spcBef>
                <a:spcPts val="1200"/>
              </a:spcBef>
              <a:buSzPct val="100000"/>
              <a:buFont typeface="Wingdings" charset="2"/>
              <a:buChar char="§"/>
            </a:pPr>
            <a:endParaRPr lang="en-US" sz="3000" dirty="0">
              <a:latin typeface="Helvetica Neue" charset="0"/>
              <a:ea typeface="Helvetica Neue" charset="0"/>
              <a:cs typeface="Helvetica Neue" charset="0"/>
            </a:endParaRPr>
          </a:p>
          <a:p>
            <a:pPr>
              <a:spcBef>
                <a:spcPts val="1200"/>
              </a:spcBef>
              <a:buSzPct val="100000"/>
              <a:buFont typeface="Wingdings" pitchFamily="2" charset="2"/>
              <a:buChar char="§"/>
            </a:pPr>
            <a:r>
              <a:rPr lang="en-US" sz="3000" dirty="0">
                <a:latin typeface="Helvetica Neue" charset="0"/>
                <a:ea typeface="Helvetica Neue" charset="0"/>
                <a:cs typeface="Helvetica Neue" charset="0"/>
              </a:rPr>
              <a:t>Is there any way to execute ORAM but not over the network?</a:t>
            </a:r>
          </a:p>
          <a:p>
            <a:pPr lvl="1">
              <a:spcBef>
                <a:spcPts val="1200"/>
              </a:spcBef>
              <a:buSzPct val="100000"/>
              <a:buFont typeface="Wingdings" pitchFamily="2" charset="2"/>
              <a:buChar char="Ø"/>
            </a:pPr>
            <a:r>
              <a:rPr lang="en-US" sz="3000" dirty="0">
                <a:solidFill>
                  <a:srgbClr val="FF0000"/>
                </a:solidFill>
                <a:latin typeface="Helvetica Neue" charset="0"/>
                <a:ea typeface="Helvetica Neue" charset="0"/>
                <a:cs typeface="Helvetica Neue" charset="0"/>
              </a:rPr>
              <a:t>Use secure hardware!</a:t>
            </a:r>
          </a:p>
          <a:p>
            <a:pPr lvl="1">
              <a:spcBef>
                <a:spcPts val="1200"/>
              </a:spcBef>
              <a:buSzPct val="100000"/>
              <a:buFont typeface="Wingdings" pitchFamily="2" charset="2"/>
              <a:buChar char="Ø"/>
            </a:pPr>
            <a:endParaRPr lang="en-US" sz="3000" dirty="0">
              <a:latin typeface="Helvetica Neue" charset="0"/>
              <a:ea typeface="Helvetica Neue" charset="0"/>
              <a:cs typeface="Helvetica Neue" charset="0"/>
            </a:endParaRPr>
          </a:p>
          <a:p>
            <a:pPr lvl="1">
              <a:spcBef>
                <a:spcPts val="1200"/>
              </a:spcBef>
              <a:buSzPct val="100000"/>
              <a:buFont typeface="Wingdings" pitchFamily="2" charset="2"/>
              <a:buChar char="Ø"/>
            </a:pPr>
            <a:endParaRPr lang="en-US" sz="3000" dirty="0">
              <a:latin typeface="Helvetica Neue" charset="0"/>
              <a:ea typeface="Helvetica Neue" charset="0"/>
              <a:cs typeface="Helvetica Neue" charset="0"/>
            </a:endParaRPr>
          </a:p>
          <a:p>
            <a:pPr lvl="1">
              <a:spcBef>
                <a:spcPts val="1200"/>
              </a:spcBef>
              <a:buSzPct val="100000"/>
              <a:buFont typeface="Wingdings" pitchFamily="2" charset="2"/>
              <a:buChar char="Ø"/>
            </a:pPr>
            <a:endParaRPr lang="en-US" sz="3000" dirty="0">
              <a:latin typeface="Helvetica Neue" charset="0"/>
              <a:ea typeface="Helvetica Neue" charset="0"/>
              <a:cs typeface="Helvetica Neue" charset="0"/>
            </a:endParaRPr>
          </a:p>
          <a:p>
            <a:pPr lvl="1">
              <a:spcBef>
                <a:spcPts val="1200"/>
              </a:spcBef>
              <a:buSzPct val="100000"/>
              <a:buFont typeface="Wingdings" pitchFamily="2" charset="2"/>
              <a:buChar char="Ø"/>
            </a:pPr>
            <a:endParaRPr lang="en-US" sz="3000" dirty="0">
              <a:latin typeface="Helvetica Neue" charset="0"/>
              <a:ea typeface="Helvetica Neue" charset="0"/>
              <a:cs typeface="Helvetica Neue" charset="0"/>
            </a:endParaRPr>
          </a:p>
          <a:p>
            <a:pPr marL="444545" lvl="1" indent="0">
              <a:spcBef>
                <a:spcPts val="1200"/>
              </a:spcBef>
              <a:buSzPct val="100000"/>
              <a:buNone/>
            </a:pPr>
            <a:endParaRPr lang="en-US" sz="3000" dirty="0">
              <a:latin typeface="Helvetica Neue" charset="0"/>
              <a:ea typeface="Helvetica Neue" charset="0"/>
              <a:cs typeface="Helvetica Neue" charset="0"/>
            </a:endParaRPr>
          </a:p>
          <a:p>
            <a:pPr marL="444545" lvl="1" indent="0">
              <a:spcBef>
                <a:spcPts val="1200"/>
              </a:spcBef>
              <a:buSzPct val="100000"/>
              <a:buNone/>
            </a:pPr>
            <a:endParaRPr lang="en-US" sz="1600" dirty="0">
              <a:latin typeface="Helvetica Neue" charset="0"/>
              <a:ea typeface="Helvetica Neue" charset="0"/>
              <a:cs typeface="Helvetica Neue" charset="0"/>
            </a:endParaRPr>
          </a:p>
          <a:p>
            <a:pPr lvl="1">
              <a:spcBef>
                <a:spcPts val="1200"/>
              </a:spcBef>
              <a:buSzPct val="100000"/>
              <a:buFont typeface="Wingdings" pitchFamily="2" charset="2"/>
              <a:buChar char="Ø"/>
            </a:pPr>
            <a:endParaRPr lang="en-US" sz="3000" dirty="0">
              <a:latin typeface="Helvetica Neue" charset="0"/>
              <a:ea typeface="Helvetica Neue" charset="0"/>
              <a:cs typeface="Helvetica Neue" charset="0"/>
            </a:endParaRPr>
          </a:p>
          <a:p>
            <a:pPr lvl="1">
              <a:spcBef>
                <a:spcPts val="1200"/>
              </a:spcBef>
              <a:buSzPct val="100000"/>
              <a:buFont typeface="Wingdings" pitchFamily="2" charset="2"/>
              <a:buChar char="Ø"/>
            </a:pPr>
            <a:r>
              <a:rPr lang="en-US" sz="3000" dirty="0">
                <a:latin typeface="Helvetica Neue" charset="0"/>
                <a:ea typeface="Helvetica Neue" charset="0"/>
                <a:cs typeface="Helvetica Neue" charset="0"/>
              </a:rPr>
              <a:t>Trusted Execution Environment (TEE) becomes widely available (e.g., Intel-SGX)</a:t>
            </a:r>
          </a:p>
          <a:p>
            <a:pPr lvl="1">
              <a:spcBef>
                <a:spcPts val="1200"/>
              </a:spcBef>
              <a:buSzPct val="100000"/>
              <a:buFont typeface="Wingdings" pitchFamily="2" charset="2"/>
              <a:buChar char="Ø"/>
            </a:pPr>
            <a:endParaRPr lang="en-US" sz="3000" dirty="0">
              <a:latin typeface="Helvetica Neue" charset="0"/>
              <a:ea typeface="Helvetica Neue" charset="0"/>
              <a:cs typeface="Helvetica Neue" charset="0"/>
            </a:endParaRPr>
          </a:p>
        </p:txBody>
      </p:sp>
      <p:sp>
        <p:nvSpPr>
          <p:cNvPr id="4" name="Slide Number Placeholder 3">
            <a:extLst>
              <a:ext uri="{FF2B5EF4-FFF2-40B4-BE49-F238E27FC236}">
                <a16:creationId xmlns:a16="http://schemas.microsoft.com/office/drawing/2014/main" id="{45FDFE52-ADCA-49F4-83C6-EB055963928D}"/>
              </a:ext>
            </a:extLst>
          </p:cNvPr>
          <p:cNvSpPr>
            <a:spLocks noGrp="1"/>
          </p:cNvSpPr>
          <p:nvPr>
            <p:ph type="sldNum" sz="quarter" idx="2"/>
          </p:nvPr>
        </p:nvSpPr>
        <p:spPr/>
        <p:txBody>
          <a:bodyPr/>
          <a:lstStyle/>
          <a:p>
            <a:fld id="{86CB4B4D-7CA3-9044-876B-883B54F8677D}" type="slidenum">
              <a:rPr lang="en-US" smtClean="0"/>
              <a:t>4</a:t>
            </a:fld>
            <a:endParaRPr lang="en-US"/>
          </a:p>
        </p:txBody>
      </p:sp>
      <p:sp>
        <p:nvSpPr>
          <p:cNvPr id="5" name="Shape 217">
            <a:extLst>
              <a:ext uri="{FF2B5EF4-FFF2-40B4-BE49-F238E27FC236}">
                <a16:creationId xmlns:a16="http://schemas.microsoft.com/office/drawing/2014/main" id="{D61BBD77-DB7F-D848-902A-A8522738FBA8}"/>
              </a:ext>
            </a:extLst>
          </p:cNvPr>
          <p:cNvSpPr/>
          <p:nvPr/>
        </p:nvSpPr>
        <p:spPr>
          <a:xfrm>
            <a:off x="2958240" y="5244282"/>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u="sng" dirty="0">
                <a:latin typeface="Helvetica Neue" panose="02000503000000020004" pitchFamily="2" charset="0"/>
                <a:ea typeface="Helvetica Neue" panose="02000503000000020004" pitchFamily="2" charset="0"/>
                <a:cs typeface="Helvetica Neue" panose="02000503000000020004" pitchFamily="2" charset="0"/>
              </a:rPr>
              <a:t>Client</a:t>
            </a:r>
          </a:p>
        </p:txBody>
      </p:sp>
      <p:pic>
        <p:nvPicPr>
          <p:cNvPr id="6" name="image13.png">
            <a:extLst>
              <a:ext uri="{FF2B5EF4-FFF2-40B4-BE49-F238E27FC236}">
                <a16:creationId xmlns:a16="http://schemas.microsoft.com/office/drawing/2014/main" id="{9333A996-35D7-404D-910D-69A586AF4EB9}"/>
              </a:ext>
            </a:extLst>
          </p:cNvPr>
          <p:cNvPicPr>
            <a:picLocks noChangeAspect="1"/>
          </p:cNvPicPr>
          <p:nvPr/>
        </p:nvPicPr>
        <p:blipFill>
          <a:blip r:embed="rId3"/>
          <a:stretch>
            <a:fillRect/>
          </a:stretch>
        </p:blipFill>
        <p:spPr>
          <a:xfrm flipH="1">
            <a:off x="2914325" y="5841167"/>
            <a:ext cx="1114412" cy="1116286"/>
          </a:xfrm>
          <a:prstGeom prst="rect">
            <a:avLst/>
          </a:prstGeom>
          <a:ln w="12700">
            <a:miter lim="400000"/>
          </a:ln>
        </p:spPr>
      </p:pic>
      <p:sp>
        <p:nvSpPr>
          <p:cNvPr id="7" name="Rectangle 6">
            <a:extLst>
              <a:ext uri="{FF2B5EF4-FFF2-40B4-BE49-F238E27FC236}">
                <a16:creationId xmlns:a16="http://schemas.microsoft.com/office/drawing/2014/main" id="{497990AD-94DB-F047-A3C7-FBD63E0289A1}"/>
              </a:ext>
            </a:extLst>
          </p:cNvPr>
          <p:cNvSpPr/>
          <p:nvPr/>
        </p:nvSpPr>
        <p:spPr>
          <a:xfrm>
            <a:off x="5573468" y="4927458"/>
            <a:ext cx="7904488" cy="2520254"/>
          </a:xfrm>
          <a:prstGeom prst="rect">
            <a:avLst/>
          </a:prstGeom>
          <a:no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Rounded Rectangle 7">
            <a:extLst>
              <a:ext uri="{FF2B5EF4-FFF2-40B4-BE49-F238E27FC236}">
                <a16:creationId xmlns:a16="http://schemas.microsoft.com/office/drawing/2014/main" id="{B08F272A-B343-3748-B2C3-A6AB8F367C02}"/>
              </a:ext>
            </a:extLst>
          </p:cNvPr>
          <p:cNvSpPr/>
          <p:nvPr/>
        </p:nvSpPr>
        <p:spPr>
          <a:xfrm>
            <a:off x="8327109" y="5724213"/>
            <a:ext cx="1577952" cy="943317"/>
          </a:xfrm>
          <a:prstGeom prst="roundRect">
            <a:avLst>
              <a:gd name="adj" fmla="val 0"/>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ORAM</a:t>
            </a: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9" name="Shape 217">
            <a:extLst>
              <a:ext uri="{FF2B5EF4-FFF2-40B4-BE49-F238E27FC236}">
                <a16:creationId xmlns:a16="http://schemas.microsoft.com/office/drawing/2014/main" id="{4BD10203-5440-4E4C-BC14-A0F466133535}"/>
              </a:ext>
            </a:extLst>
          </p:cNvPr>
          <p:cNvSpPr/>
          <p:nvPr/>
        </p:nvSpPr>
        <p:spPr>
          <a:xfrm>
            <a:off x="6116685" y="4927458"/>
            <a:ext cx="1503018"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Server</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Can 9">
            <a:extLst>
              <a:ext uri="{FF2B5EF4-FFF2-40B4-BE49-F238E27FC236}">
                <a16:creationId xmlns:a16="http://schemas.microsoft.com/office/drawing/2014/main" id="{057D3508-E4FB-1946-BE4C-6D0D0EC27679}"/>
              </a:ext>
            </a:extLst>
          </p:cNvPr>
          <p:cNvSpPr/>
          <p:nvPr/>
        </p:nvSpPr>
        <p:spPr>
          <a:xfrm>
            <a:off x="11500505" y="5403349"/>
            <a:ext cx="1620981" cy="1609524"/>
          </a:xfrm>
          <a:prstGeom prst="can">
            <a:avLst>
              <a:gd name="adj" fmla="val 14815"/>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Untrusted Storage</a:t>
            </a:r>
          </a:p>
        </p:txBody>
      </p:sp>
      <p:sp>
        <p:nvSpPr>
          <p:cNvPr id="12" name="Rectangle 11">
            <a:extLst>
              <a:ext uri="{FF2B5EF4-FFF2-40B4-BE49-F238E27FC236}">
                <a16:creationId xmlns:a16="http://schemas.microsoft.com/office/drawing/2014/main" id="{2A0BB69E-7479-794E-B0DF-9E7A8A960043}"/>
              </a:ext>
            </a:extLst>
          </p:cNvPr>
          <p:cNvSpPr/>
          <p:nvPr/>
        </p:nvSpPr>
        <p:spPr>
          <a:xfrm>
            <a:off x="6246916" y="5605264"/>
            <a:ext cx="1372787" cy="1609524"/>
          </a:xfrm>
          <a:prstGeom prst="rect">
            <a:avLst/>
          </a:prstGeom>
          <a:solidFill>
            <a:schemeClr val="bg1">
              <a:lumMod val="85000"/>
            </a:schemeClr>
          </a:solidFill>
          <a:ln w="12700" cap="flat">
            <a:solidFill>
              <a:srgbClr val="000000"/>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4" name="Picture 13">
            <a:extLst>
              <a:ext uri="{FF2B5EF4-FFF2-40B4-BE49-F238E27FC236}">
                <a16:creationId xmlns:a16="http://schemas.microsoft.com/office/drawing/2014/main" id="{BBC03EF1-A537-8946-983A-0F4CF79A40BF}"/>
              </a:ext>
            </a:extLst>
          </p:cNvPr>
          <p:cNvPicPr>
            <a:picLocks noChangeAspect="1"/>
          </p:cNvPicPr>
          <p:nvPr/>
        </p:nvPicPr>
        <p:blipFill>
          <a:blip r:embed="rId5"/>
          <a:stretch>
            <a:fillRect/>
          </a:stretch>
        </p:blipFill>
        <p:spPr>
          <a:xfrm>
            <a:off x="6469821" y="5663257"/>
            <a:ext cx="860698" cy="860698"/>
          </a:xfrm>
          <a:prstGeom prst="rect">
            <a:avLst/>
          </a:prstGeom>
        </p:spPr>
      </p:pic>
      <p:pic>
        <p:nvPicPr>
          <p:cNvPr id="15" name="Picture 14">
            <a:extLst>
              <a:ext uri="{FF2B5EF4-FFF2-40B4-BE49-F238E27FC236}">
                <a16:creationId xmlns:a16="http://schemas.microsoft.com/office/drawing/2014/main" id="{5A1CFF93-9B77-1B41-A6A8-597F01C6DCDE}"/>
              </a:ext>
            </a:extLst>
          </p:cNvPr>
          <p:cNvPicPr>
            <a:picLocks noChangeAspect="1"/>
          </p:cNvPicPr>
          <p:nvPr/>
        </p:nvPicPr>
        <p:blipFill>
          <a:blip r:embed="rId6"/>
          <a:stretch>
            <a:fillRect/>
          </a:stretch>
        </p:blipFill>
        <p:spPr>
          <a:xfrm>
            <a:off x="6490475" y="6318347"/>
            <a:ext cx="860698" cy="860698"/>
          </a:xfrm>
          <a:prstGeom prst="rect">
            <a:avLst/>
          </a:prstGeom>
        </p:spPr>
      </p:pic>
      <p:pic>
        <p:nvPicPr>
          <p:cNvPr id="16" name="Picture 15">
            <a:extLst>
              <a:ext uri="{FF2B5EF4-FFF2-40B4-BE49-F238E27FC236}">
                <a16:creationId xmlns:a16="http://schemas.microsoft.com/office/drawing/2014/main" id="{981DCB6E-8705-A246-A029-62EF9C6463D7}"/>
              </a:ext>
            </a:extLst>
          </p:cNvPr>
          <p:cNvPicPr>
            <a:picLocks noChangeAspect="1"/>
          </p:cNvPicPr>
          <p:nvPr/>
        </p:nvPicPr>
        <p:blipFill>
          <a:blip r:embed="rId7"/>
          <a:stretch>
            <a:fillRect/>
          </a:stretch>
        </p:blipFill>
        <p:spPr>
          <a:xfrm>
            <a:off x="7400691" y="5347929"/>
            <a:ext cx="482362" cy="482362"/>
          </a:xfrm>
          <a:prstGeom prst="rect">
            <a:avLst/>
          </a:prstGeom>
        </p:spPr>
      </p:pic>
      <p:cxnSp>
        <p:nvCxnSpPr>
          <p:cNvPr id="17" name="Straight Arrow Connector 16">
            <a:extLst>
              <a:ext uri="{FF2B5EF4-FFF2-40B4-BE49-F238E27FC236}">
                <a16:creationId xmlns:a16="http://schemas.microsoft.com/office/drawing/2014/main" id="{7DBF445E-1751-E04F-A69B-9DD010D56FE8}"/>
              </a:ext>
            </a:extLst>
          </p:cNvPr>
          <p:cNvCxnSpPr>
            <a:cxnSpLocks/>
          </p:cNvCxnSpPr>
          <p:nvPr/>
        </p:nvCxnSpPr>
        <p:spPr>
          <a:xfrm>
            <a:off x="4189461" y="6057227"/>
            <a:ext cx="2057455" cy="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18" name="Shape 217">
            <a:extLst>
              <a:ext uri="{FF2B5EF4-FFF2-40B4-BE49-F238E27FC236}">
                <a16:creationId xmlns:a16="http://schemas.microsoft.com/office/drawing/2014/main" id="{6EDD6622-0D82-1449-9356-F489F9521D4C}"/>
              </a:ext>
            </a:extLst>
          </p:cNvPr>
          <p:cNvSpPr/>
          <p:nvPr/>
        </p:nvSpPr>
        <p:spPr>
          <a:xfrm>
            <a:off x="4874377" y="5702445"/>
            <a:ext cx="164298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800" i="1" dirty="0">
                <a:latin typeface="Helvetica Neue" panose="02000503000000020004" pitchFamily="2" charset="0"/>
                <a:ea typeface="Helvetica Neue" panose="02000503000000020004" pitchFamily="2" charset="0"/>
                <a:cs typeface="Helvetica Neue" panose="02000503000000020004" pitchFamily="2" charset="0"/>
              </a:rPr>
              <a:t>request</a:t>
            </a:r>
            <a:endParaRPr sz="1800" i="1"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9" name="Straight Arrow Connector 18">
            <a:extLst>
              <a:ext uri="{FF2B5EF4-FFF2-40B4-BE49-F238E27FC236}">
                <a16:creationId xmlns:a16="http://schemas.microsoft.com/office/drawing/2014/main" id="{2A823162-78BF-5E42-A275-F40229B86E56}"/>
              </a:ext>
            </a:extLst>
          </p:cNvPr>
          <p:cNvCxnSpPr>
            <a:cxnSpLocks/>
          </p:cNvCxnSpPr>
          <p:nvPr/>
        </p:nvCxnSpPr>
        <p:spPr>
          <a:xfrm>
            <a:off x="7619703" y="6060679"/>
            <a:ext cx="707406" cy="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BA16E37B-FB4F-A74C-A39E-00F4934C8F71}"/>
              </a:ext>
            </a:extLst>
          </p:cNvPr>
          <p:cNvCxnSpPr>
            <a:cxnSpLocks/>
          </p:cNvCxnSpPr>
          <p:nvPr/>
        </p:nvCxnSpPr>
        <p:spPr>
          <a:xfrm flipH="1">
            <a:off x="7619703" y="6501429"/>
            <a:ext cx="707407" cy="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CB5AFDE7-5088-6F4C-A4D3-74B03A4B6518}"/>
              </a:ext>
            </a:extLst>
          </p:cNvPr>
          <p:cNvCxnSpPr>
            <a:cxnSpLocks/>
          </p:cNvCxnSpPr>
          <p:nvPr/>
        </p:nvCxnSpPr>
        <p:spPr>
          <a:xfrm flipH="1">
            <a:off x="4189461" y="6495320"/>
            <a:ext cx="2057456" cy="0"/>
          </a:xfrm>
          <a:prstGeom prst="straightConnector1">
            <a:avLst/>
          </a:prstGeom>
          <a:noFill/>
          <a:ln w="158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0" name="Shape 217">
            <a:extLst>
              <a:ext uri="{FF2B5EF4-FFF2-40B4-BE49-F238E27FC236}">
                <a16:creationId xmlns:a16="http://schemas.microsoft.com/office/drawing/2014/main" id="{918861D5-ED5A-0C48-833C-988A25D8E053}"/>
              </a:ext>
            </a:extLst>
          </p:cNvPr>
          <p:cNvSpPr/>
          <p:nvPr/>
        </p:nvSpPr>
        <p:spPr>
          <a:xfrm>
            <a:off x="4853459" y="6179091"/>
            <a:ext cx="1642986"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en-US" sz="1800" i="1" dirty="0">
                <a:latin typeface="Helvetica Neue" panose="02000503000000020004" pitchFamily="2" charset="0"/>
                <a:ea typeface="Helvetica Neue" panose="02000503000000020004" pitchFamily="2" charset="0"/>
                <a:cs typeface="Helvetica Neue" panose="02000503000000020004" pitchFamily="2" charset="0"/>
              </a:rPr>
              <a:t>answer</a:t>
            </a:r>
            <a:endParaRPr sz="1800" i="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1" name="Picture 30">
            <a:extLst>
              <a:ext uri="{FF2B5EF4-FFF2-40B4-BE49-F238E27FC236}">
                <a16:creationId xmlns:a16="http://schemas.microsoft.com/office/drawing/2014/main" id="{350306DC-9309-2747-A746-9D0DF77E63E5}"/>
              </a:ext>
            </a:extLst>
          </p:cNvPr>
          <p:cNvPicPr>
            <a:picLocks noChangeAspect="1"/>
          </p:cNvPicPr>
          <p:nvPr/>
        </p:nvPicPr>
        <p:blipFill>
          <a:blip r:embed="rId7"/>
          <a:stretch>
            <a:fillRect/>
          </a:stretch>
        </p:blipFill>
        <p:spPr>
          <a:xfrm>
            <a:off x="6003929" y="6168853"/>
            <a:ext cx="187922" cy="187922"/>
          </a:xfrm>
          <a:prstGeom prst="rect">
            <a:avLst/>
          </a:prstGeom>
        </p:spPr>
      </p:pic>
      <p:pic>
        <p:nvPicPr>
          <p:cNvPr id="32" name="Picture 31">
            <a:extLst>
              <a:ext uri="{FF2B5EF4-FFF2-40B4-BE49-F238E27FC236}">
                <a16:creationId xmlns:a16="http://schemas.microsoft.com/office/drawing/2014/main" id="{DE589D93-5604-0240-9EEC-28C3FCF7559E}"/>
              </a:ext>
            </a:extLst>
          </p:cNvPr>
          <p:cNvPicPr>
            <a:picLocks noChangeAspect="1"/>
          </p:cNvPicPr>
          <p:nvPr/>
        </p:nvPicPr>
        <p:blipFill>
          <a:blip r:embed="rId7"/>
          <a:stretch>
            <a:fillRect/>
          </a:stretch>
        </p:blipFill>
        <p:spPr>
          <a:xfrm>
            <a:off x="6025764" y="5672302"/>
            <a:ext cx="199307" cy="199307"/>
          </a:xfrm>
          <a:prstGeom prst="rect">
            <a:avLst/>
          </a:prstGeom>
        </p:spPr>
      </p:pic>
      <p:cxnSp>
        <p:nvCxnSpPr>
          <p:cNvPr id="36" name="Straight Arrow Connector 35">
            <a:extLst>
              <a:ext uri="{FF2B5EF4-FFF2-40B4-BE49-F238E27FC236}">
                <a16:creationId xmlns:a16="http://schemas.microsoft.com/office/drawing/2014/main" id="{CC95FA38-24AF-B747-874B-FA5611EF94AE}"/>
              </a:ext>
            </a:extLst>
          </p:cNvPr>
          <p:cNvCxnSpPr>
            <a:cxnSpLocks/>
            <a:stCxn id="8" idx="3"/>
            <a:endCxn id="10" idx="2"/>
          </p:cNvCxnSpPr>
          <p:nvPr/>
        </p:nvCxnSpPr>
        <p:spPr>
          <a:xfrm>
            <a:off x="9905061" y="6195872"/>
            <a:ext cx="1595444" cy="12239"/>
          </a:xfrm>
          <a:prstGeom prst="straightConnector1">
            <a:avLst/>
          </a:prstGeom>
          <a:noFill/>
          <a:ln w="66675" cap="flat">
            <a:solidFill>
              <a:srgbClr val="000000"/>
            </a:solidFill>
            <a:prstDash val="solid"/>
            <a:miter lim="400000"/>
            <a:headEnd type="triangle" w="lg" len="lg"/>
            <a:tailEnd type="triangle" w="lg" len="lg"/>
          </a:ln>
          <a:effectLst/>
          <a:sp3d/>
        </p:spPr>
        <p:style>
          <a:lnRef idx="0">
            <a:scrgbClr r="0" g="0" b="0"/>
          </a:lnRef>
          <a:fillRef idx="0">
            <a:scrgbClr r="0" g="0" b="0"/>
          </a:fillRef>
          <a:effectRef idx="0">
            <a:scrgbClr r="0" g="0" b="0"/>
          </a:effectRef>
          <a:fontRef idx="none"/>
        </p:style>
      </p:cxnSp>
      <p:pic>
        <p:nvPicPr>
          <p:cNvPr id="40" name="Picture 39">
            <a:extLst>
              <a:ext uri="{FF2B5EF4-FFF2-40B4-BE49-F238E27FC236}">
                <a16:creationId xmlns:a16="http://schemas.microsoft.com/office/drawing/2014/main" id="{0801A72E-D2E6-2C48-B0CE-E3E87FEE16D6}"/>
              </a:ext>
            </a:extLst>
          </p:cNvPr>
          <p:cNvPicPr>
            <a:picLocks noChangeAspect="1"/>
          </p:cNvPicPr>
          <p:nvPr/>
        </p:nvPicPr>
        <p:blipFill>
          <a:blip r:embed="rId8"/>
          <a:stretch>
            <a:fillRect/>
          </a:stretch>
        </p:blipFill>
        <p:spPr>
          <a:xfrm>
            <a:off x="10316617" y="5031073"/>
            <a:ext cx="727775" cy="727775"/>
          </a:xfrm>
          <a:prstGeom prst="rect">
            <a:avLst/>
          </a:prstGeom>
        </p:spPr>
      </p:pic>
      <p:sp>
        <p:nvSpPr>
          <p:cNvPr id="42" name="Rectangle 41">
            <a:extLst>
              <a:ext uri="{FF2B5EF4-FFF2-40B4-BE49-F238E27FC236}">
                <a16:creationId xmlns:a16="http://schemas.microsoft.com/office/drawing/2014/main" id="{DCD68858-E786-2C47-8EAB-5D8BC1ADF686}"/>
              </a:ext>
            </a:extLst>
          </p:cNvPr>
          <p:cNvSpPr/>
          <p:nvPr/>
        </p:nvSpPr>
        <p:spPr>
          <a:xfrm>
            <a:off x="4182683" y="7453043"/>
            <a:ext cx="9866804" cy="492443"/>
          </a:xfrm>
          <a:prstGeom prst="rect">
            <a:avLst/>
          </a:prstGeom>
        </p:spPr>
        <p:txBody>
          <a:bodyPr wrap="none">
            <a:spAutoFit/>
          </a:bodyPr>
          <a:lstStyle/>
          <a:p>
            <a:r>
              <a:rPr lang="en-US" sz="2600" dirty="0">
                <a:latin typeface="Helvetica Neue" charset="0"/>
                <a:ea typeface="Helvetica Neue" charset="0"/>
                <a:cs typeface="Helvetica Neue" charset="0"/>
              </a:rPr>
              <a:t>ORAM with secure hardware</a:t>
            </a:r>
            <a:r>
              <a:rPr lang="en-US" sz="2600" dirty="0">
                <a:solidFill>
                  <a:schemeClr val="accent1">
                    <a:lumMod val="60000"/>
                    <a:lumOff val="40000"/>
                  </a:schemeClr>
                </a:solidFill>
                <a:latin typeface="Helvetica Neue" panose="02000503000000020004" pitchFamily="2" charset="0"/>
                <a:ea typeface="Helvetica Neue" charset="0"/>
                <a:cs typeface="Helvetica Neue" charset="0"/>
              </a:rPr>
              <a:t> </a:t>
            </a:r>
            <a:r>
              <a:rPr lang="en-US" sz="2600" dirty="0">
                <a:solidFill>
                  <a:schemeClr val="accent1">
                    <a:lumMod val="60000"/>
                    <a:lumOff val="40000"/>
                  </a:schemeClr>
                </a:solidFill>
                <a:latin typeface="Helvetica Neue" panose="02000503000000020004" pitchFamily="2" charset="0"/>
              </a:rPr>
              <a:t>[</a:t>
            </a:r>
            <a:r>
              <a:rPr lang="en-US" sz="2600" dirty="0">
                <a:solidFill>
                  <a:schemeClr val="accent1">
                    <a:lumMod val="60000"/>
                    <a:lumOff val="40000"/>
                  </a:schemeClr>
                </a:solidFill>
                <a:latin typeface="Helvetica Neue"/>
              </a:rPr>
              <a:t>GO96, </a:t>
            </a:r>
            <a:r>
              <a:rPr lang="en-US" sz="2600" dirty="0">
                <a:solidFill>
                  <a:schemeClr val="accent1">
                    <a:lumMod val="60000"/>
                    <a:lumOff val="40000"/>
                  </a:schemeClr>
                </a:solidFill>
                <a:latin typeface="Helvetica Neue" panose="02000503000000020004" pitchFamily="2" charset="0"/>
              </a:rPr>
              <a:t>SGF17, RFK+17, MLS+13] </a:t>
            </a:r>
          </a:p>
        </p:txBody>
      </p:sp>
    </p:spTree>
    <p:extLst>
      <p:ext uri="{BB962C8B-B14F-4D97-AF65-F5344CB8AC3E}">
        <p14:creationId xmlns:p14="http://schemas.microsoft.com/office/powerpoint/2010/main" val="13619910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9"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par>
                                <p:cTn id="43" presetID="9"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9"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9"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cTn>
                              </p:par>
                              <p:par>
                                <p:cTn id="61" presetID="9"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dissolve">
                                      <p:cBhvr>
                                        <p:cTn id="63" dur="500"/>
                                        <p:tgtEl>
                                          <p:spTgt spid="2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dissolve">
                                      <p:cBhvr>
                                        <p:cTn id="66" dur="500"/>
                                        <p:tgtEl>
                                          <p:spTgt spid="30"/>
                                        </p:tgtEl>
                                      </p:cBhvr>
                                    </p:animEffect>
                                  </p:childTnLst>
                                </p:cTn>
                              </p:par>
                              <p:par>
                                <p:cTn id="67" presetID="9"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dissolve">
                                      <p:cBhvr>
                                        <p:cTn id="69" dur="500"/>
                                        <p:tgtEl>
                                          <p:spTgt spid="31"/>
                                        </p:tgtEl>
                                      </p:cBhvr>
                                    </p:animEffect>
                                  </p:childTnLst>
                                </p:cTn>
                              </p:par>
                              <p:par>
                                <p:cTn id="70" presetID="9"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par>
                                <p:cTn id="73" presetID="9"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dissolve">
                                      <p:cBhvr>
                                        <p:cTn id="75" dur="500"/>
                                        <p:tgtEl>
                                          <p:spTgt spid="36"/>
                                        </p:tgtEl>
                                      </p:cBhvr>
                                    </p:animEffect>
                                  </p:childTnLst>
                                </p:cTn>
                              </p:par>
                              <p:par>
                                <p:cTn id="76" presetID="9"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dissolve">
                                      <p:cBhvr>
                                        <p:cTn id="78" dur="500"/>
                                        <p:tgtEl>
                                          <p:spTgt spid="4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dissolve">
                                      <p:cBhvr>
                                        <p:cTn id="81" dur="500"/>
                                        <p:tgtEl>
                                          <p:spTgt spid="42"/>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dissolve">
                                      <p:cBhvr>
                                        <p:cTn id="84" dur="500"/>
                                        <p:tgtEl>
                                          <p:spTgt spid="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2" end="12"/>
                                            </p:txEl>
                                          </p:spTgt>
                                        </p:tgtEl>
                                        <p:attrNameLst>
                                          <p:attrName>style.visibility</p:attrName>
                                        </p:attrNameLst>
                                      </p:cBhvr>
                                      <p:to>
                                        <p:strVal val="visible"/>
                                      </p:to>
                                    </p:set>
                                    <p:animEffect transition="in" filter="dissolve">
                                      <p:cBhvr>
                                        <p:cTn id="9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8" grpId="0" animBg="1"/>
      <p:bldP spid="30"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Our Contributions</a:t>
            </a:r>
          </a:p>
        </p:txBody>
      </p:sp>
      <p:sp>
        <p:nvSpPr>
          <p:cNvPr id="3" name="Text Placeholder 2"/>
          <p:cNvSpPr>
            <a:spLocks noGrp="1"/>
          </p:cNvSpPr>
          <p:nvPr>
            <p:ph type="body" idx="1"/>
          </p:nvPr>
        </p:nvSpPr>
        <p:spPr>
          <a:xfrm>
            <a:off x="643254" y="1989812"/>
            <a:ext cx="16374745" cy="5410684"/>
          </a:xfrm>
        </p:spPr>
        <p:txBody>
          <a:bodyPr anchor="t">
            <a:noAutofit/>
          </a:bodyPr>
          <a:lstStyle/>
          <a:p>
            <a:pPr>
              <a:spcBef>
                <a:spcPts val="1200"/>
              </a:spcBef>
              <a:buSzPct val="100000"/>
              <a:buFont typeface="Wingdings" charset="2"/>
              <a:buChar char="§"/>
            </a:pPr>
            <a:r>
              <a:rPr lang="en-US" sz="3000" dirty="0">
                <a:latin typeface="Helvetica Neue" charset="0"/>
                <a:ea typeface="Helvetica Neue" charset="0"/>
                <a:cs typeface="Helvetica Neue" charset="0"/>
              </a:rPr>
              <a:t>POSUP: A new oblivious search and update platform design with Intel-SGX</a:t>
            </a:r>
          </a:p>
          <a:p>
            <a:pPr lvl="1">
              <a:spcBef>
                <a:spcPts val="1200"/>
              </a:spcBef>
              <a:buSzPct val="100000"/>
              <a:buFont typeface="Wingdings" charset="2"/>
              <a:buChar char="§"/>
            </a:pPr>
            <a:r>
              <a:rPr lang="en-US" sz="3000" dirty="0">
                <a:latin typeface="Helvetica Neue" charset="0"/>
                <a:ea typeface="Helvetica Neue" charset="0"/>
                <a:cs typeface="Helvetica Neue" charset="0"/>
              </a:rPr>
              <a:t>Harness and optimize the most suitable cryptographic primitives for secure hardware</a:t>
            </a:r>
          </a:p>
          <a:p>
            <a:pPr lvl="2">
              <a:spcBef>
                <a:spcPts val="1200"/>
              </a:spcBef>
              <a:buSzPct val="100000"/>
              <a:buFont typeface="Wingdings" charset="2"/>
              <a:buChar char="§"/>
            </a:pPr>
            <a:r>
              <a:rPr lang="en-US" sz="3000" dirty="0">
                <a:latin typeface="Helvetica Neue" charset="0"/>
                <a:ea typeface="Helvetica Neue" charset="0"/>
                <a:cs typeface="Helvetica Neue" charset="0"/>
              </a:rPr>
              <a:t>(Recursive) Circuit-ORAM, Oblivious Data Structures</a:t>
            </a:r>
          </a:p>
          <a:p>
            <a:pPr lvl="1">
              <a:spcBef>
                <a:spcPts val="1200"/>
              </a:spcBef>
              <a:buSzPct val="100000"/>
              <a:buFont typeface="Wingdings" charset="2"/>
              <a:buChar char="§"/>
            </a:pPr>
            <a:r>
              <a:rPr lang="en-US" sz="3000" dirty="0">
                <a:latin typeface="Helvetica Neue" charset="0"/>
                <a:ea typeface="Helvetica Neue" charset="0"/>
                <a:cs typeface="Helvetica Neue" charset="0"/>
              </a:rPr>
              <a:t>Respect secure hardware constraints</a:t>
            </a:r>
          </a:p>
          <a:p>
            <a:pPr lvl="2">
              <a:spcBef>
                <a:spcPts val="1200"/>
              </a:spcBef>
              <a:buSzPct val="100000"/>
              <a:buFont typeface="Wingdings" charset="2"/>
              <a:buChar char="§"/>
            </a:pPr>
            <a:r>
              <a:rPr lang="en-US" sz="3000" dirty="0">
                <a:latin typeface="Helvetica Neue" charset="0"/>
                <a:ea typeface="Helvetica Neue" charset="0"/>
                <a:cs typeface="Helvetica Neue" charset="0"/>
              </a:rPr>
              <a:t>Limited memory (95 MB for Intel-SGX)</a:t>
            </a:r>
          </a:p>
          <a:p>
            <a:pPr lvl="2">
              <a:spcBef>
                <a:spcPts val="1200"/>
              </a:spcBef>
              <a:buSzPct val="100000"/>
              <a:buFont typeface="Wingdings" charset="2"/>
              <a:buChar char="§"/>
            </a:pPr>
            <a:r>
              <a:rPr lang="en-US" sz="3000" dirty="0">
                <a:latin typeface="Helvetica Neue" charset="0"/>
                <a:ea typeface="Helvetica Neue" charset="0"/>
                <a:cs typeface="Helvetica Neue" charset="0"/>
              </a:rPr>
              <a:t>Prevent </a:t>
            </a:r>
            <a:r>
              <a:rPr lang="en-US" sz="3000" dirty="0">
                <a:solidFill>
                  <a:schemeClr val="bg2">
                    <a:lumMod val="10000"/>
                  </a:schemeClr>
                </a:solidFill>
                <a:latin typeface="Helvetica Neue" charset="0"/>
                <a:ea typeface="Helvetica Neue" charset="0"/>
                <a:cs typeface="Helvetica Neue" charset="0"/>
              </a:rPr>
              <a:t>side-channel ac</a:t>
            </a:r>
            <a:r>
              <a:rPr lang="en-US" sz="3000" dirty="0">
                <a:latin typeface="Helvetica Neue" charset="0"/>
                <a:ea typeface="Helvetica Neue" charset="0"/>
                <a:cs typeface="Helvetica Neue" charset="0"/>
              </a:rPr>
              <a:t>cess pattern leakages</a:t>
            </a:r>
          </a:p>
          <a:p>
            <a:pPr>
              <a:spcBef>
                <a:spcPts val="1200"/>
              </a:spcBef>
              <a:buSzPct val="100000"/>
              <a:buFont typeface="Wingdings" charset="2"/>
              <a:buChar char="§"/>
            </a:pPr>
            <a:r>
              <a:rPr lang="en-US" sz="3000" dirty="0">
                <a:latin typeface="Helvetica Neue" charset="0"/>
                <a:ea typeface="Helvetica Neue" charset="0"/>
                <a:cs typeface="Helvetica Neue" charset="0"/>
              </a:rPr>
              <a:t>Implementation and evaluation with large DB</a:t>
            </a:r>
          </a:p>
          <a:p>
            <a:pPr lvl="1">
              <a:spcBef>
                <a:spcPts val="1200"/>
              </a:spcBef>
              <a:buSzPct val="100000"/>
              <a:buFont typeface="Wingdings" charset="2"/>
              <a:buChar char="§"/>
            </a:pPr>
            <a:r>
              <a:rPr lang="en-US" sz="3000" dirty="0">
                <a:latin typeface="Helvetica Neue" charset="0"/>
                <a:ea typeface="Helvetica Neue" charset="0"/>
                <a:cs typeface="Helvetica Neue" charset="0"/>
              </a:rPr>
              <a:t>Code to be available soon (</a:t>
            </a:r>
            <a:r>
              <a:rPr lang="en-US" sz="3000" dirty="0">
                <a:latin typeface="Helvetica Neue" charset="0"/>
                <a:ea typeface="Helvetica Neue" charset="0"/>
                <a:cs typeface="Helvetica Neue" charset="0"/>
                <a:hlinkClick r:id="rId3"/>
              </a:rPr>
              <a:t>https://github.com/thanghoang/POSUP</a:t>
            </a:r>
            <a:r>
              <a:rPr lang="en-US" sz="3000" i="1" dirty="0">
                <a:latin typeface="Helvetica Neue" charset="0"/>
                <a:ea typeface="Helvetica Neue" charset="0"/>
                <a:cs typeface="Helvetica Neue" charset="0"/>
                <a:hlinkClick r:id="rId3"/>
              </a:rPr>
              <a:t>/</a:t>
            </a:r>
            <a:r>
              <a:rPr lang="en-US" sz="3000" i="1" dirty="0">
                <a:latin typeface="Helvetica Neue" charset="0"/>
                <a:ea typeface="Helvetica Neue" charset="0"/>
                <a:cs typeface="Helvetica Neue" charset="0"/>
              </a:rPr>
              <a:t>) </a:t>
            </a:r>
            <a:endParaRPr lang="en-US" sz="3000" dirty="0">
              <a:latin typeface="Helvetica Neue" charset="0"/>
              <a:ea typeface="Helvetica Neue" charset="0"/>
              <a:cs typeface="Helvetica Neue" charset="0"/>
            </a:endParaRPr>
          </a:p>
          <a:p>
            <a:pPr lvl="1">
              <a:spcBef>
                <a:spcPts val="1200"/>
              </a:spcBef>
              <a:buSzPct val="100000"/>
              <a:buFont typeface="Wingdings" charset="2"/>
              <a:buChar char="§"/>
            </a:pPr>
            <a:r>
              <a:rPr lang="en-US" sz="3000" dirty="0">
                <a:latin typeface="Helvetica Neue" charset="0"/>
                <a:ea typeface="Helvetica Neue" charset="0"/>
                <a:cs typeface="Helvetica Neue" charset="0"/>
              </a:rPr>
              <a:t>Wikipedia Dataset: 27 GB, 7,075,917 keywords; 863,782,383 keyword-file pairs</a:t>
            </a:r>
          </a:p>
          <a:p>
            <a:pPr lvl="1">
              <a:spcBef>
                <a:spcPts val="1200"/>
              </a:spcBef>
              <a:buSzPct val="100000"/>
              <a:buFont typeface="Wingdings" charset="2"/>
              <a:buChar char="§"/>
            </a:pPr>
            <a:endParaRPr lang="en-US" sz="3000" dirty="0">
              <a:latin typeface="Helvetica Neue" charset="0"/>
              <a:ea typeface="Helvetica Neue" charset="0"/>
              <a:cs typeface="Helvetica Neue" charset="0"/>
            </a:endParaRPr>
          </a:p>
        </p:txBody>
      </p:sp>
      <p:sp>
        <p:nvSpPr>
          <p:cNvPr id="4" name="Slide Number Placeholder 3">
            <a:extLst>
              <a:ext uri="{FF2B5EF4-FFF2-40B4-BE49-F238E27FC236}">
                <a16:creationId xmlns:a16="http://schemas.microsoft.com/office/drawing/2014/main" id="{45FDFE52-ADCA-49F4-83C6-EB055963928D}"/>
              </a:ext>
            </a:extLst>
          </p:cNvPr>
          <p:cNvSpPr>
            <a:spLocks noGrp="1"/>
          </p:cNvSpPr>
          <p:nvPr>
            <p:ph type="sldNum" sz="quarter" idx="2"/>
          </p:nvPr>
        </p:nvSpPr>
        <p:spPr/>
        <p:txBody>
          <a:bodyPr/>
          <a:lstStyle/>
          <a:p>
            <a:fld id="{86CB4B4D-7CA3-9044-876B-883B54F8677D}" type="slidenum">
              <a:rPr lang="en-US" smtClean="0"/>
              <a:t>5</a:t>
            </a:fld>
            <a:endParaRPr lang="en-US"/>
          </a:p>
        </p:txBody>
      </p:sp>
      <p:graphicFrame>
        <p:nvGraphicFramePr>
          <p:cNvPr id="5" name="Table 4">
            <a:extLst>
              <a:ext uri="{FF2B5EF4-FFF2-40B4-BE49-F238E27FC236}">
                <a16:creationId xmlns:a16="http://schemas.microsoft.com/office/drawing/2014/main" id="{A74033F9-C67F-3F4E-9B98-9035A7B454F4}"/>
              </a:ext>
            </a:extLst>
          </p:cNvPr>
          <p:cNvGraphicFramePr>
            <a:graphicFrameLocks noGrp="1"/>
          </p:cNvGraphicFramePr>
          <p:nvPr>
            <p:extLst>
              <p:ext uri="{D42A27DB-BD31-4B8C-83A1-F6EECF244321}">
                <p14:modId xmlns:p14="http://schemas.microsoft.com/office/powerpoint/2010/main" val="2232236964"/>
              </p:ext>
            </p:extLst>
          </p:nvPr>
        </p:nvGraphicFramePr>
        <p:xfrm>
          <a:off x="4527883" y="7400496"/>
          <a:ext cx="7609229" cy="1828800"/>
        </p:xfrm>
        <a:graphic>
          <a:graphicData uri="http://schemas.openxmlformats.org/drawingml/2006/table">
            <a:tbl>
              <a:tblPr firstRow="1" bandRow="1">
                <a:tableStyleId>{5940675A-B579-460E-94D1-54222C63F5DA}</a:tableStyleId>
              </a:tblPr>
              <a:tblGrid>
                <a:gridCol w="5272661">
                  <a:extLst>
                    <a:ext uri="{9D8B030D-6E8A-4147-A177-3AD203B41FA5}">
                      <a16:colId xmlns:a16="http://schemas.microsoft.com/office/drawing/2014/main" val="3161603210"/>
                    </a:ext>
                  </a:extLst>
                </a:gridCol>
                <a:gridCol w="2336568">
                  <a:extLst>
                    <a:ext uri="{9D8B030D-6E8A-4147-A177-3AD203B41FA5}">
                      <a16:colId xmlns:a16="http://schemas.microsoft.com/office/drawing/2014/main" val="3675398321"/>
                    </a:ext>
                  </a:extLst>
                </a:gridCol>
              </a:tblGrid>
              <a:tr h="370840">
                <a:tc>
                  <a:txBody>
                    <a:bodyPr/>
                    <a:lstStyle/>
                    <a:p>
                      <a:pPr algn="l"/>
                      <a:r>
                        <a:rPr lang="en-US" sz="2400" b="1" dirty="0">
                          <a:latin typeface="Helvetica Neue" panose="02000503000000020004" pitchFamily="2" charset="0"/>
                          <a:ea typeface="Helvetica Neue" panose="02000503000000020004" pitchFamily="2" charset="0"/>
                          <a:cs typeface="Helvetica Neue" panose="02000503000000020004" pitchFamily="2" charset="0"/>
                        </a:rPr>
                        <a:t>Approach</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1" dirty="0">
                          <a:latin typeface="Helvetica Neue" panose="02000503000000020004" pitchFamily="2" charset="0"/>
                          <a:ea typeface="Helvetica Neue" panose="02000503000000020004" pitchFamily="2" charset="0"/>
                          <a:cs typeface="Helvetica Neue" panose="02000503000000020004" pitchFamily="2" charset="0"/>
                        </a:rPr>
                        <a:t>Query latency*</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175732"/>
                  </a:ext>
                </a:extLst>
              </a:tr>
              <a:tr h="370840">
                <a:tc>
                  <a:txBody>
                    <a:bodyPr/>
                    <a:lstStyle/>
                    <a:p>
                      <a:pPr algn="l"/>
                      <a:r>
                        <a:rPr lang="en-US" sz="2400" b="0" dirty="0">
                          <a:latin typeface="Helvetica Neue" panose="02000503000000020004" pitchFamily="2" charset="0"/>
                          <a:ea typeface="Helvetica Neue" panose="02000503000000020004" pitchFamily="2" charset="0"/>
                          <a:cs typeface="Helvetica Neue" panose="02000503000000020004" pitchFamily="2" charset="0"/>
                        </a:rPr>
                        <a:t>Conventional ORAM+SE </a:t>
                      </a:r>
                      <a:r>
                        <a:rPr lang="en-US" sz="2400" b="0" dirty="0">
                          <a:solidFill>
                            <a:schemeClr val="accent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sz="2400" dirty="0">
                          <a:solidFill>
                            <a:schemeClr val="accent1">
                              <a:lumMod val="60000"/>
                              <a:lumOff val="40000"/>
                            </a:schemeClr>
                          </a:solidFill>
                          <a:latin typeface="Helvetica Neue"/>
                        </a:rPr>
                        <a:t>N16</a:t>
                      </a:r>
                      <a:r>
                        <a:rPr lang="en-US" sz="2400" b="0" dirty="0">
                          <a:solidFill>
                            <a:schemeClr val="accent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2400" b="0" dirty="0">
                          <a:latin typeface="Helvetica Neue" panose="02000503000000020004" pitchFamily="2" charset="0"/>
                          <a:ea typeface="Helvetica Neue" panose="02000503000000020004" pitchFamily="2" charset="0"/>
                          <a:cs typeface="Helvetica Neue" panose="02000503000000020004" pitchFamily="2" charset="0"/>
                        </a:rPr>
                        <a:t>7 s - 1.7 hours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9357888"/>
                  </a:ext>
                </a:extLst>
              </a:tr>
              <a:tr h="370840">
                <a:tc>
                  <a:txBody>
                    <a:bodyPr/>
                    <a:lstStyle/>
                    <a:p>
                      <a:pPr algn="l"/>
                      <a:r>
                        <a:rPr lang="en-US" sz="2400" b="0" dirty="0">
                          <a:latin typeface="Helvetica Neue" panose="02000503000000020004" pitchFamily="2" charset="0"/>
                          <a:ea typeface="Helvetica Neue" panose="02000503000000020004" pitchFamily="2" charset="0"/>
                          <a:cs typeface="Helvetica Neue" panose="02000503000000020004" pitchFamily="2" charset="0"/>
                        </a:rPr>
                        <a:t>Process Entire DB in SGX </a:t>
                      </a:r>
                      <a:r>
                        <a:rPr lang="en-US" sz="2400" b="0" dirty="0">
                          <a:solidFill>
                            <a:schemeClr val="accent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sz="2400" dirty="0">
                          <a:solidFill>
                            <a:schemeClr val="accent1">
                              <a:lumMod val="60000"/>
                              <a:lumOff val="40000"/>
                            </a:schemeClr>
                          </a:solidFill>
                          <a:latin typeface="Helvetica Neue"/>
                        </a:rPr>
                        <a:t>FBB+17]</a:t>
                      </a:r>
                      <a:endParaRPr lang="en-US" sz="2400" b="0" dirty="0">
                        <a:solidFill>
                          <a:schemeClr val="accent1">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dirty="0">
                          <a:latin typeface="Helvetica Neue" panose="02000503000000020004" pitchFamily="2" charset="0"/>
                          <a:ea typeface="Helvetica Neue" panose="02000503000000020004" pitchFamily="2" charset="0"/>
                          <a:cs typeface="Helvetica Neue" panose="02000503000000020004" pitchFamily="2" charset="0"/>
                        </a:rPr>
                        <a:t>131 s -  157 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892181"/>
                  </a:ext>
                </a:extLst>
              </a:tr>
              <a:tr h="370840">
                <a:tc>
                  <a:txBody>
                    <a:bodyPr/>
                    <a:lstStyle/>
                    <a:p>
                      <a:pPr algn="l"/>
                      <a:r>
                        <a:rPr lang="en-US" sz="2400" b="0" dirty="0">
                          <a:latin typeface="Helvetica Neue" panose="02000503000000020004" pitchFamily="2" charset="0"/>
                          <a:ea typeface="Helvetica Neue" panose="02000503000000020004" pitchFamily="2" charset="0"/>
                          <a:cs typeface="Helvetica Neue" panose="02000503000000020004" pitchFamily="2" charset="0"/>
                        </a:rPr>
                        <a:t>POSUP</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dirty="0">
                          <a:latin typeface="Helvetica Neue" panose="02000503000000020004" pitchFamily="2" charset="0"/>
                          <a:ea typeface="Helvetica Neue" panose="02000503000000020004" pitchFamily="2" charset="0"/>
                          <a:cs typeface="Helvetica Neue" panose="02000503000000020004" pitchFamily="2" charset="0"/>
                        </a:rPr>
                        <a:t>0.5 s – 114 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8070280"/>
                  </a:ext>
                </a:extLst>
              </a:tr>
            </a:tbl>
          </a:graphicData>
        </a:graphic>
      </p:graphicFrame>
      <p:sp>
        <p:nvSpPr>
          <p:cNvPr id="6" name="Rectangle 5">
            <a:extLst>
              <a:ext uri="{FF2B5EF4-FFF2-40B4-BE49-F238E27FC236}">
                <a16:creationId xmlns:a16="http://schemas.microsoft.com/office/drawing/2014/main" id="{57637CD2-6079-224C-B2C9-FE442E315DE7}"/>
              </a:ext>
            </a:extLst>
          </p:cNvPr>
          <p:cNvSpPr/>
          <p:nvPr/>
        </p:nvSpPr>
        <p:spPr>
          <a:xfrm>
            <a:off x="12285061" y="8985935"/>
            <a:ext cx="2954655" cy="323165"/>
          </a:xfrm>
          <a:prstGeom prst="rect">
            <a:avLst/>
          </a:prstGeom>
        </p:spPr>
        <p:txBody>
          <a:bodyPr wrap="none">
            <a:spAutoFit/>
          </a:bodyPr>
          <a:lstStyle/>
          <a:p>
            <a:r>
              <a:rPr lang="en-US" sz="1500" dirty="0">
                <a:latin typeface="Helvetica" pitchFamily="2" charset="0"/>
                <a:ea typeface="Helvetica Neue" panose="02000503000000020004" pitchFamily="2" charset="0"/>
                <a:cs typeface="Helvetica Neue" panose="02000503000000020004" pitchFamily="2" charset="0"/>
              </a:rPr>
              <a:t>* for 99.5% </a:t>
            </a:r>
            <a:r>
              <a:rPr lang="en-US" sz="1500" dirty="0">
                <a:latin typeface="Helvetica" pitchFamily="2" charset="0"/>
              </a:rPr>
              <a:t>fraction of keywords </a:t>
            </a:r>
          </a:p>
        </p:txBody>
      </p:sp>
    </p:spTree>
    <p:extLst>
      <p:ext uri="{BB962C8B-B14F-4D97-AF65-F5344CB8AC3E}">
        <p14:creationId xmlns:p14="http://schemas.microsoft.com/office/powerpoint/2010/main" val="19119505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C01BA5-88A2-234E-81B0-894AE33E3529}"/>
              </a:ext>
            </a:extLst>
          </p:cNvPr>
          <p:cNvSpPr/>
          <p:nvPr/>
        </p:nvSpPr>
        <p:spPr>
          <a:xfrm>
            <a:off x="4455707" y="3640934"/>
            <a:ext cx="8503925" cy="5733075"/>
          </a:xfrm>
          <a:prstGeom prst="rect">
            <a:avLst/>
          </a:prstGeom>
          <a:solidFill>
            <a:srgbClr val="FFFFFF"/>
          </a:solidFill>
          <a:ln w="127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584200"/>
            <a:endParaRPr lang="en-US" sz="2400" dirty="0">
              <a:latin typeface="Helvetica Neue" charset="0"/>
              <a:ea typeface="Helvetica Neue" charset="0"/>
              <a:cs typeface="Helvetica Neue" charset="0"/>
            </a:endParaRPr>
          </a:p>
        </p:txBody>
      </p:sp>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Secure Enclaves </a:t>
            </a:r>
            <a:r>
              <a:rPr lang="en-US" sz="6000" dirty="0">
                <a:solidFill>
                  <a:schemeClr val="accent1">
                    <a:lumMod val="60000"/>
                    <a:lumOff val="40000"/>
                  </a:schemeClr>
                </a:solidFill>
                <a:latin typeface="Helvetica Neue" charset="0"/>
                <a:ea typeface="Helvetica Neue" charset="0"/>
                <a:cs typeface="Helvetica Neue" charset="0"/>
              </a:rPr>
              <a:t>[</a:t>
            </a:r>
            <a:r>
              <a:rPr lang="en-US" sz="6000" dirty="0">
                <a:solidFill>
                  <a:schemeClr val="accent1">
                    <a:lumMod val="60000"/>
                    <a:lumOff val="40000"/>
                  </a:schemeClr>
                </a:solidFill>
                <a:latin typeface="Helvetica Neue"/>
              </a:rPr>
              <a:t>JSR+16</a:t>
            </a:r>
            <a:r>
              <a:rPr lang="en-US" sz="6000" dirty="0">
                <a:solidFill>
                  <a:schemeClr val="accent1">
                    <a:lumMod val="60000"/>
                    <a:lumOff val="40000"/>
                  </a:schemeClr>
                </a:solidFill>
                <a:latin typeface="Helvetica Neue" charset="0"/>
                <a:ea typeface="Helvetica Neue" charset="0"/>
                <a:cs typeface="Helvetica Neue" charset="0"/>
              </a:rPr>
              <a:t>]</a:t>
            </a:r>
          </a:p>
        </p:txBody>
      </p:sp>
      <p:sp>
        <p:nvSpPr>
          <p:cNvPr id="3" name="Text Placeholder 2"/>
          <p:cNvSpPr>
            <a:spLocks noGrp="1"/>
          </p:cNvSpPr>
          <p:nvPr>
            <p:ph type="body" idx="1"/>
          </p:nvPr>
        </p:nvSpPr>
        <p:spPr>
          <a:xfrm>
            <a:off x="643254" y="1989812"/>
            <a:ext cx="16374745" cy="1600970"/>
          </a:xfrm>
        </p:spPr>
        <p:txBody>
          <a:bodyPr anchor="t">
            <a:noAutofit/>
          </a:bodyPr>
          <a:lstStyle/>
          <a:p>
            <a:pPr>
              <a:spcBef>
                <a:spcPts val="1200"/>
              </a:spcBef>
              <a:buSzPct val="100000"/>
              <a:buFont typeface="Wingdings" charset="2"/>
              <a:buChar char="§"/>
            </a:pPr>
            <a:r>
              <a:rPr lang="en-US" sz="3000" dirty="0">
                <a:latin typeface="Helvetica Neue" panose="02000503000000020004" pitchFamily="2" charset="0"/>
                <a:ea typeface="Helvetica Neue" panose="02000503000000020004" pitchFamily="2" charset="0"/>
                <a:cs typeface="Helvetica Neue" panose="02000503000000020004" pitchFamily="2" charset="0"/>
              </a:rPr>
              <a:t>Intel-SGX provides an </a:t>
            </a:r>
            <a:r>
              <a:rPr lang="en-US" sz="3000" i="1" dirty="0">
                <a:latin typeface="Helvetica Neue" panose="02000503000000020004" pitchFamily="2" charset="0"/>
                <a:ea typeface="Helvetica Neue" panose="02000503000000020004" pitchFamily="2" charset="0"/>
                <a:cs typeface="Helvetica Neue" panose="02000503000000020004" pitchFamily="2" charset="0"/>
              </a:rPr>
              <a:t>enclave</a:t>
            </a:r>
            <a:r>
              <a:rPr lang="en-US" sz="3000" dirty="0">
                <a:latin typeface="Helvetica Neue" panose="02000503000000020004" pitchFamily="2" charset="0"/>
                <a:ea typeface="Helvetica Neue" panose="02000503000000020004" pitchFamily="2" charset="0"/>
                <a:cs typeface="Helvetica Neue" panose="02000503000000020004" pitchFamily="2" charset="0"/>
              </a:rPr>
              <a:t> with hardware-based isolated, encrypted and integrity-protected memory</a:t>
            </a:r>
          </a:p>
          <a:p>
            <a:pPr>
              <a:spcBef>
                <a:spcPts val="1200"/>
              </a:spcBef>
              <a:buSzPct val="100000"/>
              <a:buFont typeface="Wingdings" charset="2"/>
              <a:buChar char="§"/>
            </a:pPr>
            <a:r>
              <a:rPr lang="en-US" sz="3000" dirty="0">
                <a:latin typeface="Helvetica Neue" panose="02000503000000020004" pitchFamily="2" charset="0"/>
                <a:ea typeface="Helvetica Neue" panose="02000503000000020004" pitchFamily="2" charset="0"/>
                <a:cs typeface="Helvetica Neue" panose="02000503000000020004" pitchFamily="2" charset="0"/>
              </a:rPr>
              <a:t>Prevent any execution outside the enclave from accessing enclave’s data </a:t>
            </a:r>
          </a:p>
        </p:txBody>
      </p:sp>
      <p:sp>
        <p:nvSpPr>
          <p:cNvPr id="4" name="Slide Number Placeholder 3">
            <a:extLst>
              <a:ext uri="{FF2B5EF4-FFF2-40B4-BE49-F238E27FC236}">
                <a16:creationId xmlns:a16="http://schemas.microsoft.com/office/drawing/2014/main" id="{45FDFE52-ADCA-49F4-83C6-EB055963928D}"/>
              </a:ext>
            </a:extLst>
          </p:cNvPr>
          <p:cNvSpPr>
            <a:spLocks noGrp="1"/>
          </p:cNvSpPr>
          <p:nvPr>
            <p:ph type="sldNum" sz="quarter" idx="2"/>
          </p:nvPr>
        </p:nvSpPr>
        <p:spPr>
          <a:xfrm>
            <a:off x="8456485" y="9374009"/>
            <a:ext cx="410369" cy="379591"/>
          </a:xfrm>
        </p:spPr>
        <p:txBody>
          <a:bodyPr/>
          <a:lstStyle/>
          <a:p>
            <a:fld id="{86CB4B4D-7CA3-9044-876B-883B54F8677D}" type="slidenum">
              <a:rPr lang="en-US" smtClean="0"/>
              <a:t>6</a:t>
            </a:fld>
            <a:endParaRPr lang="en-US"/>
          </a:p>
        </p:txBody>
      </p:sp>
      <p:sp>
        <p:nvSpPr>
          <p:cNvPr id="5" name="Rectangle 4">
            <a:extLst>
              <a:ext uri="{FF2B5EF4-FFF2-40B4-BE49-F238E27FC236}">
                <a16:creationId xmlns:a16="http://schemas.microsoft.com/office/drawing/2014/main" id="{F3C2763B-8DFD-DF46-92D6-E1E46F063A26}"/>
              </a:ext>
            </a:extLst>
          </p:cNvPr>
          <p:cNvSpPr/>
          <p:nvPr/>
        </p:nvSpPr>
        <p:spPr>
          <a:xfrm>
            <a:off x="617759" y="5475487"/>
            <a:ext cx="1889760" cy="784602"/>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SGX </a:t>
            </a:r>
          </a:p>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CPU</a:t>
            </a:r>
          </a:p>
        </p:txBody>
      </p:sp>
      <p:sp>
        <p:nvSpPr>
          <p:cNvPr id="7" name="Rectangle 6">
            <a:extLst>
              <a:ext uri="{FF2B5EF4-FFF2-40B4-BE49-F238E27FC236}">
                <a16:creationId xmlns:a16="http://schemas.microsoft.com/office/drawing/2014/main" id="{8A5A1175-5E78-7A41-9CF3-9868C5AE6C8F}"/>
              </a:ext>
            </a:extLst>
          </p:cNvPr>
          <p:cNvSpPr/>
          <p:nvPr/>
        </p:nvSpPr>
        <p:spPr>
          <a:xfrm>
            <a:off x="4902739" y="4288376"/>
            <a:ext cx="6785356" cy="3727999"/>
          </a:xfrm>
          <a:prstGeom prst="rect">
            <a:avLst/>
          </a:prstGeom>
          <a:blipFill dpi="0" rotWithShape="1">
            <a:blip r:embed="rId3">
              <a:alphaModFix amt="66000"/>
            </a:blip>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EPC</a:t>
            </a:r>
          </a:p>
          <a:p>
            <a:pPr marL="0" marR="0" indent="0" algn="ctr" defTabSz="584200" rtl="0" fontAlgn="auto" latinLnBrk="0" hangingPunct="0">
              <a:lnSpc>
                <a:spcPct val="100000"/>
              </a:lnSpc>
              <a:spcBef>
                <a:spcPts val="0"/>
              </a:spcBef>
              <a:spcAft>
                <a:spcPts val="0"/>
              </a:spcAft>
              <a:buClrTx/>
              <a:buSzTx/>
              <a:buFontTx/>
              <a:buNone/>
              <a:tabLst/>
            </a:pPr>
            <a:endPar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n-US" sz="2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11" name="Rectangle 10">
            <a:extLst>
              <a:ext uri="{FF2B5EF4-FFF2-40B4-BE49-F238E27FC236}">
                <a16:creationId xmlns:a16="http://schemas.microsoft.com/office/drawing/2014/main" id="{B62B0931-06C0-924D-A1E6-CE168BD2CE4C}"/>
              </a:ext>
            </a:extLst>
          </p:cNvPr>
          <p:cNvSpPr/>
          <p:nvPr/>
        </p:nvSpPr>
        <p:spPr>
          <a:xfrm>
            <a:off x="5333398" y="3628297"/>
            <a:ext cx="2019617" cy="584775"/>
          </a:xfrm>
          <a:prstGeom prst="rect">
            <a:avLst/>
          </a:prstGeom>
        </p:spPr>
        <p:txBody>
          <a:bodyPr wrap="square">
            <a:spAutoFit/>
          </a:bodyPr>
          <a:lstStyle/>
          <a:p>
            <a:pPr algn="ctr" defTabSz="584200"/>
            <a:r>
              <a:rPr lang="en-US" sz="3200" dirty="0">
                <a:latin typeface="Helvetica Neue" charset="0"/>
                <a:ea typeface="Helvetica Neue" charset="0"/>
                <a:cs typeface="Helvetica Neue" charset="0"/>
              </a:rPr>
              <a:t>Memory</a:t>
            </a:r>
          </a:p>
        </p:txBody>
      </p:sp>
      <p:sp>
        <p:nvSpPr>
          <p:cNvPr id="12" name="Rectangle 11">
            <a:extLst>
              <a:ext uri="{FF2B5EF4-FFF2-40B4-BE49-F238E27FC236}">
                <a16:creationId xmlns:a16="http://schemas.microsoft.com/office/drawing/2014/main" id="{0D5CE651-DB67-944C-AE06-164D2A0925FB}"/>
              </a:ext>
            </a:extLst>
          </p:cNvPr>
          <p:cNvSpPr/>
          <p:nvPr/>
        </p:nvSpPr>
        <p:spPr>
          <a:xfrm>
            <a:off x="4902740" y="8405253"/>
            <a:ext cx="1920808" cy="815082"/>
          </a:xfrm>
          <a:prstGeom prst="rect">
            <a:avLst/>
          </a:prstGeom>
          <a:solidFill>
            <a:schemeClr val="accent5">
              <a:lumMod val="40000"/>
              <a:lumOff val="60000"/>
            </a:schemeClr>
          </a:solidFill>
          <a:ln w="127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rgbClr val="C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Untrusted component 1</a:t>
            </a:r>
          </a:p>
        </p:txBody>
      </p:sp>
      <p:cxnSp>
        <p:nvCxnSpPr>
          <p:cNvPr id="21" name="Curved Connector 20">
            <a:extLst>
              <a:ext uri="{FF2B5EF4-FFF2-40B4-BE49-F238E27FC236}">
                <a16:creationId xmlns:a16="http://schemas.microsoft.com/office/drawing/2014/main" id="{308CC307-276F-8A46-9E96-A06C826F1B5C}"/>
              </a:ext>
            </a:extLst>
          </p:cNvPr>
          <p:cNvCxnSpPr>
            <a:cxnSpLocks/>
            <a:stCxn id="12" idx="1"/>
            <a:endCxn id="31" idx="1"/>
          </p:cNvCxnSpPr>
          <p:nvPr/>
        </p:nvCxnSpPr>
        <p:spPr>
          <a:xfrm rot="10800000" flipH="1">
            <a:off x="4902740" y="6502622"/>
            <a:ext cx="294532" cy="2310172"/>
          </a:xfrm>
          <a:prstGeom prst="curvedConnector3">
            <a:avLst>
              <a:gd name="adj1" fmla="val -77615"/>
            </a:avLst>
          </a:prstGeom>
          <a:noFill/>
          <a:ln w="12700" cap="flat">
            <a:solidFill>
              <a:srgbClr val="FF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9" name="Rectangle 28">
            <a:extLst>
              <a:ext uri="{FF2B5EF4-FFF2-40B4-BE49-F238E27FC236}">
                <a16:creationId xmlns:a16="http://schemas.microsoft.com/office/drawing/2014/main" id="{398EC6FA-F236-5949-8552-3BEBC4ECCED2}"/>
              </a:ext>
            </a:extLst>
          </p:cNvPr>
          <p:cNvSpPr/>
          <p:nvPr/>
        </p:nvSpPr>
        <p:spPr>
          <a:xfrm>
            <a:off x="5197271" y="4898872"/>
            <a:ext cx="5693165" cy="645944"/>
          </a:xfrm>
          <a:prstGeom prst="rect">
            <a:avLst/>
          </a:prstGeom>
          <a:solidFill>
            <a:srgbClr val="FFFFFF"/>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a:r>
              <a:rPr lang="en-US" sz="2400" dirty="0">
                <a:latin typeface="Helvetica Neue" panose="02000503000000020004" pitchFamily="2" charset="0"/>
                <a:ea typeface="Helvetica Neue" panose="02000503000000020004" pitchFamily="2" charset="0"/>
                <a:cs typeface="Helvetica Neue" panose="02000503000000020004" pitchFamily="2" charset="0"/>
              </a:rPr>
              <a:t>Enclave</a:t>
            </a:r>
          </a:p>
        </p:txBody>
      </p:sp>
      <p:sp>
        <p:nvSpPr>
          <p:cNvPr id="30" name="Rectangle 29">
            <a:extLst>
              <a:ext uri="{FF2B5EF4-FFF2-40B4-BE49-F238E27FC236}">
                <a16:creationId xmlns:a16="http://schemas.microsoft.com/office/drawing/2014/main" id="{175D6244-D03B-6B4D-85D6-938DEC1D3EED}"/>
              </a:ext>
            </a:extLst>
          </p:cNvPr>
          <p:cNvSpPr/>
          <p:nvPr/>
        </p:nvSpPr>
        <p:spPr>
          <a:xfrm>
            <a:off x="5197271" y="5544816"/>
            <a:ext cx="5693166" cy="645944"/>
          </a:xfrm>
          <a:prstGeom prst="rect">
            <a:avLst/>
          </a:prstGeom>
          <a:solidFill>
            <a:srgbClr val="FFFFFF"/>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a:r>
              <a:rPr lang="en-US" sz="2400" dirty="0">
                <a:latin typeface="Helvetica Neue" panose="02000503000000020004" pitchFamily="2" charset="0"/>
                <a:ea typeface="Helvetica Neue" panose="02000503000000020004" pitchFamily="2" charset="0"/>
                <a:cs typeface="Helvetica Neue" panose="02000503000000020004" pitchFamily="2" charset="0"/>
              </a:rPr>
              <a:t>Secret Data</a:t>
            </a:r>
          </a:p>
        </p:txBody>
      </p:sp>
      <p:sp>
        <p:nvSpPr>
          <p:cNvPr id="31" name="Rectangle 30">
            <a:extLst>
              <a:ext uri="{FF2B5EF4-FFF2-40B4-BE49-F238E27FC236}">
                <a16:creationId xmlns:a16="http://schemas.microsoft.com/office/drawing/2014/main" id="{46F5C492-FA35-5640-A22D-2A69F5C78608}"/>
              </a:ext>
            </a:extLst>
          </p:cNvPr>
          <p:cNvSpPr/>
          <p:nvPr/>
        </p:nvSpPr>
        <p:spPr>
          <a:xfrm>
            <a:off x="5197272" y="6179650"/>
            <a:ext cx="5693166" cy="645944"/>
          </a:xfrm>
          <a:prstGeom prst="rect">
            <a:avLst/>
          </a:prstGeom>
          <a:solidFill>
            <a:srgbClr val="FFFFFF"/>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a:r>
              <a:rPr lang="en-US" sz="2400" dirty="0">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33" name="Curved Connector 32">
            <a:extLst>
              <a:ext uri="{FF2B5EF4-FFF2-40B4-BE49-F238E27FC236}">
                <a16:creationId xmlns:a16="http://schemas.microsoft.com/office/drawing/2014/main" id="{F0291C13-3630-E74C-B1DE-486F84EE4E00}"/>
              </a:ext>
            </a:extLst>
          </p:cNvPr>
          <p:cNvCxnSpPr>
            <a:cxnSpLocks/>
            <a:stCxn id="29" idx="1"/>
            <a:endCxn id="30" idx="1"/>
          </p:cNvCxnSpPr>
          <p:nvPr/>
        </p:nvCxnSpPr>
        <p:spPr>
          <a:xfrm rot="10800000" flipV="1">
            <a:off x="5197271" y="5221844"/>
            <a:ext cx="12700" cy="645944"/>
          </a:xfrm>
          <a:prstGeom prst="curvedConnector3">
            <a:avLst>
              <a:gd name="adj1" fmla="val 1800000"/>
            </a:avLst>
          </a:prstGeom>
          <a:noFill/>
          <a:ln w="12700" cap="flat">
            <a:solidFill>
              <a:schemeClr val="tx1">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9" name="Left-Right Arrow 38">
            <a:extLst>
              <a:ext uri="{FF2B5EF4-FFF2-40B4-BE49-F238E27FC236}">
                <a16:creationId xmlns:a16="http://schemas.microsoft.com/office/drawing/2014/main" id="{C18DD317-8CC6-3744-A26E-E9F4A558C78A}"/>
              </a:ext>
            </a:extLst>
          </p:cNvPr>
          <p:cNvSpPr/>
          <p:nvPr/>
        </p:nvSpPr>
        <p:spPr>
          <a:xfrm>
            <a:off x="2679384" y="5400505"/>
            <a:ext cx="1701247" cy="862990"/>
          </a:xfrm>
          <a:prstGeom prst="leftRightArrow">
            <a:avLst>
              <a:gd name="adj1" fmla="val 42564"/>
              <a:gd name="adj2" fmla="val 26207"/>
            </a:avLst>
          </a:prstGeom>
          <a:solidFill>
            <a:schemeClr val="accent6">
              <a:lumMod val="60000"/>
              <a:lumOff val="40000"/>
            </a:schemeClr>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0" name="Rectangle 39">
            <a:extLst>
              <a:ext uri="{FF2B5EF4-FFF2-40B4-BE49-F238E27FC236}">
                <a16:creationId xmlns:a16="http://schemas.microsoft.com/office/drawing/2014/main" id="{B3B3D953-8354-7941-B4E1-55CD721AE18F}"/>
              </a:ext>
            </a:extLst>
          </p:cNvPr>
          <p:cNvSpPr/>
          <p:nvPr/>
        </p:nvSpPr>
        <p:spPr>
          <a:xfrm>
            <a:off x="4491642" y="7220749"/>
            <a:ext cx="420308" cy="553998"/>
          </a:xfrm>
          <a:prstGeom prst="rect">
            <a:avLst/>
          </a:prstGeom>
        </p:spPr>
        <p:txBody>
          <a:bodyPr wrap="none">
            <a:spAutoFit/>
          </a:bodyPr>
          <a:lstStyle/>
          <a:p>
            <a:r>
              <a:rPr lang="en-US" dirty="0">
                <a:solidFill>
                  <a:srgbClr val="FF0000"/>
                </a:solidFill>
                <a:latin typeface="Helvetica Neue" charset="0"/>
                <a:ea typeface="Helvetica Neue" charset="0"/>
                <a:cs typeface="Helvetica Neue" charset="0"/>
              </a:rPr>
              <a:t>X</a:t>
            </a:r>
            <a:endParaRPr lang="en-US" dirty="0">
              <a:solidFill>
                <a:srgbClr val="FF0000"/>
              </a:solidFill>
            </a:endParaRPr>
          </a:p>
        </p:txBody>
      </p:sp>
      <p:pic>
        <p:nvPicPr>
          <p:cNvPr id="44" name="Picture 43">
            <a:extLst>
              <a:ext uri="{FF2B5EF4-FFF2-40B4-BE49-F238E27FC236}">
                <a16:creationId xmlns:a16="http://schemas.microsoft.com/office/drawing/2014/main" id="{34FD57F6-CACF-ED47-A963-2ACCCC2C9BB8}"/>
              </a:ext>
            </a:extLst>
          </p:cNvPr>
          <p:cNvPicPr>
            <a:picLocks noChangeAspect="1"/>
          </p:cNvPicPr>
          <p:nvPr/>
        </p:nvPicPr>
        <p:blipFill>
          <a:blip r:embed="rId4"/>
          <a:stretch>
            <a:fillRect/>
          </a:stretch>
        </p:blipFill>
        <p:spPr>
          <a:xfrm>
            <a:off x="2104952" y="5832000"/>
            <a:ext cx="416717" cy="409772"/>
          </a:xfrm>
          <a:prstGeom prst="rect">
            <a:avLst/>
          </a:prstGeom>
        </p:spPr>
      </p:pic>
      <p:grpSp>
        <p:nvGrpSpPr>
          <p:cNvPr id="8" name="Group 7">
            <a:extLst>
              <a:ext uri="{FF2B5EF4-FFF2-40B4-BE49-F238E27FC236}">
                <a16:creationId xmlns:a16="http://schemas.microsoft.com/office/drawing/2014/main" id="{116A62AD-F8FE-F344-8279-3BF6A5348F4B}"/>
              </a:ext>
            </a:extLst>
          </p:cNvPr>
          <p:cNvGrpSpPr/>
          <p:nvPr/>
        </p:nvGrpSpPr>
        <p:grpSpPr>
          <a:xfrm>
            <a:off x="11763171" y="4168346"/>
            <a:ext cx="683165" cy="4302261"/>
            <a:chOff x="7736601" y="4168346"/>
            <a:chExt cx="683165" cy="4302261"/>
          </a:xfrm>
        </p:grpSpPr>
        <p:sp>
          <p:nvSpPr>
            <p:cNvPr id="41" name="Rectangle 40">
              <a:extLst>
                <a:ext uri="{FF2B5EF4-FFF2-40B4-BE49-F238E27FC236}">
                  <a16:creationId xmlns:a16="http://schemas.microsoft.com/office/drawing/2014/main" id="{DA8DFB15-93AD-B541-84D3-1A0A8AE961D2}"/>
                </a:ext>
              </a:extLst>
            </p:cNvPr>
            <p:cNvSpPr/>
            <p:nvPr/>
          </p:nvSpPr>
          <p:spPr>
            <a:xfrm rot="5400000">
              <a:off x="6212751" y="6006029"/>
              <a:ext cx="4044697" cy="369332"/>
            </a:xfrm>
            <a:prstGeom prst="rect">
              <a:avLst/>
            </a:prstGeom>
          </p:spPr>
          <p:txBody>
            <a:bodyPr wrap="none">
              <a:spAutoFit/>
            </a:bodyPr>
            <a:lstStyle/>
            <a:p>
              <a:r>
                <a:rPr lang="en-US" sz="1800" dirty="0">
                  <a:latin typeface="Helvetica Neue" charset="0"/>
                  <a:ea typeface="Helvetica Neue" charset="0"/>
                  <a:cs typeface="Helvetica Neue" charset="0"/>
                </a:rPr>
                <a:t>Encrypted and integrity-protected  by</a:t>
              </a:r>
              <a:endParaRPr lang="en-US" sz="1800" dirty="0"/>
            </a:p>
          </p:txBody>
        </p:sp>
        <p:sp>
          <p:nvSpPr>
            <p:cNvPr id="42" name="Right Brace 41">
              <a:extLst>
                <a:ext uri="{FF2B5EF4-FFF2-40B4-BE49-F238E27FC236}">
                  <a16:creationId xmlns:a16="http://schemas.microsoft.com/office/drawing/2014/main" id="{B12EDAAD-CA06-1548-ABBA-A351A7697E72}"/>
                </a:ext>
              </a:extLst>
            </p:cNvPr>
            <p:cNvSpPr/>
            <p:nvPr/>
          </p:nvSpPr>
          <p:spPr>
            <a:xfrm>
              <a:off x="7736601" y="4288376"/>
              <a:ext cx="370989" cy="3727999"/>
            </a:xfrm>
            <a:prstGeom prst="rightBrace">
              <a:avLst>
                <a:gd name="adj1" fmla="val 32981"/>
                <a:gd name="adj2" fmla="val 50000"/>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45" name="Picture 44">
              <a:extLst>
                <a:ext uri="{FF2B5EF4-FFF2-40B4-BE49-F238E27FC236}">
                  <a16:creationId xmlns:a16="http://schemas.microsoft.com/office/drawing/2014/main" id="{B2587577-D8F1-0440-B068-D5DB682A881E}"/>
                </a:ext>
              </a:extLst>
            </p:cNvPr>
            <p:cNvPicPr>
              <a:picLocks noChangeAspect="1"/>
            </p:cNvPicPr>
            <p:nvPr/>
          </p:nvPicPr>
          <p:blipFill>
            <a:blip r:embed="rId4"/>
            <a:stretch>
              <a:fillRect/>
            </a:stretch>
          </p:blipFill>
          <p:spPr>
            <a:xfrm rot="5400000">
              <a:off x="8006520" y="8057363"/>
              <a:ext cx="416717" cy="409772"/>
            </a:xfrm>
            <a:prstGeom prst="rect">
              <a:avLst/>
            </a:prstGeom>
          </p:spPr>
        </p:pic>
      </p:grpSp>
      <p:sp>
        <p:nvSpPr>
          <p:cNvPr id="35" name="Rectangle 34">
            <a:extLst>
              <a:ext uri="{FF2B5EF4-FFF2-40B4-BE49-F238E27FC236}">
                <a16:creationId xmlns:a16="http://schemas.microsoft.com/office/drawing/2014/main" id="{8DEB7584-D83A-B948-8D72-103117BEAFD3}"/>
              </a:ext>
            </a:extLst>
          </p:cNvPr>
          <p:cNvSpPr/>
          <p:nvPr/>
        </p:nvSpPr>
        <p:spPr>
          <a:xfrm>
            <a:off x="7088917" y="8405253"/>
            <a:ext cx="1974780" cy="815082"/>
          </a:xfrm>
          <a:prstGeom prst="rect">
            <a:avLst/>
          </a:prstGeom>
          <a:solidFill>
            <a:schemeClr val="accent2">
              <a:lumMod val="40000"/>
              <a:lumOff val="60000"/>
            </a:schemeClr>
          </a:solidFill>
          <a:ln w="127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lumMod val="75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Untrusted component 2</a:t>
            </a:r>
          </a:p>
        </p:txBody>
      </p:sp>
      <p:sp>
        <p:nvSpPr>
          <p:cNvPr id="36" name="Rectangle 35">
            <a:extLst>
              <a:ext uri="{FF2B5EF4-FFF2-40B4-BE49-F238E27FC236}">
                <a16:creationId xmlns:a16="http://schemas.microsoft.com/office/drawing/2014/main" id="{2E1BB178-AF6F-1947-BE0C-E8A4465B865C}"/>
              </a:ext>
            </a:extLst>
          </p:cNvPr>
          <p:cNvSpPr/>
          <p:nvPr/>
        </p:nvSpPr>
        <p:spPr>
          <a:xfrm>
            <a:off x="9264615" y="8405253"/>
            <a:ext cx="1980389" cy="815082"/>
          </a:xfrm>
          <a:prstGeom prst="rect">
            <a:avLst/>
          </a:prstGeom>
          <a:solidFill>
            <a:schemeClr val="accent1">
              <a:lumMod val="40000"/>
              <a:lumOff val="60000"/>
            </a:schemeClr>
          </a:solidFill>
          <a:ln w="127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tx1">
                    <a:lumMod val="75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Untrusted component 3</a:t>
            </a:r>
          </a:p>
        </p:txBody>
      </p:sp>
      <p:cxnSp>
        <p:nvCxnSpPr>
          <p:cNvPr id="43" name="Curved Connector 42">
            <a:extLst>
              <a:ext uri="{FF2B5EF4-FFF2-40B4-BE49-F238E27FC236}">
                <a16:creationId xmlns:a16="http://schemas.microsoft.com/office/drawing/2014/main" id="{DA14D5C7-FB68-7242-B148-7CAAF14712E9}"/>
              </a:ext>
            </a:extLst>
          </p:cNvPr>
          <p:cNvCxnSpPr>
            <a:cxnSpLocks/>
            <a:stCxn id="31" idx="3"/>
            <a:endCxn id="36" idx="3"/>
          </p:cNvCxnSpPr>
          <p:nvPr/>
        </p:nvCxnSpPr>
        <p:spPr>
          <a:xfrm>
            <a:off x="10890438" y="6502622"/>
            <a:ext cx="354566" cy="2310172"/>
          </a:xfrm>
          <a:prstGeom prst="curvedConnector3">
            <a:avLst>
              <a:gd name="adj1" fmla="val 164473"/>
            </a:avLst>
          </a:prstGeom>
          <a:noFill/>
          <a:ln w="12700" cap="flat">
            <a:solidFill>
              <a:schemeClr val="accent1">
                <a:lumMod val="75000"/>
              </a:schemeClr>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46" name="Rectangle 45">
            <a:extLst>
              <a:ext uri="{FF2B5EF4-FFF2-40B4-BE49-F238E27FC236}">
                <a16:creationId xmlns:a16="http://schemas.microsoft.com/office/drawing/2014/main" id="{E9C2920C-60A4-1949-BCB9-AC0A4136F6BE}"/>
              </a:ext>
            </a:extLst>
          </p:cNvPr>
          <p:cNvSpPr/>
          <p:nvPr/>
        </p:nvSpPr>
        <p:spPr>
          <a:xfrm rot="5400000">
            <a:off x="10644048" y="7257779"/>
            <a:ext cx="1183337" cy="461665"/>
          </a:xfrm>
          <a:prstGeom prst="rect">
            <a:avLst/>
          </a:prstGeom>
        </p:spPr>
        <p:txBody>
          <a:bodyPr wrap="none">
            <a:spAutoFit/>
          </a:bodyPr>
          <a:lstStyle/>
          <a:p>
            <a:r>
              <a:rPr lang="en-US" sz="2400" dirty="0">
                <a:latin typeface="Helvetica Neue" charset="0"/>
                <a:ea typeface="Helvetica Neue" charset="0"/>
                <a:cs typeface="Helvetica Neue" charset="0"/>
              </a:rPr>
              <a:t>OCALL</a:t>
            </a:r>
            <a:endParaRPr lang="en-US" sz="2400" dirty="0"/>
          </a:p>
        </p:txBody>
      </p:sp>
      <p:cxnSp>
        <p:nvCxnSpPr>
          <p:cNvPr id="37" name="Straight Arrow Connector 36">
            <a:extLst>
              <a:ext uri="{FF2B5EF4-FFF2-40B4-BE49-F238E27FC236}">
                <a16:creationId xmlns:a16="http://schemas.microsoft.com/office/drawing/2014/main" id="{7BA5100C-1C12-3F41-93A9-38290B1F223C}"/>
              </a:ext>
            </a:extLst>
          </p:cNvPr>
          <p:cNvCxnSpPr>
            <a:cxnSpLocks/>
            <a:stCxn id="31" idx="2"/>
            <a:endCxn id="35" idx="0"/>
          </p:cNvCxnSpPr>
          <p:nvPr/>
        </p:nvCxnSpPr>
        <p:spPr>
          <a:xfrm>
            <a:off x="8043855" y="6825594"/>
            <a:ext cx="32452" cy="1579659"/>
          </a:xfrm>
          <a:prstGeom prst="straightConnector1">
            <a:avLst/>
          </a:prstGeom>
          <a:noFill/>
          <a:ln w="19050" cap="flat">
            <a:solidFill>
              <a:schemeClr val="accent2">
                <a:lumMod val="60000"/>
                <a:lumOff val="40000"/>
              </a:schemeClr>
            </a:solidFill>
            <a:prstDash val="solid"/>
            <a:miter lim="400000"/>
            <a:headEnd type="triangle" w="lg" len="lg"/>
            <a:tailEnd type="none" w="lg" len="lg"/>
          </a:ln>
          <a:effectLst/>
          <a:sp3d/>
        </p:spPr>
        <p:style>
          <a:lnRef idx="0">
            <a:scrgbClr r="0" g="0" b="0"/>
          </a:lnRef>
          <a:fillRef idx="0">
            <a:scrgbClr r="0" g="0" b="0"/>
          </a:fillRef>
          <a:effectRef idx="0">
            <a:scrgbClr r="0" g="0" b="0"/>
          </a:effectRef>
          <a:fontRef idx="none"/>
        </p:style>
      </p:cxnSp>
      <p:sp>
        <p:nvSpPr>
          <p:cNvPr id="48" name="Rectangle 47">
            <a:extLst>
              <a:ext uri="{FF2B5EF4-FFF2-40B4-BE49-F238E27FC236}">
                <a16:creationId xmlns:a16="http://schemas.microsoft.com/office/drawing/2014/main" id="{D25FE66B-EE8E-6541-B688-A8DE34FE1EF4}"/>
              </a:ext>
            </a:extLst>
          </p:cNvPr>
          <p:cNvSpPr/>
          <p:nvPr/>
        </p:nvSpPr>
        <p:spPr>
          <a:xfrm rot="5400000">
            <a:off x="7711755" y="7281022"/>
            <a:ext cx="1136850" cy="461665"/>
          </a:xfrm>
          <a:prstGeom prst="rect">
            <a:avLst/>
          </a:prstGeom>
        </p:spPr>
        <p:txBody>
          <a:bodyPr wrap="none">
            <a:spAutoFit/>
          </a:bodyPr>
          <a:lstStyle/>
          <a:p>
            <a:r>
              <a:rPr lang="en-US" sz="2400" dirty="0">
                <a:solidFill>
                  <a:schemeClr val="accent2">
                    <a:lumMod val="60000"/>
                    <a:lumOff val="40000"/>
                  </a:schemeClr>
                </a:solidFill>
                <a:latin typeface="Helvetica Neue" charset="0"/>
                <a:ea typeface="Helvetica Neue" charset="0"/>
                <a:cs typeface="Helvetica Neue" charset="0"/>
              </a:rPr>
              <a:t>ECALL</a:t>
            </a:r>
            <a:endParaRPr lang="en-US" sz="2400" dirty="0">
              <a:solidFill>
                <a:schemeClr val="accent2">
                  <a:lumMod val="60000"/>
                  <a:lumOff val="40000"/>
                </a:schemeClr>
              </a:solidFill>
            </a:endParaRPr>
          </a:p>
        </p:txBody>
      </p:sp>
      <p:grpSp>
        <p:nvGrpSpPr>
          <p:cNvPr id="85" name="Group 84">
            <a:extLst>
              <a:ext uri="{FF2B5EF4-FFF2-40B4-BE49-F238E27FC236}">
                <a16:creationId xmlns:a16="http://schemas.microsoft.com/office/drawing/2014/main" id="{DEF9AFC4-AF0C-D542-80D0-13E4A1152C45}"/>
              </a:ext>
            </a:extLst>
          </p:cNvPr>
          <p:cNvGrpSpPr/>
          <p:nvPr/>
        </p:nvGrpSpPr>
        <p:grpSpPr>
          <a:xfrm>
            <a:off x="1992914" y="6015662"/>
            <a:ext cx="9011970" cy="2197383"/>
            <a:chOff x="1992914" y="6015662"/>
            <a:chExt cx="9011970" cy="2197383"/>
          </a:xfrm>
        </p:grpSpPr>
        <p:pic>
          <p:nvPicPr>
            <p:cNvPr id="68" name="Picture 67">
              <a:extLst>
                <a:ext uri="{FF2B5EF4-FFF2-40B4-BE49-F238E27FC236}">
                  <a16:creationId xmlns:a16="http://schemas.microsoft.com/office/drawing/2014/main" id="{60BA08C0-6EC5-D54E-B8A0-093E8DF6F4B9}"/>
                </a:ext>
              </a:extLst>
            </p:cNvPr>
            <p:cNvPicPr>
              <a:picLocks noChangeAspect="1"/>
            </p:cNvPicPr>
            <p:nvPr/>
          </p:nvPicPr>
          <p:blipFill>
            <a:blip r:embed="rId5"/>
            <a:stretch>
              <a:fillRect/>
            </a:stretch>
          </p:blipFill>
          <p:spPr>
            <a:xfrm>
              <a:off x="1992914" y="6896943"/>
              <a:ext cx="727775" cy="727775"/>
            </a:xfrm>
            <a:prstGeom prst="rect">
              <a:avLst/>
            </a:prstGeom>
          </p:spPr>
        </p:pic>
        <p:cxnSp>
          <p:nvCxnSpPr>
            <p:cNvPr id="69" name="Curved Connector 68">
              <a:extLst>
                <a:ext uri="{FF2B5EF4-FFF2-40B4-BE49-F238E27FC236}">
                  <a16:creationId xmlns:a16="http://schemas.microsoft.com/office/drawing/2014/main" id="{2D7D2BE5-D15F-4B48-AC01-2DA0CC9055BB}"/>
                </a:ext>
              </a:extLst>
            </p:cNvPr>
            <p:cNvCxnSpPr>
              <a:cxnSpLocks/>
              <a:stCxn id="68" idx="3"/>
              <a:endCxn id="39" idx="5"/>
            </p:cNvCxnSpPr>
            <p:nvPr/>
          </p:nvCxnSpPr>
          <p:spPr>
            <a:xfrm flipV="1">
              <a:off x="2720689" y="6015662"/>
              <a:ext cx="809319" cy="1245169"/>
            </a:xfrm>
            <a:prstGeom prst="curvedConnector2">
              <a:avLst/>
            </a:prstGeom>
            <a:noFill/>
            <a:ln w="12700" cap="flat">
              <a:solidFill>
                <a:schemeClr val="bg2">
                  <a:lumMod val="10000"/>
                </a:schemeClr>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4E5043D1-8298-B540-98A7-30EB464C6BF0}"/>
                </a:ext>
              </a:extLst>
            </p:cNvPr>
            <p:cNvCxnSpPr>
              <a:cxnSpLocks/>
              <a:endCxn id="68" idx="3"/>
            </p:cNvCxnSpPr>
            <p:nvPr/>
          </p:nvCxnSpPr>
          <p:spPr>
            <a:xfrm flipH="1" flipV="1">
              <a:off x="2720689" y="7260831"/>
              <a:ext cx="5355618" cy="952214"/>
            </a:xfrm>
            <a:prstGeom prst="straightConnector1">
              <a:avLst/>
            </a:prstGeom>
            <a:noFill/>
            <a:ln w="19050" cap="flat">
              <a:solidFill>
                <a:schemeClr val="bg2">
                  <a:lumMod val="10000"/>
                </a:schemeClr>
              </a:solidFill>
              <a:prstDash val="dash"/>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6C03D983-8048-1F4C-958F-D4E352A34CD8}"/>
                </a:ext>
              </a:extLst>
            </p:cNvPr>
            <p:cNvCxnSpPr>
              <a:cxnSpLocks/>
              <a:stCxn id="46" idx="2"/>
              <a:endCxn id="68" idx="3"/>
            </p:cNvCxnSpPr>
            <p:nvPr/>
          </p:nvCxnSpPr>
          <p:spPr>
            <a:xfrm flipH="1" flipV="1">
              <a:off x="2720689" y="7260831"/>
              <a:ext cx="8284195" cy="227781"/>
            </a:xfrm>
            <a:prstGeom prst="straightConnector1">
              <a:avLst/>
            </a:prstGeom>
            <a:noFill/>
            <a:ln w="19050" cap="flat">
              <a:solidFill>
                <a:schemeClr val="bg2">
                  <a:lumMod val="10000"/>
                </a:schemeClr>
              </a:solidFill>
              <a:prstDash val="dash"/>
              <a:miter lim="400000"/>
              <a:headEnd type="triangle" w="lg" len="lg"/>
              <a:tailEnd type="none" w="lg" len="lg"/>
            </a:ln>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39AC54F4-DCF8-944B-8F2D-C4EE78824B73}"/>
                </a:ext>
              </a:extLst>
            </p:cNvPr>
            <p:cNvCxnSpPr>
              <a:cxnSpLocks/>
              <a:endCxn id="68" idx="3"/>
            </p:cNvCxnSpPr>
            <p:nvPr/>
          </p:nvCxnSpPr>
          <p:spPr>
            <a:xfrm flipH="1" flipV="1">
              <a:off x="2720689" y="7260831"/>
              <a:ext cx="1981108" cy="826372"/>
            </a:xfrm>
            <a:prstGeom prst="straightConnector1">
              <a:avLst/>
            </a:prstGeom>
            <a:noFill/>
            <a:ln w="19050" cap="flat">
              <a:solidFill>
                <a:schemeClr val="bg2">
                  <a:lumMod val="10000"/>
                </a:schemeClr>
              </a:solidFill>
              <a:prstDash val="dash"/>
              <a:miter lim="400000"/>
              <a:headEnd type="triangle" w="lg" len="lg"/>
              <a:tailEnd type="none" w="lg" len="lg"/>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40452070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500"/>
                                        <p:tgtEl>
                                          <p:spTgt spid="2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dissolve">
                                      <p:cBhvr>
                                        <p:cTn id="36" dur="500"/>
                                        <p:tgtEl>
                                          <p:spTgt spid="3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par>
                                <p:cTn id="40" presetID="9"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dissolve">
                                      <p:cBhvr>
                                        <p:cTn id="42" dur="500"/>
                                        <p:tgtEl>
                                          <p:spTgt spid="4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dissolve">
                                      <p:cBhvr>
                                        <p:cTn id="48" dur="500"/>
                                        <p:tgtEl>
                                          <p:spTgt spid="36"/>
                                        </p:tgtEl>
                                      </p:cBhvr>
                                    </p:animEffect>
                                  </p:childTnLst>
                                </p:cTn>
                              </p:par>
                              <p:par>
                                <p:cTn id="49" presetID="9"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dissolve">
                                      <p:cBhvr>
                                        <p:cTn id="51" dur="500"/>
                                        <p:tgtEl>
                                          <p:spTgt spid="4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dissolve">
                                      <p:cBhvr>
                                        <p:cTn id="54" dur="500"/>
                                        <p:tgtEl>
                                          <p:spTgt spid="46"/>
                                        </p:tgtEl>
                                      </p:cBhvr>
                                    </p:animEffect>
                                  </p:childTnLst>
                                </p:cTn>
                              </p:par>
                              <p:par>
                                <p:cTn id="55" presetID="9"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ssolve">
                                      <p:cBhvr>
                                        <p:cTn id="57" dur="500"/>
                                        <p:tgtEl>
                                          <p:spTgt spid="3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dissolve">
                                      <p:cBhvr>
                                        <p:cTn id="60" dur="500"/>
                                        <p:tgtEl>
                                          <p:spTgt spid="4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ssolve">
                                      <p:cBhvr>
                                        <p:cTn id="63" dur="500"/>
                                        <p:tgtEl>
                                          <p:spTgt spid="1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dissolv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dissolve">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animEffect transition="in" filter="dissolve">
                                      <p:cBhvr>
                                        <p:cTn id="76" dur="500"/>
                                        <p:tgtEl>
                                          <p:spTgt spid="3">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dissolve">
                                      <p:cBhvr>
                                        <p:cTn id="8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11" grpId="0"/>
      <p:bldP spid="12" grpId="0" animBg="1"/>
      <p:bldP spid="29" grpId="0" animBg="1"/>
      <p:bldP spid="30" grpId="0" animBg="1"/>
      <p:bldP spid="31" grpId="0" animBg="1"/>
      <p:bldP spid="39" grpId="0" animBg="1"/>
      <p:bldP spid="40" grpId="0"/>
      <p:bldP spid="35" grpId="0" animBg="1"/>
      <p:bldP spid="36" grpId="0" animBg="1"/>
      <p:bldP spid="46"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Circuit-ORAM </a:t>
            </a:r>
            <a:r>
              <a:rPr lang="en-US" sz="6000" dirty="0">
                <a:solidFill>
                  <a:schemeClr val="tx1">
                    <a:lumMod val="60000"/>
                    <a:lumOff val="40000"/>
                  </a:schemeClr>
                </a:solidFill>
                <a:latin typeface="Helvetica Neue" charset="0"/>
                <a:ea typeface="Helvetica Neue" charset="0"/>
                <a:cs typeface="Helvetica Neue" charset="0"/>
              </a:rPr>
              <a:t>[</a:t>
            </a:r>
            <a:r>
              <a:rPr lang="en-US" sz="6000" dirty="0">
                <a:solidFill>
                  <a:schemeClr val="tx1">
                    <a:lumMod val="60000"/>
                    <a:lumOff val="40000"/>
                  </a:schemeClr>
                </a:solidFill>
                <a:latin typeface="Helvetica Neue"/>
              </a:rPr>
              <a:t>WCS15]</a:t>
            </a:r>
            <a:endParaRPr lang="en-US" sz="6000" dirty="0">
              <a:solidFill>
                <a:schemeClr val="tx1">
                  <a:lumMod val="60000"/>
                  <a:lumOff val="40000"/>
                </a:schemeClr>
              </a:solidFill>
              <a:latin typeface="Helvetica Neue" charset="0"/>
              <a:ea typeface="Helvetica Neue" charset="0"/>
              <a:cs typeface="Helvetica Neue" charset="0"/>
            </a:endParaRPr>
          </a:p>
        </p:txBody>
      </p:sp>
      <p:sp>
        <p:nvSpPr>
          <p:cNvPr id="3" name="Text Placeholder 2"/>
          <p:cNvSpPr>
            <a:spLocks noGrp="1"/>
          </p:cNvSpPr>
          <p:nvPr>
            <p:ph type="body" idx="1"/>
          </p:nvPr>
        </p:nvSpPr>
        <p:spPr>
          <a:xfrm>
            <a:off x="643255" y="1989813"/>
            <a:ext cx="16129416" cy="2709628"/>
          </a:xfrm>
        </p:spPr>
        <p:txBody>
          <a:bodyPr anchor="t">
            <a:noAutofit/>
          </a:bodyPr>
          <a:lstStyle/>
          <a:p>
            <a:pPr>
              <a:spcBef>
                <a:spcPts val="1200"/>
              </a:spcBef>
              <a:buSzPct val="100000"/>
              <a:buFont typeface="Wingdings" charset="2"/>
              <a:buChar char="§"/>
            </a:pPr>
            <a:r>
              <a:rPr lang="en-US" sz="3000" dirty="0">
                <a:latin typeface="Helvetica Neue" charset="0"/>
                <a:ea typeface="Helvetica Neue" charset="0"/>
                <a:cs typeface="Helvetica Neue" charset="0"/>
              </a:rPr>
              <a:t>Follows tree paradigm </a:t>
            </a:r>
            <a:r>
              <a:rPr lang="en-US" sz="3000" dirty="0">
                <a:solidFill>
                  <a:schemeClr val="tx1">
                    <a:lumMod val="60000"/>
                    <a:lumOff val="40000"/>
                  </a:schemeClr>
                </a:solidFill>
                <a:latin typeface="Helvetica Neue" charset="0"/>
                <a:ea typeface="Helvetica Neue" charset="0"/>
                <a:cs typeface="Helvetica Neue" charset="0"/>
              </a:rPr>
              <a:t>[</a:t>
            </a:r>
            <a:r>
              <a:rPr lang="en-US" sz="3000" dirty="0">
                <a:solidFill>
                  <a:schemeClr val="tx1">
                    <a:lumMod val="60000"/>
                    <a:lumOff val="40000"/>
                  </a:schemeClr>
                </a:solidFill>
                <a:latin typeface="Helvetica Neue"/>
              </a:rPr>
              <a:t>SCS+11</a:t>
            </a:r>
            <a:r>
              <a:rPr lang="en-US" sz="3000" dirty="0">
                <a:solidFill>
                  <a:schemeClr val="tx1">
                    <a:lumMod val="60000"/>
                    <a:lumOff val="40000"/>
                  </a:schemeClr>
                </a:solidFill>
                <a:latin typeface="Helvetica Neue" charset="0"/>
                <a:ea typeface="Helvetica Neue" charset="0"/>
                <a:cs typeface="Helvetica Neue" charset="0"/>
              </a:rPr>
              <a:t>] </a:t>
            </a:r>
            <a:r>
              <a:rPr lang="en-US" sz="3000" dirty="0">
                <a:solidFill>
                  <a:schemeClr val="bg2">
                    <a:lumMod val="10000"/>
                  </a:schemeClr>
                </a:solidFill>
                <a:latin typeface="Helvetica Neue" charset="0"/>
                <a:ea typeface="Helvetica Neue" charset="0"/>
                <a:cs typeface="Helvetica Neue" charset="0"/>
              </a:rPr>
              <a:t>with two main phases</a:t>
            </a:r>
          </a:p>
          <a:p>
            <a:pPr marL="958895" lvl="1" indent="-514350">
              <a:spcBef>
                <a:spcPts val="1200"/>
              </a:spcBef>
              <a:buSzPct val="100000"/>
              <a:buFont typeface="+mj-lt"/>
              <a:buAutoNum type="arabicPeriod"/>
            </a:pPr>
            <a:r>
              <a:rPr lang="en-US" sz="3000" dirty="0">
                <a:latin typeface="Helvetica Neue" charset="0"/>
                <a:ea typeface="Helvetica Neue" charset="0"/>
                <a:cs typeface="Helvetica Neue" charset="0"/>
              </a:rPr>
              <a:t>Read: Entire path but only keep 1 block into the stash</a:t>
            </a:r>
          </a:p>
          <a:p>
            <a:pPr marL="958895" lvl="1" indent="-514350">
              <a:spcBef>
                <a:spcPts val="1200"/>
              </a:spcBef>
              <a:buSzPct val="100000"/>
              <a:buFont typeface="+mj-lt"/>
              <a:buAutoNum type="arabicPeriod"/>
            </a:pPr>
            <a:r>
              <a:rPr lang="en-US" sz="3000" dirty="0">
                <a:latin typeface="Helvetica Neue" charset="0"/>
                <a:ea typeface="Helvetica Neue" charset="0"/>
                <a:cs typeface="Helvetica Neue" charset="0"/>
              </a:rPr>
              <a:t>Eviction: Push blocks to deeper levels as much as possible in a single scan</a:t>
            </a:r>
          </a:p>
          <a:p>
            <a:pPr>
              <a:spcBef>
                <a:spcPts val="1200"/>
              </a:spcBef>
              <a:buSzPct val="100000"/>
              <a:buFont typeface="Wingdings" charset="2"/>
              <a:buChar char="§"/>
            </a:pPr>
            <a:r>
              <a:rPr lang="en-US" sz="3000" dirty="0">
                <a:latin typeface="Helvetica Neue" charset="0"/>
                <a:ea typeface="Helvetica Neue" charset="0"/>
                <a:cs typeface="Helvetica Neue" charset="0"/>
              </a:rPr>
              <a:t>Evict path: Deterministic, reverse lexicographic order</a:t>
            </a:r>
          </a:p>
        </p:txBody>
      </p:sp>
      <p:sp>
        <p:nvSpPr>
          <p:cNvPr id="4" name="Slide Number Placeholder 3">
            <a:extLst>
              <a:ext uri="{FF2B5EF4-FFF2-40B4-BE49-F238E27FC236}">
                <a16:creationId xmlns:a16="http://schemas.microsoft.com/office/drawing/2014/main" id="{A873C45D-51E6-4B99-B8B3-33A2679E8213}"/>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133" name="Text Placeholder 2">
            <a:extLst>
              <a:ext uri="{FF2B5EF4-FFF2-40B4-BE49-F238E27FC236}">
                <a16:creationId xmlns:a16="http://schemas.microsoft.com/office/drawing/2014/main" id="{EEF40124-12BE-1047-B6A9-0880371DE7A7}"/>
              </a:ext>
            </a:extLst>
          </p:cNvPr>
          <p:cNvSpPr txBox="1">
            <a:spLocks/>
          </p:cNvSpPr>
          <p:nvPr/>
        </p:nvSpPr>
        <p:spPr>
          <a:xfrm>
            <a:off x="13359881" y="5211119"/>
            <a:ext cx="2084310" cy="5048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defTabSz="914492" hangingPunct="1">
              <a:spcBef>
                <a:spcPts val="1200"/>
              </a:spcBef>
              <a:buSzPct val="100000"/>
              <a:buNone/>
              <a:defRPr/>
            </a:pPr>
            <a:r>
              <a:rPr lang="en-US" sz="2000" u="sng" dirty="0">
                <a:latin typeface="Helvetica Neue" charset="0"/>
                <a:ea typeface="Helvetica Neue" charset="0"/>
                <a:cs typeface="Helvetica Neue" charset="0"/>
              </a:rPr>
              <a:t>Position map</a:t>
            </a:r>
          </a:p>
        </p:txBody>
      </p:sp>
      <p:graphicFrame>
        <p:nvGraphicFramePr>
          <p:cNvPr id="134" name="Table 133">
            <a:extLst>
              <a:ext uri="{FF2B5EF4-FFF2-40B4-BE49-F238E27FC236}">
                <a16:creationId xmlns:a16="http://schemas.microsoft.com/office/drawing/2014/main" id="{0D0FE7AC-43AB-6C40-8DED-E315DF858435}"/>
              </a:ext>
            </a:extLst>
          </p:cNvPr>
          <p:cNvGraphicFramePr>
            <a:graphicFrameLocks noGrp="1"/>
          </p:cNvGraphicFramePr>
          <p:nvPr>
            <p:extLst>
              <p:ext uri="{D42A27DB-BD31-4B8C-83A1-F6EECF244321}">
                <p14:modId xmlns:p14="http://schemas.microsoft.com/office/powerpoint/2010/main" val="3709915357"/>
              </p:ext>
            </p:extLst>
          </p:nvPr>
        </p:nvGraphicFramePr>
        <p:xfrm>
          <a:off x="13136173" y="5641626"/>
          <a:ext cx="2105660" cy="296672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1008380">
                  <a:extLst>
                    <a:ext uri="{9D8B030D-6E8A-4147-A177-3AD203B41FA5}">
                      <a16:colId xmlns:a16="http://schemas.microsoft.com/office/drawing/2014/main" val="20001"/>
                    </a:ext>
                  </a:extLst>
                </a:gridCol>
              </a:tblGrid>
              <a:tr h="370840">
                <a:tc>
                  <a:txBody>
                    <a:bodyPr/>
                    <a:lstStyle/>
                    <a:p>
                      <a:r>
                        <a:rPr lang="en-US" sz="1800" dirty="0">
                          <a:latin typeface="Helvetica Neue" charset="0"/>
                          <a:ea typeface="Helvetica Neue" charset="0"/>
                          <a:cs typeface="Helvetica Neue" charset="0"/>
                        </a:rPr>
                        <a:t>Block ID</a:t>
                      </a:r>
                    </a:p>
                  </a:txBody>
                  <a:tcPr>
                    <a:solidFill>
                      <a:schemeClr val="tx1">
                        <a:lumMod val="20000"/>
                        <a:lumOff val="80000"/>
                      </a:schemeClr>
                    </a:solidFill>
                  </a:tcPr>
                </a:tc>
                <a:tc>
                  <a:txBody>
                    <a:bodyPr/>
                    <a:lstStyle/>
                    <a:p>
                      <a:r>
                        <a:rPr lang="en-US" sz="1800" dirty="0">
                          <a:latin typeface="Helvetica Neue" charset="0"/>
                          <a:ea typeface="Helvetica Neue" charset="0"/>
                          <a:cs typeface="Helvetica Neue" charset="0"/>
                        </a:rPr>
                        <a:t>Path ID</a:t>
                      </a:r>
                    </a:p>
                  </a:txBody>
                  <a:tcPr>
                    <a:solidFill>
                      <a:schemeClr val="tx1">
                        <a:lumMod val="20000"/>
                        <a:lumOff val="80000"/>
                      </a:schemeClr>
                    </a:solidFill>
                  </a:tcPr>
                </a:tc>
                <a:extLst>
                  <a:ext uri="{0D108BD9-81ED-4DB2-BD59-A6C34878D82A}">
                    <a16:rowId xmlns:a16="http://schemas.microsoft.com/office/drawing/2014/main" val="10000"/>
                  </a:ext>
                </a:extLst>
              </a:tr>
              <a:tr h="370840">
                <a:tc>
                  <a:txBody>
                    <a:bodyPr/>
                    <a:lstStyle/>
                    <a:p>
                      <a:r>
                        <a:rPr lang="en-US" sz="1800" dirty="0">
                          <a:latin typeface="Helvetica Neue" charset="0"/>
                          <a:ea typeface="Helvetica Neue" charset="0"/>
                          <a:cs typeface="Helvetica Neue" charset="0"/>
                        </a:rPr>
                        <a:t>1</a:t>
                      </a:r>
                    </a:p>
                  </a:txBody>
                  <a:tcPr/>
                </a:tc>
                <a:tc>
                  <a:txBody>
                    <a:bodyPr/>
                    <a:lstStyle/>
                    <a:p>
                      <a:r>
                        <a:rPr lang="en-US" sz="1800" dirty="0">
                          <a:latin typeface="Helvetica Neue" charset="0"/>
                          <a:ea typeface="Helvetica Neue" charset="0"/>
                          <a:cs typeface="Helvetica Neue" charset="0"/>
                        </a:rPr>
                        <a:t>2</a:t>
                      </a:r>
                    </a:p>
                  </a:txBody>
                  <a:tcPr/>
                </a:tc>
                <a:extLst>
                  <a:ext uri="{0D108BD9-81ED-4DB2-BD59-A6C34878D82A}">
                    <a16:rowId xmlns:a16="http://schemas.microsoft.com/office/drawing/2014/main" val="10001"/>
                  </a:ext>
                </a:extLst>
              </a:tr>
              <a:tr h="370840">
                <a:tc>
                  <a:txBody>
                    <a:bodyPr/>
                    <a:lstStyle/>
                    <a:p>
                      <a:r>
                        <a:rPr lang="en-US" sz="1800" dirty="0">
                          <a:latin typeface="Helvetica Neue" charset="0"/>
                          <a:ea typeface="Helvetica Neue" charset="0"/>
                          <a:cs typeface="Helvetica Neue" charset="0"/>
                        </a:rPr>
                        <a:t>2</a:t>
                      </a:r>
                    </a:p>
                  </a:txBody>
                  <a:tcPr/>
                </a:tc>
                <a:tc>
                  <a:txBody>
                    <a:bodyPr/>
                    <a:lstStyle/>
                    <a:p>
                      <a:r>
                        <a:rPr lang="en-US" sz="1800" dirty="0">
                          <a:latin typeface="Helvetica Neue" charset="0"/>
                          <a:ea typeface="Helvetica Neue" charset="0"/>
                          <a:cs typeface="Helvetica Neue" charset="0"/>
                        </a:rPr>
                        <a:t>5</a:t>
                      </a:r>
                    </a:p>
                  </a:txBody>
                  <a:tcPr/>
                </a:tc>
                <a:extLst>
                  <a:ext uri="{0D108BD9-81ED-4DB2-BD59-A6C34878D82A}">
                    <a16:rowId xmlns:a16="http://schemas.microsoft.com/office/drawing/2014/main" val="10002"/>
                  </a:ext>
                </a:extLst>
              </a:tr>
              <a:tr h="370840">
                <a:tc>
                  <a:txBody>
                    <a:bodyPr/>
                    <a:lstStyle/>
                    <a:p>
                      <a:r>
                        <a:rPr lang="en-US" sz="1800" dirty="0">
                          <a:latin typeface="Helvetica Neue" charset="0"/>
                          <a:ea typeface="Helvetica Neue" charset="0"/>
                          <a:cs typeface="Helvetica Neue" charset="0"/>
                        </a:rPr>
                        <a:t>3</a:t>
                      </a:r>
                    </a:p>
                  </a:txBody>
                  <a:tcPr/>
                </a:tc>
                <a:tc>
                  <a:txBody>
                    <a:bodyPr/>
                    <a:lstStyle/>
                    <a:p>
                      <a:r>
                        <a:rPr lang="en-US" sz="1800" dirty="0">
                          <a:latin typeface="Helvetica Neue" charset="0"/>
                          <a:ea typeface="Helvetica Neue" charset="0"/>
                          <a:cs typeface="Helvetica Neue" charset="0"/>
                        </a:rPr>
                        <a:t>7</a:t>
                      </a:r>
                    </a:p>
                  </a:txBody>
                  <a:tcPr/>
                </a:tc>
                <a:extLst>
                  <a:ext uri="{0D108BD9-81ED-4DB2-BD59-A6C34878D82A}">
                    <a16:rowId xmlns:a16="http://schemas.microsoft.com/office/drawing/2014/main" val="10003"/>
                  </a:ext>
                </a:extLst>
              </a:tr>
              <a:tr h="370840">
                <a:tc>
                  <a:txBody>
                    <a:bodyPr/>
                    <a:lstStyle/>
                    <a:p>
                      <a:r>
                        <a:rPr lang="en-US" sz="1800" dirty="0">
                          <a:latin typeface="Helvetica Neue" charset="0"/>
                          <a:ea typeface="Helvetica Neue" charset="0"/>
                          <a:cs typeface="Helvetica Neue" charset="0"/>
                        </a:rPr>
                        <a:t>4</a:t>
                      </a:r>
                    </a:p>
                  </a:txBody>
                  <a:tcPr/>
                </a:tc>
                <a:tc>
                  <a:txBody>
                    <a:bodyPr/>
                    <a:lstStyle/>
                    <a:p>
                      <a:r>
                        <a:rPr lang="en-US" sz="1800" dirty="0">
                          <a:latin typeface="Helvetica Neue" charset="0"/>
                          <a:ea typeface="Helvetica Neue" charset="0"/>
                          <a:cs typeface="Helvetica Neue" charset="0"/>
                        </a:rPr>
                        <a:t>3</a:t>
                      </a:r>
                    </a:p>
                  </a:txBody>
                  <a:tcPr/>
                </a:tc>
                <a:extLst>
                  <a:ext uri="{0D108BD9-81ED-4DB2-BD59-A6C34878D82A}">
                    <a16:rowId xmlns:a16="http://schemas.microsoft.com/office/drawing/2014/main" val="10004"/>
                  </a:ext>
                </a:extLst>
              </a:tr>
              <a:tr h="370840">
                <a:tc>
                  <a:txBody>
                    <a:bodyPr/>
                    <a:lstStyle/>
                    <a:p>
                      <a:r>
                        <a:rPr lang="en-US" sz="1800" dirty="0">
                          <a:latin typeface="Helvetica Neue" charset="0"/>
                          <a:ea typeface="Helvetica Neue" charset="0"/>
                          <a:cs typeface="Helvetica Neue" charset="0"/>
                        </a:rPr>
                        <a:t>5</a:t>
                      </a:r>
                    </a:p>
                  </a:txBody>
                  <a:tcPr/>
                </a:tc>
                <a:tc>
                  <a:txBody>
                    <a:bodyPr/>
                    <a:lstStyle/>
                    <a:p>
                      <a:r>
                        <a:rPr lang="en-US" sz="1800" dirty="0">
                          <a:latin typeface="Helvetica Neue" charset="0"/>
                          <a:ea typeface="Helvetica Neue" charset="0"/>
                          <a:cs typeface="Helvetica Neue" charset="0"/>
                        </a:rPr>
                        <a:t>4</a:t>
                      </a:r>
                    </a:p>
                  </a:txBody>
                  <a:tcPr/>
                </a:tc>
                <a:extLst>
                  <a:ext uri="{0D108BD9-81ED-4DB2-BD59-A6C34878D82A}">
                    <a16:rowId xmlns:a16="http://schemas.microsoft.com/office/drawing/2014/main" val="10005"/>
                  </a:ext>
                </a:extLst>
              </a:tr>
              <a:tr h="370840">
                <a:tc>
                  <a:txBody>
                    <a:bodyPr/>
                    <a:lstStyle/>
                    <a:p>
                      <a:r>
                        <a:rPr lang="en-US" sz="1800" dirty="0">
                          <a:latin typeface="Helvetica Neue" charset="0"/>
                          <a:ea typeface="Helvetica Neue" charset="0"/>
                          <a:cs typeface="Helvetica Neue" charset="0"/>
                        </a:rPr>
                        <a:t>6</a:t>
                      </a:r>
                    </a:p>
                  </a:txBody>
                  <a:tcPr/>
                </a:tc>
                <a:tc>
                  <a:txBody>
                    <a:bodyPr/>
                    <a:lstStyle/>
                    <a:p>
                      <a:r>
                        <a:rPr lang="en-US" sz="1800" dirty="0">
                          <a:latin typeface="Helvetica Neue" charset="0"/>
                          <a:ea typeface="Helvetica Neue" charset="0"/>
                          <a:cs typeface="Helvetica Neue" charset="0"/>
                        </a:rPr>
                        <a:t>2</a:t>
                      </a:r>
                    </a:p>
                  </a:txBody>
                  <a:tcPr/>
                </a:tc>
                <a:extLst>
                  <a:ext uri="{0D108BD9-81ED-4DB2-BD59-A6C34878D82A}">
                    <a16:rowId xmlns:a16="http://schemas.microsoft.com/office/drawing/2014/main" val="10006"/>
                  </a:ext>
                </a:extLst>
              </a:tr>
              <a:tr h="370840">
                <a:tc>
                  <a:txBody>
                    <a:bodyPr/>
                    <a:lstStyle/>
                    <a:p>
                      <a:r>
                        <a:rPr lang="en-US" sz="1800" dirty="0">
                          <a:latin typeface="Helvetica Neue" charset="0"/>
                          <a:ea typeface="Helvetica Neue" charset="0"/>
                          <a:cs typeface="Helvetica Neue" charset="0"/>
                        </a:rPr>
                        <a:t>7</a:t>
                      </a:r>
                    </a:p>
                  </a:txBody>
                  <a:tcPr/>
                </a:tc>
                <a:tc>
                  <a:txBody>
                    <a:bodyPr/>
                    <a:lstStyle/>
                    <a:p>
                      <a:r>
                        <a:rPr lang="en-US" sz="1800" dirty="0">
                          <a:latin typeface="Helvetica Neue" charset="0"/>
                          <a:ea typeface="Helvetica Neue" charset="0"/>
                          <a:cs typeface="Helvetica Neue" charset="0"/>
                        </a:rPr>
                        <a:t>1</a:t>
                      </a:r>
                    </a:p>
                  </a:txBody>
                  <a:tcPr/>
                </a:tc>
                <a:extLst>
                  <a:ext uri="{0D108BD9-81ED-4DB2-BD59-A6C34878D82A}">
                    <a16:rowId xmlns:a16="http://schemas.microsoft.com/office/drawing/2014/main" val="10007"/>
                  </a:ext>
                </a:extLst>
              </a:tr>
            </a:tbl>
          </a:graphicData>
        </a:graphic>
      </p:graphicFrame>
      <p:sp>
        <p:nvSpPr>
          <p:cNvPr id="255" name="Rectangle 254">
            <a:extLst>
              <a:ext uri="{FF2B5EF4-FFF2-40B4-BE49-F238E27FC236}">
                <a16:creationId xmlns:a16="http://schemas.microsoft.com/office/drawing/2014/main" id="{7A5CC358-CDB9-464F-AF9D-F022CA36F7E6}"/>
              </a:ext>
            </a:extLst>
          </p:cNvPr>
          <p:cNvSpPr/>
          <p:nvPr/>
        </p:nvSpPr>
        <p:spPr>
          <a:xfrm>
            <a:off x="703803" y="5115052"/>
            <a:ext cx="617517" cy="261257"/>
          </a:xfrm>
          <a:prstGeom prst="rect">
            <a:avLst/>
          </a:prstGeom>
          <a:solidFill>
            <a:schemeClr val="accent3">
              <a:lumMod val="60000"/>
              <a:lumOff val="40000"/>
            </a:schemeClr>
          </a:solid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584258"/>
            <a:endParaRPr lang="en-US" sz="1600" dirty="0">
              <a:solidFill>
                <a:schemeClr val="bg2">
                  <a:lumMod val="10000"/>
                </a:schemeClr>
              </a:solidFill>
            </a:endParaRPr>
          </a:p>
        </p:txBody>
      </p:sp>
      <p:sp>
        <p:nvSpPr>
          <p:cNvPr id="256" name="Rectangle 255">
            <a:extLst>
              <a:ext uri="{FF2B5EF4-FFF2-40B4-BE49-F238E27FC236}">
                <a16:creationId xmlns:a16="http://schemas.microsoft.com/office/drawing/2014/main" id="{F2B8DB0E-372C-B146-A245-EB31B5EADEDC}"/>
              </a:ext>
            </a:extLst>
          </p:cNvPr>
          <p:cNvSpPr/>
          <p:nvPr/>
        </p:nvSpPr>
        <p:spPr>
          <a:xfrm>
            <a:off x="3535906" y="5140254"/>
            <a:ext cx="617517" cy="261257"/>
          </a:xfrm>
          <a:prstGeom prst="rect">
            <a:avLst/>
          </a:prstGeom>
          <a:pattFill prst="pct80">
            <a:fgClr>
              <a:schemeClr val="bg1">
                <a:lumMod val="95000"/>
              </a:schemeClr>
            </a:fgClr>
            <a:bgClr>
              <a:schemeClr val="tx1">
                <a:lumMod val="60000"/>
                <a:lumOff val="40000"/>
              </a:schemeClr>
            </a:bgClr>
          </a:patt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584258"/>
            <a:endParaRPr lang="en-US" sz="1600">
              <a:solidFill>
                <a:srgbClr val="FFFFFF"/>
              </a:solidFill>
            </a:endParaRPr>
          </a:p>
        </p:txBody>
      </p:sp>
      <p:sp>
        <p:nvSpPr>
          <p:cNvPr id="257" name="Rectangle 256">
            <a:extLst>
              <a:ext uri="{FF2B5EF4-FFF2-40B4-BE49-F238E27FC236}">
                <a16:creationId xmlns:a16="http://schemas.microsoft.com/office/drawing/2014/main" id="{FF15264A-B621-554D-82D9-52C56ECB166F}"/>
              </a:ext>
            </a:extLst>
          </p:cNvPr>
          <p:cNvSpPr/>
          <p:nvPr/>
        </p:nvSpPr>
        <p:spPr>
          <a:xfrm>
            <a:off x="1312458" y="5037995"/>
            <a:ext cx="1393330" cy="400110"/>
          </a:xfrm>
          <a:prstGeom prst="rect">
            <a:avLst/>
          </a:prstGeom>
        </p:spPr>
        <p:txBody>
          <a:bodyPr wrap="none">
            <a:spAutoFit/>
          </a:bodyPr>
          <a:lstStyle/>
          <a:p>
            <a:r>
              <a:rPr lang="en-US" sz="2000" dirty="0">
                <a:solidFill>
                  <a:schemeClr val="tx1">
                    <a:lumMod val="50000"/>
                  </a:schemeClr>
                </a:solidFill>
                <a:latin typeface="Helvetica Neue" charset="0"/>
                <a:ea typeface="Helvetica Neue" charset="0"/>
                <a:cs typeface="Helvetica Neue" charset="0"/>
              </a:rPr>
              <a:t>Real block</a:t>
            </a:r>
            <a:endParaRPr lang="en-US" sz="2000" dirty="0">
              <a:solidFill>
                <a:schemeClr val="tx1">
                  <a:lumMod val="50000"/>
                </a:schemeClr>
              </a:solidFill>
            </a:endParaRPr>
          </a:p>
        </p:txBody>
      </p:sp>
      <p:sp>
        <p:nvSpPr>
          <p:cNvPr id="258" name="Rectangle 257">
            <a:extLst>
              <a:ext uri="{FF2B5EF4-FFF2-40B4-BE49-F238E27FC236}">
                <a16:creationId xmlns:a16="http://schemas.microsoft.com/office/drawing/2014/main" id="{D108933F-124A-1A4A-976D-D9E32EAEC0F3}"/>
              </a:ext>
            </a:extLst>
          </p:cNvPr>
          <p:cNvSpPr/>
          <p:nvPr/>
        </p:nvSpPr>
        <p:spPr>
          <a:xfrm>
            <a:off x="4140143" y="5063435"/>
            <a:ext cx="1771639" cy="400110"/>
          </a:xfrm>
          <a:prstGeom prst="rect">
            <a:avLst/>
          </a:prstGeom>
        </p:spPr>
        <p:txBody>
          <a:bodyPr wrap="none">
            <a:spAutoFit/>
          </a:bodyPr>
          <a:lstStyle/>
          <a:p>
            <a:r>
              <a:rPr lang="en-US" sz="2000" dirty="0">
                <a:solidFill>
                  <a:schemeClr val="tx1">
                    <a:lumMod val="50000"/>
                  </a:schemeClr>
                </a:solidFill>
                <a:latin typeface="Helvetica Neue" charset="0"/>
                <a:ea typeface="Helvetica Neue" charset="0"/>
                <a:cs typeface="Helvetica Neue" charset="0"/>
              </a:rPr>
              <a:t>Dummy block</a:t>
            </a:r>
            <a:endParaRPr lang="en-US" sz="2000" dirty="0">
              <a:solidFill>
                <a:schemeClr val="tx1">
                  <a:lumMod val="50000"/>
                </a:schemeClr>
              </a:solidFill>
            </a:endParaRPr>
          </a:p>
        </p:txBody>
      </p:sp>
      <p:graphicFrame>
        <p:nvGraphicFramePr>
          <p:cNvPr id="5" name="Table 4">
            <a:extLst>
              <a:ext uri="{FF2B5EF4-FFF2-40B4-BE49-F238E27FC236}">
                <a16:creationId xmlns:a16="http://schemas.microsoft.com/office/drawing/2014/main" id="{20B8454A-AC63-704E-ACA8-E1C1707C8B14}"/>
              </a:ext>
            </a:extLst>
          </p:cNvPr>
          <p:cNvGraphicFramePr>
            <a:graphicFrameLocks noGrp="1"/>
          </p:cNvGraphicFramePr>
          <p:nvPr>
            <p:extLst>
              <p:ext uri="{D42A27DB-BD31-4B8C-83A1-F6EECF244321}">
                <p14:modId xmlns:p14="http://schemas.microsoft.com/office/powerpoint/2010/main" val="3800588045"/>
              </p:ext>
            </p:extLst>
          </p:nvPr>
        </p:nvGraphicFramePr>
        <p:xfrm>
          <a:off x="799099" y="8105261"/>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7</a:t>
                      </a:r>
                    </a:p>
                  </a:txBody>
                  <a:tcPr>
                    <a:solidFill>
                      <a:schemeClr val="accent3">
                        <a:lumMod val="60000"/>
                        <a:lumOff val="40000"/>
                      </a:schemeClr>
                    </a:solidFill>
                  </a:tcPr>
                </a:tc>
                <a:extLst>
                  <a:ext uri="{0D108BD9-81ED-4DB2-BD59-A6C34878D82A}">
                    <a16:rowId xmlns:a16="http://schemas.microsoft.com/office/drawing/2014/main" val="3154205641"/>
                  </a:ext>
                </a:extLst>
              </a:tr>
            </a:tbl>
          </a:graphicData>
        </a:graphic>
      </p:graphicFrame>
      <p:graphicFrame>
        <p:nvGraphicFramePr>
          <p:cNvPr id="262" name="Table 261">
            <a:extLst>
              <a:ext uri="{FF2B5EF4-FFF2-40B4-BE49-F238E27FC236}">
                <a16:creationId xmlns:a16="http://schemas.microsoft.com/office/drawing/2014/main" id="{F70DE62A-481E-5045-8433-BD441C5D8673}"/>
              </a:ext>
            </a:extLst>
          </p:cNvPr>
          <p:cNvGraphicFramePr>
            <a:graphicFrameLocks noGrp="1"/>
          </p:cNvGraphicFramePr>
          <p:nvPr>
            <p:extLst>
              <p:ext uri="{D42A27DB-BD31-4B8C-83A1-F6EECF244321}">
                <p14:modId xmlns:p14="http://schemas.microsoft.com/office/powerpoint/2010/main" val="2544372276"/>
              </p:ext>
            </p:extLst>
          </p:nvPr>
        </p:nvGraphicFramePr>
        <p:xfrm>
          <a:off x="1781125" y="8105261"/>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6</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63" name="Table 262">
            <a:extLst>
              <a:ext uri="{FF2B5EF4-FFF2-40B4-BE49-F238E27FC236}">
                <a16:creationId xmlns:a16="http://schemas.microsoft.com/office/drawing/2014/main" id="{C045D7F5-19C6-F34A-A211-5C9CB0CF7025}"/>
              </a:ext>
            </a:extLst>
          </p:cNvPr>
          <p:cNvGraphicFramePr>
            <a:graphicFrameLocks noGrp="1"/>
          </p:cNvGraphicFramePr>
          <p:nvPr>
            <p:extLst>
              <p:ext uri="{D42A27DB-BD31-4B8C-83A1-F6EECF244321}">
                <p14:modId xmlns:p14="http://schemas.microsoft.com/office/powerpoint/2010/main" val="3516060210"/>
              </p:ext>
            </p:extLst>
          </p:nvPr>
        </p:nvGraphicFramePr>
        <p:xfrm>
          <a:off x="2835419" y="8103494"/>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4</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64" name="Table 263">
            <a:extLst>
              <a:ext uri="{FF2B5EF4-FFF2-40B4-BE49-F238E27FC236}">
                <a16:creationId xmlns:a16="http://schemas.microsoft.com/office/drawing/2014/main" id="{F597D614-EE01-0F42-A4A4-EF2ED2FE385F}"/>
              </a:ext>
            </a:extLst>
          </p:cNvPr>
          <p:cNvGraphicFramePr>
            <a:graphicFrameLocks noGrp="1"/>
          </p:cNvGraphicFramePr>
          <p:nvPr>
            <p:extLst>
              <p:ext uri="{D42A27DB-BD31-4B8C-83A1-F6EECF244321}">
                <p14:modId xmlns:p14="http://schemas.microsoft.com/office/powerpoint/2010/main" val="2464187584"/>
              </p:ext>
            </p:extLst>
          </p:nvPr>
        </p:nvGraphicFramePr>
        <p:xfrm>
          <a:off x="3817445" y="8103494"/>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65" name="Table 264">
            <a:extLst>
              <a:ext uri="{FF2B5EF4-FFF2-40B4-BE49-F238E27FC236}">
                <a16:creationId xmlns:a16="http://schemas.microsoft.com/office/drawing/2014/main" id="{6BB5927D-759D-794F-80B3-4000A6B01315}"/>
              </a:ext>
            </a:extLst>
          </p:cNvPr>
          <p:cNvGraphicFramePr>
            <a:graphicFrameLocks noGrp="1"/>
          </p:cNvGraphicFramePr>
          <p:nvPr>
            <p:extLst>
              <p:ext uri="{D42A27DB-BD31-4B8C-83A1-F6EECF244321}">
                <p14:modId xmlns:p14="http://schemas.microsoft.com/office/powerpoint/2010/main" val="4290333801"/>
              </p:ext>
            </p:extLst>
          </p:nvPr>
        </p:nvGraphicFramePr>
        <p:xfrm>
          <a:off x="4914090" y="8105261"/>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66" name="Table 265">
            <a:extLst>
              <a:ext uri="{FF2B5EF4-FFF2-40B4-BE49-F238E27FC236}">
                <a16:creationId xmlns:a16="http://schemas.microsoft.com/office/drawing/2014/main" id="{DE0619CB-48E2-1446-ADD5-0DB92A6EB318}"/>
              </a:ext>
            </a:extLst>
          </p:cNvPr>
          <p:cNvGraphicFramePr>
            <a:graphicFrameLocks noGrp="1"/>
          </p:cNvGraphicFramePr>
          <p:nvPr>
            <p:extLst>
              <p:ext uri="{D42A27DB-BD31-4B8C-83A1-F6EECF244321}">
                <p14:modId xmlns:p14="http://schemas.microsoft.com/office/powerpoint/2010/main" val="3437232200"/>
              </p:ext>
            </p:extLst>
          </p:nvPr>
        </p:nvGraphicFramePr>
        <p:xfrm>
          <a:off x="5896116" y="8105261"/>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67" name="Table 266">
            <a:extLst>
              <a:ext uri="{FF2B5EF4-FFF2-40B4-BE49-F238E27FC236}">
                <a16:creationId xmlns:a16="http://schemas.microsoft.com/office/drawing/2014/main" id="{646DF359-CDDB-4546-AE37-95AD266B7E0A}"/>
              </a:ext>
            </a:extLst>
          </p:cNvPr>
          <p:cNvGraphicFramePr>
            <a:graphicFrameLocks noGrp="1"/>
          </p:cNvGraphicFramePr>
          <p:nvPr>
            <p:extLst>
              <p:ext uri="{D42A27DB-BD31-4B8C-83A1-F6EECF244321}">
                <p14:modId xmlns:p14="http://schemas.microsoft.com/office/powerpoint/2010/main" val="4125956514"/>
              </p:ext>
            </p:extLst>
          </p:nvPr>
        </p:nvGraphicFramePr>
        <p:xfrm>
          <a:off x="6950410" y="8103494"/>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3</a:t>
                      </a:r>
                    </a:p>
                  </a:txBody>
                  <a:tcPr>
                    <a:solidFill>
                      <a:schemeClr val="accent3">
                        <a:lumMod val="60000"/>
                        <a:lumOff val="40000"/>
                      </a:schemeClr>
                    </a:solidFill>
                  </a:tcPr>
                </a:tc>
                <a:extLst>
                  <a:ext uri="{0D108BD9-81ED-4DB2-BD59-A6C34878D82A}">
                    <a16:rowId xmlns:a16="http://schemas.microsoft.com/office/drawing/2014/main" val="3154205641"/>
                  </a:ext>
                </a:extLst>
              </a:tr>
            </a:tbl>
          </a:graphicData>
        </a:graphic>
      </p:graphicFrame>
      <p:graphicFrame>
        <p:nvGraphicFramePr>
          <p:cNvPr id="268" name="Table 267">
            <a:extLst>
              <a:ext uri="{FF2B5EF4-FFF2-40B4-BE49-F238E27FC236}">
                <a16:creationId xmlns:a16="http://schemas.microsoft.com/office/drawing/2014/main" id="{082010D1-4F23-1E4A-82FD-C9E55102DA80}"/>
              </a:ext>
            </a:extLst>
          </p:cNvPr>
          <p:cNvGraphicFramePr>
            <a:graphicFrameLocks noGrp="1"/>
          </p:cNvGraphicFramePr>
          <p:nvPr>
            <p:extLst>
              <p:ext uri="{D42A27DB-BD31-4B8C-83A1-F6EECF244321}">
                <p14:modId xmlns:p14="http://schemas.microsoft.com/office/powerpoint/2010/main" val="1577562046"/>
              </p:ext>
            </p:extLst>
          </p:nvPr>
        </p:nvGraphicFramePr>
        <p:xfrm>
          <a:off x="7932436" y="8103494"/>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69" name="Table 268">
            <a:extLst>
              <a:ext uri="{FF2B5EF4-FFF2-40B4-BE49-F238E27FC236}">
                <a16:creationId xmlns:a16="http://schemas.microsoft.com/office/drawing/2014/main" id="{F462552E-2A07-4C45-8A1D-B93B6317203B}"/>
              </a:ext>
            </a:extLst>
          </p:cNvPr>
          <p:cNvGraphicFramePr>
            <a:graphicFrameLocks noGrp="1"/>
          </p:cNvGraphicFramePr>
          <p:nvPr>
            <p:extLst>
              <p:ext uri="{D42A27DB-BD31-4B8C-83A1-F6EECF244321}">
                <p14:modId xmlns:p14="http://schemas.microsoft.com/office/powerpoint/2010/main" val="909068730"/>
              </p:ext>
            </p:extLst>
          </p:nvPr>
        </p:nvGraphicFramePr>
        <p:xfrm>
          <a:off x="1325999" y="7279367"/>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70" name="Table 269">
            <a:extLst>
              <a:ext uri="{FF2B5EF4-FFF2-40B4-BE49-F238E27FC236}">
                <a16:creationId xmlns:a16="http://schemas.microsoft.com/office/drawing/2014/main" id="{A68A3977-65BC-9E4C-95FE-33EEE2577AB0}"/>
              </a:ext>
            </a:extLst>
          </p:cNvPr>
          <p:cNvGraphicFramePr>
            <a:graphicFrameLocks noGrp="1"/>
          </p:cNvGraphicFramePr>
          <p:nvPr>
            <p:extLst>
              <p:ext uri="{D42A27DB-BD31-4B8C-83A1-F6EECF244321}">
                <p14:modId xmlns:p14="http://schemas.microsoft.com/office/powerpoint/2010/main" val="1624841721"/>
              </p:ext>
            </p:extLst>
          </p:nvPr>
        </p:nvGraphicFramePr>
        <p:xfrm>
          <a:off x="3347800" y="7279367"/>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71" name="Table 270">
            <a:extLst>
              <a:ext uri="{FF2B5EF4-FFF2-40B4-BE49-F238E27FC236}">
                <a16:creationId xmlns:a16="http://schemas.microsoft.com/office/drawing/2014/main" id="{A00BDB4C-933C-F949-8C64-0C8A0A8CA306}"/>
              </a:ext>
            </a:extLst>
          </p:cNvPr>
          <p:cNvGraphicFramePr>
            <a:graphicFrameLocks noGrp="1"/>
          </p:cNvGraphicFramePr>
          <p:nvPr>
            <p:extLst>
              <p:ext uri="{D42A27DB-BD31-4B8C-83A1-F6EECF244321}">
                <p14:modId xmlns:p14="http://schemas.microsoft.com/office/powerpoint/2010/main" val="1012888182"/>
              </p:ext>
            </p:extLst>
          </p:nvPr>
        </p:nvGraphicFramePr>
        <p:xfrm>
          <a:off x="5325775" y="7279367"/>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2</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72" name="Table 271">
            <a:extLst>
              <a:ext uri="{FF2B5EF4-FFF2-40B4-BE49-F238E27FC236}">
                <a16:creationId xmlns:a16="http://schemas.microsoft.com/office/drawing/2014/main" id="{827793DB-2765-D04A-B7AB-93E118B3E602}"/>
              </a:ext>
            </a:extLst>
          </p:cNvPr>
          <p:cNvGraphicFramePr>
            <a:graphicFrameLocks noGrp="1"/>
          </p:cNvGraphicFramePr>
          <p:nvPr>
            <p:extLst>
              <p:ext uri="{D42A27DB-BD31-4B8C-83A1-F6EECF244321}">
                <p14:modId xmlns:p14="http://schemas.microsoft.com/office/powerpoint/2010/main" val="534808527"/>
              </p:ext>
            </p:extLst>
          </p:nvPr>
        </p:nvGraphicFramePr>
        <p:xfrm>
          <a:off x="7482535" y="7307771"/>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73" name="Table 272">
            <a:extLst>
              <a:ext uri="{FF2B5EF4-FFF2-40B4-BE49-F238E27FC236}">
                <a16:creationId xmlns:a16="http://schemas.microsoft.com/office/drawing/2014/main" id="{238749E8-AE42-A847-8C7B-B12CD82A1918}"/>
              </a:ext>
            </a:extLst>
          </p:cNvPr>
          <p:cNvGraphicFramePr>
            <a:graphicFrameLocks noGrp="1"/>
          </p:cNvGraphicFramePr>
          <p:nvPr>
            <p:extLst>
              <p:ext uri="{D42A27DB-BD31-4B8C-83A1-F6EECF244321}">
                <p14:modId xmlns:p14="http://schemas.microsoft.com/office/powerpoint/2010/main" val="3225207951"/>
              </p:ext>
            </p:extLst>
          </p:nvPr>
        </p:nvGraphicFramePr>
        <p:xfrm>
          <a:off x="2315868" y="6505231"/>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1</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74" name="Table 273">
            <a:extLst>
              <a:ext uri="{FF2B5EF4-FFF2-40B4-BE49-F238E27FC236}">
                <a16:creationId xmlns:a16="http://schemas.microsoft.com/office/drawing/2014/main" id="{54113E00-D982-BE4E-8BC4-5156EEF51C3A}"/>
              </a:ext>
            </a:extLst>
          </p:cNvPr>
          <p:cNvGraphicFramePr>
            <a:graphicFrameLocks noGrp="1"/>
          </p:cNvGraphicFramePr>
          <p:nvPr>
            <p:extLst>
              <p:ext uri="{D42A27DB-BD31-4B8C-83A1-F6EECF244321}">
                <p14:modId xmlns:p14="http://schemas.microsoft.com/office/powerpoint/2010/main" val="3696828408"/>
              </p:ext>
            </p:extLst>
          </p:nvPr>
        </p:nvGraphicFramePr>
        <p:xfrm>
          <a:off x="6394659" y="6502937"/>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6" name="Table 5">
            <a:extLst>
              <a:ext uri="{FF2B5EF4-FFF2-40B4-BE49-F238E27FC236}">
                <a16:creationId xmlns:a16="http://schemas.microsoft.com/office/drawing/2014/main" id="{644E2B46-59E3-1A4B-9769-1BF8F72068FF}"/>
              </a:ext>
            </a:extLst>
          </p:cNvPr>
          <p:cNvGraphicFramePr>
            <a:graphicFrameLocks noGrp="1"/>
          </p:cNvGraphicFramePr>
          <p:nvPr>
            <p:extLst>
              <p:ext uri="{D42A27DB-BD31-4B8C-83A1-F6EECF244321}">
                <p14:modId xmlns:p14="http://schemas.microsoft.com/office/powerpoint/2010/main" val="3439704866"/>
              </p:ext>
            </p:extLst>
          </p:nvPr>
        </p:nvGraphicFramePr>
        <p:xfrm>
          <a:off x="4413957" y="5676914"/>
          <a:ext cx="586007" cy="504852"/>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1638731804"/>
                    </a:ext>
                  </a:extLst>
                </a:gridCol>
              </a:tblGrid>
              <a:tr h="252426">
                <a:tc>
                  <a:txBody>
                    <a:bodyPr/>
                    <a:lstStyle/>
                    <a:p>
                      <a:r>
                        <a:rPr lang="en-US" sz="1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5</a:t>
                      </a:r>
                    </a:p>
                  </a:txBody>
                  <a:tcPr>
                    <a:solidFill>
                      <a:schemeClr val="accent3">
                        <a:lumMod val="60000"/>
                        <a:lumOff val="40000"/>
                      </a:schemeClr>
                    </a:solidFill>
                  </a:tcPr>
                </a:tc>
                <a:extLst>
                  <a:ext uri="{0D108BD9-81ED-4DB2-BD59-A6C34878D82A}">
                    <a16:rowId xmlns:a16="http://schemas.microsoft.com/office/drawing/2014/main" val="1161233338"/>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551236672"/>
                  </a:ext>
                </a:extLst>
              </a:tr>
            </a:tbl>
          </a:graphicData>
        </a:graphic>
      </p:graphicFrame>
      <p:cxnSp>
        <p:nvCxnSpPr>
          <p:cNvPr id="8" name="Straight Connector 7">
            <a:extLst>
              <a:ext uri="{FF2B5EF4-FFF2-40B4-BE49-F238E27FC236}">
                <a16:creationId xmlns:a16="http://schemas.microsoft.com/office/drawing/2014/main" id="{351263AB-A43A-DF43-8E3E-2FE8AE665B03}"/>
              </a:ext>
            </a:extLst>
          </p:cNvPr>
          <p:cNvCxnSpPr>
            <a:cxnSpLocks/>
            <a:stCxn id="6" idx="2"/>
            <a:endCxn id="273" idx="0"/>
          </p:cNvCxnSpPr>
          <p:nvPr/>
        </p:nvCxnSpPr>
        <p:spPr>
          <a:xfrm flipH="1">
            <a:off x="2608871" y="6181766"/>
            <a:ext cx="2098089" cy="32346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5" name="Straight Connector 274">
            <a:extLst>
              <a:ext uri="{FF2B5EF4-FFF2-40B4-BE49-F238E27FC236}">
                <a16:creationId xmlns:a16="http://schemas.microsoft.com/office/drawing/2014/main" id="{B897C8D7-4BC3-1147-A562-8F65822B51D3}"/>
              </a:ext>
            </a:extLst>
          </p:cNvPr>
          <p:cNvCxnSpPr>
            <a:cxnSpLocks/>
            <a:stCxn id="6" idx="2"/>
            <a:endCxn id="274" idx="0"/>
          </p:cNvCxnSpPr>
          <p:nvPr/>
        </p:nvCxnSpPr>
        <p:spPr>
          <a:xfrm>
            <a:off x="4706960" y="6181766"/>
            <a:ext cx="1980702" cy="32117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7" name="Straight Connector 276">
            <a:extLst>
              <a:ext uri="{FF2B5EF4-FFF2-40B4-BE49-F238E27FC236}">
                <a16:creationId xmlns:a16="http://schemas.microsoft.com/office/drawing/2014/main" id="{A086EEC0-2670-2040-8D2D-42E0FE6111E6}"/>
              </a:ext>
            </a:extLst>
          </p:cNvPr>
          <p:cNvCxnSpPr>
            <a:cxnSpLocks/>
            <a:stCxn id="274" idx="2"/>
            <a:endCxn id="272" idx="0"/>
          </p:cNvCxnSpPr>
          <p:nvPr/>
        </p:nvCxnSpPr>
        <p:spPr>
          <a:xfrm>
            <a:off x="6687662" y="7007789"/>
            <a:ext cx="1087876" cy="29998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8" name="Straight Connector 277">
            <a:extLst>
              <a:ext uri="{FF2B5EF4-FFF2-40B4-BE49-F238E27FC236}">
                <a16:creationId xmlns:a16="http://schemas.microsoft.com/office/drawing/2014/main" id="{C77909EA-B4CA-AB4C-81B7-D05DEC678F7B}"/>
              </a:ext>
            </a:extLst>
          </p:cNvPr>
          <p:cNvCxnSpPr>
            <a:cxnSpLocks/>
            <a:stCxn id="274" idx="2"/>
            <a:endCxn id="271" idx="0"/>
          </p:cNvCxnSpPr>
          <p:nvPr/>
        </p:nvCxnSpPr>
        <p:spPr>
          <a:xfrm flipH="1">
            <a:off x="5618778" y="7007789"/>
            <a:ext cx="1068884" cy="271578"/>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9" name="Straight Connector 278">
            <a:extLst>
              <a:ext uri="{FF2B5EF4-FFF2-40B4-BE49-F238E27FC236}">
                <a16:creationId xmlns:a16="http://schemas.microsoft.com/office/drawing/2014/main" id="{00D3A8EF-419C-014E-836F-189923ED620F}"/>
              </a:ext>
            </a:extLst>
          </p:cNvPr>
          <p:cNvCxnSpPr>
            <a:cxnSpLocks/>
            <a:stCxn id="266" idx="0"/>
            <a:endCxn id="271" idx="2"/>
          </p:cNvCxnSpPr>
          <p:nvPr/>
        </p:nvCxnSpPr>
        <p:spPr>
          <a:xfrm flipH="1" flipV="1">
            <a:off x="5618778" y="7784219"/>
            <a:ext cx="570341" cy="32104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0" name="Straight Connector 279">
            <a:extLst>
              <a:ext uri="{FF2B5EF4-FFF2-40B4-BE49-F238E27FC236}">
                <a16:creationId xmlns:a16="http://schemas.microsoft.com/office/drawing/2014/main" id="{C232F00C-8822-9443-9920-8BECC64A35DB}"/>
              </a:ext>
            </a:extLst>
          </p:cNvPr>
          <p:cNvCxnSpPr>
            <a:cxnSpLocks/>
            <a:stCxn id="265" idx="0"/>
            <a:endCxn id="271" idx="2"/>
          </p:cNvCxnSpPr>
          <p:nvPr/>
        </p:nvCxnSpPr>
        <p:spPr>
          <a:xfrm flipV="1">
            <a:off x="5207093" y="7784219"/>
            <a:ext cx="411685" cy="32104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1" name="Straight Connector 280">
            <a:extLst>
              <a:ext uri="{FF2B5EF4-FFF2-40B4-BE49-F238E27FC236}">
                <a16:creationId xmlns:a16="http://schemas.microsoft.com/office/drawing/2014/main" id="{A4DFB59E-CAF4-6B4D-B0FE-D83AD76FEBC2}"/>
              </a:ext>
            </a:extLst>
          </p:cNvPr>
          <p:cNvCxnSpPr>
            <a:cxnSpLocks/>
            <a:stCxn id="264" idx="0"/>
            <a:endCxn id="270" idx="2"/>
          </p:cNvCxnSpPr>
          <p:nvPr/>
        </p:nvCxnSpPr>
        <p:spPr>
          <a:xfrm flipH="1" flipV="1">
            <a:off x="3640803" y="7784219"/>
            <a:ext cx="469645" cy="31927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2" name="Straight Connector 281">
            <a:extLst>
              <a:ext uri="{FF2B5EF4-FFF2-40B4-BE49-F238E27FC236}">
                <a16:creationId xmlns:a16="http://schemas.microsoft.com/office/drawing/2014/main" id="{F350AA3F-7B29-6C49-A84D-64BB447B9E53}"/>
              </a:ext>
            </a:extLst>
          </p:cNvPr>
          <p:cNvCxnSpPr>
            <a:cxnSpLocks/>
            <a:stCxn id="263" idx="0"/>
            <a:endCxn id="270" idx="2"/>
          </p:cNvCxnSpPr>
          <p:nvPr/>
        </p:nvCxnSpPr>
        <p:spPr>
          <a:xfrm flipV="1">
            <a:off x="3128422" y="7784219"/>
            <a:ext cx="512381" cy="31927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3" name="Straight Connector 282">
            <a:extLst>
              <a:ext uri="{FF2B5EF4-FFF2-40B4-BE49-F238E27FC236}">
                <a16:creationId xmlns:a16="http://schemas.microsoft.com/office/drawing/2014/main" id="{E3D43678-BB88-024B-9A5D-841777596863}"/>
              </a:ext>
            </a:extLst>
          </p:cNvPr>
          <p:cNvCxnSpPr>
            <a:cxnSpLocks/>
            <a:stCxn id="269" idx="0"/>
            <a:endCxn id="273" idx="2"/>
          </p:cNvCxnSpPr>
          <p:nvPr/>
        </p:nvCxnSpPr>
        <p:spPr>
          <a:xfrm flipV="1">
            <a:off x="1619002" y="7010083"/>
            <a:ext cx="989869" cy="269284"/>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4" name="Straight Connector 283">
            <a:extLst>
              <a:ext uri="{FF2B5EF4-FFF2-40B4-BE49-F238E27FC236}">
                <a16:creationId xmlns:a16="http://schemas.microsoft.com/office/drawing/2014/main" id="{4E02257F-CDC8-DC4E-A024-FDA7A20BDC68}"/>
              </a:ext>
            </a:extLst>
          </p:cNvPr>
          <p:cNvCxnSpPr>
            <a:cxnSpLocks/>
            <a:stCxn id="270" idx="0"/>
            <a:endCxn id="273" idx="2"/>
          </p:cNvCxnSpPr>
          <p:nvPr/>
        </p:nvCxnSpPr>
        <p:spPr>
          <a:xfrm flipH="1" flipV="1">
            <a:off x="2608871" y="7010083"/>
            <a:ext cx="1031932" cy="269284"/>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5" name="Straight Connector 284">
            <a:extLst>
              <a:ext uri="{FF2B5EF4-FFF2-40B4-BE49-F238E27FC236}">
                <a16:creationId xmlns:a16="http://schemas.microsoft.com/office/drawing/2014/main" id="{EA847BDA-780B-F642-8656-8566E1394ABE}"/>
              </a:ext>
            </a:extLst>
          </p:cNvPr>
          <p:cNvCxnSpPr>
            <a:cxnSpLocks/>
            <a:stCxn id="5" idx="0"/>
            <a:endCxn id="269" idx="2"/>
          </p:cNvCxnSpPr>
          <p:nvPr/>
        </p:nvCxnSpPr>
        <p:spPr>
          <a:xfrm flipV="1">
            <a:off x="1092102" y="7784219"/>
            <a:ext cx="526900" cy="32104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6" name="Straight Connector 285">
            <a:extLst>
              <a:ext uri="{FF2B5EF4-FFF2-40B4-BE49-F238E27FC236}">
                <a16:creationId xmlns:a16="http://schemas.microsoft.com/office/drawing/2014/main" id="{A041282D-193F-0744-A80D-4498A0BB4D98}"/>
              </a:ext>
            </a:extLst>
          </p:cNvPr>
          <p:cNvCxnSpPr>
            <a:cxnSpLocks/>
            <a:stCxn id="262" idx="0"/>
            <a:endCxn id="269" idx="2"/>
          </p:cNvCxnSpPr>
          <p:nvPr/>
        </p:nvCxnSpPr>
        <p:spPr>
          <a:xfrm flipH="1" flipV="1">
            <a:off x="1619002" y="7784219"/>
            <a:ext cx="455126" cy="321042"/>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7" name="Straight Connector 286">
            <a:extLst>
              <a:ext uri="{FF2B5EF4-FFF2-40B4-BE49-F238E27FC236}">
                <a16:creationId xmlns:a16="http://schemas.microsoft.com/office/drawing/2014/main" id="{5F7B19BC-DBEF-3D49-90A3-A3A6F0DD006A}"/>
              </a:ext>
            </a:extLst>
          </p:cNvPr>
          <p:cNvCxnSpPr>
            <a:cxnSpLocks/>
            <a:stCxn id="267" idx="0"/>
            <a:endCxn id="272" idx="2"/>
          </p:cNvCxnSpPr>
          <p:nvPr/>
        </p:nvCxnSpPr>
        <p:spPr>
          <a:xfrm flipV="1">
            <a:off x="7243413" y="7812623"/>
            <a:ext cx="532125" cy="29087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8" name="Straight Connector 287">
            <a:extLst>
              <a:ext uri="{FF2B5EF4-FFF2-40B4-BE49-F238E27FC236}">
                <a16:creationId xmlns:a16="http://schemas.microsoft.com/office/drawing/2014/main" id="{3718F0FC-8543-4243-9191-A5C1FA06CA76}"/>
              </a:ext>
            </a:extLst>
          </p:cNvPr>
          <p:cNvCxnSpPr>
            <a:cxnSpLocks/>
            <a:stCxn id="268" idx="0"/>
            <a:endCxn id="272" idx="2"/>
          </p:cNvCxnSpPr>
          <p:nvPr/>
        </p:nvCxnSpPr>
        <p:spPr>
          <a:xfrm flipH="1" flipV="1">
            <a:off x="7775538" y="7812623"/>
            <a:ext cx="449901" cy="29087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89" name="Rectangle 288">
            <a:extLst>
              <a:ext uri="{FF2B5EF4-FFF2-40B4-BE49-F238E27FC236}">
                <a16:creationId xmlns:a16="http://schemas.microsoft.com/office/drawing/2014/main" id="{C864FB38-8B69-2B44-AC3A-0E1C25A13AF6}"/>
              </a:ext>
            </a:extLst>
          </p:cNvPr>
          <p:cNvSpPr/>
          <p:nvPr/>
        </p:nvSpPr>
        <p:spPr>
          <a:xfrm>
            <a:off x="8661669" y="8595558"/>
            <a:ext cx="861133" cy="338554"/>
          </a:xfrm>
          <a:prstGeom prst="rect">
            <a:avLst/>
          </a:prstGeom>
        </p:spPr>
        <p:txBody>
          <a:bodyPr wrap="none">
            <a:spAutoFit/>
          </a:bodyPr>
          <a:lstStyle/>
          <a:p>
            <a:r>
              <a:rPr lang="en-US" sz="1600" dirty="0">
                <a:solidFill>
                  <a:schemeClr val="accent5"/>
                </a:solidFill>
                <a:latin typeface="Helvetica Neue" charset="0"/>
                <a:ea typeface="Helvetica Neue" charset="0"/>
                <a:cs typeface="Helvetica Neue" charset="0"/>
              </a:rPr>
              <a:t>Path ID</a:t>
            </a:r>
            <a:endParaRPr lang="en-US" sz="1600" dirty="0">
              <a:solidFill>
                <a:schemeClr val="accent5"/>
              </a:solidFill>
            </a:endParaRPr>
          </a:p>
        </p:txBody>
      </p:sp>
      <p:sp>
        <p:nvSpPr>
          <p:cNvPr id="290" name="Rectangle 289">
            <a:extLst>
              <a:ext uri="{FF2B5EF4-FFF2-40B4-BE49-F238E27FC236}">
                <a16:creationId xmlns:a16="http://schemas.microsoft.com/office/drawing/2014/main" id="{3D057467-A9E8-E641-82A8-2CCCE03CA025}"/>
              </a:ext>
            </a:extLst>
          </p:cNvPr>
          <p:cNvSpPr/>
          <p:nvPr/>
        </p:nvSpPr>
        <p:spPr>
          <a:xfrm>
            <a:off x="708121" y="8608346"/>
            <a:ext cx="7810322" cy="338554"/>
          </a:xfrm>
          <a:prstGeom prst="rect">
            <a:avLst/>
          </a:prstGeom>
        </p:spPr>
        <p:txBody>
          <a:bodyPr wrap="square">
            <a:spAutoFit/>
          </a:bodyPr>
          <a:lstStyle/>
          <a:p>
            <a:r>
              <a:rPr lang="en-US" sz="1600" dirty="0">
                <a:solidFill>
                  <a:schemeClr val="accent5"/>
                </a:solidFill>
                <a:latin typeface="Helvetica Neue" charset="0"/>
                <a:ea typeface="Helvetica Neue" charset="0"/>
                <a:cs typeface="Helvetica Neue" charset="0"/>
              </a:rPr>
              <a:t>    1               2                 3               4                 5                6                 7              8</a:t>
            </a:r>
            <a:endParaRPr lang="en-US" sz="1600" dirty="0">
              <a:solidFill>
                <a:schemeClr val="accent5"/>
              </a:solidFill>
            </a:endParaRPr>
          </a:p>
        </p:txBody>
      </p:sp>
      <p:cxnSp>
        <p:nvCxnSpPr>
          <p:cNvPr id="37" name="Straight Arrow Connector 36">
            <a:extLst>
              <a:ext uri="{FF2B5EF4-FFF2-40B4-BE49-F238E27FC236}">
                <a16:creationId xmlns:a16="http://schemas.microsoft.com/office/drawing/2014/main" id="{A9F8E291-A0D2-DD45-97A3-4467DAA23BB2}"/>
              </a:ext>
            </a:extLst>
          </p:cNvPr>
          <p:cNvCxnSpPr/>
          <p:nvPr/>
        </p:nvCxnSpPr>
        <p:spPr>
          <a:xfrm>
            <a:off x="7099966" y="6502937"/>
            <a:ext cx="0" cy="504852"/>
          </a:xfrm>
          <a:prstGeom prst="straightConnector1">
            <a:avLst/>
          </a:prstGeom>
          <a:noFill/>
          <a:ln w="12700" cap="flat">
            <a:solidFill>
              <a:srgbClr val="000000"/>
            </a:solidFill>
            <a:prstDash val="solid"/>
            <a:miter lim="400000"/>
            <a:headEnd type="triangle" w="lg" len="lg"/>
            <a:tailEnd type="triangle" w="lg" len="lg"/>
          </a:ln>
          <a:effectLst/>
          <a:sp3d/>
        </p:spPr>
        <p:style>
          <a:lnRef idx="0">
            <a:scrgbClr r="0" g="0" b="0"/>
          </a:lnRef>
          <a:fillRef idx="0">
            <a:scrgbClr r="0" g="0" b="0"/>
          </a:fillRef>
          <a:effectRef idx="0">
            <a:scrgbClr r="0" g="0" b="0"/>
          </a:effectRef>
          <a:fontRef idx="none"/>
        </p:style>
      </p:cxnSp>
      <p:sp>
        <p:nvSpPr>
          <p:cNvPr id="291" name="Rectangle 290">
            <a:extLst>
              <a:ext uri="{FF2B5EF4-FFF2-40B4-BE49-F238E27FC236}">
                <a16:creationId xmlns:a16="http://schemas.microsoft.com/office/drawing/2014/main" id="{AA7EBE4E-3AB3-C647-8FCB-9B9F63D59F1F}"/>
              </a:ext>
            </a:extLst>
          </p:cNvPr>
          <p:cNvSpPr/>
          <p:nvPr/>
        </p:nvSpPr>
        <p:spPr>
          <a:xfrm>
            <a:off x="7161756" y="6577823"/>
            <a:ext cx="1810111" cy="338554"/>
          </a:xfrm>
          <a:prstGeom prst="rect">
            <a:avLst/>
          </a:prstGeom>
        </p:spPr>
        <p:txBody>
          <a:bodyPr wrap="none">
            <a:spAutoFit/>
          </a:bodyPr>
          <a:lstStyle/>
          <a:p>
            <a:r>
              <a:rPr lang="en-US" sz="1600" dirty="0">
                <a:solidFill>
                  <a:schemeClr val="accent5"/>
                </a:solidFill>
                <a:latin typeface="Helvetica Neue" charset="0"/>
                <a:ea typeface="Helvetica Neue" charset="0"/>
                <a:cs typeface="Helvetica Neue" charset="0"/>
              </a:rPr>
              <a:t>Bucket Size Z = 2</a:t>
            </a:r>
            <a:endParaRPr lang="en-US" sz="1600" dirty="0">
              <a:solidFill>
                <a:schemeClr val="accent5"/>
              </a:solidFill>
            </a:endParaRPr>
          </a:p>
        </p:txBody>
      </p:sp>
      <p:sp>
        <p:nvSpPr>
          <p:cNvPr id="292" name="Text Placeholder 2">
            <a:extLst>
              <a:ext uri="{FF2B5EF4-FFF2-40B4-BE49-F238E27FC236}">
                <a16:creationId xmlns:a16="http://schemas.microsoft.com/office/drawing/2014/main" id="{6721B82E-7794-7F4B-BEE9-D6C3C28627F8}"/>
              </a:ext>
            </a:extLst>
          </p:cNvPr>
          <p:cNvSpPr txBox="1">
            <a:spLocks/>
          </p:cNvSpPr>
          <p:nvPr/>
        </p:nvSpPr>
        <p:spPr>
          <a:xfrm>
            <a:off x="11149183" y="5212975"/>
            <a:ext cx="861133" cy="5048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defTabSz="914492" hangingPunct="1">
              <a:spcBef>
                <a:spcPts val="1200"/>
              </a:spcBef>
              <a:buSzPct val="100000"/>
              <a:buNone/>
              <a:defRPr/>
            </a:pPr>
            <a:r>
              <a:rPr lang="en-US" sz="2000" u="sng" dirty="0">
                <a:latin typeface="Helvetica Neue" charset="0"/>
                <a:ea typeface="Helvetica Neue" charset="0"/>
                <a:cs typeface="Helvetica Neue" charset="0"/>
              </a:rPr>
              <a:t>Stash</a:t>
            </a:r>
          </a:p>
        </p:txBody>
      </p:sp>
      <p:graphicFrame>
        <p:nvGraphicFramePr>
          <p:cNvPr id="38" name="Table 37">
            <a:extLst>
              <a:ext uri="{FF2B5EF4-FFF2-40B4-BE49-F238E27FC236}">
                <a16:creationId xmlns:a16="http://schemas.microsoft.com/office/drawing/2014/main" id="{64D80581-AF40-734F-ACAD-CC78F1E4CEA3}"/>
              </a:ext>
            </a:extLst>
          </p:cNvPr>
          <p:cNvGraphicFramePr>
            <a:graphicFrameLocks noGrp="1"/>
          </p:cNvGraphicFramePr>
          <p:nvPr>
            <p:extLst>
              <p:ext uri="{D42A27DB-BD31-4B8C-83A1-F6EECF244321}">
                <p14:modId xmlns:p14="http://schemas.microsoft.com/office/powerpoint/2010/main" val="3192591083"/>
              </p:ext>
            </p:extLst>
          </p:nvPr>
        </p:nvGraphicFramePr>
        <p:xfrm>
          <a:off x="11119993" y="5676914"/>
          <a:ext cx="884243" cy="2966720"/>
        </p:xfrm>
        <a:graphic>
          <a:graphicData uri="http://schemas.openxmlformats.org/drawingml/2006/table">
            <a:tbl>
              <a:tblPr firstRow="1" bandRow="1">
                <a:tableStyleId>{5940675A-B579-460E-94D1-54222C63F5DA}</a:tableStyleId>
              </a:tblPr>
              <a:tblGrid>
                <a:gridCol w="884243">
                  <a:extLst>
                    <a:ext uri="{9D8B030D-6E8A-4147-A177-3AD203B41FA5}">
                      <a16:colId xmlns:a16="http://schemas.microsoft.com/office/drawing/2014/main" val="4039028161"/>
                    </a:ext>
                  </a:extLst>
                </a:gridCol>
              </a:tblGrid>
              <a:tr h="370840">
                <a:tc>
                  <a:txBody>
                    <a:bodyPr/>
                    <a:lstStyle/>
                    <a:p>
                      <a:endParaRPr lang="en-US"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2761343483"/>
                  </a:ext>
                </a:extLst>
              </a:tr>
              <a:tr h="370840">
                <a:tc>
                  <a:txBody>
                    <a:bodyPr/>
                    <a:lstStyle/>
                    <a:p>
                      <a:endParaRPr lang="en-US" dirty="0"/>
                    </a:p>
                  </a:txBody>
                  <a:tcPr/>
                </a:tc>
                <a:extLst>
                  <a:ext uri="{0D108BD9-81ED-4DB2-BD59-A6C34878D82A}">
                    <a16:rowId xmlns:a16="http://schemas.microsoft.com/office/drawing/2014/main" val="2990033120"/>
                  </a:ext>
                </a:extLst>
              </a:tr>
              <a:tr h="370840">
                <a:tc>
                  <a:txBody>
                    <a:bodyPr/>
                    <a:lstStyle/>
                    <a:p>
                      <a:endParaRPr lang="en-US" dirty="0"/>
                    </a:p>
                  </a:txBody>
                  <a:tcPr/>
                </a:tc>
                <a:extLst>
                  <a:ext uri="{0D108BD9-81ED-4DB2-BD59-A6C34878D82A}">
                    <a16:rowId xmlns:a16="http://schemas.microsoft.com/office/drawing/2014/main" val="1271707017"/>
                  </a:ext>
                </a:extLst>
              </a:tr>
              <a:tr h="370840">
                <a:tc>
                  <a:txBody>
                    <a:bodyPr/>
                    <a:lstStyle/>
                    <a:p>
                      <a:endParaRPr lang="en-US" dirty="0"/>
                    </a:p>
                  </a:txBody>
                  <a:tcPr/>
                </a:tc>
                <a:extLst>
                  <a:ext uri="{0D108BD9-81ED-4DB2-BD59-A6C34878D82A}">
                    <a16:rowId xmlns:a16="http://schemas.microsoft.com/office/drawing/2014/main" val="3298560060"/>
                  </a:ext>
                </a:extLst>
              </a:tr>
              <a:tr h="370840">
                <a:tc>
                  <a:txBody>
                    <a:bodyPr/>
                    <a:lstStyle/>
                    <a:p>
                      <a:endParaRPr lang="en-US"/>
                    </a:p>
                  </a:txBody>
                  <a:tcPr/>
                </a:tc>
                <a:extLst>
                  <a:ext uri="{0D108BD9-81ED-4DB2-BD59-A6C34878D82A}">
                    <a16:rowId xmlns:a16="http://schemas.microsoft.com/office/drawing/2014/main" val="349722829"/>
                  </a:ext>
                </a:extLst>
              </a:tr>
              <a:tr h="370840">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2373108632"/>
                  </a:ext>
                </a:extLst>
              </a:tr>
              <a:tr h="370840">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2582920734"/>
                  </a:ext>
                </a:extLst>
              </a:tr>
              <a:tr h="370840">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2887538125"/>
                  </a:ext>
                </a:extLst>
              </a:tr>
            </a:tbl>
          </a:graphicData>
        </a:graphic>
      </p:graphicFrame>
    </p:spTree>
    <p:extLst>
      <p:ext uri="{BB962C8B-B14F-4D97-AF65-F5344CB8AC3E}">
        <p14:creationId xmlns:p14="http://schemas.microsoft.com/office/powerpoint/2010/main" val="1964724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dissolve">
                                      <p:cBhvr>
                                        <p:cTn id="12" dur="500"/>
                                        <p:tgtEl>
                                          <p:spTgt spid="25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dissolve">
                                      <p:cBhvr>
                                        <p:cTn id="15" dur="500"/>
                                        <p:tgtEl>
                                          <p:spTgt spid="25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7"/>
                                        </p:tgtEl>
                                        <p:attrNameLst>
                                          <p:attrName>style.visibility</p:attrName>
                                        </p:attrNameLst>
                                      </p:cBhvr>
                                      <p:to>
                                        <p:strVal val="visible"/>
                                      </p:to>
                                    </p:set>
                                    <p:animEffect transition="in" filter="dissolve">
                                      <p:cBhvr>
                                        <p:cTn id="18" dur="500"/>
                                        <p:tgtEl>
                                          <p:spTgt spid="25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8"/>
                                        </p:tgtEl>
                                        <p:attrNameLst>
                                          <p:attrName>style.visibility</p:attrName>
                                        </p:attrNameLst>
                                      </p:cBhvr>
                                      <p:to>
                                        <p:strVal val="visible"/>
                                      </p:to>
                                    </p:set>
                                    <p:animEffect transition="in" filter="dissolve">
                                      <p:cBhvr>
                                        <p:cTn id="21" dur="500"/>
                                        <p:tgtEl>
                                          <p:spTgt spid="258"/>
                                        </p:tgtEl>
                                      </p:cBhvr>
                                    </p:animEffec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nodeType="with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dissolve">
                                      <p:cBhvr>
                                        <p:cTn id="27" dur="500"/>
                                        <p:tgtEl>
                                          <p:spTgt spid="262"/>
                                        </p:tgtEl>
                                      </p:cBhvr>
                                    </p:animEffect>
                                  </p:childTnLst>
                                </p:cTn>
                              </p:par>
                              <p:par>
                                <p:cTn id="28" presetID="9" presetClass="entr" presetSubtype="0" fill="hold" nodeType="withEffect">
                                  <p:stCondLst>
                                    <p:cond delay="0"/>
                                  </p:stCondLst>
                                  <p:childTnLst>
                                    <p:set>
                                      <p:cBhvr>
                                        <p:cTn id="29" dur="1" fill="hold">
                                          <p:stCondLst>
                                            <p:cond delay="0"/>
                                          </p:stCondLst>
                                        </p:cTn>
                                        <p:tgtEl>
                                          <p:spTgt spid="263"/>
                                        </p:tgtEl>
                                        <p:attrNameLst>
                                          <p:attrName>style.visibility</p:attrName>
                                        </p:attrNameLst>
                                      </p:cBhvr>
                                      <p:to>
                                        <p:strVal val="visible"/>
                                      </p:to>
                                    </p:set>
                                    <p:animEffect transition="in" filter="dissolve">
                                      <p:cBhvr>
                                        <p:cTn id="30" dur="500"/>
                                        <p:tgtEl>
                                          <p:spTgt spid="263"/>
                                        </p:tgtEl>
                                      </p:cBhvr>
                                    </p:animEffect>
                                  </p:childTnLst>
                                </p:cTn>
                              </p:par>
                              <p:par>
                                <p:cTn id="31" presetID="9" presetClass="entr" presetSubtype="0" fill="hold" nodeType="withEffect">
                                  <p:stCondLst>
                                    <p:cond delay="0"/>
                                  </p:stCondLst>
                                  <p:childTnLst>
                                    <p:set>
                                      <p:cBhvr>
                                        <p:cTn id="32" dur="1" fill="hold">
                                          <p:stCondLst>
                                            <p:cond delay="0"/>
                                          </p:stCondLst>
                                        </p:cTn>
                                        <p:tgtEl>
                                          <p:spTgt spid="264"/>
                                        </p:tgtEl>
                                        <p:attrNameLst>
                                          <p:attrName>style.visibility</p:attrName>
                                        </p:attrNameLst>
                                      </p:cBhvr>
                                      <p:to>
                                        <p:strVal val="visible"/>
                                      </p:to>
                                    </p:set>
                                    <p:animEffect transition="in" filter="dissolve">
                                      <p:cBhvr>
                                        <p:cTn id="33" dur="500"/>
                                        <p:tgtEl>
                                          <p:spTgt spid="264"/>
                                        </p:tgtEl>
                                      </p:cBhvr>
                                    </p:animEffect>
                                  </p:childTnLst>
                                </p:cTn>
                              </p:par>
                              <p:par>
                                <p:cTn id="34" presetID="9" presetClass="entr" presetSubtype="0" fill="hold" nodeType="withEffect">
                                  <p:stCondLst>
                                    <p:cond delay="0"/>
                                  </p:stCondLst>
                                  <p:childTnLst>
                                    <p:set>
                                      <p:cBhvr>
                                        <p:cTn id="35" dur="1" fill="hold">
                                          <p:stCondLst>
                                            <p:cond delay="0"/>
                                          </p:stCondLst>
                                        </p:cTn>
                                        <p:tgtEl>
                                          <p:spTgt spid="265"/>
                                        </p:tgtEl>
                                        <p:attrNameLst>
                                          <p:attrName>style.visibility</p:attrName>
                                        </p:attrNameLst>
                                      </p:cBhvr>
                                      <p:to>
                                        <p:strVal val="visible"/>
                                      </p:to>
                                    </p:set>
                                    <p:animEffect transition="in" filter="dissolve">
                                      <p:cBhvr>
                                        <p:cTn id="36" dur="500"/>
                                        <p:tgtEl>
                                          <p:spTgt spid="265"/>
                                        </p:tgtEl>
                                      </p:cBhvr>
                                    </p:animEffect>
                                  </p:childTnLst>
                                </p:cTn>
                              </p:par>
                              <p:par>
                                <p:cTn id="37" presetID="9" presetClass="entr" presetSubtype="0" fill="hold" nodeType="withEffect">
                                  <p:stCondLst>
                                    <p:cond delay="0"/>
                                  </p:stCondLst>
                                  <p:childTnLst>
                                    <p:set>
                                      <p:cBhvr>
                                        <p:cTn id="38" dur="1" fill="hold">
                                          <p:stCondLst>
                                            <p:cond delay="0"/>
                                          </p:stCondLst>
                                        </p:cTn>
                                        <p:tgtEl>
                                          <p:spTgt spid="266"/>
                                        </p:tgtEl>
                                        <p:attrNameLst>
                                          <p:attrName>style.visibility</p:attrName>
                                        </p:attrNameLst>
                                      </p:cBhvr>
                                      <p:to>
                                        <p:strVal val="visible"/>
                                      </p:to>
                                    </p:set>
                                    <p:animEffect transition="in" filter="dissolve">
                                      <p:cBhvr>
                                        <p:cTn id="39" dur="500"/>
                                        <p:tgtEl>
                                          <p:spTgt spid="266"/>
                                        </p:tgtEl>
                                      </p:cBhvr>
                                    </p:animEffect>
                                  </p:childTnLst>
                                </p:cTn>
                              </p:par>
                              <p:par>
                                <p:cTn id="40" presetID="9" presetClass="entr" presetSubtype="0" fill="hold" nodeType="withEffect">
                                  <p:stCondLst>
                                    <p:cond delay="0"/>
                                  </p:stCondLst>
                                  <p:childTnLst>
                                    <p:set>
                                      <p:cBhvr>
                                        <p:cTn id="41" dur="1" fill="hold">
                                          <p:stCondLst>
                                            <p:cond delay="0"/>
                                          </p:stCondLst>
                                        </p:cTn>
                                        <p:tgtEl>
                                          <p:spTgt spid="267"/>
                                        </p:tgtEl>
                                        <p:attrNameLst>
                                          <p:attrName>style.visibility</p:attrName>
                                        </p:attrNameLst>
                                      </p:cBhvr>
                                      <p:to>
                                        <p:strVal val="visible"/>
                                      </p:to>
                                    </p:set>
                                    <p:animEffect transition="in" filter="dissolve">
                                      <p:cBhvr>
                                        <p:cTn id="42" dur="500"/>
                                        <p:tgtEl>
                                          <p:spTgt spid="267"/>
                                        </p:tgtEl>
                                      </p:cBhvr>
                                    </p:animEffect>
                                  </p:childTnLst>
                                </p:cTn>
                              </p:par>
                              <p:par>
                                <p:cTn id="43" presetID="9" presetClass="entr" presetSubtype="0" fill="hold" nodeType="withEffect">
                                  <p:stCondLst>
                                    <p:cond delay="0"/>
                                  </p:stCondLst>
                                  <p:childTnLst>
                                    <p:set>
                                      <p:cBhvr>
                                        <p:cTn id="44" dur="1" fill="hold">
                                          <p:stCondLst>
                                            <p:cond delay="0"/>
                                          </p:stCondLst>
                                        </p:cTn>
                                        <p:tgtEl>
                                          <p:spTgt spid="268"/>
                                        </p:tgtEl>
                                        <p:attrNameLst>
                                          <p:attrName>style.visibility</p:attrName>
                                        </p:attrNameLst>
                                      </p:cBhvr>
                                      <p:to>
                                        <p:strVal val="visible"/>
                                      </p:to>
                                    </p:set>
                                    <p:animEffect transition="in" filter="dissolve">
                                      <p:cBhvr>
                                        <p:cTn id="45" dur="500"/>
                                        <p:tgtEl>
                                          <p:spTgt spid="268"/>
                                        </p:tgtEl>
                                      </p:cBhvr>
                                    </p:animEffect>
                                  </p:childTnLst>
                                </p:cTn>
                              </p:par>
                              <p:par>
                                <p:cTn id="46" presetID="9" presetClass="entr" presetSubtype="0" fill="hold" nodeType="withEffect">
                                  <p:stCondLst>
                                    <p:cond delay="0"/>
                                  </p:stCondLst>
                                  <p:childTnLst>
                                    <p:set>
                                      <p:cBhvr>
                                        <p:cTn id="47" dur="1" fill="hold">
                                          <p:stCondLst>
                                            <p:cond delay="0"/>
                                          </p:stCondLst>
                                        </p:cTn>
                                        <p:tgtEl>
                                          <p:spTgt spid="269"/>
                                        </p:tgtEl>
                                        <p:attrNameLst>
                                          <p:attrName>style.visibility</p:attrName>
                                        </p:attrNameLst>
                                      </p:cBhvr>
                                      <p:to>
                                        <p:strVal val="visible"/>
                                      </p:to>
                                    </p:set>
                                    <p:animEffect transition="in" filter="dissolve">
                                      <p:cBhvr>
                                        <p:cTn id="48" dur="500"/>
                                        <p:tgtEl>
                                          <p:spTgt spid="269"/>
                                        </p:tgtEl>
                                      </p:cBhvr>
                                    </p:animEffect>
                                  </p:childTnLst>
                                </p:cTn>
                              </p:par>
                              <p:par>
                                <p:cTn id="49" presetID="9" presetClass="entr" presetSubtype="0" fill="hold" nodeType="withEffect">
                                  <p:stCondLst>
                                    <p:cond delay="0"/>
                                  </p:stCondLst>
                                  <p:childTnLst>
                                    <p:set>
                                      <p:cBhvr>
                                        <p:cTn id="50" dur="1" fill="hold">
                                          <p:stCondLst>
                                            <p:cond delay="0"/>
                                          </p:stCondLst>
                                        </p:cTn>
                                        <p:tgtEl>
                                          <p:spTgt spid="270"/>
                                        </p:tgtEl>
                                        <p:attrNameLst>
                                          <p:attrName>style.visibility</p:attrName>
                                        </p:attrNameLst>
                                      </p:cBhvr>
                                      <p:to>
                                        <p:strVal val="visible"/>
                                      </p:to>
                                    </p:set>
                                    <p:animEffect transition="in" filter="dissolve">
                                      <p:cBhvr>
                                        <p:cTn id="51" dur="500"/>
                                        <p:tgtEl>
                                          <p:spTgt spid="270"/>
                                        </p:tgtEl>
                                      </p:cBhvr>
                                    </p:animEffect>
                                  </p:childTnLst>
                                </p:cTn>
                              </p:par>
                              <p:par>
                                <p:cTn id="52" presetID="9" presetClass="entr" presetSubtype="0" fill="hold" nodeType="withEffect">
                                  <p:stCondLst>
                                    <p:cond delay="0"/>
                                  </p:stCondLst>
                                  <p:childTnLst>
                                    <p:set>
                                      <p:cBhvr>
                                        <p:cTn id="53" dur="1" fill="hold">
                                          <p:stCondLst>
                                            <p:cond delay="0"/>
                                          </p:stCondLst>
                                        </p:cTn>
                                        <p:tgtEl>
                                          <p:spTgt spid="271"/>
                                        </p:tgtEl>
                                        <p:attrNameLst>
                                          <p:attrName>style.visibility</p:attrName>
                                        </p:attrNameLst>
                                      </p:cBhvr>
                                      <p:to>
                                        <p:strVal val="visible"/>
                                      </p:to>
                                    </p:set>
                                    <p:animEffect transition="in" filter="dissolve">
                                      <p:cBhvr>
                                        <p:cTn id="54" dur="500"/>
                                        <p:tgtEl>
                                          <p:spTgt spid="271"/>
                                        </p:tgtEl>
                                      </p:cBhvr>
                                    </p:animEffect>
                                  </p:childTnLst>
                                </p:cTn>
                              </p:par>
                              <p:par>
                                <p:cTn id="55" presetID="9" presetClass="entr" presetSubtype="0" fill="hold" nodeType="withEffect">
                                  <p:stCondLst>
                                    <p:cond delay="0"/>
                                  </p:stCondLst>
                                  <p:childTnLst>
                                    <p:set>
                                      <p:cBhvr>
                                        <p:cTn id="56" dur="1" fill="hold">
                                          <p:stCondLst>
                                            <p:cond delay="0"/>
                                          </p:stCondLst>
                                        </p:cTn>
                                        <p:tgtEl>
                                          <p:spTgt spid="272"/>
                                        </p:tgtEl>
                                        <p:attrNameLst>
                                          <p:attrName>style.visibility</p:attrName>
                                        </p:attrNameLst>
                                      </p:cBhvr>
                                      <p:to>
                                        <p:strVal val="visible"/>
                                      </p:to>
                                    </p:set>
                                    <p:animEffect transition="in" filter="dissolve">
                                      <p:cBhvr>
                                        <p:cTn id="57" dur="500"/>
                                        <p:tgtEl>
                                          <p:spTgt spid="272"/>
                                        </p:tgtEl>
                                      </p:cBhvr>
                                    </p:animEffect>
                                  </p:childTnLst>
                                </p:cTn>
                              </p:par>
                              <p:par>
                                <p:cTn id="58" presetID="9" presetClass="entr" presetSubtype="0" fill="hold" nodeType="withEffect">
                                  <p:stCondLst>
                                    <p:cond delay="0"/>
                                  </p:stCondLst>
                                  <p:childTnLst>
                                    <p:set>
                                      <p:cBhvr>
                                        <p:cTn id="59" dur="1" fill="hold">
                                          <p:stCondLst>
                                            <p:cond delay="0"/>
                                          </p:stCondLst>
                                        </p:cTn>
                                        <p:tgtEl>
                                          <p:spTgt spid="273"/>
                                        </p:tgtEl>
                                        <p:attrNameLst>
                                          <p:attrName>style.visibility</p:attrName>
                                        </p:attrNameLst>
                                      </p:cBhvr>
                                      <p:to>
                                        <p:strVal val="visible"/>
                                      </p:to>
                                    </p:set>
                                    <p:animEffect transition="in" filter="dissolve">
                                      <p:cBhvr>
                                        <p:cTn id="60" dur="500"/>
                                        <p:tgtEl>
                                          <p:spTgt spid="273"/>
                                        </p:tgtEl>
                                      </p:cBhvr>
                                    </p:animEffect>
                                  </p:childTnLst>
                                </p:cTn>
                              </p:par>
                              <p:par>
                                <p:cTn id="61" presetID="9" presetClass="entr" presetSubtype="0" fill="hold" nodeType="with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dissolve">
                                      <p:cBhvr>
                                        <p:cTn id="63" dur="500"/>
                                        <p:tgtEl>
                                          <p:spTgt spid="274"/>
                                        </p:tgtEl>
                                      </p:cBhvr>
                                    </p:animEffect>
                                  </p:childTnLst>
                                </p:cTn>
                              </p:par>
                              <p:par>
                                <p:cTn id="64" presetID="9" presetClass="entr" presetSubtype="0"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dissolve">
                                      <p:cBhvr>
                                        <p:cTn id="66" dur="500"/>
                                        <p:tgtEl>
                                          <p:spTgt spid="6"/>
                                        </p:tgtEl>
                                      </p:cBhvr>
                                    </p:animEffect>
                                  </p:childTnLst>
                                </p:cTn>
                              </p:par>
                              <p:par>
                                <p:cTn id="67" presetID="9"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dissolve">
                                      <p:cBhvr>
                                        <p:cTn id="69" dur="500"/>
                                        <p:tgtEl>
                                          <p:spTgt spid="8"/>
                                        </p:tgtEl>
                                      </p:cBhvr>
                                    </p:animEffect>
                                  </p:childTnLst>
                                </p:cTn>
                              </p:par>
                              <p:par>
                                <p:cTn id="70" presetID="9" presetClass="entr" presetSubtype="0" fill="hold" nodeType="withEffect">
                                  <p:stCondLst>
                                    <p:cond delay="0"/>
                                  </p:stCondLst>
                                  <p:childTnLst>
                                    <p:set>
                                      <p:cBhvr>
                                        <p:cTn id="71" dur="1" fill="hold">
                                          <p:stCondLst>
                                            <p:cond delay="0"/>
                                          </p:stCondLst>
                                        </p:cTn>
                                        <p:tgtEl>
                                          <p:spTgt spid="275"/>
                                        </p:tgtEl>
                                        <p:attrNameLst>
                                          <p:attrName>style.visibility</p:attrName>
                                        </p:attrNameLst>
                                      </p:cBhvr>
                                      <p:to>
                                        <p:strVal val="visible"/>
                                      </p:to>
                                    </p:set>
                                    <p:animEffect transition="in" filter="dissolve">
                                      <p:cBhvr>
                                        <p:cTn id="72" dur="500"/>
                                        <p:tgtEl>
                                          <p:spTgt spid="275"/>
                                        </p:tgtEl>
                                      </p:cBhvr>
                                    </p:animEffect>
                                  </p:childTnLst>
                                </p:cTn>
                              </p:par>
                              <p:par>
                                <p:cTn id="73" presetID="9" presetClass="entr" presetSubtype="0" fill="hold" nodeType="withEffect">
                                  <p:stCondLst>
                                    <p:cond delay="0"/>
                                  </p:stCondLst>
                                  <p:childTnLst>
                                    <p:set>
                                      <p:cBhvr>
                                        <p:cTn id="74" dur="1" fill="hold">
                                          <p:stCondLst>
                                            <p:cond delay="0"/>
                                          </p:stCondLst>
                                        </p:cTn>
                                        <p:tgtEl>
                                          <p:spTgt spid="277"/>
                                        </p:tgtEl>
                                        <p:attrNameLst>
                                          <p:attrName>style.visibility</p:attrName>
                                        </p:attrNameLst>
                                      </p:cBhvr>
                                      <p:to>
                                        <p:strVal val="visible"/>
                                      </p:to>
                                    </p:set>
                                    <p:animEffect transition="in" filter="dissolve">
                                      <p:cBhvr>
                                        <p:cTn id="75" dur="500"/>
                                        <p:tgtEl>
                                          <p:spTgt spid="277"/>
                                        </p:tgtEl>
                                      </p:cBhvr>
                                    </p:animEffect>
                                  </p:childTnLst>
                                </p:cTn>
                              </p:par>
                              <p:par>
                                <p:cTn id="76" presetID="9" presetClass="entr" presetSubtype="0" fill="hold" nodeType="withEffect">
                                  <p:stCondLst>
                                    <p:cond delay="0"/>
                                  </p:stCondLst>
                                  <p:childTnLst>
                                    <p:set>
                                      <p:cBhvr>
                                        <p:cTn id="77" dur="1" fill="hold">
                                          <p:stCondLst>
                                            <p:cond delay="0"/>
                                          </p:stCondLst>
                                        </p:cTn>
                                        <p:tgtEl>
                                          <p:spTgt spid="278"/>
                                        </p:tgtEl>
                                        <p:attrNameLst>
                                          <p:attrName>style.visibility</p:attrName>
                                        </p:attrNameLst>
                                      </p:cBhvr>
                                      <p:to>
                                        <p:strVal val="visible"/>
                                      </p:to>
                                    </p:set>
                                    <p:animEffect transition="in" filter="dissolve">
                                      <p:cBhvr>
                                        <p:cTn id="78" dur="500"/>
                                        <p:tgtEl>
                                          <p:spTgt spid="278"/>
                                        </p:tgtEl>
                                      </p:cBhvr>
                                    </p:animEffect>
                                  </p:childTnLst>
                                </p:cTn>
                              </p:par>
                              <p:par>
                                <p:cTn id="79" presetID="9" presetClass="entr" presetSubtype="0" fill="hold" nodeType="withEffect">
                                  <p:stCondLst>
                                    <p:cond delay="0"/>
                                  </p:stCondLst>
                                  <p:childTnLst>
                                    <p:set>
                                      <p:cBhvr>
                                        <p:cTn id="80" dur="1" fill="hold">
                                          <p:stCondLst>
                                            <p:cond delay="0"/>
                                          </p:stCondLst>
                                        </p:cTn>
                                        <p:tgtEl>
                                          <p:spTgt spid="279"/>
                                        </p:tgtEl>
                                        <p:attrNameLst>
                                          <p:attrName>style.visibility</p:attrName>
                                        </p:attrNameLst>
                                      </p:cBhvr>
                                      <p:to>
                                        <p:strVal val="visible"/>
                                      </p:to>
                                    </p:set>
                                    <p:animEffect transition="in" filter="dissolve">
                                      <p:cBhvr>
                                        <p:cTn id="81" dur="500"/>
                                        <p:tgtEl>
                                          <p:spTgt spid="279"/>
                                        </p:tgtEl>
                                      </p:cBhvr>
                                    </p:animEffect>
                                  </p:childTnLst>
                                </p:cTn>
                              </p:par>
                              <p:par>
                                <p:cTn id="82" presetID="9" presetClass="entr" presetSubtype="0" fill="hold" nodeType="withEffect">
                                  <p:stCondLst>
                                    <p:cond delay="0"/>
                                  </p:stCondLst>
                                  <p:childTnLst>
                                    <p:set>
                                      <p:cBhvr>
                                        <p:cTn id="83" dur="1" fill="hold">
                                          <p:stCondLst>
                                            <p:cond delay="0"/>
                                          </p:stCondLst>
                                        </p:cTn>
                                        <p:tgtEl>
                                          <p:spTgt spid="280"/>
                                        </p:tgtEl>
                                        <p:attrNameLst>
                                          <p:attrName>style.visibility</p:attrName>
                                        </p:attrNameLst>
                                      </p:cBhvr>
                                      <p:to>
                                        <p:strVal val="visible"/>
                                      </p:to>
                                    </p:set>
                                    <p:animEffect transition="in" filter="dissolve">
                                      <p:cBhvr>
                                        <p:cTn id="84" dur="500"/>
                                        <p:tgtEl>
                                          <p:spTgt spid="280"/>
                                        </p:tgtEl>
                                      </p:cBhvr>
                                    </p:animEffect>
                                  </p:childTnLst>
                                </p:cTn>
                              </p:par>
                              <p:par>
                                <p:cTn id="85" presetID="9" presetClass="entr" presetSubtype="0" fill="hold" nodeType="withEffect">
                                  <p:stCondLst>
                                    <p:cond delay="0"/>
                                  </p:stCondLst>
                                  <p:childTnLst>
                                    <p:set>
                                      <p:cBhvr>
                                        <p:cTn id="86" dur="1" fill="hold">
                                          <p:stCondLst>
                                            <p:cond delay="0"/>
                                          </p:stCondLst>
                                        </p:cTn>
                                        <p:tgtEl>
                                          <p:spTgt spid="281"/>
                                        </p:tgtEl>
                                        <p:attrNameLst>
                                          <p:attrName>style.visibility</p:attrName>
                                        </p:attrNameLst>
                                      </p:cBhvr>
                                      <p:to>
                                        <p:strVal val="visible"/>
                                      </p:to>
                                    </p:set>
                                    <p:animEffect transition="in" filter="dissolve">
                                      <p:cBhvr>
                                        <p:cTn id="87" dur="500"/>
                                        <p:tgtEl>
                                          <p:spTgt spid="281"/>
                                        </p:tgtEl>
                                      </p:cBhvr>
                                    </p:animEffect>
                                  </p:childTnLst>
                                </p:cTn>
                              </p:par>
                              <p:par>
                                <p:cTn id="88" presetID="9" presetClass="entr" presetSubtype="0" fill="hold" nodeType="withEffect">
                                  <p:stCondLst>
                                    <p:cond delay="0"/>
                                  </p:stCondLst>
                                  <p:childTnLst>
                                    <p:set>
                                      <p:cBhvr>
                                        <p:cTn id="89" dur="1" fill="hold">
                                          <p:stCondLst>
                                            <p:cond delay="0"/>
                                          </p:stCondLst>
                                        </p:cTn>
                                        <p:tgtEl>
                                          <p:spTgt spid="282"/>
                                        </p:tgtEl>
                                        <p:attrNameLst>
                                          <p:attrName>style.visibility</p:attrName>
                                        </p:attrNameLst>
                                      </p:cBhvr>
                                      <p:to>
                                        <p:strVal val="visible"/>
                                      </p:to>
                                    </p:set>
                                    <p:animEffect transition="in" filter="dissolve">
                                      <p:cBhvr>
                                        <p:cTn id="90" dur="500"/>
                                        <p:tgtEl>
                                          <p:spTgt spid="282"/>
                                        </p:tgtEl>
                                      </p:cBhvr>
                                    </p:animEffect>
                                  </p:childTnLst>
                                </p:cTn>
                              </p:par>
                              <p:par>
                                <p:cTn id="91" presetID="9" presetClass="entr" presetSubtype="0" fill="hold" nodeType="withEffect">
                                  <p:stCondLst>
                                    <p:cond delay="0"/>
                                  </p:stCondLst>
                                  <p:childTnLst>
                                    <p:set>
                                      <p:cBhvr>
                                        <p:cTn id="92" dur="1" fill="hold">
                                          <p:stCondLst>
                                            <p:cond delay="0"/>
                                          </p:stCondLst>
                                        </p:cTn>
                                        <p:tgtEl>
                                          <p:spTgt spid="283"/>
                                        </p:tgtEl>
                                        <p:attrNameLst>
                                          <p:attrName>style.visibility</p:attrName>
                                        </p:attrNameLst>
                                      </p:cBhvr>
                                      <p:to>
                                        <p:strVal val="visible"/>
                                      </p:to>
                                    </p:set>
                                    <p:animEffect transition="in" filter="dissolve">
                                      <p:cBhvr>
                                        <p:cTn id="93" dur="500"/>
                                        <p:tgtEl>
                                          <p:spTgt spid="283"/>
                                        </p:tgtEl>
                                      </p:cBhvr>
                                    </p:animEffect>
                                  </p:childTnLst>
                                </p:cTn>
                              </p:par>
                              <p:par>
                                <p:cTn id="94" presetID="9" presetClass="entr" presetSubtype="0" fill="hold" nodeType="withEffect">
                                  <p:stCondLst>
                                    <p:cond delay="0"/>
                                  </p:stCondLst>
                                  <p:childTnLst>
                                    <p:set>
                                      <p:cBhvr>
                                        <p:cTn id="95" dur="1" fill="hold">
                                          <p:stCondLst>
                                            <p:cond delay="0"/>
                                          </p:stCondLst>
                                        </p:cTn>
                                        <p:tgtEl>
                                          <p:spTgt spid="284"/>
                                        </p:tgtEl>
                                        <p:attrNameLst>
                                          <p:attrName>style.visibility</p:attrName>
                                        </p:attrNameLst>
                                      </p:cBhvr>
                                      <p:to>
                                        <p:strVal val="visible"/>
                                      </p:to>
                                    </p:set>
                                    <p:animEffect transition="in" filter="dissolve">
                                      <p:cBhvr>
                                        <p:cTn id="96" dur="500"/>
                                        <p:tgtEl>
                                          <p:spTgt spid="284"/>
                                        </p:tgtEl>
                                      </p:cBhvr>
                                    </p:animEffect>
                                  </p:childTnLst>
                                </p:cTn>
                              </p:par>
                              <p:par>
                                <p:cTn id="97" presetID="9" presetClass="entr" presetSubtype="0" fill="hold" nodeType="withEffect">
                                  <p:stCondLst>
                                    <p:cond delay="0"/>
                                  </p:stCondLst>
                                  <p:childTnLst>
                                    <p:set>
                                      <p:cBhvr>
                                        <p:cTn id="98" dur="1" fill="hold">
                                          <p:stCondLst>
                                            <p:cond delay="0"/>
                                          </p:stCondLst>
                                        </p:cTn>
                                        <p:tgtEl>
                                          <p:spTgt spid="285"/>
                                        </p:tgtEl>
                                        <p:attrNameLst>
                                          <p:attrName>style.visibility</p:attrName>
                                        </p:attrNameLst>
                                      </p:cBhvr>
                                      <p:to>
                                        <p:strVal val="visible"/>
                                      </p:to>
                                    </p:set>
                                    <p:animEffect transition="in" filter="dissolve">
                                      <p:cBhvr>
                                        <p:cTn id="99" dur="500"/>
                                        <p:tgtEl>
                                          <p:spTgt spid="285"/>
                                        </p:tgtEl>
                                      </p:cBhvr>
                                    </p:animEffect>
                                  </p:childTnLst>
                                </p:cTn>
                              </p:par>
                              <p:par>
                                <p:cTn id="100" presetID="9" presetClass="entr" presetSubtype="0" fill="hold" nodeType="withEffect">
                                  <p:stCondLst>
                                    <p:cond delay="0"/>
                                  </p:stCondLst>
                                  <p:childTnLst>
                                    <p:set>
                                      <p:cBhvr>
                                        <p:cTn id="101" dur="1" fill="hold">
                                          <p:stCondLst>
                                            <p:cond delay="0"/>
                                          </p:stCondLst>
                                        </p:cTn>
                                        <p:tgtEl>
                                          <p:spTgt spid="286"/>
                                        </p:tgtEl>
                                        <p:attrNameLst>
                                          <p:attrName>style.visibility</p:attrName>
                                        </p:attrNameLst>
                                      </p:cBhvr>
                                      <p:to>
                                        <p:strVal val="visible"/>
                                      </p:to>
                                    </p:set>
                                    <p:animEffect transition="in" filter="dissolve">
                                      <p:cBhvr>
                                        <p:cTn id="102" dur="500"/>
                                        <p:tgtEl>
                                          <p:spTgt spid="286"/>
                                        </p:tgtEl>
                                      </p:cBhvr>
                                    </p:animEffect>
                                  </p:childTnLst>
                                </p:cTn>
                              </p:par>
                              <p:par>
                                <p:cTn id="103" presetID="9" presetClass="entr" presetSubtype="0" fill="hold" nodeType="withEffect">
                                  <p:stCondLst>
                                    <p:cond delay="0"/>
                                  </p:stCondLst>
                                  <p:childTnLst>
                                    <p:set>
                                      <p:cBhvr>
                                        <p:cTn id="104" dur="1" fill="hold">
                                          <p:stCondLst>
                                            <p:cond delay="0"/>
                                          </p:stCondLst>
                                        </p:cTn>
                                        <p:tgtEl>
                                          <p:spTgt spid="287"/>
                                        </p:tgtEl>
                                        <p:attrNameLst>
                                          <p:attrName>style.visibility</p:attrName>
                                        </p:attrNameLst>
                                      </p:cBhvr>
                                      <p:to>
                                        <p:strVal val="visible"/>
                                      </p:to>
                                    </p:set>
                                    <p:animEffect transition="in" filter="dissolve">
                                      <p:cBhvr>
                                        <p:cTn id="105" dur="500"/>
                                        <p:tgtEl>
                                          <p:spTgt spid="287"/>
                                        </p:tgtEl>
                                      </p:cBhvr>
                                    </p:animEffect>
                                  </p:childTnLst>
                                </p:cTn>
                              </p:par>
                              <p:par>
                                <p:cTn id="106" presetID="9" presetClass="entr" presetSubtype="0" fill="hold" nodeType="withEffect">
                                  <p:stCondLst>
                                    <p:cond delay="0"/>
                                  </p:stCondLst>
                                  <p:childTnLst>
                                    <p:set>
                                      <p:cBhvr>
                                        <p:cTn id="107" dur="1" fill="hold">
                                          <p:stCondLst>
                                            <p:cond delay="0"/>
                                          </p:stCondLst>
                                        </p:cTn>
                                        <p:tgtEl>
                                          <p:spTgt spid="288"/>
                                        </p:tgtEl>
                                        <p:attrNameLst>
                                          <p:attrName>style.visibility</p:attrName>
                                        </p:attrNameLst>
                                      </p:cBhvr>
                                      <p:to>
                                        <p:strVal val="visible"/>
                                      </p:to>
                                    </p:set>
                                    <p:animEffect transition="in" filter="dissolve">
                                      <p:cBhvr>
                                        <p:cTn id="108" dur="500"/>
                                        <p:tgtEl>
                                          <p:spTgt spid="288"/>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289"/>
                                        </p:tgtEl>
                                        <p:attrNameLst>
                                          <p:attrName>style.visibility</p:attrName>
                                        </p:attrNameLst>
                                      </p:cBhvr>
                                      <p:to>
                                        <p:strVal val="visible"/>
                                      </p:to>
                                    </p:set>
                                    <p:animEffect transition="in" filter="dissolve">
                                      <p:cBhvr>
                                        <p:cTn id="111" dur="500"/>
                                        <p:tgtEl>
                                          <p:spTgt spid="289"/>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290"/>
                                        </p:tgtEl>
                                        <p:attrNameLst>
                                          <p:attrName>style.visibility</p:attrName>
                                        </p:attrNameLst>
                                      </p:cBhvr>
                                      <p:to>
                                        <p:strVal val="visible"/>
                                      </p:to>
                                    </p:set>
                                    <p:animEffect transition="in" filter="dissolve">
                                      <p:cBhvr>
                                        <p:cTn id="114" dur="500"/>
                                        <p:tgtEl>
                                          <p:spTgt spid="290"/>
                                        </p:tgtEl>
                                      </p:cBhvr>
                                    </p:animEffect>
                                  </p:childTnLst>
                                </p:cTn>
                              </p:par>
                              <p:par>
                                <p:cTn id="115" presetID="9" presetClass="entr" presetSubtype="0" fill="hold"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dissolve">
                                      <p:cBhvr>
                                        <p:cTn id="117" dur="500"/>
                                        <p:tgtEl>
                                          <p:spTgt spid="37"/>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291"/>
                                        </p:tgtEl>
                                        <p:attrNameLst>
                                          <p:attrName>style.visibility</p:attrName>
                                        </p:attrNameLst>
                                      </p:cBhvr>
                                      <p:to>
                                        <p:strVal val="visible"/>
                                      </p:to>
                                    </p:set>
                                    <p:animEffect transition="in" filter="dissolve">
                                      <p:cBhvr>
                                        <p:cTn id="120" dur="500"/>
                                        <p:tgtEl>
                                          <p:spTgt spid="291"/>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33"/>
                                        </p:tgtEl>
                                        <p:attrNameLst>
                                          <p:attrName>style.visibility</p:attrName>
                                        </p:attrNameLst>
                                      </p:cBhvr>
                                      <p:to>
                                        <p:strVal val="visible"/>
                                      </p:to>
                                    </p:set>
                                    <p:animEffect transition="in" filter="dissolve">
                                      <p:cBhvr>
                                        <p:cTn id="125" dur="500"/>
                                        <p:tgtEl>
                                          <p:spTgt spid="133"/>
                                        </p:tgtEl>
                                      </p:cBhvr>
                                    </p:animEffect>
                                  </p:childTnLst>
                                </p:cTn>
                              </p:par>
                              <p:par>
                                <p:cTn id="126" presetID="9" presetClass="entr" presetSubtype="0" fill="hold" nodeType="withEffect">
                                  <p:stCondLst>
                                    <p:cond delay="0"/>
                                  </p:stCondLst>
                                  <p:childTnLst>
                                    <p:set>
                                      <p:cBhvr>
                                        <p:cTn id="127" dur="1" fill="hold">
                                          <p:stCondLst>
                                            <p:cond delay="0"/>
                                          </p:stCondLst>
                                        </p:cTn>
                                        <p:tgtEl>
                                          <p:spTgt spid="134"/>
                                        </p:tgtEl>
                                        <p:attrNameLst>
                                          <p:attrName>style.visibility</p:attrName>
                                        </p:attrNameLst>
                                      </p:cBhvr>
                                      <p:to>
                                        <p:strVal val="visible"/>
                                      </p:to>
                                    </p:set>
                                    <p:animEffect transition="in" filter="dissolve">
                                      <p:cBhvr>
                                        <p:cTn id="128" dur="500"/>
                                        <p:tgtEl>
                                          <p:spTgt spid="13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292"/>
                                        </p:tgtEl>
                                        <p:attrNameLst>
                                          <p:attrName>style.visibility</p:attrName>
                                        </p:attrNameLst>
                                      </p:cBhvr>
                                      <p:to>
                                        <p:strVal val="visible"/>
                                      </p:to>
                                    </p:set>
                                    <p:animEffect transition="in" filter="dissolve">
                                      <p:cBhvr>
                                        <p:cTn id="131" dur="500"/>
                                        <p:tgtEl>
                                          <p:spTgt spid="292"/>
                                        </p:tgtEl>
                                      </p:cBhvr>
                                    </p:animEffect>
                                  </p:childTnLst>
                                </p:cTn>
                              </p:par>
                              <p:par>
                                <p:cTn id="132" presetID="9" presetClass="entr" presetSubtype="0" fill="hold"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dissolve">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nodeType="clickEffect">
                                  <p:stCondLst>
                                    <p:cond delay="0"/>
                                  </p:stCondLst>
                                  <p:childTnLst>
                                    <p:set>
                                      <p:cBhvr>
                                        <p:cTn id="138" dur="1" fill="hold">
                                          <p:stCondLst>
                                            <p:cond delay="0"/>
                                          </p:stCondLst>
                                        </p:cTn>
                                        <p:tgtEl>
                                          <p:spTgt spid="3">
                                            <p:txEl>
                                              <p:pRg st="1" end="1"/>
                                            </p:txEl>
                                          </p:spTgt>
                                        </p:tgtEl>
                                        <p:attrNameLst>
                                          <p:attrName>style.visibility</p:attrName>
                                        </p:attrNameLst>
                                      </p:cBhvr>
                                      <p:to>
                                        <p:strVal val="visible"/>
                                      </p:to>
                                    </p:set>
                                    <p:animEffect transition="in" filter="dissolve">
                                      <p:cBhvr>
                                        <p:cTn id="139" dur="500"/>
                                        <p:tgtEl>
                                          <p:spTgt spid="3">
                                            <p:txEl>
                                              <p:pRg st="1" end="1"/>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3">
                                            <p:txEl>
                                              <p:pRg st="2" end="2"/>
                                            </p:txEl>
                                          </p:spTgt>
                                        </p:tgtEl>
                                        <p:attrNameLst>
                                          <p:attrName>style.visibility</p:attrName>
                                        </p:attrNameLst>
                                      </p:cBhvr>
                                      <p:to>
                                        <p:strVal val="visible"/>
                                      </p:to>
                                    </p:set>
                                    <p:animEffect transition="in" filter="dissolve">
                                      <p:cBhvr>
                                        <p:cTn id="144" dur="500"/>
                                        <p:tgtEl>
                                          <p:spTgt spid="3">
                                            <p:txEl>
                                              <p:pRg st="2" end="2"/>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nodeType="clickEffect">
                                  <p:stCondLst>
                                    <p:cond delay="0"/>
                                  </p:stCondLst>
                                  <p:childTnLst>
                                    <p:set>
                                      <p:cBhvr>
                                        <p:cTn id="148" dur="1" fill="hold">
                                          <p:stCondLst>
                                            <p:cond delay="0"/>
                                          </p:stCondLst>
                                        </p:cTn>
                                        <p:tgtEl>
                                          <p:spTgt spid="3">
                                            <p:txEl>
                                              <p:pRg st="3" end="3"/>
                                            </p:txEl>
                                          </p:spTgt>
                                        </p:tgtEl>
                                        <p:attrNameLst>
                                          <p:attrName>style.visibility</p:attrName>
                                        </p:attrNameLst>
                                      </p:cBhvr>
                                      <p:to>
                                        <p:strVal val="visible"/>
                                      </p:to>
                                    </p:set>
                                    <p:animEffect transition="in" filter="dissolve">
                                      <p:cBhvr>
                                        <p:cTn id="14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255" grpId="0" animBg="1"/>
      <p:bldP spid="256" grpId="0" animBg="1"/>
      <p:bldP spid="257" grpId="0"/>
      <p:bldP spid="258" grpId="0"/>
      <p:bldP spid="289" grpId="0"/>
      <p:bldP spid="290" grpId="0"/>
      <p:bldP spid="291" grpId="0"/>
      <p:bldP spid="2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Oblivious Data Structures </a:t>
            </a:r>
            <a:r>
              <a:rPr lang="en-US" sz="6000" dirty="0">
                <a:solidFill>
                  <a:schemeClr val="tx1">
                    <a:lumMod val="60000"/>
                    <a:lumOff val="40000"/>
                  </a:schemeClr>
                </a:solidFill>
                <a:latin typeface="Helvetica Neue"/>
              </a:rPr>
              <a:t>[WNL+14] </a:t>
            </a:r>
            <a:endParaRPr lang="en-US" sz="6000" dirty="0">
              <a:solidFill>
                <a:schemeClr val="tx1">
                  <a:lumMod val="60000"/>
                  <a:lumOff val="40000"/>
                </a:schemeClr>
              </a:solidFill>
              <a:latin typeface="Helvetica Neue" charset="0"/>
              <a:ea typeface="Helvetica Neue" charset="0"/>
              <a:cs typeface="Helvetica Neue" charset="0"/>
            </a:endParaRPr>
          </a:p>
        </p:txBody>
      </p:sp>
      <p:sp>
        <p:nvSpPr>
          <p:cNvPr id="3" name="Text Placeholder 2"/>
          <p:cNvSpPr>
            <a:spLocks noGrp="1"/>
          </p:cNvSpPr>
          <p:nvPr>
            <p:ph type="body" idx="1"/>
          </p:nvPr>
        </p:nvSpPr>
        <p:spPr>
          <a:xfrm>
            <a:off x="644577" y="1985424"/>
            <a:ext cx="16019144" cy="2019956"/>
          </a:xfrm>
        </p:spPr>
        <p:txBody>
          <a:bodyPr anchor="t">
            <a:noAutofit/>
          </a:bodyPr>
          <a:lstStyle/>
          <a:p>
            <a:pPr>
              <a:spcBef>
                <a:spcPts val="1200"/>
              </a:spcBef>
              <a:buSzPct val="100000"/>
              <a:buFont typeface="Wingdings" charset="2"/>
              <a:buChar char="§"/>
            </a:pPr>
            <a:r>
              <a:rPr lang="en-US" sz="3000" dirty="0">
                <a:latin typeface="Helvetica Neue" charset="0"/>
                <a:ea typeface="Helvetica Neue" charset="0"/>
                <a:cs typeface="Helvetica Neue" charset="0"/>
              </a:rPr>
              <a:t>Reduce the size of position map stored at the client</a:t>
            </a:r>
          </a:p>
          <a:p>
            <a:pPr lvl="1">
              <a:spcBef>
                <a:spcPts val="1200"/>
              </a:spcBef>
              <a:buSzPct val="100000"/>
              <a:buFont typeface="Wingdings" charset="2"/>
              <a:buChar char="§"/>
            </a:pPr>
            <a:r>
              <a:rPr lang="en-US" sz="3000" dirty="0">
                <a:latin typeface="Helvetica Neue" charset="0"/>
                <a:ea typeface="Helvetica Neue" charset="0"/>
                <a:cs typeface="Helvetica Neue" charset="0"/>
              </a:rPr>
              <a:t>Each node store the position map of its logical next node and so forth</a:t>
            </a:r>
          </a:p>
          <a:p>
            <a:pPr lvl="1">
              <a:spcBef>
                <a:spcPts val="1200"/>
              </a:spcBef>
              <a:buSzPct val="100000"/>
              <a:buFont typeface="Wingdings" charset="2"/>
              <a:buChar char="§"/>
            </a:pPr>
            <a:r>
              <a:rPr lang="en-US" sz="3000" dirty="0">
                <a:latin typeface="Helvetica Neue" charset="0"/>
                <a:ea typeface="Helvetica Neue" charset="0"/>
                <a:cs typeface="Helvetica Neue" charset="0"/>
              </a:rPr>
              <a:t>Only need to store the position map of the root(s)</a:t>
            </a:r>
          </a:p>
        </p:txBody>
      </p:sp>
      <p:sp>
        <p:nvSpPr>
          <p:cNvPr id="5" name="Slide Number Placeholder 4">
            <a:extLst>
              <a:ext uri="{FF2B5EF4-FFF2-40B4-BE49-F238E27FC236}">
                <a16:creationId xmlns:a16="http://schemas.microsoft.com/office/drawing/2014/main" id="{FE5B3B0E-2E7E-45C6-812C-EC5FCEDA0F8A}"/>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4" name="Oval 3">
            <a:extLst>
              <a:ext uri="{FF2B5EF4-FFF2-40B4-BE49-F238E27FC236}">
                <a16:creationId xmlns:a16="http://schemas.microsoft.com/office/drawing/2014/main" id="{72FD12F7-276F-9548-9CCD-E0F860FFB2AA}"/>
              </a:ext>
            </a:extLst>
          </p:cNvPr>
          <p:cNvSpPr/>
          <p:nvPr/>
        </p:nvSpPr>
        <p:spPr>
          <a:xfrm>
            <a:off x="1191803" y="4033784"/>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1</a:t>
            </a:r>
          </a:p>
        </p:txBody>
      </p:sp>
      <p:sp>
        <p:nvSpPr>
          <p:cNvPr id="8" name="Oval 7">
            <a:extLst>
              <a:ext uri="{FF2B5EF4-FFF2-40B4-BE49-F238E27FC236}">
                <a16:creationId xmlns:a16="http://schemas.microsoft.com/office/drawing/2014/main" id="{183D755D-97F7-0144-B476-C130BD4C8129}"/>
              </a:ext>
            </a:extLst>
          </p:cNvPr>
          <p:cNvSpPr/>
          <p:nvPr/>
        </p:nvSpPr>
        <p:spPr>
          <a:xfrm>
            <a:off x="2590956" y="4033784"/>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sz="24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2</a:t>
            </a:r>
            <a:endPar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9" name="Oval 8">
            <a:extLst>
              <a:ext uri="{FF2B5EF4-FFF2-40B4-BE49-F238E27FC236}">
                <a16:creationId xmlns:a16="http://schemas.microsoft.com/office/drawing/2014/main" id="{3DE2175E-FA0C-464B-8695-D83C2D0DCA3E}"/>
              </a:ext>
            </a:extLst>
          </p:cNvPr>
          <p:cNvSpPr/>
          <p:nvPr/>
        </p:nvSpPr>
        <p:spPr>
          <a:xfrm>
            <a:off x="3990110" y="4033784"/>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sz="24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3</a:t>
            </a:r>
            <a:endPar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10" name="Oval 9">
            <a:extLst>
              <a:ext uri="{FF2B5EF4-FFF2-40B4-BE49-F238E27FC236}">
                <a16:creationId xmlns:a16="http://schemas.microsoft.com/office/drawing/2014/main" id="{F13A5C2F-4B31-7F4D-BBFA-5F2C5867009B}"/>
              </a:ext>
            </a:extLst>
          </p:cNvPr>
          <p:cNvSpPr/>
          <p:nvPr/>
        </p:nvSpPr>
        <p:spPr>
          <a:xfrm>
            <a:off x="5389264" y="4033784"/>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4</a:t>
            </a:r>
          </a:p>
        </p:txBody>
      </p:sp>
      <p:graphicFrame>
        <p:nvGraphicFramePr>
          <p:cNvPr id="11" name="Table 10">
            <a:extLst>
              <a:ext uri="{FF2B5EF4-FFF2-40B4-BE49-F238E27FC236}">
                <a16:creationId xmlns:a16="http://schemas.microsoft.com/office/drawing/2014/main" id="{398DD2EC-A9F6-E24A-A0A7-F69A39CE8576}"/>
              </a:ext>
            </a:extLst>
          </p:cNvPr>
          <p:cNvGraphicFramePr>
            <a:graphicFrameLocks noGrp="1"/>
          </p:cNvGraphicFramePr>
          <p:nvPr>
            <p:extLst>
              <p:ext uri="{D42A27DB-BD31-4B8C-83A1-F6EECF244321}">
                <p14:modId xmlns:p14="http://schemas.microsoft.com/office/powerpoint/2010/main" val="867647417"/>
              </p:ext>
            </p:extLst>
          </p:nvPr>
        </p:nvGraphicFramePr>
        <p:xfrm>
          <a:off x="954554" y="8177724"/>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7</a:t>
                      </a:r>
                    </a:p>
                  </a:txBody>
                  <a:tcPr>
                    <a:solidFill>
                      <a:schemeClr val="accent3">
                        <a:lumMod val="60000"/>
                        <a:lumOff val="40000"/>
                      </a:schemeClr>
                    </a:solidFill>
                  </a:tcPr>
                </a:tc>
                <a:extLst>
                  <a:ext uri="{0D108BD9-81ED-4DB2-BD59-A6C34878D82A}">
                    <a16:rowId xmlns:a16="http://schemas.microsoft.com/office/drawing/2014/main" val="3154205641"/>
                  </a:ext>
                </a:extLst>
              </a:tr>
            </a:tbl>
          </a:graphicData>
        </a:graphic>
      </p:graphicFrame>
      <p:graphicFrame>
        <p:nvGraphicFramePr>
          <p:cNvPr id="12" name="Table 11">
            <a:extLst>
              <a:ext uri="{FF2B5EF4-FFF2-40B4-BE49-F238E27FC236}">
                <a16:creationId xmlns:a16="http://schemas.microsoft.com/office/drawing/2014/main" id="{4AAC2A12-3E18-0B4C-8748-C1CAB010E8F0}"/>
              </a:ext>
            </a:extLst>
          </p:cNvPr>
          <p:cNvGraphicFramePr>
            <a:graphicFrameLocks noGrp="1"/>
          </p:cNvGraphicFramePr>
          <p:nvPr>
            <p:extLst>
              <p:ext uri="{D42A27DB-BD31-4B8C-83A1-F6EECF244321}">
                <p14:modId xmlns:p14="http://schemas.microsoft.com/office/powerpoint/2010/main" val="1538095386"/>
              </p:ext>
            </p:extLst>
          </p:nvPr>
        </p:nvGraphicFramePr>
        <p:xfrm>
          <a:off x="1936580" y="8177724"/>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6</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13" name="Table 12">
            <a:extLst>
              <a:ext uri="{FF2B5EF4-FFF2-40B4-BE49-F238E27FC236}">
                <a16:creationId xmlns:a16="http://schemas.microsoft.com/office/drawing/2014/main" id="{59AEB75B-5912-4044-94FA-8ECABD91096B}"/>
              </a:ext>
            </a:extLst>
          </p:cNvPr>
          <p:cNvGraphicFramePr>
            <a:graphicFrameLocks noGrp="1"/>
          </p:cNvGraphicFramePr>
          <p:nvPr>
            <p:extLst>
              <p:ext uri="{D42A27DB-BD31-4B8C-83A1-F6EECF244321}">
                <p14:modId xmlns:p14="http://schemas.microsoft.com/office/powerpoint/2010/main" val="2546774073"/>
              </p:ext>
            </p:extLst>
          </p:nvPr>
        </p:nvGraphicFramePr>
        <p:xfrm>
          <a:off x="2990874" y="8175957"/>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4</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14" name="Table 13">
            <a:extLst>
              <a:ext uri="{FF2B5EF4-FFF2-40B4-BE49-F238E27FC236}">
                <a16:creationId xmlns:a16="http://schemas.microsoft.com/office/drawing/2014/main" id="{4DF9631F-E9D6-4246-8B17-4EA05770C668}"/>
              </a:ext>
            </a:extLst>
          </p:cNvPr>
          <p:cNvGraphicFramePr>
            <a:graphicFrameLocks noGrp="1"/>
          </p:cNvGraphicFramePr>
          <p:nvPr>
            <p:extLst>
              <p:ext uri="{D42A27DB-BD31-4B8C-83A1-F6EECF244321}">
                <p14:modId xmlns:p14="http://schemas.microsoft.com/office/powerpoint/2010/main" val="1068579554"/>
              </p:ext>
            </p:extLst>
          </p:nvPr>
        </p:nvGraphicFramePr>
        <p:xfrm>
          <a:off x="3972900" y="8175957"/>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15" name="Table 14">
            <a:extLst>
              <a:ext uri="{FF2B5EF4-FFF2-40B4-BE49-F238E27FC236}">
                <a16:creationId xmlns:a16="http://schemas.microsoft.com/office/drawing/2014/main" id="{0563DB4B-24AE-0347-A230-B2ACB7BCA8D9}"/>
              </a:ext>
            </a:extLst>
          </p:cNvPr>
          <p:cNvGraphicFramePr>
            <a:graphicFrameLocks noGrp="1"/>
          </p:cNvGraphicFramePr>
          <p:nvPr>
            <p:extLst>
              <p:ext uri="{D42A27DB-BD31-4B8C-83A1-F6EECF244321}">
                <p14:modId xmlns:p14="http://schemas.microsoft.com/office/powerpoint/2010/main" val="2954281469"/>
              </p:ext>
            </p:extLst>
          </p:nvPr>
        </p:nvGraphicFramePr>
        <p:xfrm>
          <a:off x="5069545" y="8177724"/>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16" name="Table 15">
            <a:extLst>
              <a:ext uri="{FF2B5EF4-FFF2-40B4-BE49-F238E27FC236}">
                <a16:creationId xmlns:a16="http://schemas.microsoft.com/office/drawing/2014/main" id="{FB488170-0CB6-4245-BE04-47C0A0B357EB}"/>
              </a:ext>
            </a:extLst>
          </p:cNvPr>
          <p:cNvGraphicFramePr>
            <a:graphicFrameLocks noGrp="1"/>
          </p:cNvGraphicFramePr>
          <p:nvPr>
            <p:extLst>
              <p:ext uri="{D42A27DB-BD31-4B8C-83A1-F6EECF244321}">
                <p14:modId xmlns:p14="http://schemas.microsoft.com/office/powerpoint/2010/main" val="1587832657"/>
              </p:ext>
            </p:extLst>
          </p:nvPr>
        </p:nvGraphicFramePr>
        <p:xfrm>
          <a:off x="6051571" y="8177724"/>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17" name="Table 16">
            <a:extLst>
              <a:ext uri="{FF2B5EF4-FFF2-40B4-BE49-F238E27FC236}">
                <a16:creationId xmlns:a16="http://schemas.microsoft.com/office/drawing/2014/main" id="{BB10FD91-31AA-9743-9A65-54D77488CB82}"/>
              </a:ext>
            </a:extLst>
          </p:cNvPr>
          <p:cNvGraphicFramePr>
            <a:graphicFrameLocks noGrp="1"/>
          </p:cNvGraphicFramePr>
          <p:nvPr>
            <p:extLst>
              <p:ext uri="{D42A27DB-BD31-4B8C-83A1-F6EECF244321}">
                <p14:modId xmlns:p14="http://schemas.microsoft.com/office/powerpoint/2010/main" val="4281936644"/>
              </p:ext>
            </p:extLst>
          </p:nvPr>
        </p:nvGraphicFramePr>
        <p:xfrm>
          <a:off x="7105865" y="8175957"/>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3</a:t>
                      </a:r>
                    </a:p>
                  </a:txBody>
                  <a:tcPr>
                    <a:solidFill>
                      <a:schemeClr val="accent3">
                        <a:lumMod val="60000"/>
                        <a:lumOff val="40000"/>
                      </a:schemeClr>
                    </a:solidFill>
                  </a:tcPr>
                </a:tc>
                <a:extLst>
                  <a:ext uri="{0D108BD9-81ED-4DB2-BD59-A6C34878D82A}">
                    <a16:rowId xmlns:a16="http://schemas.microsoft.com/office/drawing/2014/main" val="3154205641"/>
                  </a:ext>
                </a:extLst>
              </a:tr>
            </a:tbl>
          </a:graphicData>
        </a:graphic>
      </p:graphicFrame>
      <p:graphicFrame>
        <p:nvGraphicFramePr>
          <p:cNvPr id="18" name="Table 17">
            <a:extLst>
              <a:ext uri="{FF2B5EF4-FFF2-40B4-BE49-F238E27FC236}">
                <a16:creationId xmlns:a16="http://schemas.microsoft.com/office/drawing/2014/main" id="{45075C7B-DCAD-2448-837C-3808336987CC}"/>
              </a:ext>
            </a:extLst>
          </p:cNvPr>
          <p:cNvGraphicFramePr>
            <a:graphicFrameLocks noGrp="1"/>
          </p:cNvGraphicFramePr>
          <p:nvPr>
            <p:extLst>
              <p:ext uri="{D42A27DB-BD31-4B8C-83A1-F6EECF244321}">
                <p14:modId xmlns:p14="http://schemas.microsoft.com/office/powerpoint/2010/main" val="3964674114"/>
              </p:ext>
            </p:extLst>
          </p:nvPr>
        </p:nvGraphicFramePr>
        <p:xfrm>
          <a:off x="8087891" y="8175957"/>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19" name="Table 18">
            <a:extLst>
              <a:ext uri="{FF2B5EF4-FFF2-40B4-BE49-F238E27FC236}">
                <a16:creationId xmlns:a16="http://schemas.microsoft.com/office/drawing/2014/main" id="{9800CF22-F9FD-5D4D-BCD1-1F799A4F7603}"/>
              </a:ext>
            </a:extLst>
          </p:cNvPr>
          <p:cNvGraphicFramePr>
            <a:graphicFrameLocks noGrp="1"/>
          </p:cNvGraphicFramePr>
          <p:nvPr>
            <p:extLst>
              <p:ext uri="{D42A27DB-BD31-4B8C-83A1-F6EECF244321}">
                <p14:modId xmlns:p14="http://schemas.microsoft.com/office/powerpoint/2010/main" val="1748631048"/>
              </p:ext>
            </p:extLst>
          </p:nvPr>
        </p:nvGraphicFramePr>
        <p:xfrm>
          <a:off x="1481454" y="7351830"/>
          <a:ext cx="586007" cy="557226"/>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0" name="Table 19">
            <a:extLst>
              <a:ext uri="{FF2B5EF4-FFF2-40B4-BE49-F238E27FC236}">
                <a16:creationId xmlns:a16="http://schemas.microsoft.com/office/drawing/2014/main" id="{58711420-23A4-EA4C-8027-2453B9DF0E9E}"/>
              </a:ext>
            </a:extLst>
          </p:cNvPr>
          <p:cNvGraphicFramePr>
            <a:graphicFrameLocks noGrp="1"/>
          </p:cNvGraphicFramePr>
          <p:nvPr>
            <p:extLst>
              <p:ext uri="{D42A27DB-BD31-4B8C-83A1-F6EECF244321}">
                <p14:modId xmlns:p14="http://schemas.microsoft.com/office/powerpoint/2010/main" val="1834956222"/>
              </p:ext>
            </p:extLst>
          </p:nvPr>
        </p:nvGraphicFramePr>
        <p:xfrm>
          <a:off x="3503255" y="7351830"/>
          <a:ext cx="586007" cy="557226"/>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1" name="Table 20">
            <a:extLst>
              <a:ext uri="{FF2B5EF4-FFF2-40B4-BE49-F238E27FC236}">
                <a16:creationId xmlns:a16="http://schemas.microsoft.com/office/drawing/2014/main" id="{5BBC0736-9515-2E4D-B935-CDF11DB08624}"/>
              </a:ext>
            </a:extLst>
          </p:cNvPr>
          <p:cNvGraphicFramePr>
            <a:graphicFrameLocks noGrp="1"/>
          </p:cNvGraphicFramePr>
          <p:nvPr>
            <p:extLst>
              <p:ext uri="{D42A27DB-BD31-4B8C-83A1-F6EECF244321}">
                <p14:modId xmlns:p14="http://schemas.microsoft.com/office/powerpoint/2010/main" val="1440942438"/>
              </p:ext>
            </p:extLst>
          </p:nvPr>
        </p:nvGraphicFramePr>
        <p:xfrm>
          <a:off x="5481230" y="7351830"/>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2</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2" name="Table 21">
            <a:extLst>
              <a:ext uri="{FF2B5EF4-FFF2-40B4-BE49-F238E27FC236}">
                <a16:creationId xmlns:a16="http://schemas.microsoft.com/office/drawing/2014/main" id="{93AB5BF5-E3B4-F248-B7CE-E53D6DBF8D82}"/>
              </a:ext>
            </a:extLst>
          </p:cNvPr>
          <p:cNvGraphicFramePr>
            <a:graphicFrameLocks noGrp="1"/>
          </p:cNvGraphicFramePr>
          <p:nvPr>
            <p:extLst>
              <p:ext uri="{D42A27DB-BD31-4B8C-83A1-F6EECF244321}">
                <p14:modId xmlns:p14="http://schemas.microsoft.com/office/powerpoint/2010/main" val="534672364"/>
              </p:ext>
            </p:extLst>
          </p:nvPr>
        </p:nvGraphicFramePr>
        <p:xfrm>
          <a:off x="7637990" y="7380234"/>
          <a:ext cx="586007" cy="557226"/>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0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3" name="Table 22">
            <a:extLst>
              <a:ext uri="{FF2B5EF4-FFF2-40B4-BE49-F238E27FC236}">
                <a16:creationId xmlns:a16="http://schemas.microsoft.com/office/drawing/2014/main" id="{89395463-159B-4B4B-AE54-6F6C16EA01E8}"/>
              </a:ext>
            </a:extLst>
          </p:cNvPr>
          <p:cNvGraphicFramePr>
            <a:graphicFrameLocks noGrp="1"/>
          </p:cNvGraphicFramePr>
          <p:nvPr>
            <p:extLst>
              <p:ext uri="{D42A27DB-BD31-4B8C-83A1-F6EECF244321}">
                <p14:modId xmlns:p14="http://schemas.microsoft.com/office/powerpoint/2010/main" val="4035561609"/>
              </p:ext>
            </p:extLst>
          </p:nvPr>
        </p:nvGraphicFramePr>
        <p:xfrm>
          <a:off x="2471323" y="6577694"/>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1</a:t>
                      </a:r>
                    </a:p>
                  </a:txBody>
                  <a:tcPr>
                    <a:solidFill>
                      <a:schemeClr val="accent3">
                        <a:lumMod val="60000"/>
                        <a:lumOff val="40000"/>
                      </a:schemeClr>
                    </a:solidFill>
                  </a:tcPr>
                </a:tc>
                <a:extLst>
                  <a:ext uri="{0D108BD9-81ED-4DB2-BD59-A6C34878D82A}">
                    <a16:rowId xmlns:a16="http://schemas.microsoft.com/office/drawing/2014/main" val="1485514119"/>
                  </a:ext>
                </a:extLst>
              </a:tr>
              <a:tr h="252426">
                <a:tc>
                  <a:txBody>
                    <a:bodyPr/>
                    <a:lstStyle/>
                    <a:p>
                      <a:endPar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4" name="Table 23">
            <a:extLst>
              <a:ext uri="{FF2B5EF4-FFF2-40B4-BE49-F238E27FC236}">
                <a16:creationId xmlns:a16="http://schemas.microsoft.com/office/drawing/2014/main" id="{E6A9B118-DF12-024C-BB84-A7E84125F888}"/>
              </a:ext>
            </a:extLst>
          </p:cNvPr>
          <p:cNvGraphicFramePr>
            <a:graphicFrameLocks noGrp="1"/>
          </p:cNvGraphicFramePr>
          <p:nvPr>
            <p:extLst>
              <p:ext uri="{D42A27DB-BD31-4B8C-83A1-F6EECF244321}">
                <p14:modId xmlns:p14="http://schemas.microsoft.com/office/powerpoint/2010/main" val="2113615561"/>
              </p:ext>
            </p:extLst>
          </p:nvPr>
        </p:nvGraphicFramePr>
        <p:xfrm>
          <a:off x="6550114" y="6575400"/>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3156404493"/>
                    </a:ext>
                  </a:extLst>
                </a:gridCol>
              </a:tblGrid>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1485514119"/>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154205641"/>
                  </a:ext>
                </a:extLst>
              </a:tr>
            </a:tbl>
          </a:graphicData>
        </a:graphic>
      </p:graphicFrame>
      <p:graphicFrame>
        <p:nvGraphicFramePr>
          <p:cNvPr id="25" name="Table 24">
            <a:extLst>
              <a:ext uri="{FF2B5EF4-FFF2-40B4-BE49-F238E27FC236}">
                <a16:creationId xmlns:a16="http://schemas.microsoft.com/office/drawing/2014/main" id="{F1FC0F94-3AEB-FC4A-BB14-136D454B0794}"/>
              </a:ext>
            </a:extLst>
          </p:cNvPr>
          <p:cNvGraphicFramePr>
            <a:graphicFrameLocks noGrp="1"/>
          </p:cNvGraphicFramePr>
          <p:nvPr>
            <p:extLst>
              <p:ext uri="{D42A27DB-BD31-4B8C-83A1-F6EECF244321}">
                <p14:modId xmlns:p14="http://schemas.microsoft.com/office/powerpoint/2010/main" val="1743108888"/>
              </p:ext>
            </p:extLst>
          </p:nvPr>
        </p:nvGraphicFramePr>
        <p:xfrm>
          <a:off x="4569412" y="5749377"/>
          <a:ext cx="586007" cy="609600"/>
        </p:xfrm>
        <a:graphic>
          <a:graphicData uri="http://schemas.openxmlformats.org/drawingml/2006/table">
            <a:tbl>
              <a:tblPr firstRow="1" bandRow="1">
                <a:tableStyleId>{5940675A-B579-460E-94D1-54222C63F5DA}</a:tableStyleId>
              </a:tblPr>
              <a:tblGrid>
                <a:gridCol w="586007">
                  <a:extLst>
                    <a:ext uri="{9D8B030D-6E8A-4147-A177-3AD203B41FA5}">
                      <a16:colId xmlns:a16="http://schemas.microsoft.com/office/drawing/2014/main" val="1638731804"/>
                    </a:ext>
                  </a:extLst>
                </a:gridCol>
              </a:tblGrid>
              <a:tr h="252426">
                <a:tc>
                  <a:txBody>
                    <a:bodyPr/>
                    <a:lstStyle/>
                    <a:p>
                      <a:r>
                        <a:rPr lang="en-US" sz="14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5</a:t>
                      </a:r>
                    </a:p>
                  </a:txBody>
                  <a:tcPr>
                    <a:solidFill>
                      <a:schemeClr val="accent3">
                        <a:lumMod val="60000"/>
                        <a:lumOff val="40000"/>
                      </a:schemeClr>
                    </a:solidFill>
                  </a:tcPr>
                </a:tc>
                <a:extLst>
                  <a:ext uri="{0D108BD9-81ED-4DB2-BD59-A6C34878D82A}">
                    <a16:rowId xmlns:a16="http://schemas.microsoft.com/office/drawing/2014/main" val="1161233338"/>
                  </a:ext>
                </a:extLst>
              </a:tr>
              <a:tr h="252426">
                <a:tc>
                  <a:txBody>
                    <a:bodyPr/>
                    <a:lstStyle/>
                    <a:p>
                      <a:endParaRPr lang="en-US" sz="1400" dirty="0"/>
                    </a:p>
                  </a:txBody>
                  <a:tcPr>
                    <a:pattFill prst="pct80">
                      <a:fgClr>
                        <a:schemeClr val="bg1">
                          <a:lumMod val="95000"/>
                        </a:schemeClr>
                      </a:fgClr>
                      <a:bgClr>
                        <a:schemeClr val="tx1">
                          <a:lumMod val="60000"/>
                          <a:lumOff val="40000"/>
                        </a:schemeClr>
                      </a:bgClr>
                    </a:pattFill>
                  </a:tcPr>
                </a:tc>
                <a:extLst>
                  <a:ext uri="{0D108BD9-81ED-4DB2-BD59-A6C34878D82A}">
                    <a16:rowId xmlns:a16="http://schemas.microsoft.com/office/drawing/2014/main" val="3551236672"/>
                  </a:ext>
                </a:extLst>
              </a:tr>
            </a:tbl>
          </a:graphicData>
        </a:graphic>
      </p:graphicFrame>
      <p:cxnSp>
        <p:nvCxnSpPr>
          <p:cNvPr id="26" name="Straight Connector 25">
            <a:extLst>
              <a:ext uri="{FF2B5EF4-FFF2-40B4-BE49-F238E27FC236}">
                <a16:creationId xmlns:a16="http://schemas.microsoft.com/office/drawing/2014/main" id="{F07FE475-48EC-F24E-A5AB-E0148FD8A45E}"/>
              </a:ext>
            </a:extLst>
          </p:cNvPr>
          <p:cNvCxnSpPr>
            <a:cxnSpLocks/>
            <a:stCxn id="25" idx="2"/>
            <a:endCxn id="23" idx="0"/>
          </p:cNvCxnSpPr>
          <p:nvPr/>
        </p:nvCxnSpPr>
        <p:spPr>
          <a:xfrm flipH="1">
            <a:off x="2764326" y="6358977"/>
            <a:ext cx="2098089" cy="218717"/>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696B3DAE-C130-1F45-9EDB-AD2DA6B580C1}"/>
              </a:ext>
            </a:extLst>
          </p:cNvPr>
          <p:cNvCxnSpPr>
            <a:cxnSpLocks/>
            <a:stCxn id="25" idx="2"/>
            <a:endCxn id="24" idx="0"/>
          </p:cNvCxnSpPr>
          <p:nvPr/>
        </p:nvCxnSpPr>
        <p:spPr>
          <a:xfrm>
            <a:off x="4862415" y="6358977"/>
            <a:ext cx="1980702" cy="216423"/>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8EFE449D-D8C9-BE4D-82CF-96913C7EAA61}"/>
              </a:ext>
            </a:extLst>
          </p:cNvPr>
          <p:cNvCxnSpPr>
            <a:cxnSpLocks/>
            <a:stCxn id="24" idx="2"/>
            <a:endCxn id="22" idx="0"/>
          </p:cNvCxnSpPr>
          <p:nvPr/>
        </p:nvCxnSpPr>
        <p:spPr>
          <a:xfrm>
            <a:off x="6843117" y="7185000"/>
            <a:ext cx="1087876" cy="195234"/>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BEFF42C2-05DB-B043-985B-76EDF1366D37}"/>
              </a:ext>
            </a:extLst>
          </p:cNvPr>
          <p:cNvCxnSpPr>
            <a:cxnSpLocks/>
            <a:stCxn id="24" idx="2"/>
            <a:endCxn id="21" idx="0"/>
          </p:cNvCxnSpPr>
          <p:nvPr/>
        </p:nvCxnSpPr>
        <p:spPr>
          <a:xfrm flipH="1">
            <a:off x="5774233" y="7185000"/>
            <a:ext cx="1068884" cy="16683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7D24A64A-DD48-1C41-AF47-63A8F9A96293}"/>
              </a:ext>
            </a:extLst>
          </p:cNvPr>
          <p:cNvCxnSpPr>
            <a:cxnSpLocks/>
            <a:stCxn id="16" idx="0"/>
            <a:endCxn id="21" idx="2"/>
          </p:cNvCxnSpPr>
          <p:nvPr/>
        </p:nvCxnSpPr>
        <p:spPr>
          <a:xfrm flipH="1" flipV="1">
            <a:off x="5774233" y="7961430"/>
            <a:ext cx="570341" cy="216294"/>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103FFA6D-D92A-004A-AE5C-1A2561625687}"/>
              </a:ext>
            </a:extLst>
          </p:cNvPr>
          <p:cNvCxnSpPr>
            <a:cxnSpLocks/>
            <a:stCxn id="15" idx="0"/>
            <a:endCxn id="21" idx="2"/>
          </p:cNvCxnSpPr>
          <p:nvPr/>
        </p:nvCxnSpPr>
        <p:spPr>
          <a:xfrm flipV="1">
            <a:off x="5362548" y="7961430"/>
            <a:ext cx="411685" cy="216294"/>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C5CBAED1-B443-BB41-927E-33D8669534E5}"/>
              </a:ext>
            </a:extLst>
          </p:cNvPr>
          <p:cNvCxnSpPr>
            <a:cxnSpLocks/>
            <a:stCxn id="14" idx="0"/>
            <a:endCxn id="20" idx="2"/>
          </p:cNvCxnSpPr>
          <p:nvPr/>
        </p:nvCxnSpPr>
        <p:spPr>
          <a:xfrm flipH="1" flipV="1">
            <a:off x="3796258" y="7909056"/>
            <a:ext cx="469645" cy="26690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4FADA3A0-CCB1-A84E-9543-ABA647E114A9}"/>
              </a:ext>
            </a:extLst>
          </p:cNvPr>
          <p:cNvCxnSpPr>
            <a:cxnSpLocks/>
            <a:stCxn id="13" idx="0"/>
            <a:endCxn id="20" idx="2"/>
          </p:cNvCxnSpPr>
          <p:nvPr/>
        </p:nvCxnSpPr>
        <p:spPr>
          <a:xfrm flipV="1">
            <a:off x="3283877" y="7909056"/>
            <a:ext cx="512381" cy="266901"/>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E9553794-805E-634C-8F5B-4E837CBB17A0}"/>
              </a:ext>
            </a:extLst>
          </p:cNvPr>
          <p:cNvCxnSpPr>
            <a:cxnSpLocks/>
            <a:stCxn id="19" idx="0"/>
            <a:endCxn id="23" idx="2"/>
          </p:cNvCxnSpPr>
          <p:nvPr/>
        </p:nvCxnSpPr>
        <p:spPr>
          <a:xfrm flipV="1">
            <a:off x="1774457" y="7187294"/>
            <a:ext cx="989869" cy="164536"/>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BBF53A6C-3DC1-5B41-A45B-A537D68BCC12}"/>
              </a:ext>
            </a:extLst>
          </p:cNvPr>
          <p:cNvCxnSpPr>
            <a:cxnSpLocks/>
            <a:stCxn id="20" idx="0"/>
            <a:endCxn id="23" idx="2"/>
          </p:cNvCxnSpPr>
          <p:nvPr/>
        </p:nvCxnSpPr>
        <p:spPr>
          <a:xfrm flipH="1" flipV="1">
            <a:off x="2764326" y="7187294"/>
            <a:ext cx="1031932" cy="164536"/>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47FE7CB3-A2CF-844B-82D2-17ADCC19B231}"/>
              </a:ext>
            </a:extLst>
          </p:cNvPr>
          <p:cNvCxnSpPr>
            <a:cxnSpLocks/>
            <a:stCxn id="11" idx="0"/>
            <a:endCxn id="19" idx="2"/>
          </p:cNvCxnSpPr>
          <p:nvPr/>
        </p:nvCxnSpPr>
        <p:spPr>
          <a:xfrm flipV="1">
            <a:off x="1247557" y="7909056"/>
            <a:ext cx="526900" cy="268668"/>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40A2A785-C0BC-8443-A085-9027AA9736E9}"/>
              </a:ext>
            </a:extLst>
          </p:cNvPr>
          <p:cNvCxnSpPr>
            <a:cxnSpLocks/>
            <a:stCxn id="12" idx="0"/>
            <a:endCxn id="19" idx="2"/>
          </p:cNvCxnSpPr>
          <p:nvPr/>
        </p:nvCxnSpPr>
        <p:spPr>
          <a:xfrm flipH="1" flipV="1">
            <a:off x="1774457" y="7909056"/>
            <a:ext cx="455126" cy="268668"/>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2A1BBFE2-A3E8-7148-8E75-224B6DB1E61B}"/>
              </a:ext>
            </a:extLst>
          </p:cNvPr>
          <p:cNvCxnSpPr>
            <a:cxnSpLocks/>
            <a:stCxn id="17" idx="0"/>
            <a:endCxn id="22" idx="2"/>
          </p:cNvCxnSpPr>
          <p:nvPr/>
        </p:nvCxnSpPr>
        <p:spPr>
          <a:xfrm flipV="1">
            <a:off x="7398868" y="7937460"/>
            <a:ext cx="532125" cy="238497"/>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B51F5B03-CE64-AD4C-8435-0B1610A7FFCA}"/>
              </a:ext>
            </a:extLst>
          </p:cNvPr>
          <p:cNvCxnSpPr>
            <a:cxnSpLocks/>
            <a:stCxn id="18" idx="0"/>
            <a:endCxn id="22" idx="2"/>
          </p:cNvCxnSpPr>
          <p:nvPr/>
        </p:nvCxnSpPr>
        <p:spPr>
          <a:xfrm flipH="1" flipV="1">
            <a:off x="7930993" y="7937460"/>
            <a:ext cx="449901" cy="238497"/>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48" name="Curved Connector 47">
            <a:extLst>
              <a:ext uri="{FF2B5EF4-FFF2-40B4-BE49-F238E27FC236}">
                <a16:creationId xmlns:a16="http://schemas.microsoft.com/office/drawing/2014/main" id="{6D6CF3BF-4355-9A46-B105-C9CB7A80BB04}"/>
              </a:ext>
            </a:extLst>
          </p:cNvPr>
          <p:cNvCxnSpPr>
            <a:cxnSpLocks/>
            <a:stCxn id="4" idx="5"/>
            <a:endCxn id="8" idx="3"/>
          </p:cNvCxnSpPr>
          <p:nvPr/>
        </p:nvCxnSpPr>
        <p:spPr>
          <a:xfrm rot="16200000" flipH="1">
            <a:off x="2181030" y="4033486"/>
            <a:ext cx="12700" cy="989525"/>
          </a:xfrm>
          <a:prstGeom prst="curvedConnector3">
            <a:avLst>
              <a:gd name="adj1" fmla="val 2468008"/>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5" name="Curved Connector 54">
            <a:extLst>
              <a:ext uri="{FF2B5EF4-FFF2-40B4-BE49-F238E27FC236}">
                <a16:creationId xmlns:a16="http://schemas.microsoft.com/office/drawing/2014/main" id="{7A9E472B-7681-914C-9368-3295B3E2CD70}"/>
              </a:ext>
            </a:extLst>
          </p:cNvPr>
          <p:cNvCxnSpPr>
            <a:cxnSpLocks/>
            <a:stCxn id="8" idx="5"/>
            <a:endCxn id="9" idx="3"/>
          </p:cNvCxnSpPr>
          <p:nvPr/>
        </p:nvCxnSpPr>
        <p:spPr>
          <a:xfrm rot="16200000" flipH="1">
            <a:off x="3580184" y="4033486"/>
            <a:ext cx="12700" cy="989526"/>
          </a:xfrm>
          <a:prstGeom prst="curvedConnector3">
            <a:avLst>
              <a:gd name="adj1" fmla="val 2468008"/>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8" name="Curved Connector 57">
            <a:extLst>
              <a:ext uri="{FF2B5EF4-FFF2-40B4-BE49-F238E27FC236}">
                <a16:creationId xmlns:a16="http://schemas.microsoft.com/office/drawing/2014/main" id="{C46357CF-A4B8-AB43-8F72-A4912BDE5A15}"/>
              </a:ext>
            </a:extLst>
          </p:cNvPr>
          <p:cNvCxnSpPr>
            <a:cxnSpLocks/>
            <a:stCxn id="9" idx="5"/>
            <a:endCxn id="10" idx="3"/>
          </p:cNvCxnSpPr>
          <p:nvPr/>
        </p:nvCxnSpPr>
        <p:spPr>
          <a:xfrm rot="16200000" flipH="1">
            <a:off x="4979338" y="4033486"/>
            <a:ext cx="12700" cy="989526"/>
          </a:xfrm>
          <a:prstGeom prst="curvedConnector3">
            <a:avLst>
              <a:gd name="adj1" fmla="val 2468008"/>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Curved Connector 61">
            <a:extLst>
              <a:ext uri="{FF2B5EF4-FFF2-40B4-BE49-F238E27FC236}">
                <a16:creationId xmlns:a16="http://schemas.microsoft.com/office/drawing/2014/main" id="{133DD3DC-BFF7-CD4A-B0EF-3C6DEB0A98E4}"/>
              </a:ext>
            </a:extLst>
          </p:cNvPr>
          <p:cNvCxnSpPr>
            <a:cxnSpLocks/>
            <a:stCxn id="23" idx="3"/>
            <a:endCxn id="21" idx="0"/>
          </p:cNvCxnSpPr>
          <p:nvPr/>
        </p:nvCxnSpPr>
        <p:spPr>
          <a:xfrm>
            <a:off x="3057330" y="6882494"/>
            <a:ext cx="2716903" cy="469336"/>
          </a:xfrm>
          <a:prstGeom prst="curvedConnector2">
            <a:avLst/>
          </a:prstGeom>
          <a:noFill/>
          <a:ln w="127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65" name="Curved Connector 64">
            <a:extLst>
              <a:ext uri="{FF2B5EF4-FFF2-40B4-BE49-F238E27FC236}">
                <a16:creationId xmlns:a16="http://schemas.microsoft.com/office/drawing/2014/main" id="{7A885B93-124C-6D4A-954C-46D9D8FF1319}"/>
              </a:ext>
            </a:extLst>
          </p:cNvPr>
          <p:cNvCxnSpPr>
            <a:cxnSpLocks/>
            <a:stCxn id="21" idx="3"/>
            <a:endCxn id="17" idx="1"/>
          </p:cNvCxnSpPr>
          <p:nvPr/>
        </p:nvCxnSpPr>
        <p:spPr>
          <a:xfrm>
            <a:off x="6067237" y="7656630"/>
            <a:ext cx="1038628" cy="824127"/>
          </a:xfrm>
          <a:prstGeom prst="curvedConnector3">
            <a:avLst>
              <a:gd name="adj1" fmla="val 59338"/>
            </a:avLst>
          </a:prstGeom>
          <a:noFill/>
          <a:ln w="127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69" name="Curved Connector 68">
            <a:extLst>
              <a:ext uri="{FF2B5EF4-FFF2-40B4-BE49-F238E27FC236}">
                <a16:creationId xmlns:a16="http://schemas.microsoft.com/office/drawing/2014/main" id="{B3CEAB20-A36F-BE4B-B4A5-C1AF76C0FA4D}"/>
              </a:ext>
            </a:extLst>
          </p:cNvPr>
          <p:cNvCxnSpPr>
            <a:cxnSpLocks/>
            <a:stCxn id="17" idx="2"/>
            <a:endCxn id="13" idx="0"/>
          </p:cNvCxnSpPr>
          <p:nvPr/>
        </p:nvCxnSpPr>
        <p:spPr>
          <a:xfrm rot="5400000" flipH="1">
            <a:off x="5036573" y="6423262"/>
            <a:ext cx="609600" cy="4114991"/>
          </a:xfrm>
          <a:prstGeom prst="curvedConnector5">
            <a:avLst>
              <a:gd name="adj1" fmla="val -60228"/>
              <a:gd name="adj2" fmla="val 61784"/>
              <a:gd name="adj3" fmla="val 132954"/>
            </a:avLst>
          </a:prstGeom>
          <a:noFill/>
          <a:ln w="127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graphicFrame>
        <p:nvGraphicFramePr>
          <p:cNvPr id="98" name="Table 97">
            <a:extLst>
              <a:ext uri="{FF2B5EF4-FFF2-40B4-BE49-F238E27FC236}">
                <a16:creationId xmlns:a16="http://schemas.microsoft.com/office/drawing/2014/main" id="{657D70D6-F61C-7940-B4D1-4E6CDFB012C7}"/>
              </a:ext>
            </a:extLst>
          </p:cNvPr>
          <p:cNvGraphicFramePr>
            <a:graphicFrameLocks noGrp="1"/>
          </p:cNvGraphicFramePr>
          <p:nvPr>
            <p:extLst>
              <p:ext uri="{D42A27DB-BD31-4B8C-83A1-F6EECF244321}">
                <p14:modId xmlns:p14="http://schemas.microsoft.com/office/powerpoint/2010/main" val="2311635598"/>
              </p:ext>
            </p:extLst>
          </p:nvPr>
        </p:nvGraphicFramePr>
        <p:xfrm>
          <a:off x="8823820" y="4357461"/>
          <a:ext cx="6121728" cy="2966720"/>
        </p:xfrm>
        <a:graphic>
          <a:graphicData uri="http://schemas.openxmlformats.org/drawingml/2006/table">
            <a:tbl>
              <a:tblPr firstRow="1" bandRow="1">
                <a:tableStyleId>{5940675A-B579-460E-94D1-54222C63F5DA}</a:tableStyleId>
              </a:tblPr>
              <a:tblGrid>
                <a:gridCol w="1171988">
                  <a:extLst>
                    <a:ext uri="{9D8B030D-6E8A-4147-A177-3AD203B41FA5}">
                      <a16:colId xmlns:a16="http://schemas.microsoft.com/office/drawing/2014/main" val="2223403547"/>
                    </a:ext>
                  </a:extLst>
                </a:gridCol>
                <a:gridCol w="2428213">
                  <a:extLst>
                    <a:ext uri="{9D8B030D-6E8A-4147-A177-3AD203B41FA5}">
                      <a16:colId xmlns:a16="http://schemas.microsoft.com/office/drawing/2014/main" val="3371400851"/>
                    </a:ext>
                  </a:extLst>
                </a:gridCol>
                <a:gridCol w="1301666">
                  <a:extLst>
                    <a:ext uri="{9D8B030D-6E8A-4147-A177-3AD203B41FA5}">
                      <a16:colId xmlns:a16="http://schemas.microsoft.com/office/drawing/2014/main" val="3291343829"/>
                    </a:ext>
                  </a:extLst>
                </a:gridCol>
                <a:gridCol w="1219861">
                  <a:extLst>
                    <a:ext uri="{9D8B030D-6E8A-4147-A177-3AD203B41FA5}">
                      <a16:colId xmlns:a16="http://schemas.microsoft.com/office/drawing/2014/main" val="3234791680"/>
                    </a:ext>
                  </a:extLst>
                </a:gridCol>
              </a:tblGrid>
              <a:tr h="370840">
                <a:tc>
                  <a: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bid</a:t>
                      </a:r>
                    </a:p>
                  </a:txBody>
                  <a:tcPr/>
                </a:tc>
                <a:tc>
                  <a: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Payload</a:t>
                      </a:r>
                    </a:p>
                  </a:txBody>
                  <a:tcPr/>
                </a:tc>
                <a:tc>
                  <a: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Next bid</a:t>
                      </a:r>
                    </a:p>
                  </a:txBody>
                  <a:tcPr/>
                </a:tc>
                <a:tc>
                  <a: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Next </a:t>
                      </a:r>
                      <a:r>
                        <a:rPr lang="en-US" b="1" dirty="0" err="1">
                          <a:latin typeface="Helvetica Neue" panose="02000503000000020004" pitchFamily="2" charset="0"/>
                          <a:ea typeface="Helvetica Neue" panose="02000503000000020004" pitchFamily="2" charset="0"/>
                          <a:cs typeface="Helvetica Neue" panose="02000503000000020004" pitchFamily="2" charset="0"/>
                        </a:rPr>
                        <a:t>pid</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1336653501"/>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1</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2</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5</a:t>
                      </a:r>
                    </a:p>
                  </a:txBody>
                  <a:tcPr/>
                </a:tc>
                <a:extLst>
                  <a:ext uri="{0D108BD9-81ED-4DB2-BD59-A6C34878D82A}">
                    <a16:rowId xmlns:a16="http://schemas.microsoft.com/office/drawing/2014/main" val="2342072068"/>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2</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3</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7</a:t>
                      </a:r>
                    </a:p>
                  </a:txBody>
                  <a:tcPr/>
                </a:tc>
                <a:extLst>
                  <a:ext uri="{0D108BD9-81ED-4DB2-BD59-A6C34878D82A}">
                    <a16:rowId xmlns:a16="http://schemas.microsoft.com/office/drawing/2014/main" val="4122368512"/>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3</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4</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3</a:t>
                      </a:r>
                    </a:p>
                  </a:txBody>
                  <a:tcPr/>
                </a:tc>
                <a:extLst>
                  <a:ext uri="{0D108BD9-81ED-4DB2-BD59-A6C34878D82A}">
                    <a16:rowId xmlns:a16="http://schemas.microsoft.com/office/drawing/2014/main" val="70824758"/>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4</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extLst>
                  <a:ext uri="{0D108BD9-81ED-4DB2-BD59-A6C34878D82A}">
                    <a16:rowId xmlns:a16="http://schemas.microsoft.com/office/drawing/2014/main" val="4225323178"/>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5</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7</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1</a:t>
                      </a:r>
                    </a:p>
                  </a:txBody>
                  <a:tcPr/>
                </a:tc>
                <a:extLst>
                  <a:ext uri="{0D108BD9-81ED-4DB2-BD59-A6C34878D82A}">
                    <a16:rowId xmlns:a16="http://schemas.microsoft.com/office/drawing/2014/main" val="3642516813"/>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6</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extLst>
                  <a:ext uri="{0D108BD9-81ED-4DB2-BD59-A6C34878D82A}">
                    <a16:rowId xmlns:a16="http://schemas.microsoft.com/office/drawing/2014/main" val="4150616889"/>
                  </a:ext>
                </a:extLst>
              </a:tr>
              <a:tr h="370840">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7</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6</a:t>
                      </a:r>
                    </a:p>
                  </a:txBody>
                  <a:tcPr/>
                </a:tc>
                <a:tc>
                  <a: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2</a:t>
                      </a:r>
                    </a:p>
                  </a:txBody>
                  <a:tcPr/>
                </a:tc>
                <a:extLst>
                  <a:ext uri="{0D108BD9-81ED-4DB2-BD59-A6C34878D82A}">
                    <a16:rowId xmlns:a16="http://schemas.microsoft.com/office/drawing/2014/main" val="668449309"/>
                  </a:ext>
                </a:extLst>
              </a:tr>
            </a:tbl>
          </a:graphicData>
        </a:graphic>
      </p:graphicFrame>
      <p:sp>
        <p:nvSpPr>
          <p:cNvPr id="103" name="Oval 102">
            <a:extLst>
              <a:ext uri="{FF2B5EF4-FFF2-40B4-BE49-F238E27FC236}">
                <a16:creationId xmlns:a16="http://schemas.microsoft.com/office/drawing/2014/main" id="{F4C7FC38-555C-7A4C-B72C-34A4828CE047}"/>
              </a:ext>
            </a:extLst>
          </p:cNvPr>
          <p:cNvSpPr/>
          <p:nvPr/>
        </p:nvSpPr>
        <p:spPr>
          <a:xfrm>
            <a:off x="1164855" y="5088381"/>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lang="en-US" sz="24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5</a:t>
            </a:r>
            <a:endPar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endParaRPr>
          </a:p>
        </p:txBody>
      </p:sp>
      <p:sp>
        <p:nvSpPr>
          <p:cNvPr id="104" name="Oval 103">
            <a:extLst>
              <a:ext uri="{FF2B5EF4-FFF2-40B4-BE49-F238E27FC236}">
                <a16:creationId xmlns:a16="http://schemas.microsoft.com/office/drawing/2014/main" id="{D0908181-6187-7F4B-8331-4A17B53D0B90}"/>
              </a:ext>
            </a:extLst>
          </p:cNvPr>
          <p:cNvSpPr/>
          <p:nvPr/>
        </p:nvSpPr>
        <p:spPr>
          <a:xfrm>
            <a:off x="2564008" y="5088381"/>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7</a:t>
            </a:r>
          </a:p>
        </p:txBody>
      </p:sp>
      <p:sp>
        <p:nvSpPr>
          <p:cNvPr id="105" name="Oval 104">
            <a:extLst>
              <a:ext uri="{FF2B5EF4-FFF2-40B4-BE49-F238E27FC236}">
                <a16:creationId xmlns:a16="http://schemas.microsoft.com/office/drawing/2014/main" id="{C527AE4C-3910-294F-9199-27905F7D1E78}"/>
              </a:ext>
            </a:extLst>
          </p:cNvPr>
          <p:cNvSpPr/>
          <p:nvPr/>
        </p:nvSpPr>
        <p:spPr>
          <a:xfrm>
            <a:off x="3963162" y="5088381"/>
            <a:ext cx="579302" cy="579302"/>
          </a:xfrm>
          <a:prstGeom prst="ellipse">
            <a:avLst/>
          </a:prstGeom>
          <a:solidFill>
            <a:srgbClr val="FFFFFF"/>
          </a:solidFill>
          <a:ln w="12700" cap="flat">
            <a:solidFill>
              <a:srgbClr val="00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Light"/>
              </a:rPr>
              <a:t>6</a:t>
            </a:r>
          </a:p>
        </p:txBody>
      </p:sp>
      <p:cxnSp>
        <p:nvCxnSpPr>
          <p:cNvPr id="106" name="Curved Connector 105">
            <a:extLst>
              <a:ext uri="{FF2B5EF4-FFF2-40B4-BE49-F238E27FC236}">
                <a16:creationId xmlns:a16="http://schemas.microsoft.com/office/drawing/2014/main" id="{8F988408-3356-F948-B3E4-A7F7DB71DE97}"/>
              </a:ext>
            </a:extLst>
          </p:cNvPr>
          <p:cNvCxnSpPr>
            <a:cxnSpLocks/>
            <a:stCxn id="103" idx="5"/>
            <a:endCxn id="104" idx="3"/>
          </p:cNvCxnSpPr>
          <p:nvPr/>
        </p:nvCxnSpPr>
        <p:spPr>
          <a:xfrm rot="16200000" flipH="1">
            <a:off x="2154082" y="5088083"/>
            <a:ext cx="12700" cy="989525"/>
          </a:xfrm>
          <a:prstGeom prst="curvedConnector3">
            <a:avLst>
              <a:gd name="adj1" fmla="val 2468008"/>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7" name="Curved Connector 106">
            <a:extLst>
              <a:ext uri="{FF2B5EF4-FFF2-40B4-BE49-F238E27FC236}">
                <a16:creationId xmlns:a16="http://schemas.microsoft.com/office/drawing/2014/main" id="{40E249F2-A20B-4B48-913E-52F6D1D52402}"/>
              </a:ext>
            </a:extLst>
          </p:cNvPr>
          <p:cNvCxnSpPr>
            <a:cxnSpLocks/>
            <a:stCxn id="104" idx="5"/>
            <a:endCxn id="105" idx="3"/>
          </p:cNvCxnSpPr>
          <p:nvPr/>
        </p:nvCxnSpPr>
        <p:spPr>
          <a:xfrm rot="16200000" flipH="1">
            <a:off x="3553236" y="5088083"/>
            <a:ext cx="12700" cy="989526"/>
          </a:xfrm>
          <a:prstGeom prst="curvedConnector3">
            <a:avLst>
              <a:gd name="adj1" fmla="val 2468008"/>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8" name="Curved Connector 107">
            <a:extLst>
              <a:ext uri="{FF2B5EF4-FFF2-40B4-BE49-F238E27FC236}">
                <a16:creationId xmlns:a16="http://schemas.microsoft.com/office/drawing/2014/main" id="{33806876-1C05-9D4C-ACF6-9DE8B3B91BA4}"/>
              </a:ext>
            </a:extLst>
          </p:cNvPr>
          <p:cNvCxnSpPr>
            <a:cxnSpLocks/>
            <a:stCxn id="25" idx="1"/>
            <a:endCxn id="11" idx="1"/>
          </p:cNvCxnSpPr>
          <p:nvPr/>
        </p:nvCxnSpPr>
        <p:spPr>
          <a:xfrm rot="10800000" flipV="1">
            <a:off x="954554" y="6054176"/>
            <a:ext cx="3614858" cy="2428347"/>
          </a:xfrm>
          <a:prstGeom prst="curvedConnector3">
            <a:avLst>
              <a:gd name="adj1" fmla="val 111690"/>
            </a:avLst>
          </a:prstGeom>
          <a:noFill/>
          <a:ln w="127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cxnSp>
        <p:nvCxnSpPr>
          <p:cNvPr id="112" name="Curved Connector 111">
            <a:extLst>
              <a:ext uri="{FF2B5EF4-FFF2-40B4-BE49-F238E27FC236}">
                <a16:creationId xmlns:a16="http://schemas.microsoft.com/office/drawing/2014/main" id="{6E2A206B-A33A-8347-9156-98FF022F674F}"/>
              </a:ext>
            </a:extLst>
          </p:cNvPr>
          <p:cNvCxnSpPr>
            <a:cxnSpLocks/>
            <a:stCxn id="11" idx="2"/>
          </p:cNvCxnSpPr>
          <p:nvPr/>
        </p:nvCxnSpPr>
        <p:spPr>
          <a:xfrm rot="5400000" flipH="1" flipV="1">
            <a:off x="1309490" y="8186217"/>
            <a:ext cx="539174" cy="663040"/>
          </a:xfrm>
          <a:prstGeom prst="curvedConnector4">
            <a:avLst>
              <a:gd name="adj1" fmla="val -42398"/>
              <a:gd name="adj2" fmla="val 72095"/>
            </a:avLst>
          </a:prstGeom>
          <a:noFill/>
          <a:ln w="12700" cap="flat">
            <a:solidFill>
              <a:srgbClr val="000000"/>
            </a:solidFill>
            <a:prstDash val="dash"/>
            <a:miter lim="400000"/>
            <a:tailEnd type="triangle" w="lg" len="lg"/>
          </a:ln>
          <a:effectLst/>
          <a:sp3d/>
        </p:spPr>
        <p:style>
          <a:lnRef idx="0">
            <a:scrgbClr r="0" g="0" b="0"/>
          </a:lnRef>
          <a:fillRef idx="0">
            <a:scrgbClr r="0" g="0" b="0"/>
          </a:fillRef>
          <a:effectRef idx="0">
            <a:scrgbClr r="0" g="0" b="0"/>
          </a:effectRef>
          <a:fontRef idx="none"/>
        </p:style>
      </p:cxnSp>
      <p:graphicFrame>
        <p:nvGraphicFramePr>
          <p:cNvPr id="116" name="Table 115">
            <a:extLst>
              <a:ext uri="{FF2B5EF4-FFF2-40B4-BE49-F238E27FC236}">
                <a16:creationId xmlns:a16="http://schemas.microsoft.com/office/drawing/2014/main" id="{F1F717F0-6EE2-BC4F-9DA5-BAB8E78C8A95}"/>
              </a:ext>
            </a:extLst>
          </p:cNvPr>
          <p:cNvGraphicFramePr>
            <a:graphicFrameLocks noGrp="1"/>
          </p:cNvGraphicFramePr>
          <p:nvPr>
            <p:extLst>
              <p:ext uri="{D42A27DB-BD31-4B8C-83A1-F6EECF244321}">
                <p14:modId xmlns:p14="http://schemas.microsoft.com/office/powerpoint/2010/main" val="339095381"/>
              </p:ext>
            </p:extLst>
          </p:nvPr>
        </p:nvGraphicFramePr>
        <p:xfrm>
          <a:off x="11159149" y="8147330"/>
          <a:ext cx="2105660" cy="111252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20000"/>
                    </a:ext>
                  </a:extLst>
                </a:gridCol>
                <a:gridCol w="1008380">
                  <a:extLst>
                    <a:ext uri="{9D8B030D-6E8A-4147-A177-3AD203B41FA5}">
                      <a16:colId xmlns:a16="http://schemas.microsoft.com/office/drawing/2014/main" val="20001"/>
                    </a:ext>
                  </a:extLst>
                </a:gridCol>
              </a:tblGrid>
              <a:tr h="370840">
                <a:tc>
                  <a:txBody>
                    <a:bodyPr/>
                    <a:lstStyle/>
                    <a:p>
                      <a:r>
                        <a:rPr lang="en-US" sz="1800" dirty="0">
                          <a:latin typeface="Helvetica Neue" charset="0"/>
                          <a:ea typeface="Helvetica Neue" charset="0"/>
                          <a:cs typeface="Helvetica Neue" charset="0"/>
                        </a:rPr>
                        <a:t>Block ID</a:t>
                      </a:r>
                    </a:p>
                  </a:txBody>
                  <a:tcPr>
                    <a:solidFill>
                      <a:schemeClr val="tx1">
                        <a:lumMod val="20000"/>
                        <a:lumOff val="80000"/>
                      </a:schemeClr>
                    </a:solidFill>
                  </a:tcPr>
                </a:tc>
                <a:tc>
                  <a:txBody>
                    <a:bodyPr/>
                    <a:lstStyle/>
                    <a:p>
                      <a:r>
                        <a:rPr lang="en-US" sz="1800" dirty="0">
                          <a:latin typeface="Helvetica Neue" charset="0"/>
                          <a:ea typeface="Helvetica Neue" charset="0"/>
                          <a:cs typeface="Helvetica Neue" charset="0"/>
                        </a:rPr>
                        <a:t>Path ID</a:t>
                      </a:r>
                    </a:p>
                  </a:txBody>
                  <a:tcPr>
                    <a:solidFill>
                      <a:schemeClr val="tx1">
                        <a:lumMod val="20000"/>
                        <a:lumOff val="80000"/>
                      </a:schemeClr>
                    </a:solidFill>
                  </a:tcPr>
                </a:tc>
                <a:extLst>
                  <a:ext uri="{0D108BD9-81ED-4DB2-BD59-A6C34878D82A}">
                    <a16:rowId xmlns:a16="http://schemas.microsoft.com/office/drawing/2014/main" val="10000"/>
                  </a:ext>
                </a:extLst>
              </a:tr>
              <a:tr h="370840">
                <a:tc>
                  <a:txBody>
                    <a:bodyPr/>
                    <a:lstStyle/>
                    <a:p>
                      <a:r>
                        <a:rPr lang="en-US" sz="1800" dirty="0">
                          <a:latin typeface="Helvetica Neue" charset="0"/>
                          <a:ea typeface="Helvetica Neue" charset="0"/>
                          <a:cs typeface="Helvetica Neue" charset="0"/>
                        </a:rPr>
                        <a:t>1</a:t>
                      </a:r>
                    </a:p>
                  </a:txBody>
                  <a:tcPr/>
                </a:tc>
                <a:tc>
                  <a:txBody>
                    <a:bodyPr/>
                    <a:lstStyle/>
                    <a:p>
                      <a:r>
                        <a:rPr lang="en-US" sz="1800" dirty="0">
                          <a:latin typeface="Helvetica Neue" charset="0"/>
                          <a:ea typeface="Helvetica Neue" charset="0"/>
                          <a:cs typeface="Helvetica Neue" charset="0"/>
                        </a:rPr>
                        <a:t>2</a:t>
                      </a:r>
                    </a:p>
                  </a:txBody>
                  <a:tcPr/>
                </a:tc>
                <a:extLst>
                  <a:ext uri="{0D108BD9-81ED-4DB2-BD59-A6C34878D82A}">
                    <a16:rowId xmlns:a16="http://schemas.microsoft.com/office/drawing/2014/main" val="10001"/>
                  </a:ext>
                </a:extLst>
              </a:tr>
              <a:tr h="370840">
                <a:tc>
                  <a:txBody>
                    <a:bodyPr/>
                    <a:lstStyle/>
                    <a:p>
                      <a:r>
                        <a:rPr lang="en-US" sz="1800" dirty="0">
                          <a:latin typeface="Helvetica Neue" charset="0"/>
                          <a:ea typeface="Helvetica Neue" charset="0"/>
                          <a:cs typeface="Helvetica Neue" charset="0"/>
                        </a:rPr>
                        <a:t>5</a:t>
                      </a:r>
                    </a:p>
                  </a:txBody>
                  <a:tcPr/>
                </a:tc>
                <a:tc>
                  <a:txBody>
                    <a:bodyPr/>
                    <a:lstStyle/>
                    <a:p>
                      <a:r>
                        <a:rPr lang="en-US" sz="1800" dirty="0">
                          <a:latin typeface="Helvetica Neue" charset="0"/>
                          <a:ea typeface="Helvetica Neue" charset="0"/>
                          <a:cs typeface="Helvetica Neue" charset="0"/>
                        </a:rPr>
                        <a:t>4</a:t>
                      </a:r>
                    </a:p>
                  </a:txBody>
                  <a:tcPr/>
                </a:tc>
                <a:extLst>
                  <a:ext uri="{0D108BD9-81ED-4DB2-BD59-A6C34878D82A}">
                    <a16:rowId xmlns:a16="http://schemas.microsoft.com/office/drawing/2014/main" val="10005"/>
                  </a:ext>
                </a:extLst>
              </a:tr>
            </a:tbl>
          </a:graphicData>
        </a:graphic>
      </p:graphicFrame>
      <p:sp>
        <p:nvSpPr>
          <p:cNvPr id="117" name="Text Placeholder 2">
            <a:extLst>
              <a:ext uri="{FF2B5EF4-FFF2-40B4-BE49-F238E27FC236}">
                <a16:creationId xmlns:a16="http://schemas.microsoft.com/office/drawing/2014/main" id="{A571AE6D-378B-714E-89B1-B1E6A0CAEDB6}"/>
              </a:ext>
            </a:extLst>
          </p:cNvPr>
          <p:cNvSpPr txBox="1">
            <a:spLocks/>
          </p:cNvSpPr>
          <p:nvPr/>
        </p:nvSpPr>
        <p:spPr>
          <a:xfrm>
            <a:off x="11140244" y="7724384"/>
            <a:ext cx="2084310" cy="5048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defTabSz="914492" hangingPunct="1">
              <a:spcBef>
                <a:spcPts val="1200"/>
              </a:spcBef>
              <a:buSzPct val="100000"/>
              <a:buNone/>
              <a:defRPr/>
            </a:pPr>
            <a:r>
              <a:rPr lang="en-US" sz="2000" u="sng" dirty="0">
                <a:latin typeface="Helvetica Neue" charset="0"/>
                <a:ea typeface="Helvetica Neue" charset="0"/>
                <a:cs typeface="Helvetica Neue" charset="0"/>
              </a:rPr>
              <a:t>Position map</a:t>
            </a:r>
          </a:p>
        </p:txBody>
      </p:sp>
      <p:sp>
        <p:nvSpPr>
          <p:cNvPr id="54" name="Text Placeholder 2">
            <a:extLst>
              <a:ext uri="{FF2B5EF4-FFF2-40B4-BE49-F238E27FC236}">
                <a16:creationId xmlns:a16="http://schemas.microsoft.com/office/drawing/2014/main" id="{03488BF8-BD00-DD48-AE1A-C6676DC10756}"/>
              </a:ext>
            </a:extLst>
          </p:cNvPr>
          <p:cNvSpPr txBox="1">
            <a:spLocks/>
          </p:cNvSpPr>
          <p:nvPr/>
        </p:nvSpPr>
        <p:spPr>
          <a:xfrm>
            <a:off x="8769539" y="3935930"/>
            <a:ext cx="2848540" cy="5048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defTabSz="914492" hangingPunct="1">
              <a:spcBef>
                <a:spcPts val="1200"/>
              </a:spcBef>
              <a:buSzPct val="100000"/>
              <a:buNone/>
              <a:defRPr/>
            </a:pPr>
            <a:r>
              <a:rPr lang="en-US" sz="2000" u="sng" dirty="0">
                <a:latin typeface="Helvetica Neue" charset="0"/>
                <a:ea typeface="Helvetica Neue" charset="0"/>
                <a:cs typeface="Helvetica Neue" charset="0"/>
              </a:rPr>
              <a:t>ORAM block structure:</a:t>
            </a:r>
          </a:p>
        </p:txBody>
      </p:sp>
    </p:spTree>
    <p:extLst>
      <p:ext uri="{BB962C8B-B14F-4D97-AF65-F5344CB8AC3E}">
        <p14:creationId xmlns:p14="http://schemas.microsoft.com/office/powerpoint/2010/main" val="2050522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dissolve">
                                      <p:cBhvr>
                                        <p:cTn id="24" dur="500"/>
                                        <p:tgtEl>
                                          <p:spTgt spid="48"/>
                                        </p:tgtEl>
                                      </p:cBhvr>
                                    </p:animEffect>
                                  </p:childTnLst>
                                </p:cTn>
                              </p:par>
                              <p:par>
                                <p:cTn id="25" presetID="9"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par>
                                <p:cTn id="28" presetID="9"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dissolve">
                                      <p:cBhvr>
                                        <p:cTn id="30" dur="500"/>
                                        <p:tgtEl>
                                          <p:spTgt spid="5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dissolve">
                                      <p:cBhvr>
                                        <p:cTn id="33" dur="500"/>
                                        <p:tgtEl>
                                          <p:spTgt spid="10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dissolve">
                                      <p:cBhvr>
                                        <p:cTn id="36" dur="500"/>
                                        <p:tgtEl>
                                          <p:spTgt spid="10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dissolve">
                                      <p:cBhvr>
                                        <p:cTn id="39" dur="500"/>
                                        <p:tgtEl>
                                          <p:spTgt spid="105"/>
                                        </p:tgtEl>
                                      </p:cBhvr>
                                    </p:animEffect>
                                  </p:childTnLst>
                                </p:cTn>
                              </p:par>
                              <p:par>
                                <p:cTn id="40" presetID="9" presetClass="entr" presetSubtype="0"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dissolve">
                                      <p:cBhvr>
                                        <p:cTn id="42" dur="500"/>
                                        <p:tgtEl>
                                          <p:spTgt spid="106"/>
                                        </p:tgtEl>
                                      </p:cBhvr>
                                    </p:animEffect>
                                  </p:childTnLst>
                                </p:cTn>
                              </p:par>
                              <p:par>
                                <p:cTn id="43" presetID="9"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dissolve">
                                      <p:cBhvr>
                                        <p:cTn id="45" dur="500"/>
                                        <p:tgtEl>
                                          <p:spTgt spid="10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dissolve">
                                      <p:cBhvr>
                                        <p:cTn id="50" dur="500"/>
                                        <p:tgtEl>
                                          <p:spTgt spid="3">
                                            <p:txEl>
                                              <p:pRg st="1" end="1"/>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dissolve">
                                      <p:cBhvr>
                                        <p:cTn id="53" dur="500"/>
                                        <p:tgtEl>
                                          <p:spTgt spid="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dissolve">
                                      <p:cBhvr>
                                        <p:cTn id="58" dur="500"/>
                                        <p:tgtEl>
                                          <p:spTgt spid="108"/>
                                        </p:tgtEl>
                                      </p:cBhvr>
                                    </p:animEffect>
                                  </p:childTnLst>
                                </p:cTn>
                              </p:par>
                              <p:par>
                                <p:cTn id="59" presetID="9"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dissolve">
                                      <p:cBhvr>
                                        <p:cTn id="61" dur="500"/>
                                        <p:tgtEl>
                                          <p:spTgt spid="62"/>
                                        </p:tgtEl>
                                      </p:cBhvr>
                                    </p:animEffect>
                                  </p:childTnLst>
                                </p:cTn>
                              </p:par>
                              <p:par>
                                <p:cTn id="62" presetID="9" presetClass="entr" presetSubtype="0" fill="hold"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dissolve">
                                      <p:cBhvr>
                                        <p:cTn id="64" dur="500"/>
                                        <p:tgtEl>
                                          <p:spTgt spid="69"/>
                                        </p:tgtEl>
                                      </p:cBhvr>
                                    </p:animEffect>
                                  </p:childTnLst>
                                </p:cTn>
                              </p:par>
                              <p:par>
                                <p:cTn id="65" presetID="9" presetClass="entr" presetSubtype="0"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dissolve">
                                      <p:cBhvr>
                                        <p:cTn id="67" dur="500"/>
                                        <p:tgtEl>
                                          <p:spTgt spid="1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dissolve">
                                      <p:cBhvr>
                                        <p:cTn id="72" dur="500"/>
                                        <p:tgtEl>
                                          <p:spTgt spid="54"/>
                                        </p:tgtEl>
                                      </p:cBhvr>
                                    </p:animEffect>
                                  </p:childTnLst>
                                </p:cTn>
                              </p:par>
                              <p:par>
                                <p:cTn id="73" presetID="9" presetClass="entr" presetSubtype="0" fill="hold"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dissolve">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dissolve">
                                      <p:cBhvr>
                                        <p:cTn id="80" dur="500"/>
                                        <p:tgtEl>
                                          <p:spTgt spid="117"/>
                                        </p:tgtEl>
                                      </p:cBhvr>
                                    </p:animEffect>
                                  </p:childTnLst>
                                </p:cTn>
                              </p:par>
                              <p:par>
                                <p:cTn id="81" presetID="9" presetClass="entr" presetSubtype="0"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dissolv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03" grpId="0" animBg="1"/>
      <p:bldP spid="104" grpId="0" animBg="1"/>
      <p:bldP spid="105" grpId="0" animBg="1"/>
      <p:bldP spid="117"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340179DB-34B6-9B48-A472-7B22E5CFA19D}"/>
              </a:ext>
            </a:extLst>
          </p:cNvPr>
          <p:cNvCxnSpPr>
            <a:stCxn id="96" idx="2"/>
          </p:cNvCxnSpPr>
          <p:nvPr/>
        </p:nvCxnSpPr>
        <p:spPr>
          <a:xfrm>
            <a:off x="13177967" y="4605885"/>
            <a:ext cx="36588" cy="4707557"/>
          </a:xfrm>
          <a:prstGeom prst="line">
            <a:avLst/>
          </a:prstGeom>
          <a:noFill/>
          <a:ln w="25400" cap="flat">
            <a:solidFill>
              <a:schemeClr val="tx1">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3E1EC5AB-B9C0-A44B-823D-C960C4C3231A}"/>
              </a:ext>
            </a:extLst>
          </p:cNvPr>
          <p:cNvCxnSpPr>
            <a:cxnSpLocks/>
            <a:endCxn id="121" idx="1"/>
          </p:cNvCxnSpPr>
          <p:nvPr/>
        </p:nvCxnSpPr>
        <p:spPr>
          <a:xfrm>
            <a:off x="7963321" y="3844065"/>
            <a:ext cx="563829"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644577" y="444500"/>
            <a:ext cx="16129416" cy="1494656"/>
          </a:xfrm>
        </p:spPr>
        <p:txBody>
          <a:bodyPr>
            <a:normAutofit/>
          </a:bodyPr>
          <a:lstStyle/>
          <a:p>
            <a:pPr algn="l"/>
            <a:r>
              <a:rPr lang="en-US" sz="6000" dirty="0">
                <a:latin typeface="Helvetica Neue" charset="0"/>
                <a:ea typeface="Helvetica Neue" charset="0"/>
                <a:cs typeface="Helvetica Neue" charset="0"/>
              </a:rPr>
              <a:t>POSUP Setup</a:t>
            </a:r>
          </a:p>
        </p:txBody>
      </p:sp>
      <p:sp>
        <p:nvSpPr>
          <p:cNvPr id="6" name="Slide Number Placeholder 5">
            <a:extLst>
              <a:ext uri="{FF2B5EF4-FFF2-40B4-BE49-F238E27FC236}">
                <a16:creationId xmlns:a16="http://schemas.microsoft.com/office/drawing/2014/main" id="{A24443D9-7245-43FC-8F21-40559110B364}"/>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11" name="Shape 170">
            <a:extLst>
              <a:ext uri="{FF2B5EF4-FFF2-40B4-BE49-F238E27FC236}">
                <a16:creationId xmlns:a16="http://schemas.microsoft.com/office/drawing/2014/main" id="{78D3AFAA-D2F5-6145-ACBE-08D524EA687D}"/>
              </a:ext>
            </a:extLst>
          </p:cNvPr>
          <p:cNvSpPr/>
          <p:nvPr/>
        </p:nvSpPr>
        <p:spPr>
          <a:xfrm>
            <a:off x="874720" y="2918784"/>
            <a:ext cx="3030090" cy="450447"/>
          </a:xfrm>
          <a:prstGeom prst="roundRect">
            <a:avLst>
              <a:gd name="adj" fmla="val 0"/>
            </a:avLst>
          </a:prstGeom>
          <a:solidFill>
            <a:srgbClr val="53ACFF">
              <a:alpha val="35023"/>
            </a:srgbClr>
          </a:solidFill>
          <a:ln w="12700">
            <a:solidFill>
              <a:schemeClr val="accent1"/>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sz="2400" dirty="0">
                <a:latin typeface="Helvetica Neue"/>
              </a:rPr>
              <a:t>1. Extract keywords</a:t>
            </a:r>
          </a:p>
        </p:txBody>
      </p:sp>
      <mc:AlternateContent xmlns:mc="http://schemas.openxmlformats.org/markup-compatibility/2006" xmlns:a14="http://schemas.microsoft.com/office/drawing/2010/main">
        <mc:Choice Requires="a14">
          <p:sp>
            <p:nvSpPr>
              <p:cNvPr id="12" name="Shape 186">
                <a:extLst>
                  <a:ext uri="{FF2B5EF4-FFF2-40B4-BE49-F238E27FC236}">
                    <a16:creationId xmlns:a16="http://schemas.microsoft.com/office/drawing/2014/main" id="{2A5B98F3-7B04-8244-B153-CEC2D53FA119}"/>
                  </a:ext>
                </a:extLst>
              </p:cNvPr>
              <p:cNvSpPr/>
              <p:nvPr/>
            </p:nvSpPr>
            <p:spPr>
              <a:xfrm>
                <a:off x="1596768" y="2082498"/>
                <a:ext cx="1585994" cy="493050"/>
              </a:xfrm>
              <a:prstGeom prst="roundRect">
                <a:avLst>
                  <a:gd name="adj" fmla="val 21231"/>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1</m:t>
                          </m:r>
                        </m:sub>
                      </m:sSub>
                      <m:r>
                        <a:rPr lang="en-US" sz="2400" i="1" dirty="0">
                          <a:latin typeface="Cambria Math" charset="0"/>
                          <a:ea typeface="Helvetica"/>
                          <a:cs typeface="Helvetica"/>
                          <a:sym typeface="Helvetica"/>
                        </a:rPr>
                        <m:t>,…, </m:t>
                      </m:r>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𝑚</m:t>
                          </m:r>
                        </m:sub>
                      </m:sSub>
                    </m:oMath>
                  </m:oMathPara>
                </a14:m>
                <a:endParaRPr sz="2400" i="1" dirty="0">
                  <a:latin typeface="Helvetica Neue"/>
                  <a:ea typeface="Helvetica"/>
                  <a:cs typeface="Helvetica"/>
                  <a:sym typeface="Helvetica"/>
                </a:endParaRPr>
              </a:p>
            </p:txBody>
          </p:sp>
        </mc:Choice>
        <mc:Fallback xmlns="">
          <p:sp>
            <p:nvSpPr>
              <p:cNvPr id="12" name="Shape 186">
                <a:extLst>
                  <a:ext uri="{FF2B5EF4-FFF2-40B4-BE49-F238E27FC236}">
                    <a16:creationId xmlns:a16="http://schemas.microsoft.com/office/drawing/2014/main" id="{2A5B98F3-7B04-8244-B153-CEC2D53FA119}"/>
                  </a:ext>
                </a:extLst>
              </p:cNvPr>
              <p:cNvSpPr>
                <a:spLocks noRot="1" noChangeAspect="1" noMove="1" noResize="1" noEditPoints="1" noAdjustHandles="1" noChangeArrowheads="1" noChangeShapeType="1" noTextEdit="1"/>
              </p:cNvSpPr>
              <p:nvPr/>
            </p:nvSpPr>
            <p:spPr>
              <a:xfrm>
                <a:off x="1596768" y="2082498"/>
                <a:ext cx="1585994" cy="493050"/>
              </a:xfrm>
              <a:prstGeom prst="roundRect">
                <a:avLst>
                  <a:gd name="adj" fmla="val 21231"/>
                </a:avLst>
              </a:prstGeom>
              <a:blipFill>
                <a:blip r:embed="rId3"/>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13" name="Shape 170">
            <a:extLst>
              <a:ext uri="{FF2B5EF4-FFF2-40B4-BE49-F238E27FC236}">
                <a16:creationId xmlns:a16="http://schemas.microsoft.com/office/drawing/2014/main" id="{7E282D64-C90A-034B-B21C-B99CB3131C35}"/>
              </a:ext>
            </a:extLst>
          </p:cNvPr>
          <p:cNvSpPr/>
          <p:nvPr/>
        </p:nvSpPr>
        <p:spPr>
          <a:xfrm>
            <a:off x="874720" y="5585083"/>
            <a:ext cx="3030091" cy="493050"/>
          </a:xfrm>
          <a:prstGeom prst="roundRect">
            <a:avLst>
              <a:gd name="adj" fmla="val 0"/>
            </a:avLst>
          </a:prstGeom>
          <a:solidFill>
            <a:srgbClr val="53ACFF">
              <a:alpha val="35023"/>
            </a:srgbClr>
          </a:solidFill>
          <a:ln w="12700">
            <a:solidFill>
              <a:schemeClr val="accent1"/>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2. Build Index</a:t>
            </a:r>
            <a:endParaRPr sz="2400" dirty="0">
              <a:latin typeface="Helvetica Neue"/>
            </a:endParaRPr>
          </a:p>
        </p:txBody>
      </p:sp>
      <mc:AlternateContent xmlns:mc="http://schemas.openxmlformats.org/markup-compatibility/2006" xmlns:a14="http://schemas.microsoft.com/office/drawing/2010/main">
        <mc:Choice Requires="a14">
          <p:sp>
            <p:nvSpPr>
              <p:cNvPr id="14" name="Shape 186">
                <a:extLst>
                  <a:ext uri="{FF2B5EF4-FFF2-40B4-BE49-F238E27FC236}">
                    <a16:creationId xmlns:a16="http://schemas.microsoft.com/office/drawing/2014/main" id="{5C294874-C554-474D-8812-2B87C96AD6A5}"/>
                  </a:ext>
                </a:extLst>
              </p:cNvPr>
              <p:cNvSpPr/>
              <p:nvPr/>
            </p:nvSpPr>
            <p:spPr>
              <a:xfrm>
                <a:off x="1223920" y="6376769"/>
                <a:ext cx="2331690" cy="1479005"/>
              </a:xfrm>
              <a:prstGeom prst="roundRect">
                <a:avLst>
                  <a:gd name="adj" fmla="val 9990"/>
                </a:avLst>
              </a:prstGeom>
              <a:solidFill>
                <a:srgbClr val="FFFFFF"/>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smtClean="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i="1" dirty="0">
                              <a:latin typeface="Cambria Math" charset="0"/>
                              <a:ea typeface="Helvetica"/>
                              <a:cs typeface="Helvetica"/>
                              <a:sym typeface="Helvetica"/>
                            </a:rPr>
                            <m:t>1</m:t>
                          </m:r>
                        </m:sub>
                      </m:sSub>
                      <m:r>
                        <a:rPr lang="en-US" sz="2400" b="0" i="1" dirty="0" smtClean="0">
                          <a:latin typeface="Cambria Math" panose="02040503050406030204" pitchFamily="18" charset="0"/>
                          <a:ea typeface="Helvetica"/>
                          <a:cs typeface="Helvetica"/>
                          <a:sym typeface="Helvetica"/>
                        </a:rPr>
                        <m:t>:</m:t>
                      </m:r>
                      <m:d>
                        <m:dPr>
                          <m:begChr m:val="{"/>
                          <m:endChr m:val="}"/>
                          <m:ctrlPr>
                            <a:rPr lang="en-US" sz="2400" b="0" i="1" dirty="0" smtClean="0">
                              <a:latin typeface="Cambria Math" panose="02040503050406030204" pitchFamily="18" charset="0"/>
                              <a:ea typeface="Helvetica"/>
                              <a:cs typeface="Helvetica"/>
                              <a:sym typeface="Helvetica"/>
                            </a:rPr>
                          </m:ctrlPr>
                        </m:dPr>
                        <m:e>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r>
                                <a:rPr lang="en-US" sz="2400" b="0" i="1" dirty="0" smtClean="0">
                                  <a:latin typeface="Cambria Math" panose="02040503050406030204" pitchFamily="18" charset="0"/>
                                  <a:ea typeface="Helvetica"/>
                                  <a:cs typeface="Helvetica"/>
                                  <a:sym typeface="Helvetica"/>
                                </a:rPr>
                                <m:t>1</m:t>
                              </m:r>
                            </m:sub>
                          </m:sSub>
                          <m:r>
                            <a:rPr lang="en-US" sz="2400" b="0" i="1" dirty="0" smtClean="0">
                              <a:latin typeface="Cambria Math" panose="02040503050406030204" pitchFamily="18" charset="0"/>
                              <a:ea typeface="Helvetica"/>
                              <a:cs typeface="Helvetica"/>
                              <a:sym typeface="Helvetica"/>
                            </a:rPr>
                            <m:t>,…, </m:t>
                          </m:r>
                          <m:sSub>
                            <m:sSubPr>
                              <m:ctrlPr>
                                <a:rPr lang="en-US" sz="2400" b="0" i="1" dirty="0" smtClean="0">
                                  <a:latin typeface="Cambria Math" panose="02040503050406030204" pitchFamily="18" charset="0"/>
                                  <a:ea typeface="Helvetica"/>
                                  <a:cs typeface="Helvetica"/>
                                  <a:sym typeface="Helvetica"/>
                                </a:rPr>
                              </m:ctrlPr>
                            </m:sSubPr>
                            <m:e>
                              <m:sSub>
                                <m:sSubPr>
                                  <m:ctrlPr>
                                    <a:rPr lang="en-US" sz="2400" b="0" i="1" dirty="0" smtClean="0">
                                      <a:latin typeface="Cambria Math" panose="02040503050406030204" pitchFamily="18" charset="0"/>
                                      <a:ea typeface="Helvetica"/>
                                      <a:cs typeface="Helvetica"/>
                                      <a:sym typeface="Helvetica"/>
                                    </a:rPr>
                                  </m:ctrlPr>
                                </m:sSubPr>
                                <m:e>
                                  <m:r>
                                    <a:rPr lang="en-US" sz="2400" b="0" i="1" dirty="0" smtClean="0">
                                      <a:latin typeface="Cambria Math" panose="02040503050406030204" pitchFamily="18" charset="0"/>
                                      <a:ea typeface="Helvetica"/>
                                      <a:cs typeface="Helvetica"/>
                                      <a:sym typeface="Helvetica"/>
                                    </a:rPr>
                                    <m:t>𝑓</m:t>
                                  </m:r>
                                </m:e>
                                <m:sub>
                                  <m:r>
                                    <a:rPr lang="en-US" sz="2400" b="0" i="1" dirty="0" smtClean="0">
                                      <a:latin typeface="Cambria Math" panose="02040503050406030204" pitchFamily="18" charset="0"/>
                                      <a:ea typeface="Helvetica"/>
                                      <a:cs typeface="Helvetica"/>
                                      <a:sym typeface="Helvetica"/>
                                    </a:rPr>
                                    <m:t>𝑛</m:t>
                                  </m:r>
                                </m:sub>
                              </m:sSub>
                            </m:e>
                            <m:sub>
                              <m:r>
                                <a:rPr lang="en-US" sz="2400" b="0" i="1" dirty="0" smtClean="0">
                                  <a:latin typeface="Cambria Math" panose="02040503050406030204" pitchFamily="18" charset="0"/>
                                  <a:ea typeface="Helvetica"/>
                                  <a:cs typeface="Helvetica"/>
                                  <a:sym typeface="Helvetica"/>
                                </a:rPr>
                                <m:t>1</m:t>
                              </m:r>
                            </m:sub>
                          </m:sSub>
                        </m:e>
                      </m:d>
                    </m:oMath>
                  </m:oMathPara>
                </a14:m>
                <a:endParaRPr lang="en-US" sz="2400" b="0" i="1" dirty="0">
                  <a:latin typeface="Helvetica Neue"/>
                  <a:ea typeface="Helvetica"/>
                  <a:cs typeface="Helvetica"/>
                  <a:sym typeface="Helvetica"/>
                </a:endParaRPr>
              </a:p>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Helvetica"/>
                          <a:sym typeface="Helvetica"/>
                        </a:rPr>
                        <m:t>⋮</m:t>
                      </m:r>
                    </m:oMath>
                  </m:oMathPara>
                </a14:m>
                <a:endParaRPr lang="en-US" sz="2400" i="1" dirty="0">
                  <a:latin typeface="Helvetica Neue"/>
                  <a:ea typeface="Helvetica"/>
                  <a:cs typeface="Helvetica"/>
                  <a:sym typeface="Helvetica"/>
                </a:endParaRPr>
              </a:p>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𝑤</m:t>
                          </m:r>
                        </m:e>
                        <m:sub>
                          <m:r>
                            <a:rPr lang="en-US" sz="2400" b="0" i="1" dirty="0" smtClean="0">
                              <a:latin typeface="Cambria Math" panose="02040503050406030204" pitchFamily="18" charset="0"/>
                              <a:ea typeface="Helvetica"/>
                              <a:cs typeface="Helvetica"/>
                              <a:sym typeface="Helvetica"/>
                            </a:rPr>
                            <m:t>𝑚</m:t>
                          </m:r>
                        </m:sub>
                      </m:sSub>
                      <m:r>
                        <a:rPr lang="en-US" sz="2400" i="1" dirty="0">
                          <a:latin typeface="Cambria Math" panose="02040503050406030204" pitchFamily="18" charset="0"/>
                          <a:ea typeface="Helvetica"/>
                          <a:cs typeface="Helvetica"/>
                          <a:sym typeface="Helvetica"/>
                        </a:rPr>
                        <m:t>:</m:t>
                      </m:r>
                      <m:d>
                        <m:dPr>
                          <m:begChr m:val="{"/>
                          <m:endChr m:val="}"/>
                          <m:ctrlPr>
                            <a:rPr lang="en-US" sz="2400" i="1" dirty="0">
                              <a:latin typeface="Cambria Math" panose="02040503050406030204" pitchFamily="18" charset="0"/>
                              <a:ea typeface="Helvetica"/>
                              <a:cs typeface="Helvetica"/>
                              <a:sym typeface="Helvetica"/>
                            </a:rPr>
                          </m:ctrlPr>
                        </m:dPr>
                        <m:e>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panose="02040503050406030204" pitchFamily="18" charset="0"/>
                                  <a:ea typeface="Helvetica"/>
                                  <a:cs typeface="Helvetica"/>
                                  <a:sym typeface="Helvetica"/>
                                </a:rPr>
                                <m:t>𝑓</m:t>
                              </m:r>
                            </m:e>
                            <m:sub>
                              <m:r>
                                <a:rPr lang="en-US" sz="2400" i="1" dirty="0">
                                  <a:latin typeface="Cambria Math" panose="02040503050406030204" pitchFamily="18" charset="0"/>
                                  <a:ea typeface="Helvetica"/>
                                  <a:cs typeface="Helvetica"/>
                                  <a:sym typeface="Helvetica"/>
                                </a:rPr>
                                <m:t>1</m:t>
                              </m:r>
                            </m:sub>
                          </m:sSub>
                          <m:r>
                            <a:rPr lang="en-US" sz="2400" i="1" dirty="0">
                              <a:latin typeface="Cambria Math" panose="02040503050406030204" pitchFamily="18" charset="0"/>
                              <a:ea typeface="Helvetica"/>
                              <a:cs typeface="Helvetica"/>
                              <a:sym typeface="Helvetica"/>
                            </a:rPr>
                            <m:t>,…, </m:t>
                          </m:r>
                          <m:sSub>
                            <m:sSubPr>
                              <m:ctrlPr>
                                <a:rPr lang="en-US" sz="2400" i="1" dirty="0">
                                  <a:latin typeface="Cambria Math" panose="02040503050406030204" pitchFamily="18" charset="0"/>
                                  <a:ea typeface="Helvetica"/>
                                  <a:cs typeface="Helvetica"/>
                                  <a:sym typeface="Helvetica"/>
                                </a:rPr>
                              </m:ctrlPr>
                            </m:sSubPr>
                            <m:e>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panose="02040503050406030204" pitchFamily="18" charset="0"/>
                                      <a:ea typeface="Helvetica"/>
                                      <a:cs typeface="Helvetica"/>
                                      <a:sym typeface="Helvetica"/>
                                    </a:rPr>
                                    <m:t>𝑓</m:t>
                                  </m:r>
                                </m:e>
                                <m:sub>
                                  <m:r>
                                    <a:rPr lang="en-US" sz="2400" i="1" dirty="0">
                                      <a:latin typeface="Cambria Math" panose="02040503050406030204" pitchFamily="18" charset="0"/>
                                      <a:ea typeface="Helvetica"/>
                                      <a:cs typeface="Helvetica"/>
                                      <a:sym typeface="Helvetica"/>
                                    </a:rPr>
                                    <m:t>𝑛</m:t>
                                  </m:r>
                                </m:sub>
                              </m:sSub>
                            </m:e>
                            <m:sub>
                              <m:r>
                                <a:rPr lang="en-US" sz="2400" b="0" i="1" dirty="0" smtClean="0">
                                  <a:latin typeface="Cambria Math" panose="02040503050406030204" pitchFamily="18" charset="0"/>
                                  <a:ea typeface="Helvetica"/>
                                  <a:cs typeface="Helvetica"/>
                                  <a:sym typeface="Helvetica"/>
                                </a:rPr>
                                <m:t>𝑚</m:t>
                              </m:r>
                            </m:sub>
                          </m:sSub>
                        </m:e>
                      </m:d>
                    </m:oMath>
                  </m:oMathPara>
                </a14:m>
                <a:endParaRPr sz="2400" i="1" dirty="0">
                  <a:latin typeface="Helvetica Neue"/>
                  <a:ea typeface="Helvetica"/>
                  <a:cs typeface="Helvetica"/>
                  <a:sym typeface="Helvetica"/>
                </a:endParaRPr>
              </a:p>
            </p:txBody>
          </p:sp>
        </mc:Choice>
        <mc:Fallback xmlns="">
          <p:sp>
            <p:nvSpPr>
              <p:cNvPr id="14" name="Shape 186">
                <a:extLst>
                  <a:ext uri="{FF2B5EF4-FFF2-40B4-BE49-F238E27FC236}">
                    <a16:creationId xmlns:a16="http://schemas.microsoft.com/office/drawing/2014/main" id="{5C294874-C554-474D-8812-2B87C96AD6A5}"/>
                  </a:ext>
                </a:extLst>
              </p:cNvPr>
              <p:cNvSpPr>
                <a:spLocks noRot="1" noChangeAspect="1" noMove="1" noResize="1" noEditPoints="1" noAdjustHandles="1" noChangeArrowheads="1" noChangeShapeType="1" noTextEdit="1"/>
              </p:cNvSpPr>
              <p:nvPr/>
            </p:nvSpPr>
            <p:spPr>
              <a:xfrm>
                <a:off x="1223920" y="6376769"/>
                <a:ext cx="2331690" cy="1479005"/>
              </a:xfrm>
              <a:prstGeom prst="roundRect">
                <a:avLst>
                  <a:gd name="adj" fmla="val 9990"/>
                </a:avLst>
              </a:prstGeom>
              <a:blipFill>
                <a:blip r:embed="rId6"/>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16" name="Shape 170">
            <a:extLst>
              <a:ext uri="{FF2B5EF4-FFF2-40B4-BE49-F238E27FC236}">
                <a16:creationId xmlns:a16="http://schemas.microsoft.com/office/drawing/2014/main" id="{5DA5998B-CCCE-4649-A2CA-FD1156E8B39E}"/>
              </a:ext>
            </a:extLst>
          </p:cNvPr>
          <p:cNvSpPr/>
          <p:nvPr/>
        </p:nvSpPr>
        <p:spPr>
          <a:xfrm>
            <a:off x="874719" y="8203790"/>
            <a:ext cx="3030091" cy="877814"/>
          </a:xfrm>
          <a:prstGeom prst="roundRect">
            <a:avLst>
              <a:gd name="adj" fmla="val 0"/>
            </a:avLst>
          </a:prstGeom>
          <a:solidFill>
            <a:srgbClr val="53ACFF">
              <a:alpha val="35023"/>
            </a:srgbClr>
          </a:solidFill>
          <a:ln w="12700">
            <a:solidFill>
              <a:schemeClr val="accent1"/>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3. Construct Linked-list ORAM Blocks</a:t>
            </a:r>
            <a:endParaRPr sz="2400" dirty="0">
              <a:latin typeface="Helvetica Neue"/>
            </a:endParaRPr>
          </a:p>
        </p:txBody>
      </p:sp>
      <p:cxnSp>
        <p:nvCxnSpPr>
          <p:cNvPr id="21" name="Straight Arrow Connector 20">
            <a:extLst>
              <a:ext uri="{FF2B5EF4-FFF2-40B4-BE49-F238E27FC236}">
                <a16:creationId xmlns:a16="http://schemas.microsoft.com/office/drawing/2014/main" id="{F9B4CEE9-B812-F64E-A297-C8CFB0457EB7}"/>
              </a:ext>
            </a:extLst>
          </p:cNvPr>
          <p:cNvCxnSpPr>
            <a:cxnSpLocks/>
            <a:stCxn id="11" idx="0"/>
            <a:endCxn id="12" idx="2"/>
          </p:cNvCxnSpPr>
          <p:nvPr/>
        </p:nvCxnSpPr>
        <p:spPr>
          <a:xfrm flipV="1">
            <a:off x="2389765" y="2575548"/>
            <a:ext cx="0" cy="343236"/>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4F54C78-D821-3C42-815B-806E2501CC49}"/>
              </a:ext>
            </a:extLst>
          </p:cNvPr>
          <p:cNvCxnSpPr>
            <a:cxnSpLocks/>
            <a:stCxn id="13" idx="2"/>
            <a:endCxn id="14" idx="0"/>
          </p:cNvCxnSpPr>
          <p:nvPr/>
        </p:nvCxnSpPr>
        <p:spPr>
          <a:xfrm flipH="1">
            <a:off x="2389765" y="6078133"/>
            <a:ext cx="1" cy="298636"/>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F174F501-C684-D746-B537-DDEAA4A4D8CB}"/>
              </a:ext>
            </a:extLst>
          </p:cNvPr>
          <p:cNvCxnSpPr>
            <a:cxnSpLocks/>
            <a:stCxn id="14" idx="2"/>
            <a:endCxn id="16" idx="0"/>
          </p:cNvCxnSpPr>
          <p:nvPr/>
        </p:nvCxnSpPr>
        <p:spPr>
          <a:xfrm>
            <a:off x="2389765" y="7855774"/>
            <a:ext cx="0" cy="348016"/>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7" name="Shape 186">
            <a:extLst>
              <a:ext uri="{FF2B5EF4-FFF2-40B4-BE49-F238E27FC236}">
                <a16:creationId xmlns:a16="http://schemas.microsoft.com/office/drawing/2014/main" id="{E9A0BD57-C6CD-B144-B9A5-D726FA2D71EE}"/>
              </a:ext>
            </a:extLst>
          </p:cNvPr>
          <p:cNvSpPr/>
          <p:nvPr/>
        </p:nvSpPr>
        <p:spPr>
          <a:xfrm>
            <a:off x="4905740" y="7115890"/>
            <a:ext cx="764940" cy="459452"/>
          </a:xfrm>
          <a:prstGeom prst="roundRect">
            <a:avLst>
              <a:gd name="adj" fmla="val 9990"/>
            </a:avLst>
          </a:prstGeom>
          <a:solidFill>
            <a:schemeClr val="bg2">
              <a:lumMod val="9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1</a:t>
            </a:r>
            <a:endParaRPr sz="2400" dirty="0">
              <a:latin typeface="Helvetica Neue"/>
              <a:ea typeface="Helvetica"/>
              <a:cs typeface="Helvetica"/>
              <a:sym typeface="Helvetica"/>
            </a:endParaRPr>
          </a:p>
        </p:txBody>
      </p:sp>
      <mc:AlternateContent xmlns:mc="http://schemas.openxmlformats.org/markup-compatibility/2006" xmlns:a14="http://schemas.microsoft.com/office/drawing/2010/main">
        <mc:Choice Requires="a14">
          <p:sp>
            <p:nvSpPr>
              <p:cNvPr id="39" name="Shape 186">
                <a:extLst>
                  <a:ext uri="{FF2B5EF4-FFF2-40B4-BE49-F238E27FC236}">
                    <a16:creationId xmlns:a16="http://schemas.microsoft.com/office/drawing/2014/main" id="{48480D94-705D-1345-98CD-BF554D156B93}"/>
                  </a:ext>
                </a:extLst>
              </p:cNvPr>
              <p:cNvSpPr/>
              <p:nvPr/>
            </p:nvSpPr>
            <p:spPr>
              <a:xfrm>
                <a:off x="4911941" y="7997922"/>
                <a:ext cx="764940" cy="459452"/>
              </a:xfrm>
              <a:prstGeom prst="roundRect">
                <a:avLst>
                  <a:gd name="adj" fmla="val 9990"/>
                </a:avLst>
              </a:prstGeom>
              <a:solidFill>
                <a:schemeClr val="bg2">
                  <a:lumMod val="9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39" name="Shape 186">
                <a:extLst>
                  <a:ext uri="{FF2B5EF4-FFF2-40B4-BE49-F238E27FC236}">
                    <a16:creationId xmlns:a16="http://schemas.microsoft.com/office/drawing/2014/main" id="{48480D94-705D-1345-98CD-BF554D156B93}"/>
                  </a:ext>
                </a:extLst>
              </p:cNvPr>
              <p:cNvSpPr>
                <a:spLocks noRot="1" noChangeAspect="1" noMove="1" noResize="1" noEditPoints="1" noAdjustHandles="1" noChangeArrowheads="1" noChangeShapeType="1" noTextEdit="1"/>
              </p:cNvSpPr>
              <p:nvPr/>
            </p:nvSpPr>
            <p:spPr>
              <a:xfrm>
                <a:off x="4911941" y="7997922"/>
                <a:ext cx="764940" cy="459452"/>
              </a:xfrm>
              <a:prstGeom prst="roundRect">
                <a:avLst>
                  <a:gd name="adj" fmla="val 9990"/>
                </a:avLst>
              </a:prstGeom>
              <a:blipFill>
                <a:blip r:embed="rId7"/>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Shape 186">
                <a:extLst>
                  <a:ext uri="{FF2B5EF4-FFF2-40B4-BE49-F238E27FC236}">
                    <a16:creationId xmlns:a16="http://schemas.microsoft.com/office/drawing/2014/main" id="{7EAF37EF-7EEB-0840-82B5-D13AB19AFE41}"/>
                  </a:ext>
                </a:extLst>
              </p:cNvPr>
              <p:cNvSpPr/>
              <p:nvPr/>
            </p:nvSpPr>
            <p:spPr>
              <a:xfrm>
                <a:off x="4905740" y="8853990"/>
                <a:ext cx="764940" cy="459452"/>
              </a:xfrm>
              <a:prstGeom prst="roundRect">
                <a:avLst>
                  <a:gd name="adj" fmla="val 9990"/>
                </a:avLst>
              </a:prstGeom>
              <a:solidFill>
                <a:schemeClr val="bg2">
                  <a:lumMod val="9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i="1" dirty="0" smtClean="0">
                          <a:latin typeface="Cambria Math" panose="02040503050406030204" pitchFamily="18" charset="0"/>
                          <a:ea typeface="Helvetica"/>
                          <a:cs typeface="Helvetica"/>
                          <a:sym typeface="Helvetica"/>
                        </a:rPr>
                        <m:t>𝑛</m:t>
                      </m:r>
                      <m:r>
                        <a:rPr lang="en-US" sz="2400" b="0" i="1" dirty="0"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40" name="Shape 186">
                <a:extLst>
                  <a:ext uri="{FF2B5EF4-FFF2-40B4-BE49-F238E27FC236}">
                    <a16:creationId xmlns:a16="http://schemas.microsoft.com/office/drawing/2014/main" id="{7EAF37EF-7EEB-0840-82B5-D13AB19AFE41}"/>
                  </a:ext>
                </a:extLst>
              </p:cNvPr>
              <p:cNvSpPr>
                <a:spLocks noRot="1" noChangeAspect="1" noMove="1" noResize="1" noEditPoints="1" noAdjustHandles="1" noChangeArrowheads="1" noChangeShapeType="1" noTextEdit="1"/>
              </p:cNvSpPr>
              <p:nvPr/>
            </p:nvSpPr>
            <p:spPr>
              <a:xfrm>
                <a:off x="4905740" y="8853990"/>
                <a:ext cx="764940" cy="459452"/>
              </a:xfrm>
              <a:prstGeom prst="roundRect">
                <a:avLst>
                  <a:gd name="adj" fmla="val 9990"/>
                </a:avLst>
              </a:prstGeom>
              <a:blipFill>
                <a:blip r:embed="rId8"/>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59" name="Shape 186">
            <a:extLst>
              <a:ext uri="{FF2B5EF4-FFF2-40B4-BE49-F238E27FC236}">
                <a16:creationId xmlns:a16="http://schemas.microsoft.com/office/drawing/2014/main" id="{8EB75E00-12B8-B442-B077-88389DD5C64F}"/>
              </a:ext>
            </a:extLst>
          </p:cNvPr>
          <p:cNvSpPr/>
          <p:nvPr/>
        </p:nvSpPr>
        <p:spPr>
          <a:xfrm>
            <a:off x="4721455" y="6922245"/>
            <a:ext cx="2331690" cy="2563090"/>
          </a:xfrm>
          <a:prstGeom prst="roundRect">
            <a:avLst>
              <a:gd name="adj" fmla="val 3470"/>
            </a:avLst>
          </a:prstGeom>
          <a:no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noAutofit/>
          </a:bodyPr>
          <a:lstStyle/>
          <a:p>
            <a:pPr marL="6027" indent="-6027" algn="ctr">
              <a:defRPr sz="2000">
                <a:solidFill>
                  <a:schemeClr val="accent1">
                    <a:hueOff val="273562"/>
                    <a:satOff val="2937"/>
                    <a:lumOff val="-22233"/>
                  </a:schemeClr>
                </a:solidFill>
              </a:defRPr>
            </a:pPr>
            <a:endParaRPr sz="2400" i="1" dirty="0">
              <a:latin typeface="Helvetica Neue"/>
              <a:ea typeface="Helvetica"/>
              <a:cs typeface="Helvetica"/>
              <a:sym typeface="Helvetica"/>
            </a:endParaRPr>
          </a:p>
        </p:txBody>
      </p:sp>
      <p:cxnSp>
        <p:nvCxnSpPr>
          <p:cNvPr id="62" name="Straight Arrow Connector 61">
            <a:extLst>
              <a:ext uri="{FF2B5EF4-FFF2-40B4-BE49-F238E27FC236}">
                <a16:creationId xmlns:a16="http://schemas.microsoft.com/office/drawing/2014/main" id="{36EBBC9B-AFBE-0C41-9665-66C6C3B72D44}"/>
              </a:ext>
            </a:extLst>
          </p:cNvPr>
          <p:cNvCxnSpPr>
            <a:cxnSpLocks/>
            <a:stCxn id="37" idx="2"/>
            <a:endCxn id="39" idx="0"/>
          </p:cNvCxnSpPr>
          <p:nvPr/>
        </p:nvCxnSpPr>
        <p:spPr>
          <a:xfrm>
            <a:off x="5288210" y="7575342"/>
            <a:ext cx="6201" cy="42258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FED8E432-CAC2-5B49-AAB3-D88258C33186}"/>
              </a:ext>
            </a:extLst>
          </p:cNvPr>
          <p:cNvCxnSpPr>
            <a:cxnSpLocks/>
            <a:stCxn id="39" idx="2"/>
            <a:endCxn id="40" idx="0"/>
          </p:cNvCxnSpPr>
          <p:nvPr/>
        </p:nvCxnSpPr>
        <p:spPr>
          <a:xfrm flipH="1">
            <a:off x="5288210" y="8457374"/>
            <a:ext cx="6201" cy="396616"/>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8" name="Straight Arrow Connector 77">
            <a:extLst>
              <a:ext uri="{FF2B5EF4-FFF2-40B4-BE49-F238E27FC236}">
                <a16:creationId xmlns:a16="http://schemas.microsoft.com/office/drawing/2014/main" id="{0DF95DD6-4E92-DA49-AF2F-B237609E5CF3}"/>
              </a:ext>
            </a:extLst>
          </p:cNvPr>
          <p:cNvCxnSpPr>
            <a:cxnSpLocks/>
            <a:stCxn id="124" idx="0"/>
            <a:endCxn id="11" idx="2"/>
          </p:cNvCxnSpPr>
          <p:nvPr/>
        </p:nvCxnSpPr>
        <p:spPr>
          <a:xfrm flipH="1" flipV="1">
            <a:off x="2389765" y="3369231"/>
            <a:ext cx="8423" cy="409344"/>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0" name="Elbow Connector 99">
            <a:extLst>
              <a:ext uri="{FF2B5EF4-FFF2-40B4-BE49-F238E27FC236}">
                <a16:creationId xmlns:a16="http://schemas.microsoft.com/office/drawing/2014/main" id="{26554B1A-57D2-1840-BA9E-7520FA9C7689}"/>
              </a:ext>
            </a:extLst>
          </p:cNvPr>
          <p:cNvCxnSpPr>
            <a:cxnSpLocks/>
            <a:stCxn id="16" idx="3"/>
            <a:endCxn id="59" idx="1"/>
          </p:cNvCxnSpPr>
          <p:nvPr/>
        </p:nvCxnSpPr>
        <p:spPr>
          <a:xfrm flipV="1">
            <a:off x="3904810" y="8203790"/>
            <a:ext cx="816645" cy="438907"/>
          </a:xfrm>
          <a:prstGeom prst="bentConnector3">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1" name="Elbow Connector 100">
            <a:extLst>
              <a:ext uri="{FF2B5EF4-FFF2-40B4-BE49-F238E27FC236}">
                <a16:creationId xmlns:a16="http://schemas.microsoft.com/office/drawing/2014/main" id="{46189435-2229-EB4B-8C95-53952AD2A47C}"/>
              </a:ext>
            </a:extLst>
          </p:cNvPr>
          <p:cNvCxnSpPr>
            <a:cxnSpLocks/>
            <a:stCxn id="59" idx="0"/>
          </p:cNvCxnSpPr>
          <p:nvPr/>
        </p:nvCxnSpPr>
        <p:spPr>
          <a:xfrm rot="16200000" flipV="1">
            <a:off x="5067047" y="6101991"/>
            <a:ext cx="1171062" cy="469445"/>
          </a:xfrm>
          <a:prstGeom prst="bentConnector4">
            <a:avLst>
              <a:gd name="adj1" fmla="val 31062"/>
              <a:gd name="adj2" fmla="val 29704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107" name="Elbow Connector 106">
            <a:extLst>
              <a:ext uri="{FF2B5EF4-FFF2-40B4-BE49-F238E27FC236}">
                <a16:creationId xmlns:a16="http://schemas.microsoft.com/office/drawing/2014/main" id="{57B7DD21-203F-7242-B0B2-8F37EC86692C}"/>
              </a:ext>
            </a:extLst>
          </p:cNvPr>
          <p:cNvCxnSpPr>
            <a:cxnSpLocks/>
            <a:stCxn id="124" idx="3"/>
          </p:cNvCxnSpPr>
          <p:nvPr/>
        </p:nvCxnSpPr>
        <p:spPr>
          <a:xfrm>
            <a:off x="4201082" y="4546816"/>
            <a:ext cx="1214685" cy="594768"/>
          </a:xfrm>
          <a:prstGeom prst="bentConnector3">
            <a:avLst>
              <a:gd name="adj1" fmla="val 50000"/>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5" name="Elbow Connector 44">
            <a:extLst>
              <a:ext uri="{FF2B5EF4-FFF2-40B4-BE49-F238E27FC236}">
                <a16:creationId xmlns:a16="http://schemas.microsoft.com/office/drawing/2014/main" id="{D2EBD4F5-2D69-9040-9F43-0F3540D9AB86}"/>
              </a:ext>
            </a:extLst>
          </p:cNvPr>
          <p:cNvCxnSpPr>
            <a:cxnSpLocks/>
            <a:stCxn id="12" idx="1"/>
            <a:endCxn id="13" idx="1"/>
          </p:cNvCxnSpPr>
          <p:nvPr/>
        </p:nvCxnSpPr>
        <p:spPr>
          <a:xfrm rot="10800000" flipV="1">
            <a:off x="874720" y="2329022"/>
            <a:ext cx="722048" cy="3502585"/>
          </a:xfrm>
          <a:prstGeom prst="bentConnector3">
            <a:avLst>
              <a:gd name="adj1" fmla="val 17771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3" name="Elbow Connector 62">
            <a:extLst>
              <a:ext uri="{FF2B5EF4-FFF2-40B4-BE49-F238E27FC236}">
                <a16:creationId xmlns:a16="http://schemas.microsoft.com/office/drawing/2014/main" id="{73E8DFC9-0481-8848-B39F-E812C3BF0D23}"/>
              </a:ext>
            </a:extLst>
          </p:cNvPr>
          <p:cNvCxnSpPr>
            <a:cxnSpLocks/>
            <a:stCxn id="124" idx="3"/>
          </p:cNvCxnSpPr>
          <p:nvPr/>
        </p:nvCxnSpPr>
        <p:spPr>
          <a:xfrm flipV="1">
            <a:off x="4201082" y="3863342"/>
            <a:ext cx="1214685" cy="683474"/>
          </a:xfrm>
          <a:prstGeom prst="bentConnector3">
            <a:avLst>
              <a:gd name="adj1" fmla="val 5000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7B7D4713-59E8-C648-83B1-BD576FC24783}"/>
              </a:ext>
            </a:extLst>
          </p:cNvPr>
          <p:cNvCxnSpPr>
            <a:cxnSpLocks/>
            <a:endCxn id="119" idx="1"/>
          </p:cNvCxnSpPr>
          <p:nvPr/>
        </p:nvCxnSpPr>
        <p:spPr>
          <a:xfrm>
            <a:off x="7970439" y="3193540"/>
            <a:ext cx="556711"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2" name="Straight Arrow Connector 81">
            <a:extLst>
              <a:ext uri="{FF2B5EF4-FFF2-40B4-BE49-F238E27FC236}">
                <a16:creationId xmlns:a16="http://schemas.microsoft.com/office/drawing/2014/main" id="{F2F56E4B-2CCC-874E-BA6B-799C9170F0A0}"/>
              </a:ext>
            </a:extLst>
          </p:cNvPr>
          <p:cNvCxnSpPr>
            <a:cxnSpLocks/>
          </p:cNvCxnSpPr>
          <p:nvPr/>
        </p:nvCxnSpPr>
        <p:spPr>
          <a:xfrm>
            <a:off x="7972417" y="5122077"/>
            <a:ext cx="585219"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3" name="Straight Arrow Connector 82">
            <a:extLst>
              <a:ext uri="{FF2B5EF4-FFF2-40B4-BE49-F238E27FC236}">
                <a16:creationId xmlns:a16="http://schemas.microsoft.com/office/drawing/2014/main" id="{DF1639CF-D29A-A344-B1A0-6780A80547FA}"/>
              </a:ext>
            </a:extLst>
          </p:cNvPr>
          <p:cNvCxnSpPr>
            <a:cxnSpLocks/>
          </p:cNvCxnSpPr>
          <p:nvPr/>
        </p:nvCxnSpPr>
        <p:spPr>
          <a:xfrm>
            <a:off x="7963671" y="5741381"/>
            <a:ext cx="573463" cy="0"/>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96" name="Shape 170">
            <a:extLst>
              <a:ext uri="{FF2B5EF4-FFF2-40B4-BE49-F238E27FC236}">
                <a16:creationId xmlns:a16="http://schemas.microsoft.com/office/drawing/2014/main" id="{DC490CF2-9906-E949-8293-3522820E3704}"/>
              </a:ext>
            </a:extLst>
          </p:cNvPr>
          <p:cNvSpPr/>
          <p:nvPr/>
        </p:nvSpPr>
        <p:spPr>
          <a:xfrm>
            <a:off x="12258315" y="3617854"/>
            <a:ext cx="1839303" cy="988031"/>
          </a:xfrm>
          <a:prstGeom prst="roundRect">
            <a:avLst>
              <a:gd name="adj" fmla="val 0"/>
            </a:avLst>
          </a:prstGeom>
          <a:noFill/>
          <a:ln w="254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Untrusted</a:t>
            </a:r>
          </a:p>
          <a:p>
            <a:r>
              <a:rPr lang="en-US" sz="2400" dirty="0">
                <a:latin typeface="Helvetica Neue"/>
              </a:rPr>
              <a:t>Memory</a:t>
            </a:r>
            <a:endParaRPr sz="2400" dirty="0">
              <a:latin typeface="Helvetica Neue"/>
            </a:endParaRPr>
          </a:p>
        </p:txBody>
      </p:sp>
      <p:sp>
        <p:nvSpPr>
          <p:cNvPr id="97" name="Shape 170">
            <a:extLst>
              <a:ext uri="{FF2B5EF4-FFF2-40B4-BE49-F238E27FC236}">
                <a16:creationId xmlns:a16="http://schemas.microsoft.com/office/drawing/2014/main" id="{2B20B35A-28AF-A34C-84E7-82F8D196EB4B}"/>
              </a:ext>
            </a:extLst>
          </p:cNvPr>
          <p:cNvSpPr/>
          <p:nvPr/>
        </p:nvSpPr>
        <p:spPr>
          <a:xfrm>
            <a:off x="12051360" y="2683196"/>
            <a:ext cx="5159089" cy="6802139"/>
          </a:xfrm>
          <a:prstGeom prst="roundRect">
            <a:avLst>
              <a:gd name="adj" fmla="val 0"/>
            </a:avLst>
          </a:prstGeom>
          <a:noFill/>
          <a:ln w="127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endParaRPr sz="2400" dirty="0">
              <a:latin typeface="Helvetica Neue"/>
            </a:endParaRPr>
          </a:p>
        </p:txBody>
      </p:sp>
      <p:sp>
        <p:nvSpPr>
          <p:cNvPr id="98" name="Shape 170">
            <a:extLst>
              <a:ext uri="{FF2B5EF4-FFF2-40B4-BE49-F238E27FC236}">
                <a16:creationId xmlns:a16="http://schemas.microsoft.com/office/drawing/2014/main" id="{05AD8C74-35D7-3941-B00B-16C9C21959EE}"/>
              </a:ext>
            </a:extLst>
          </p:cNvPr>
          <p:cNvSpPr/>
          <p:nvPr/>
        </p:nvSpPr>
        <p:spPr>
          <a:xfrm>
            <a:off x="14459480" y="3240738"/>
            <a:ext cx="2563144" cy="6068362"/>
          </a:xfrm>
          <a:prstGeom prst="roundRect">
            <a:avLst>
              <a:gd name="adj" fmla="val 0"/>
            </a:avLst>
          </a:prstGeom>
          <a:noFill/>
          <a:ln w="25400">
            <a:solidFill>
              <a:schemeClr val="tx1">
                <a:lumMod val="50000"/>
              </a:schemeClr>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Enclave</a:t>
            </a:r>
            <a:endParaRPr sz="2400" dirty="0">
              <a:latin typeface="Helvetica Neue"/>
            </a:endParaRPr>
          </a:p>
        </p:txBody>
      </p:sp>
      <p:pic>
        <p:nvPicPr>
          <p:cNvPr id="93" name="Picture 92">
            <a:extLst>
              <a:ext uri="{FF2B5EF4-FFF2-40B4-BE49-F238E27FC236}">
                <a16:creationId xmlns:a16="http://schemas.microsoft.com/office/drawing/2014/main" id="{F5A50A87-B341-BD47-AFF5-AB716E23A619}"/>
              </a:ext>
            </a:extLst>
          </p:cNvPr>
          <p:cNvPicPr>
            <a:picLocks noChangeAspect="1"/>
          </p:cNvPicPr>
          <p:nvPr/>
        </p:nvPicPr>
        <p:blipFill>
          <a:blip r:embed="rId9"/>
          <a:stretch>
            <a:fillRect/>
          </a:stretch>
        </p:blipFill>
        <p:spPr>
          <a:xfrm>
            <a:off x="12843979" y="3051540"/>
            <a:ext cx="727775" cy="727775"/>
          </a:xfrm>
          <a:prstGeom prst="rect">
            <a:avLst/>
          </a:prstGeom>
        </p:spPr>
      </p:pic>
      <p:pic>
        <p:nvPicPr>
          <p:cNvPr id="75" name="Picture 74">
            <a:extLst>
              <a:ext uri="{FF2B5EF4-FFF2-40B4-BE49-F238E27FC236}">
                <a16:creationId xmlns:a16="http://schemas.microsoft.com/office/drawing/2014/main" id="{3185B3DF-48D7-4C41-B9F3-307C8F697A9C}"/>
              </a:ext>
            </a:extLst>
          </p:cNvPr>
          <p:cNvPicPr>
            <a:picLocks noChangeAspect="1"/>
          </p:cNvPicPr>
          <p:nvPr/>
        </p:nvPicPr>
        <p:blipFill>
          <a:blip r:embed="rId10"/>
          <a:stretch>
            <a:fillRect/>
          </a:stretch>
        </p:blipFill>
        <p:spPr>
          <a:xfrm>
            <a:off x="15360181" y="2949668"/>
            <a:ext cx="761742" cy="761742"/>
          </a:xfrm>
          <a:prstGeom prst="rect">
            <a:avLst/>
          </a:prstGeom>
        </p:spPr>
      </p:pic>
      <mc:AlternateContent xmlns:mc="http://schemas.openxmlformats.org/markup-compatibility/2006" xmlns:a14="http://schemas.microsoft.com/office/drawing/2010/main">
        <mc:Choice Requires="a14">
          <p:sp>
            <p:nvSpPr>
              <p:cNvPr id="64" name="Shape 186">
                <a:extLst>
                  <a:ext uri="{FF2B5EF4-FFF2-40B4-BE49-F238E27FC236}">
                    <a16:creationId xmlns:a16="http://schemas.microsoft.com/office/drawing/2014/main" id="{CB6A0BBA-4D4F-C347-BD86-AF74D8ECDCF5}"/>
                  </a:ext>
                </a:extLst>
              </p:cNvPr>
              <p:cNvSpPr/>
              <p:nvPr/>
            </p:nvSpPr>
            <p:spPr>
              <a:xfrm>
                <a:off x="6117361" y="7129085"/>
                <a:ext cx="764940" cy="459452"/>
              </a:xfrm>
              <a:prstGeom prst="roundRect">
                <a:avLst>
                  <a:gd name="adj" fmla="val 9990"/>
                </a:avLst>
              </a:prstGeom>
              <a:solidFill>
                <a:schemeClr val="bg2">
                  <a:lumMod val="9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Helvetica"/>
                          <a:cs typeface="Helvetica"/>
                          <a:sym typeface="Helvetica"/>
                        </a:rPr>
                        <m:t>𝑥</m:t>
                      </m:r>
                    </m:oMath>
                  </m:oMathPara>
                </a14:m>
                <a:endParaRPr sz="2400" i="1" dirty="0">
                  <a:latin typeface="Helvetica Neue"/>
                  <a:ea typeface="Helvetica"/>
                  <a:cs typeface="Helvetica"/>
                  <a:sym typeface="Helvetica"/>
                </a:endParaRPr>
              </a:p>
            </p:txBody>
          </p:sp>
        </mc:Choice>
        <mc:Fallback xmlns="">
          <p:sp>
            <p:nvSpPr>
              <p:cNvPr id="64" name="Shape 186">
                <a:extLst>
                  <a:ext uri="{FF2B5EF4-FFF2-40B4-BE49-F238E27FC236}">
                    <a16:creationId xmlns:a16="http://schemas.microsoft.com/office/drawing/2014/main" id="{CB6A0BBA-4D4F-C347-BD86-AF74D8ECDCF5}"/>
                  </a:ext>
                </a:extLst>
              </p:cNvPr>
              <p:cNvSpPr>
                <a:spLocks noRot="1" noChangeAspect="1" noMove="1" noResize="1" noEditPoints="1" noAdjustHandles="1" noChangeArrowheads="1" noChangeShapeType="1" noTextEdit="1"/>
              </p:cNvSpPr>
              <p:nvPr/>
            </p:nvSpPr>
            <p:spPr>
              <a:xfrm>
                <a:off x="6117361" y="7129085"/>
                <a:ext cx="764940" cy="459452"/>
              </a:xfrm>
              <a:prstGeom prst="roundRect">
                <a:avLst>
                  <a:gd name="adj" fmla="val 9990"/>
                </a:avLst>
              </a:prstGeom>
              <a:blipFill>
                <a:blip r:embed="rId13"/>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Shape 186">
                <a:extLst>
                  <a:ext uri="{FF2B5EF4-FFF2-40B4-BE49-F238E27FC236}">
                    <a16:creationId xmlns:a16="http://schemas.microsoft.com/office/drawing/2014/main" id="{BDFEA6A9-73B0-5343-9C9F-95675B73C88E}"/>
                  </a:ext>
                </a:extLst>
              </p:cNvPr>
              <p:cNvSpPr/>
              <p:nvPr/>
            </p:nvSpPr>
            <p:spPr>
              <a:xfrm>
                <a:off x="6117361" y="7974014"/>
                <a:ext cx="764940" cy="459452"/>
              </a:xfrm>
              <a:prstGeom prst="roundRect">
                <a:avLst>
                  <a:gd name="adj" fmla="val 9990"/>
                </a:avLst>
              </a:prstGeom>
              <a:solidFill>
                <a:schemeClr val="bg2">
                  <a:lumMod val="9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66" name="Shape 186">
                <a:extLst>
                  <a:ext uri="{FF2B5EF4-FFF2-40B4-BE49-F238E27FC236}">
                    <a16:creationId xmlns:a16="http://schemas.microsoft.com/office/drawing/2014/main" id="{BDFEA6A9-73B0-5343-9C9F-95675B73C88E}"/>
                  </a:ext>
                </a:extLst>
              </p:cNvPr>
              <p:cNvSpPr>
                <a:spLocks noRot="1" noChangeAspect="1" noMove="1" noResize="1" noEditPoints="1" noAdjustHandles="1" noChangeArrowheads="1" noChangeShapeType="1" noTextEdit="1"/>
              </p:cNvSpPr>
              <p:nvPr/>
            </p:nvSpPr>
            <p:spPr>
              <a:xfrm>
                <a:off x="6117361" y="7974014"/>
                <a:ext cx="764940" cy="459452"/>
              </a:xfrm>
              <a:prstGeom prst="roundRect">
                <a:avLst>
                  <a:gd name="adj" fmla="val 9990"/>
                </a:avLst>
              </a:prstGeom>
              <a:blipFill>
                <a:blip r:embed="rId14"/>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Shape 186">
                <a:extLst>
                  <a:ext uri="{FF2B5EF4-FFF2-40B4-BE49-F238E27FC236}">
                    <a16:creationId xmlns:a16="http://schemas.microsoft.com/office/drawing/2014/main" id="{8F103679-70E9-A542-BAD8-05716A998735}"/>
                  </a:ext>
                </a:extLst>
              </p:cNvPr>
              <p:cNvSpPr/>
              <p:nvPr/>
            </p:nvSpPr>
            <p:spPr>
              <a:xfrm>
                <a:off x="6117361" y="8853990"/>
                <a:ext cx="764940" cy="459452"/>
              </a:xfrm>
              <a:prstGeom prst="roundRect">
                <a:avLst>
                  <a:gd name="adj" fmla="val 9990"/>
                </a:avLst>
              </a:prstGeom>
              <a:solidFill>
                <a:schemeClr val="bg2">
                  <a:lumMod val="9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ea typeface="Helvetica"/>
                          <a:cs typeface="Helvetica"/>
                          <a:sym typeface="Helvetica"/>
                        </a:rPr>
                        <m:t>𝑛</m:t>
                      </m:r>
                      <m:r>
                        <a:rPr lang="en-US" sz="2400" b="0" i="1" smtClean="0">
                          <a:latin typeface="Cambria Math" panose="02040503050406030204" pitchFamily="18" charset="0"/>
                          <a:ea typeface="Helvetica"/>
                          <a:cs typeface="Helvetica"/>
                          <a:sym typeface="Helvetica"/>
                        </a:rPr>
                        <m:t>′′</m:t>
                      </m:r>
                    </m:oMath>
                  </m:oMathPara>
                </a14:m>
                <a:endParaRPr sz="2400" dirty="0">
                  <a:latin typeface="Helvetica Neue"/>
                  <a:ea typeface="Helvetica"/>
                  <a:cs typeface="Helvetica"/>
                  <a:sym typeface="Helvetica"/>
                </a:endParaRPr>
              </a:p>
            </p:txBody>
          </p:sp>
        </mc:Choice>
        <mc:Fallback xmlns="">
          <p:sp>
            <p:nvSpPr>
              <p:cNvPr id="69" name="Shape 186">
                <a:extLst>
                  <a:ext uri="{FF2B5EF4-FFF2-40B4-BE49-F238E27FC236}">
                    <a16:creationId xmlns:a16="http://schemas.microsoft.com/office/drawing/2014/main" id="{8F103679-70E9-A542-BAD8-05716A998735}"/>
                  </a:ext>
                </a:extLst>
              </p:cNvPr>
              <p:cNvSpPr>
                <a:spLocks noRot="1" noChangeAspect="1" noMove="1" noResize="1" noEditPoints="1" noAdjustHandles="1" noChangeArrowheads="1" noChangeShapeType="1" noTextEdit="1"/>
              </p:cNvSpPr>
              <p:nvPr/>
            </p:nvSpPr>
            <p:spPr>
              <a:xfrm>
                <a:off x="6117361" y="8853990"/>
                <a:ext cx="764940" cy="459452"/>
              </a:xfrm>
              <a:prstGeom prst="roundRect">
                <a:avLst>
                  <a:gd name="adj" fmla="val 9990"/>
                </a:avLst>
              </a:prstGeom>
              <a:blipFill>
                <a:blip r:embed="rId15"/>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70" name="Straight Arrow Connector 69">
            <a:extLst>
              <a:ext uri="{FF2B5EF4-FFF2-40B4-BE49-F238E27FC236}">
                <a16:creationId xmlns:a16="http://schemas.microsoft.com/office/drawing/2014/main" id="{138D62CF-2ED4-A74D-B970-1E0B1382F42A}"/>
              </a:ext>
            </a:extLst>
          </p:cNvPr>
          <p:cNvCxnSpPr>
            <a:cxnSpLocks/>
            <a:stCxn id="66" idx="2"/>
            <a:endCxn id="69" idx="0"/>
          </p:cNvCxnSpPr>
          <p:nvPr/>
        </p:nvCxnSpPr>
        <p:spPr>
          <a:xfrm>
            <a:off x="6499831" y="8433466"/>
            <a:ext cx="0" cy="420524"/>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2" name="Straight Arrow Connector 71">
            <a:extLst>
              <a:ext uri="{FF2B5EF4-FFF2-40B4-BE49-F238E27FC236}">
                <a16:creationId xmlns:a16="http://schemas.microsoft.com/office/drawing/2014/main" id="{F0469DD1-0551-A547-AE15-34CE66C112FD}"/>
              </a:ext>
            </a:extLst>
          </p:cNvPr>
          <p:cNvCxnSpPr>
            <a:cxnSpLocks/>
            <a:stCxn id="64" idx="2"/>
            <a:endCxn id="66" idx="0"/>
          </p:cNvCxnSpPr>
          <p:nvPr/>
        </p:nvCxnSpPr>
        <p:spPr>
          <a:xfrm>
            <a:off x="6499831" y="7588537"/>
            <a:ext cx="0" cy="385477"/>
          </a:xfrm>
          <a:prstGeom prst="straightConnector1">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6" name="Rectangle 25">
            <a:extLst>
              <a:ext uri="{FF2B5EF4-FFF2-40B4-BE49-F238E27FC236}">
                <a16:creationId xmlns:a16="http://schemas.microsoft.com/office/drawing/2014/main" id="{8A886392-8A5C-CE40-B25C-5E3BE704004D}"/>
              </a:ext>
            </a:extLst>
          </p:cNvPr>
          <p:cNvSpPr/>
          <p:nvPr/>
        </p:nvSpPr>
        <p:spPr>
          <a:xfrm>
            <a:off x="5664873" y="8002231"/>
            <a:ext cx="492443" cy="461665"/>
          </a:xfrm>
          <a:prstGeom prst="rect">
            <a:avLst/>
          </a:prstGeom>
        </p:spPr>
        <p:txBody>
          <a:bodyPr wrap="none">
            <a:spAutoFit/>
          </a:bodyPr>
          <a:lstStyle/>
          <a:p>
            <a:r>
              <a:rPr lang="en-US" sz="2400" dirty="0">
                <a:latin typeface="Helvetica Neue" charset="0"/>
                <a:ea typeface="Helvetica Neue" charset="0"/>
                <a:cs typeface="Helvetica Neue" charset="0"/>
              </a:rPr>
              <a:t>…</a:t>
            </a:r>
            <a:endParaRPr lang="en-US" sz="2400" dirty="0"/>
          </a:p>
        </p:txBody>
      </p:sp>
      <p:graphicFrame>
        <p:nvGraphicFramePr>
          <p:cNvPr id="35" name="Table 34">
            <a:extLst>
              <a:ext uri="{FF2B5EF4-FFF2-40B4-BE49-F238E27FC236}">
                <a16:creationId xmlns:a16="http://schemas.microsoft.com/office/drawing/2014/main" id="{57FB849E-3B56-4149-B2B8-01E08F1E60A9}"/>
              </a:ext>
            </a:extLst>
          </p:cNvPr>
          <p:cNvGraphicFramePr>
            <a:graphicFrameLocks noGrp="1"/>
          </p:cNvGraphicFramePr>
          <p:nvPr>
            <p:extLst>
              <p:ext uri="{D42A27DB-BD31-4B8C-83A1-F6EECF244321}">
                <p14:modId xmlns:p14="http://schemas.microsoft.com/office/powerpoint/2010/main" val="1330009132"/>
              </p:ext>
            </p:extLst>
          </p:nvPr>
        </p:nvGraphicFramePr>
        <p:xfrm>
          <a:off x="8075871" y="6908915"/>
          <a:ext cx="2580640" cy="1483360"/>
        </p:xfrm>
        <a:graphic>
          <a:graphicData uri="http://schemas.openxmlformats.org/drawingml/2006/table">
            <a:tbl>
              <a:tblPr firstRow="1" bandRow="1">
                <a:tableStyleId>{5940675A-B579-460E-94D1-54222C63F5DA}</a:tableStyleId>
              </a:tblPr>
              <a:tblGrid>
                <a:gridCol w="1414780">
                  <a:extLst>
                    <a:ext uri="{9D8B030D-6E8A-4147-A177-3AD203B41FA5}">
                      <a16:colId xmlns:a16="http://schemas.microsoft.com/office/drawing/2014/main" val="2585948592"/>
                    </a:ext>
                  </a:extLst>
                </a:gridCol>
                <a:gridCol w="589280">
                  <a:extLst>
                    <a:ext uri="{9D8B030D-6E8A-4147-A177-3AD203B41FA5}">
                      <a16:colId xmlns:a16="http://schemas.microsoft.com/office/drawing/2014/main" val="2859318770"/>
                    </a:ext>
                  </a:extLst>
                </a:gridCol>
                <a:gridCol w="576580">
                  <a:extLst>
                    <a:ext uri="{9D8B030D-6E8A-4147-A177-3AD203B41FA5}">
                      <a16:colId xmlns:a16="http://schemas.microsoft.com/office/drawing/2014/main" val="4246839609"/>
                    </a:ext>
                  </a:extLst>
                </a:gridCol>
              </a:tblGrid>
              <a:tr h="370840">
                <a:tc>
                  <a: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Hash value</a:t>
                      </a:r>
                    </a:p>
                  </a:txBody>
                  <a:tcPr/>
                </a:tc>
                <a:tc>
                  <a: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bid</a:t>
                      </a:r>
                    </a:p>
                  </a:txBody>
                  <a:tcPr/>
                </a:tc>
                <a:tc>
                  <a:txBody>
                    <a:bodyPr/>
                    <a:lstStyle/>
                    <a:p>
                      <a:r>
                        <a:rPr lang="en-US" b="1" dirty="0" err="1">
                          <a:latin typeface="Helvetica Neue" panose="02000503000000020004" pitchFamily="2" charset="0"/>
                          <a:ea typeface="Helvetica Neue" panose="02000503000000020004" pitchFamily="2" charset="0"/>
                          <a:cs typeface="Helvetica Neue" panose="02000503000000020004" pitchFamily="2" charset="0"/>
                        </a:rPr>
                        <a:t>pid</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txBody>
                  <a:tcPr/>
                </a:tc>
                <a:extLst>
                  <a:ext uri="{0D108BD9-81ED-4DB2-BD59-A6C34878D82A}">
                    <a16:rowId xmlns:a16="http://schemas.microsoft.com/office/drawing/2014/main" val="316291228"/>
                  </a:ext>
                </a:extLst>
              </a:tr>
              <a:tr h="370840">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0x123abc</a:t>
                      </a:r>
                    </a:p>
                  </a:txBody>
                  <a:tcPr/>
                </a:tc>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1</a:t>
                      </a:r>
                    </a:p>
                  </a:txBody>
                  <a:tcPr/>
                </a:tc>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2</a:t>
                      </a:r>
                    </a:p>
                  </a:txBody>
                  <a:tcPr/>
                </a:tc>
                <a:extLst>
                  <a:ext uri="{0D108BD9-81ED-4DB2-BD59-A6C34878D82A}">
                    <a16:rowId xmlns:a16="http://schemas.microsoft.com/office/drawing/2014/main" val="450854444"/>
                  </a:ext>
                </a:extLst>
              </a:tr>
              <a:tr h="370840">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a:t>
                      </a:r>
                    </a:p>
                  </a:txBody>
                  <a:tcPr/>
                </a:tc>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a:t>
                      </a:r>
                    </a:p>
                  </a:txBody>
                  <a:tcPr/>
                </a:tc>
                <a:extLst>
                  <a:ext uri="{0D108BD9-81ED-4DB2-BD59-A6C34878D82A}">
                    <a16:rowId xmlns:a16="http://schemas.microsoft.com/office/drawing/2014/main" val="3062013576"/>
                  </a:ext>
                </a:extLst>
              </a:tr>
              <a:tr h="370840">
                <a:tc>
                  <a:txBody>
                    <a:bodyPr/>
                    <a:lstStyle/>
                    <a:p>
                      <a:pPr marL="0" marR="0" lvl="0" indent="0" algn="ctr" defTabSz="584258" rtl="0" eaLnBrk="1" fontAlgn="auto" latinLnBrk="0" hangingPunct="1">
                        <a:lnSpc>
                          <a:spcPct val="100000"/>
                        </a:lnSpc>
                        <a:spcBef>
                          <a:spcPts val="0"/>
                        </a:spcBef>
                        <a:spcAft>
                          <a:spcPts val="0"/>
                        </a:spcAft>
                        <a:buClrTx/>
                        <a:buSzTx/>
                        <a:buFontTx/>
                        <a:buNone/>
                        <a:tabLst/>
                        <a:defRPr/>
                      </a:pPr>
                      <a:r>
                        <a:rPr lang="en-US" b="0" dirty="0">
                          <a:latin typeface="Helvetica Neue" panose="02000503000000020004" pitchFamily="2" charset="0"/>
                          <a:ea typeface="Helvetica Neue" panose="02000503000000020004" pitchFamily="2" charset="0"/>
                          <a:cs typeface="Helvetica Neue" panose="02000503000000020004" pitchFamily="2" charset="0"/>
                        </a:rPr>
                        <a:t>0x145ade</a:t>
                      </a:r>
                    </a:p>
                  </a:txBody>
                  <a:tcPr/>
                </a:tc>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5</a:t>
                      </a:r>
                    </a:p>
                  </a:txBody>
                  <a:tcPr/>
                </a:tc>
                <a:tc>
                  <a:txBody>
                    <a:body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4</a:t>
                      </a:r>
                    </a:p>
                  </a:txBody>
                  <a:tcPr/>
                </a:tc>
                <a:extLst>
                  <a:ext uri="{0D108BD9-81ED-4DB2-BD59-A6C34878D82A}">
                    <a16:rowId xmlns:a16="http://schemas.microsoft.com/office/drawing/2014/main" val="2780537487"/>
                  </a:ext>
                </a:extLst>
              </a:tr>
            </a:tbl>
          </a:graphicData>
        </a:graphic>
      </p:graphicFrame>
      <mc:AlternateContent xmlns:mc="http://schemas.openxmlformats.org/markup-compatibility/2006" xmlns:a14="http://schemas.microsoft.com/office/drawing/2010/main">
        <mc:Choice Requires="a14">
          <p:sp>
            <p:nvSpPr>
              <p:cNvPr id="80" name="Shape 186">
                <a:extLst>
                  <a:ext uri="{FF2B5EF4-FFF2-40B4-BE49-F238E27FC236}">
                    <a16:creationId xmlns:a16="http://schemas.microsoft.com/office/drawing/2014/main" id="{F8BCF06A-85AE-3543-8BBE-45FEB6E08165}"/>
                  </a:ext>
                </a:extLst>
              </p:cNvPr>
              <p:cNvSpPr/>
              <p:nvPr/>
            </p:nvSpPr>
            <p:spPr>
              <a:xfrm>
                <a:off x="6943048" y="6839369"/>
                <a:ext cx="1585994" cy="493050"/>
              </a:xfrm>
              <a:prstGeom prst="roundRect">
                <a:avLst>
                  <a:gd name="adj" fmla="val 21231"/>
                </a:avLst>
              </a:prstGeom>
              <a:noFill/>
              <a:ln w="12700">
                <a:no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sty m:val="p"/>
                        </m:rPr>
                        <a:rPr lang="en-US" sz="2400" b="0" i="0" u="sng" dirty="0" smtClean="0">
                          <a:latin typeface="Cambria Math" panose="02040503050406030204" pitchFamily="18" charset="0"/>
                          <a:ea typeface="Helvetica"/>
                          <a:cs typeface="Helvetica"/>
                          <a:sym typeface="Helvetica"/>
                        </a:rPr>
                        <m:t>TW</m:t>
                      </m:r>
                      <m:r>
                        <a:rPr lang="en-US" sz="2400" b="0" i="0" u="sng" dirty="0" smtClean="0">
                          <a:latin typeface="Cambria Math" panose="02040503050406030204" pitchFamily="18" charset="0"/>
                          <a:ea typeface="Helvetica"/>
                          <a:cs typeface="Helvetica"/>
                          <a:sym typeface="Helvetica"/>
                        </a:rPr>
                        <m:t>:</m:t>
                      </m:r>
                    </m:oMath>
                  </m:oMathPara>
                </a14:m>
                <a:endParaRPr sz="2400" u="sng" dirty="0">
                  <a:latin typeface="Helvetica Neue"/>
                  <a:ea typeface="Helvetica"/>
                  <a:cs typeface="Helvetica"/>
                  <a:sym typeface="Helvetica"/>
                </a:endParaRPr>
              </a:p>
            </p:txBody>
          </p:sp>
        </mc:Choice>
        <mc:Fallback xmlns="">
          <p:sp>
            <p:nvSpPr>
              <p:cNvPr id="80" name="Shape 186">
                <a:extLst>
                  <a:ext uri="{FF2B5EF4-FFF2-40B4-BE49-F238E27FC236}">
                    <a16:creationId xmlns:a16="http://schemas.microsoft.com/office/drawing/2014/main" id="{F8BCF06A-85AE-3543-8BBE-45FEB6E08165}"/>
                  </a:ext>
                </a:extLst>
              </p:cNvPr>
              <p:cNvSpPr>
                <a:spLocks noRot="1" noChangeAspect="1" noMove="1" noResize="1" noEditPoints="1" noAdjustHandles="1" noChangeArrowheads="1" noChangeShapeType="1" noTextEdit="1"/>
              </p:cNvSpPr>
              <p:nvPr/>
            </p:nvSpPr>
            <p:spPr>
              <a:xfrm>
                <a:off x="6943048" y="6839369"/>
                <a:ext cx="1585994" cy="493050"/>
              </a:xfrm>
              <a:prstGeom prst="roundRect">
                <a:avLst>
                  <a:gd name="adj" fmla="val 21231"/>
                </a:avLst>
              </a:prstGeom>
              <a:blipFill>
                <a:blip r:embed="rId16"/>
                <a:stretch>
                  <a:fillRect/>
                </a:stretch>
              </a:blipFill>
              <a:ln w="12700">
                <a:no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Shape 186">
                <a:extLst>
                  <a:ext uri="{FF2B5EF4-FFF2-40B4-BE49-F238E27FC236}">
                    <a16:creationId xmlns:a16="http://schemas.microsoft.com/office/drawing/2014/main" id="{1E2B64D1-F187-0949-9B0B-FFB7EA1226CC}"/>
                  </a:ext>
                </a:extLst>
              </p:cNvPr>
              <p:cNvSpPr/>
              <p:nvPr/>
            </p:nvSpPr>
            <p:spPr>
              <a:xfrm>
                <a:off x="7281597" y="8663473"/>
                <a:ext cx="4782905" cy="434254"/>
              </a:xfrm>
              <a:prstGeom prst="roundRect">
                <a:avLst>
                  <a:gd name="adj" fmla="val 0"/>
                </a:avLst>
              </a:prstGeom>
              <a:noFill/>
              <a:ln w="12700">
                <a:no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 xmlns:m="http://schemas.openxmlformats.org/officeDocument/2006/math">
                    <m:sSub>
                      <m:sSubPr>
                        <m:ctrlPr>
                          <a:rPr lang="en-US" sz="2400" i="1" u="sng" dirty="0" smtClean="0">
                            <a:latin typeface="Cambria Math" panose="02040503050406030204" pitchFamily="18" charset="0"/>
                            <a:ea typeface="Helvetica"/>
                            <a:cs typeface="Helvetica"/>
                            <a:sym typeface="Helvetica"/>
                          </a:rPr>
                        </m:ctrlPr>
                      </m:sSubPr>
                      <m:e>
                        <m:r>
                          <m:rPr>
                            <m:sty m:val="p"/>
                          </m:rPr>
                          <a:rPr lang="en-US" sz="2400" b="0" i="0" u="sng" dirty="0" smtClean="0">
                            <a:latin typeface="Cambria Math" panose="02040503050406030204" pitchFamily="18" charset="0"/>
                            <a:ea typeface="Helvetica"/>
                            <a:cs typeface="Helvetica"/>
                            <a:sym typeface="Helvetica"/>
                          </a:rPr>
                          <m:t>pos</m:t>
                        </m:r>
                      </m:e>
                      <m:sub>
                        <m:r>
                          <m:rPr>
                            <m:sty m:val="p"/>
                          </m:rPr>
                          <a:rPr lang="en-US" sz="2400" b="0" i="0" u="sng" dirty="0" smtClean="0">
                            <a:latin typeface="Cambria Math" panose="02040503050406030204" pitchFamily="18" charset="0"/>
                            <a:ea typeface="Helvetica"/>
                            <a:cs typeface="Helvetica"/>
                            <a:sym typeface="Helvetica"/>
                          </a:rPr>
                          <m:t>f</m:t>
                        </m:r>
                      </m:sub>
                    </m:sSub>
                  </m:oMath>
                </a14:m>
                <a:r>
                  <a:rPr lang="en-US" sz="2400" dirty="0">
                    <a:latin typeface="Helvetica Neue"/>
                    <a:ea typeface="Helvetica"/>
                    <a:cs typeface="Helvetica"/>
                    <a:sym typeface="Helvetica"/>
                  </a:rPr>
                  <a:t>: Recursive ORAM structure</a:t>
                </a:r>
                <a:endParaRPr sz="2400" dirty="0">
                  <a:latin typeface="Helvetica Neue"/>
                  <a:ea typeface="Helvetica"/>
                  <a:cs typeface="Helvetica"/>
                  <a:sym typeface="Helvetica"/>
                </a:endParaRPr>
              </a:p>
            </p:txBody>
          </p:sp>
        </mc:Choice>
        <mc:Fallback xmlns="">
          <p:sp>
            <p:nvSpPr>
              <p:cNvPr id="81" name="Shape 186">
                <a:extLst>
                  <a:ext uri="{FF2B5EF4-FFF2-40B4-BE49-F238E27FC236}">
                    <a16:creationId xmlns:a16="http://schemas.microsoft.com/office/drawing/2014/main" id="{1E2B64D1-F187-0949-9B0B-FFB7EA1226CC}"/>
                  </a:ext>
                </a:extLst>
              </p:cNvPr>
              <p:cNvSpPr>
                <a:spLocks noRot="1" noChangeAspect="1" noMove="1" noResize="1" noEditPoints="1" noAdjustHandles="1" noChangeArrowheads="1" noChangeShapeType="1" noTextEdit="1"/>
              </p:cNvSpPr>
              <p:nvPr/>
            </p:nvSpPr>
            <p:spPr>
              <a:xfrm>
                <a:off x="7281597" y="8663473"/>
                <a:ext cx="4782905" cy="434254"/>
              </a:xfrm>
              <a:prstGeom prst="roundRect">
                <a:avLst>
                  <a:gd name="adj" fmla="val 0"/>
                </a:avLst>
              </a:prstGeom>
              <a:blipFill>
                <a:blip r:embed="rId17"/>
                <a:stretch>
                  <a:fillRect t="-14286" b="-31429"/>
                </a:stretch>
              </a:blipFill>
              <a:ln w="12700">
                <a:no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
        <p:nvSpPr>
          <p:cNvPr id="84" name="Shape 217">
            <a:extLst>
              <a:ext uri="{FF2B5EF4-FFF2-40B4-BE49-F238E27FC236}">
                <a16:creationId xmlns:a16="http://schemas.microsoft.com/office/drawing/2014/main" id="{B142BB67-E170-C247-B37D-7F27C7B63179}"/>
              </a:ext>
            </a:extLst>
          </p:cNvPr>
          <p:cNvSpPr/>
          <p:nvPr/>
        </p:nvSpPr>
        <p:spPr>
          <a:xfrm>
            <a:off x="14013491" y="2641441"/>
            <a:ext cx="1320010" cy="548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US" u="sng" dirty="0">
                <a:latin typeface="Helvetica Neue" panose="02000503000000020004" pitchFamily="2" charset="0"/>
                <a:ea typeface="Helvetica Neue" panose="02000503000000020004" pitchFamily="2" charset="0"/>
                <a:cs typeface="Helvetica Neue" panose="02000503000000020004" pitchFamily="2" charset="0"/>
              </a:rPr>
              <a:t>Server</a:t>
            </a:r>
            <a:endParaRPr u="sng"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25" name="Group 124">
            <a:extLst>
              <a:ext uri="{FF2B5EF4-FFF2-40B4-BE49-F238E27FC236}">
                <a16:creationId xmlns:a16="http://schemas.microsoft.com/office/drawing/2014/main" id="{0AC9DC85-4191-504B-BB79-7EADE8A16754}"/>
              </a:ext>
            </a:extLst>
          </p:cNvPr>
          <p:cNvGrpSpPr/>
          <p:nvPr/>
        </p:nvGrpSpPr>
        <p:grpSpPr>
          <a:xfrm>
            <a:off x="527948" y="3778575"/>
            <a:ext cx="3673134" cy="1536481"/>
            <a:chOff x="4382331" y="3879908"/>
            <a:chExt cx="3673134" cy="1536481"/>
          </a:xfrm>
        </p:grpSpPr>
        <p:grpSp>
          <p:nvGrpSpPr>
            <p:cNvPr id="104" name="Group 103">
              <a:extLst>
                <a:ext uri="{FF2B5EF4-FFF2-40B4-BE49-F238E27FC236}">
                  <a16:creationId xmlns:a16="http://schemas.microsoft.com/office/drawing/2014/main" id="{082C578A-9345-FA43-A41C-7A5525A5B65A}"/>
                </a:ext>
              </a:extLst>
            </p:cNvPr>
            <p:cNvGrpSpPr/>
            <p:nvPr/>
          </p:nvGrpSpPr>
          <p:grpSpPr>
            <a:xfrm>
              <a:off x="4476234" y="3984540"/>
              <a:ext cx="2510318" cy="461665"/>
              <a:chOff x="4441859" y="3984540"/>
              <a:chExt cx="2510318" cy="461665"/>
            </a:xfrm>
          </p:grpSpPr>
          <p:sp>
            <p:nvSpPr>
              <p:cNvPr id="42" name="Rectangle 41">
                <a:extLst>
                  <a:ext uri="{FF2B5EF4-FFF2-40B4-BE49-F238E27FC236}">
                    <a16:creationId xmlns:a16="http://schemas.microsoft.com/office/drawing/2014/main" id="{11ED9758-E5BB-8042-B5C8-CD72B48F8C56}"/>
                  </a:ext>
                </a:extLst>
              </p:cNvPr>
              <p:cNvSpPr/>
              <p:nvPr/>
            </p:nvSpPr>
            <p:spPr>
              <a:xfrm>
                <a:off x="4905740" y="4069080"/>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5" name="Rectangle 94">
                <a:extLst>
                  <a:ext uri="{FF2B5EF4-FFF2-40B4-BE49-F238E27FC236}">
                    <a16:creationId xmlns:a16="http://schemas.microsoft.com/office/drawing/2014/main" id="{BF2CCA62-52A7-F14F-A24D-26E99472B23E}"/>
                  </a:ext>
                </a:extLst>
              </p:cNvPr>
              <p:cNvSpPr/>
              <p:nvPr/>
            </p:nvSpPr>
            <p:spPr>
              <a:xfrm>
                <a:off x="5678099" y="4069080"/>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9" name="Rectangle 98">
                <a:extLst>
                  <a:ext uri="{FF2B5EF4-FFF2-40B4-BE49-F238E27FC236}">
                    <a16:creationId xmlns:a16="http://schemas.microsoft.com/office/drawing/2014/main" id="{A51DB752-CF35-A042-8A7B-5D5FC3087E3D}"/>
                  </a:ext>
                </a:extLst>
              </p:cNvPr>
              <p:cNvSpPr/>
              <p:nvPr/>
            </p:nvSpPr>
            <p:spPr>
              <a:xfrm>
                <a:off x="6457740" y="4069080"/>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53" name="Straight Arrow Connector 52">
                <a:extLst>
                  <a:ext uri="{FF2B5EF4-FFF2-40B4-BE49-F238E27FC236}">
                    <a16:creationId xmlns:a16="http://schemas.microsoft.com/office/drawing/2014/main" id="{08CF09AE-A04F-BD44-831A-ABBD1CB60684}"/>
                  </a:ext>
                </a:extLst>
              </p:cNvPr>
              <p:cNvCxnSpPr>
                <a:stCxn id="42" idx="3"/>
                <a:endCxn id="95" idx="1"/>
              </p:cNvCxnSpPr>
              <p:nvPr/>
            </p:nvCxnSpPr>
            <p:spPr>
              <a:xfrm>
                <a:off x="5400177" y="4244340"/>
                <a:ext cx="277922" cy="0"/>
              </a:xfrm>
              <a:prstGeom prst="straightConnector1">
                <a:avLst/>
              </a:prstGeom>
              <a:noFill/>
              <a:ln w="12700" cap="flat">
                <a:solidFill>
                  <a:schemeClr val="bg2">
                    <a:lumMod val="10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2" name="Straight Arrow Connector 101">
                <a:extLst>
                  <a:ext uri="{FF2B5EF4-FFF2-40B4-BE49-F238E27FC236}">
                    <a16:creationId xmlns:a16="http://schemas.microsoft.com/office/drawing/2014/main" id="{80461F43-A98A-154A-8B86-0C4867F7140A}"/>
                  </a:ext>
                </a:extLst>
              </p:cNvPr>
              <p:cNvCxnSpPr>
                <a:cxnSpLocks/>
                <a:stCxn id="95" idx="3"/>
                <a:endCxn id="99" idx="1"/>
              </p:cNvCxnSpPr>
              <p:nvPr/>
            </p:nvCxnSpPr>
            <p:spPr>
              <a:xfrm>
                <a:off x="6172536" y="4244340"/>
                <a:ext cx="285204" cy="0"/>
              </a:xfrm>
              <a:prstGeom prst="straightConnector1">
                <a:avLst/>
              </a:prstGeom>
              <a:noFill/>
              <a:ln w="12700" cap="flat">
                <a:solidFill>
                  <a:schemeClr val="bg2">
                    <a:lumMod val="10000"/>
                  </a:schemeClr>
                </a:solidFill>
                <a:prstDash val="solid"/>
                <a:miter lim="4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FBA3B482-78DA-0A4B-A4F7-6050EC7E7517}"/>
                      </a:ext>
                    </a:extLst>
                  </p:cNvPr>
                  <p:cNvSpPr/>
                  <p:nvPr/>
                </p:nvSpPr>
                <p:spPr>
                  <a:xfrm>
                    <a:off x="4441859" y="3984540"/>
                    <a:ext cx="5269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𝑓</m:t>
                              </m:r>
                            </m:e>
                            <m:sub>
                              <m:r>
                                <a:rPr lang="en-US" sz="2400" i="1" dirty="0">
                                  <a:latin typeface="Cambria Math" charset="0"/>
                                  <a:ea typeface="Helvetica"/>
                                  <a:cs typeface="Helvetica"/>
                                  <a:sym typeface="Helvetica"/>
                                </a:rPr>
                                <m:t>1</m:t>
                              </m:r>
                            </m:sub>
                          </m:sSub>
                        </m:oMath>
                      </m:oMathPara>
                    </a14:m>
                    <a:endParaRPr lang="en-US" sz="2400" dirty="0"/>
                  </a:p>
                </p:txBody>
              </p:sp>
            </mc:Choice>
            <mc:Fallback xmlns="">
              <p:sp>
                <p:nvSpPr>
                  <p:cNvPr id="57" name="Rectangle 56">
                    <a:extLst>
                      <a:ext uri="{FF2B5EF4-FFF2-40B4-BE49-F238E27FC236}">
                        <a16:creationId xmlns:a16="http://schemas.microsoft.com/office/drawing/2014/main" id="{FBA3B482-78DA-0A4B-A4F7-6050EC7E7517}"/>
                      </a:ext>
                    </a:extLst>
                  </p:cNvPr>
                  <p:cNvSpPr>
                    <a:spLocks noRot="1" noChangeAspect="1" noMove="1" noResize="1" noEditPoints="1" noAdjustHandles="1" noChangeArrowheads="1" noChangeShapeType="1" noTextEdit="1"/>
                  </p:cNvSpPr>
                  <p:nvPr/>
                </p:nvSpPr>
                <p:spPr>
                  <a:xfrm>
                    <a:off x="4441859" y="3984540"/>
                    <a:ext cx="526939" cy="461665"/>
                  </a:xfrm>
                  <a:prstGeom prst="rect">
                    <a:avLst/>
                  </a:prstGeom>
                  <a:blipFill>
                    <a:blip r:embed="rId18"/>
                    <a:stretch>
                      <a:fillRect b="-13514"/>
                    </a:stretch>
                  </a:blipFill>
                </p:spPr>
                <p:txBody>
                  <a:bodyPr/>
                  <a:lstStyle/>
                  <a:p>
                    <a:r>
                      <a:rPr lang="en-US">
                        <a:noFill/>
                      </a:rPr>
                      <a:t> </a:t>
                    </a:r>
                  </a:p>
                </p:txBody>
              </p:sp>
            </mc:Fallback>
          </mc:AlternateContent>
        </p:grpSp>
        <p:grpSp>
          <p:nvGrpSpPr>
            <p:cNvPr id="103" name="Group 102">
              <a:extLst>
                <a:ext uri="{FF2B5EF4-FFF2-40B4-BE49-F238E27FC236}">
                  <a16:creationId xmlns:a16="http://schemas.microsoft.com/office/drawing/2014/main" id="{D67390B8-BBEC-B942-B541-A7738486EE68}"/>
                </a:ext>
              </a:extLst>
            </p:cNvPr>
            <p:cNvGrpSpPr/>
            <p:nvPr/>
          </p:nvGrpSpPr>
          <p:grpSpPr>
            <a:xfrm>
              <a:off x="4478610" y="4856119"/>
              <a:ext cx="3232905" cy="461665"/>
              <a:chOff x="4457985" y="4856119"/>
              <a:chExt cx="3232905" cy="461665"/>
            </a:xfrm>
          </p:grpSpPr>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967A1F53-877E-BB4F-9323-236DE1A9617A}"/>
                      </a:ext>
                    </a:extLst>
                  </p:cNvPr>
                  <p:cNvSpPr/>
                  <p:nvPr/>
                </p:nvSpPr>
                <p:spPr>
                  <a:xfrm>
                    <a:off x="4457985" y="4856119"/>
                    <a:ext cx="5419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ea typeface="Helvetica"/>
                                  <a:cs typeface="Helvetica"/>
                                  <a:sym typeface="Helvetica"/>
                                </a:rPr>
                              </m:ctrlPr>
                            </m:sSubPr>
                            <m:e>
                              <m:r>
                                <a:rPr lang="en-US" sz="2400" i="1" dirty="0">
                                  <a:latin typeface="Cambria Math" charset="0"/>
                                  <a:ea typeface="Helvetica"/>
                                  <a:cs typeface="Helvetica"/>
                                  <a:sym typeface="Helvetica"/>
                                </a:rPr>
                                <m:t>𝑓</m:t>
                              </m:r>
                            </m:e>
                            <m:sub>
                              <m:r>
                                <a:rPr lang="en-US" sz="2400" b="0" i="1" dirty="0" smtClean="0">
                                  <a:latin typeface="Cambria Math" panose="02040503050406030204" pitchFamily="18" charset="0"/>
                                  <a:ea typeface="Helvetica"/>
                                  <a:cs typeface="Helvetica"/>
                                  <a:sym typeface="Helvetica"/>
                                </a:rPr>
                                <m:t>𝑛</m:t>
                              </m:r>
                            </m:sub>
                          </m:sSub>
                        </m:oMath>
                      </m:oMathPara>
                    </a14:m>
                    <a:endParaRPr lang="en-US" sz="2400" dirty="0"/>
                  </a:p>
                </p:txBody>
              </p:sp>
            </mc:Choice>
            <mc:Fallback xmlns="">
              <p:sp>
                <p:nvSpPr>
                  <p:cNvPr id="105" name="Rectangle 104">
                    <a:extLst>
                      <a:ext uri="{FF2B5EF4-FFF2-40B4-BE49-F238E27FC236}">
                        <a16:creationId xmlns:a16="http://schemas.microsoft.com/office/drawing/2014/main" id="{967A1F53-877E-BB4F-9323-236DE1A9617A}"/>
                      </a:ext>
                    </a:extLst>
                  </p:cNvPr>
                  <p:cNvSpPr>
                    <a:spLocks noRot="1" noChangeAspect="1" noMove="1" noResize="1" noEditPoints="1" noAdjustHandles="1" noChangeArrowheads="1" noChangeShapeType="1" noTextEdit="1"/>
                  </p:cNvSpPr>
                  <p:nvPr/>
                </p:nvSpPr>
                <p:spPr>
                  <a:xfrm>
                    <a:off x="4457985" y="4856119"/>
                    <a:ext cx="541943" cy="461665"/>
                  </a:xfrm>
                  <a:prstGeom prst="rect">
                    <a:avLst/>
                  </a:prstGeom>
                  <a:blipFill>
                    <a:blip r:embed="rId19"/>
                    <a:stretch>
                      <a:fillRect b="-13158"/>
                    </a:stretch>
                  </a:blipFill>
                </p:spPr>
                <p:txBody>
                  <a:bodyPr/>
                  <a:lstStyle/>
                  <a:p>
                    <a:r>
                      <a:rPr lang="en-US">
                        <a:noFill/>
                      </a:rPr>
                      <a:t> </a:t>
                    </a:r>
                  </a:p>
                </p:txBody>
              </p:sp>
            </mc:Fallback>
          </mc:AlternateContent>
          <p:sp>
            <p:nvSpPr>
              <p:cNvPr id="106" name="Rectangle 105">
                <a:extLst>
                  <a:ext uri="{FF2B5EF4-FFF2-40B4-BE49-F238E27FC236}">
                    <a16:creationId xmlns:a16="http://schemas.microsoft.com/office/drawing/2014/main" id="{7EAA06AF-5166-8041-9B44-067779E1232B}"/>
                  </a:ext>
                </a:extLst>
              </p:cNvPr>
              <p:cNvSpPr/>
              <p:nvPr/>
            </p:nvSpPr>
            <p:spPr>
              <a:xfrm>
                <a:off x="4905775" y="4886034"/>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8" name="Rectangle 107">
                <a:extLst>
                  <a:ext uri="{FF2B5EF4-FFF2-40B4-BE49-F238E27FC236}">
                    <a16:creationId xmlns:a16="http://schemas.microsoft.com/office/drawing/2014/main" id="{2A855798-6E4B-C144-AE6E-576A534F17C2}"/>
                  </a:ext>
                </a:extLst>
              </p:cNvPr>
              <p:cNvSpPr/>
              <p:nvPr/>
            </p:nvSpPr>
            <p:spPr>
              <a:xfrm>
                <a:off x="5678134" y="4886034"/>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9" name="Rectangle 108">
                <a:extLst>
                  <a:ext uri="{FF2B5EF4-FFF2-40B4-BE49-F238E27FC236}">
                    <a16:creationId xmlns:a16="http://schemas.microsoft.com/office/drawing/2014/main" id="{7FA2E3FE-5874-2446-991B-1BDF254EEA00}"/>
                  </a:ext>
                </a:extLst>
              </p:cNvPr>
              <p:cNvSpPr/>
              <p:nvPr/>
            </p:nvSpPr>
            <p:spPr>
              <a:xfrm>
                <a:off x="6457775" y="4886034"/>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10" name="Straight Arrow Connector 109">
                <a:extLst>
                  <a:ext uri="{FF2B5EF4-FFF2-40B4-BE49-F238E27FC236}">
                    <a16:creationId xmlns:a16="http://schemas.microsoft.com/office/drawing/2014/main" id="{4730E3D3-BD09-2444-BEEA-C7CC6AD17795}"/>
                  </a:ext>
                </a:extLst>
              </p:cNvPr>
              <p:cNvCxnSpPr>
                <a:stCxn id="106" idx="3"/>
                <a:endCxn id="108" idx="1"/>
              </p:cNvCxnSpPr>
              <p:nvPr/>
            </p:nvCxnSpPr>
            <p:spPr>
              <a:xfrm>
                <a:off x="5400212" y="5061294"/>
                <a:ext cx="277922" cy="0"/>
              </a:xfrm>
              <a:prstGeom prst="straightConnector1">
                <a:avLst/>
              </a:prstGeom>
              <a:noFill/>
              <a:ln w="12700" cap="flat">
                <a:solidFill>
                  <a:schemeClr val="bg2">
                    <a:lumMod val="10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1" name="Straight Arrow Connector 110">
                <a:extLst>
                  <a:ext uri="{FF2B5EF4-FFF2-40B4-BE49-F238E27FC236}">
                    <a16:creationId xmlns:a16="http://schemas.microsoft.com/office/drawing/2014/main" id="{937A5BF5-2A76-4B44-9324-7BC4B5B1FA7D}"/>
                  </a:ext>
                </a:extLst>
              </p:cNvPr>
              <p:cNvCxnSpPr>
                <a:cxnSpLocks/>
                <a:stCxn id="108" idx="3"/>
                <a:endCxn id="109" idx="1"/>
              </p:cNvCxnSpPr>
              <p:nvPr/>
            </p:nvCxnSpPr>
            <p:spPr>
              <a:xfrm>
                <a:off x="6172571" y="5061294"/>
                <a:ext cx="285204" cy="0"/>
              </a:xfrm>
              <a:prstGeom prst="straightConnector1">
                <a:avLst/>
              </a:prstGeom>
              <a:noFill/>
              <a:ln w="12700" cap="flat">
                <a:solidFill>
                  <a:schemeClr val="bg2">
                    <a:lumMod val="10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20" name="Rectangle 119">
                <a:extLst>
                  <a:ext uri="{FF2B5EF4-FFF2-40B4-BE49-F238E27FC236}">
                    <a16:creationId xmlns:a16="http://schemas.microsoft.com/office/drawing/2014/main" id="{19513244-5973-9746-9C34-986F5CCFC3E9}"/>
                  </a:ext>
                </a:extLst>
              </p:cNvPr>
              <p:cNvSpPr/>
              <p:nvPr/>
            </p:nvSpPr>
            <p:spPr>
              <a:xfrm>
                <a:off x="7196453" y="4885953"/>
                <a:ext cx="494437" cy="350520"/>
              </a:xfrm>
              <a:prstGeom prst="rect">
                <a:avLst/>
              </a:prstGeom>
              <a:noFill/>
              <a:ln w="127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22" name="Straight Arrow Connector 121">
                <a:extLst>
                  <a:ext uri="{FF2B5EF4-FFF2-40B4-BE49-F238E27FC236}">
                    <a16:creationId xmlns:a16="http://schemas.microsoft.com/office/drawing/2014/main" id="{2E3A367D-E41D-EE45-812E-474A49766268}"/>
                  </a:ext>
                </a:extLst>
              </p:cNvPr>
              <p:cNvCxnSpPr>
                <a:cxnSpLocks/>
                <a:stCxn id="109" idx="3"/>
                <a:endCxn id="120" idx="1"/>
              </p:cNvCxnSpPr>
              <p:nvPr/>
            </p:nvCxnSpPr>
            <p:spPr>
              <a:xfrm flipV="1">
                <a:off x="6952212" y="5061213"/>
                <a:ext cx="244241" cy="81"/>
              </a:xfrm>
              <a:prstGeom prst="straightConnector1">
                <a:avLst/>
              </a:prstGeom>
              <a:noFill/>
              <a:ln w="12700" cap="flat">
                <a:solidFill>
                  <a:schemeClr val="bg2">
                    <a:lumMod val="10000"/>
                  </a:schemeClr>
                </a:solidFill>
                <a:prstDash val="solid"/>
                <a:miter lim="400000"/>
                <a:tailEnd type="triangle"/>
              </a:ln>
              <a:effectLst/>
              <a:sp3d/>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F8972D5F-4738-7046-ADDD-B2A0948347A8}"/>
                    </a:ext>
                  </a:extLst>
                </p:cNvPr>
                <p:cNvSpPr/>
                <p:nvPr/>
              </p:nvSpPr>
              <p:spPr>
                <a:xfrm>
                  <a:off x="4382331" y="4343784"/>
                  <a:ext cx="287463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charset="0"/>
                            <a:ea typeface="Helvetica"/>
                            <a:cs typeface="Helvetica"/>
                            <a:sym typeface="Helvetica"/>
                          </a:rPr>
                          <m:t>…</m:t>
                        </m:r>
                        <m:r>
                          <a:rPr lang="en-US" sz="3200" b="0" i="1" dirty="0" smtClean="0">
                            <a:latin typeface="Cambria Math" panose="02040503050406030204" pitchFamily="18" charset="0"/>
                            <a:ea typeface="Helvetica"/>
                            <a:cs typeface="Helvetica"/>
                            <a:sym typeface="Helvetica"/>
                          </a:rPr>
                          <m:t>………………</m:t>
                        </m:r>
                      </m:oMath>
                    </m:oMathPara>
                  </a14:m>
                  <a:endParaRPr lang="en-US" dirty="0"/>
                </a:p>
              </p:txBody>
            </p:sp>
          </mc:Choice>
          <mc:Fallback xmlns="">
            <p:sp>
              <p:nvSpPr>
                <p:cNvPr id="61" name="Rectangle 60">
                  <a:extLst>
                    <a:ext uri="{FF2B5EF4-FFF2-40B4-BE49-F238E27FC236}">
                      <a16:creationId xmlns:a16="http://schemas.microsoft.com/office/drawing/2014/main" id="{F8972D5F-4738-7046-ADDD-B2A0948347A8}"/>
                    </a:ext>
                  </a:extLst>
                </p:cNvPr>
                <p:cNvSpPr>
                  <a:spLocks noRot="1" noChangeAspect="1" noMove="1" noResize="1" noEditPoints="1" noAdjustHandles="1" noChangeArrowheads="1" noChangeShapeType="1" noTextEdit="1"/>
                </p:cNvSpPr>
                <p:nvPr/>
              </p:nvSpPr>
              <p:spPr>
                <a:xfrm>
                  <a:off x="4382331" y="4343784"/>
                  <a:ext cx="2874633" cy="584775"/>
                </a:xfrm>
                <a:prstGeom prst="rect">
                  <a:avLst/>
                </a:prstGeom>
                <a:blipFill>
                  <a:blip r:embed="rId20"/>
                  <a:stretch>
                    <a:fillRect/>
                  </a:stretch>
                </a:blipFill>
              </p:spPr>
              <p:txBody>
                <a:bodyPr/>
                <a:lstStyle/>
                <a:p>
                  <a:r>
                    <a:rPr lang="en-US">
                      <a:noFill/>
                    </a:rPr>
                    <a:t> </a:t>
                  </a:r>
                </a:p>
              </p:txBody>
            </p:sp>
          </mc:Fallback>
        </mc:AlternateContent>
        <p:sp>
          <p:nvSpPr>
            <p:cNvPr id="123" name="Rectangle 122">
              <a:extLst>
                <a:ext uri="{FF2B5EF4-FFF2-40B4-BE49-F238E27FC236}">
                  <a16:creationId xmlns:a16="http://schemas.microsoft.com/office/drawing/2014/main" id="{66E8C09B-A841-2849-A9CF-D23E450FAC04}"/>
                </a:ext>
              </a:extLst>
            </p:cNvPr>
            <p:cNvSpPr/>
            <p:nvPr/>
          </p:nvSpPr>
          <p:spPr>
            <a:xfrm>
              <a:off x="4476234" y="4438156"/>
              <a:ext cx="348708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mn-lt"/>
                  <a:ea typeface="+mn-ea"/>
                  <a:cs typeface="+mn-cs"/>
                  <a:sym typeface="Helvetica Light"/>
                </a:rPr>
                <a:t>\</a:t>
              </a:r>
            </a:p>
          </p:txBody>
        </p:sp>
        <p:sp>
          <p:nvSpPr>
            <p:cNvPr id="124" name="Shape 186">
              <a:extLst>
                <a:ext uri="{FF2B5EF4-FFF2-40B4-BE49-F238E27FC236}">
                  <a16:creationId xmlns:a16="http://schemas.microsoft.com/office/drawing/2014/main" id="{B5FCAFB9-CB77-E046-A5B1-ECE7DCA3D806}"/>
                </a:ext>
              </a:extLst>
            </p:cNvPr>
            <p:cNvSpPr/>
            <p:nvPr/>
          </p:nvSpPr>
          <p:spPr>
            <a:xfrm>
              <a:off x="4449676" y="3879908"/>
              <a:ext cx="3605789" cy="1536481"/>
            </a:xfrm>
            <a:prstGeom prst="roundRect">
              <a:avLst>
                <a:gd name="adj" fmla="val 9990"/>
              </a:avLst>
            </a:prstGeom>
            <a:no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endParaRPr sz="2400" i="1" dirty="0">
                <a:latin typeface="Helvetica Neue"/>
                <a:ea typeface="Helvetica"/>
                <a:cs typeface="Helvetica"/>
                <a:sym typeface="Helvetica"/>
              </a:endParaRPr>
            </a:p>
          </p:txBody>
        </p:sp>
      </p:grpSp>
      <p:cxnSp>
        <p:nvCxnSpPr>
          <p:cNvPr id="136" name="Elbow Connector 135">
            <a:extLst>
              <a:ext uri="{FF2B5EF4-FFF2-40B4-BE49-F238E27FC236}">
                <a16:creationId xmlns:a16="http://schemas.microsoft.com/office/drawing/2014/main" id="{86CD1FF9-FEB5-DE4C-8259-DE013306719D}"/>
              </a:ext>
            </a:extLst>
          </p:cNvPr>
          <p:cNvCxnSpPr>
            <a:cxnSpLocks/>
            <a:stCxn id="12" idx="3"/>
          </p:cNvCxnSpPr>
          <p:nvPr/>
        </p:nvCxnSpPr>
        <p:spPr>
          <a:xfrm>
            <a:off x="3182762" y="2329023"/>
            <a:ext cx="2235780" cy="905336"/>
          </a:xfrm>
          <a:prstGeom prst="bentConnector3">
            <a:avLst>
              <a:gd name="adj1" fmla="val 50000"/>
            </a:avLst>
          </a:prstGeom>
          <a:noFill/>
          <a:ln w="127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140" name="Shape 170">
            <a:extLst>
              <a:ext uri="{FF2B5EF4-FFF2-40B4-BE49-F238E27FC236}">
                <a16:creationId xmlns:a16="http://schemas.microsoft.com/office/drawing/2014/main" id="{7901C26A-71AF-3443-968D-34375F236793}"/>
              </a:ext>
            </a:extLst>
          </p:cNvPr>
          <p:cNvSpPr/>
          <p:nvPr/>
        </p:nvSpPr>
        <p:spPr>
          <a:xfrm>
            <a:off x="5421317" y="3025741"/>
            <a:ext cx="2563144" cy="988031"/>
          </a:xfrm>
          <a:prstGeom prst="roundRect">
            <a:avLst>
              <a:gd name="adj" fmla="val 0"/>
            </a:avLst>
          </a:prstGeom>
          <a:solidFill>
            <a:srgbClr val="53ACFF">
              <a:alpha val="35023"/>
            </a:srgbClr>
          </a:solidFill>
          <a:ln w="12700">
            <a:solidFill>
              <a:schemeClr val="accent1"/>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4. Build Pos Map</a:t>
            </a:r>
            <a:endParaRPr sz="2400" dirty="0">
              <a:latin typeface="Helvetica Neue"/>
            </a:endParaRPr>
          </a:p>
        </p:txBody>
      </p:sp>
      <p:sp>
        <p:nvSpPr>
          <p:cNvPr id="143" name="Shape 170">
            <a:extLst>
              <a:ext uri="{FF2B5EF4-FFF2-40B4-BE49-F238E27FC236}">
                <a16:creationId xmlns:a16="http://schemas.microsoft.com/office/drawing/2014/main" id="{0757CF34-AAD9-9040-807A-47F7FCA01020}"/>
              </a:ext>
            </a:extLst>
          </p:cNvPr>
          <p:cNvSpPr/>
          <p:nvPr/>
        </p:nvSpPr>
        <p:spPr>
          <a:xfrm>
            <a:off x="5418218" y="4995559"/>
            <a:ext cx="2563144" cy="887082"/>
          </a:xfrm>
          <a:prstGeom prst="roundRect">
            <a:avLst>
              <a:gd name="adj" fmla="val 0"/>
            </a:avLst>
          </a:prstGeom>
          <a:solidFill>
            <a:srgbClr val="53ACFF">
              <a:alpha val="35023"/>
            </a:srgbClr>
          </a:solidFill>
          <a:ln w="12700">
            <a:solidFill>
              <a:schemeClr val="accent1"/>
            </a:solidFill>
            <a:miter lim="400000"/>
          </a:ln>
          <a:effectLst/>
          <a:extLst>
            <a:ext uri="{C572A759-6A51-4108-AA02-DFA0A04FC94B}">
              <ma14:wrappingTextBoxFlag xmlns="" xmlns:ma14="http://schemas.microsoft.com/office/mac/drawingml/2011/main" val="1"/>
            </a:ext>
          </a:extLst>
        </p:spPr>
        <p:txBody>
          <a:bodyPr lIns="32147" tIns="32147" rIns="32147" bIns="32147" anchor="ctr"/>
          <a:lstStyle>
            <a:lvl1pPr marL="342900" indent="-342900" algn="ctr">
              <a:defRPr sz="2000">
                <a:solidFill>
                  <a:schemeClr val="accent1">
                    <a:hueOff val="273562"/>
                    <a:satOff val="2937"/>
                    <a:lumOff val="-22233"/>
                  </a:schemeClr>
                </a:solidFill>
              </a:defRPr>
            </a:lvl1pPr>
          </a:lstStyle>
          <a:p>
            <a:r>
              <a:rPr lang="en-US" sz="2400" dirty="0">
                <a:latin typeface="Helvetica Neue"/>
              </a:rPr>
              <a:t>5. Build ORAM tree with ODS</a:t>
            </a:r>
            <a:endParaRPr sz="2400" dirty="0">
              <a:latin typeface="Helvetica Neue"/>
            </a:endParaRPr>
          </a:p>
        </p:txBody>
      </p:sp>
      <p:sp>
        <p:nvSpPr>
          <p:cNvPr id="117" name="Shape 186">
            <a:extLst>
              <a:ext uri="{FF2B5EF4-FFF2-40B4-BE49-F238E27FC236}">
                <a16:creationId xmlns:a16="http://schemas.microsoft.com/office/drawing/2014/main" id="{6F6B3689-6984-844E-9AC7-81528C011685}"/>
              </a:ext>
            </a:extLst>
          </p:cNvPr>
          <p:cNvSpPr/>
          <p:nvPr/>
        </p:nvSpPr>
        <p:spPr>
          <a:xfrm>
            <a:off x="8544642" y="5487990"/>
            <a:ext cx="1585994" cy="493050"/>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ODS-IDX</a:t>
            </a:r>
            <a:endParaRPr sz="2400" dirty="0">
              <a:latin typeface="Helvetica Neue"/>
              <a:ea typeface="Helvetica"/>
              <a:cs typeface="Helvetica"/>
              <a:sym typeface="Helvetica"/>
            </a:endParaRPr>
          </a:p>
        </p:txBody>
      </p:sp>
      <p:sp>
        <p:nvSpPr>
          <p:cNvPr id="118" name="Shape 186">
            <a:extLst>
              <a:ext uri="{FF2B5EF4-FFF2-40B4-BE49-F238E27FC236}">
                <a16:creationId xmlns:a16="http://schemas.microsoft.com/office/drawing/2014/main" id="{C1E2B678-6D80-7645-9EFF-E1BC8A179F56}"/>
              </a:ext>
            </a:extLst>
          </p:cNvPr>
          <p:cNvSpPr/>
          <p:nvPr/>
        </p:nvSpPr>
        <p:spPr>
          <a:xfrm>
            <a:off x="8544642" y="4850979"/>
            <a:ext cx="1585994" cy="493050"/>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xmlns:mc="http://schemas.openxmlformats.org/markup-compatibility/2006"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r>
              <a:rPr lang="en-US" sz="2400" dirty="0">
                <a:latin typeface="Helvetica Neue"/>
                <a:ea typeface="Helvetica"/>
                <a:cs typeface="Helvetica"/>
                <a:sym typeface="Helvetica"/>
              </a:rPr>
              <a:t>ODS-DB</a:t>
            </a:r>
            <a:endParaRPr sz="2400" dirty="0">
              <a:latin typeface="Helvetica Neue"/>
              <a:ea typeface="Helvetica"/>
              <a:cs typeface="Helvetica"/>
              <a:sym typeface="Helvetica"/>
            </a:endParaRPr>
          </a:p>
        </p:txBody>
      </p:sp>
      <mc:AlternateContent xmlns:mc="http://schemas.openxmlformats.org/markup-compatibility/2006" xmlns:a14="http://schemas.microsoft.com/office/drawing/2010/main">
        <mc:Choice Requires="a14">
          <p:sp>
            <p:nvSpPr>
              <p:cNvPr id="119" name="Shape 186">
                <a:extLst>
                  <a:ext uri="{FF2B5EF4-FFF2-40B4-BE49-F238E27FC236}">
                    <a16:creationId xmlns:a16="http://schemas.microsoft.com/office/drawing/2014/main" id="{6D5B180B-77B3-6040-9FD0-0F09E619FE5C}"/>
                  </a:ext>
                </a:extLst>
              </p:cNvPr>
              <p:cNvSpPr/>
              <p:nvPr/>
            </p:nvSpPr>
            <p:spPr>
              <a:xfrm>
                <a:off x="8527150" y="2947015"/>
                <a:ext cx="932238" cy="493050"/>
              </a:xfrm>
              <a:prstGeom prst="roundRect">
                <a:avLst>
                  <a:gd name="adj" fmla="val 21231"/>
                </a:avLst>
              </a:prstGeom>
              <a:solidFill>
                <a:schemeClr val="accent2">
                  <a:lumMod val="20000"/>
                  <a:lumOff val="8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panose="02040503050406030204" pitchFamily="18" charset="0"/>
                          <a:ea typeface="Helvetica"/>
                          <a:cs typeface="Helvetica"/>
                          <a:sym typeface="Helvetica"/>
                        </a:rPr>
                        <m:t>TW</m:t>
                      </m:r>
                    </m:oMath>
                  </m:oMathPara>
                </a14:m>
                <a:endParaRPr sz="2400" dirty="0">
                  <a:latin typeface="Helvetica Neue"/>
                  <a:ea typeface="Helvetica"/>
                  <a:cs typeface="Helvetica"/>
                  <a:sym typeface="Helvetica"/>
                </a:endParaRPr>
              </a:p>
            </p:txBody>
          </p:sp>
        </mc:Choice>
        <mc:Fallback xmlns="">
          <p:sp>
            <p:nvSpPr>
              <p:cNvPr id="119" name="Shape 186">
                <a:extLst>
                  <a:ext uri="{FF2B5EF4-FFF2-40B4-BE49-F238E27FC236}">
                    <a16:creationId xmlns:a16="http://schemas.microsoft.com/office/drawing/2014/main" id="{6D5B180B-77B3-6040-9FD0-0F09E619FE5C}"/>
                  </a:ext>
                </a:extLst>
              </p:cNvPr>
              <p:cNvSpPr>
                <a:spLocks noRot="1" noChangeAspect="1" noMove="1" noResize="1" noEditPoints="1" noAdjustHandles="1" noChangeArrowheads="1" noChangeShapeType="1" noTextEdit="1"/>
              </p:cNvSpPr>
              <p:nvPr/>
            </p:nvSpPr>
            <p:spPr>
              <a:xfrm>
                <a:off x="8527150" y="2947015"/>
                <a:ext cx="932238" cy="493050"/>
              </a:xfrm>
              <a:prstGeom prst="roundRect">
                <a:avLst>
                  <a:gd name="adj" fmla="val 21231"/>
                </a:avLst>
              </a:prstGeom>
              <a:blipFill>
                <a:blip r:embed="rId21"/>
                <a:stretch>
                  <a:fillRect/>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Shape 186">
                <a:extLst>
                  <a:ext uri="{FF2B5EF4-FFF2-40B4-BE49-F238E27FC236}">
                    <a16:creationId xmlns:a16="http://schemas.microsoft.com/office/drawing/2014/main" id="{6883EF24-4377-D942-967E-F667B5536BBC}"/>
                  </a:ext>
                </a:extLst>
              </p:cNvPr>
              <p:cNvSpPr/>
              <p:nvPr/>
            </p:nvSpPr>
            <p:spPr>
              <a:xfrm>
                <a:off x="8527150" y="3597540"/>
                <a:ext cx="932238" cy="493050"/>
              </a:xfrm>
              <a:prstGeom prst="roundRect">
                <a:avLst>
                  <a:gd name="adj" fmla="val 21231"/>
                </a:avLst>
              </a:prstGeom>
              <a:solidFill>
                <a:schemeClr val="accent3">
                  <a:lumMod val="40000"/>
                  <a:lumOff val="60000"/>
                </a:schemeClr>
              </a:solidFill>
              <a:ln w="12700">
                <a:solidFill>
                  <a:schemeClr val="accent1"/>
                </a:solidFill>
                <a:prstDash val="solid"/>
                <a:miter lim="400000"/>
              </a:ln>
              <a:effectLst/>
              <a:extLst>
                <a:ext uri="{C572A759-6A51-4108-AA02-DFA0A04FC94B}">
                  <ma14:wrappingTextBoxFlag xmlns="" xmlns:ma14="http://schemas.microsoft.com/office/mac/drawingml/2011/main" val="1"/>
                </a:ext>
              </a:extLst>
            </p:spPr>
            <p:txBody>
              <a:bodyPr wrap="square" lIns="32147" tIns="32147" rIns="32147" bIns="32147" anchor="ctr">
                <a:spAutoFit/>
              </a:bodyPr>
              <a:lstStyle/>
              <a:p>
                <a:pPr marL="6027" indent="-6027" algn="ctr">
                  <a:defRPr sz="2000">
                    <a:solidFill>
                      <a:schemeClr val="accent1">
                        <a:hueOff val="273562"/>
                        <a:satOff val="2937"/>
                        <a:lumOff val="-22233"/>
                      </a:schemeClr>
                    </a:solidFill>
                  </a:defRPr>
                </a:pPr>
                <a14:m>
                  <m:oMathPara xmlns:m="http://schemas.openxmlformats.org/officeDocument/2006/math">
                    <m:oMathParaPr>
                      <m:jc m:val="center"/>
                    </m:oMathParaPr>
                    <m:oMath xmlns:m="http://schemas.openxmlformats.org/officeDocument/2006/math">
                      <m:sSub>
                        <m:sSubPr>
                          <m:ctrlPr>
                            <a:rPr lang="en-US" sz="2400" i="1" dirty="0" smtClean="0">
                              <a:latin typeface="Cambria Math" panose="02040503050406030204" pitchFamily="18" charset="0"/>
                              <a:ea typeface="Helvetica"/>
                              <a:cs typeface="Helvetica"/>
                              <a:sym typeface="Helvetica"/>
                            </a:rPr>
                          </m:ctrlPr>
                        </m:sSubPr>
                        <m:e>
                          <m:r>
                            <m:rPr>
                              <m:sty m:val="p"/>
                            </m:rPr>
                            <a:rPr lang="en-US" sz="2400" b="0" i="0" dirty="0" smtClean="0">
                              <a:latin typeface="Cambria Math" panose="02040503050406030204" pitchFamily="18" charset="0"/>
                              <a:ea typeface="Helvetica"/>
                              <a:cs typeface="Helvetica"/>
                              <a:sym typeface="Helvetica"/>
                            </a:rPr>
                            <m:t>pos</m:t>
                          </m:r>
                        </m:e>
                        <m:sub>
                          <m:r>
                            <m:rPr>
                              <m:sty m:val="p"/>
                            </m:rPr>
                            <a:rPr lang="en-US" sz="2400" b="0" i="0" dirty="0" smtClean="0">
                              <a:latin typeface="Cambria Math" panose="02040503050406030204" pitchFamily="18" charset="0"/>
                              <a:ea typeface="Helvetica"/>
                              <a:cs typeface="Helvetica"/>
                              <a:sym typeface="Helvetica"/>
                            </a:rPr>
                            <m:t>f</m:t>
                          </m:r>
                        </m:sub>
                      </m:sSub>
                    </m:oMath>
                  </m:oMathPara>
                </a14:m>
                <a:endParaRPr sz="2400" dirty="0">
                  <a:latin typeface="Helvetica Neue"/>
                  <a:ea typeface="Helvetica"/>
                  <a:cs typeface="Helvetica"/>
                  <a:sym typeface="Helvetica"/>
                </a:endParaRPr>
              </a:p>
            </p:txBody>
          </p:sp>
        </mc:Choice>
        <mc:Fallback xmlns="">
          <p:sp>
            <p:nvSpPr>
              <p:cNvPr id="121" name="Shape 186">
                <a:extLst>
                  <a:ext uri="{FF2B5EF4-FFF2-40B4-BE49-F238E27FC236}">
                    <a16:creationId xmlns:a16="http://schemas.microsoft.com/office/drawing/2014/main" id="{6883EF24-4377-D942-967E-F667B5536BBC}"/>
                  </a:ext>
                </a:extLst>
              </p:cNvPr>
              <p:cNvSpPr>
                <a:spLocks noRot="1" noChangeAspect="1" noMove="1" noResize="1" noEditPoints="1" noAdjustHandles="1" noChangeArrowheads="1" noChangeShapeType="1" noTextEdit="1"/>
              </p:cNvSpPr>
              <p:nvPr/>
            </p:nvSpPr>
            <p:spPr>
              <a:xfrm>
                <a:off x="8527150" y="3597540"/>
                <a:ext cx="932238" cy="493050"/>
              </a:xfrm>
              <a:prstGeom prst="roundRect">
                <a:avLst>
                  <a:gd name="adj" fmla="val 21231"/>
                </a:avLst>
              </a:prstGeom>
              <a:blipFill>
                <a:blip r:embed="rId22"/>
                <a:stretch>
                  <a:fillRect b="-2439"/>
                </a:stretch>
              </a:blipFill>
              <a:ln w="12700">
                <a:solidFill>
                  <a:schemeClr val="accent1"/>
                </a:solidFill>
                <a:prstDash val="solid"/>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10567582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1" nodeType="clickEffect">
                                  <p:stCondLst>
                                    <p:cond delay="0"/>
                                  </p:stCondLst>
                                  <p:childTnLst>
                                    <p:animMotion origin="layout" path="M 0 0 L 0.2415 0.22168 " pathEditMode="relative" ptsTypes="AA">
                                      <p:cBhvr>
                                        <p:cTn id="108" dur="2000" fill="hold"/>
                                        <p:tgtEl>
                                          <p:spTgt spid="119"/>
                                        </p:tgtEl>
                                        <p:attrNameLst>
                                          <p:attrName>ppt_x</p:attrName>
                                          <p:attrName>ppt_y</p:attrName>
                                        </p:attrNameLst>
                                      </p:cBhvr>
                                    </p:animMotion>
                                  </p:childTnLst>
                                </p:cTn>
                              </p:par>
                              <p:par>
                                <p:cTn id="109" presetID="0" presetClass="path" presetSubtype="0" accel="50000" decel="50000" fill="hold" grpId="1" nodeType="withEffect">
                                  <p:stCondLst>
                                    <p:cond delay="0"/>
                                  </p:stCondLst>
                                  <p:childTnLst>
                                    <p:animMotion origin="layout" path="M 0 0 L 0.2503 0.229 " pathEditMode="relative" ptsTypes="AA">
                                      <p:cBhvr>
                                        <p:cTn id="110" dur="2000" fill="hold"/>
                                        <p:tgtEl>
                                          <p:spTgt spid="121"/>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L 0.22237 0.17806 " pathEditMode="relative" ptsTypes="AA">
                                      <p:cBhvr>
                                        <p:cTn id="112" dur="2000" fill="hold"/>
                                        <p:tgtEl>
                                          <p:spTgt spid="118"/>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22237 0.18799 " pathEditMode="relative" ptsTypes="AA">
                                      <p:cBhvr>
                                        <p:cTn id="114" dur="2000" fill="hold"/>
                                        <p:tgtEl>
                                          <p:spTgt spid="1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37" grpId="0" animBg="1"/>
      <p:bldP spid="39" grpId="0" animBg="1"/>
      <p:bldP spid="40" grpId="0" animBg="1"/>
      <p:bldP spid="59" grpId="0" animBg="1"/>
      <p:bldP spid="64" grpId="0" animBg="1"/>
      <p:bldP spid="66" grpId="0" animBg="1"/>
      <p:bldP spid="69" grpId="0" animBg="1"/>
      <p:bldP spid="26" grpId="0"/>
      <p:bldP spid="80" grpId="0"/>
      <p:bldP spid="81" grpId="0"/>
      <p:bldP spid="140" grpId="0" animBg="1"/>
      <p:bldP spid="143" grpId="0" animBg="1"/>
      <p:bldP spid="117" grpId="0" animBg="1"/>
      <p:bldP spid="117" grpId="1" animBg="1"/>
      <p:bldP spid="118" grpId="0" animBg="1"/>
      <p:bldP spid="118" grpId="1" animBg="1"/>
      <p:bldP spid="119" grpId="0" animBg="1"/>
      <p:bldP spid="119" grpId="1" animBg="1"/>
      <p:bldP spid="121" grpId="0" animBg="1"/>
      <p:bldP spid="12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153B63"/>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153B6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9819</TotalTime>
  <Words>1918</Words>
  <Application>Microsoft Macintosh PowerPoint</Application>
  <PresentationFormat>Custom</PresentationFormat>
  <Paragraphs>451</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 Math</vt:lpstr>
      <vt:lpstr>Helvetica</vt:lpstr>
      <vt:lpstr>Helvetica Light</vt:lpstr>
      <vt:lpstr>Helvetica Neue</vt:lpstr>
      <vt:lpstr>Wingdings</vt:lpstr>
      <vt:lpstr>White</vt:lpstr>
      <vt:lpstr>Hardware-Supported ORAM In Effect: Practical Oblivious Search and Update on Very Large Dataset</vt:lpstr>
      <vt:lpstr>Introduction</vt:lpstr>
      <vt:lpstr>Introduction</vt:lpstr>
      <vt:lpstr>Motivation</vt:lpstr>
      <vt:lpstr>Our Contributions</vt:lpstr>
      <vt:lpstr>Secure Enclaves [JSR+16]</vt:lpstr>
      <vt:lpstr>Circuit-ORAM [WCS15]</vt:lpstr>
      <vt:lpstr>Oblivious Data Structures [WNL+14] </vt:lpstr>
      <vt:lpstr>POSUP Setup</vt:lpstr>
      <vt:lpstr>POSUP Update</vt:lpstr>
      <vt:lpstr>POSUP Search</vt:lpstr>
      <vt:lpstr>Hiding side-channel access pattern</vt:lpstr>
      <vt:lpstr>Experiment</vt:lpstr>
      <vt:lpstr>Experiment: Search  </vt:lpstr>
      <vt:lpstr>Experiment: Update (single file)</vt:lpstr>
      <vt:lpstr>Conclusion and Further Direction</vt:lpstr>
      <vt:lpstr>Thank you for your attention!</vt:lpstr>
      <vt:lpstr>References</vt:lpstr>
      <vt:lpstr>References</vt:lpstr>
      <vt:lpstr>Experiment – Microbenchmark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and Secure Dynamic Searchable Encryption via Oblivious Access on Distributed Data Structure</dc:title>
  <cp:lastModifiedBy>Yavuz, Attila</cp:lastModifiedBy>
  <cp:revision>2704</cp:revision>
  <dcterms:modified xsi:type="dcterms:W3CDTF">2019-07-17T01:26:01Z</dcterms:modified>
</cp:coreProperties>
</file>