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06" r:id="rId3"/>
    <p:sldId id="401" r:id="rId4"/>
    <p:sldId id="468" r:id="rId5"/>
    <p:sldId id="483" r:id="rId6"/>
    <p:sldId id="403" r:id="rId7"/>
    <p:sldId id="474" r:id="rId8"/>
    <p:sldId id="466" r:id="rId9"/>
    <p:sldId id="467" r:id="rId10"/>
    <p:sldId id="481" r:id="rId11"/>
    <p:sldId id="482" r:id="rId12"/>
    <p:sldId id="470" r:id="rId13"/>
    <p:sldId id="471" r:id="rId14"/>
    <p:sldId id="472" r:id="rId15"/>
    <p:sldId id="475" r:id="rId16"/>
    <p:sldId id="476" r:id="rId17"/>
    <p:sldId id="478" r:id="rId18"/>
    <p:sldId id="264" r:id="rId19"/>
    <p:sldId id="484" r:id="rId20"/>
    <p:sldId id="402" r:id="rId21"/>
    <p:sldId id="400" r:id="rId22"/>
    <p:sldId id="477" r:id="rId23"/>
    <p:sldId id="445" r:id="rId24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53B63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F7C"/>
    <a:srgbClr val="0D75DD"/>
    <a:srgbClr val="F1B949"/>
    <a:srgbClr val="C65910"/>
    <a:srgbClr val="342A87"/>
    <a:srgbClr val="82676E"/>
    <a:srgbClr val="CBBAB7"/>
    <a:srgbClr val="F4B183"/>
    <a:srgbClr val="9EC3E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9" autoAdjust="0"/>
    <p:restoredTop sz="96359" autoAdjust="0"/>
  </p:normalViewPr>
  <p:slideViewPr>
    <p:cSldViewPr snapToGrid="0" snapToObjects="1">
      <p:cViewPr varScale="1">
        <p:scale>
          <a:sx n="84" d="100"/>
          <a:sy n="84" d="100"/>
        </p:scale>
        <p:origin x="216" y="728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9541" y="2653990"/>
            <a:ext cx="16456498" cy="228631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9541" y="5029200"/>
            <a:ext cx="16456498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23" algn="ctr">
              <a:spcBef>
                <a:spcPts val="0"/>
              </a:spcBef>
              <a:buSzTx/>
              <a:buNone/>
              <a:defRPr sz="3200"/>
            </a:lvl2pPr>
            <a:lvl3pPr marL="0" indent="457246" algn="ctr">
              <a:spcBef>
                <a:spcPts val="0"/>
              </a:spcBef>
              <a:buSzTx/>
              <a:buNone/>
              <a:defRPr sz="3200"/>
            </a:lvl3pPr>
            <a:lvl4pPr marL="0" indent="685869" algn="ctr">
              <a:spcBef>
                <a:spcPts val="0"/>
              </a:spcBef>
              <a:buSzTx/>
              <a:buNone/>
              <a:defRPr sz="3200"/>
            </a:lvl4pPr>
            <a:lvl5pPr marL="0" indent="914492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43429" y="9251954"/>
            <a:ext cx="41036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4301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23" algn="ctr">
              <a:spcBef>
                <a:spcPts val="0"/>
              </a:spcBef>
              <a:buSzTx/>
              <a:buNone/>
              <a:defRPr sz="3200"/>
            </a:lvl2pPr>
            <a:lvl3pPr marL="0" indent="457246" algn="ctr">
              <a:spcBef>
                <a:spcPts val="0"/>
              </a:spcBef>
              <a:buSzTx/>
              <a:buNone/>
              <a:defRPr sz="3200"/>
            </a:lvl3pPr>
            <a:lvl4pPr marL="0" indent="685869" algn="ctr">
              <a:spcBef>
                <a:spcPts val="0"/>
              </a:spcBef>
              <a:buSzTx/>
              <a:buNone/>
              <a:defRPr sz="3200"/>
            </a:lvl4pPr>
            <a:lvl5pPr marL="0" indent="914492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241399" y="9251954"/>
            <a:ext cx="41036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267629" y="444500"/>
            <a:ext cx="17072634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253115" y="9251954"/>
            <a:ext cx="41036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241397" y="9251954"/>
            <a:ext cx="41036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35" indent="-342935">
              <a:spcBef>
                <a:spcPts val="3200"/>
              </a:spcBef>
              <a:defRPr sz="2801"/>
            </a:lvl1pPr>
            <a:lvl2pPr marL="685869" indent="-342935">
              <a:spcBef>
                <a:spcPts val="3200"/>
              </a:spcBef>
              <a:defRPr sz="2801"/>
            </a:lvl2pPr>
            <a:lvl3pPr marL="1028804" indent="-342935">
              <a:spcBef>
                <a:spcPts val="3200"/>
              </a:spcBef>
              <a:defRPr sz="2801"/>
            </a:lvl3pPr>
            <a:lvl4pPr marL="1371737" indent="-342935">
              <a:spcBef>
                <a:spcPts val="3200"/>
              </a:spcBef>
              <a:defRPr sz="2801"/>
            </a:lvl4pPr>
            <a:lvl5pPr marL="1714672" indent="-342935">
              <a:spcBef>
                <a:spcPts val="3200"/>
              </a:spcBef>
              <a:defRPr sz="28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quarter" idx="14"/>
          </p:nvPr>
        </p:nvSpPr>
        <p:spPr>
          <a:xfrm>
            <a:off x="8966302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55913" y="9251954"/>
            <a:ext cx="410369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58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</p:sldLayoutIdLst>
  <p:transition spd="med"/>
  <p:hf hdr="0" ftr="0" dt="0"/>
  <p:txStyles>
    <p:titleStyle>
      <a:lvl1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23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46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69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92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114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737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36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984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45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90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634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178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723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267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812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356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900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23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46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69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92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114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737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36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984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ttilaayavuz@usf.edu" TargetMode="External"/><Relationship Id="rId2" Type="http://schemas.openxmlformats.org/officeDocument/2006/relationships/hyperlink" Target="mailto:hoangm@mail.usf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Jorge.GuajardoMerchan@us.bosch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8.png"/><Relationship Id="rId18" Type="http://schemas.openxmlformats.org/officeDocument/2006/relationships/image" Target="../media/image80.png"/><Relationship Id="rId3" Type="http://schemas.openxmlformats.org/officeDocument/2006/relationships/image" Target="../media/image43.png"/><Relationship Id="rId21" Type="http://schemas.openxmlformats.org/officeDocument/2006/relationships/image" Target="../media/image8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79.png"/><Relationship Id="rId2" Type="http://schemas.openxmlformats.org/officeDocument/2006/relationships/image" Target="../media/image40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48.png"/><Relationship Id="rId24" Type="http://schemas.openxmlformats.org/officeDocument/2006/relationships/image" Target="../media/image86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4.png"/><Relationship Id="rId19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75.png"/><Relationship Id="rId3" Type="http://schemas.openxmlformats.org/officeDocument/2006/relationships/image" Target="../media/image370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400.png"/><Relationship Id="rId7" Type="http://schemas.openxmlformats.org/officeDocument/2006/relationships/image" Target="../media/image109.png"/><Relationship Id="rId1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5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3" Type="http://schemas.openxmlformats.org/officeDocument/2006/relationships/image" Target="../media/image450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6.png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510.png"/><Relationship Id="rId14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github.com/thanghoang/MACAO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6" Type="http://schemas.openxmlformats.org/officeDocument/2006/relationships/image" Target="../media/image31.png"/><Relationship Id="rId1" Type="http://schemas.openxmlformats.org/officeDocument/2006/relationships/tags" Target="../tags/tag1.xml"/><Relationship Id="rId11" Type="http://schemas.openxmlformats.org/officeDocument/2006/relationships/image" Target="../media/image34.png"/><Relationship Id="rId15" Type="http://schemas.openxmlformats.org/officeDocument/2006/relationships/image" Target="../media/image3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38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380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1" y="6492252"/>
            <a:ext cx="17340262" cy="218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spcBef>
                <a:spcPts val="600"/>
              </a:spcBef>
            </a:pP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†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CSE, University of South Florida</a:t>
            </a:r>
          </a:p>
          <a:p>
            <a:pPr hangingPunct="1">
              <a:spcBef>
                <a:spcPts val="600"/>
              </a:spcBef>
            </a:pP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hoangm@mail.usf.edu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attilaayavuz@usf.edu</a:t>
            </a:r>
            <a:b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</a:b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  <a:p>
            <a:pPr hangingPunct="1">
              <a:spcBef>
                <a:spcPts val="600"/>
              </a:spcBef>
            </a:pP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‡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Robert Bosch LLC – RTC </a:t>
            </a:r>
          </a:p>
          <a:p>
            <a:pPr hangingPunct="1">
              <a:spcBef>
                <a:spcPts val="600"/>
              </a:spcBef>
            </a:pP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Jorge.GuajardoMerchan@us.bosch.com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 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xfrm>
            <a:off x="0" y="2948793"/>
            <a:ext cx="17340263" cy="2079890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457200">
              <a:defRPr sz="3900"/>
            </a:lvl1pPr>
          </a:lstStyle>
          <a:p>
            <a:r>
              <a:rPr lang="en-US" sz="5500" dirty="0">
                <a:latin typeface="Helvetica Neue" charset="0"/>
                <a:ea typeface="Helvetica Neue" charset="0"/>
                <a:cs typeface="Helvetica Neue" charset="0"/>
              </a:rPr>
              <a:t>MACAO: A Maliciously-Secure and Client-Efficient Active ORAM Framework</a:t>
            </a:r>
            <a:endParaRPr sz="5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1" y="5448657"/>
            <a:ext cx="17340262" cy="7791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600" u="sng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Thang Hoang</a:t>
            </a:r>
            <a:r>
              <a:rPr lang="en-US" sz="360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†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Jorge Guajardo</a:t>
            </a:r>
            <a:r>
              <a:rPr lang="en-US" sz="360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‡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Attila A. Yavuz</a:t>
            </a:r>
            <a:r>
              <a:rPr lang="en-US" sz="360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†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image3.jpg" descr="http://i630.photobucket.com/albums/uu25/bmaparts/bosch_logo_expo2010.jpg">
            <a:extLst>
              <a:ext uri="{FF2B5EF4-FFF2-40B4-BE49-F238E27FC236}">
                <a16:creationId xmlns:a16="http://schemas.microsoft.com/office/drawing/2014/main" id="{D54835D5-EFA0-4037-96E1-17F170B74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7" t="8734" r="5396"/>
          <a:stretch/>
        </p:blipFill>
        <p:spPr>
          <a:xfrm>
            <a:off x="13795764" y="5582"/>
            <a:ext cx="3389148" cy="1250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2E019B-C869-4B02-91A6-C6BD434C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92667"/>
            <a:ext cx="2253926" cy="22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21118"/>
            <a:ext cx="17340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NDSS Symposium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3255" y="1360672"/>
                <a:ext cx="9366725" cy="2477178"/>
              </a:xfrm>
            </p:spPr>
            <p:txBody>
              <a:bodyPr anchor="t">
                <a:noAutofit/>
              </a:bodyPr>
              <a:lstStyle/>
              <a:p>
                <a:pPr marL="0" indent="0">
                  <a:spcBef>
                    <a:spcPts val="1200"/>
                  </a:spcBef>
                  <a:buSzPct val="100000"/>
                  <a:buNone/>
                </a:pPr>
                <a:r>
                  <a:rPr lang="en-US" sz="3000" u="sng" dirty="0">
                    <a:latin typeface="Helvetica Neue"/>
                  </a:rPr>
                  <a:t>Retrieval</a:t>
                </a:r>
              </a:p>
              <a:p>
                <a:pPr marL="457200" lvl="1" indent="-444500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Helvetica Neue"/>
                  </a:rPr>
                  <a:t>Select query </a:t>
                </a:r>
                <a14:m>
                  <m:oMath xmlns:m="http://schemas.openxmlformats.org/officeDocument/2006/math">
                    <m:r>
                      <a:rPr lang="en-US" sz="2600" b="1" dirty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,1,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…,0</m:t>
                            </m:r>
                          </m:e>
                        </m:d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600" dirty="0">
                  <a:latin typeface="Helvetica Neue"/>
                </a:endParaRPr>
              </a:p>
              <a:p>
                <a:pPr marL="514350" indent="-514350">
                  <a:spcBef>
                    <a:spcPts val="1200"/>
                  </a:spcBef>
                  <a:buSzPct val="100000"/>
                  <a:buFont typeface="+mj-lt"/>
                  <a:buAutoNum type="arabicPeriod" startAt="2"/>
                </a:pPr>
                <a:r>
                  <a:rPr lang="en-US" sz="2600" b="1" dirty="0">
                    <a:latin typeface="Helvetica Neue"/>
                  </a:rPr>
                  <a:t>RSS-PIR</a:t>
                </a:r>
                <a:r>
                  <a:rPr lang="en-US" sz="2600" dirty="0">
                    <a:latin typeface="Helvetica Neue"/>
                  </a:rPr>
                  <a:t>: two RSS queries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>
                    <a:latin typeface="Helvetica Neue"/>
                  </a:rPr>
                  <a:t> per server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latin typeface="Helvetica Neue"/>
                  </a:rPr>
                  <a:t> </a:t>
                </a:r>
              </a:p>
              <a:p>
                <a:pPr lvl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1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400" dirty="0">
                    <a:latin typeface="Helvetica Neue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lang="en-US" sz="2400" dirty="0">
                  <a:latin typeface="Helvetica Neue"/>
                </a:endParaRPr>
              </a:p>
              <a:p>
                <a:pPr hangingPunct="1">
                  <a:spcBef>
                    <a:spcPts val="1200"/>
                  </a:spcBef>
                  <a:buSzPct val="100000"/>
                </a:pPr>
                <a:endParaRPr lang="en-US" sz="2000" dirty="0">
                  <a:latin typeface="Helvetica Neue"/>
                </a:endParaRPr>
              </a:p>
              <a:p>
                <a:pPr lvl="2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sz="3000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3255" y="1360672"/>
                <a:ext cx="9366725" cy="2477178"/>
              </a:xfrm>
              <a:blipFill>
                <a:blip r:embed="rId2"/>
                <a:stretch>
                  <a:fillRect l="-1897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normAutofit/>
              </a:bodyPr>
              <a:lstStyle>
                <a:lvl1pPr marL="0" marR="0" indent="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228623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457246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685869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914492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114311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1371737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160036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182898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algn="l" hangingPunct="1"/>
                <a:r>
                  <a:rPr lang="en-US" sz="5400" dirty="0">
                    <a:latin typeface="Helvetica Neue" charset="0"/>
                    <a:ea typeface="Helvetica Neue" charset="0"/>
                    <a:cs typeface="Helvetica Neue" charset="0"/>
                  </a:rPr>
                  <a:t>MACAO Framework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rss</m:t>
                        </m:r>
                      </m:sub>
                    </m:sSub>
                  </m:oMath>
                </a14:m>
                <a:r>
                  <a:rPr lang="en-US" sz="5400" dirty="0">
                    <a:latin typeface="Helvetica Neue"/>
                  </a:rPr>
                  <a:t> scheme</a:t>
                </a: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blipFill>
                <a:blip r:embed="rId3"/>
                <a:stretch>
                  <a:fillRect l="-2268" b="-102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D4F7-4E55-4843-8D5C-E048D9040DE5}"/>
              </a:ext>
            </a:extLst>
          </p:cNvPr>
          <p:cNvGrpSpPr/>
          <p:nvPr/>
        </p:nvGrpSpPr>
        <p:grpSpPr>
          <a:xfrm>
            <a:off x="4675662" y="4490279"/>
            <a:ext cx="664796" cy="1330559"/>
            <a:chOff x="13012380" y="7564113"/>
            <a:chExt cx="664796" cy="133055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348974" y="8095440"/>
              <a:ext cx="0" cy="52770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348554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065586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3344778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3012380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Oval 11"/>
            <p:cNvSpPr/>
            <p:nvPr/>
          </p:nvSpPr>
          <p:spPr>
            <a:xfrm>
              <a:off x="13102771" y="7606056"/>
              <a:ext cx="475563" cy="475563"/>
            </a:xfrm>
            <a:prstGeom prst="ellipse">
              <a:avLst/>
            </a:prstGeom>
            <a:noFill/>
            <a:ln w="34925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404202" y="7734057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1809753" flipV="1">
              <a:off x="13147078" y="7564113"/>
              <a:ext cx="407304" cy="407304"/>
            </a:xfrm>
            <a:prstGeom prst="arc">
              <a:avLst>
                <a:gd name="adj1" fmla="val 15571104"/>
                <a:gd name="adj2" fmla="val 20448947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213162" y="7727616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101902" y="901689"/>
            <a:ext cx="4046002" cy="1378428"/>
            <a:chOff x="805660" y="2368463"/>
            <a:chExt cx="4046002" cy="1378428"/>
          </a:xfrm>
        </p:grpSpPr>
        <p:sp>
          <p:nvSpPr>
            <p:cNvPr id="18" name="Oval 17"/>
            <p:cNvSpPr/>
            <p:nvPr/>
          </p:nvSpPr>
          <p:spPr>
            <a:xfrm>
              <a:off x="891385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86270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0" name="Straight Connector 19"/>
            <p:cNvCxnSpPr>
              <a:stCxn id="18" idx="5"/>
            </p:cNvCxnSpPr>
            <p:nvPr/>
          </p:nvCxnSpPr>
          <p:spPr>
            <a:xfrm>
              <a:off x="1411711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>
              <a:off x="805660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/>
            <p:cNvCxnSpPr>
              <a:stCxn id="19" idx="3"/>
            </p:cNvCxnSpPr>
            <p:nvPr/>
          </p:nvCxnSpPr>
          <p:spPr>
            <a:xfrm flipH="1">
              <a:off x="1910749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>
              <a:stCxn id="19" idx="5"/>
            </p:cNvCxnSpPr>
            <p:nvPr/>
          </p:nvCxnSpPr>
          <p:spPr>
            <a:xfrm>
              <a:off x="2506596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Oval 23"/>
            <p:cNvSpPr/>
            <p:nvPr/>
          </p:nvSpPr>
          <p:spPr>
            <a:xfrm>
              <a:off x="1436282" y="2368463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18" idx="7"/>
            </p:cNvCxnSpPr>
            <p:nvPr/>
          </p:nvCxnSpPr>
          <p:spPr>
            <a:xfrm flipH="1">
              <a:off x="1411711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>
              <a:stCxn id="24" idx="5"/>
              <a:endCxn id="19" idx="1"/>
            </p:cNvCxnSpPr>
            <p:nvPr/>
          </p:nvCxnSpPr>
          <p:spPr>
            <a:xfrm>
              <a:off x="1956608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Oval 57"/>
            <p:cNvSpPr/>
            <p:nvPr/>
          </p:nvSpPr>
          <p:spPr>
            <a:xfrm>
              <a:off x="3066543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161428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0" name="Straight Connector 59"/>
            <p:cNvCxnSpPr>
              <a:stCxn id="58" idx="5"/>
            </p:cNvCxnSpPr>
            <p:nvPr/>
          </p:nvCxnSpPr>
          <p:spPr>
            <a:xfrm>
              <a:off x="3586869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/>
            <p:cNvCxnSpPr>
              <a:stCxn id="58" idx="3"/>
            </p:cNvCxnSpPr>
            <p:nvPr/>
          </p:nvCxnSpPr>
          <p:spPr>
            <a:xfrm flipH="1">
              <a:off x="2980818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/>
            <p:cNvCxnSpPr>
              <a:stCxn id="59" idx="3"/>
            </p:cNvCxnSpPr>
            <p:nvPr/>
          </p:nvCxnSpPr>
          <p:spPr>
            <a:xfrm flipH="1">
              <a:off x="4085907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/>
            <p:cNvCxnSpPr>
              <a:stCxn id="59" idx="5"/>
            </p:cNvCxnSpPr>
            <p:nvPr/>
          </p:nvCxnSpPr>
          <p:spPr>
            <a:xfrm>
              <a:off x="4681754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Oval 63"/>
            <p:cNvSpPr/>
            <p:nvPr/>
          </p:nvSpPr>
          <p:spPr>
            <a:xfrm>
              <a:off x="3611440" y="2368463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5" name="Straight Connector 64"/>
            <p:cNvCxnSpPr>
              <a:stCxn id="64" idx="3"/>
              <a:endCxn id="58" idx="7"/>
            </p:cNvCxnSpPr>
            <p:nvPr/>
          </p:nvCxnSpPr>
          <p:spPr>
            <a:xfrm flipH="1">
              <a:off x="3586869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>
              <a:stCxn id="64" idx="5"/>
              <a:endCxn id="59" idx="1"/>
            </p:cNvCxnSpPr>
            <p:nvPr/>
          </p:nvCxnSpPr>
          <p:spPr>
            <a:xfrm>
              <a:off x="4131766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5" name="Group 94"/>
          <p:cNvGrpSpPr/>
          <p:nvPr/>
        </p:nvGrpSpPr>
        <p:grpSpPr>
          <a:xfrm>
            <a:off x="12101902" y="4127397"/>
            <a:ext cx="4046002" cy="1378428"/>
            <a:chOff x="805660" y="2368463"/>
            <a:chExt cx="4046002" cy="1378428"/>
          </a:xfrm>
        </p:grpSpPr>
        <p:sp>
          <p:nvSpPr>
            <p:cNvPr id="96" name="Oval 95"/>
            <p:cNvSpPr/>
            <p:nvPr/>
          </p:nvSpPr>
          <p:spPr>
            <a:xfrm>
              <a:off x="891385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986270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98" name="Straight Connector 97"/>
            <p:cNvCxnSpPr>
              <a:stCxn id="96" idx="5"/>
            </p:cNvCxnSpPr>
            <p:nvPr/>
          </p:nvCxnSpPr>
          <p:spPr>
            <a:xfrm>
              <a:off x="1411711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>
              <a:stCxn id="96" idx="3"/>
            </p:cNvCxnSpPr>
            <p:nvPr/>
          </p:nvCxnSpPr>
          <p:spPr>
            <a:xfrm flipH="1">
              <a:off x="805660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>
              <a:stCxn id="97" idx="3"/>
            </p:cNvCxnSpPr>
            <p:nvPr/>
          </p:nvCxnSpPr>
          <p:spPr>
            <a:xfrm flipH="1">
              <a:off x="1910749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Straight Connector 100"/>
            <p:cNvCxnSpPr>
              <a:stCxn id="97" idx="5"/>
            </p:cNvCxnSpPr>
            <p:nvPr/>
          </p:nvCxnSpPr>
          <p:spPr>
            <a:xfrm>
              <a:off x="2506596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2" name="Oval 101"/>
            <p:cNvSpPr/>
            <p:nvPr/>
          </p:nvSpPr>
          <p:spPr>
            <a:xfrm>
              <a:off x="1436282" y="2368463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03" name="Straight Connector 102"/>
            <p:cNvCxnSpPr>
              <a:stCxn id="102" idx="3"/>
              <a:endCxn id="96" idx="7"/>
            </p:cNvCxnSpPr>
            <p:nvPr/>
          </p:nvCxnSpPr>
          <p:spPr>
            <a:xfrm flipH="1">
              <a:off x="1411711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Straight Connector 103"/>
            <p:cNvCxnSpPr>
              <a:stCxn id="102" idx="5"/>
              <a:endCxn id="97" idx="1"/>
            </p:cNvCxnSpPr>
            <p:nvPr/>
          </p:nvCxnSpPr>
          <p:spPr>
            <a:xfrm>
              <a:off x="1956608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5" name="Oval 104"/>
            <p:cNvSpPr/>
            <p:nvPr/>
          </p:nvSpPr>
          <p:spPr>
            <a:xfrm>
              <a:off x="3066543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161428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07" name="Straight Connector 106"/>
            <p:cNvCxnSpPr>
              <a:stCxn id="105" idx="5"/>
            </p:cNvCxnSpPr>
            <p:nvPr/>
          </p:nvCxnSpPr>
          <p:spPr>
            <a:xfrm>
              <a:off x="3586869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8" name="Straight Connector 107"/>
            <p:cNvCxnSpPr>
              <a:stCxn id="105" idx="3"/>
            </p:cNvCxnSpPr>
            <p:nvPr/>
          </p:nvCxnSpPr>
          <p:spPr>
            <a:xfrm flipH="1">
              <a:off x="2980818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Straight Connector 108"/>
            <p:cNvCxnSpPr>
              <a:stCxn id="106" idx="3"/>
            </p:cNvCxnSpPr>
            <p:nvPr/>
          </p:nvCxnSpPr>
          <p:spPr>
            <a:xfrm flipH="1">
              <a:off x="4085907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Straight Connector 109"/>
            <p:cNvCxnSpPr>
              <a:stCxn id="106" idx="5"/>
            </p:cNvCxnSpPr>
            <p:nvPr/>
          </p:nvCxnSpPr>
          <p:spPr>
            <a:xfrm>
              <a:off x="4681754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1" name="Oval 110"/>
            <p:cNvSpPr/>
            <p:nvPr/>
          </p:nvSpPr>
          <p:spPr>
            <a:xfrm>
              <a:off x="3611440" y="2368463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12" name="Straight Connector 111"/>
            <p:cNvCxnSpPr>
              <a:stCxn id="111" idx="3"/>
              <a:endCxn id="105" idx="7"/>
            </p:cNvCxnSpPr>
            <p:nvPr/>
          </p:nvCxnSpPr>
          <p:spPr>
            <a:xfrm flipH="1">
              <a:off x="3586869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3" name="Straight Connector 112"/>
            <p:cNvCxnSpPr>
              <a:stCxn id="111" idx="5"/>
              <a:endCxn id="106" idx="1"/>
            </p:cNvCxnSpPr>
            <p:nvPr/>
          </p:nvCxnSpPr>
          <p:spPr>
            <a:xfrm>
              <a:off x="4131766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4" name="Group 113"/>
          <p:cNvGrpSpPr/>
          <p:nvPr/>
        </p:nvGrpSpPr>
        <p:grpSpPr>
          <a:xfrm>
            <a:off x="12101902" y="7204374"/>
            <a:ext cx="4046002" cy="1378428"/>
            <a:chOff x="805660" y="2368463"/>
            <a:chExt cx="4046002" cy="1378428"/>
          </a:xfrm>
        </p:grpSpPr>
        <p:sp>
          <p:nvSpPr>
            <p:cNvPr id="115" name="Oval 114"/>
            <p:cNvSpPr/>
            <p:nvPr/>
          </p:nvSpPr>
          <p:spPr>
            <a:xfrm>
              <a:off x="891385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986270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17" name="Straight Connector 116"/>
            <p:cNvCxnSpPr>
              <a:stCxn id="115" idx="5"/>
            </p:cNvCxnSpPr>
            <p:nvPr/>
          </p:nvCxnSpPr>
          <p:spPr>
            <a:xfrm>
              <a:off x="1411711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>
              <a:stCxn id="115" idx="3"/>
            </p:cNvCxnSpPr>
            <p:nvPr/>
          </p:nvCxnSpPr>
          <p:spPr>
            <a:xfrm flipH="1">
              <a:off x="805660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Straight Connector 118"/>
            <p:cNvCxnSpPr>
              <a:stCxn id="116" idx="3"/>
            </p:cNvCxnSpPr>
            <p:nvPr/>
          </p:nvCxnSpPr>
          <p:spPr>
            <a:xfrm flipH="1">
              <a:off x="1910749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Straight Connector 119"/>
            <p:cNvCxnSpPr>
              <a:stCxn id="116" idx="5"/>
            </p:cNvCxnSpPr>
            <p:nvPr/>
          </p:nvCxnSpPr>
          <p:spPr>
            <a:xfrm>
              <a:off x="2506596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1" name="Oval 120"/>
            <p:cNvSpPr/>
            <p:nvPr/>
          </p:nvSpPr>
          <p:spPr>
            <a:xfrm>
              <a:off x="1436282" y="2368463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22" name="Straight Connector 121"/>
            <p:cNvCxnSpPr>
              <a:stCxn id="121" idx="3"/>
              <a:endCxn id="115" idx="7"/>
            </p:cNvCxnSpPr>
            <p:nvPr/>
          </p:nvCxnSpPr>
          <p:spPr>
            <a:xfrm flipH="1">
              <a:off x="1411711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3" name="Straight Connector 122"/>
            <p:cNvCxnSpPr>
              <a:stCxn id="121" idx="5"/>
              <a:endCxn id="116" idx="1"/>
            </p:cNvCxnSpPr>
            <p:nvPr/>
          </p:nvCxnSpPr>
          <p:spPr>
            <a:xfrm>
              <a:off x="1956608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4" name="Oval 123"/>
            <p:cNvSpPr/>
            <p:nvPr/>
          </p:nvSpPr>
          <p:spPr>
            <a:xfrm>
              <a:off x="3066543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161428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26" name="Straight Connector 125"/>
            <p:cNvCxnSpPr>
              <a:stCxn id="124" idx="5"/>
            </p:cNvCxnSpPr>
            <p:nvPr/>
          </p:nvCxnSpPr>
          <p:spPr>
            <a:xfrm>
              <a:off x="3586869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/>
            <p:cNvCxnSpPr>
              <a:stCxn id="124" idx="3"/>
            </p:cNvCxnSpPr>
            <p:nvPr/>
          </p:nvCxnSpPr>
          <p:spPr>
            <a:xfrm flipH="1">
              <a:off x="2980818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8" name="Straight Connector 127"/>
            <p:cNvCxnSpPr>
              <a:stCxn id="125" idx="3"/>
            </p:cNvCxnSpPr>
            <p:nvPr/>
          </p:nvCxnSpPr>
          <p:spPr>
            <a:xfrm flipH="1">
              <a:off x="4085907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9" name="Straight Connector 128"/>
            <p:cNvCxnSpPr>
              <a:stCxn id="125" idx="5"/>
            </p:cNvCxnSpPr>
            <p:nvPr/>
          </p:nvCxnSpPr>
          <p:spPr>
            <a:xfrm>
              <a:off x="4681754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0" name="Oval 129"/>
            <p:cNvSpPr/>
            <p:nvPr/>
          </p:nvSpPr>
          <p:spPr>
            <a:xfrm>
              <a:off x="3611440" y="2368463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31" name="Straight Connector 130"/>
            <p:cNvCxnSpPr>
              <a:stCxn id="130" idx="3"/>
              <a:endCxn id="124" idx="7"/>
            </p:cNvCxnSpPr>
            <p:nvPr/>
          </p:nvCxnSpPr>
          <p:spPr>
            <a:xfrm flipH="1">
              <a:off x="3586869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2" name="Straight Connector 131"/>
            <p:cNvCxnSpPr>
              <a:stCxn id="130" idx="5"/>
              <a:endCxn id="125" idx="1"/>
            </p:cNvCxnSpPr>
            <p:nvPr/>
          </p:nvCxnSpPr>
          <p:spPr>
            <a:xfrm>
              <a:off x="4131766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16273425" y="897108"/>
                <a:ext cx="6886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425" y="897108"/>
                <a:ext cx="68865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16231669" y="4063701"/>
                <a:ext cx="6791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1669" y="4063701"/>
                <a:ext cx="67916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16245010" y="7263035"/>
                <a:ext cx="6886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5010" y="7263035"/>
                <a:ext cx="6886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677765" y="2378783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65" y="2378783"/>
                <a:ext cx="835421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4876743" y="2378783"/>
                <a:ext cx="828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743" y="2378783"/>
                <a:ext cx="828304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2677765" y="5495695"/>
                <a:ext cx="828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65" y="5495695"/>
                <a:ext cx="828304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4876743" y="5495695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743" y="5495695"/>
                <a:ext cx="835421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2677765" y="8644699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65" y="8644699"/>
                <a:ext cx="835421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876743" y="8644699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743" y="8644699"/>
                <a:ext cx="835421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4507574" y="6988930"/>
                <a:ext cx="22560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3" indent="0"/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1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2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US" sz="2200" b="1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sz="2200" b="1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74" y="6988930"/>
                <a:ext cx="2256067" cy="430887"/>
              </a:xfrm>
              <a:prstGeom prst="rect">
                <a:avLst/>
              </a:prstGeom>
              <a:blipFill>
                <a:blip r:embed="rId13"/>
                <a:stretch>
                  <a:fillRect l="-3352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65747" y="4837060"/>
                <a:ext cx="137172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47" y="4837060"/>
                <a:ext cx="1371722" cy="430887"/>
              </a:xfrm>
              <a:prstGeom prst="rect">
                <a:avLst/>
              </a:prstGeom>
              <a:blipFill>
                <a:blip r:embed="rId1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669226" y="2939114"/>
                <a:ext cx="49134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1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1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226" y="2939114"/>
                <a:ext cx="4913461" cy="430887"/>
              </a:xfrm>
              <a:prstGeom prst="rect">
                <a:avLst/>
              </a:prstGeom>
              <a:blipFill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ounded Rectangle 133"/>
          <p:cNvSpPr/>
          <p:nvPr/>
        </p:nvSpPr>
        <p:spPr>
          <a:xfrm>
            <a:off x="11972925" y="757359"/>
            <a:ext cx="4289383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chemeClr val="bg2">
                <a:lumMod val="25000"/>
              </a:schemeClr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1981264" y="3969806"/>
            <a:ext cx="4289383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chemeClr val="bg2">
                <a:lumMod val="25000"/>
              </a:schemeClr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1984203" y="7070882"/>
            <a:ext cx="4289383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chemeClr val="bg2">
                <a:lumMod val="25000"/>
              </a:schemeClr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11660885" y="6165891"/>
                <a:ext cx="498399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1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1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885" y="6165891"/>
                <a:ext cx="4983992" cy="430887"/>
              </a:xfrm>
              <a:prstGeom prst="rect">
                <a:avLst/>
              </a:prstGeom>
              <a:blipFill>
                <a:blip r:embed="rId16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11675874" y="9200658"/>
                <a:ext cx="503208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1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1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874" y="9200658"/>
                <a:ext cx="5032083" cy="430887"/>
              </a:xfrm>
              <a:prstGeom prst="rect">
                <a:avLst/>
              </a:prstGeom>
              <a:blipFill>
                <a:blip r:embed="rId17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5766747" y="4837060"/>
                <a:ext cx="96513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747" y="4837060"/>
                <a:ext cx="965136" cy="430887"/>
              </a:xfrm>
              <a:prstGeom prst="rect">
                <a:avLst/>
              </a:prstGeom>
              <a:blipFill>
                <a:blip r:embed="rId18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6169175" y="4834366"/>
                <a:ext cx="96513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175" y="4834366"/>
                <a:ext cx="965136" cy="430887"/>
              </a:xfrm>
              <a:prstGeom prst="rect">
                <a:avLst/>
              </a:prstGeom>
              <a:blipFill>
                <a:blip r:embed="rId19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761550" y="4824840"/>
                <a:ext cx="97488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50" y="4824840"/>
                <a:ext cx="974882" cy="430887"/>
              </a:xfrm>
              <a:prstGeom prst="rect">
                <a:avLst/>
              </a:prstGeom>
              <a:blipFill>
                <a:blip r:embed="rId20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11688574" y="2932307"/>
                <a:ext cx="7886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574" y="2932307"/>
                <a:ext cx="788677" cy="430887"/>
              </a:xfrm>
              <a:prstGeom prst="rect">
                <a:avLst/>
              </a:prstGeom>
              <a:blipFill>
                <a:blip r:embed="rId21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11723886" y="6169689"/>
                <a:ext cx="7821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886" y="6169689"/>
                <a:ext cx="782137" cy="430887"/>
              </a:xfrm>
              <a:prstGeom prst="rect">
                <a:avLst/>
              </a:prstGeom>
              <a:blipFill>
                <a:blip r:embed="rId2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11746746" y="9200658"/>
                <a:ext cx="7886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746" y="9200658"/>
                <a:ext cx="788677" cy="430887"/>
              </a:xfrm>
              <a:prstGeom prst="rect">
                <a:avLst/>
              </a:prstGeom>
              <a:blipFill>
                <a:blip r:embed="rId2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4388976" y="6479209"/>
                <a:ext cx="36357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976" y="6479209"/>
                <a:ext cx="3635739" cy="430887"/>
              </a:xfrm>
              <a:prstGeom prst="rect">
                <a:avLst/>
              </a:prstGeom>
              <a:blipFill>
                <a:blip r:embed="rId2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813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572E-6 -3.64583E-6 L 0.45977 -0.411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8" y="-205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066E-6 -8.85417E-7 L 0.44301 -0.0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6" y="-38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5779E-7 0.01189 L 0.46068 0.23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110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91E-6 -3.90625E-6 L -0.35769 0.364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9" y="1819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041E-6 -2.39583E-6 L -0.31017 0.031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9" y="156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489E-6 -2.03125E-6 L -0.26256 -0.2791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8" y="-13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" grpId="0"/>
      <p:bldP spid="17" grpId="0"/>
      <p:bldP spid="134" grpId="0" animBg="1"/>
      <p:bldP spid="135" grpId="0" animBg="1"/>
      <p:bldP spid="139" grpId="0" animBg="1"/>
      <p:bldP spid="142" grpId="0"/>
      <p:bldP spid="146" grpId="0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0" grpId="2"/>
      <p:bldP spid="156" grpId="0"/>
      <p:bldP spid="156" grpId="1"/>
      <p:bldP spid="156" grpId="2"/>
      <p:bldP spid="161" grpId="0"/>
      <p:bldP spid="161" grpId="1"/>
      <p:bldP spid="161" grpId="2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256" y="1360673"/>
            <a:ext cx="9389232" cy="753899"/>
          </a:xfrm>
        </p:spPr>
        <p:txBody>
          <a:bodyPr anchor="t">
            <a:noAutofit/>
          </a:bodyPr>
          <a:lstStyle/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sz="3000" u="sng" dirty="0">
                <a:latin typeface="Helvetica Neue"/>
              </a:rPr>
              <a:t>Eviction:</a:t>
            </a:r>
            <a:r>
              <a:rPr lang="en-US" sz="3000" dirty="0">
                <a:latin typeface="Helvetica Neue"/>
              </a:rPr>
              <a:t> </a:t>
            </a:r>
            <a:r>
              <a:rPr lang="en-US" sz="2600" dirty="0">
                <a:latin typeface="Helvetica Neue"/>
              </a:rPr>
              <a:t>based on RSS-based matrix multiplication protocol</a:t>
            </a:r>
          </a:p>
          <a:p>
            <a:pPr lvl="2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3000" dirty="0"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normAutofit/>
              </a:bodyPr>
              <a:lstStyle>
                <a:lvl1pPr marL="0" marR="0" indent="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228623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457246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685869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914492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114311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1371737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160036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182898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algn="l" hangingPunct="1"/>
                <a:r>
                  <a:rPr lang="en-US" sz="5400" dirty="0">
                    <a:latin typeface="Helvetica Neue" charset="0"/>
                    <a:ea typeface="Helvetica Neue" charset="0"/>
                    <a:cs typeface="Helvetica Neue" charset="0"/>
                  </a:rPr>
                  <a:t>MACAO Framework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rss</m:t>
                        </m:r>
                      </m:sub>
                    </m:sSub>
                  </m:oMath>
                </a14:m>
                <a:r>
                  <a:rPr lang="en-US" sz="5400" dirty="0">
                    <a:latin typeface="Helvetica Neue"/>
                  </a:rPr>
                  <a:t> scheme</a:t>
                </a: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blipFill>
                <a:blip r:embed="rId3"/>
                <a:stretch>
                  <a:fillRect l="-2282" b="-1018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D4F7-4E55-4843-8D5C-E048D9040DE5}"/>
              </a:ext>
            </a:extLst>
          </p:cNvPr>
          <p:cNvGrpSpPr/>
          <p:nvPr/>
        </p:nvGrpSpPr>
        <p:grpSpPr>
          <a:xfrm>
            <a:off x="7431282" y="2541171"/>
            <a:ext cx="664796" cy="1330559"/>
            <a:chOff x="13012380" y="7564113"/>
            <a:chExt cx="664796" cy="133055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348974" y="8095440"/>
              <a:ext cx="0" cy="52770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348554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065586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3344778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3012380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Oval 11"/>
            <p:cNvSpPr/>
            <p:nvPr/>
          </p:nvSpPr>
          <p:spPr>
            <a:xfrm>
              <a:off x="13102771" y="7606056"/>
              <a:ext cx="475563" cy="475563"/>
            </a:xfrm>
            <a:prstGeom prst="ellipse">
              <a:avLst/>
            </a:prstGeom>
            <a:noFill/>
            <a:ln w="34925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404202" y="7734057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1809753" flipV="1">
              <a:off x="13147078" y="7564113"/>
              <a:ext cx="407304" cy="407304"/>
            </a:xfrm>
            <a:prstGeom prst="arc">
              <a:avLst>
                <a:gd name="adj1" fmla="val 15571104"/>
                <a:gd name="adj2" fmla="val 20448947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213162" y="7727616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Placeholder 2"/>
              <p:cNvSpPr txBox="1">
                <a:spLocks/>
              </p:cNvSpPr>
              <p:nvPr/>
            </p:nvSpPr>
            <p:spPr>
              <a:xfrm>
                <a:off x="11325522" y="266873"/>
                <a:ext cx="5547269" cy="2704128"/>
              </a:xfrm>
              <a:prstGeom prst="rect">
                <a:avLst/>
              </a:prstGeom>
              <a:ln w="22225">
                <a:solidFill>
                  <a:schemeClr val="bg2">
                    <a:lumMod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44545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88909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1333634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1778178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2222723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2667267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812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356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90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lvl="2" indent="0" algn="ctr" hangingPunct="1">
                  <a:spcBef>
                    <a:spcPts val="120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u="sng" dirty="0" smtClean="0">
                          <a:latin typeface="Cambria Math" panose="02040503050406030204" pitchFamily="18" charset="0"/>
                        </a:rPr>
                        <m:t>RSSMatMult</m:t>
                      </m:r>
                      <m:r>
                        <a:rPr lang="en-US" sz="1800" i="0" u="sng" dirty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1800" b="1" i="1" u="sng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u="sng" dirty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</m:d>
                      <m:r>
                        <a:rPr lang="en-US" sz="1800" i="0" u="sng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1800" b="1" i="1" u="sng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u="sng" dirty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  <m:r>
                        <a:rPr lang="en-US" sz="1800" i="0" u="sng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u="sng" dirty="0">
                  <a:latin typeface="Helvetica Neue"/>
                </a:endParaRPr>
              </a:p>
              <a:p>
                <a:pPr marL="463550" lvl="2" indent="-34290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1" i="0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0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marL="463550" lvl="2" indent="-34290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Helvetica Neue"/>
                  </a:rPr>
                  <a:t> sends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Helvetica Neue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Helvetica Neue"/>
                  </a:rPr>
                  <a:t>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Helvetica Neue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>
                    <a:latin typeface="Helvetica Neue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Sup>
                          <m:sSub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1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sz="1800" dirty="0">
                  <a:latin typeface="Helvetica Neue"/>
                </a:endParaRPr>
              </a:p>
              <a:p>
                <a:pPr marL="114300" lvl="2" indent="0" defTabSz="3548063" hangingPunct="1">
                  <a:spcBef>
                    <a:spcPts val="1200"/>
                  </a:spcBef>
                  <a:buSzPct val="100000"/>
                  <a:buNone/>
                </a:pPr>
                <a:r>
                  <a:rPr lang="en-US" sz="1800" u="sng" dirty="0">
                    <a:latin typeface="Helvetica Neue" panose="02000503000000020004"/>
                  </a:rPr>
                  <a:t>Output: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br>
                  <a:rPr lang="en-US" sz="1800" b="1" i="1" dirty="0">
                    <a:latin typeface="Cambria Math" panose="02040503050406030204" pitchFamily="18" charset="0"/>
                  </a:rPr>
                </a:br>
                <a:r>
                  <a:rPr lang="en-US" sz="1800" b="1" i="1" dirty="0"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sz="1800" b="1" i="0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1" i="0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18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8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522" y="266873"/>
                <a:ext cx="5547269" cy="2704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chemeClr val="bg2">
                    <a:lumMod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588498" y="4860304"/>
            <a:ext cx="38122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spcBef>
                <a:spcPts val="1200"/>
              </a:spcBef>
              <a:buSzPct val="100000"/>
            </a:pPr>
            <a:r>
              <a:rPr lang="vi-VN" sz="2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(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Random linear combination</a:t>
            </a:r>
            <a:r>
              <a:rPr lang="vi-VN" sz="2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)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8D8EDC-ACFA-4D94-BBF7-0D7654C51278}"/>
                  </a:ext>
                </a:extLst>
              </p:cNvPr>
              <p:cNvSpPr/>
              <p:nvPr/>
            </p:nvSpPr>
            <p:spPr>
              <a:xfrm>
                <a:off x="12678654" y="3147884"/>
                <a:ext cx="3595688" cy="1729448"/>
              </a:xfrm>
              <a:prstGeom prst="rect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hangingPunct="1">
                  <a:spcBef>
                    <a:spcPts val="12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MACCheck</m:t>
                      </m:r>
                      <m:r>
                        <a:rPr lang="en-US" sz="1800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800" i="1" u="sng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u="sng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d>
                      <m:r>
                        <a:rPr lang="en-US" sz="1800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u="sng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  <a:p>
                <a:pPr marL="285750" indent="-28575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←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⟦"/>
                                        <m:endChr m:val="⟧"/>
                                        <m:ctrlP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  <m:r>
                                          <a:rPr lang="en-US" sz="1800" b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800" b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  <a:p>
                <a:pPr marL="285750" indent="-285750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←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⟦"/>
                                        <m:endChr m:val="⟧"/>
                                        <m:ctrlP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1800" b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  <m:r>
                                          <a:rPr lang="en-US" sz="1800" b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800" b="1" dirty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  <a:p>
                <a:pPr marL="285750" indent="-28575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Pass 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8D8EDC-ACFA-4D94-BBF7-0D7654C5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8654" y="3147884"/>
                <a:ext cx="3595688" cy="1729448"/>
              </a:xfrm>
              <a:prstGeom prst="rect">
                <a:avLst/>
              </a:prstGeom>
              <a:blipFill>
                <a:blip r:embed="rId5"/>
                <a:stretch>
                  <a:fillRect l="-1012" t="-348" b="-11847"/>
                </a:stretch>
              </a:blip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988258" y="8591973"/>
                <a:ext cx="42156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1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200" b="1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RSSMatMult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1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58" y="8591973"/>
                <a:ext cx="4215641" cy="430887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832083" y="6320593"/>
            <a:ext cx="4289383" cy="1836235"/>
            <a:chOff x="9397353" y="1950554"/>
            <a:chExt cx="4289383" cy="1836235"/>
          </a:xfrm>
        </p:grpSpPr>
        <p:grpSp>
          <p:nvGrpSpPr>
            <p:cNvPr id="94" name="Group 93"/>
            <p:cNvGrpSpPr/>
            <p:nvPr/>
          </p:nvGrpSpPr>
          <p:grpSpPr>
            <a:xfrm>
              <a:off x="9512396" y="2114572"/>
              <a:ext cx="4046002" cy="1378428"/>
              <a:chOff x="805660" y="2368463"/>
              <a:chExt cx="4046002" cy="137842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1385" y="2981861"/>
                <a:ext cx="609600" cy="609600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86270" y="2981861"/>
                <a:ext cx="609600" cy="609600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0" name="Straight Connector 19"/>
              <p:cNvCxnSpPr>
                <a:stCxn id="18" idx="5"/>
              </p:cNvCxnSpPr>
              <p:nvPr/>
            </p:nvCxnSpPr>
            <p:spPr>
              <a:xfrm>
                <a:off x="1411711" y="3502187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Straight Connector 20"/>
              <p:cNvCxnSpPr>
                <a:stCxn id="18" idx="3"/>
              </p:cNvCxnSpPr>
              <p:nvPr/>
            </p:nvCxnSpPr>
            <p:spPr>
              <a:xfrm flipH="1">
                <a:off x="805660" y="3502187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Straight Connector 21"/>
              <p:cNvCxnSpPr>
                <a:stCxn id="19" idx="3"/>
              </p:cNvCxnSpPr>
              <p:nvPr/>
            </p:nvCxnSpPr>
            <p:spPr>
              <a:xfrm flipH="1">
                <a:off x="1910749" y="3502187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/>
              <p:cNvCxnSpPr>
                <a:stCxn id="19" idx="5"/>
              </p:cNvCxnSpPr>
              <p:nvPr/>
            </p:nvCxnSpPr>
            <p:spPr>
              <a:xfrm>
                <a:off x="2506596" y="3502187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436282" y="2368463"/>
                <a:ext cx="609600" cy="609600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5" name="Straight Connector 24"/>
              <p:cNvCxnSpPr>
                <a:stCxn id="24" idx="3"/>
                <a:endCxn id="18" idx="7"/>
              </p:cNvCxnSpPr>
              <p:nvPr/>
            </p:nvCxnSpPr>
            <p:spPr>
              <a:xfrm flipH="1">
                <a:off x="1411711" y="2888789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Straight Connector 25"/>
              <p:cNvCxnSpPr>
                <a:stCxn id="24" idx="5"/>
                <a:endCxn id="19" idx="1"/>
              </p:cNvCxnSpPr>
              <p:nvPr/>
            </p:nvCxnSpPr>
            <p:spPr>
              <a:xfrm>
                <a:off x="1956608" y="2888789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8" name="Oval 57"/>
              <p:cNvSpPr/>
              <p:nvPr/>
            </p:nvSpPr>
            <p:spPr>
              <a:xfrm>
                <a:off x="3066543" y="2981861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61428" y="2981861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60" name="Straight Connector 59"/>
              <p:cNvCxnSpPr>
                <a:stCxn id="58" idx="5"/>
              </p:cNvCxnSpPr>
              <p:nvPr/>
            </p:nvCxnSpPr>
            <p:spPr>
              <a:xfrm>
                <a:off x="3586869" y="3502187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Straight Connector 60"/>
              <p:cNvCxnSpPr>
                <a:stCxn id="58" idx="3"/>
              </p:cNvCxnSpPr>
              <p:nvPr/>
            </p:nvCxnSpPr>
            <p:spPr>
              <a:xfrm flipH="1">
                <a:off x="2980818" y="3502187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Straight Connector 61"/>
              <p:cNvCxnSpPr>
                <a:stCxn id="59" idx="3"/>
              </p:cNvCxnSpPr>
              <p:nvPr/>
            </p:nvCxnSpPr>
            <p:spPr>
              <a:xfrm flipH="1">
                <a:off x="4085907" y="3502187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3" name="Straight Connector 62"/>
              <p:cNvCxnSpPr>
                <a:stCxn id="59" idx="5"/>
              </p:cNvCxnSpPr>
              <p:nvPr/>
            </p:nvCxnSpPr>
            <p:spPr>
              <a:xfrm>
                <a:off x="4681754" y="3502187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4" name="Oval 63"/>
              <p:cNvSpPr/>
              <p:nvPr/>
            </p:nvSpPr>
            <p:spPr>
              <a:xfrm>
                <a:off x="3611440" y="2368463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65" name="Straight Connector 64"/>
              <p:cNvCxnSpPr>
                <a:stCxn id="64" idx="3"/>
                <a:endCxn id="58" idx="7"/>
              </p:cNvCxnSpPr>
              <p:nvPr/>
            </p:nvCxnSpPr>
            <p:spPr>
              <a:xfrm flipH="1">
                <a:off x="3586869" y="2888789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6" name="Straight Connector 65"/>
              <p:cNvCxnSpPr>
                <a:stCxn id="64" idx="5"/>
                <a:endCxn id="59" idx="1"/>
              </p:cNvCxnSpPr>
              <p:nvPr/>
            </p:nvCxnSpPr>
            <p:spPr>
              <a:xfrm>
                <a:off x="4131766" y="2888789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3" name="Rounded Rectangle 82"/>
            <p:cNvSpPr/>
            <p:nvPr/>
          </p:nvSpPr>
          <p:spPr>
            <a:xfrm>
              <a:off x="9397353" y="1950554"/>
              <a:ext cx="4289383" cy="1836235"/>
            </a:xfrm>
            <a:prstGeom prst="roundRect">
              <a:avLst>
                <a:gd name="adj" fmla="val 11193"/>
              </a:avLst>
            </a:prstGeom>
            <a:noFill/>
            <a:ln w="12700" cap="flat">
              <a:noFill/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74408" y="6320592"/>
            <a:ext cx="4289383" cy="1836235"/>
            <a:chOff x="9328430" y="4752401"/>
            <a:chExt cx="4289383" cy="1836235"/>
          </a:xfrm>
        </p:grpSpPr>
        <p:grpSp>
          <p:nvGrpSpPr>
            <p:cNvPr id="95" name="Group 94"/>
            <p:cNvGrpSpPr/>
            <p:nvPr/>
          </p:nvGrpSpPr>
          <p:grpSpPr>
            <a:xfrm>
              <a:off x="9397353" y="4927309"/>
              <a:ext cx="4046002" cy="1378428"/>
              <a:chOff x="805660" y="2368463"/>
              <a:chExt cx="4046002" cy="137842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385" y="2981861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986270" y="2981861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98" name="Straight Connector 97"/>
              <p:cNvCxnSpPr>
                <a:stCxn id="96" idx="5"/>
              </p:cNvCxnSpPr>
              <p:nvPr/>
            </p:nvCxnSpPr>
            <p:spPr>
              <a:xfrm>
                <a:off x="1411711" y="3502187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9" name="Straight Connector 98"/>
              <p:cNvCxnSpPr>
                <a:stCxn id="96" idx="3"/>
              </p:cNvCxnSpPr>
              <p:nvPr/>
            </p:nvCxnSpPr>
            <p:spPr>
              <a:xfrm flipH="1">
                <a:off x="805660" y="3502187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0" name="Straight Connector 99"/>
              <p:cNvCxnSpPr>
                <a:stCxn id="97" idx="3"/>
              </p:cNvCxnSpPr>
              <p:nvPr/>
            </p:nvCxnSpPr>
            <p:spPr>
              <a:xfrm flipH="1">
                <a:off x="1910749" y="3502187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1" name="Straight Connector 100"/>
              <p:cNvCxnSpPr>
                <a:stCxn id="97" idx="5"/>
              </p:cNvCxnSpPr>
              <p:nvPr/>
            </p:nvCxnSpPr>
            <p:spPr>
              <a:xfrm>
                <a:off x="2506596" y="3502187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1436282" y="2368463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03" name="Straight Connector 102"/>
              <p:cNvCxnSpPr>
                <a:stCxn id="102" idx="3"/>
                <a:endCxn id="96" idx="7"/>
              </p:cNvCxnSpPr>
              <p:nvPr/>
            </p:nvCxnSpPr>
            <p:spPr>
              <a:xfrm flipH="1">
                <a:off x="1411711" y="2888789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4" name="Straight Connector 103"/>
              <p:cNvCxnSpPr>
                <a:stCxn id="102" idx="5"/>
                <a:endCxn id="97" idx="1"/>
              </p:cNvCxnSpPr>
              <p:nvPr/>
            </p:nvCxnSpPr>
            <p:spPr>
              <a:xfrm>
                <a:off x="1956608" y="2888789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3066543" y="2981861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161428" y="2981861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>
                <a:stCxn id="105" idx="5"/>
              </p:cNvCxnSpPr>
              <p:nvPr/>
            </p:nvCxnSpPr>
            <p:spPr>
              <a:xfrm>
                <a:off x="3586869" y="3502187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8" name="Straight Connector 107"/>
              <p:cNvCxnSpPr>
                <a:stCxn id="105" idx="3"/>
              </p:cNvCxnSpPr>
              <p:nvPr/>
            </p:nvCxnSpPr>
            <p:spPr>
              <a:xfrm flipH="1">
                <a:off x="2980818" y="3502187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9" name="Straight Connector 108"/>
              <p:cNvCxnSpPr>
                <a:stCxn id="106" idx="3"/>
              </p:cNvCxnSpPr>
              <p:nvPr/>
            </p:nvCxnSpPr>
            <p:spPr>
              <a:xfrm flipH="1">
                <a:off x="4085907" y="3502187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0" name="Straight Connector 109"/>
              <p:cNvCxnSpPr>
                <a:stCxn id="106" idx="5"/>
              </p:cNvCxnSpPr>
              <p:nvPr/>
            </p:nvCxnSpPr>
            <p:spPr>
              <a:xfrm>
                <a:off x="4681754" y="3502187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3611440" y="2368463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12" name="Straight Connector 111"/>
              <p:cNvCxnSpPr>
                <a:stCxn id="111" idx="3"/>
                <a:endCxn id="105" idx="7"/>
              </p:cNvCxnSpPr>
              <p:nvPr/>
            </p:nvCxnSpPr>
            <p:spPr>
              <a:xfrm flipH="1">
                <a:off x="3586869" y="2888789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3" name="Straight Connector 112"/>
              <p:cNvCxnSpPr>
                <a:stCxn id="111" idx="5"/>
                <a:endCxn id="106" idx="1"/>
              </p:cNvCxnSpPr>
              <p:nvPr/>
            </p:nvCxnSpPr>
            <p:spPr>
              <a:xfrm>
                <a:off x="4131766" y="2888789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4" name="Rounded Rectangle 83"/>
            <p:cNvSpPr/>
            <p:nvPr/>
          </p:nvSpPr>
          <p:spPr>
            <a:xfrm>
              <a:off x="9328430" y="4752401"/>
              <a:ext cx="4289383" cy="1836235"/>
            </a:xfrm>
            <a:prstGeom prst="roundRect">
              <a:avLst>
                <a:gd name="adj" fmla="val 11193"/>
              </a:avLst>
            </a:prstGeom>
            <a:noFill/>
            <a:ln w="12700" cap="flat">
              <a:noFill/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275116" y="6320593"/>
            <a:ext cx="4289383" cy="1836235"/>
            <a:chOff x="9328430" y="7498852"/>
            <a:chExt cx="4289383" cy="1836235"/>
          </a:xfrm>
        </p:grpSpPr>
        <p:grpSp>
          <p:nvGrpSpPr>
            <p:cNvPr id="114" name="Group 113"/>
            <p:cNvGrpSpPr/>
            <p:nvPr/>
          </p:nvGrpSpPr>
          <p:grpSpPr>
            <a:xfrm>
              <a:off x="9423122" y="7601750"/>
              <a:ext cx="4046002" cy="1378428"/>
              <a:chOff x="805660" y="2368463"/>
              <a:chExt cx="4046002" cy="137842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891385" y="2981861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986270" y="2981861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>
                <a:stCxn id="115" idx="5"/>
              </p:cNvCxnSpPr>
              <p:nvPr/>
            </p:nvCxnSpPr>
            <p:spPr>
              <a:xfrm>
                <a:off x="1411711" y="3502187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8" name="Straight Connector 117"/>
              <p:cNvCxnSpPr>
                <a:stCxn id="115" idx="3"/>
              </p:cNvCxnSpPr>
              <p:nvPr/>
            </p:nvCxnSpPr>
            <p:spPr>
              <a:xfrm flipH="1">
                <a:off x="805660" y="3502187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9" name="Straight Connector 118"/>
              <p:cNvCxnSpPr>
                <a:stCxn id="116" idx="3"/>
              </p:cNvCxnSpPr>
              <p:nvPr/>
            </p:nvCxnSpPr>
            <p:spPr>
              <a:xfrm flipH="1">
                <a:off x="1910749" y="3502187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0" name="Straight Connector 119"/>
              <p:cNvCxnSpPr>
                <a:stCxn id="116" idx="5"/>
              </p:cNvCxnSpPr>
              <p:nvPr/>
            </p:nvCxnSpPr>
            <p:spPr>
              <a:xfrm>
                <a:off x="2506596" y="3502187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1436282" y="2368463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22" name="Straight Connector 121"/>
              <p:cNvCxnSpPr>
                <a:stCxn id="121" idx="3"/>
                <a:endCxn id="115" idx="7"/>
              </p:cNvCxnSpPr>
              <p:nvPr/>
            </p:nvCxnSpPr>
            <p:spPr>
              <a:xfrm flipH="1">
                <a:off x="1411711" y="2888789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3" name="Straight Connector 122"/>
              <p:cNvCxnSpPr>
                <a:stCxn id="121" idx="5"/>
                <a:endCxn id="116" idx="1"/>
              </p:cNvCxnSpPr>
              <p:nvPr/>
            </p:nvCxnSpPr>
            <p:spPr>
              <a:xfrm>
                <a:off x="1956608" y="2888789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4" name="Oval 123"/>
              <p:cNvSpPr/>
              <p:nvPr/>
            </p:nvSpPr>
            <p:spPr>
              <a:xfrm>
                <a:off x="3066543" y="2981861"/>
                <a:ext cx="609600" cy="609600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161428" y="2981861"/>
                <a:ext cx="609600" cy="609600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26" name="Straight Connector 125"/>
              <p:cNvCxnSpPr>
                <a:stCxn id="124" idx="5"/>
              </p:cNvCxnSpPr>
              <p:nvPr/>
            </p:nvCxnSpPr>
            <p:spPr>
              <a:xfrm>
                <a:off x="3586869" y="3502187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7" name="Straight Connector 126"/>
              <p:cNvCxnSpPr>
                <a:stCxn id="124" idx="3"/>
              </p:cNvCxnSpPr>
              <p:nvPr/>
            </p:nvCxnSpPr>
            <p:spPr>
              <a:xfrm flipH="1">
                <a:off x="2980818" y="3502187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8" name="Straight Connector 127"/>
              <p:cNvCxnSpPr>
                <a:stCxn id="125" idx="3"/>
              </p:cNvCxnSpPr>
              <p:nvPr/>
            </p:nvCxnSpPr>
            <p:spPr>
              <a:xfrm flipH="1">
                <a:off x="4085907" y="3502187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9" name="Straight Connector 128"/>
              <p:cNvCxnSpPr>
                <a:stCxn id="125" idx="5"/>
              </p:cNvCxnSpPr>
              <p:nvPr/>
            </p:nvCxnSpPr>
            <p:spPr>
              <a:xfrm>
                <a:off x="4681754" y="3502187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3611440" y="2368463"/>
                <a:ext cx="609600" cy="609600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31" name="Straight Connector 130"/>
              <p:cNvCxnSpPr>
                <a:stCxn id="130" idx="3"/>
                <a:endCxn id="124" idx="7"/>
              </p:cNvCxnSpPr>
              <p:nvPr/>
            </p:nvCxnSpPr>
            <p:spPr>
              <a:xfrm flipH="1">
                <a:off x="3586869" y="2888789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2" name="Straight Connector 131"/>
              <p:cNvCxnSpPr>
                <a:stCxn id="130" idx="5"/>
                <a:endCxn id="125" idx="1"/>
              </p:cNvCxnSpPr>
              <p:nvPr/>
            </p:nvCxnSpPr>
            <p:spPr>
              <a:xfrm>
                <a:off x="4131766" y="2888789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5" name="Rounded Rectangle 84"/>
            <p:cNvSpPr/>
            <p:nvPr/>
          </p:nvSpPr>
          <p:spPr>
            <a:xfrm>
              <a:off x="9328430" y="7498852"/>
              <a:ext cx="4289383" cy="1836235"/>
            </a:xfrm>
            <a:prstGeom prst="roundRect">
              <a:avLst>
                <a:gd name="adj" fmla="val 11193"/>
              </a:avLst>
            </a:prstGeom>
            <a:noFill/>
            <a:ln w="12700" cap="flat">
              <a:noFill/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29" name="Curved Connector 28"/>
          <p:cNvCxnSpPr>
            <a:stCxn id="83" idx="2"/>
            <a:endCxn id="84" idx="2"/>
          </p:cNvCxnSpPr>
          <p:nvPr/>
        </p:nvCxnSpPr>
        <p:spPr>
          <a:xfrm rot="5400000" flipH="1" flipV="1">
            <a:off x="5797936" y="5335665"/>
            <a:ext cx="1" cy="5642325"/>
          </a:xfrm>
          <a:prstGeom prst="curvedConnector3">
            <a:avLst>
              <a:gd name="adj1" fmla="val -22860000000"/>
            </a:avLst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urved Connector 92"/>
          <p:cNvCxnSpPr>
            <a:stCxn id="83" idx="2"/>
            <a:endCxn id="85" idx="2"/>
          </p:cNvCxnSpPr>
          <p:nvPr/>
        </p:nvCxnSpPr>
        <p:spPr>
          <a:xfrm rot="16200000" flipH="1">
            <a:off x="8698291" y="2435311"/>
            <a:ext cx="12700" cy="11443033"/>
          </a:xfrm>
          <a:prstGeom prst="curvedConnector3">
            <a:avLst>
              <a:gd name="adj1" fmla="val 3400000"/>
            </a:avLst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3" name="Curved Connector 132"/>
          <p:cNvCxnSpPr>
            <a:stCxn id="84" idx="2"/>
            <a:endCxn id="85" idx="2"/>
          </p:cNvCxnSpPr>
          <p:nvPr/>
        </p:nvCxnSpPr>
        <p:spPr>
          <a:xfrm rot="16200000" flipH="1">
            <a:off x="11519454" y="5256473"/>
            <a:ext cx="1" cy="5800708"/>
          </a:xfrm>
          <a:prstGeom prst="curvedConnector3">
            <a:avLst>
              <a:gd name="adj1" fmla="val 22860100000"/>
            </a:avLst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5802518" y="9020768"/>
                <a:ext cx="45725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en-US" sz="2200" b="1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200" b="1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RSSMatMult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1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18" y="9020768"/>
                <a:ext cx="4572534" cy="43088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51766" y="2062344"/>
                <a:ext cx="10545915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RSS-share of </a:t>
                </a:r>
                <a:r>
                  <a:rPr lang="vi-VN" sz="26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evicting</a:t>
                </a:r>
                <a:r>
                  <a:rPr lang="en-US" sz="26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 block </a:t>
                </a:r>
                <a14:m>
                  <m:oMath xmlns:m="http://schemas.openxmlformats.org/officeDocument/2006/math">
                    <m:r>
                      <a:rPr lang="vi-VN" sz="2600" b="1" i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26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 </a:t>
                </a:r>
                <a:r>
                  <a:rPr lang="en-US" sz="26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and (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) RSS-shares of permutation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6" y="2062344"/>
                <a:ext cx="10545915" cy="892552"/>
              </a:xfrm>
              <a:prstGeom prst="rect">
                <a:avLst/>
              </a:prstGeom>
              <a:blipFill>
                <a:blip r:embed="rId8"/>
                <a:stretch>
                  <a:fillRect l="-925"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213483" y="4035863"/>
                <a:ext cx="39856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83" y="4035863"/>
                <a:ext cx="3985642" cy="430887"/>
              </a:xfrm>
              <a:prstGeom prst="rect">
                <a:avLst/>
              </a:prstGeom>
              <a:blipFill>
                <a:blip r:embed="rId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5422776" y="4446445"/>
                <a:ext cx="31963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76" y="4446445"/>
                <a:ext cx="3196323" cy="430887"/>
              </a:xfrm>
              <a:prstGeom prst="rect">
                <a:avLst/>
              </a:prstGeom>
              <a:blipFill>
                <a:blip r:embed="rId10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5982735" y="4029512"/>
                <a:ext cx="18964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35" y="4029512"/>
                <a:ext cx="1896417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7251356" y="4033779"/>
                <a:ext cx="19669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356" y="4033779"/>
                <a:ext cx="1966949" cy="430887"/>
              </a:xfrm>
              <a:prstGeom prst="rect">
                <a:avLst/>
              </a:prstGeom>
              <a:blipFill>
                <a:blip r:embed="rId1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7259647" y="4040129"/>
                <a:ext cx="19669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47" y="4040129"/>
                <a:ext cx="1966949" cy="430887"/>
              </a:xfrm>
              <a:prstGeom prst="rect">
                <a:avLst/>
              </a:prstGeom>
              <a:blipFill>
                <a:blip r:embed="rId1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5988258" y="4448477"/>
                <a:ext cx="14937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58" y="4448477"/>
                <a:ext cx="1493742" cy="430887"/>
              </a:xfrm>
              <a:prstGeom prst="rect">
                <a:avLst/>
              </a:prstGeom>
              <a:blipFill>
                <a:blip r:embed="rId1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6839799" y="4461491"/>
                <a:ext cx="14937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99" y="4461491"/>
                <a:ext cx="1493742" cy="430887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6915079" y="4461334"/>
                <a:ext cx="150028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vi-VN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79" y="4461334"/>
                <a:ext cx="1500283" cy="430887"/>
              </a:xfrm>
              <a:prstGeom prst="rect">
                <a:avLst/>
              </a:prstGeom>
              <a:blipFill>
                <a:blip r:embed="rId1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0907840" y="8691866"/>
                <a:ext cx="58947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: holding block and current blocks at level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840" y="8691866"/>
                <a:ext cx="5894755" cy="430887"/>
              </a:xfrm>
              <a:prstGeom prst="rect">
                <a:avLst/>
              </a:prstGeom>
              <a:blipFill>
                <a:blip r:embed="rId17"/>
                <a:stretch>
                  <a:fillRect l="-10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3980327" y="5350790"/>
                <a:ext cx="8819222" cy="461665"/>
              </a:xfrm>
              <a:prstGeom prst="rect">
                <a:avLst/>
              </a:prstGeom>
              <a:ln w="158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Jointly execute </a:t>
                </a:r>
                <a:r>
                  <a:rPr lang="en-US" sz="2400" dirty="0" err="1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MACCheck</a:t>
                </a: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 to verify eviction integrity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27" y="5350790"/>
                <a:ext cx="8819222" cy="461665"/>
              </a:xfrm>
              <a:prstGeom prst="rect">
                <a:avLst/>
              </a:prstGeom>
              <a:blipFill>
                <a:blip r:embed="rId18"/>
                <a:stretch>
                  <a:fillRect t="-10256" b="-20513"/>
                </a:stretch>
              </a:blipFill>
              <a:ln w="158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319630" y="6943044"/>
                <a:ext cx="6886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0" y="6943044"/>
                <a:ext cx="688650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6085029" y="6939973"/>
                <a:ext cx="6791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29" y="6939973"/>
                <a:ext cx="679160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16346522" y="6951159"/>
                <a:ext cx="6886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522" y="6951159"/>
                <a:ext cx="68865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326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1E-6 -1.35417E-6 L -0.21963 0.21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86" y="106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665E-7 3.125E-6 L 0.35595 0.221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7" y="110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96E-6 2.08333E-6 L 0.02169 0.222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" y="111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757E-6 -1.04167E-7 L -0.21349 0.2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108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439E-6 -2.1875E-6 L 0.05667 0.223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" y="1119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27E-6 -2.1875E-6 L 0.38827 0.214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9" y="107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34" grpId="0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2" grpId="0"/>
      <p:bldP spid="142" grpId="1"/>
      <p:bldP spid="143" grpId="0"/>
      <p:bldP spid="143" grpId="1"/>
      <p:bldP spid="70" grpId="0"/>
      <p:bldP spid="1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254" y="1360673"/>
            <a:ext cx="15440165" cy="699351"/>
          </a:xfrm>
        </p:spPr>
        <p:txBody>
          <a:bodyPr anchor="t">
            <a:noAutofit/>
          </a:bodyPr>
          <a:lstStyle/>
          <a:p>
            <a:pPr marL="0" indent="0">
              <a:spcBef>
                <a:spcPts val="2400"/>
              </a:spcBef>
              <a:buSzPct val="100000"/>
              <a:buNone/>
            </a:pPr>
            <a:r>
              <a:rPr lang="en-US" sz="2600" dirty="0">
                <a:latin typeface="Helvetica Neue"/>
              </a:rPr>
              <a:t>Both retrieval and eviction are based on SPDZ-based authenticated matrix multiplication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normAutofit/>
              </a:bodyPr>
              <a:lstStyle>
                <a:lvl1pPr marL="0" marR="0" indent="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228623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457246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685869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914492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114311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1371737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160036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182898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algn="l" hangingPunct="1"/>
                <a:r>
                  <a:rPr lang="en-US" sz="5400" dirty="0">
                    <a:latin typeface="Helvetica Neue" charset="0"/>
                    <a:ea typeface="Helvetica Neue" charset="0"/>
                    <a:cs typeface="Helvetica Neue" charset="0"/>
                  </a:rPr>
                  <a:t>MACAO Framework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spdz</m:t>
                        </m:r>
                      </m:sub>
                    </m:sSub>
                  </m:oMath>
                </a14:m>
                <a:r>
                  <a:rPr lang="en-US" sz="5400" dirty="0">
                    <a:latin typeface="Helvetica Neue"/>
                  </a:rPr>
                  <a:t> scheme</a:t>
                </a: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blipFill>
                <a:blip r:embed="rId3"/>
                <a:stretch>
                  <a:fillRect l="-2268" b="-71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E7AD4F7-4E55-4843-8D5C-E048D9040DE5}"/>
              </a:ext>
            </a:extLst>
          </p:cNvPr>
          <p:cNvGrpSpPr/>
          <p:nvPr/>
        </p:nvGrpSpPr>
        <p:grpSpPr>
          <a:xfrm>
            <a:off x="5992168" y="4285759"/>
            <a:ext cx="664796" cy="1330559"/>
            <a:chOff x="13012380" y="7564113"/>
            <a:chExt cx="664796" cy="133055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3348974" y="8095440"/>
              <a:ext cx="0" cy="52770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3348554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3065586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3344778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13012380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8" name="Oval 77"/>
            <p:cNvSpPr/>
            <p:nvPr/>
          </p:nvSpPr>
          <p:spPr>
            <a:xfrm>
              <a:off x="13102771" y="7606056"/>
              <a:ext cx="475563" cy="475563"/>
            </a:xfrm>
            <a:prstGeom prst="ellipse">
              <a:avLst/>
            </a:prstGeom>
            <a:noFill/>
            <a:ln w="34925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3404202" y="7734057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0" name="Arc 79"/>
            <p:cNvSpPr/>
            <p:nvPr/>
          </p:nvSpPr>
          <p:spPr>
            <a:xfrm rot="1809753" flipV="1">
              <a:off x="13147078" y="7564113"/>
              <a:ext cx="407304" cy="407304"/>
            </a:xfrm>
            <a:prstGeom prst="arc">
              <a:avLst>
                <a:gd name="adj1" fmla="val 15571104"/>
                <a:gd name="adj2" fmla="val 20448947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3213162" y="7727616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Placeholder 2"/>
              <p:cNvSpPr txBox="1">
                <a:spLocks/>
              </p:cNvSpPr>
              <p:nvPr/>
            </p:nvSpPr>
            <p:spPr>
              <a:xfrm>
                <a:off x="11044332" y="2633641"/>
                <a:ext cx="5760530" cy="3154729"/>
              </a:xfrm>
              <a:prstGeom prst="rect">
                <a:avLst/>
              </a:prstGeom>
              <a:ln w="22225">
                <a:solidFill>
                  <a:schemeClr val="bg2">
                    <a:lumMod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44545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88909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1333634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1778178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2222723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2667267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812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356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90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lvl="2" indent="0" algn="ctr" hangingPunct="1">
                  <a:spcBef>
                    <a:spcPts val="120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u="sng" dirty="0">
                          <a:latin typeface="Cambria Math" panose="02040503050406030204" pitchFamily="18" charset="0"/>
                        </a:rPr>
                        <m:t>SPDZMatMult</m:t>
                      </m:r>
                      <m:r>
                        <a:rPr lang="en-US" sz="1800" u="sng" dirty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800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u="sng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</m:d>
                      <m:r>
                        <a:rPr lang="en-US" sz="1800" b="1" i="1" u="sng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800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u="sng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  <m:r>
                        <a:rPr lang="en-US" sz="1800" i="0" u="sng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u="sng" dirty="0">
                  <a:latin typeface="Helvetica Neue"/>
                </a:endParaRPr>
              </a:p>
              <a:p>
                <a:pPr marL="0" lvl="2" indent="0" hangingPunct="1">
                  <a:spcBef>
                    <a:spcPts val="1200"/>
                  </a:spcBef>
                  <a:buSzPct val="100000"/>
                  <a:buNone/>
                </a:pPr>
                <a:r>
                  <a:rPr lang="en-US" sz="1800" u="sng" dirty="0">
                    <a:latin typeface="Helvetica Neue"/>
                  </a:rPr>
                  <a:t>Initialization:</a:t>
                </a:r>
                <a:r>
                  <a:rPr lang="en-US" sz="1800" dirty="0">
                    <a:latin typeface="Helvetica Neue"/>
                  </a:rPr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Helvetica Neue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Helvetica Neue"/>
                  </a:rPr>
                  <a:t>, authenticated shares of Beaver triples (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1800" dirty="0">
                    <a:latin typeface="Helvetica Neue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800" u="sng" dirty="0">
                  <a:latin typeface="Helvetica Neue"/>
                </a:endParaRPr>
              </a:p>
              <a:p>
                <a:pPr marL="463550" lvl="2" indent="-34290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marL="463550" lvl="2" indent="-34290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mbria Math" panose="02040503050406030204" pitchFamily="18" charset="0"/>
                  </a:rPr>
                  <a:t>Open </a:t>
                </a:r>
                <a14:m>
                  <m:oMath xmlns:m="http://schemas.openxmlformats.org/officeDocument/2006/math">
                    <m:r>
                      <a:rPr lang="en-US" sz="1800" b="1" dirty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sz="1800" b="1" dirty="0">
                  <a:latin typeface="Cambria Math" panose="02040503050406030204" pitchFamily="18" charset="0"/>
                </a:endParaRPr>
              </a:p>
              <a:p>
                <a:pPr marL="463550" lvl="2" indent="-34290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MACCheck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d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MACCheck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120650" lvl="2" indent="0" hangingPunct="1">
                  <a:spcBef>
                    <a:spcPts val="1200"/>
                  </a:spcBef>
                  <a:buSzPct val="100000"/>
                  <a:buNone/>
                </a:pPr>
                <a:r>
                  <a:rPr lang="en-US" sz="1800" u="sng" dirty="0">
                    <a:latin typeface="Cambria Math" panose="02040503050406030204" pitchFamily="18" charset="0"/>
                  </a:rPr>
                  <a:t>Output:</a:t>
                </a:r>
                <a:r>
                  <a:rPr lang="en-US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dirty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br>
                  <a:rPr lang="en-US" sz="1800" b="1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18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sz="1800" b="1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18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18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18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18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𝐏</m:t>
                      </m:r>
                    </m:oMath>
                  </m:oMathPara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332" y="2633641"/>
                <a:ext cx="5760530" cy="3154729"/>
              </a:xfrm>
              <a:prstGeom prst="rect">
                <a:avLst/>
              </a:prstGeom>
              <a:blipFill>
                <a:blip r:embed="rId4"/>
                <a:stretch>
                  <a:fillRect l="-1316"/>
                </a:stretch>
              </a:blipFill>
              <a:ln w="22225">
                <a:solidFill>
                  <a:schemeClr val="bg2">
                    <a:lumMod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D61A37-E43B-41BD-B0FF-896CAAEDA85C}"/>
                  </a:ext>
                </a:extLst>
              </p:cNvPr>
              <p:cNvSpPr/>
              <p:nvPr/>
            </p:nvSpPr>
            <p:spPr>
              <a:xfrm>
                <a:off x="13835268" y="5916716"/>
                <a:ext cx="2967832" cy="1729320"/>
              </a:xfrm>
              <a:prstGeom prst="rect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hangingPunct="1">
                  <a:spcBef>
                    <a:spcPts val="12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MACCheck</m:t>
                      </m:r>
                      <m:r>
                        <a:rPr lang="en-US" sz="1800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1800" b="0" i="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1800" i="1" u="sng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u="sng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800" b="1" u="sng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d>
                      <m:r>
                        <a:rPr lang="en-US" sz="1800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u="sng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  <a:p>
                <a:pPr marL="285750" indent="-28575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←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1800" b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  <m:r>
                              <a:rPr lang="en-US" sz="1800" b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nary>
                  </m:oMath>
                </a14:m>
                <a:endParaRPr lang="en-US" sz="1800" i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85750" indent="-28575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←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a:rPr lang="en-US" sz="1800" b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1" dirty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  <a:p>
                <a:pPr marL="285750" indent="-285750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Pass 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chemeClr val="bg2">
                      <a:lumMod val="10000"/>
                    </a:schemeClr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D61A37-E43B-41BD-B0FF-896CAAEDA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268" y="5916716"/>
                <a:ext cx="2967832" cy="1729320"/>
              </a:xfrm>
              <a:prstGeom prst="rect">
                <a:avLst/>
              </a:prstGeom>
              <a:blipFill>
                <a:blip r:embed="rId5"/>
                <a:stretch>
                  <a:fillRect l="-422" b="-7914"/>
                </a:stretch>
              </a:blipFill>
              <a:ln w="254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48" idx="2"/>
            <a:endCxn id="49" idx="2"/>
          </p:cNvCxnSpPr>
          <p:nvPr/>
        </p:nvCxnSpPr>
        <p:spPr>
          <a:xfrm rot="5400000" flipH="1" flipV="1">
            <a:off x="6044907" y="5681468"/>
            <a:ext cx="73205" cy="5587309"/>
          </a:xfrm>
          <a:prstGeom prst="curvedConnector3">
            <a:avLst>
              <a:gd name="adj1" fmla="val -946735"/>
            </a:avLst>
          </a:prstGeom>
          <a:noFill/>
          <a:ln w="9525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urved Connector 50"/>
          <p:cNvCxnSpPr>
            <a:stCxn id="49" idx="2"/>
            <a:endCxn id="82" idx="2"/>
          </p:cNvCxnSpPr>
          <p:nvPr/>
        </p:nvCxnSpPr>
        <p:spPr>
          <a:xfrm rot="5400000">
            <a:off x="7476889" y="7303244"/>
            <a:ext cx="263000" cy="2533553"/>
          </a:xfrm>
          <a:prstGeom prst="curvedConnector3">
            <a:avLst>
              <a:gd name="adj1" fmla="val 186920"/>
            </a:avLst>
          </a:prstGeom>
          <a:noFill/>
          <a:ln w="635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Curved Connector 53"/>
          <p:cNvCxnSpPr>
            <a:stCxn id="48" idx="2"/>
            <a:endCxn id="82" idx="2"/>
          </p:cNvCxnSpPr>
          <p:nvPr/>
        </p:nvCxnSpPr>
        <p:spPr>
          <a:xfrm rot="16200000" flipH="1">
            <a:off x="4719837" y="7079744"/>
            <a:ext cx="189795" cy="3053756"/>
          </a:xfrm>
          <a:prstGeom prst="curvedConnector3">
            <a:avLst>
              <a:gd name="adj1" fmla="val 220446"/>
            </a:avLst>
          </a:prstGeom>
          <a:noFill/>
          <a:ln w="9525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>
            <a:endCxn id="48" idx="0"/>
          </p:cNvCxnSpPr>
          <p:nvPr/>
        </p:nvCxnSpPr>
        <p:spPr>
          <a:xfrm flipH="1">
            <a:off x="3287856" y="5123186"/>
            <a:ext cx="2693459" cy="1484488"/>
          </a:xfrm>
          <a:prstGeom prst="straightConnector1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/>
          <p:cNvCxnSpPr>
            <a:endCxn id="49" idx="0"/>
          </p:cNvCxnSpPr>
          <p:nvPr/>
        </p:nvCxnSpPr>
        <p:spPr>
          <a:xfrm>
            <a:off x="6615744" y="5204572"/>
            <a:ext cx="2259421" cy="1550328"/>
          </a:xfrm>
          <a:prstGeom prst="straightConnector1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19851599">
                <a:off x="3412552" y="5375787"/>
                <a:ext cx="22199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  <m:sub>
                          <m:r>
                            <a:rPr lang="vi-VN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200" b="1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 b="1" i="0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vi-VN" sz="22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51599">
                <a:off x="3412552" y="5375787"/>
                <a:ext cx="221990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 rot="1918829">
                <a:off x="6980460" y="5601677"/>
                <a:ext cx="21862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  <m:sub>
                          <m: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vi-VN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vi-VN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vi-VN" sz="22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2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200" b="1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 b="1" i="0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vi-VN" sz="22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vi-VN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8829">
                <a:off x="6980460" y="5601677"/>
                <a:ext cx="21862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021079" y="6607674"/>
            <a:ext cx="2533554" cy="1904051"/>
            <a:chOff x="13083818" y="1870514"/>
            <a:chExt cx="2533554" cy="1904051"/>
          </a:xfrm>
        </p:grpSpPr>
        <p:sp>
          <p:nvSpPr>
            <p:cNvPr id="48" name="Rounded Rectangle 47"/>
            <p:cNvSpPr/>
            <p:nvPr/>
          </p:nvSpPr>
          <p:spPr>
            <a:xfrm>
              <a:off x="13083818" y="1870514"/>
              <a:ext cx="2533554" cy="1904051"/>
            </a:xfrm>
            <a:prstGeom prst="roundRect">
              <a:avLst>
                <a:gd name="adj" fmla="val 11193"/>
              </a:avLst>
            </a:prstGeom>
            <a:noFill/>
            <a:ln w="12700" cap="flat">
              <a:noFill/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495446" y="2044216"/>
              <a:ext cx="1870844" cy="1587956"/>
              <a:chOff x="13495446" y="2044216"/>
              <a:chExt cx="1870844" cy="15879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3495446" y="2253744"/>
                <a:ext cx="1870844" cy="1378428"/>
                <a:chOff x="12838502" y="1745795"/>
                <a:chExt cx="1870844" cy="1378428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12924227" y="2359193"/>
                  <a:ext cx="609600" cy="609600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4019112" y="2359193"/>
                  <a:ext cx="609600" cy="609600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cxnSp>
              <p:nvCxnSpPr>
                <p:cNvPr id="85" name="Straight Connector 84"/>
                <p:cNvCxnSpPr>
                  <a:stCxn id="83" idx="5"/>
                </p:cNvCxnSpPr>
                <p:nvPr/>
              </p:nvCxnSpPr>
              <p:spPr>
                <a:xfrm>
                  <a:off x="13444553" y="2879519"/>
                  <a:ext cx="159704" cy="2447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6" name="Straight Connector 85"/>
                <p:cNvCxnSpPr>
                  <a:stCxn id="83" idx="3"/>
                </p:cNvCxnSpPr>
                <p:nvPr/>
              </p:nvCxnSpPr>
              <p:spPr>
                <a:xfrm flipH="1">
                  <a:off x="12838502" y="2879519"/>
                  <a:ext cx="174999" cy="2447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" name="Straight Connector 86"/>
                <p:cNvCxnSpPr>
                  <a:stCxn id="84" idx="3"/>
                </p:cNvCxnSpPr>
                <p:nvPr/>
              </p:nvCxnSpPr>
              <p:spPr>
                <a:xfrm flipH="1">
                  <a:off x="13943591" y="2879519"/>
                  <a:ext cx="164795" cy="2447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" name="Straight Connector 87"/>
                <p:cNvCxnSpPr>
                  <a:stCxn id="84" idx="5"/>
                </p:cNvCxnSpPr>
                <p:nvPr/>
              </p:nvCxnSpPr>
              <p:spPr>
                <a:xfrm>
                  <a:off x="14539438" y="2879519"/>
                  <a:ext cx="169908" cy="2447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89" name="Oval 88"/>
                <p:cNvSpPr/>
                <p:nvPr/>
              </p:nvSpPr>
              <p:spPr>
                <a:xfrm>
                  <a:off x="13469124" y="1745795"/>
                  <a:ext cx="609600" cy="609600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cxnSp>
              <p:nvCxnSpPr>
                <p:cNvPr id="90" name="Straight Connector 89"/>
                <p:cNvCxnSpPr>
                  <a:stCxn id="89" idx="3"/>
                  <a:endCxn id="83" idx="7"/>
                </p:cNvCxnSpPr>
                <p:nvPr/>
              </p:nvCxnSpPr>
              <p:spPr>
                <a:xfrm flipH="1">
                  <a:off x="13444553" y="2266121"/>
                  <a:ext cx="113845" cy="18234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1" name="Straight Connector 90"/>
                <p:cNvCxnSpPr>
                  <a:stCxn id="89" idx="5"/>
                  <a:endCxn id="84" idx="1"/>
                </p:cNvCxnSpPr>
                <p:nvPr/>
              </p:nvCxnSpPr>
              <p:spPr>
                <a:xfrm>
                  <a:off x="13989450" y="2266121"/>
                  <a:ext cx="118936" cy="18234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24E7B54-C4D3-7D44-9001-F21196572786}"/>
                      </a:ext>
                    </a:extLst>
                  </p:cNvPr>
                  <p:cNvSpPr/>
                  <p:nvPr/>
                </p:nvSpPr>
                <p:spPr>
                  <a:xfrm>
                    <a:off x="13553339" y="2044216"/>
                    <a:ext cx="6886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24E7B54-C4D3-7D44-9001-F211965727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53339" y="2044216"/>
                    <a:ext cx="688650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9" name="Group 28"/>
          <p:cNvGrpSpPr/>
          <p:nvPr/>
        </p:nvGrpSpPr>
        <p:grpSpPr>
          <a:xfrm>
            <a:off x="7608388" y="6754900"/>
            <a:ext cx="2704062" cy="1683620"/>
            <a:chOff x="13083818" y="5833037"/>
            <a:chExt cx="2704062" cy="1683620"/>
          </a:xfrm>
        </p:grpSpPr>
        <p:grpSp>
          <p:nvGrpSpPr>
            <p:cNvPr id="17" name="Group 16"/>
            <p:cNvGrpSpPr/>
            <p:nvPr/>
          </p:nvGrpSpPr>
          <p:grpSpPr>
            <a:xfrm>
              <a:off x="13409721" y="6052050"/>
              <a:ext cx="1870844" cy="1378428"/>
              <a:chOff x="14197402" y="4687114"/>
              <a:chExt cx="1870844" cy="1378428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14283127" y="5300512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5378012" y="5300512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43" name="Straight Connector 142"/>
              <p:cNvCxnSpPr>
                <a:stCxn id="141" idx="5"/>
              </p:cNvCxnSpPr>
              <p:nvPr/>
            </p:nvCxnSpPr>
            <p:spPr>
              <a:xfrm>
                <a:off x="14803453" y="5820838"/>
                <a:ext cx="159704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4" name="Straight Connector 143"/>
              <p:cNvCxnSpPr>
                <a:stCxn id="141" idx="3"/>
              </p:cNvCxnSpPr>
              <p:nvPr/>
            </p:nvCxnSpPr>
            <p:spPr>
              <a:xfrm flipH="1">
                <a:off x="14197402" y="5820838"/>
                <a:ext cx="174999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5" name="Straight Connector 144"/>
              <p:cNvCxnSpPr>
                <a:stCxn id="142" idx="3"/>
              </p:cNvCxnSpPr>
              <p:nvPr/>
            </p:nvCxnSpPr>
            <p:spPr>
              <a:xfrm flipH="1">
                <a:off x="15302491" y="5820838"/>
                <a:ext cx="164795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Connector 145"/>
              <p:cNvCxnSpPr>
                <a:stCxn id="142" idx="5"/>
              </p:cNvCxnSpPr>
              <p:nvPr/>
            </p:nvCxnSpPr>
            <p:spPr>
              <a:xfrm>
                <a:off x="15898338" y="5820838"/>
                <a:ext cx="169908" cy="24470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14828024" y="4687114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48" name="Straight Connector 147"/>
              <p:cNvCxnSpPr>
                <a:stCxn id="147" idx="3"/>
                <a:endCxn id="141" idx="7"/>
              </p:cNvCxnSpPr>
              <p:nvPr/>
            </p:nvCxnSpPr>
            <p:spPr>
              <a:xfrm flipH="1">
                <a:off x="14803453" y="5207440"/>
                <a:ext cx="113845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9" name="Straight Connector 148"/>
              <p:cNvCxnSpPr>
                <a:stCxn id="147" idx="5"/>
                <a:endCxn id="142" idx="1"/>
              </p:cNvCxnSpPr>
              <p:nvPr/>
            </p:nvCxnSpPr>
            <p:spPr>
              <a:xfrm>
                <a:off x="15348350" y="5207440"/>
                <a:ext cx="118936" cy="1823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9" name="Rounded Rectangle 48"/>
            <p:cNvSpPr/>
            <p:nvPr/>
          </p:nvSpPr>
          <p:spPr>
            <a:xfrm>
              <a:off x="13083818" y="5833037"/>
              <a:ext cx="2533554" cy="1683620"/>
            </a:xfrm>
            <a:prstGeom prst="roundRect">
              <a:avLst>
                <a:gd name="adj" fmla="val 11193"/>
              </a:avLst>
            </a:prstGeom>
            <a:noFill/>
            <a:ln w="12700" cap="flat">
              <a:noFill/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24E7B54-C4D3-7D44-9001-F21196572786}"/>
                    </a:ext>
                  </a:extLst>
                </p:cNvPr>
                <p:cNvSpPr/>
                <p:nvPr/>
              </p:nvSpPr>
              <p:spPr>
                <a:xfrm>
                  <a:off x="14682128" y="5886405"/>
                  <a:ext cx="11057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vi-VN" sz="32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vi-VN" sz="32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24E7B54-C4D3-7D44-9001-F211965727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2128" y="5886405"/>
                  <a:ext cx="1105752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16523" y="9240133"/>
                <a:ext cx="65092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SPDZMatMult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</m:d>
                        <m:r>
                          <a:rPr lang="en-US" sz="2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2200" dirty="0">
                    <a:solidFill>
                      <a:schemeClr val="bg2">
                        <a:lumMod val="10000"/>
                      </a:schemeClr>
                    </a:solidFill>
                  </a:rPr>
                  <a:t> /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SPDZMatMult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22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vi-VN" sz="22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r>
                          <a:rPr lang="en-US" sz="2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22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sub>
                                <m:r>
                                  <a:rPr lang="vi-VN" sz="22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523" y="9240133"/>
                <a:ext cx="6509218" cy="769441"/>
              </a:xfrm>
              <a:prstGeom prst="rect">
                <a:avLst/>
              </a:prstGeom>
              <a:blipFill>
                <a:blip r:embed="rId10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/>
              <p:nvPr/>
            </p:nvSpPr>
            <p:spPr>
              <a:xfrm>
                <a:off x="6037682" y="6064932"/>
                <a:ext cx="607859" cy="2636588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24E7B54-C4D3-7D44-9001-F2119657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682" y="6064932"/>
                <a:ext cx="607859" cy="2636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4378895" y="6095518"/>
            <a:ext cx="3345358" cy="9233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Jointly execute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MACCheck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verify retrieval and eviction integrity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3528001" y="7676585"/>
            <a:ext cx="38122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spcBef>
                <a:spcPts val="1200"/>
              </a:spcBef>
              <a:buSzPct val="100000"/>
            </a:pPr>
            <a:r>
              <a:rPr lang="vi-VN" sz="2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(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Random linear combination</a:t>
            </a:r>
            <a:r>
              <a:rPr lang="vi-VN" sz="2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)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Placeholder 2">
                <a:extLst>
                  <a:ext uri="{FF2B5EF4-FFF2-40B4-BE49-F238E27FC236}">
                    <a16:creationId xmlns:a16="http://schemas.microsoft.com/office/drawing/2014/main" id="{9A5D9397-FB58-2D45-AB29-3724B33FCC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766" y="1992321"/>
                <a:ext cx="8880541" cy="27418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44545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88909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1333634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1778178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2222723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2667267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812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356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90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hangingPunct="1">
                  <a:spcBef>
                    <a:spcPts val="2400"/>
                  </a:spcBef>
                  <a:buSzPct val="100000"/>
                  <a:buFont typeface="Wingdings" pitchFamily="2" charset="2"/>
                  <a:buChar char="§"/>
                </a:pPr>
                <a:r>
                  <a:rPr lang="en-US" sz="2600" u="sng" dirty="0">
                    <a:latin typeface="Helvetica Neue"/>
                  </a:rPr>
                  <a:t>Retrieval</a:t>
                </a:r>
                <a:r>
                  <a:rPr lang="vi-VN" sz="2600" dirty="0">
                    <a:latin typeface="Helvetica Neue"/>
                  </a:rPr>
                  <a:t>: </a:t>
                </a:r>
                <a:r>
                  <a:rPr lang="en-US" sz="2600" dirty="0">
                    <a:latin typeface="Helvetica Neue"/>
                  </a:rPr>
                  <a:t>Select query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smtClean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600" dirty="0">
                  <a:latin typeface="Helvetica Neue"/>
                </a:endParaRPr>
              </a:p>
              <a:p>
                <a:pPr hangingPunct="1">
                  <a:spcBef>
                    <a:spcPts val="2400"/>
                  </a:spcBef>
                  <a:buSzPct val="100000"/>
                  <a:buFont typeface="Wingdings" charset="2"/>
                  <a:buChar char="§"/>
                </a:pPr>
                <a:r>
                  <a:rPr lang="en-US" sz="2600" u="sng" dirty="0">
                    <a:latin typeface="Helvetica Neue"/>
                  </a:rPr>
                  <a:t>Eviction</a:t>
                </a:r>
                <a:r>
                  <a:rPr lang="vi-VN" sz="2600" dirty="0">
                    <a:latin typeface="Helvetica Neue"/>
                  </a:rPr>
                  <a:t>: </a:t>
                </a:r>
                <a:r>
                  <a:rPr lang="en-US" sz="2600" dirty="0">
                    <a:latin typeface="Helvetica Neue"/>
                  </a:rPr>
                  <a:t>SPDZ-share of </a:t>
                </a:r>
                <a:r>
                  <a:rPr lang="vi-VN" sz="2600" dirty="0">
                    <a:latin typeface="Helvetica Neue"/>
                  </a:rPr>
                  <a:t>evicting</a:t>
                </a:r>
                <a:r>
                  <a:rPr lang="en-US" sz="2600" dirty="0">
                    <a:latin typeface="Helvetica Neue"/>
                  </a:rPr>
                  <a:t> block </a:t>
                </a:r>
                <a14:m>
                  <m:oMath xmlns:m="http://schemas.openxmlformats.org/officeDocument/2006/math">
                    <m:r>
                      <a:rPr lang="vi-VN" sz="2600" b="1" dirty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2600" dirty="0">
                    <a:latin typeface="Helvetica Neue"/>
                  </a:rPr>
                  <a:t> </a:t>
                </a:r>
                <a:r>
                  <a:rPr lang="en-US" sz="2600" dirty="0">
                    <a:latin typeface="Helvetica Neue"/>
                  </a:rPr>
                  <a:t>and 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>
                    <a:latin typeface="Helvetica Neue"/>
                  </a:rPr>
                  <a:t>) SPDZ-shares of permutation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2600" b="1" dirty="0">
                  <a:latin typeface="Helvetica Neue"/>
                </a:endParaRPr>
              </a:p>
              <a:p>
                <a:pPr lvl="2" hangingPunct="1">
                  <a:spcBef>
                    <a:spcPts val="2400"/>
                  </a:spcBef>
                  <a:buSzPct val="100000"/>
                  <a:buFont typeface="Wingdings" charset="2"/>
                  <a:buChar char="§"/>
                </a:pPr>
                <a:endParaRPr lang="en-US" sz="2600" b="1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55" name="Text Placeholder 2">
                <a:extLst>
                  <a:ext uri="{FF2B5EF4-FFF2-40B4-BE49-F238E27FC236}">
                    <a16:creationId xmlns:a16="http://schemas.microsoft.com/office/drawing/2014/main" id="{9A5D9397-FB58-2D45-AB29-3724B33FC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6" y="1992321"/>
                <a:ext cx="8880541" cy="2741820"/>
              </a:xfrm>
              <a:prstGeom prst="rect">
                <a:avLst/>
              </a:prstGeom>
              <a:blipFill>
                <a:blip r:embed="rId12"/>
                <a:stretch>
                  <a:fillRect l="-1427" t="-23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5049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11767694" y="4729607"/>
            <a:ext cx="1140256" cy="17557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54090" y="4705555"/>
            <a:ext cx="1140256" cy="178278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ph type="body" idx="1"/>
          </p:nvPr>
        </p:nvSpPr>
        <p:spPr>
          <a:xfrm>
            <a:off x="643254" y="1360672"/>
            <a:ext cx="14997631" cy="1195012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Helvetica Neue"/>
              </a:rPr>
              <a:t>Bandwidth Reduction</a:t>
            </a:r>
          </a:p>
          <a:p>
            <a:pPr lvl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Helvetica Neue"/>
              </a:rPr>
              <a:t>Pseudo-random function (PRF) to generate additive shares </a:t>
            </a:r>
            <a:r>
              <a:rPr lang="en-US" sz="2400" u="sng" dirty="0">
                <a:latin typeface="Helvetica Neue"/>
              </a:rPr>
              <a:t>locally</a:t>
            </a:r>
            <a:r>
              <a:rPr lang="en-US" sz="2400" dirty="0">
                <a:latin typeface="Helvetica Neue"/>
              </a:rPr>
              <a:t> [</a:t>
            </a:r>
            <a:r>
              <a:rPr lang="en-US" sz="2400" dirty="0">
                <a:solidFill>
                  <a:srgbClr val="0070C0"/>
                </a:solidFill>
                <a:latin typeface="Helvetica Neue"/>
              </a:rPr>
              <a:t>CDI05, DSZ14, RWTS+17</a:t>
            </a:r>
            <a:r>
              <a:rPr lang="en-US" sz="2400" dirty="0">
                <a:latin typeface="Helvetica Neue"/>
              </a:rPr>
              <a:t>]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 </a:t>
            </a:r>
            <a:r>
              <a:rPr lang="en-US" sz="5400">
                <a:latin typeface="Helvetica Neue" charset="0"/>
                <a:ea typeface="Helvetica Neue" charset="0"/>
                <a:cs typeface="Helvetica Neue" charset="0"/>
              </a:rPr>
              <a:t>- Extension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37381D-AAED-47F9-AF6B-02018A1AFCB8}"/>
              </a:ext>
            </a:extLst>
          </p:cNvPr>
          <p:cNvGrpSpPr/>
          <p:nvPr/>
        </p:nvGrpSpPr>
        <p:grpSpPr>
          <a:xfrm>
            <a:off x="12694800" y="6591311"/>
            <a:ext cx="2972883" cy="2223026"/>
            <a:chOff x="306768" y="4862719"/>
            <a:chExt cx="2972883" cy="22230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F15082-A2B9-43BA-B1D0-6E848908AAE9}"/>
                </a:ext>
              </a:extLst>
            </p:cNvPr>
            <p:cNvGrpSpPr/>
            <p:nvPr/>
          </p:nvGrpSpPr>
          <p:grpSpPr>
            <a:xfrm>
              <a:off x="306768" y="6301665"/>
              <a:ext cx="2972883" cy="784080"/>
              <a:chOff x="306768" y="6301665"/>
              <a:chExt cx="2972883" cy="78408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C585BE6-F860-4A66-8E41-A8FFBB014C69}"/>
                  </a:ext>
                </a:extLst>
              </p:cNvPr>
              <p:cNvGrpSpPr/>
              <p:nvPr/>
            </p:nvGrpSpPr>
            <p:grpSpPr>
              <a:xfrm>
                <a:off x="306768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16E835A-3AEF-483C-9464-197962695A64}"/>
                    </a:ext>
                  </a:extLst>
                </p:cNvPr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96DCA282-EE62-4CC7-BFDF-03C406BFCA34}"/>
                      </a:ext>
                    </a:extLst>
                  </p:cNvPr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6DA5417C-3D71-4D26-927E-BFF09FE8F94A}"/>
                      </a:ext>
                    </a:extLst>
                  </p:cNvPr>
                  <p:cNvCxnSpPr>
                    <a:stCxn id="32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E3C82773-0C76-41D0-A9EA-62B26C079E80}"/>
                      </a:ext>
                    </a:extLst>
                  </p:cNvPr>
                  <p:cNvCxnSpPr>
                    <a:stCxn id="32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EC47211-F445-4751-91B6-47B239A4A700}"/>
                    </a:ext>
                  </a:extLst>
                </p:cNvPr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4815885E-7C61-4D11-894F-8B7C2D991F75}"/>
                      </a:ext>
                    </a:extLst>
                  </p:cNvPr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CAD2CA0C-DDF0-4607-B025-1D5982CF5A61}"/>
                      </a:ext>
                    </a:extLst>
                  </p:cNvPr>
                  <p:cNvCxnSpPr>
                    <a:stCxn id="29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92AB5A12-61F1-4947-97C7-54176EF3F5B8}"/>
                      </a:ext>
                    </a:extLst>
                  </p:cNvPr>
                  <p:cNvCxnSpPr>
                    <a:stCxn id="29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5789BA0-46B8-4152-8DB0-840E4F30724D}"/>
                  </a:ext>
                </a:extLst>
              </p:cNvPr>
              <p:cNvGrpSpPr/>
              <p:nvPr/>
            </p:nvGrpSpPr>
            <p:grpSpPr>
              <a:xfrm>
                <a:off x="1844490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567EF7-0B80-4C9B-8FA3-A0186C480D6B}"/>
                    </a:ext>
                  </a:extLst>
                </p:cNvPr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3D694EE9-4AB5-4E5E-8372-76BA138BC0CB}"/>
                      </a:ext>
                    </a:extLst>
                  </p:cNvPr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E3CF1A0D-9325-4A2C-86A8-A42E69EDC048}"/>
                      </a:ext>
                    </a:extLst>
                  </p:cNvPr>
                  <p:cNvCxnSpPr>
                    <a:stCxn id="24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2661099E-E8E3-44AC-BAB5-587ED8B5BD7B}"/>
                      </a:ext>
                    </a:extLst>
                  </p:cNvPr>
                  <p:cNvCxnSpPr>
                    <a:stCxn id="24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63274979-AACD-46C5-81E4-550A0BF93994}"/>
                    </a:ext>
                  </a:extLst>
                </p:cNvPr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6EB3EEB5-1622-4953-83DE-B435047630F5}"/>
                      </a:ext>
                    </a:extLst>
                  </p:cNvPr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A613D77-E414-4708-85AB-CF3E611C7B70}"/>
                      </a:ext>
                    </a:extLst>
                  </p:cNvPr>
                  <p:cNvCxnSpPr>
                    <a:stCxn id="21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FEAB547-6810-4F3C-847F-74DEDF278D20}"/>
                      </a:ext>
                    </a:extLst>
                  </p:cNvPr>
                  <p:cNvCxnSpPr>
                    <a:stCxn id="21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467485-65C5-4432-A541-28E3B70618FA}"/>
                </a:ext>
              </a:extLst>
            </p:cNvPr>
            <p:cNvSpPr/>
            <p:nvPr/>
          </p:nvSpPr>
          <p:spPr>
            <a:xfrm>
              <a:off x="730302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8E887F-AB75-41D3-9EE8-9145DD54EC2A}"/>
                </a:ext>
              </a:extLst>
            </p:cNvPr>
            <p:cNvSpPr/>
            <p:nvPr/>
          </p:nvSpPr>
          <p:spPr>
            <a:xfrm>
              <a:off x="2257820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8B921F-D0CB-4407-9548-1BD1A2095528}"/>
                </a:ext>
              </a:extLst>
            </p:cNvPr>
            <p:cNvCxnSpPr>
              <a:stCxn id="7" idx="5"/>
              <a:endCxn id="29" idx="0"/>
            </p:cNvCxnSpPr>
            <p:nvPr/>
          </p:nvCxnSpPr>
          <p:spPr>
            <a:xfrm>
              <a:off x="1250628" y="6056961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3B1271-D1F0-4E36-A09B-62C5BECE50D6}"/>
                </a:ext>
              </a:extLst>
            </p:cNvPr>
            <p:cNvCxnSpPr>
              <a:stCxn id="7" idx="3"/>
              <a:endCxn id="32" idx="0"/>
            </p:cNvCxnSpPr>
            <p:nvPr/>
          </p:nvCxnSpPr>
          <p:spPr>
            <a:xfrm flipH="1">
              <a:off x="644577" y="6056961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9E3723-9D4C-4C46-A57C-6C4799B3143E}"/>
                </a:ext>
              </a:extLst>
            </p:cNvPr>
            <p:cNvCxnSpPr>
              <a:stCxn id="9" idx="3"/>
              <a:endCxn id="24" idx="0"/>
            </p:cNvCxnSpPr>
            <p:nvPr/>
          </p:nvCxnSpPr>
          <p:spPr>
            <a:xfrm flipH="1">
              <a:off x="2182299" y="6056961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90D40-7A6C-4F0F-B980-07632A125275}"/>
                </a:ext>
              </a:extLst>
            </p:cNvPr>
            <p:cNvCxnSpPr>
              <a:stCxn id="9" idx="5"/>
              <a:endCxn id="21" idx="0"/>
            </p:cNvCxnSpPr>
            <p:nvPr/>
          </p:nvCxnSpPr>
          <p:spPr>
            <a:xfrm>
              <a:off x="2778146" y="6056961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9BA5FC-0CE1-453C-A563-923A3DFE50E2}"/>
                </a:ext>
              </a:extLst>
            </p:cNvPr>
            <p:cNvSpPr/>
            <p:nvPr/>
          </p:nvSpPr>
          <p:spPr>
            <a:xfrm>
              <a:off x="1483425" y="4862719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19904F-D566-4667-81FA-96C2F17026EF}"/>
                </a:ext>
              </a:extLst>
            </p:cNvPr>
            <p:cNvCxnSpPr>
              <a:stCxn id="14" idx="3"/>
              <a:endCxn id="7" idx="7"/>
            </p:cNvCxnSpPr>
            <p:nvPr/>
          </p:nvCxnSpPr>
          <p:spPr>
            <a:xfrm flipH="1">
              <a:off x="1250628" y="5383045"/>
              <a:ext cx="322071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F115CF-F378-4B41-AD7E-753CD58D1A56}"/>
                </a:ext>
              </a:extLst>
            </p:cNvPr>
            <p:cNvCxnSpPr>
              <a:stCxn id="14" idx="5"/>
              <a:endCxn id="9" idx="1"/>
            </p:cNvCxnSpPr>
            <p:nvPr/>
          </p:nvCxnSpPr>
          <p:spPr>
            <a:xfrm>
              <a:off x="2003751" y="5383045"/>
              <a:ext cx="343343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A03B13-6FE2-40B9-8B28-ADFCD4129AB9}"/>
              </a:ext>
            </a:extLst>
          </p:cNvPr>
          <p:cNvGrpSpPr/>
          <p:nvPr/>
        </p:nvGrpSpPr>
        <p:grpSpPr>
          <a:xfrm>
            <a:off x="3374421" y="3457432"/>
            <a:ext cx="391822" cy="784214"/>
            <a:chOff x="13012380" y="7564113"/>
            <a:chExt cx="664796" cy="133055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616AB66-B4E4-4068-9731-45DE1CCB7BF4}"/>
                </a:ext>
              </a:extLst>
            </p:cNvPr>
            <p:cNvCxnSpPr/>
            <p:nvPr/>
          </p:nvCxnSpPr>
          <p:spPr>
            <a:xfrm>
              <a:off x="13348974" y="8095440"/>
              <a:ext cx="0" cy="52770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5F5E038-76D6-481E-89A8-5C5F927EC490}"/>
                </a:ext>
              </a:extLst>
            </p:cNvPr>
            <p:cNvCxnSpPr/>
            <p:nvPr/>
          </p:nvCxnSpPr>
          <p:spPr>
            <a:xfrm>
              <a:off x="13348554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4AC716F-9936-4F97-A688-BB8D0C2D57EB}"/>
                </a:ext>
              </a:extLst>
            </p:cNvPr>
            <p:cNvCxnSpPr/>
            <p:nvPr/>
          </p:nvCxnSpPr>
          <p:spPr>
            <a:xfrm flipH="1">
              <a:off x="13065586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CAF422-4593-4C5C-91F2-8746240B016E}"/>
                </a:ext>
              </a:extLst>
            </p:cNvPr>
            <p:cNvCxnSpPr/>
            <p:nvPr/>
          </p:nvCxnSpPr>
          <p:spPr>
            <a:xfrm flipV="1">
              <a:off x="13344778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D36CEC-4455-4825-AC9E-A389401689F4}"/>
                </a:ext>
              </a:extLst>
            </p:cNvPr>
            <p:cNvCxnSpPr/>
            <p:nvPr/>
          </p:nvCxnSpPr>
          <p:spPr>
            <a:xfrm flipH="1" flipV="1">
              <a:off x="13012380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FBDBA2F-3A22-4120-8074-868A242FBC1E}"/>
                </a:ext>
              </a:extLst>
            </p:cNvPr>
            <p:cNvSpPr/>
            <p:nvPr/>
          </p:nvSpPr>
          <p:spPr>
            <a:xfrm>
              <a:off x="13102771" y="7606056"/>
              <a:ext cx="475563" cy="475563"/>
            </a:xfrm>
            <a:prstGeom prst="ellipse">
              <a:avLst/>
            </a:prstGeom>
            <a:noFill/>
            <a:ln w="34925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E6F635-DA7D-4579-ACBD-F104DDA2B0FA}"/>
                </a:ext>
              </a:extLst>
            </p:cNvPr>
            <p:cNvSpPr/>
            <p:nvPr/>
          </p:nvSpPr>
          <p:spPr>
            <a:xfrm>
              <a:off x="13404202" y="7734057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5D82D5C7-4A67-40FA-800B-8090B5ADCA44}"/>
                </a:ext>
              </a:extLst>
            </p:cNvPr>
            <p:cNvSpPr/>
            <p:nvPr/>
          </p:nvSpPr>
          <p:spPr>
            <a:xfrm rot="1809753" flipV="1">
              <a:off x="13147078" y="7564113"/>
              <a:ext cx="407304" cy="407304"/>
            </a:xfrm>
            <a:prstGeom prst="arc">
              <a:avLst>
                <a:gd name="adj1" fmla="val 15571104"/>
                <a:gd name="adj2" fmla="val 20448947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4C00FAF-36AF-47A6-81B5-15C0A430A344}"/>
                </a:ext>
              </a:extLst>
            </p:cNvPr>
            <p:cNvSpPr/>
            <p:nvPr/>
          </p:nvSpPr>
          <p:spPr>
            <a:xfrm>
              <a:off x="13213162" y="7727616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4206019-B4A5-425E-8E6B-4A2D758C2127}"/>
              </a:ext>
            </a:extLst>
          </p:cNvPr>
          <p:cNvSpPr/>
          <p:nvPr/>
        </p:nvSpPr>
        <p:spPr>
          <a:xfrm>
            <a:off x="6997140" y="362369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S0</a:t>
            </a:r>
            <a:endParaRPr lang="en-US" sz="2400" u="sng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29E348-62E5-4A8E-8C0D-22308DB8F24E}"/>
              </a:ext>
            </a:extLst>
          </p:cNvPr>
          <p:cNvSpPr/>
          <p:nvPr/>
        </p:nvSpPr>
        <p:spPr>
          <a:xfrm>
            <a:off x="9643531" y="362369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S1</a:t>
            </a:r>
            <a:endParaRPr lang="en-US" sz="2400" u="sng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DE63B3-6F1D-4DBD-9564-C47B96C83576}"/>
              </a:ext>
            </a:extLst>
          </p:cNvPr>
          <p:cNvSpPr/>
          <p:nvPr/>
        </p:nvSpPr>
        <p:spPr>
          <a:xfrm>
            <a:off x="12070877" y="362928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S2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4571D7-E046-44EE-849B-8E5CDFF9B7B6}"/>
                  </a:ext>
                </a:extLst>
              </p:cNvPr>
              <p:cNvSpPr/>
              <p:nvPr/>
            </p:nvSpPr>
            <p:spPr>
              <a:xfrm>
                <a:off x="5308562" y="4597261"/>
                <a:ext cx="75896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+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+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4571D7-E046-44EE-849B-8E5CDFF9B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562" y="4597261"/>
                <a:ext cx="7589653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554FF0B-264E-4F7D-8109-84B93DFD1C5B}"/>
                  </a:ext>
                </a:extLst>
              </p:cNvPr>
              <p:cNvSpPr/>
              <p:nvPr/>
            </p:nvSpPr>
            <p:spPr>
              <a:xfrm>
                <a:off x="9376949" y="6006566"/>
                <a:ext cx="11402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PRF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554FF0B-264E-4F7D-8109-84B93DFD1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949" y="6006566"/>
                <a:ext cx="1140256" cy="430887"/>
              </a:xfrm>
              <a:prstGeom prst="rect">
                <a:avLst/>
              </a:prstGeom>
              <a:blipFill>
                <a:blip r:embed="rId4"/>
                <a:stretch>
                  <a:fillRect l="-535" r="-4278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BC0150D-5A46-429E-A35F-BB14E55F8584}"/>
                  </a:ext>
                </a:extLst>
              </p:cNvPr>
              <p:cNvSpPr/>
              <p:nvPr/>
            </p:nvSpPr>
            <p:spPr>
              <a:xfrm>
                <a:off x="11781435" y="6002237"/>
                <a:ext cx="11402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PRF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BC0150D-5A46-429E-A35F-BB14E55F8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435" y="6002237"/>
                <a:ext cx="1140256" cy="430887"/>
              </a:xfrm>
              <a:prstGeom prst="rect">
                <a:avLst/>
              </a:prstGeom>
              <a:blipFill>
                <a:blip r:embed="rId5"/>
                <a:stretch>
                  <a:fillRect l="-535" r="-427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EC4CE9E6-5F95-46BD-9F52-1B19FA84403C}"/>
              </a:ext>
            </a:extLst>
          </p:cNvPr>
          <p:cNvCxnSpPr>
            <a:cxnSpLocks/>
            <a:stCxn id="41" idx="1"/>
            <a:endCxn id="47" idx="0"/>
          </p:cNvCxnSpPr>
          <p:nvPr/>
        </p:nvCxnSpPr>
        <p:spPr>
          <a:xfrm rot="16200000" flipH="1">
            <a:off x="7857111" y="-865166"/>
            <a:ext cx="106084" cy="8882819"/>
          </a:xfrm>
          <a:prstGeom prst="curvedConnector3">
            <a:avLst>
              <a:gd name="adj1" fmla="val -1021680"/>
            </a:avLst>
          </a:prstGeom>
          <a:noFill/>
          <a:ln w="6350" cap="flat">
            <a:solidFill>
              <a:schemeClr val="accent6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DBF7920B-F5A7-481D-B8B6-A3B831087508}"/>
              </a:ext>
            </a:extLst>
          </p:cNvPr>
          <p:cNvCxnSpPr>
            <a:cxnSpLocks/>
            <a:stCxn id="41" idx="0"/>
            <a:endCxn id="46" idx="0"/>
          </p:cNvCxnSpPr>
          <p:nvPr/>
        </p:nvCxnSpPr>
        <p:spPr>
          <a:xfrm rot="16200000" flipH="1">
            <a:off x="6675257" y="374737"/>
            <a:ext cx="141543" cy="6356375"/>
          </a:xfrm>
          <a:prstGeom prst="curvedConnector3">
            <a:avLst>
              <a:gd name="adj1" fmla="val -506641"/>
            </a:avLst>
          </a:prstGeom>
          <a:noFill/>
          <a:ln w="6350" cap="flat">
            <a:solidFill>
              <a:schemeClr val="accent6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4D9945C3-00AD-4D10-BF1D-5F2142119F30}"/>
              </a:ext>
            </a:extLst>
          </p:cNvPr>
          <p:cNvCxnSpPr>
            <a:cxnSpLocks/>
            <a:stCxn id="41" idx="7"/>
            <a:endCxn id="45" idx="0"/>
          </p:cNvCxnSpPr>
          <p:nvPr/>
        </p:nvCxnSpPr>
        <p:spPr>
          <a:xfrm rot="16200000" flipH="1">
            <a:off x="5422134" y="1768006"/>
            <a:ext cx="100496" cy="3610887"/>
          </a:xfrm>
          <a:prstGeom prst="curvedConnector3">
            <a:avLst>
              <a:gd name="adj1" fmla="val -492672"/>
            </a:avLst>
          </a:prstGeom>
          <a:noFill/>
          <a:ln w="6350" cap="flat">
            <a:solidFill>
              <a:schemeClr val="accent6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DC2B7D2-DF83-4E1E-B847-59AD63F27EAD}"/>
                  </a:ext>
                </a:extLst>
              </p:cNvPr>
              <p:cNvSpPr/>
              <p:nvPr/>
            </p:nvSpPr>
            <p:spPr>
              <a:xfrm>
                <a:off x="8091353" y="2754425"/>
                <a:ext cx="594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DC2B7D2-DF83-4E1E-B847-59AD63F27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353" y="2754425"/>
                <a:ext cx="5944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25E29A2-2C2B-4437-8F54-B3E9EF487239}"/>
                  </a:ext>
                </a:extLst>
              </p:cNvPr>
              <p:cNvSpPr/>
              <p:nvPr/>
            </p:nvSpPr>
            <p:spPr>
              <a:xfrm>
                <a:off x="10596224" y="2655653"/>
                <a:ext cx="6027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25E29A2-2C2B-4437-8F54-B3E9EF487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224" y="2655653"/>
                <a:ext cx="60272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C48F1F-FBDD-4ADD-8A31-29795E7A65DA}"/>
                  </a:ext>
                </a:extLst>
              </p:cNvPr>
              <p:cNvSpPr/>
              <p:nvPr/>
            </p:nvSpPr>
            <p:spPr>
              <a:xfrm>
                <a:off x="5473715" y="3018290"/>
                <a:ext cx="11348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C48F1F-FBDD-4ADD-8A31-29795E7A6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15" y="3018290"/>
                <a:ext cx="113486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2D59A44C-DE73-4F58-9C68-3CB6BA946C60}"/>
              </a:ext>
            </a:extLst>
          </p:cNvPr>
          <p:cNvCxnSpPr>
            <a:cxnSpLocks/>
            <a:stCxn id="45" idx="2"/>
            <a:endCxn id="46" idx="2"/>
          </p:cNvCxnSpPr>
          <p:nvPr/>
        </p:nvCxnSpPr>
        <p:spPr>
          <a:xfrm rot="5400000" flipH="1" flipV="1">
            <a:off x="8601020" y="2762166"/>
            <a:ext cx="1" cy="2646391"/>
          </a:xfrm>
          <a:prstGeom prst="curvedConnector3">
            <a:avLst>
              <a:gd name="adj1" fmla="val -22860000000"/>
            </a:avLst>
          </a:prstGeom>
          <a:noFill/>
          <a:ln w="6350" cap="flat">
            <a:solidFill>
              <a:schemeClr val="accent3">
                <a:lumMod val="60000"/>
                <a:lumOff val="40000"/>
              </a:schemeClr>
            </a:solidFill>
            <a:prstDash val="dash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FC6BBC04-5266-43D7-815C-6A53055EED4A}"/>
              </a:ext>
            </a:extLst>
          </p:cNvPr>
          <p:cNvCxnSpPr>
            <a:cxnSpLocks/>
            <a:stCxn id="46" idx="2"/>
            <a:endCxn id="47" idx="2"/>
          </p:cNvCxnSpPr>
          <p:nvPr/>
        </p:nvCxnSpPr>
        <p:spPr>
          <a:xfrm rot="16200000" flipH="1">
            <a:off x="11135096" y="2874482"/>
            <a:ext cx="5589" cy="2427346"/>
          </a:xfrm>
          <a:prstGeom prst="curvedConnector3">
            <a:avLst>
              <a:gd name="adj1" fmla="val 4190177"/>
            </a:avLst>
          </a:prstGeom>
          <a:noFill/>
          <a:ln w="6350" cap="flat">
            <a:solidFill>
              <a:schemeClr val="accent3">
                <a:lumMod val="60000"/>
                <a:lumOff val="40000"/>
              </a:schemeClr>
            </a:solidFill>
            <a:prstDash val="dash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F04A778D-F073-4C86-9E2D-1DEF0D0DDF35}"/>
              </a:ext>
            </a:extLst>
          </p:cNvPr>
          <p:cNvCxnSpPr>
            <a:cxnSpLocks/>
            <a:stCxn id="45" idx="2"/>
            <a:endCxn id="47" idx="2"/>
          </p:cNvCxnSpPr>
          <p:nvPr/>
        </p:nvCxnSpPr>
        <p:spPr>
          <a:xfrm rot="16200000" flipH="1">
            <a:off x="9811900" y="1551287"/>
            <a:ext cx="5588" cy="5073737"/>
          </a:xfrm>
          <a:prstGeom prst="curvedConnector3">
            <a:avLst>
              <a:gd name="adj1" fmla="val 9122459"/>
            </a:avLst>
          </a:prstGeom>
          <a:noFill/>
          <a:ln w="6350" cap="flat">
            <a:solidFill>
              <a:schemeClr val="accent3">
                <a:lumMod val="60000"/>
                <a:lumOff val="40000"/>
              </a:schemeClr>
            </a:solidFill>
            <a:prstDash val="dash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1BD662C-D849-4C3B-9A45-48F627802E32}"/>
                  </a:ext>
                </a:extLst>
              </p:cNvPr>
              <p:cNvSpPr/>
              <p:nvPr/>
            </p:nvSpPr>
            <p:spPr>
              <a:xfrm>
                <a:off x="5308561" y="5053336"/>
                <a:ext cx="75896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+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+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1BD662C-D849-4C3B-9A45-48F627802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561" y="5053336"/>
                <a:ext cx="7589653" cy="461665"/>
              </a:xfrm>
              <a:prstGeom prst="rect">
                <a:avLst/>
              </a:prstGeom>
              <a:blipFill>
                <a:blip r:embed="rId9"/>
                <a:stretch>
                  <a:fillRect l="-24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2452D43-EE19-4F6C-A1E7-6A20C41364E3}"/>
                  </a:ext>
                </a:extLst>
              </p:cNvPr>
              <p:cNvSpPr/>
              <p:nvPr/>
            </p:nvSpPr>
            <p:spPr>
              <a:xfrm>
                <a:off x="9007019" y="3842971"/>
                <a:ext cx="531940" cy="43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2452D43-EE19-4F6C-A1E7-6A20C4136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019" y="3842971"/>
                <a:ext cx="531940" cy="436914"/>
              </a:xfrm>
              <a:prstGeom prst="rect">
                <a:avLst/>
              </a:prstGeom>
              <a:blipFill>
                <a:blip r:embed="rId10"/>
                <a:stretch>
                  <a:fillRect r="-2413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EDC261B-3D8B-458A-A172-907CEBF81770}"/>
                  </a:ext>
                </a:extLst>
              </p:cNvPr>
              <p:cNvSpPr/>
              <p:nvPr/>
            </p:nvSpPr>
            <p:spPr>
              <a:xfrm>
                <a:off x="7620315" y="3834842"/>
                <a:ext cx="525913" cy="43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EDC261B-3D8B-458A-A172-907CEBF81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315" y="3834842"/>
                <a:ext cx="525913" cy="436914"/>
              </a:xfrm>
              <a:prstGeom prst="rect">
                <a:avLst/>
              </a:prstGeom>
              <a:blipFill>
                <a:blip r:embed="rId11"/>
                <a:stretch>
                  <a:fillRect r="-2674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1C3009D-812A-477C-BABD-7F933379D1EB}"/>
                  </a:ext>
                </a:extLst>
              </p:cNvPr>
              <p:cNvSpPr/>
              <p:nvPr/>
            </p:nvSpPr>
            <p:spPr>
              <a:xfrm>
                <a:off x="10199636" y="3857060"/>
                <a:ext cx="531940" cy="43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1C3009D-812A-477C-BABD-7F933379D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636" y="3857060"/>
                <a:ext cx="531940" cy="434927"/>
              </a:xfrm>
              <a:prstGeom prst="rect">
                <a:avLst/>
              </a:prstGeom>
              <a:blipFill>
                <a:blip r:embed="rId12"/>
                <a:stretch>
                  <a:fillRect r="-25287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99A7306-0441-49CE-969F-1EB6583D931C}"/>
                  </a:ext>
                </a:extLst>
              </p:cNvPr>
              <p:cNvSpPr/>
              <p:nvPr/>
            </p:nvSpPr>
            <p:spPr>
              <a:xfrm>
                <a:off x="11623978" y="3841128"/>
                <a:ext cx="525913" cy="434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99A7306-0441-49CE-969F-1EB6583D9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978" y="3841128"/>
                <a:ext cx="525913" cy="434799"/>
              </a:xfrm>
              <a:prstGeom prst="rect">
                <a:avLst/>
              </a:prstGeom>
              <a:blipFill>
                <a:blip r:embed="rId13"/>
                <a:stretch>
                  <a:fillRect r="-25581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864D5700-A4BC-49AD-B44F-B244BA41A65F}"/>
                  </a:ext>
                </a:extLst>
              </p:cNvPr>
              <p:cNvSpPr/>
              <p:nvPr/>
            </p:nvSpPr>
            <p:spPr>
              <a:xfrm>
                <a:off x="7469855" y="4312422"/>
                <a:ext cx="531940" cy="437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864D5700-A4BC-49AD-B44F-B244BA41A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855" y="4312422"/>
                <a:ext cx="531940" cy="437620"/>
              </a:xfrm>
              <a:prstGeom prst="rect">
                <a:avLst/>
              </a:prstGeom>
              <a:blipFill>
                <a:blip r:embed="rId14"/>
                <a:stretch>
                  <a:fillRect r="-2386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103343F-B800-4DE8-9D91-7FA3D5E7EEF8}"/>
                  </a:ext>
                </a:extLst>
              </p:cNvPr>
              <p:cNvSpPr/>
              <p:nvPr/>
            </p:nvSpPr>
            <p:spPr>
              <a:xfrm>
                <a:off x="11774612" y="4291987"/>
                <a:ext cx="531940" cy="437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103343F-B800-4DE8-9D91-7FA3D5E7E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612" y="4291987"/>
                <a:ext cx="531940" cy="437620"/>
              </a:xfrm>
              <a:prstGeom prst="rect">
                <a:avLst/>
              </a:prstGeom>
              <a:blipFill>
                <a:blip r:embed="rId15"/>
                <a:stretch>
                  <a:fillRect r="-2413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31C6E4F2-75D3-40B5-BA91-03F6286A7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98483"/>
              </p:ext>
            </p:extLst>
          </p:nvPr>
        </p:nvGraphicFramePr>
        <p:xfrm>
          <a:off x="13758723" y="4693674"/>
          <a:ext cx="924039" cy="1632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039">
                  <a:extLst>
                    <a:ext uri="{9D8B030D-6E8A-4147-A177-3AD203B41FA5}">
                      <a16:colId xmlns:a16="http://schemas.microsoft.com/office/drawing/2014/main" val="4143484286"/>
                    </a:ext>
                  </a:extLst>
                </a:gridCol>
              </a:tblGrid>
              <a:tr h="1632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672486"/>
                  </a:ext>
                </a:extLst>
              </a:tr>
            </a:tbl>
          </a:graphicData>
        </a:graphic>
      </p:graphicFrame>
      <p:sp>
        <p:nvSpPr>
          <p:cNvPr id="124" name="Oval 123">
            <a:extLst>
              <a:ext uri="{FF2B5EF4-FFF2-40B4-BE49-F238E27FC236}">
                <a16:creationId xmlns:a16="http://schemas.microsoft.com/office/drawing/2014/main" id="{54347FE8-6ED5-46AA-84F7-D193334108CA}"/>
              </a:ext>
            </a:extLst>
          </p:cNvPr>
          <p:cNvSpPr/>
          <p:nvPr/>
        </p:nvSpPr>
        <p:spPr>
          <a:xfrm>
            <a:off x="14012790" y="5825927"/>
            <a:ext cx="415904" cy="415904"/>
          </a:xfrm>
          <a:prstGeom prst="ellipse">
            <a:avLst/>
          </a:prstGeom>
          <a:solidFill>
            <a:srgbClr val="0070C0"/>
          </a:solidFill>
          <a:ln w="12700" cap="flat">
            <a:solidFill>
              <a:srgbClr val="00B0F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25335D1-C3E8-4012-8B45-1AC59006238A}"/>
              </a:ext>
            </a:extLst>
          </p:cNvPr>
          <p:cNvSpPr/>
          <p:nvPr/>
        </p:nvSpPr>
        <p:spPr>
          <a:xfrm>
            <a:off x="14012790" y="5325379"/>
            <a:ext cx="415904" cy="4159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bg2">
                <a:lumMod val="1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2C2DBA2-CD95-412D-9F45-1B02CABE63F7}"/>
              </a:ext>
            </a:extLst>
          </p:cNvPr>
          <p:cNvSpPr/>
          <p:nvPr/>
        </p:nvSpPr>
        <p:spPr>
          <a:xfrm>
            <a:off x="14016968" y="4824831"/>
            <a:ext cx="415904" cy="4159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bg2">
                <a:lumMod val="1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CCB06685-3882-464B-89BB-E63D78BB70D5}"/>
              </a:ext>
            </a:extLst>
          </p:cNvPr>
          <p:cNvSpPr/>
          <p:nvPr/>
        </p:nvSpPr>
        <p:spPr>
          <a:xfrm>
            <a:off x="12388032" y="4183693"/>
            <a:ext cx="2467628" cy="5336088"/>
          </a:xfrm>
          <a:custGeom>
            <a:avLst/>
            <a:gdLst>
              <a:gd name="connsiteX0" fmla="*/ 1202499 w 2467628"/>
              <a:gd name="connsiteY0" fmla="*/ 288099 h 5336088"/>
              <a:gd name="connsiteX1" fmla="*/ 1177447 w 2467628"/>
              <a:gd name="connsiteY1" fmla="*/ 1741118 h 5336088"/>
              <a:gd name="connsiteX2" fmla="*/ 1127343 w 2467628"/>
              <a:gd name="connsiteY2" fmla="*/ 2141951 h 5336088"/>
              <a:gd name="connsiteX3" fmla="*/ 939452 w 2467628"/>
              <a:gd name="connsiteY3" fmla="*/ 2580362 h 5336088"/>
              <a:gd name="connsiteX4" fmla="*/ 739036 w 2467628"/>
              <a:gd name="connsiteY4" fmla="*/ 2981195 h 5336088"/>
              <a:gd name="connsiteX5" fmla="*/ 388307 w 2467628"/>
              <a:gd name="connsiteY5" fmla="*/ 3720230 h 5336088"/>
              <a:gd name="connsiteX6" fmla="*/ 200417 w 2467628"/>
              <a:gd name="connsiteY6" fmla="*/ 4108537 h 5336088"/>
              <a:gd name="connsiteX7" fmla="*/ 50104 w 2467628"/>
              <a:gd name="connsiteY7" fmla="*/ 4647156 h 5336088"/>
              <a:gd name="connsiteX8" fmla="*/ 0 w 2467628"/>
              <a:gd name="connsiteY8" fmla="*/ 4960307 h 5336088"/>
              <a:gd name="connsiteX9" fmla="*/ 75156 w 2467628"/>
              <a:gd name="connsiteY9" fmla="*/ 5223354 h 5336088"/>
              <a:gd name="connsiteX10" fmla="*/ 250521 w 2467628"/>
              <a:gd name="connsiteY10" fmla="*/ 5336088 h 5336088"/>
              <a:gd name="connsiteX11" fmla="*/ 450937 w 2467628"/>
              <a:gd name="connsiteY11" fmla="*/ 5311036 h 5336088"/>
              <a:gd name="connsiteX12" fmla="*/ 676406 w 2467628"/>
              <a:gd name="connsiteY12" fmla="*/ 5098093 h 5336088"/>
              <a:gd name="connsiteX13" fmla="*/ 751562 w 2467628"/>
              <a:gd name="connsiteY13" fmla="*/ 4822521 h 5336088"/>
              <a:gd name="connsiteX14" fmla="*/ 876822 w 2467628"/>
              <a:gd name="connsiteY14" fmla="*/ 4597052 h 5336088"/>
              <a:gd name="connsiteX15" fmla="*/ 989556 w 2467628"/>
              <a:gd name="connsiteY15" fmla="*/ 4308954 h 5336088"/>
              <a:gd name="connsiteX16" fmla="*/ 1089765 w 2467628"/>
              <a:gd name="connsiteY16" fmla="*/ 4033381 h 5336088"/>
              <a:gd name="connsiteX17" fmla="*/ 1189973 w 2467628"/>
              <a:gd name="connsiteY17" fmla="*/ 3770334 h 5336088"/>
              <a:gd name="connsiteX18" fmla="*/ 1440493 w 2467628"/>
              <a:gd name="connsiteY18" fmla="*/ 3557392 h 5336088"/>
              <a:gd name="connsiteX19" fmla="*/ 1553228 w 2467628"/>
              <a:gd name="connsiteY19" fmla="*/ 3382028 h 5336088"/>
              <a:gd name="connsiteX20" fmla="*/ 1929009 w 2467628"/>
              <a:gd name="connsiteY20" fmla="*/ 3219189 h 5336088"/>
              <a:gd name="connsiteX21" fmla="*/ 2041743 w 2467628"/>
              <a:gd name="connsiteY21" fmla="*/ 3018773 h 5336088"/>
              <a:gd name="connsiteX22" fmla="*/ 2267211 w 2467628"/>
              <a:gd name="connsiteY22" fmla="*/ 2755726 h 5336088"/>
              <a:gd name="connsiteX23" fmla="*/ 2404998 w 2467628"/>
              <a:gd name="connsiteY23" fmla="*/ 2455102 h 5336088"/>
              <a:gd name="connsiteX24" fmla="*/ 2442576 w 2467628"/>
              <a:gd name="connsiteY24" fmla="*/ 2254685 h 5336088"/>
              <a:gd name="connsiteX25" fmla="*/ 2442576 w 2467628"/>
              <a:gd name="connsiteY25" fmla="*/ 1866378 h 5336088"/>
              <a:gd name="connsiteX26" fmla="*/ 2467628 w 2467628"/>
              <a:gd name="connsiteY26" fmla="*/ 1290181 h 5336088"/>
              <a:gd name="connsiteX27" fmla="*/ 2467628 w 2467628"/>
              <a:gd name="connsiteY27" fmla="*/ 776614 h 5336088"/>
              <a:gd name="connsiteX28" fmla="*/ 2467628 w 2467628"/>
              <a:gd name="connsiteY28" fmla="*/ 526093 h 5336088"/>
              <a:gd name="connsiteX29" fmla="*/ 2392472 w 2467628"/>
              <a:gd name="connsiteY29" fmla="*/ 300625 h 5336088"/>
              <a:gd name="connsiteX30" fmla="*/ 2317315 w 2467628"/>
              <a:gd name="connsiteY30" fmla="*/ 87682 h 5336088"/>
              <a:gd name="connsiteX31" fmla="*/ 2217107 w 2467628"/>
              <a:gd name="connsiteY31" fmla="*/ 37578 h 5336088"/>
              <a:gd name="connsiteX32" fmla="*/ 2066795 w 2467628"/>
              <a:gd name="connsiteY32" fmla="*/ 12526 h 5336088"/>
              <a:gd name="connsiteX33" fmla="*/ 1791222 w 2467628"/>
              <a:gd name="connsiteY33" fmla="*/ 12526 h 5336088"/>
              <a:gd name="connsiteX34" fmla="*/ 1603332 w 2467628"/>
              <a:gd name="connsiteY34" fmla="*/ 0 h 5336088"/>
              <a:gd name="connsiteX35" fmla="*/ 1440493 w 2467628"/>
              <a:gd name="connsiteY35" fmla="*/ 62630 h 5336088"/>
              <a:gd name="connsiteX36" fmla="*/ 1327759 w 2467628"/>
              <a:gd name="connsiteY36" fmla="*/ 137786 h 5336088"/>
              <a:gd name="connsiteX37" fmla="*/ 1277655 w 2467628"/>
              <a:gd name="connsiteY37" fmla="*/ 162839 h 5336088"/>
              <a:gd name="connsiteX38" fmla="*/ 1265129 w 2467628"/>
              <a:gd name="connsiteY38" fmla="*/ 187891 h 5336088"/>
              <a:gd name="connsiteX39" fmla="*/ 1227551 w 2467628"/>
              <a:gd name="connsiteY39" fmla="*/ 200417 h 5336088"/>
              <a:gd name="connsiteX40" fmla="*/ 1202499 w 2467628"/>
              <a:gd name="connsiteY40" fmla="*/ 375781 h 533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67628" h="5336088">
                <a:moveTo>
                  <a:pt x="1202499" y="288099"/>
                </a:moveTo>
                <a:lnTo>
                  <a:pt x="1177447" y="1741118"/>
                </a:lnTo>
                <a:lnTo>
                  <a:pt x="1127343" y="2141951"/>
                </a:lnTo>
                <a:lnTo>
                  <a:pt x="939452" y="2580362"/>
                </a:lnTo>
                <a:lnTo>
                  <a:pt x="739036" y="2981195"/>
                </a:lnTo>
                <a:lnTo>
                  <a:pt x="388307" y="3720230"/>
                </a:lnTo>
                <a:lnTo>
                  <a:pt x="200417" y="4108537"/>
                </a:lnTo>
                <a:lnTo>
                  <a:pt x="50104" y="4647156"/>
                </a:lnTo>
                <a:lnTo>
                  <a:pt x="0" y="4960307"/>
                </a:lnTo>
                <a:lnTo>
                  <a:pt x="75156" y="5223354"/>
                </a:lnTo>
                <a:lnTo>
                  <a:pt x="250521" y="5336088"/>
                </a:lnTo>
                <a:lnTo>
                  <a:pt x="450937" y="5311036"/>
                </a:lnTo>
                <a:lnTo>
                  <a:pt x="676406" y="5098093"/>
                </a:lnTo>
                <a:lnTo>
                  <a:pt x="751562" y="4822521"/>
                </a:lnTo>
                <a:lnTo>
                  <a:pt x="876822" y="4597052"/>
                </a:lnTo>
                <a:lnTo>
                  <a:pt x="989556" y="4308954"/>
                </a:lnTo>
                <a:lnTo>
                  <a:pt x="1089765" y="4033381"/>
                </a:lnTo>
                <a:lnTo>
                  <a:pt x="1189973" y="3770334"/>
                </a:lnTo>
                <a:lnTo>
                  <a:pt x="1440493" y="3557392"/>
                </a:lnTo>
                <a:lnTo>
                  <a:pt x="1553228" y="3382028"/>
                </a:lnTo>
                <a:lnTo>
                  <a:pt x="1929009" y="3219189"/>
                </a:lnTo>
                <a:lnTo>
                  <a:pt x="2041743" y="3018773"/>
                </a:lnTo>
                <a:lnTo>
                  <a:pt x="2267211" y="2755726"/>
                </a:lnTo>
                <a:lnTo>
                  <a:pt x="2404998" y="2455102"/>
                </a:lnTo>
                <a:lnTo>
                  <a:pt x="2442576" y="2254685"/>
                </a:lnTo>
                <a:lnTo>
                  <a:pt x="2442576" y="1866378"/>
                </a:lnTo>
                <a:lnTo>
                  <a:pt x="2467628" y="1290181"/>
                </a:lnTo>
                <a:lnTo>
                  <a:pt x="2467628" y="776614"/>
                </a:lnTo>
                <a:lnTo>
                  <a:pt x="2467628" y="526093"/>
                </a:lnTo>
                <a:lnTo>
                  <a:pt x="2392472" y="300625"/>
                </a:lnTo>
                <a:lnTo>
                  <a:pt x="2317315" y="87682"/>
                </a:lnTo>
                <a:lnTo>
                  <a:pt x="2217107" y="37578"/>
                </a:lnTo>
                <a:lnTo>
                  <a:pt x="2066795" y="12526"/>
                </a:lnTo>
                <a:lnTo>
                  <a:pt x="1791222" y="12526"/>
                </a:lnTo>
                <a:lnTo>
                  <a:pt x="1603332" y="0"/>
                </a:lnTo>
                <a:lnTo>
                  <a:pt x="1440493" y="62630"/>
                </a:lnTo>
                <a:cubicBezTo>
                  <a:pt x="1402915" y="87682"/>
                  <a:pt x="1366222" y="114116"/>
                  <a:pt x="1327759" y="137786"/>
                </a:cubicBezTo>
                <a:cubicBezTo>
                  <a:pt x="1311856" y="147572"/>
                  <a:pt x="1292236" y="151174"/>
                  <a:pt x="1277655" y="162839"/>
                </a:cubicBezTo>
                <a:cubicBezTo>
                  <a:pt x="1270365" y="168671"/>
                  <a:pt x="1269304" y="179540"/>
                  <a:pt x="1265129" y="187891"/>
                </a:cubicBezTo>
                <a:lnTo>
                  <a:pt x="1227551" y="200417"/>
                </a:lnTo>
                <a:lnTo>
                  <a:pt x="1202499" y="375781"/>
                </a:lnTo>
              </a:path>
            </a:pathLst>
          </a:custGeom>
          <a:noFill/>
          <a:ln w="6350" cap="flat">
            <a:solidFill>
              <a:srgbClr val="0070C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15A87D-5022-4724-8B49-2D4E676F56F2}"/>
              </a:ext>
            </a:extLst>
          </p:cNvPr>
          <p:cNvSpPr/>
          <p:nvPr/>
        </p:nvSpPr>
        <p:spPr>
          <a:xfrm>
            <a:off x="10913641" y="9193820"/>
            <a:ext cx="165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Helvetica Neue" panose="02000503000000020004"/>
              </a:rPr>
              <a:t>Retrieval path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48072D6-1911-42DD-BCFC-1FC3C6C2F6BE}"/>
              </a:ext>
            </a:extLst>
          </p:cNvPr>
          <p:cNvSpPr/>
          <p:nvPr/>
        </p:nvSpPr>
        <p:spPr>
          <a:xfrm>
            <a:off x="15102891" y="5827462"/>
            <a:ext cx="246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Helvetica Neue" panose="02000503000000020004"/>
              </a:rPr>
              <a:t>PIW to put a block</a:t>
            </a:r>
          </a:p>
        </p:txBody>
      </p: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AB64DB01-082D-40CD-AD33-433A2D411ED5}"/>
              </a:ext>
            </a:extLst>
          </p:cNvPr>
          <p:cNvCxnSpPr>
            <a:cxnSpLocks/>
            <a:stCxn id="14" idx="2"/>
            <a:endCxn id="7" idx="0"/>
          </p:cNvCxnSpPr>
          <p:nvPr/>
        </p:nvCxnSpPr>
        <p:spPr>
          <a:xfrm rot="10800000" flipV="1">
            <a:off x="13423135" y="6896111"/>
            <a:ext cx="448323" cy="369116"/>
          </a:xfrm>
          <a:prstGeom prst="curvedConnector2">
            <a:avLst/>
          </a:prstGeom>
          <a:noFill/>
          <a:ln w="12700" cap="flat">
            <a:solidFill>
              <a:srgbClr val="00B05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5107990E-5D00-4317-8F8F-6ED66A3ED46C}"/>
              </a:ext>
            </a:extLst>
          </p:cNvPr>
          <p:cNvCxnSpPr>
            <a:cxnSpLocks/>
            <a:stCxn id="14" idx="6"/>
            <a:endCxn id="9" idx="0"/>
          </p:cNvCxnSpPr>
          <p:nvPr/>
        </p:nvCxnSpPr>
        <p:spPr>
          <a:xfrm>
            <a:off x="14481057" y="6896111"/>
            <a:ext cx="469595" cy="369116"/>
          </a:xfrm>
          <a:prstGeom prst="curvedConnector2">
            <a:avLst/>
          </a:prstGeom>
          <a:noFill/>
          <a:ln w="12700" cap="flat">
            <a:solidFill>
              <a:srgbClr val="00B05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6E94541-BEDC-4D28-A9CC-CFF2794B669E}"/>
              </a:ext>
            </a:extLst>
          </p:cNvPr>
          <p:cNvSpPr/>
          <p:nvPr/>
        </p:nvSpPr>
        <p:spPr>
          <a:xfrm>
            <a:off x="14824400" y="6771414"/>
            <a:ext cx="210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Helvetica Neue" panose="02000503000000020004"/>
              </a:rPr>
              <a:t>Triplet Eviction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70B8B3D-B4C9-44E7-9CAB-AAB12AAD00B9}"/>
              </a:ext>
            </a:extLst>
          </p:cNvPr>
          <p:cNvCxnSpPr>
            <a:cxnSpLocks/>
          </p:cNvCxnSpPr>
          <p:nvPr/>
        </p:nvCxnSpPr>
        <p:spPr>
          <a:xfrm>
            <a:off x="15419906" y="7252043"/>
            <a:ext cx="0" cy="622784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E86524F-30A2-48C6-907D-5FA204F81B60}"/>
                  </a:ext>
                </a:extLst>
              </p:cNvPr>
              <p:cNvSpPr/>
              <p:nvPr/>
            </p:nvSpPr>
            <p:spPr>
              <a:xfrm>
                <a:off x="15510803" y="7296176"/>
                <a:ext cx="14219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0">
                  <a:spcBef>
                    <a:spcPts val="1200"/>
                  </a:spcBef>
                  <a:buSzPct val="100000"/>
                </a:pPr>
                <a:r>
                  <a:rPr lang="en-US" sz="1600" dirty="0">
                    <a:solidFill>
                      <a:srgbClr val="00B05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Bucket size</a:t>
                </a:r>
                <a:r>
                  <a:rPr lang="en-US" sz="1600" i="1" dirty="0">
                    <a:solidFill>
                      <a:srgbClr val="00B05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log</m:t>
                    </m:r>
                    <m:r>
                      <a:rPr lang="en-US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⁡</m:t>
                    </m:r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𝑁</m:t>
                    </m:r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)</m:t>
                    </m:r>
                  </m:oMath>
                </a14:m>
                <a:endParaRPr lang="en-US" sz="1600" i="1" dirty="0">
                  <a:solidFill>
                    <a:srgbClr val="00B050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E86524F-30A2-48C6-907D-5FA204F81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803" y="7296176"/>
                <a:ext cx="1421944" cy="584775"/>
              </a:xfrm>
              <a:prstGeom prst="rect">
                <a:avLst/>
              </a:prstGeom>
              <a:blipFill>
                <a:blip r:embed="rId16"/>
                <a:stretch>
                  <a:fillRect l="-2137" t="-3125" r="-470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Placeholder 2"/>
              <p:cNvSpPr txBox="1">
                <a:spLocks/>
              </p:cNvSpPr>
              <p:nvPr/>
            </p:nvSpPr>
            <p:spPr>
              <a:xfrm>
                <a:off x="643255" y="6291063"/>
                <a:ext cx="11506636" cy="11950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44545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88909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1333634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1778178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2222723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2667267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812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356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90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400" b="1" dirty="0">
                    <a:latin typeface="Helvetica Neue"/>
                  </a:rPr>
                  <a:t>Client Storage Reduction</a:t>
                </a:r>
              </a:p>
              <a:p>
                <a:pPr lvl="1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Helvetica Neue"/>
                  </a:rPr>
                  <a:t>Stash sized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Helvetica Neue"/>
                  </a:rPr>
                  <a:t> was stored at the client (due to Circuit-ORAM eviction)</a:t>
                </a:r>
              </a:p>
              <a:p>
                <a:pPr lvl="1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Helvetica Neue"/>
                  </a:rPr>
                  <a:t>Two ways to reduce client stash storage</a:t>
                </a:r>
              </a:p>
              <a:p>
                <a:pPr marL="1346289" lvl="2" indent="-457200" hangingPunct="1">
                  <a:spcBef>
                    <a:spcPts val="1200"/>
                  </a:spcBef>
                  <a:buSzPct val="100000"/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  <a:latin typeface="Helvetica Neue"/>
                  </a:rPr>
                  <a:t>Store stash at the server-side</a:t>
                </a:r>
                <a:r>
                  <a:rPr lang="en-US" sz="2400" dirty="0">
                    <a:latin typeface="Helvetica Neue"/>
                  </a:rPr>
                  <a:t>, and use Private-Information Writing (PIW) to privately put the block into the stash</a:t>
                </a:r>
              </a:p>
              <a:p>
                <a:pPr marL="1346289" lvl="2" indent="-457200" hangingPunct="1">
                  <a:spcBef>
                    <a:spcPts val="1200"/>
                  </a:spcBef>
                  <a:buSzPct val="100000"/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B050"/>
                    </a:solidFill>
                    <a:latin typeface="Helvetica Neue"/>
                  </a:rPr>
                  <a:t>Triplet Eviction </a:t>
                </a:r>
                <a:r>
                  <a:rPr lang="vi-VN" sz="2400" dirty="0">
                    <a:solidFill>
                      <a:schemeClr val="tx2">
                        <a:lumMod val="50000"/>
                      </a:schemeClr>
                    </a:solidFill>
                    <a:latin typeface="Helvetica Neue"/>
                  </a:rPr>
                  <a:t>[</a:t>
                </a:r>
                <a:r>
                  <a:rPr lang="vi-VN" sz="2400" dirty="0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</a:rPr>
                  <a:t>SvDFR+16</a:t>
                </a:r>
                <a:r>
                  <a:rPr lang="vi-VN" sz="2400" dirty="0">
                    <a:solidFill>
                      <a:schemeClr val="tx2">
                        <a:lumMod val="50000"/>
                      </a:schemeClr>
                    </a:solidFill>
                    <a:latin typeface="Helvetica Neue"/>
                  </a:rPr>
                  <a:t>]</a:t>
                </a:r>
                <a:r>
                  <a:rPr lang="vi-VN" sz="2400" dirty="0">
                    <a:solidFill>
                      <a:srgbClr val="00B050"/>
                    </a:solidFill>
                    <a:latin typeface="Helvetica Neue"/>
                  </a:rPr>
                  <a:t> </a:t>
                </a:r>
                <a:endParaRPr lang="vi-VN" sz="2400" dirty="0">
                  <a:latin typeface="Helvetica Neue"/>
                </a:endParaRPr>
              </a:p>
              <a:p>
                <a:pPr lvl="3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vi-VN" sz="2400" dirty="0">
                    <a:latin typeface="Helvetica Neue"/>
                  </a:rPr>
                  <a:t>Stash</a:t>
                </a:r>
                <a:r>
                  <a:rPr lang="en-US" sz="2400" dirty="0">
                    <a:latin typeface="Helvetica Neue"/>
                  </a:rPr>
                  <a:t> not needed in place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Helvetica Neue"/>
                  </a:rPr>
                  <a:t> bucket size)</a:t>
                </a:r>
              </a:p>
              <a:p>
                <a:pPr lvl="2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sz="2400" dirty="0">
                  <a:latin typeface="Helvetica Neue"/>
                </a:endParaRPr>
              </a:p>
              <a:p>
                <a:pPr lvl="1"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sz="2400" dirty="0">
                  <a:latin typeface="Helvetica Neue"/>
                </a:endParaRPr>
              </a:p>
              <a:p>
                <a:pPr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sz="2400" dirty="0">
                  <a:latin typeface="Helvetica Neue"/>
                </a:endParaRPr>
              </a:p>
              <a:p>
                <a:pPr hangingPunct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sz="2400" dirty="0">
                  <a:latin typeface="Helvetica Neue"/>
                </a:endParaRPr>
              </a:p>
              <a:p>
                <a:pPr marL="0" indent="0" hangingPunct="1">
                  <a:spcBef>
                    <a:spcPts val="1200"/>
                  </a:spcBef>
                  <a:buSzPct val="100000"/>
                  <a:buFontTx/>
                  <a:buNone/>
                </a:pPr>
                <a:endParaRPr lang="en-US" sz="24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80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5" y="6291063"/>
                <a:ext cx="11506636" cy="1195012"/>
              </a:xfrm>
              <a:prstGeom prst="rect">
                <a:avLst/>
              </a:prstGeom>
              <a:blipFill>
                <a:blip r:embed="rId17"/>
                <a:stretch>
                  <a:fillRect l="-1113" t="-3061" b="-1984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9894710" y="5533332"/>
            <a:ext cx="0" cy="440748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/>
          <p:cNvCxnSpPr/>
          <p:nvPr/>
        </p:nvCxnSpPr>
        <p:spPr>
          <a:xfrm flipV="1">
            <a:off x="12351564" y="5533332"/>
            <a:ext cx="0" cy="440748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04328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" grpId="0" animBg="1"/>
      <p:bldP spid="48" grpId="0"/>
      <p:bldP spid="49" grpId="0"/>
      <p:bldP spid="82" grpId="0"/>
      <p:bldP spid="83" grpId="0"/>
      <p:bldP spid="84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30" grpId="0"/>
      <p:bldP spid="130" grpId="1"/>
      <p:bldP spid="131" grpId="0"/>
      <p:bldP spid="131" grpId="1"/>
      <p:bldP spid="137" grpId="0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 – Performance (1/3)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idx="1"/>
          </p:nvPr>
        </p:nvSpPr>
        <p:spPr>
          <a:xfrm>
            <a:off x="643255" y="1360673"/>
            <a:ext cx="16129416" cy="307620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MACAO schemes were 7× faster than single-server ORAMs and up to 1.5× slower than S</a:t>
            </a:r>
            <a:r>
              <a:rPr lang="en-US" sz="28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ORAM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A78B0-6188-1244-972F-D4F046E8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82" y="2267209"/>
            <a:ext cx="15312671" cy="5611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75D89-200A-E243-9E62-62074DA98071}"/>
              </a:ext>
            </a:extLst>
          </p:cNvPr>
          <p:cNvSpPr/>
          <p:nvPr/>
        </p:nvSpPr>
        <p:spPr>
          <a:xfrm>
            <a:off x="4300667" y="7924801"/>
            <a:ext cx="8738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End-to-end delay of MACAO schemes and their counterparts.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CFA353-99F3-5E4B-98E0-F84FFAB30424}"/>
              </a:ext>
            </a:extLst>
          </p:cNvPr>
          <p:cNvSpPr txBox="1">
            <a:spLocks/>
          </p:cNvSpPr>
          <p:nvPr/>
        </p:nvSpPr>
        <p:spPr>
          <a:xfrm>
            <a:off x="-1" y="8860341"/>
            <a:ext cx="17340263" cy="84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889089" lvl="2" indent="0" hangingPunct="1">
              <a:spcBef>
                <a:spcPts val="0"/>
              </a:spcBef>
              <a:buSzPct val="100000"/>
              <a:buFontTx/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Configuration: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Library: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NTL,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tomcrypt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zeroMQ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pthread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Macbook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Pro 2018;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Servers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Amazon EC2 c5.4xlarge, EBS-based storage;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Client-server bandwidth: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29/5 Mbps;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Inter-server bandwidth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250/250 Mbps; DB Size: 1GB – 1TB;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Block size: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4KB, 256KB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4164B42-CCFD-4246-87C1-3A0B34153353}"/>
              </a:ext>
            </a:extLst>
          </p:cNvPr>
          <p:cNvSpPr/>
          <p:nvPr/>
        </p:nvSpPr>
        <p:spPr>
          <a:xfrm>
            <a:off x="1788753" y="2576339"/>
            <a:ext cx="5012514" cy="767562"/>
          </a:xfrm>
          <a:custGeom>
            <a:avLst/>
            <a:gdLst>
              <a:gd name="connsiteX0" fmla="*/ 320374 w 5012514"/>
              <a:gd name="connsiteY0" fmla="*/ 80093 h 767562"/>
              <a:gd name="connsiteX1" fmla="*/ 146838 w 5012514"/>
              <a:gd name="connsiteY1" fmla="*/ 86768 h 767562"/>
              <a:gd name="connsiteX2" fmla="*/ 40047 w 5012514"/>
              <a:gd name="connsiteY2" fmla="*/ 140163 h 767562"/>
              <a:gd name="connsiteX3" fmla="*/ 0 w 5012514"/>
              <a:gd name="connsiteY3" fmla="*/ 333722 h 767562"/>
              <a:gd name="connsiteX4" fmla="*/ 6675 w 5012514"/>
              <a:gd name="connsiteY4" fmla="*/ 540630 h 767562"/>
              <a:gd name="connsiteX5" fmla="*/ 46721 w 5012514"/>
              <a:gd name="connsiteY5" fmla="*/ 714166 h 767562"/>
              <a:gd name="connsiteX6" fmla="*/ 420491 w 5012514"/>
              <a:gd name="connsiteY6" fmla="*/ 747538 h 767562"/>
              <a:gd name="connsiteX7" fmla="*/ 700818 w 5012514"/>
              <a:gd name="connsiteY7" fmla="*/ 767562 h 767562"/>
              <a:gd name="connsiteX8" fmla="*/ 1161355 w 5012514"/>
              <a:gd name="connsiteY8" fmla="*/ 747538 h 767562"/>
              <a:gd name="connsiteX9" fmla="*/ 1675288 w 5012514"/>
              <a:gd name="connsiteY9" fmla="*/ 687468 h 767562"/>
              <a:gd name="connsiteX10" fmla="*/ 1915568 w 5012514"/>
              <a:gd name="connsiteY10" fmla="*/ 567328 h 767562"/>
              <a:gd name="connsiteX11" fmla="*/ 2242616 w 5012514"/>
              <a:gd name="connsiteY11" fmla="*/ 467211 h 767562"/>
              <a:gd name="connsiteX12" fmla="*/ 2529618 w 5012514"/>
              <a:gd name="connsiteY12" fmla="*/ 440514 h 767562"/>
              <a:gd name="connsiteX13" fmla="*/ 2789921 w 5012514"/>
              <a:gd name="connsiteY13" fmla="*/ 427165 h 767562"/>
              <a:gd name="connsiteX14" fmla="*/ 3063574 w 5012514"/>
              <a:gd name="connsiteY14" fmla="*/ 400467 h 767562"/>
              <a:gd name="connsiteX15" fmla="*/ 3577507 w 5012514"/>
              <a:gd name="connsiteY15" fmla="*/ 400467 h 767562"/>
              <a:gd name="connsiteX16" fmla="*/ 4204905 w 5012514"/>
              <a:gd name="connsiteY16" fmla="*/ 393792 h 767562"/>
              <a:gd name="connsiteX17" fmla="*/ 4718838 w 5012514"/>
              <a:gd name="connsiteY17" fmla="*/ 393792 h 767562"/>
              <a:gd name="connsiteX18" fmla="*/ 5012514 w 5012514"/>
              <a:gd name="connsiteY18" fmla="*/ 340397 h 767562"/>
              <a:gd name="connsiteX19" fmla="*/ 4972467 w 5012514"/>
              <a:gd name="connsiteY19" fmla="*/ 133489 h 767562"/>
              <a:gd name="connsiteX20" fmla="*/ 4845653 w 5012514"/>
              <a:gd name="connsiteY20" fmla="*/ 53395 h 767562"/>
              <a:gd name="connsiteX21" fmla="*/ 4385116 w 5012514"/>
              <a:gd name="connsiteY21" fmla="*/ 6674 h 767562"/>
              <a:gd name="connsiteX22" fmla="*/ 3884532 w 5012514"/>
              <a:gd name="connsiteY22" fmla="*/ 0 h 767562"/>
              <a:gd name="connsiteX23" fmla="*/ 3530786 w 5012514"/>
              <a:gd name="connsiteY23" fmla="*/ 6674 h 767562"/>
              <a:gd name="connsiteX24" fmla="*/ 2596362 w 5012514"/>
              <a:gd name="connsiteY24" fmla="*/ 26697 h 767562"/>
              <a:gd name="connsiteX25" fmla="*/ 1802102 w 5012514"/>
              <a:gd name="connsiteY25" fmla="*/ 13349 h 767562"/>
              <a:gd name="connsiteX26" fmla="*/ 1181378 w 5012514"/>
              <a:gd name="connsiteY26" fmla="*/ 73419 h 767562"/>
              <a:gd name="connsiteX27" fmla="*/ 320374 w 5012514"/>
              <a:gd name="connsiteY27" fmla="*/ 80093 h 76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12514" h="767562">
                <a:moveTo>
                  <a:pt x="320374" y="80093"/>
                </a:moveTo>
                <a:lnTo>
                  <a:pt x="146838" y="86768"/>
                </a:lnTo>
                <a:lnTo>
                  <a:pt x="40047" y="140163"/>
                </a:lnTo>
                <a:lnTo>
                  <a:pt x="0" y="333722"/>
                </a:lnTo>
                <a:lnTo>
                  <a:pt x="6675" y="540630"/>
                </a:lnTo>
                <a:lnTo>
                  <a:pt x="46721" y="714166"/>
                </a:lnTo>
                <a:lnTo>
                  <a:pt x="420491" y="747538"/>
                </a:lnTo>
                <a:lnTo>
                  <a:pt x="700818" y="767562"/>
                </a:lnTo>
                <a:lnTo>
                  <a:pt x="1161355" y="747538"/>
                </a:lnTo>
                <a:lnTo>
                  <a:pt x="1675288" y="687468"/>
                </a:lnTo>
                <a:lnTo>
                  <a:pt x="1915568" y="567328"/>
                </a:lnTo>
                <a:lnTo>
                  <a:pt x="2242616" y="467211"/>
                </a:lnTo>
                <a:lnTo>
                  <a:pt x="2529618" y="440514"/>
                </a:lnTo>
                <a:lnTo>
                  <a:pt x="2789921" y="427165"/>
                </a:lnTo>
                <a:lnTo>
                  <a:pt x="3063574" y="400467"/>
                </a:lnTo>
                <a:lnTo>
                  <a:pt x="3577507" y="400467"/>
                </a:lnTo>
                <a:lnTo>
                  <a:pt x="4204905" y="393792"/>
                </a:lnTo>
                <a:lnTo>
                  <a:pt x="4718838" y="393792"/>
                </a:lnTo>
                <a:lnTo>
                  <a:pt x="5012514" y="340397"/>
                </a:lnTo>
                <a:lnTo>
                  <a:pt x="4972467" y="133489"/>
                </a:lnTo>
                <a:lnTo>
                  <a:pt x="4845653" y="53395"/>
                </a:lnTo>
                <a:lnTo>
                  <a:pt x="4385116" y="6674"/>
                </a:lnTo>
                <a:lnTo>
                  <a:pt x="3884532" y="0"/>
                </a:lnTo>
                <a:lnTo>
                  <a:pt x="3530786" y="6674"/>
                </a:lnTo>
                <a:lnTo>
                  <a:pt x="2596362" y="26697"/>
                </a:lnTo>
                <a:lnTo>
                  <a:pt x="1802102" y="13349"/>
                </a:lnTo>
                <a:lnTo>
                  <a:pt x="1181378" y="73419"/>
                </a:lnTo>
                <a:lnTo>
                  <a:pt x="320374" y="80093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942C9D4-7DF3-AC4D-AA30-BF5C67B292AC}"/>
              </a:ext>
            </a:extLst>
          </p:cNvPr>
          <p:cNvSpPr/>
          <p:nvPr/>
        </p:nvSpPr>
        <p:spPr>
          <a:xfrm>
            <a:off x="1581150" y="5784850"/>
            <a:ext cx="6858000" cy="1016000"/>
          </a:xfrm>
          <a:custGeom>
            <a:avLst/>
            <a:gdLst>
              <a:gd name="connsiteX0" fmla="*/ 31750 w 6858000"/>
              <a:gd name="connsiteY0" fmla="*/ 539750 h 1016000"/>
              <a:gd name="connsiteX1" fmla="*/ 0 w 6858000"/>
              <a:gd name="connsiteY1" fmla="*/ 793750 h 1016000"/>
              <a:gd name="connsiteX2" fmla="*/ 44450 w 6858000"/>
              <a:gd name="connsiteY2" fmla="*/ 1016000 h 1016000"/>
              <a:gd name="connsiteX3" fmla="*/ 1333500 w 6858000"/>
              <a:gd name="connsiteY3" fmla="*/ 977900 h 1016000"/>
              <a:gd name="connsiteX4" fmla="*/ 3937000 w 6858000"/>
              <a:gd name="connsiteY4" fmla="*/ 882650 h 1016000"/>
              <a:gd name="connsiteX5" fmla="*/ 4813300 w 6858000"/>
              <a:gd name="connsiteY5" fmla="*/ 844550 h 1016000"/>
              <a:gd name="connsiteX6" fmla="*/ 6032500 w 6858000"/>
              <a:gd name="connsiteY6" fmla="*/ 781050 h 1016000"/>
              <a:gd name="connsiteX7" fmla="*/ 6724650 w 6858000"/>
              <a:gd name="connsiteY7" fmla="*/ 622300 h 1016000"/>
              <a:gd name="connsiteX8" fmla="*/ 6858000 w 6858000"/>
              <a:gd name="connsiteY8" fmla="*/ 469900 h 1016000"/>
              <a:gd name="connsiteX9" fmla="*/ 6845300 w 6858000"/>
              <a:gd name="connsiteY9" fmla="*/ 88900 h 1016000"/>
              <a:gd name="connsiteX10" fmla="*/ 6711950 w 6858000"/>
              <a:gd name="connsiteY10" fmla="*/ 0 h 1016000"/>
              <a:gd name="connsiteX11" fmla="*/ 5772150 w 6858000"/>
              <a:gd name="connsiteY11" fmla="*/ 44450 h 1016000"/>
              <a:gd name="connsiteX12" fmla="*/ 4591050 w 6858000"/>
              <a:gd name="connsiteY12" fmla="*/ 165100 h 1016000"/>
              <a:gd name="connsiteX13" fmla="*/ 3549650 w 6858000"/>
              <a:gd name="connsiteY13" fmla="*/ 260350 h 1016000"/>
              <a:gd name="connsiteX14" fmla="*/ 2311400 w 6858000"/>
              <a:gd name="connsiteY14" fmla="*/ 381000 h 1016000"/>
              <a:gd name="connsiteX15" fmla="*/ 184150 w 6858000"/>
              <a:gd name="connsiteY15" fmla="*/ 520700 h 1016000"/>
              <a:gd name="connsiteX16" fmla="*/ 31750 w 6858000"/>
              <a:gd name="connsiteY16" fmla="*/ 53975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1016000">
                <a:moveTo>
                  <a:pt x="31750" y="539750"/>
                </a:moveTo>
                <a:lnTo>
                  <a:pt x="0" y="793750"/>
                </a:lnTo>
                <a:lnTo>
                  <a:pt x="44450" y="1016000"/>
                </a:lnTo>
                <a:lnTo>
                  <a:pt x="1333500" y="977900"/>
                </a:lnTo>
                <a:lnTo>
                  <a:pt x="3937000" y="882650"/>
                </a:lnTo>
                <a:lnTo>
                  <a:pt x="4813300" y="844550"/>
                </a:lnTo>
                <a:lnTo>
                  <a:pt x="6032500" y="781050"/>
                </a:lnTo>
                <a:lnTo>
                  <a:pt x="6724650" y="622300"/>
                </a:lnTo>
                <a:lnTo>
                  <a:pt x="6858000" y="469900"/>
                </a:lnTo>
                <a:lnTo>
                  <a:pt x="6845300" y="88900"/>
                </a:lnTo>
                <a:lnTo>
                  <a:pt x="6711950" y="0"/>
                </a:lnTo>
                <a:lnTo>
                  <a:pt x="5772150" y="44450"/>
                </a:lnTo>
                <a:lnTo>
                  <a:pt x="4591050" y="165100"/>
                </a:lnTo>
                <a:lnTo>
                  <a:pt x="3549650" y="260350"/>
                </a:lnTo>
                <a:lnTo>
                  <a:pt x="2311400" y="381000"/>
                </a:lnTo>
                <a:lnTo>
                  <a:pt x="184150" y="520700"/>
                </a:lnTo>
                <a:lnTo>
                  <a:pt x="31750" y="53975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E94FA89-D0E4-8D45-9D93-9A10D19EB86E}"/>
              </a:ext>
            </a:extLst>
          </p:cNvPr>
          <p:cNvSpPr/>
          <p:nvPr/>
        </p:nvSpPr>
        <p:spPr>
          <a:xfrm>
            <a:off x="1574800" y="5384800"/>
            <a:ext cx="6781800" cy="889000"/>
          </a:xfrm>
          <a:custGeom>
            <a:avLst/>
            <a:gdLst>
              <a:gd name="connsiteX0" fmla="*/ 6623050 w 6781800"/>
              <a:gd name="connsiteY0" fmla="*/ 0 h 889000"/>
              <a:gd name="connsiteX1" fmla="*/ 1530350 w 6781800"/>
              <a:gd name="connsiteY1" fmla="*/ 635000 h 889000"/>
              <a:gd name="connsiteX2" fmla="*/ 1295400 w 6781800"/>
              <a:gd name="connsiteY2" fmla="*/ 717550 h 889000"/>
              <a:gd name="connsiteX3" fmla="*/ 12700 w 6781800"/>
              <a:gd name="connsiteY3" fmla="*/ 787400 h 889000"/>
              <a:gd name="connsiteX4" fmla="*/ 0 w 6781800"/>
              <a:gd name="connsiteY4" fmla="*/ 876300 h 889000"/>
              <a:gd name="connsiteX5" fmla="*/ 209550 w 6781800"/>
              <a:gd name="connsiteY5" fmla="*/ 889000 h 889000"/>
              <a:gd name="connsiteX6" fmla="*/ 768350 w 6781800"/>
              <a:gd name="connsiteY6" fmla="*/ 857250 h 889000"/>
              <a:gd name="connsiteX7" fmla="*/ 1606550 w 6781800"/>
              <a:gd name="connsiteY7" fmla="*/ 800100 h 889000"/>
              <a:gd name="connsiteX8" fmla="*/ 2895600 w 6781800"/>
              <a:gd name="connsiteY8" fmla="*/ 552450 h 889000"/>
              <a:gd name="connsiteX9" fmla="*/ 4635500 w 6781800"/>
              <a:gd name="connsiteY9" fmla="*/ 374650 h 889000"/>
              <a:gd name="connsiteX10" fmla="*/ 5981700 w 6781800"/>
              <a:gd name="connsiteY10" fmla="*/ 247650 h 889000"/>
              <a:gd name="connsiteX11" fmla="*/ 6762750 w 6781800"/>
              <a:gd name="connsiteY11" fmla="*/ 146050 h 889000"/>
              <a:gd name="connsiteX12" fmla="*/ 6781800 w 6781800"/>
              <a:gd name="connsiteY12" fmla="*/ 25400 h 889000"/>
              <a:gd name="connsiteX13" fmla="*/ 6623050 w 6781800"/>
              <a:gd name="connsiteY13" fmla="*/ 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81800" h="889000">
                <a:moveTo>
                  <a:pt x="6623050" y="0"/>
                </a:moveTo>
                <a:lnTo>
                  <a:pt x="1530350" y="635000"/>
                </a:lnTo>
                <a:lnTo>
                  <a:pt x="1295400" y="717550"/>
                </a:lnTo>
                <a:lnTo>
                  <a:pt x="12700" y="787400"/>
                </a:lnTo>
                <a:lnTo>
                  <a:pt x="0" y="876300"/>
                </a:lnTo>
                <a:lnTo>
                  <a:pt x="209550" y="889000"/>
                </a:lnTo>
                <a:lnTo>
                  <a:pt x="768350" y="857250"/>
                </a:lnTo>
                <a:lnTo>
                  <a:pt x="1606550" y="800100"/>
                </a:lnTo>
                <a:lnTo>
                  <a:pt x="2895600" y="552450"/>
                </a:lnTo>
                <a:lnTo>
                  <a:pt x="4635500" y="374650"/>
                </a:lnTo>
                <a:lnTo>
                  <a:pt x="5981700" y="247650"/>
                </a:lnTo>
                <a:lnTo>
                  <a:pt x="6762750" y="146050"/>
                </a:lnTo>
                <a:lnTo>
                  <a:pt x="6781800" y="25400"/>
                </a:lnTo>
                <a:lnTo>
                  <a:pt x="6623050" y="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77F316C-0C7E-E949-A946-87D6267CCC70}"/>
              </a:ext>
            </a:extLst>
          </p:cNvPr>
          <p:cNvSpPr/>
          <p:nvPr/>
        </p:nvSpPr>
        <p:spPr>
          <a:xfrm>
            <a:off x="9510997" y="2589845"/>
            <a:ext cx="5012514" cy="767562"/>
          </a:xfrm>
          <a:custGeom>
            <a:avLst/>
            <a:gdLst>
              <a:gd name="connsiteX0" fmla="*/ 320374 w 5012514"/>
              <a:gd name="connsiteY0" fmla="*/ 80093 h 767562"/>
              <a:gd name="connsiteX1" fmla="*/ 146838 w 5012514"/>
              <a:gd name="connsiteY1" fmla="*/ 86768 h 767562"/>
              <a:gd name="connsiteX2" fmla="*/ 40047 w 5012514"/>
              <a:gd name="connsiteY2" fmla="*/ 140163 h 767562"/>
              <a:gd name="connsiteX3" fmla="*/ 0 w 5012514"/>
              <a:gd name="connsiteY3" fmla="*/ 333722 h 767562"/>
              <a:gd name="connsiteX4" fmla="*/ 6675 w 5012514"/>
              <a:gd name="connsiteY4" fmla="*/ 540630 h 767562"/>
              <a:gd name="connsiteX5" fmla="*/ 46721 w 5012514"/>
              <a:gd name="connsiteY5" fmla="*/ 714166 h 767562"/>
              <a:gd name="connsiteX6" fmla="*/ 420491 w 5012514"/>
              <a:gd name="connsiteY6" fmla="*/ 747538 h 767562"/>
              <a:gd name="connsiteX7" fmla="*/ 700818 w 5012514"/>
              <a:gd name="connsiteY7" fmla="*/ 767562 h 767562"/>
              <a:gd name="connsiteX8" fmla="*/ 1161355 w 5012514"/>
              <a:gd name="connsiteY8" fmla="*/ 747538 h 767562"/>
              <a:gd name="connsiteX9" fmla="*/ 1675288 w 5012514"/>
              <a:gd name="connsiteY9" fmla="*/ 687468 h 767562"/>
              <a:gd name="connsiteX10" fmla="*/ 1915568 w 5012514"/>
              <a:gd name="connsiteY10" fmla="*/ 567328 h 767562"/>
              <a:gd name="connsiteX11" fmla="*/ 2242616 w 5012514"/>
              <a:gd name="connsiteY11" fmla="*/ 467211 h 767562"/>
              <a:gd name="connsiteX12" fmla="*/ 2529618 w 5012514"/>
              <a:gd name="connsiteY12" fmla="*/ 440514 h 767562"/>
              <a:gd name="connsiteX13" fmla="*/ 2789921 w 5012514"/>
              <a:gd name="connsiteY13" fmla="*/ 427165 h 767562"/>
              <a:gd name="connsiteX14" fmla="*/ 3063574 w 5012514"/>
              <a:gd name="connsiteY14" fmla="*/ 400467 h 767562"/>
              <a:gd name="connsiteX15" fmla="*/ 3577507 w 5012514"/>
              <a:gd name="connsiteY15" fmla="*/ 400467 h 767562"/>
              <a:gd name="connsiteX16" fmla="*/ 4204905 w 5012514"/>
              <a:gd name="connsiteY16" fmla="*/ 393792 h 767562"/>
              <a:gd name="connsiteX17" fmla="*/ 4718838 w 5012514"/>
              <a:gd name="connsiteY17" fmla="*/ 393792 h 767562"/>
              <a:gd name="connsiteX18" fmla="*/ 5012514 w 5012514"/>
              <a:gd name="connsiteY18" fmla="*/ 340397 h 767562"/>
              <a:gd name="connsiteX19" fmla="*/ 4972467 w 5012514"/>
              <a:gd name="connsiteY19" fmla="*/ 133489 h 767562"/>
              <a:gd name="connsiteX20" fmla="*/ 4845653 w 5012514"/>
              <a:gd name="connsiteY20" fmla="*/ 53395 h 767562"/>
              <a:gd name="connsiteX21" fmla="*/ 4385116 w 5012514"/>
              <a:gd name="connsiteY21" fmla="*/ 6674 h 767562"/>
              <a:gd name="connsiteX22" fmla="*/ 3884532 w 5012514"/>
              <a:gd name="connsiteY22" fmla="*/ 0 h 767562"/>
              <a:gd name="connsiteX23" fmla="*/ 3530786 w 5012514"/>
              <a:gd name="connsiteY23" fmla="*/ 6674 h 767562"/>
              <a:gd name="connsiteX24" fmla="*/ 2596362 w 5012514"/>
              <a:gd name="connsiteY24" fmla="*/ 26697 h 767562"/>
              <a:gd name="connsiteX25" fmla="*/ 1802102 w 5012514"/>
              <a:gd name="connsiteY25" fmla="*/ 13349 h 767562"/>
              <a:gd name="connsiteX26" fmla="*/ 1181378 w 5012514"/>
              <a:gd name="connsiteY26" fmla="*/ 73419 h 767562"/>
              <a:gd name="connsiteX27" fmla="*/ 320374 w 5012514"/>
              <a:gd name="connsiteY27" fmla="*/ 80093 h 76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12514" h="767562">
                <a:moveTo>
                  <a:pt x="320374" y="80093"/>
                </a:moveTo>
                <a:lnTo>
                  <a:pt x="146838" y="86768"/>
                </a:lnTo>
                <a:lnTo>
                  <a:pt x="40047" y="140163"/>
                </a:lnTo>
                <a:lnTo>
                  <a:pt x="0" y="333722"/>
                </a:lnTo>
                <a:lnTo>
                  <a:pt x="6675" y="540630"/>
                </a:lnTo>
                <a:lnTo>
                  <a:pt x="46721" y="714166"/>
                </a:lnTo>
                <a:lnTo>
                  <a:pt x="420491" y="747538"/>
                </a:lnTo>
                <a:lnTo>
                  <a:pt x="700818" y="767562"/>
                </a:lnTo>
                <a:lnTo>
                  <a:pt x="1161355" y="747538"/>
                </a:lnTo>
                <a:lnTo>
                  <a:pt x="1675288" y="687468"/>
                </a:lnTo>
                <a:lnTo>
                  <a:pt x="1915568" y="567328"/>
                </a:lnTo>
                <a:lnTo>
                  <a:pt x="2242616" y="467211"/>
                </a:lnTo>
                <a:lnTo>
                  <a:pt x="2529618" y="440514"/>
                </a:lnTo>
                <a:lnTo>
                  <a:pt x="2789921" y="427165"/>
                </a:lnTo>
                <a:lnTo>
                  <a:pt x="3063574" y="400467"/>
                </a:lnTo>
                <a:lnTo>
                  <a:pt x="3577507" y="400467"/>
                </a:lnTo>
                <a:lnTo>
                  <a:pt x="4204905" y="393792"/>
                </a:lnTo>
                <a:lnTo>
                  <a:pt x="4718838" y="393792"/>
                </a:lnTo>
                <a:lnTo>
                  <a:pt x="5012514" y="340397"/>
                </a:lnTo>
                <a:lnTo>
                  <a:pt x="4972467" y="133489"/>
                </a:lnTo>
                <a:lnTo>
                  <a:pt x="4845653" y="53395"/>
                </a:lnTo>
                <a:lnTo>
                  <a:pt x="4385116" y="6674"/>
                </a:lnTo>
                <a:lnTo>
                  <a:pt x="3884532" y="0"/>
                </a:lnTo>
                <a:lnTo>
                  <a:pt x="3530786" y="6674"/>
                </a:lnTo>
                <a:lnTo>
                  <a:pt x="2596362" y="26697"/>
                </a:lnTo>
                <a:lnTo>
                  <a:pt x="1802102" y="13349"/>
                </a:lnTo>
                <a:lnTo>
                  <a:pt x="1181378" y="73419"/>
                </a:lnTo>
                <a:lnTo>
                  <a:pt x="320374" y="80093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DC0C9DB-F58B-2742-B819-0B8DA1CC3778}"/>
              </a:ext>
            </a:extLst>
          </p:cNvPr>
          <p:cNvSpPr/>
          <p:nvPr/>
        </p:nvSpPr>
        <p:spPr>
          <a:xfrm>
            <a:off x="9016678" y="5775767"/>
            <a:ext cx="7211028" cy="706056"/>
          </a:xfrm>
          <a:custGeom>
            <a:avLst/>
            <a:gdLst>
              <a:gd name="connsiteX0" fmla="*/ 659757 w 7211028"/>
              <a:gd name="connsiteY0" fmla="*/ 173620 h 706056"/>
              <a:gd name="connsiteX1" fmla="*/ 312517 w 7211028"/>
              <a:gd name="connsiteY1" fmla="*/ 219919 h 706056"/>
              <a:gd name="connsiteX2" fmla="*/ 0 w 7211028"/>
              <a:gd name="connsiteY2" fmla="*/ 358815 h 706056"/>
              <a:gd name="connsiteX3" fmla="*/ 34725 w 7211028"/>
              <a:gd name="connsiteY3" fmla="*/ 648182 h 706056"/>
              <a:gd name="connsiteX4" fmla="*/ 185195 w 7211028"/>
              <a:gd name="connsiteY4" fmla="*/ 648182 h 706056"/>
              <a:gd name="connsiteX5" fmla="*/ 405114 w 7211028"/>
              <a:gd name="connsiteY5" fmla="*/ 706056 h 706056"/>
              <a:gd name="connsiteX6" fmla="*/ 1770927 w 7211028"/>
              <a:gd name="connsiteY6" fmla="*/ 706056 h 706056"/>
              <a:gd name="connsiteX7" fmla="*/ 7211028 w 7211028"/>
              <a:gd name="connsiteY7" fmla="*/ 544010 h 706056"/>
              <a:gd name="connsiteX8" fmla="*/ 7211028 w 7211028"/>
              <a:gd name="connsiteY8" fmla="*/ 57874 h 706056"/>
              <a:gd name="connsiteX9" fmla="*/ 2442259 w 7211028"/>
              <a:gd name="connsiteY9" fmla="*/ 0 h 706056"/>
              <a:gd name="connsiteX10" fmla="*/ 659757 w 7211028"/>
              <a:gd name="connsiteY10" fmla="*/ 173620 h 7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1028" h="706056">
                <a:moveTo>
                  <a:pt x="659757" y="173620"/>
                </a:moveTo>
                <a:lnTo>
                  <a:pt x="312517" y="219919"/>
                </a:lnTo>
                <a:lnTo>
                  <a:pt x="0" y="358815"/>
                </a:lnTo>
                <a:lnTo>
                  <a:pt x="34725" y="648182"/>
                </a:lnTo>
                <a:lnTo>
                  <a:pt x="185195" y="648182"/>
                </a:lnTo>
                <a:lnTo>
                  <a:pt x="405114" y="706056"/>
                </a:lnTo>
                <a:lnTo>
                  <a:pt x="1770927" y="706056"/>
                </a:lnTo>
                <a:lnTo>
                  <a:pt x="7211028" y="544010"/>
                </a:lnTo>
                <a:lnTo>
                  <a:pt x="7211028" y="57874"/>
                </a:lnTo>
                <a:lnTo>
                  <a:pt x="2442259" y="0"/>
                </a:lnTo>
                <a:lnTo>
                  <a:pt x="659757" y="17362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4829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 – Performance (2/3)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idx="1"/>
          </p:nvPr>
        </p:nvSpPr>
        <p:spPr>
          <a:xfrm>
            <a:off x="643255" y="1360673"/>
            <a:ext cx="16129416" cy="3076208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/>
              </a:rPr>
              <a:t>Server computation contributed the most portion to the overall delay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/>
              </a:rPr>
              <a:t>Bandwidth reduction trick significantly reduced the communication costs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9C2017F-C5F5-4FE1-BF01-E1B02A3E1174}"/>
              </a:ext>
            </a:extLst>
          </p:cNvPr>
          <p:cNvSpPr txBox="1">
            <a:spLocks/>
          </p:cNvSpPr>
          <p:nvPr/>
        </p:nvSpPr>
        <p:spPr>
          <a:xfrm>
            <a:off x="-1" y="8860341"/>
            <a:ext cx="17340263" cy="84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889089" lvl="2" indent="0" hangingPunct="1">
              <a:spcBef>
                <a:spcPts val="0"/>
              </a:spcBef>
              <a:buSzPct val="100000"/>
              <a:buFontTx/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Configuration: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Library: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NTL,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tomcrypt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zeroMQ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pthread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Macbook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Pro 2018;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Servers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Amazon EC2 c5.4xlarge, EBS-based storage;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Client-server bandwidth: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29/5 Mbps;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Inter-server bandwidth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250/250 Mbps; DB Size: 1GB – 1TB;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Block size: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4KB, 256KB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15B97-BD66-0A45-BE1F-8119DD4E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1" y="3006245"/>
            <a:ext cx="16332416" cy="5196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F33556-091D-494A-831D-21CDEDDF4BE7}"/>
              </a:ext>
            </a:extLst>
          </p:cNvPr>
          <p:cNvSpPr/>
          <p:nvPr/>
        </p:nvSpPr>
        <p:spPr>
          <a:xfrm>
            <a:off x="4300667" y="8263003"/>
            <a:ext cx="8738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 breakdown of MACAO schemes</a:t>
            </a:r>
          </a:p>
        </p:txBody>
      </p:sp>
    </p:spTree>
    <p:extLst>
      <p:ext uri="{BB962C8B-B14F-4D97-AF65-F5344CB8AC3E}">
        <p14:creationId xmlns:p14="http://schemas.microsoft.com/office/powerpoint/2010/main" val="27862381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 – Performance (3/3)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idx="1"/>
          </p:nvPr>
        </p:nvSpPr>
        <p:spPr>
          <a:xfrm>
            <a:off x="643255" y="1360673"/>
            <a:ext cx="16129416" cy="3076208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/>
              </a:rPr>
              <a:t>Bandwidth reduction trick also helped to reduce the delay when increasing number of servers for higher privacy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9D56D-B749-8349-8656-138D8953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87" y="2434481"/>
            <a:ext cx="7377828" cy="53941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2070BC-B6EE-4F4C-BCC7-C73F587B4B64}"/>
              </a:ext>
            </a:extLst>
          </p:cNvPr>
          <p:cNvSpPr/>
          <p:nvPr/>
        </p:nvSpPr>
        <p:spPr>
          <a:xfrm>
            <a:off x="4300667" y="8012483"/>
            <a:ext cx="8738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End-to-end delay with varied privacy levels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36506B-ACD9-434E-A283-63D5872F376D}"/>
              </a:ext>
            </a:extLst>
          </p:cNvPr>
          <p:cNvSpPr txBox="1">
            <a:spLocks/>
          </p:cNvSpPr>
          <p:nvPr/>
        </p:nvSpPr>
        <p:spPr>
          <a:xfrm>
            <a:off x="-1" y="8860341"/>
            <a:ext cx="17340263" cy="84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889089" lvl="2" indent="0" hangingPunct="1">
              <a:spcBef>
                <a:spcPts val="0"/>
              </a:spcBef>
              <a:buSzPct val="100000"/>
              <a:buFontTx/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Configuration: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Library: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NTL,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tomcrypt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zeroMQ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pthread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Macbook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Pro 2018;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Servers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Amazon EC2 c5.4xlarge, EBS-based storage;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Client-server bandwidth: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29/5 Mbps;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Inter-server bandwidth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250/250 Mbps; DB Size: 1GB – 1TB;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Block size: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4KB, 256KB</a:t>
            </a:r>
          </a:p>
        </p:txBody>
      </p:sp>
    </p:spTree>
    <p:extLst>
      <p:ext uri="{BB962C8B-B14F-4D97-AF65-F5344CB8AC3E}">
        <p14:creationId xmlns:p14="http://schemas.microsoft.com/office/powerpoint/2010/main" val="36959056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Conclusion &amp; Future Work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idx="1"/>
          </p:nvPr>
        </p:nvSpPr>
        <p:spPr>
          <a:xfrm>
            <a:off x="643254" y="1360672"/>
            <a:ext cx="15778367" cy="22342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Proposed MACAO, a multi-server active ORAM framework providing integrity, access pattern obliviousness against active adversaries, and secure computation capability.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 on Authenticated additive secret sharing and tree ORAM paradigm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6C12C-B330-CF4C-A1F4-9922E917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42" y="3594967"/>
            <a:ext cx="8377048" cy="557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D0688A-AD90-FD43-86FB-5CEFD828D338}"/>
              </a:ext>
            </a:extLst>
          </p:cNvPr>
          <p:cNvSpPr/>
          <p:nvPr/>
        </p:nvSpPr>
        <p:spPr>
          <a:xfrm>
            <a:off x="10135677" y="9169049"/>
            <a:ext cx="530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proposed ODFS Model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E76945-1071-5041-8CE1-E03FA25831BE}"/>
              </a:ext>
            </a:extLst>
          </p:cNvPr>
          <p:cNvSpPr txBox="1">
            <a:spLocks/>
          </p:cNvSpPr>
          <p:nvPr/>
        </p:nvSpPr>
        <p:spPr>
          <a:xfrm>
            <a:off x="645342" y="4331420"/>
            <a:ext cx="7741365" cy="70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ts val="1200"/>
              </a:spcBef>
              <a:buSzPct val="100000"/>
              <a:buNone/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Future Work</a:t>
            </a:r>
          </a:p>
          <a:p>
            <a:pPr hangingPunct="1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Oblivious Distributed File System (ODFS) implementation</a:t>
            </a:r>
          </a:p>
          <a:p>
            <a:pPr hangingPunct="1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Multi-user Oblivious Storage based on MACAO</a:t>
            </a:r>
          </a:p>
          <a:p>
            <a:pPr hangingPunct="1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2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651" y="86077"/>
            <a:ext cx="14103311" cy="2159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Helvetica Neue" charset="0"/>
                <a:ea typeface="Helvetica Neue" charset="0"/>
                <a:cs typeface="Helvetica Neue" charset="0"/>
              </a:rPr>
              <a:t>Thank you for your attention!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7465166"/>
            <a:ext cx="17340263" cy="146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3000" b="1" dirty="0">
                <a:latin typeface="Helvetica Neue" charset="0"/>
                <a:ea typeface="Helvetica Neue" charset="0"/>
                <a:cs typeface="Helvetica Neue" charset="0"/>
              </a:rPr>
              <a:t>MACAO code:</a:t>
            </a: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000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https://github.com/thanghoang/MACAO</a:t>
            </a: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80484-446E-4142-8234-CDA567818F91}"/>
              </a:ext>
            </a:extLst>
          </p:cNvPr>
          <p:cNvSpPr/>
          <p:nvPr/>
        </p:nvSpPr>
        <p:spPr>
          <a:xfrm>
            <a:off x="7151926" y="1733619"/>
            <a:ext cx="303640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4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F2E765DD-FF34-744F-AF15-9FB7857B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707" y="3201870"/>
            <a:ext cx="4423554" cy="44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2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References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idx="1"/>
          </p:nvPr>
        </p:nvSpPr>
        <p:spPr>
          <a:xfrm>
            <a:off x="643254" y="1360672"/>
            <a:ext cx="15778367" cy="714324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CDI05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Cramer, Ronald, Ivan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Damgård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Yuval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Ishai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"Share conversion, pseudorandom secret-sharing and applications to secure computation." In Theory of Cryptography Conference, pp. 342-362. Springer, Berlin, Heidelberg, 2005.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/>
                <a:ea typeface="Helvetica Neue" charset="0"/>
                <a:cs typeface="Helvetica Neue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 panose="02000503000000020004"/>
                <a:ea typeface="Helvetica Neue" charset="0"/>
                <a:cs typeface="Helvetica Neue" charset="0"/>
              </a:rPr>
              <a:t>SCSL11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/>
                <a:ea typeface="Helvetica Neue" charset="0"/>
                <a:cs typeface="Helvetica Neue" charset="0"/>
              </a:rPr>
              <a:t>]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Shi, Elaine, T-H. Hubert Chan, Emil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Stefanov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Mingfei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Li. "Oblivious RAM with O ((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3) worst-case cost." In International Conference on The Theory and Application of Cryptology and Information Security, pp. 197-214. Springer, Berlin, Heidelberg, 2011.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/>
              </a:rPr>
              <a:t>DPSZ11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]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Damgård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Ivan, Valerio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Pastro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Nigel Smart, and Sarah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Zakarias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"Multiparty computation from somewhat homomorphic encryption." In Annual Cryptology Conference, pp. 643-662. Springer, Berlin, Heidelberg, 2012.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DSZ14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Demmler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Daniel, Thomas Schneider, and Michael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Zohner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"Ad-hoc secure two-party computation on mobile devices using hardware tokens." In 23rd {USENIX} Security Symposium ({USENIX} Security 14), pp. 893-908. 2014.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WCS15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]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Wang, Xiao, Hubert Chan, and Elaine Shi. "Circuit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On tightness of the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goldreich-ostrovsky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lower bound." In Proceedings of the 22nd ACM SIGSAC Conference on Computer and Communications Security, pp. 850-861. 2015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vi-VN" sz="16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[</a:t>
            </a:r>
            <a:r>
              <a:rPr lang="vi-VN" sz="1600" dirty="0">
                <a:solidFill>
                  <a:srgbClr val="0070C0"/>
                </a:solidFill>
                <a:latin typeface="Helvetica Neue"/>
              </a:rPr>
              <a:t>SvDFR+16</a:t>
            </a:r>
            <a:r>
              <a:rPr lang="vi-VN" sz="16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]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Devadas, Srinivas, Marten van Dijk, Christopher W. Fletcher, Ling Ren, Elaine Shi, and Daniel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/>
              </a:rPr>
              <a:t>Wichs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. "Onion ORAM: A constant bandwidth blowup oblivious RAM." In Theory of Cryptography Conference, pp. 145-174. Springer, Berlin, Heidelberg, 2016.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HOY+17]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Hoang, Thang,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Ceyhun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Ozkaptan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Attila A. Yavuz, Jorge Guajardo, and Tam Nguyen. "S3oram: A computation-efficient and constant client bandwidth blowup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shamir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secret sharing." In Proceedings of the 2017 ACM SIGSAC Conference on Computer and Communications Security, pp. 491-505. 2017.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Helvetica Neue"/>
              </a:rPr>
              <a:t>RWTS+17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]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Riazi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Sadegh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Christian Weinert, Oleksandr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Tkachenko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Ebrahim M.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Songhori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Thomas Schneider, and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Farinaz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Koushanfar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"Chameleon: A hybrid secure computation framework for machine learning applications." In Proceedings of the 2018 on Asia Conference on Computer and Communications Security, pp. 707-721. 2018.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11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8129020" y="5634808"/>
            <a:ext cx="3860295" cy="937458"/>
          </a:xfrm>
          <a:prstGeom prst="left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hangingPunct="1">
              <a:buSzPct val="100000"/>
              <a:defRPr/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Physical read/write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736" y="2906973"/>
            <a:ext cx="4931584" cy="6005015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255" y="1989813"/>
            <a:ext cx="16129416" cy="1484158"/>
          </a:xfrm>
        </p:spPr>
        <p:txBody>
          <a:bodyPr anchor="t">
            <a:noAutofit/>
          </a:bodyPr>
          <a:lstStyle/>
          <a:p>
            <a:pPr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Oblivious Random Access Machine (ORAM) allows a client to </a:t>
            </a:r>
            <a:r>
              <a:rPr lang="en-US" sz="3400" u="sng" dirty="0">
                <a:latin typeface="Helvetica Neue" charset="0"/>
                <a:ea typeface="Helvetica Neue" charset="0"/>
                <a:cs typeface="Helvetica Neue" charset="0"/>
              </a:rPr>
              <a:t>hide the access pattern</a:t>
            </a: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 when accessing data stored on untrusted memory.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429476" y="4700301"/>
            <a:ext cx="1376084" cy="2613358"/>
            <a:chOff x="2904003" y="4933447"/>
            <a:chExt cx="989992" cy="1880120"/>
          </a:xfrm>
        </p:grpSpPr>
        <p:sp>
          <p:nvSpPr>
            <p:cNvPr id="53" name="Oval 52"/>
            <p:cNvSpPr/>
            <p:nvPr/>
          </p:nvSpPr>
          <p:spPr>
            <a:xfrm>
              <a:off x="3067317" y="4933447"/>
              <a:ext cx="675861" cy="675861"/>
            </a:xfrm>
            <a:prstGeom prst="ellipse">
              <a:avLst/>
            </a:prstGeom>
            <a:noFill/>
            <a:ln w="5715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6" name="Straight Connector 65"/>
            <p:cNvCxnSpPr>
              <a:stCxn id="53" idx="4"/>
            </p:cNvCxnSpPr>
            <p:nvPr/>
          </p:nvCxnSpPr>
          <p:spPr>
            <a:xfrm>
              <a:off x="3405248" y="5609308"/>
              <a:ext cx="0" cy="795130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404623" y="6397804"/>
              <a:ext cx="415763" cy="415763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2983236" y="6397804"/>
              <a:ext cx="415763" cy="415763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3398999" y="5637452"/>
              <a:ext cx="494996" cy="272240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2904003" y="5637452"/>
              <a:ext cx="494996" cy="272240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8905" y="5535120"/>
            <a:ext cx="1559279" cy="1559279"/>
          </a:xfrm>
          <a:prstGeom prst="rect">
            <a:avLst/>
          </a:prstGeom>
        </p:spPr>
      </p:pic>
      <p:sp>
        <p:nvSpPr>
          <p:cNvPr id="84" name="Can 83"/>
          <p:cNvSpPr/>
          <p:nvPr/>
        </p:nvSpPr>
        <p:spPr>
          <a:xfrm>
            <a:off x="13636343" y="4045919"/>
            <a:ext cx="875958" cy="1308764"/>
          </a:xfrm>
          <a:prstGeom prst="can">
            <a:avLst/>
          </a:prstGeom>
          <a:solidFill>
            <a:srgbClr val="FFFFFF"/>
          </a:solidFill>
          <a:ln w="25400" cap="flat">
            <a:solidFill>
              <a:schemeClr val="accent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3" name="Picture 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9969" y="4380154"/>
            <a:ext cx="748706" cy="74870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0131" y="4517953"/>
            <a:ext cx="1215553" cy="121555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5635" y="5453999"/>
            <a:ext cx="1522933" cy="152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8555" y="5397056"/>
            <a:ext cx="672899" cy="67289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17" name="Text Placeholder 2"/>
          <p:cNvSpPr txBox="1">
            <a:spLocks/>
          </p:cNvSpPr>
          <p:nvPr/>
        </p:nvSpPr>
        <p:spPr>
          <a:xfrm>
            <a:off x="914400" y="8101558"/>
            <a:ext cx="15336457" cy="148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sz="2400" b="1" u="sng" dirty="0">
                <a:latin typeface="Helvetica Neue" charset="0"/>
                <a:ea typeface="Helvetica Neue" charset="0"/>
                <a:cs typeface="Helvetica Neue" charset="0"/>
              </a:rPr>
              <a:t>ORAM applications:</a:t>
            </a: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Cloud storage-as-a-service (personal data storage, health-record database, password management), searchable encryption, secure multiparty computation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124063" y="4995309"/>
            <a:ext cx="2006221" cy="2394098"/>
          </a:xfrm>
          <a:prstGeom prst="round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ORAM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FEB9D4-5EB4-4904-9FB7-629759D1D11D}"/>
              </a:ext>
            </a:extLst>
          </p:cNvPr>
          <p:cNvGrpSpPr/>
          <p:nvPr/>
        </p:nvGrpSpPr>
        <p:grpSpPr>
          <a:xfrm>
            <a:off x="3190615" y="5413735"/>
            <a:ext cx="3397075" cy="1232373"/>
            <a:chOff x="3190615" y="5394685"/>
            <a:chExt cx="3397075" cy="1232373"/>
          </a:xfrm>
        </p:grpSpPr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E2AD4E67-6BB0-4723-85AA-ED89EBEA1AA0}"/>
                </a:ext>
              </a:extLst>
            </p:cNvPr>
            <p:cNvSpPr txBox="1">
              <a:spLocks/>
            </p:cNvSpPr>
            <p:nvPr/>
          </p:nvSpPr>
          <p:spPr>
            <a:xfrm>
              <a:off x="4104731" y="5394685"/>
              <a:ext cx="2482959" cy="566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444545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889090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1333634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1778178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2222723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2667267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3111812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3556356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4000900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charset="2"/>
                <a:buNone/>
                <a:tabLst/>
                <a:defRPr/>
              </a:pPr>
              <a:r>
                <a:rPr lang="en-US" sz="2400" dirty="0">
                  <a:latin typeface="Helvetica Neue" charset="0"/>
                  <a:ea typeface="Helvetica Neue" charset="0"/>
                  <a:cs typeface="Helvetica Neue" charset="0"/>
                </a:rPr>
                <a:t>Logical read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65586DC-6388-4C88-B293-9370A1C714DD}"/>
                </a:ext>
              </a:extLst>
            </p:cNvPr>
            <p:cNvCxnSpPr>
              <a:cxnSpLocks/>
            </p:cNvCxnSpPr>
            <p:nvPr/>
          </p:nvCxnSpPr>
          <p:spPr>
            <a:xfrm>
              <a:off x="3190615" y="5826060"/>
              <a:ext cx="2933448" cy="0"/>
            </a:xfrm>
            <a:prstGeom prst="straightConnector1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Text Placeholder 2">
              <a:extLst>
                <a:ext uri="{FF2B5EF4-FFF2-40B4-BE49-F238E27FC236}">
                  <a16:creationId xmlns:a16="http://schemas.microsoft.com/office/drawing/2014/main" id="{15C388E7-A53A-4902-BABA-DBFE84C223A6}"/>
                </a:ext>
              </a:extLst>
            </p:cNvPr>
            <p:cNvSpPr txBox="1">
              <a:spLocks/>
            </p:cNvSpPr>
            <p:nvPr/>
          </p:nvSpPr>
          <p:spPr>
            <a:xfrm>
              <a:off x="4067258" y="6060283"/>
              <a:ext cx="2482959" cy="566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444545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889090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1333634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1778178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2222723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2667267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3111812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3556356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4000900" marR="0" indent="-444545" algn="l" defTabSz="584258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charset="2"/>
                <a:buNone/>
                <a:tabLst/>
                <a:defRPr/>
              </a:pPr>
              <a:r>
                <a:rPr lang="en-US" sz="2400" dirty="0">
                  <a:latin typeface="Helvetica Neue" charset="0"/>
                  <a:ea typeface="Helvetica Neue" charset="0"/>
                  <a:cs typeface="Helvetica Neue" charset="0"/>
                </a:rPr>
                <a:t>Logical write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8DCD72A-EEE8-4861-BA11-5CF01C86B3C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615" y="6491658"/>
              <a:ext cx="2933448" cy="0"/>
            </a:xfrm>
            <a:prstGeom prst="straightConnector1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400000"/>
              <a:headEnd type="none" w="lg" len="lg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Helvetica Neue" panose="02000503000000020004"/>
                <a:ea typeface="Helvetica Neue" charset="0"/>
                <a:cs typeface="Helvetica Neue" charset="0"/>
              </a:rPr>
              <a:t>Oblivious RAM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619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255" y="1989813"/>
            <a:ext cx="16129416" cy="4298254"/>
          </a:xfrm>
        </p:spPr>
        <p:txBody>
          <a:bodyPr anchor="t">
            <a:noAutofit/>
          </a:bodyPr>
          <a:lstStyle/>
          <a:p>
            <a:pPr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Single-server active ORAM (e.g., Onion-ORAM) offers O(1) bandwidth blowup and malicious security</a:t>
            </a:r>
          </a:p>
          <a:p>
            <a:pPr lvl="1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High computation overhead due to Homomorphic Encryption (HE)</a:t>
            </a:r>
          </a:p>
          <a:p>
            <a:pPr lvl="1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Cut-and-choose technique → incurs higher communication and computation overhead for malicious security</a:t>
            </a:r>
          </a:p>
          <a:p>
            <a:pPr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Multi-server active ORAM (i.e., S</a:t>
            </a:r>
            <a:r>
              <a:rPr lang="en-US" sz="3200" baseline="30000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ORAM) offers O(1) bandwidth with efficient computation</a:t>
            </a:r>
          </a:p>
          <a:p>
            <a:pPr lvl="1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However, it only offers semi-honest security</a:t>
            </a:r>
          </a:p>
          <a:p>
            <a:pPr lvl="1">
              <a:spcBef>
                <a:spcPts val="1800"/>
              </a:spcBef>
              <a:buSzPct val="100000"/>
              <a:buFont typeface="Wingdings" pitchFamily="2" charset="2"/>
              <a:buChar char="§"/>
            </a:pPr>
            <a:endParaRPr lang="en-US" sz="3200" dirty="0">
              <a:solidFill>
                <a:schemeClr val="tx2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spcBef>
                <a:spcPts val="1800"/>
              </a:spcBef>
              <a:buSzPct val="100000"/>
              <a:buFont typeface="Wingdings" pitchFamily="2" charset="2"/>
              <a:buChar char="§"/>
            </a:pP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Shape 375"/>
          <p:cNvSpPr txBox="1">
            <a:spLocks/>
          </p:cNvSpPr>
          <p:nvPr/>
        </p:nvSpPr>
        <p:spPr>
          <a:xfrm>
            <a:off x="2629703" y="7526120"/>
            <a:ext cx="12156519" cy="1272143"/>
          </a:xfrm>
          <a:prstGeom prst="rect">
            <a:avLst/>
          </a:prstGeom>
        </p:spPr>
        <p:txBody>
          <a:bodyPr/>
          <a:lstStyle>
            <a:lvl1pPr marL="444545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88909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634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178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723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267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812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356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900" marR="0" indent="-444545" algn="l" defTabSz="584258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u="sng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An efficient multi-server ORAM with active security?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Helvetica Neue" panose="02000503000000020004"/>
                <a:ea typeface="Helvetica Neue" charset="0"/>
                <a:cs typeface="Helvetica Neue" charset="0"/>
              </a:rPr>
              <a:t>Our Motivation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4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ounded Rectangle 361"/>
          <p:cNvSpPr/>
          <p:nvPr/>
        </p:nvSpPr>
        <p:spPr>
          <a:xfrm>
            <a:off x="180603" y="3640093"/>
            <a:ext cx="10647054" cy="5823221"/>
          </a:xfrm>
          <a:prstGeom prst="roundRect">
            <a:avLst>
              <a:gd name="adj" fmla="val 5923"/>
            </a:avLst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/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2003751" y="7226746"/>
            <a:ext cx="2988059" cy="124514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3" name="Rectangle 172"/>
          <p:cNvSpPr/>
          <p:nvPr/>
        </p:nvSpPr>
        <p:spPr>
          <a:xfrm>
            <a:off x="7312099" y="8789104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Distributed setting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77" y="1125532"/>
            <a:ext cx="16019144" cy="3004504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Tree-ORAM paradigm </a:t>
            </a:r>
          </a:p>
          <a:p>
            <a:pPr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Exploit the efficiency of multi-party computation in distributed setting</a:t>
            </a:r>
          </a:p>
          <a:p>
            <a:pPr lvl="1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Shamir Secret Sharing (SSS) Scheme</a:t>
            </a:r>
          </a:p>
          <a:p>
            <a:pPr lvl="1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000" b="1" u="sng" dirty="0">
                <a:latin typeface="Helvetica Neue" charset="0"/>
                <a:ea typeface="Helvetica Neue" charset="0"/>
                <a:cs typeface="Helvetica Neue" charset="0"/>
              </a:rPr>
              <a:t>Retrieval</a:t>
            </a:r>
            <a:r>
              <a:rPr lang="en-US" sz="3000" b="1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 SSS-Private Information Retrieval – </a:t>
            </a:r>
            <a:r>
              <a:rPr lang="en-US" sz="3000" b="1" u="sng" dirty="0">
                <a:latin typeface="Helvetica Neue" charset="0"/>
                <a:ea typeface="Helvetica Neue" charset="0"/>
                <a:cs typeface="Helvetica Neue" charset="0"/>
              </a:rPr>
              <a:t>Eviction</a:t>
            </a:r>
            <a:r>
              <a:rPr lang="en-US" sz="3000" b="1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en-US" sz="3000" dirty="0">
                <a:latin typeface="Helvetica Neue" charset="0"/>
                <a:ea typeface="Helvetica Neue" charset="0"/>
                <a:cs typeface="Helvetica Neue" charset="0"/>
              </a:rPr>
              <a:t> Permutation Matrix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768263" y="3981390"/>
            <a:ext cx="4461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Helvetica Neue" charset="0"/>
              </a:rPr>
              <a:t>Secret-Sharing Multiplication Protocol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794576" y="4381500"/>
            <a:ext cx="7342450" cy="487569"/>
            <a:chOff x="11134211" y="5152060"/>
            <a:chExt cx="3211643" cy="487569"/>
          </a:xfrm>
        </p:grpSpPr>
        <p:cxnSp>
          <p:nvCxnSpPr>
            <p:cNvPr id="102" name="Straight Connector 101"/>
            <p:cNvCxnSpPr>
              <a:stCxn id="290" idx="0"/>
            </p:cNvCxnSpPr>
            <p:nvPr/>
          </p:nvCxnSpPr>
          <p:spPr>
            <a:xfrm flipV="1">
              <a:off x="12728806" y="5152060"/>
              <a:ext cx="0" cy="481219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</a:schemeClr>
              </a:solidFill>
              <a:prstDash val="solid"/>
              <a:miter lim="400000"/>
              <a:head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7" name="Elbow Connector 96"/>
            <p:cNvCxnSpPr>
              <a:stCxn id="256" idx="0"/>
              <a:endCxn id="319" idx="0"/>
            </p:cNvCxnSpPr>
            <p:nvPr/>
          </p:nvCxnSpPr>
          <p:spPr>
            <a:xfrm rot="5400000" flipH="1" flipV="1">
              <a:off x="12733679" y="4027458"/>
              <a:ext cx="12700" cy="3211642"/>
            </a:xfrm>
            <a:prstGeom prst="bentConnector3">
              <a:avLst>
                <a:gd name="adj1" fmla="val 3857150"/>
              </a:avLst>
            </a:prstGeom>
            <a:noFill/>
            <a:ln w="31750" cap="flat">
              <a:solidFill>
                <a:schemeClr val="tx1">
                  <a:lumMod val="50000"/>
                </a:schemeClr>
              </a:solidFill>
              <a:prstDash val="solid"/>
              <a:miter lim="400000"/>
              <a:headEnd type="triangle" w="lg" len="lg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7AD4F7-4E55-4843-8D5C-E048D9040DE5}"/>
              </a:ext>
            </a:extLst>
          </p:cNvPr>
          <p:cNvGrpSpPr/>
          <p:nvPr/>
        </p:nvGrpSpPr>
        <p:grpSpPr>
          <a:xfrm>
            <a:off x="5135333" y="8020134"/>
            <a:ext cx="664796" cy="1330559"/>
            <a:chOff x="13012380" y="7564113"/>
            <a:chExt cx="664796" cy="1330559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13348974" y="8095440"/>
              <a:ext cx="0" cy="52770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3348554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13065586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3344778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13012380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Oval 191"/>
            <p:cNvSpPr/>
            <p:nvPr/>
          </p:nvSpPr>
          <p:spPr>
            <a:xfrm>
              <a:off x="13102771" y="7606056"/>
              <a:ext cx="475563" cy="475563"/>
            </a:xfrm>
            <a:prstGeom prst="ellipse">
              <a:avLst/>
            </a:prstGeom>
            <a:noFill/>
            <a:ln w="34925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13404202" y="7734057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9" name="Arc 198"/>
            <p:cNvSpPr/>
            <p:nvPr/>
          </p:nvSpPr>
          <p:spPr>
            <a:xfrm rot="1809753" flipV="1">
              <a:off x="13147078" y="7564113"/>
              <a:ext cx="407304" cy="407304"/>
            </a:xfrm>
            <a:prstGeom prst="arc">
              <a:avLst>
                <a:gd name="adj1" fmla="val 15571104"/>
                <a:gd name="adj2" fmla="val 20448947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3213162" y="7727616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1F6378-E114-4C36-9A95-DAA58BB2A407}"/>
                  </a:ext>
                </a:extLst>
              </p:cNvPr>
              <p:cNvSpPr/>
              <p:nvPr/>
            </p:nvSpPr>
            <p:spPr>
              <a:xfrm>
                <a:off x="11118700" y="5037194"/>
                <a:ext cx="5474576" cy="20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u="sng" dirty="0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  <a:ea typeface="Helvetica Neue" charset="0"/>
                    <a:cs typeface="Helvetica Neue" charset="0"/>
                  </a:rPr>
                  <a:t>S</a:t>
                </a:r>
                <a:r>
                  <a:rPr lang="en-US" sz="3200" u="sng" baseline="30000" dirty="0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  <a:ea typeface="Helvetica Neue" charset="0"/>
                    <a:cs typeface="Helvetica Neue" charset="0"/>
                  </a:rPr>
                  <a:t>3</a:t>
                </a:r>
                <a:r>
                  <a:rPr lang="en-US" sz="3200" u="sng" dirty="0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  <a:ea typeface="Helvetica Neue" charset="0"/>
                    <a:cs typeface="Helvetica Neue" charset="0"/>
                  </a:rPr>
                  <a:t>ORAM System Model: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ℓ≥2</m:t>
                    </m:r>
                    <m:r>
                      <a:rPr lang="en-US" sz="32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+1 </m:t>
                    </m:r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  <a:ea typeface="Helvetica Neue" charset="0"/>
                    <a:cs typeface="Helvetica Neue" charset="0"/>
                  </a:rPr>
                  <a:t>servers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  <a:ea typeface="Helvetica Neue" charset="0"/>
                    <a:cs typeface="Helvetica Neue" charset="0"/>
                  </a:rPr>
                  <a:t># colluding servers &lt;= 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All servers are </a:t>
                </a:r>
                <a:r>
                  <a:rPr lang="en-US" b="1" u="sng" dirty="0">
                    <a:solidFill>
                      <a:schemeClr val="bg2">
                        <a:lumMod val="10000"/>
                      </a:schemeClr>
                    </a:solidFill>
                    <a:latin typeface="Helvetica Neue"/>
                  </a:rPr>
                  <a:t>semi-honest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1F6378-E114-4C36-9A95-DAA58BB2A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700" y="5037194"/>
                <a:ext cx="5474576" cy="2031325"/>
              </a:xfrm>
              <a:prstGeom prst="rect">
                <a:avLst/>
              </a:prstGeom>
              <a:blipFill>
                <a:blip r:embed="rId2"/>
                <a:stretch>
                  <a:fillRect l="-2895" t="-3892" r="-1782" b="-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baseline="30000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ORAM [</a:t>
            </a:r>
            <a:r>
              <a:rPr 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HOY+17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129B6-EFB5-CD41-94CC-157CB54959FE}"/>
              </a:ext>
            </a:extLst>
          </p:cNvPr>
          <p:cNvSpPr txBox="1"/>
          <p:nvPr/>
        </p:nvSpPr>
        <p:spPr>
          <a:xfrm>
            <a:off x="-5705856" y="-5603936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153B63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306768" y="4862719"/>
            <a:ext cx="2972883" cy="2223026"/>
            <a:chOff x="306768" y="4862719"/>
            <a:chExt cx="2972883" cy="2223026"/>
          </a:xfrm>
        </p:grpSpPr>
        <p:grpSp>
          <p:nvGrpSpPr>
            <p:cNvPr id="233" name="Group 232"/>
            <p:cNvGrpSpPr/>
            <p:nvPr/>
          </p:nvGrpSpPr>
          <p:grpSpPr>
            <a:xfrm>
              <a:off x="306768" y="6301665"/>
              <a:ext cx="2972883" cy="784080"/>
              <a:chOff x="306768" y="6301665"/>
              <a:chExt cx="2972883" cy="784080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06768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3" name="Straight Connector 22"/>
                  <p:cNvCxnSpPr>
                    <a:stCxn id="20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156" name="Straight Connector 155"/>
                  <p:cNvCxnSpPr>
                    <a:stCxn id="20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13" name="Straight Connector 212"/>
                  <p:cNvCxnSpPr>
                    <a:stCxn id="212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14" name="Straight Connector 213"/>
                  <p:cNvCxnSpPr>
                    <a:stCxn id="212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grpSp>
            <p:nvGrpSpPr>
              <p:cNvPr id="224" name="Group 223"/>
              <p:cNvGrpSpPr/>
              <p:nvPr/>
            </p:nvGrpSpPr>
            <p:grpSpPr>
              <a:xfrm>
                <a:off x="1844490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30" name="Oval 229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31" name="Straight Connector 230"/>
                  <p:cNvCxnSpPr>
                    <a:stCxn id="230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2" name="Straight Connector 231"/>
                  <p:cNvCxnSpPr>
                    <a:stCxn id="230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27" name="Oval 226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28" name="Straight Connector 227"/>
                  <p:cNvCxnSpPr>
                    <a:stCxn id="227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29" name="Straight Connector 228"/>
                  <p:cNvCxnSpPr>
                    <a:stCxn id="227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</p:grpSp>
        <p:sp>
          <p:nvSpPr>
            <p:cNvPr id="234" name="Oval 233"/>
            <p:cNvSpPr/>
            <p:nvPr/>
          </p:nvSpPr>
          <p:spPr>
            <a:xfrm>
              <a:off x="730302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2257820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36" name="Straight Connector 235"/>
            <p:cNvCxnSpPr>
              <a:stCxn id="234" idx="5"/>
              <a:endCxn id="212" idx="0"/>
            </p:cNvCxnSpPr>
            <p:nvPr/>
          </p:nvCxnSpPr>
          <p:spPr>
            <a:xfrm>
              <a:off x="1250628" y="6056961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9" name="Straight Connector 238"/>
            <p:cNvCxnSpPr>
              <a:stCxn id="234" idx="3"/>
              <a:endCxn id="20" idx="0"/>
            </p:cNvCxnSpPr>
            <p:nvPr/>
          </p:nvCxnSpPr>
          <p:spPr>
            <a:xfrm flipH="1">
              <a:off x="644577" y="6056961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Straight Connector 241"/>
            <p:cNvCxnSpPr>
              <a:stCxn id="235" idx="3"/>
              <a:endCxn id="230" idx="0"/>
            </p:cNvCxnSpPr>
            <p:nvPr/>
          </p:nvCxnSpPr>
          <p:spPr>
            <a:xfrm flipH="1">
              <a:off x="2182299" y="6056961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5" name="Straight Connector 244"/>
            <p:cNvCxnSpPr>
              <a:stCxn id="235" idx="5"/>
              <a:endCxn id="227" idx="0"/>
            </p:cNvCxnSpPr>
            <p:nvPr/>
          </p:nvCxnSpPr>
          <p:spPr>
            <a:xfrm>
              <a:off x="2778146" y="6056961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6" name="Oval 255"/>
            <p:cNvSpPr/>
            <p:nvPr/>
          </p:nvSpPr>
          <p:spPr>
            <a:xfrm>
              <a:off x="1483425" y="4862719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58" name="Straight Connector 257"/>
            <p:cNvCxnSpPr>
              <a:stCxn id="256" idx="3"/>
              <a:endCxn id="234" idx="7"/>
            </p:cNvCxnSpPr>
            <p:nvPr/>
          </p:nvCxnSpPr>
          <p:spPr>
            <a:xfrm flipH="1">
              <a:off x="1250628" y="5383045"/>
              <a:ext cx="322071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1" name="Straight Connector 260"/>
            <p:cNvCxnSpPr>
              <a:stCxn id="256" idx="5"/>
              <a:endCxn id="235" idx="1"/>
            </p:cNvCxnSpPr>
            <p:nvPr/>
          </p:nvCxnSpPr>
          <p:spPr>
            <a:xfrm>
              <a:off x="2003751" y="5383045"/>
              <a:ext cx="343343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2" name="Group 281"/>
          <p:cNvGrpSpPr/>
          <p:nvPr/>
        </p:nvGrpSpPr>
        <p:grpSpPr>
          <a:xfrm>
            <a:off x="3958676" y="4862719"/>
            <a:ext cx="2972883" cy="2223026"/>
            <a:chOff x="306768" y="4862719"/>
            <a:chExt cx="2972883" cy="2223026"/>
          </a:xfrm>
        </p:grpSpPr>
        <p:grpSp>
          <p:nvGrpSpPr>
            <p:cNvPr id="283" name="Group 282"/>
            <p:cNvGrpSpPr/>
            <p:nvPr/>
          </p:nvGrpSpPr>
          <p:grpSpPr>
            <a:xfrm>
              <a:off x="306768" y="6301665"/>
              <a:ext cx="2972883" cy="784080"/>
              <a:chOff x="306768" y="6301665"/>
              <a:chExt cx="2972883" cy="784080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06768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09" name="Straight Connector 308"/>
                  <p:cNvCxnSpPr>
                    <a:stCxn id="308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10" name="Straight Connector 309"/>
                  <p:cNvCxnSpPr>
                    <a:stCxn id="308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05" name="Oval 304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06" name="Straight Connector 305"/>
                  <p:cNvCxnSpPr>
                    <a:stCxn id="305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07" name="Straight Connector 306"/>
                  <p:cNvCxnSpPr>
                    <a:stCxn id="305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grpSp>
            <p:nvGrpSpPr>
              <p:cNvPr id="294" name="Group 293"/>
              <p:cNvGrpSpPr/>
              <p:nvPr/>
            </p:nvGrpSpPr>
            <p:grpSpPr>
              <a:xfrm>
                <a:off x="1844490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295" name="Group 294"/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00" name="Oval 299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01" name="Straight Connector 300"/>
                  <p:cNvCxnSpPr>
                    <a:stCxn id="300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02" name="Straight Connector 301"/>
                  <p:cNvCxnSpPr>
                    <a:stCxn id="300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297" name="Oval 296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298" name="Straight Connector 297"/>
                  <p:cNvCxnSpPr>
                    <a:stCxn id="297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99" name="Straight Connector 298"/>
                  <p:cNvCxnSpPr>
                    <a:stCxn id="297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</p:grpSp>
        <p:sp>
          <p:nvSpPr>
            <p:cNvPr id="284" name="Oval 283"/>
            <p:cNvSpPr/>
            <p:nvPr/>
          </p:nvSpPr>
          <p:spPr>
            <a:xfrm>
              <a:off x="730302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2257820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86" name="Straight Connector 285"/>
            <p:cNvCxnSpPr>
              <a:stCxn id="284" idx="5"/>
              <a:endCxn id="305" idx="0"/>
            </p:cNvCxnSpPr>
            <p:nvPr/>
          </p:nvCxnSpPr>
          <p:spPr>
            <a:xfrm>
              <a:off x="1250628" y="6056961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7" name="Straight Connector 286"/>
            <p:cNvCxnSpPr>
              <a:stCxn id="284" idx="3"/>
              <a:endCxn id="308" idx="0"/>
            </p:cNvCxnSpPr>
            <p:nvPr/>
          </p:nvCxnSpPr>
          <p:spPr>
            <a:xfrm flipH="1">
              <a:off x="644577" y="6056961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8" name="Straight Connector 287"/>
            <p:cNvCxnSpPr>
              <a:stCxn id="285" idx="3"/>
              <a:endCxn id="300" idx="0"/>
            </p:cNvCxnSpPr>
            <p:nvPr/>
          </p:nvCxnSpPr>
          <p:spPr>
            <a:xfrm flipH="1">
              <a:off x="2182299" y="6056961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9" name="Straight Connector 288"/>
            <p:cNvCxnSpPr>
              <a:stCxn id="285" idx="5"/>
              <a:endCxn id="297" idx="0"/>
            </p:cNvCxnSpPr>
            <p:nvPr/>
          </p:nvCxnSpPr>
          <p:spPr>
            <a:xfrm>
              <a:off x="2778146" y="6056961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0" name="Oval 289"/>
            <p:cNvSpPr/>
            <p:nvPr/>
          </p:nvSpPr>
          <p:spPr>
            <a:xfrm>
              <a:off x="1483425" y="4862719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91" name="Straight Connector 290"/>
            <p:cNvCxnSpPr>
              <a:stCxn id="290" idx="3"/>
              <a:endCxn id="284" idx="7"/>
            </p:cNvCxnSpPr>
            <p:nvPr/>
          </p:nvCxnSpPr>
          <p:spPr>
            <a:xfrm flipH="1">
              <a:off x="1250628" y="5383045"/>
              <a:ext cx="322071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2" name="Straight Connector 291"/>
            <p:cNvCxnSpPr>
              <a:stCxn id="290" idx="5"/>
              <a:endCxn id="285" idx="1"/>
            </p:cNvCxnSpPr>
            <p:nvPr/>
          </p:nvCxnSpPr>
          <p:spPr>
            <a:xfrm>
              <a:off x="2003751" y="5383045"/>
              <a:ext cx="343343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1" name="Group 310"/>
          <p:cNvGrpSpPr/>
          <p:nvPr/>
        </p:nvGrpSpPr>
        <p:grpSpPr>
          <a:xfrm>
            <a:off x="7649218" y="4862719"/>
            <a:ext cx="2972883" cy="2223026"/>
            <a:chOff x="306768" y="4862719"/>
            <a:chExt cx="2972883" cy="2223026"/>
          </a:xfrm>
        </p:grpSpPr>
        <p:grpSp>
          <p:nvGrpSpPr>
            <p:cNvPr id="312" name="Group 311"/>
            <p:cNvGrpSpPr/>
            <p:nvPr/>
          </p:nvGrpSpPr>
          <p:grpSpPr>
            <a:xfrm>
              <a:off x="306768" y="6301665"/>
              <a:ext cx="2972883" cy="784080"/>
              <a:chOff x="306768" y="6301665"/>
              <a:chExt cx="2972883" cy="784080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306768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332" name="Group 331"/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37" name="Oval 336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38" name="Straight Connector 337"/>
                  <p:cNvCxnSpPr>
                    <a:stCxn id="337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39" name="Straight Connector 338"/>
                  <p:cNvCxnSpPr>
                    <a:stCxn id="337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34" name="Oval 333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35" name="Straight Connector 334"/>
                  <p:cNvCxnSpPr>
                    <a:stCxn id="334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36" name="Straight Connector 335"/>
                  <p:cNvCxnSpPr>
                    <a:stCxn id="334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1844490" y="6301665"/>
                <a:ext cx="1435161" cy="784080"/>
                <a:chOff x="306768" y="6301665"/>
                <a:chExt cx="1435161" cy="784080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306768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29" name="Oval 328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30" name="Straight Connector 329"/>
                  <p:cNvCxnSpPr>
                    <a:stCxn id="329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31" name="Straight Connector 330"/>
                  <p:cNvCxnSpPr>
                    <a:stCxn id="329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1072523" y="6301665"/>
                  <a:ext cx="669406" cy="784080"/>
                  <a:chOff x="306768" y="6301665"/>
                  <a:chExt cx="669406" cy="784080"/>
                </a:xfrm>
              </p:grpSpPr>
              <p:sp>
                <p:nvSpPr>
                  <p:cNvPr id="326" name="Oval 325"/>
                  <p:cNvSpPr/>
                  <p:nvPr/>
                </p:nvSpPr>
                <p:spPr>
                  <a:xfrm>
                    <a:off x="339777" y="6301665"/>
                    <a:ext cx="609600" cy="60960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cxnSp>
                <p:nvCxnSpPr>
                  <p:cNvPr id="327" name="Straight Connector 326"/>
                  <p:cNvCxnSpPr>
                    <a:stCxn id="326" idx="3"/>
                  </p:cNvCxnSpPr>
                  <p:nvPr/>
                </p:nvCxnSpPr>
                <p:spPr>
                  <a:xfrm flipH="1">
                    <a:off x="306768" y="6821991"/>
                    <a:ext cx="122283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28" name="Straight Connector 327"/>
                  <p:cNvCxnSpPr>
                    <a:stCxn id="326" idx="5"/>
                  </p:cNvCxnSpPr>
                  <p:nvPr/>
                </p:nvCxnSpPr>
                <p:spPr>
                  <a:xfrm>
                    <a:off x="860103" y="6821991"/>
                    <a:ext cx="116071" cy="26375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</p:grpSp>
        <p:sp>
          <p:nvSpPr>
            <p:cNvPr id="313" name="Oval 312"/>
            <p:cNvSpPr/>
            <p:nvPr/>
          </p:nvSpPr>
          <p:spPr>
            <a:xfrm>
              <a:off x="730302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2257820" y="5536635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315" name="Straight Connector 314"/>
            <p:cNvCxnSpPr>
              <a:stCxn id="313" idx="5"/>
              <a:endCxn id="334" idx="0"/>
            </p:cNvCxnSpPr>
            <p:nvPr/>
          </p:nvCxnSpPr>
          <p:spPr>
            <a:xfrm>
              <a:off x="1250628" y="6056961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6" name="Straight Connector 315"/>
            <p:cNvCxnSpPr>
              <a:stCxn id="313" idx="3"/>
              <a:endCxn id="337" idx="0"/>
            </p:cNvCxnSpPr>
            <p:nvPr/>
          </p:nvCxnSpPr>
          <p:spPr>
            <a:xfrm flipH="1">
              <a:off x="644577" y="6056961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7" name="Straight Connector 316"/>
            <p:cNvCxnSpPr>
              <a:stCxn id="314" idx="3"/>
              <a:endCxn id="329" idx="0"/>
            </p:cNvCxnSpPr>
            <p:nvPr/>
          </p:nvCxnSpPr>
          <p:spPr>
            <a:xfrm flipH="1">
              <a:off x="2182299" y="6056961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8" name="Straight Connector 317"/>
            <p:cNvCxnSpPr>
              <a:stCxn id="314" idx="5"/>
              <a:endCxn id="326" idx="0"/>
            </p:cNvCxnSpPr>
            <p:nvPr/>
          </p:nvCxnSpPr>
          <p:spPr>
            <a:xfrm>
              <a:off x="2778146" y="6056961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9" name="Oval 318"/>
            <p:cNvSpPr/>
            <p:nvPr/>
          </p:nvSpPr>
          <p:spPr>
            <a:xfrm>
              <a:off x="1483425" y="4862719"/>
              <a:ext cx="609600" cy="609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320" name="Straight Connector 319"/>
            <p:cNvCxnSpPr>
              <a:stCxn id="319" idx="3"/>
              <a:endCxn id="313" idx="7"/>
            </p:cNvCxnSpPr>
            <p:nvPr/>
          </p:nvCxnSpPr>
          <p:spPr>
            <a:xfrm flipH="1">
              <a:off x="1250628" y="5383045"/>
              <a:ext cx="322071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1" name="Straight Connector 320"/>
            <p:cNvCxnSpPr>
              <a:stCxn id="319" idx="5"/>
              <a:endCxn id="314" idx="1"/>
            </p:cNvCxnSpPr>
            <p:nvPr/>
          </p:nvCxnSpPr>
          <p:spPr>
            <a:xfrm>
              <a:off x="2003751" y="5383045"/>
              <a:ext cx="343343" cy="2428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343" name="Straight Arrow Connector 342"/>
          <p:cNvCxnSpPr/>
          <p:nvPr/>
        </p:nvCxnSpPr>
        <p:spPr>
          <a:xfrm flipH="1">
            <a:off x="5529407" y="7226746"/>
            <a:ext cx="8468" cy="70069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6" name="Straight Arrow Connector 345"/>
          <p:cNvCxnSpPr/>
          <p:nvPr/>
        </p:nvCxnSpPr>
        <p:spPr>
          <a:xfrm flipH="1">
            <a:off x="6107768" y="7226746"/>
            <a:ext cx="2976613" cy="131089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3" name="Rectangle 352"/>
          <p:cNvSpPr/>
          <p:nvPr/>
        </p:nvSpPr>
        <p:spPr>
          <a:xfrm rot="1344127">
            <a:off x="3480416" y="7567371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SSS</a:t>
            </a:r>
            <a:endParaRPr lang="en-US" sz="2400" dirty="0"/>
          </a:p>
        </p:txBody>
      </p:sp>
      <p:sp>
        <p:nvSpPr>
          <p:cNvPr id="354" name="Rectangle 353"/>
          <p:cNvSpPr/>
          <p:nvPr/>
        </p:nvSpPr>
        <p:spPr>
          <a:xfrm rot="20174824">
            <a:off x="6930618" y="7584239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SSS</a:t>
            </a:r>
            <a:endParaRPr lang="en-US" sz="2400" dirty="0"/>
          </a:p>
        </p:txBody>
      </p:sp>
      <p:sp>
        <p:nvSpPr>
          <p:cNvPr id="355" name="Rectangle 354"/>
          <p:cNvSpPr/>
          <p:nvPr/>
        </p:nvSpPr>
        <p:spPr>
          <a:xfrm rot="16200000">
            <a:off x="4948880" y="7372945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989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353" grpId="0"/>
      <p:bldP spid="354" grpId="0"/>
      <p:bldP spid="3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 – Summary </a:t>
            </a:r>
            <a:endParaRPr lang="en-US" sz="5400" dirty="0">
              <a:latin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CE508-3410-6B42-9BA6-B310C365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6" y="2956674"/>
            <a:ext cx="16129417" cy="4437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72BA30-DF8F-734A-991A-1B15F2FD8777}"/>
              </a:ext>
            </a:extLst>
          </p:cNvPr>
          <p:cNvSpPr/>
          <p:nvPr/>
        </p:nvSpPr>
        <p:spPr>
          <a:xfrm>
            <a:off x="3185853" y="2429656"/>
            <a:ext cx="10968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Asymptotic comparison of state-of-the-art ORAM schemes. </a:t>
            </a:r>
          </a:p>
        </p:txBody>
      </p:sp>
    </p:spTree>
    <p:extLst>
      <p:ext uri="{BB962C8B-B14F-4D97-AF65-F5344CB8AC3E}">
        <p14:creationId xmlns:p14="http://schemas.microsoft.com/office/powerpoint/2010/main" val="31759980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MACAO</a:t>
            </a:r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 Security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51766" y="1517514"/>
                <a:ext cx="16346053" cy="542698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Definition 1 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(</a:t>
                </a:r>
                <a:r>
                  <a:rPr lang="en-US" sz="2200" i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Simulation-based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2200" i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Multi-server ORAM Security with Verifiability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</a:t>
                </a:r>
                <a:r>
                  <a:rPr lang="en-US" sz="22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Considering </a:t>
                </a:r>
                <a:r>
                  <a:rPr lang="en-GB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the ideal and real worlds as follows. </a:t>
                </a:r>
                <a:endParaRPr lang="en-US" sz="2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6075" indent="-346075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22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Ideal world. 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be an ideal functionality, which maintains the latest version of the database on behalf of the client, and answers the client’s requests as follows. </a:t>
                </a:r>
              </a:p>
              <a:p>
                <a:pPr marL="790620" lvl="1" indent="-346075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22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Setup: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Environment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provides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DB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the client, who sends DB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notifies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setup is complete and the DB size.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returns ok or abort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returns ok or ⊥ to client accordingly. </a:t>
                </a:r>
              </a:p>
              <a:p>
                <a:pPr marL="790620" lvl="1" indent="-346075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22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Access: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Environment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specifies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op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∈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read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i="0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bid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, ⊥</m:t>
                            </m:r>
                          </m:e>
                        </m:d>
                        <m: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write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i="0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bid</m:t>
                            </m:r>
                            <m:r>
                              <a:rPr lang="en-US" sz="2200" i="0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i="0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data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as client’s  input. Client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op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notifies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(without revealing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op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returns ok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data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′ ←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DB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bid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]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to client, and updates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DB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bid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] ←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data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op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write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Client returns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data</m:t>
                    </m:r>
                    <m:r>
                      <a:rPr lang="en-US" sz="2200" i="0" dirty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′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returns abort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  <m:r>
                      <a:rPr lang="en-US" sz="2200" b="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returns ⊥ to client. </a:t>
                </a:r>
              </a:p>
              <a:p>
                <a:pPr marL="346075" indent="-346075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22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Real world.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gives the client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DB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Client executes Setup protocol with servers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ℓ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on DB. For each access,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specifies an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op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read</m:t>
                        </m:r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bid</m:t>
                            </m:r>
                            <m:r>
                              <a:rPr lang="en-US" sz="2200" i="0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,⊥</m:t>
                            </m:r>
                          </m:e>
                        </m:d>
                        <m:r>
                          <a:rPr lang="en-US" sz="2200" i="0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write</m:t>
                        </m:r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bid</m:t>
                            </m:r>
                            <m:r>
                              <a:rPr lang="en-US" sz="2200" i="0" dirty="0" err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data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client. Client executes Access protocol with servers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ℓ−1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gets the view of the adversary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𝒜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after each access. Client outputs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𝒵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accessed block or abort.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err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Π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securely realizes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the presence of a malicious adversary corrupting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servers </a:t>
                </a:r>
                <a:r>
                  <a:rPr lang="en-US" sz="22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iff</a:t>
                </a:r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for any PPT real-world adversary corrupting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servers, there exists a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</a:rPr>
                          <m:t>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oram</m:t>
                        </m:r>
                      </m:sub>
                    </m:sSub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such that for all non-uniform, polynomial-time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𝑍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there exists a negligible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negl</m:t>
                    </m:r>
                  </m:oMath>
                </a14:m>
                <a:r>
                  <a:rPr lang="en-US" sz="2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such that 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1766" y="1517514"/>
                <a:ext cx="16346053" cy="5426985"/>
              </a:xfrm>
              <a:blipFill>
                <a:blip r:embed="rId2"/>
                <a:stretch>
                  <a:fillRect l="-746" t="-1798" r="-559" b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07B338-9D51-4800-A74B-F60B8B49A7C7}"/>
                  </a:ext>
                </a:extLst>
              </p:cNvPr>
              <p:cNvSpPr/>
              <p:nvPr/>
            </p:nvSpPr>
            <p:spPr>
              <a:xfrm>
                <a:off x="1791730" y="7144935"/>
                <a:ext cx="14210270" cy="521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 dirty="0" err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REA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dirty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 Neue" panose="02000503000000020004" pitchFamily="2" charset="0"/>
                                              <a:cs typeface="Helvetica Neue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 Neue" panose="02000503000000020004" pitchFamily="2" charset="0"/>
                                              <a:cs typeface="Helvetica Neue" panose="02000503000000020004" pitchFamily="2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 Neue" panose="02000503000000020004" pitchFamily="2" charset="0"/>
                                            </a:rPr>
                                            <m:t>ℱ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Helvetica Neue" panose="02000503000000020004" pitchFamily="2" charset="0"/>
                                        </a:rPr>
                                        <m:t>𝒜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Helvetica Neue" panose="02000503000000020004" pitchFamily="2" charset="0"/>
                                        </a:rPr>
                                        <m:t>𝒵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 Neue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= 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 dirty="0" err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IDEA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dirty="0" err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 Neue" panose="02000503000000020004" pitchFamily="2" charset="0"/>
                                              <a:cs typeface="Helvetica Neue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 Neue" panose="02000503000000020004" pitchFamily="2" charset="0"/>
                                            </a:rPr>
                                            <m:t>ℱ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 Neue" panose="02000503000000020004" pitchFamily="2" charset="0"/>
                                              <a:cs typeface="Helvetica Neue" panose="02000503000000020004" pitchFamily="2" charset="0"/>
                                            </a:rPr>
                                            <m:t>oram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 Neue" panose="02000503000000020004" pitchFamily="2" charset="0"/>
                                          <a:cs typeface="Helvetica Neue" panose="02000503000000020004" pitchFamily="2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 Neue" panose="02000503000000020004" pitchFamily="2" charset="0"/>
                                              <a:cs typeface="Helvetica Neue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 Neue" panose="02000503000000020004" pitchFamily="2" charset="0"/>
                                            </a:rPr>
                                            <m:t>𝒮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 Neue" panose="02000503000000020004" pitchFamily="2" charset="0"/>
                                              <a:cs typeface="Helvetica Neue" panose="02000503000000020004" pitchFamily="2" charset="0"/>
                                            </a:rPr>
                                            <m:t>oram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 Neue" panose="02000503000000020004" pitchFamily="2" charset="0"/>
                                          <a:cs typeface="Helvetica Neue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Helvetica Neue" panose="02000503000000020004" pitchFamily="2" charset="0"/>
                                        </a:rPr>
                                        <m:t>𝒵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 Neue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= 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07B338-9D51-4800-A74B-F60B8B49A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30" y="7144935"/>
                <a:ext cx="14210270" cy="5217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C96A4CA-4A49-4C72-9971-A3910B1BBEDB}"/>
              </a:ext>
            </a:extLst>
          </p:cNvPr>
          <p:cNvSpPr/>
          <p:nvPr/>
        </p:nvSpPr>
        <p:spPr>
          <a:xfrm>
            <a:off x="290155" y="8042874"/>
            <a:ext cx="16901824" cy="492443"/>
          </a:xfrm>
          <a:prstGeom prst="rect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Helvetica Neue" panose="02000503000000020004"/>
              </a:rPr>
              <a:t>Theorem 1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Helvetica Neue" panose="02000503000000020004"/>
              </a:rPr>
              <a:t>(</a:t>
            </a:r>
            <a:r>
              <a:rPr lang="en-US" sz="2600" i="1" dirty="0">
                <a:solidFill>
                  <a:schemeClr val="bg2">
                    <a:lumMod val="10000"/>
                  </a:schemeClr>
                </a:solidFill>
                <a:latin typeface="Helvetica Neue" panose="02000503000000020004"/>
              </a:rPr>
              <a:t>MACAO security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Helvetica Neue" panose="02000503000000020004"/>
              </a:rPr>
              <a:t>). MACAO framework is statistically (information-theoretically) secure by Deﬁnition 1.</a:t>
            </a:r>
          </a:p>
        </p:txBody>
      </p:sp>
    </p:spTree>
    <p:extLst>
      <p:ext uri="{BB962C8B-B14F-4D97-AF65-F5344CB8AC3E}">
        <p14:creationId xmlns:p14="http://schemas.microsoft.com/office/powerpoint/2010/main" val="7482178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255" y="1607833"/>
            <a:ext cx="16129416" cy="126210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ORAM was first introduced by </a:t>
            </a:r>
            <a:r>
              <a:rPr lang="en-US" sz="3400" dirty="0" err="1">
                <a:latin typeface="Helvetica Neue" charset="0"/>
                <a:ea typeface="Helvetica Neue" charset="0"/>
                <a:cs typeface="Helvetica Neue" charset="0"/>
              </a:rPr>
              <a:t>Goldreich</a:t>
            </a: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 for software protection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Recent attempts focused on reducing ORAM communication overhead</a:t>
            </a:r>
          </a:p>
        </p:txBody>
      </p:sp>
      <p:grpSp>
        <p:nvGrpSpPr>
          <p:cNvPr id="137" name="1 Grupo"/>
          <p:cNvGrpSpPr/>
          <p:nvPr/>
        </p:nvGrpSpPr>
        <p:grpSpPr>
          <a:xfrm>
            <a:off x="122136" y="6102890"/>
            <a:ext cx="17023270" cy="162925"/>
            <a:chOff x="467544" y="2597889"/>
            <a:chExt cx="8208861" cy="81000"/>
          </a:xfrm>
        </p:grpSpPr>
        <p:cxnSp>
          <p:nvCxnSpPr>
            <p:cNvPr id="170" name="18 Conector recto"/>
            <p:cNvCxnSpPr/>
            <p:nvPr/>
          </p:nvCxnSpPr>
          <p:spPr>
            <a:xfrm>
              <a:off x="548552" y="2638389"/>
              <a:ext cx="80468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1" name="23 Elipse"/>
            <p:cNvSpPr/>
            <p:nvPr/>
          </p:nvSpPr>
          <p:spPr>
            <a:xfrm>
              <a:off x="8595394" y="2597889"/>
              <a:ext cx="81011" cy="81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2" name="24 Elipse"/>
            <p:cNvSpPr/>
            <p:nvPr/>
          </p:nvSpPr>
          <p:spPr>
            <a:xfrm>
              <a:off x="467544" y="2597889"/>
              <a:ext cx="81011" cy="81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89856" y="5525135"/>
            <a:ext cx="870752" cy="2896578"/>
            <a:chOff x="1758298" y="5525135"/>
            <a:chExt cx="870752" cy="2896578"/>
          </a:xfrm>
        </p:grpSpPr>
        <p:sp>
          <p:nvSpPr>
            <p:cNvPr id="164" name="26 Elipse"/>
            <p:cNvSpPr/>
            <p:nvPr/>
          </p:nvSpPr>
          <p:spPr>
            <a:xfrm>
              <a:off x="2091362" y="6048581"/>
              <a:ext cx="228600" cy="228601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65" name="42 Conector recto"/>
            <p:cNvCxnSpPr/>
            <p:nvPr/>
          </p:nvCxnSpPr>
          <p:spPr>
            <a:xfrm flipV="1">
              <a:off x="2186840" y="6284507"/>
              <a:ext cx="11157" cy="20116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6" name="48 Elipse"/>
            <p:cNvSpPr/>
            <p:nvPr/>
          </p:nvSpPr>
          <p:spPr>
            <a:xfrm>
              <a:off x="2095041" y="8258787"/>
              <a:ext cx="162937" cy="16292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758298" y="5525135"/>
              <a:ext cx="870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1996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6536" y="5525135"/>
            <a:ext cx="870752" cy="2908451"/>
            <a:chOff x="5458999" y="5525135"/>
            <a:chExt cx="870752" cy="2908451"/>
          </a:xfrm>
        </p:grpSpPr>
        <p:sp>
          <p:nvSpPr>
            <p:cNvPr id="158" name="36 Elipse"/>
            <p:cNvSpPr/>
            <p:nvPr/>
          </p:nvSpPr>
          <p:spPr>
            <a:xfrm>
              <a:off x="5777960" y="6048577"/>
              <a:ext cx="228598" cy="228601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59" name="44 Conector recto"/>
            <p:cNvCxnSpPr/>
            <p:nvPr/>
          </p:nvCxnSpPr>
          <p:spPr>
            <a:xfrm flipV="1">
              <a:off x="5889365" y="6294639"/>
              <a:ext cx="11157" cy="20116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0" name="50 Elipse"/>
            <p:cNvSpPr/>
            <p:nvPr/>
          </p:nvSpPr>
          <p:spPr>
            <a:xfrm>
              <a:off x="5813411" y="8270660"/>
              <a:ext cx="162939" cy="16292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58999" y="5525135"/>
              <a:ext cx="870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42311" y="5525135"/>
            <a:ext cx="870752" cy="2862470"/>
            <a:chOff x="10478537" y="5525135"/>
            <a:chExt cx="870752" cy="2862470"/>
          </a:xfrm>
        </p:grpSpPr>
        <p:sp>
          <p:nvSpPr>
            <p:cNvPr id="152" name="38 Elipse"/>
            <p:cNvSpPr/>
            <p:nvPr/>
          </p:nvSpPr>
          <p:spPr>
            <a:xfrm>
              <a:off x="10794623" y="6048583"/>
              <a:ext cx="228600" cy="228601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53" name="46 Conector recto"/>
            <p:cNvCxnSpPr/>
            <p:nvPr/>
          </p:nvCxnSpPr>
          <p:spPr>
            <a:xfrm flipV="1">
              <a:off x="10888940" y="6282774"/>
              <a:ext cx="11157" cy="20116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54" name="52 Elipse"/>
            <p:cNvSpPr/>
            <p:nvPr/>
          </p:nvSpPr>
          <p:spPr>
            <a:xfrm>
              <a:off x="10806687" y="8224679"/>
              <a:ext cx="162939" cy="16292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0478537" y="5525135"/>
              <a:ext cx="870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/>
              <p:cNvSpPr/>
              <p:nvPr/>
            </p:nvSpPr>
            <p:spPr>
              <a:xfrm>
                <a:off x="3131054" y="3442548"/>
                <a:ext cx="3024279" cy="25555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lvl="0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Partition 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(NDSS)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client storage</a:t>
                </a:r>
              </a:p>
              <a:p>
                <a:pPr marL="174625" lvl="0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Tree-ORAM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(</a:t>
                </a:r>
                <a:r>
                  <a:rPr lang="en-US" sz="2000" dirty="0" err="1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AsiaCrypt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</a:t>
                </a:r>
              </a:p>
              <a:p>
                <a:pPr marL="14287" lvl="0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client storage</a:t>
                </a:r>
              </a:p>
              <a:p>
                <a:pPr marL="14287" lvl="0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Helvetica Neue" charset="0"/>
                                    <a:cs typeface="Helvetica Neue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Helvetica Neue" charset="0"/>
                                    <a:cs typeface="Helvetica Neue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Helvetica Neue" charset="0"/>
                                    <a:cs typeface="Helvetica Neue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  <a:p>
                <a:pPr marL="174625" lvl="0" indent="-160338">
                  <a:buFont typeface="Wingdings" charset="2"/>
                  <a:buChar char="§"/>
                </a:pP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marL="174625" lvl="0" indent="-160338">
                  <a:buFont typeface="Wingdings" charset="2"/>
                  <a:buChar char="§"/>
                </a:pP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86" name="Rectangle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54" y="3442548"/>
                <a:ext cx="3024279" cy="2555508"/>
              </a:xfrm>
              <a:prstGeom prst="rect">
                <a:avLst/>
              </a:prstGeom>
              <a:blipFill>
                <a:blip r:embed="rId2"/>
                <a:stretch>
                  <a:fillRect l="-4184" t="-2970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64357" y="3957341"/>
            <a:ext cx="870752" cy="2892635"/>
            <a:chOff x="515085" y="3957341"/>
            <a:chExt cx="870752" cy="2892635"/>
          </a:xfrm>
        </p:grpSpPr>
        <p:grpSp>
          <p:nvGrpSpPr>
            <p:cNvPr id="15" name="Group 14"/>
            <p:cNvGrpSpPr/>
            <p:nvPr/>
          </p:nvGrpSpPr>
          <p:grpSpPr>
            <a:xfrm>
              <a:off x="844566" y="3957341"/>
              <a:ext cx="228600" cy="2334666"/>
              <a:chOff x="844566" y="3957341"/>
              <a:chExt cx="228600" cy="2334666"/>
            </a:xfrm>
          </p:grpSpPr>
          <p:sp>
            <p:nvSpPr>
              <p:cNvPr id="167" name="25 Elipse"/>
              <p:cNvSpPr/>
              <p:nvPr/>
            </p:nvSpPr>
            <p:spPr>
              <a:xfrm>
                <a:off x="844566" y="6063407"/>
                <a:ext cx="228600" cy="22860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8" name="40 Conector recto"/>
              <p:cNvCxnSpPr/>
              <p:nvPr/>
            </p:nvCxnSpPr>
            <p:spPr>
              <a:xfrm flipV="1">
                <a:off x="955384" y="4053856"/>
                <a:ext cx="11157" cy="20116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69" name="41 Elipse"/>
              <p:cNvSpPr/>
              <p:nvPr/>
            </p:nvSpPr>
            <p:spPr>
              <a:xfrm>
                <a:off x="884500" y="3957341"/>
                <a:ext cx="162937" cy="162925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515085" y="6388312"/>
              <a:ext cx="87075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1987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51288" y="3898349"/>
            <a:ext cx="870752" cy="2951627"/>
            <a:chOff x="3538000" y="3898349"/>
            <a:chExt cx="870752" cy="2951627"/>
          </a:xfrm>
        </p:grpSpPr>
        <p:grpSp>
          <p:nvGrpSpPr>
            <p:cNvPr id="17" name="Group 16"/>
            <p:cNvGrpSpPr/>
            <p:nvPr/>
          </p:nvGrpSpPr>
          <p:grpSpPr>
            <a:xfrm>
              <a:off x="3863407" y="3898349"/>
              <a:ext cx="228598" cy="2378910"/>
              <a:chOff x="3863407" y="3898349"/>
              <a:chExt cx="228598" cy="2378910"/>
            </a:xfrm>
          </p:grpSpPr>
          <p:sp>
            <p:nvSpPr>
              <p:cNvPr id="161" name="27 Elipse"/>
              <p:cNvSpPr/>
              <p:nvPr/>
            </p:nvSpPr>
            <p:spPr>
              <a:xfrm>
                <a:off x="3863407" y="6048659"/>
                <a:ext cx="228598" cy="228600"/>
              </a:xfrm>
              <a:prstGeom prst="ellipse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2" name="43 Conector recto"/>
              <p:cNvCxnSpPr/>
              <p:nvPr/>
            </p:nvCxnSpPr>
            <p:spPr>
              <a:xfrm flipV="1">
                <a:off x="3963315" y="4041657"/>
                <a:ext cx="11156" cy="20116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63" name="49 Elipse"/>
              <p:cNvSpPr/>
              <p:nvPr/>
            </p:nvSpPr>
            <p:spPr>
              <a:xfrm>
                <a:off x="3894574" y="3898349"/>
                <a:ext cx="162934" cy="162925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3538000" y="6388312"/>
              <a:ext cx="87075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20646" y="3898351"/>
            <a:ext cx="870750" cy="2951625"/>
            <a:chOff x="8166733" y="3898351"/>
            <a:chExt cx="870750" cy="2951625"/>
          </a:xfrm>
        </p:grpSpPr>
        <p:sp>
          <p:nvSpPr>
            <p:cNvPr id="155" name="37 Elipse"/>
            <p:cNvSpPr/>
            <p:nvPr/>
          </p:nvSpPr>
          <p:spPr>
            <a:xfrm>
              <a:off x="8488207" y="6048659"/>
              <a:ext cx="228600" cy="2286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56" name="45 Conector recto"/>
            <p:cNvCxnSpPr/>
            <p:nvPr/>
          </p:nvCxnSpPr>
          <p:spPr>
            <a:xfrm flipV="1">
              <a:off x="8603105" y="4041068"/>
              <a:ext cx="11157" cy="20116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57" name="51 Elipse"/>
            <p:cNvSpPr/>
            <p:nvPr/>
          </p:nvSpPr>
          <p:spPr>
            <a:xfrm>
              <a:off x="8535948" y="3898351"/>
              <a:ext cx="162939" cy="162925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166733" y="6388312"/>
              <a:ext cx="87075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35307" y="3898351"/>
            <a:ext cx="870752" cy="2951625"/>
            <a:chOff x="12615966" y="3898351"/>
            <a:chExt cx="870752" cy="2951625"/>
          </a:xfrm>
        </p:grpSpPr>
        <p:grpSp>
          <p:nvGrpSpPr>
            <p:cNvPr id="22" name="Group 21"/>
            <p:cNvGrpSpPr/>
            <p:nvPr/>
          </p:nvGrpSpPr>
          <p:grpSpPr>
            <a:xfrm>
              <a:off x="12892281" y="3898351"/>
              <a:ext cx="228600" cy="2378908"/>
              <a:chOff x="12892281" y="3898351"/>
              <a:chExt cx="228600" cy="2378908"/>
            </a:xfrm>
          </p:grpSpPr>
          <p:sp>
            <p:nvSpPr>
              <p:cNvPr id="149" name="39 Elipse"/>
              <p:cNvSpPr/>
              <p:nvPr/>
            </p:nvSpPr>
            <p:spPr>
              <a:xfrm>
                <a:off x="12892281" y="6048659"/>
                <a:ext cx="228600" cy="228600"/>
              </a:xfrm>
              <a:prstGeom prst="ellipse">
                <a:avLst/>
              </a:prstGeom>
              <a:solidFill>
                <a:srgbClr val="44546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50" name="47 Conector recto"/>
              <p:cNvCxnSpPr/>
              <p:nvPr/>
            </p:nvCxnSpPr>
            <p:spPr>
              <a:xfrm flipV="1">
                <a:off x="12986926" y="4041068"/>
                <a:ext cx="11157" cy="20116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1" name="53 Elipse"/>
              <p:cNvSpPr/>
              <p:nvPr/>
            </p:nvSpPr>
            <p:spPr>
              <a:xfrm>
                <a:off x="12923723" y="3898351"/>
                <a:ext cx="162937" cy="162925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12615966" y="6388312"/>
              <a:ext cx="87075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2016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267921" y="5518730"/>
            <a:ext cx="870751" cy="2868875"/>
            <a:chOff x="14424853" y="5518730"/>
            <a:chExt cx="870751" cy="2868875"/>
          </a:xfrm>
        </p:grpSpPr>
        <p:sp>
          <p:nvSpPr>
            <p:cNvPr id="194" name="38 Elipse"/>
            <p:cNvSpPr/>
            <p:nvPr/>
          </p:nvSpPr>
          <p:spPr>
            <a:xfrm>
              <a:off x="14787840" y="6033835"/>
              <a:ext cx="228600" cy="22860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95" name="46 Conector recto"/>
            <p:cNvCxnSpPr/>
            <p:nvPr/>
          </p:nvCxnSpPr>
          <p:spPr>
            <a:xfrm flipV="1">
              <a:off x="14882157" y="6282774"/>
              <a:ext cx="11157" cy="20116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96" name="52 Elipse"/>
            <p:cNvSpPr/>
            <p:nvPr/>
          </p:nvSpPr>
          <p:spPr>
            <a:xfrm>
              <a:off x="14799904" y="8224679"/>
              <a:ext cx="162939" cy="16292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4424853" y="5518730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92733" y="3414857"/>
                <a:ext cx="2101035" cy="9523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lvl="0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Square-root 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(STOC)</a:t>
                </a:r>
              </a:p>
              <a:p>
                <a:pPr marL="14287" lvl="0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𝑁</m:t>
                        </m:r>
                      </m:e>
                    </m:rad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3" y="3414857"/>
                <a:ext cx="2101035" cy="952377"/>
              </a:xfrm>
              <a:prstGeom prst="rect">
                <a:avLst/>
              </a:prstGeom>
              <a:blipFill>
                <a:blip r:embed="rId3"/>
                <a:stretch>
                  <a:fillRect l="-6024" t="-7895" r="-602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748732" y="7705015"/>
                <a:ext cx="2605156" cy="15388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lvl="0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Hierarchical 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(JACM)</a:t>
                </a:r>
              </a:p>
              <a:p>
                <a:pPr marL="14287" lvl="0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   </m:t>
                    </m:r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(</m:t>
                    </m:r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0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0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𝑁</m:t>
                        </m:r>
                      </m:e>
                    </m:func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  <a:p>
                <a:pPr marL="174625" lvl="0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ORAM lower bound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(JACM)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32" y="7705015"/>
                <a:ext cx="2605156" cy="1538883"/>
              </a:xfrm>
              <a:prstGeom prst="rect">
                <a:avLst/>
              </a:prstGeom>
              <a:blipFill>
                <a:blip r:embed="rId4"/>
                <a:stretch>
                  <a:fillRect l="-4854" t="-4918" r="-58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407484" y="7832015"/>
                <a:ext cx="3782980" cy="22081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Path-ORAM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(CCS)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client storage</a:t>
                </a:r>
              </a:p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Multi-cloud </a:t>
                </a:r>
                <a:r>
                  <a:rPr lang="en-US" sz="2000" b="1" dirty="0" err="1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ObliviStore</a:t>
                </a: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(CCS)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ea typeface="Helvetica Neue" charset="0"/>
                    <a:cs typeface="Helvetica Neue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client storage</a:t>
                </a:r>
              </a:p>
              <a:p>
                <a:pPr marL="14287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    </m:t>
                    </m:r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484" y="7832015"/>
                <a:ext cx="3782980" cy="2208105"/>
              </a:xfrm>
              <a:prstGeom prst="rect">
                <a:avLst/>
              </a:prstGeom>
              <a:blipFill>
                <a:blip r:embed="rId5"/>
                <a:stretch>
                  <a:fillRect l="-3344" t="-3429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678297" y="3612267"/>
                <a:ext cx="3024279" cy="15388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Path-PIR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(NDSS)</a:t>
                </a:r>
              </a:p>
              <a:p>
                <a:pPr marL="14287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    </m:t>
                    </m:r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 err="1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Apon</a:t>
                </a: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et al.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(PKC)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FHE</a:t>
                </a:r>
              </a:p>
              <a:p>
                <a:pPr marL="14287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    </m:t>
                    </m:r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297" y="3612267"/>
                <a:ext cx="3024279" cy="1538883"/>
              </a:xfrm>
              <a:prstGeom prst="rect">
                <a:avLst/>
              </a:prstGeom>
              <a:blipFill>
                <a:blip r:embed="rId6"/>
                <a:stretch>
                  <a:fillRect l="-4184" t="-4065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565691" y="7531836"/>
                <a:ext cx="3024279" cy="18466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Circuit-ORAM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(CCS)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C-ORAM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(CCS)</a:t>
                </a:r>
              </a:p>
              <a:p>
                <a:pPr marL="14287" lvl="1" indent="0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 Insecure</a:t>
                </a:r>
              </a:p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Bucket-ORAM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FHE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691" y="7531836"/>
                <a:ext cx="3024279" cy="1846659"/>
              </a:xfrm>
              <a:prstGeom prst="rect">
                <a:avLst/>
              </a:prstGeom>
              <a:blipFill>
                <a:blip r:embed="rId7"/>
                <a:stretch>
                  <a:fillRect l="-3750" t="-3425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1786938" y="7998365"/>
                <a:ext cx="2932150" cy="215443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</a:t>
                </a:r>
                <a:r>
                  <a:rPr lang="en-US" sz="2000" b="1" baseline="30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3</a:t>
                </a: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(CCS)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client storage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:r>
                  <a:rPr lang="en-US" sz="2000" u="sng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semi-honest security</a:t>
                </a:r>
                <a:br>
                  <a:rPr lang="en-US" sz="2000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marL="174625" indent="-160338">
                  <a:buFont typeface="Wingdings" charset="2"/>
                  <a:buChar char="§"/>
                </a:pP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938" y="7998365"/>
                <a:ext cx="2932150" cy="2154436"/>
              </a:xfrm>
              <a:prstGeom prst="rect">
                <a:avLst/>
              </a:prstGeom>
              <a:blipFill>
                <a:blip r:embed="rId8"/>
                <a:stretch>
                  <a:fillRect l="-4310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9840222" y="3785617"/>
                <a:ext cx="3024279" cy="92333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Onion-ORAM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(TCC)</a:t>
                </a:r>
              </a:p>
              <a:p>
                <a:pPr marL="14287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 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</m:t>
                    </m:r>
                    <m:r>
                      <a: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  <a:b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</a:t>
                </a:r>
                <a:r>
                  <a:rPr lang="en-US" sz="2000" u="sng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AHE</a:t>
                </a: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222" y="3785617"/>
                <a:ext cx="3024279" cy="923330"/>
              </a:xfrm>
              <a:prstGeom prst="rect">
                <a:avLst/>
              </a:prstGeom>
              <a:blipFill>
                <a:blip r:embed="rId9"/>
                <a:stretch>
                  <a:fillRect l="-4184" t="-8108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2558276" y="3898351"/>
            <a:ext cx="870752" cy="2951626"/>
            <a:chOff x="12615966" y="3898351"/>
            <a:chExt cx="870752" cy="2951626"/>
          </a:xfrm>
        </p:grpSpPr>
        <p:grpSp>
          <p:nvGrpSpPr>
            <p:cNvPr id="61" name="Group 60"/>
            <p:cNvGrpSpPr/>
            <p:nvPr/>
          </p:nvGrpSpPr>
          <p:grpSpPr>
            <a:xfrm>
              <a:off x="12892281" y="3898351"/>
              <a:ext cx="228600" cy="2378908"/>
              <a:chOff x="12892281" y="3898351"/>
              <a:chExt cx="228600" cy="2378908"/>
            </a:xfrm>
          </p:grpSpPr>
          <p:sp>
            <p:nvSpPr>
              <p:cNvPr id="63" name="39 Elipse"/>
              <p:cNvSpPr/>
              <p:nvPr/>
            </p:nvSpPr>
            <p:spPr>
              <a:xfrm>
                <a:off x="12892281" y="6048659"/>
                <a:ext cx="228600" cy="2286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64" name="47 Conector recto"/>
              <p:cNvCxnSpPr/>
              <p:nvPr/>
            </p:nvCxnSpPr>
            <p:spPr>
              <a:xfrm flipV="1">
                <a:off x="12986926" y="4041068"/>
                <a:ext cx="11157" cy="20116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5" name="53 Elipse"/>
              <p:cNvSpPr/>
              <p:nvPr/>
            </p:nvSpPr>
            <p:spPr>
              <a:xfrm>
                <a:off x="12923723" y="3898351"/>
                <a:ext cx="162937" cy="162925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lIns="68572" tIns="34286" rIns="68572" bIns="34286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615966" y="6388312"/>
              <a:ext cx="870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3134167" y="3715630"/>
                <a:ext cx="3627448" cy="123110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Passive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</a:t>
                </a: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ORAM lower bound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(Crypto)</a:t>
                </a:r>
              </a:p>
              <a:p>
                <a:pPr marL="174625" lvl="1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2-server 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</a:t>
                </a:r>
                <a:r>
                  <a:rPr lang="en-US" sz="2000" dirty="0" err="1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Asiacrypt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</a:t>
                </a:r>
              </a:p>
              <a:p>
                <a:pPr marL="14287" lvl="1" indent="0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computation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167" y="3715630"/>
                <a:ext cx="3627448" cy="1231106"/>
              </a:xfrm>
              <a:prstGeom prst="rect">
                <a:avLst/>
              </a:prstGeom>
              <a:blipFill>
                <a:blip r:embed="rId10"/>
                <a:stretch>
                  <a:fillRect l="-3484" t="-6122" r="-3833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13952727" y="5587793"/>
            <a:ext cx="870751" cy="2868875"/>
            <a:chOff x="14424853" y="5518730"/>
            <a:chExt cx="870751" cy="2868875"/>
          </a:xfrm>
        </p:grpSpPr>
        <p:sp>
          <p:nvSpPr>
            <p:cNvPr id="74" name="38 Elipse"/>
            <p:cNvSpPr/>
            <p:nvPr/>
          </p:nvSpPr>
          <p:spPr>
            <a:xfrm>
              <a:off x="14787840" y="6033835"/>
              <a:ext cx="228600" cy="2286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75" name="46 Conector recto"/>
            <p:cNvCxnSpPr/>
            <p:nvPr/>
          </p:nvCxnSpPr>
          <p:spPr>
            <a:xfrm flipV="1">
              <a:off x="14882157" y="6282774"/>
              <a:ext cx="11157" cy="20116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83" name="52 Elipse"/>
            <p:cNvSpPr/>
            <p:nvPr/>
          </p:nvSpPr>
          <p:spPr>
            <a:xfrm>
              <a:off x="14799904" y="8224679"/>
              <a:ext cx="162939" cy="16292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68572" tIns="34286" rIns="68572" bIns="3428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424853" y="5518730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hangingPunct="1"/>
              <a:r>
                <a:rPr lang="en-US" sz="2400" b="1" kern="120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2019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4418147" y="6525646"/>
                <a:ext cx="2974590" cy="18466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4625" indent="-160338">
                  <a:buFont typeface="Wingdings" charset="2"/>
                  <a:buChar char="§"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Ring-Onion ORAM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(CCS)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comm.</a:t>
                </a:r>
              </a:p>
              <a:p>
                <a:pPr marL="14287"/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log</m:t>
                        </m:r>
                        <m:r>
                          <a:rPr lang="vi-VN" sz="20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 </m:t>
                        </m:r>
                        <m:r>
                          <a:rPr lang="vi-VN" sz="20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client storage</a:t>
                </a:r>
              </a:p>
              <a:p>
                <a:pPr marL="14287"/>
                <a:r>
                  <a:rPr lang="en-US" sz="2000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   </a:t>
                </a:r>
                <a:r>
                  <a:rPr lang="en-US" sz="2000" u="sng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semi-honest security</a:t>
                </a:r>
                <a:br>
                  <a:rPr lang="en-US" sz="2000" dirty="0">
                    <a:solidFill>
                      <a:srgbClr val="FF000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endParaRPr lang="en-US" sz="2000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147" y="6525646"/>
                <a:ext cx="2974590" cy="1846659"/>
              </a:xfrm>
              <a:prstGeom prst="rect">
                <a:avLst/>
              </a:prstGeom>
              <a:blipFill>
                <a:blip r:embed="rId11"/>
                <a:stretch>
                  <a:fillRect l="-3814" t="-4110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Helvetica Neue" panose="02000503000000020004"/>
                <a:ea typeface="Helvetica Neue" charset="0"/>
                <a:cs typeface="Helvetica Neue" charset="0"/>
              </a:rPr>
              <a:t>Oblivious RAM – Timeline 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7CE24B-C357-354D-94A5-B03939BC7783}"/>
              </a:ext>
            </a:extLst>
          </p:cNvPr>
          <p:cNvSpPr/>
          <p:nvPr/>
        </p:nvSpPr>
        <p:spPr>
          <a:xfrm>
            <a:off x="9828470" y="3539274"/>
            <a:ext cx="2570110" cy="1264533"/>
          </a:xfrm>
          <a:prstGeom prst="roundRect">
            <a:avLst>
              <a:gd name="adj" fmla="val 13006"/>
            </a:avLst>
          </a:prstGeom>
          <a:noFill/>
          <a:ln w="254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7FF17DC-DDA4-1040-9AA1-0F9CAE3A5B71}"/>
              </a:ext>
            </a:extLst>
          </p:cNvPr>
          <p:cNvSpPr/>
          <p:nvPr/>
        </p:nvSpPr>
        <p:spPr>
          <a:xfrm>
            <a:off x="11749552" y="7920097"/>
            <a:ext cx="2898679" cy="1521062"/>
          </a:xfrm>
          <a:prstGeom prst="roundRect">
            <a:avLst>
              <a:gd name="adj" fmla="val 13006"/>
            </a:avLst>
          </a:prstGeom>
          <a:noFill/>
          <a:ln w="254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3584531-A36C-8943-8533-976CF09AE0BC}"/>
              </a:ext>
            </a:extLst>
          </p:cNvPr>
          <p:cNvSpPr/>
          <p:nvPr/>
        </p:nvSpPr>
        <p:spPr>
          <a:xfrm>
            <a:off x="14355405" y="6475712"/>
            <a:ext cx="2974589" cy="1725817"/>
          </a:xfrm>
          <a:prstGeom prst="roundRect">
            <a:avLst>
              <a:gd name="adj" fmla="val 11665"/>
            </a:avLst>
          </a:prstGeom>
          <a:noFill/>
          <a:ln w="254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2476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40683"/>
              </p:ext>
            </p:extLst>
          </p:nvPr>
        </p:nvGraphicFramePr>
        <p:xfrm>
          <a:off x="2472728" y="8239777"/>
          <a:ext cx="924039" cy="1001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039">
                  <a:extLst>
                    <a:ext uri="{9D8B030D-6E8A-4147-A177-3AD203B41FA5}">
                      <a16:colId xmlns:a16="http://schemas.microsoft.com/office/drawing/2014/main" val="4143484286"/>
                    </a:ext>
                  </a:extLst>
                </a:gridCol>
              </a:tblGrid>
              <a:tr h="1001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67248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Helvetica Neue" panose="02000503000000020004"/>
                <a:ea typeface="Helvetica Neue" charset="0"/>
                <a:cs typeface="Helvetica Neue" charset="0"/>
              </a:rPr>
              <a:t>Tree-ORAM Paradigm [</a:t>
            </a:r>
            <a:r>
              <a:rPr lang="en-US" dirty="0">
                <a:solidFill>
                  <a:srgbClr val="0070C0"/>
                </a:solidFill>
                <a:latin typeface="Helvetica Neue" panose="02000503000000020004"/>
                <a:ea typeface="Helvetica Neue" charset="0"/>
                <a:cs typeface="Helvetica Neue" charset="0"/>
              </a:rPr>
              <a:t>SCSL11</a:t>
            </a:r>
            <a:r>
              <a:rPr lang="en-US" dirty="0">
                <a:latin typeface="Helvetica Neue" panose="02000503000000020004"/>
                <a:ea typeface="Helvetica Neue" charset="0"/>
                <a:cs typeface="Helvetica Neue" charset="0"/>
              </a:rPr>
              <a:t>]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3" name="Text Placeholder 2"/>
          <p:cNvSpPr>
            <a:spLocks noGrp="1"/>
          </p:cNvSpPr>
          <p:nvPr>
            <p:ph type="body" idx="1"/>
          </p:nvPr>
        </p:nvSpPr>
        <p:spPr>
          <a:xfrm>
            <a:off x="643255" y="1357961"/>
            <a:ext cx="8650633" cy="1863627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3000" dirty="0">
                <a:latin typeface="Helvetica Neue"/>
              </a:rPr>
              <a:t>Binary tree data structure</a:t>
            </a:r>
          </a:p>
          <a:p>
            <a:pPr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Block data </a:t>
            </a:r>
            <a:r>
              <a:rPr lang="en-US" sz="3000" dirty="0">
                <a:latin typeface="Helvetica Neue"/>
              </a:rPr>
              <a:t>located somewhere in the tree path</a:t>
            </a:r>
          </a:p>
          <a:p>
            <a:pPr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3000" dirty="0">
                <a:latin typeface="Helvetica Neue"/>
              </a:rPr>
              <a:t>Empty nodes are filled with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dummy data</a:t>
            </a:r>
            <a:endParaRPr lang="en-US" sz="3000" dirty="0">
              <a:latin typeface="Helvetica Neue"/>
              <a:ea typeface="Helvetica Neue" charset="0"/>
              <a:cs typeface="Helvetica Neue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E5DC051-7ADC-7644-AC97-1DA116057CC1}"/>
              </a:ext>
            </a:extLst>
          </p:cNvPr>
          <p:cNvSpPr/>
          <p:nvPr/>
        </p:nvSpPr>
        <p:spPr>
          <a:xfrm>
            <a:off x="643255" y="6419850"/>
            <a:ext cx="662609" cy="662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0B8B6B0-2F56-7C4D-8F73-44AB69FA9F3D}"/>
              </a:ext>
            </a:extLst>
          </p:cNvPr>
          <p:cNvSpPr/>
          <p:nvPr/>
        </p:nvSpPr>
        <p:spPr>
          <a:xfrm>
            <a:off x="1537777" y="6419850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665E625-22F8-3F44-BE63-B88A1E462172}"/>
              </a:ext>
            </a:extLst>
          </p:cNvPr>
          <p:cNvSpPr/>
          <p:nvPr/>
        </p:nvSpPr>
        <p:spPr>
          <a:xfrm>
            <a:off x="2432299" y="6419850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B91EA-EBCA-674C-904D-FB7E9D82B68B}"/>
              </a:ext>
            </a:extLst>
          </p:cNvPr>
          <p:cNvSpPr/>
          <p:nvPr/>
        </p:nvSpPr>
        <p:spPr>
          <a:xfrm>
            <a:off x="3326821" y="6419850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4476CAB-3BE2-014D-BF3E-5E8F8C5F85F7}"/>
              </a:ext>
            </a:extLst>
          </p:cNvPr>
          <p:cNvSpPr/>
          <p:nvPr/>
        </p:nvSpPr>
        <p:spPr>
          <a:xfrm>
            <a:off x="4235120" y="6419850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C5406F8-177A-D548-90A1-474F25F923C1}"/>
              </a:ext>
            </a:extLst>
          </p:cNvPr>
          <p:cNvSpPr/>
          <p:nvPr/>
        </p:nvSpPr>
        <p:spPr>
          <a:xfrm>
            <a:off x="5129642" y="6419347"/>
            <a:ext cx="662609" cy="6636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D22850A-D850-8A43-9941-FEEA951AF602}"/>
              </a:ext>
            </a:extLst>
          </p:cNvPr>
          <p:cNvSpPr/>
          <p:nvPr/>
        </p:nvSpPr>
        <p:spPr>
          <a:xfrm>
            <a:off x="6011437" y="6419850"/>
            <a:ext cx="662609" cy="662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02A6682-EFB2-3A43-B7EC-022A138942BC}"/>
              </a:ext>
            </a:extLst>
          </p:cNvPr>
          <p:cNvSpPr/>
          <p:nvPr/>
        </p:nvSpPr>
        <p:spPr>
          <a:xfrm>
            <a:off x="6905959" y="6419850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006D154-EFA7-F343-A3D7-87A96238101F}"/>
              </a:ext>
            </a:extLst>
          </p:cNvPr>
          <p:cNvSpPr/>
          <p:nvPr/>
        </p:nvSpPr>
        <p:spPr>
          <a:xfrm>
            <a:off x="1080577" y="5339798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E708700-0180-F941-8E7D-AFA207121DA1}"/>
              </a:ext>
            </a:extLst>
          </p:cNvPr>
          <p:cNvSpPr/>
          <p:nvPr/>
        </p:nvSpPr>
        <p:spPr>
          <a:xfrm>
            <a:off x="2869620" y="5339798"/>
            <a:ext cx="662609" cy="662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6C0CBE2-B785-9445-8DE0-E1E1544D2292}"/>
              </a:ext>
            </a:extLst>
          </p:cNvPr>
          <p:cNvSpPr/>
          <p:nvPr/>
        </p:nvSpPr>
        <p:spPr>
          <a:xfrm>
            <a:off x="4658663" y="5329356"/>
            <a:ext cx="662609" cy="6636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</a:rPr>
              <a:t>D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9BC6CDE-D136-7E4E-AAD2-AD9FCF7F3A46}"/>
              </a:ext>
            </a:extLst>
          </p:cNvPr>
          <p:cNvSpPr/>
          <p:nvPr/>
        </p:nvSpPr>
        <p:spPr>
          <a:xfrm>
            <a:off x="6447706" y="5329859"/>
            <a:ext cx="662609" cy="662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41BA0AF-C697-6A47-99B8-45E4C272ADA9}"/>
              </a:ext>
            </a:extLst>
          </p:cNvPr>
          <p:cNvSpPr/>
          <p:nvPr/>
        </p:nvSpPr>
        <p:spPr>
          <a:xfrm>
            <a:off x="2048510" y="4227583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21F912-F44A-8C49-BEFA-8C52518755BE}"/>
              </a:ext>
            </a:extLst>
          </p:cNvPr>
          <p:cNvSpPr/>
          <p:nvPr/>
        </p:nvSpPr>
        <p:spPr>
          <a:xfrm>
            <a:off x="5634274" y="4231863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7E9A813-9921-7C4A-BAA4-5B1A11BEA6CB}"/>
              </a:ext>
            </a:extLst>
          </p:cNvPr>
          <p:cNvSpPr/>
          <p:nvPr/>
        </p:nvSpPr>
        <p:spPr>
          <a:xfrm>
            <a:off x="3831453" y="3166441"/>
            <a:ext cx="662609" cy="6626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9139BA-DA65-1540-9936-01A6CFBB1C3A}"/>
              </a:ext>
            </a:extLst>
          </p:cNvPr>
          <p:cNvCxnSpPr>
            <a:stCxn id="110" idx="3"/>
            <a:endCxn id="102" idx="0"/>
          </p:cNvCxnSpPr>
          <p:nvPr/>
        </p:nvCxnSpPr>
        <p:spPr>
          <a:xfrm flipH="1">
            <a:off x="974560" y="5905370"/>
            <a:ext cx="203054" cy="51448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70AA76F-69F0-A146-ACB4-4CF9590A2B31}"/>
              </a:ext>
            </a:extLst>
          </p:cNvPr>
          <p:cNvCxnSpPr>
            <a:cxnSpLocks/>
            <a:stCxn id="110" idx="5"/>
            <a:endCxn id="103" idx="0"/>
          </p:cNvCxnSpPr>
          <p:nvPr/>
        </p:nvCxnSpPr>
        <p:spPr>
          <a:xfrm>
            <a:off x="1646149" y="5905370"/>
            <a:ext cx="222933" cy="51448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E11ED47-4B49-7248-A4CD-9E9B6C683AAE}"/>
              </a:ext>
            </a:extLst>
          </p:cNvPr>
          <p:cNvCxnSpPr>
            <a:cxnSpLocks/>
            <a:stCxn id="111" idx="3"/>
            <a:endCxn id="104" idx="0"/>
          </p:cNvCxnSpPr>
          <p:nvPr/>
        </p:nvCxnSpPr>
        <p:spPr>
          <a:xfrm flipH="1">
            <a:off x="2763604" y="5905370"/>
            <a:ext cx="203053" cy="51448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103F25F-0C95-0E4D-869C-4A8B70BD26F2}"/>
              </a:ext>
            </a:extLst>
          </p:cNvPr>
          <p:cNvCxnSpPr>
            <a:cxnSpLocks/>
            <a:stCxn id="111" idx="5"/>
            <a:endCxn id="105" idx="0"/>
          </p:cNvCxnSpPr>
          <p:nvPr/>
        </p:nvCxnSpPr>
        <p:spPr>
          <a:xfrm>
            <a:off x="3435192" y="5905370"/>
            <a:ext cx="222934" cy="51448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66E113D-CDFA-B34C-ABEA-B7ABB77BBC35}"/>
              </a:ext>
            </a:extLst>
          </p:cNvPr>
          <p:cNvCxnSpPr>
            <a:cxnSpLocks/>
            <a:stCxn id="112" idx="3"/>
            <a:endCxn id="106" idx="0"/>
          </p:cNvCxnSpPr>
          <p:nvPr/>
        </p:nvCxnSpPr>
        <p:spPr>
          <a:xfrm flipH="1">
            <a:off x="4566425" y="5895787"/>
            <a:ext cx="189275" cy="524063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3ECBFB1-2A86-0E41-B704-DC796E11EDCB}"/>
              </a:ext>
            </a:extLst>
          </p:cNvPr>
          <p:cNvCxnSpPr>
            <a:cxnSpLocks/>
            <a:stCxn id="112" idx="5"/>
            <a:endCxn id="107" idx="0"/>
          </p:cNvCxnSpPr>
          <p:nvPr/>
        </p:nvCxnSpPr>
        <p:spPr>
          <a:xfrm>
            <a:off x="5224235" y="5895787"/>
            <a:ext cx="236712" cy="52356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4680331-05B4-B342-A2A9-EAA9269E088D}"/>
              </a:ext>
            </a:extLst>
          </p:cNvPr>
          <p:cNvCxnSpPr>
            <a:cxnSpLocks/>
            <a:stCxn id="114" idx="3"/>
            <a:endCxn id="110" idx="0"/>
          </p:cNvCxnSpPr>
          <p:nvPr/>
        </p:nvCxnSpPr>
        <p:spPr>
          <a:xfrm flipH="1">
            <a:off x="1411882" y="4793155"/>
            <a:ext cx="733665" cy="546643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3B70024-FB7B-9C4B-899A-67215B9BE3AC}"/>
              </a:ext>
            </a:extLst>
          </p:cNvPr>
          <p:cNvCxnSpPr>
            <a:cxnSpLocks/>
            <a:stCxn id="114" idx="5"/>
            <a:endCxn id="111" idx="0"/>
          </p:cNvCxnSpPr>
          <p:nvPr/>
        </p:nvCxnSpPr>
        <p:spPr>
          <a:xfrm>
            <a:off x="2614082" y="4793155"/>
            <a:ext cx="586843" cy="546643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08D1654-E73F-1C42-94DA-F7BDF0C6589F}"/>
              </a:ext>
            </a:extLst>
          </p:cNvPr>
          <p:cNvCxnSpPr>
            <a:cxnSpLocks/>
            <a:stCxn id="116" idx="3"/>
            <a:endCxn id="114" idx="7"/>
          </p:cNvCxnSpPr>
          <p:nvPr/>
        </p:nvCxnSpPr>
        <p:spPr>
          <a:xfrm flipH="1">
            <a:off x="2614082" y="3732013"/>
            <a:ext cx="1314408" cy="592607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AFAB52C-1844-BF4B-BD45-A2D21B8F84AE}"/>
              </a:ext>
            </a:extLst>
          </p:cNvPr>
          <p:cNvCxnSpPr>
            <a:cxnSpLocks/>
            <a:stCxn id="116" idx="5"/>
            <a:endCxn id="115" idx="1"/>
          </p:cNvCxnSpPr>
          <p:nvPr/>
        </p:nvCxnSpPr>
        <p:spPr>
          <a:xfrm>
            <a:off x="4397025" y="3732013"/>
            <a:ext cx="1334286" cy="596887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DB9EE8A-B850-954B-ADF9-F0E7F9B372EE}"/>
              </a:ext>
            </a:extLst>
          </p:cNvPr>
          <p:cNvCxnSpPr>
            <a:cxnSpLocks/>
            <a:stCxn id="115" idx="3"/>
            <a:endCxn id="112" idx="0"/>
          </p:cNvCxnSpPr>
          <p:nvPr/>
        </p:nvCxnSpPr>
        <p:spPr>
          <a:xfrm flipH="1">
            <a:off x="4989968" y="4797435"/>
            <a:ext cx="741343" cy="531921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46A7C3D-A868-104A-A2B5-354AA7F62E64}"/>
              </a:ext>
            </a:extLst>
          </p:cNvPr>
          <p:cNvCxnSpPr>
            <a:cxnSpLocks/>
            <a:stCxn id="113" idx="0"/>
            <a:endCxn id="115" idx="5"/>
          </p:cNvCxnSpPr>
          <p:nvPr/>
        </p:nvCxnSpPr>
        <p:spPr>
          <a:xfrm flipH="1" flipV="1">
            <a:off x="6199846" y="4797435"/>
            <a:ext cx="579165" cy="532424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F49B73E-D950-3241-84D8-43318343221B}"/>
              </a:ext>
            </a:extLst>
          </p:cNvPr>
          <p:cNvCxnSpPr>
            <a:cxnSpLocks/>
            <a:stCxn id="109" idx="0"/>
            <a:endCxn id="113" idx="5"/>
          </p:cNvCxnSpPr>
          <p:nvPr/>
        </p:nvCxnSpPr>
        <p:spPr>
          <a:xfrm flipH="1" flipV="1">
            <a:off x="7013278" y="5895431"/>
            <a:ext cx="223986" cy="524419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637C2AC-1B91-0E4A-A853-3BBEAC6E75D7}"/>
              </a:ext>
            </a:extLst>
          </p:cNvPr>
          <p:cNvCxnSpPr>
            <a:cxnSpLocks/>
            <a:stCxn id="113" idx="3"/>
            <a:endCxn id="108" idx="0"/>
          </p:cNvCxnSpPr>
          <p:nvPr/>
        </p:nvCxnSpPr>
        <p:spPr>
          <a:xfrm flipH="1">
            <a:off x="6342742" y="5895431"/>
            <a:ext cx="202001" cy="524419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3E19F39-B3D1-404E-9464-637B4004CE2E}"/>
              </a:ext>
            </a:extLst>
          </p:cNvPr>
          <p:cNvSpPr/>
          <p:nvPr/>
        </p:nvSpPr>
        <p:spPr>
          <a:xfrm>
            <a:off x="757599" y="715865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 Neue"/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FB6BBF-8682-564F-A443-856FAA052422}"/>
              </a:ext>
            </a:extLst>
          </p:cNvPr>
          <p:cNvSpPr/>
          <p:nvPr/>
        </p:nvSpPr>
        <p:spPr>
          <a:xfrm>
            <a:off x="1720668" y="715865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2</a:t>
            </a:r>
            <a:endParaRPr lang="en-US" sz="20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3B59139-ACE7-8649-99FF-472D8645CD48}"/>
              </a:ext>
            </a:extLst>
          </p:cNvPr>
          <p:cNvSpPr/>
          <p:nvPr/>
        </p:nvSpPr>
        <p:spPr>
          <a:xfrm>
            <a:off x="2611902" y="715865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3</a:t>
            </a:r>
            <a:endParaRPr lang="en-US" sz="20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78B0D4D-E715-0A4A-9D4F-032FBE0C0C3E}"/>
              </a:ext>
            </a:extLst>
          </p:cNvPr>
          <p:cNvSpPr/>
          <p:nvPr/>
        </p:nvSpPr>
        <p:spPr>
          <a:xfrm>
            <a:off x="3525377" y="715865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4</a:t>
            </a:r>
            <a:endParaRPr lang="en-US" sz="20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78B7E3-6107-4F48-94BD-9B0B59C90EED}"/>
              </a:ext>
            </a:extLst>
          </p:cNvPr>
          <p:cNvSpPr/>
          <p:nvPr/>
        </p:nvSpPr>
        <p:spPr>
          <a:xfrm>
            <a:off x="4413452" y="71367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5</a:t>
            </a:r>
            <a:endParaRPr lang="en-US" sz="20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557FD74-FE8A-454E-85EE-FFDB228E70AF}"/>
              </a:ext>
            </a:extLst>
          </p:cNvPr>
          <p:cNvSpPr/>
          <p:nvPr/>
        </p:nvSpPr>
        <p:spPr>
          <a:xfrm>
            <a:off x="5317777" y="71367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6</a:t>
            </a:r>
            <a:endParaRPr lang="en-US" sz="20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DBC204C-3AE7-984C-8C7E-5B05E400C29E}"/>
              </a:ext>
            </a:extLst>
          </p:cNvPr>
          <p:cNvSpPr/>
          <p:nvPr/>
        </p:nvSpPr>
        <p:spPr>
          <a:xfrm>
            <a:off x="6175620" y="71367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7</a:t>
            </a:r>
            <a:endParaRPr lang="en-US" sz="20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8297EC1-CC2C-3A4D-A9B3-6255B440ADD1}"/>
              </a:ext>
            </a:extLst>
          </p:cNvPr>
          <p:cNvSpPr/>
          <p:nvPr/>
        </p:nvSpPr>
        <p:spPr>
          <a:xfrm>
            <a:off x="7082842" y="714370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 Neue"/>
              </a:rPr>
              <a:t>8</a:t>
            </a:r>
            <a:endParaRPr lang="en-US" sz="20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9348911-DF8A-DF46-9783-A1590463E3F7}"/>
              </a:ext>
            </a:extLst>
          </p:cNvPr>
          <p:cNvSpPr/>
          <p:nvPr/>
        </p:nvSpPr>
        <p:spPr>
          <a:xfrm>
            <a:off x="29610" y="715640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Helvetica Neue"/>
              </a:rPr>
              <a:t>pID</a:t>
            </a:r>
            <a:endParaRPr lang="en-US" sz="20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F9C937E-F975-BA43-9F6C-25040C3243A9}"/>
              </a:ext>
            </a:extLst>
          </p:cNvPr>
          <p:cNvSpPr/>
          <p:nvPr/>
        </p:nvSpPr>
        <p:spPr>
          <a:xfrm>
            <a:off x="364193" y="7795945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"/>
              </a:rPr>
              <a:t>Client</a:t>
            </a:r>
            <a:endParaRPr lang="en-US" sz="2800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CBB2A6A-FC97-264F-9FBB-3536836AA184}"/>
              </a:ext>
            </a:extLst>
          </p:cNvPr>
          <p:cNvSpPr/>
          <p:nvPr/>
        </p:nvSpPr>
        <p:spPr>
          <a:xfrm>
            <a:off x="2603442" y="8492954"/>
            <a:ext cx="662609" cy="662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24E7B54-C4D3-7D44-9001-F21196572786}"/>
              </a:ext>
            </a:extLst>
          </p:cNvPr>
          <p:cNvSpPr/>
          <p:nvPr/>
        </p:nvSpPr>
        <p:spPr>
          <a:xfrm>
            <a:off x="4453505" y="7795945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Position map</a:t>
            </a:r>
            <a:endParaRPr lang="en-US" sz="2400" u="sng" dirty="0"/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672F53DC-87FC-C846-A857-711050C34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84138"/>
              </p:ext>
            </p:extLst>
          </p:nvPr>
        </p:nvGraphicFramePr>
        <p:xfrm>
          <a:off x="4521535" y="8298430"/>
          <a:ext cx="4062258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148">
                  <a:extLst>
                    <a:ext uri="{9D8B030D-6E8A-4147-A177-3AD203B41FA5}">
                      <a16:colId xmlns:a16="http://schemas.microsoft.com/office/drawing/2014/main" val="1466592103"/>
                    </a:ext>
                  </a:extLst>
                </a:gridCol>
                <a:gridCol w="450761">
                  <a:extLst>
                    <a:ext uri="{9D8B030D-6E8A-4147-A177-3AD203B41FA5}">
                      <a16:colId xmlns:a16="http://schemas.microsoft.com/office/drawing/2014/main" val="907747650"/>
                    </a:ext>
                  </a:extLst>
                </a:gridCol>
                <a:gridCol w="454307">
                  <a:extLst>
                    <a:ext uri="{9D8B030D-6E8A-4147-A177-3AD203B41FA5}">
                      <a16:colId xmlns:a16="http://schemas.microsoft.com/office/drawing/2014/main" val="2742721185"/>
                    </a:ext>
                  </a:extLst>
                </a:gridCol>
                <a:gridCol w="384852">
                  <a:extLst>
                    <a:ext uri="{9D8B030D-6E8A-4147-A177-3AD203B41FA5}">
                      <a16:colId xmlns:a16="http://schemas.microsoft.com/office/drawing/2014/main" val="2757756640"/>
                    </a:ext>
                  </a:extLst>
                </a:gridCol>
                <a:gridCol w="399115">
                  <a:extLst>
                    <a:ext uri="{9D8B030D-6E8A-4147-A177-3AD203B41FA5}">
                      <a16:colId xmlns:a16="http://schemas.microsoft.com/office/drawing/2014/main" val="997284506"/>
                    </a:ext>
                  </a:extLst>
                </a:gridCol>
                <a:gridCol w="429157">
                  <a:extLst>
                    <a:ext uri="{9D8B030D-6E8A-4147-A177-3AD203B41FA5}">
                      <a16:colId xmlns:a16="http://schemas.microsoft.com/office/drawing/2014/main" val="1046012933"/>
                    </a:ext>
                  </a:extLst>
                </a:gridCol>
                <a:gridCol w="519918">
                  <a:extLst>
                    <a:ext uri="{9D8B030D-6E8A-4147-A177-3AD203B41FA5}">
                      <a16:colId xmlns:a16="http://schemas.microsoft.com/office/drawing/2014/main" val="2505942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41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pID</a:t>
                      </a:r>
                      <a:endParaRPr lang="en-US" sz="25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48588"/>
                  </a:ext>
                </a:extLst>
              </a:tr>
            </a:tbl>
          </a:graphicData>
        </a:graphic>
      </p:graphicFrame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2CC5454-82F7-1142-B7B6-3D69C11887D9}"/>
              </a:ext>
            </a:extLst>
          </p:cNvPr>
          <p:cNvCxnSpPr/>
          <p:nvPr/>
        </p:nvCxnSpPr>
        <p:spPr>
          <a:xfrm>
            <a:off x="152092" y="7744207"/>
            <a:ext cx="854740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F8F3E02-8FCC-3948-83B5-ABDBBFB8B229}"/>
              </a:ext>
            </a:extLst>
          </p:cNvPr>
          <p:cNvSpPr/>
          <p:nvPr/>
        </p:nvSpPr>
        <p:spPr>
          <a:xfrm>
            <a:off x="5995014" y="8768563"/>
            <a:ext cx="3626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22800E5-6FCC-0E46-B092-B4AE333E45B6}"/>
              </a:ext>
            </a:extLst>
          </p:cNvPr>
          <p:cNvSpPr/>
          <p:nvPr/>
        </p:nvSpPr>
        <p:spPr>
          <a:xfrm>
            <a:off x="5970633" y="8730091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6CAA7AF-6CFC-0841-A368-1DFD4E99E37C}"/>
              </a:ext>
            </a:extLst>
          </p:cNvPr>
          <p:cNvSpPr/>
          <p:nvPr/>
        </p:nvSpPr>
        <p:spPr>
          <a:xfrm>
            <a:off x="5954450" y="8298430"/>
            <a:ext cx="443729" cy="944880"/>
          </a:xfrm>
          <a:prstGeom prst="rect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F9C937E-F975-BA43-9F6C-25040C3243A9}"/>
              </a:ext>
            </a:extLst>
          </p:cNvPr>
          <p:cNvSpPr/>
          <p:nvPr/>
        </p:nvSpPr>
        <p:spPr>
          <a:xfrm>
            <a:off x="749465" y="351727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"/>
              </a:rPr>
              <a:t>Server</a:t>
            </a:r>
            <a:endParaRPr lang="en-US" sz="2800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24E7B54-C4D3-7D44-9001-F21196572786}"/>
              </a:ext>
            </a:extLst>
          </p:cNvPr>
          <p:cNvSpPr/>
          <p:nvPr/>
        </p:nvSpPr>
        <p:spPr>
          <a:xfrm>
            <a:off x="2453365" y="7795945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Stash</a:t>
            </a:r>
            <a:endParaRPr lang="en-US" sz="2400" u="sng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B84B8DE-F403-1549-B571-73BFAE012415}"/>
              </a:ext>
            </a:extLst>
          </p:cNvPr>
          <p:cNvSpPr/>
          <p:nvPr/>
        </p:nvSpPr>
        <p:spPr>
          <a:xfrm>
            <a:off x="9930516" y="2970938"/>
            <a:ext cx="414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General Access Protocol</a:t>
            </a:r>
            <a:endParaRPr lang="en-US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85000A8-DCED-564C-AA43-66FAF91BB3CB}"/>
              </a:ext>
            </a:extLst>
          </p:cNvPr>
          <p:cNvSpPr/>
          <p:nvPr/>
        </p:nvSpPr>
        <p:spPr>
          <a:xfrm>
            <a:off x="10192154" y="3487555"/>
            <a:ext cx="6179897" cy="32688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Get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Helvetica Neue"/>
              </a:rPr>
              <a:t>pID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 of A: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Retrieve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 path of 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Update A (if needed)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Randomly select new path for A: 4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Evict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" name="Curved Connector 3"/>
          <p:cNvCxnSpPr>
            <a:stCxn id="116" idx="2"/>
            <a:endCxn id="114" idx="0"/>
          </p:cNvCxnSpPr>
          <p:nvPr/>
        </p:nvCxnSpPr>
        <p:spPr>
          <a:xfrm rot="10800000" flipV="1">
            <a:off x="2379815" y="3497745"/>
            <a:ext cx="1451638" cy="729837"/>
          </a:xfrm>
          <a:prstGeom prst="curvedConnector2">
            <a:avLst/>
          </a:prstGeom>
          <a:noFill/>
          <a:ln w="0" cap="flat">
            <a:solidFill>
              <a:schemeClr val="tx2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Curved Connector 59"/>
          <p:cNvCxnSpPr>
            <a:stCxn id="116" idx="6"/>
            <a:endCxn id="115" idx="0"/>
          </p:cNvCxnSpPr>
          <p:nvPr/>
        </p:nvCxnSpPr>
        <p:spPr>
          <a:xfrm>
            <a:off x="4494062" y="3497746"/>
            <a:ext cx="1471517" cy="734117"/>
          </a:xfrm>
          <a:prstGeom prst="curvedConnector2">
            <a:avLst/>
          </a:prstGeom>
          <a:noFill/>
          <a:ln w="0" cap="flat">
            <a:solidFill>
              <a:schemeClr val="tx2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/>
          <p:cNvCxnSpPr>
            <a:stCxn id="115" idx="2"/>
            <a:endCxn id="112" idx="1"/>
          </p:cNvCxnSpPr>
          <p:nvPr/>
        </p:nvCxnSpPr>
        <p:spPr>
          <a:xfrm rot="10800000" flipV="1">
            <a:off x="4755700" y="4563168"/>
            <a:ext cx="878574" cy="863372"/>
          </a:xfrm>
          <a:prstGeom prst="curvedConnector2">
            <a:avLst/>
          </a:prstGeom>
          <a:noFill/>
          <a:ln w="0" cap="flat">
            <a:solidFill>
              <a:schemeClr val="tx2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Curved Connector 65"/>
          <p:cNvCxnSpPr>
            <a:stCxn id="115" idx="6"/>
            <a:endCxn id="113" idx="0"/>
          </p:cNvCxnSpPr>
          <p:nvPr/>
        </p:nvCxnSpPr>
        <p:spPr>
          <a:xfrm>
            <a:off x="6296883" y="4563168"/>
            <a:ext cx="482128" cy="766691"/>
          </a:xfrm>
          <a:prstGeom prst="curvedConnector2">
            <a:avLst/>
          </a:prstGeom>
          <a:noFill/>
          <a:ln w="0" cap="flat">
            <a:solidFill>
              <a:schemeClr val="tx2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/>
          <p:cNvCxnSpPr>
            <a:stCxn id="113" idx="6"/>
          </p:cNvCxnSpPr>
          <p:nvPr/>
        </p:nvCxnSpPr>
        <p:spPr>
          <a:xfrm>
            <a:off x="7110315" y="5661164"/>
            <a:ext cx="299861" cy="758182"/>
          </a:xfrm>
          <a:prstGeom prst="curvedConnector2">
            <a:avLst/>
          </a:prstGeom>
          <a:noFill/>
          <a:ln w="0" cap="flat">
            <a:solidFill>
              <a:schemeClr val="tx2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Curved Connector 71"/>
          <p:cNvCxnSpPr>
            <a:stCxn id="113" idx="2"/>
            <a:endCxn id="108" idx="1"/>
          </p:cNvCxnSpPr>
          <p:nvPr/>
        </p:nvCxnSpPr>
        <p:spPr>
          <a:xfrm rot="10800000" flipV="1">
            <a:off x="6108474" y="5661163"/>
            <a:ext cx="339232" cy="855723"/>
          </a:xfrm>
          <a:prstGeom prst="curvedConnector2">
            <a:avLst/>
          </a:prstGeom>
          <a:noFill/>
          <a:ln w="0" cap="flat">
            <a:solidFill>
              <a:schemeClr val="tx2">
                <a:lumMod val="60000"/>
                <a:lumOff val="40000"/>
              </a:schemeClr>
            </a:solidFill>
            <a:prstDash val="dash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22985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003E-6 -2.39583E-6 L 0.0705 -0.546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5" y="-2732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1" grpId="1" animBg="1"/>
      <p:bldP spid="147" grpId="0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77" y="1267990"/>
            <a:ext cx="12531686" cy="5689625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Due to </a:t>
            </a:r>
            <a:r>
              <a:rPr lang="en-US" sz="3400" u="sng" dirty="0">
                <a:latin typeface="Helvetica Neue" charset="0"/>
                <a:ea typeface="Helvetica Neue" charset="0"/>
                <a:cs typeface="Helvetica Neue" charset="0"/>
              </a:rPr>
              <a:t>unit vectors</a:t>
            </a: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 created in </a:t>
            </a:r>
            <a:r>
              <a:rPr lang="en-US" sz="3400">
                <a:latin typeface="Helvetica Neue" charset="0"/>
                <a:ea typeface="Helvetica Neue" charset="0"/>
                <a:cs typeface="Helvetica Neue" charset="0"/>
              </a:rPr>
              <a:t>retrieval </a:t>
            </a:r>
            <a:r>
              <a:rPr lang="en-US" sz="340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phase</a:t>
            </a:r>
            <a:endParaRPr lang="en-US" sz="3400" dirty="0">
              <a:solidFill>
                <a:schemeClr val="bg2">
                  <a:lumMod val="1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Contain </a:t>
            </a:r>
            <a:r>
              <a:rPr lang="en-US" sz="34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only one</a:t>
            </a:r>
            <a:r>
              <a:rPr lang="en-US" sz="3400" dirty="0">
                <a:solidFill>
                  <a:schemeClr val="accent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element 1, while others are 0</a:t>
            </a:r>
          </a:p>
          <a:p>
            <a:pPr lvl="1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Malicious adversary can tamper with the </a:t>
            </a:r>
            <a:r>
              <a:rPr lang="en-US" sz="34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blocks corresponding to elements “0” </a:t>
            </a:r>
          </a:p>
          <a:p>
            <a:pPr lvl="2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Computation result is still correct ➔ cannot be detected by client</a:t>
            </a:r>
          </a:p>
          <a:p>
            <a:pPr lvl="2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Learn real block positions</a:t>
            </a:r>
          </a:p>
          <a:p>
            <a:pPr lvl="2"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Access pattern leakage</a:t>
            </a:r>
          </a:p>
          <a:p>
            <a:pPr lvl="2">
              <a:spcBef>
                <a:spcPts val="1200"/>
              </a:spcBef>
              <a:buSzPct val="100000"/>
              <a:buFont typeface="Wingdings" charset="2"/>
              <a:buChar char="§"/>
            </a:pPr>
            <a:endParaRPr lang="en-US" sz="3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PIR-based ORAM: Malicious Security Concern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129B6-EFB5-CD41-94CC-157CB54959FE}"/>
              </a:ext>
            </a:extLst>
          </p:cNvPr>
          <p:cNvSpPr txBox="1"/>
          <p:nvPr/>
        </p:nvSpPr>
        <p:spPr>
          <a:xfrm>
            <a:off x="-5705856" y="-5603936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153B63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D2BAEBE-1E74-DB47-ADB5-733850D4BB4E}"/>
                  </a:ext>
                </a:extLst>
              </p:cNvPr>
              <p:cNvSpPr/>
              <p:nvPr/>
            </p:nvSpPr>
            <p:spPr>
              <a:xfrm>
                <a:off x="12735999" y="6385121"/>
                <a:ext cx="624919" cy="6249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tx1">
                    <a:lumMod val="7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8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en-US" sz="2800" b="1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D2BAEBE-1E74-DB47-ADB5-733850D4B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999" y="6385121"/>
                <a:ext cx="624919" cy="62491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chemeClr val="tx1">
                    <a:lumMod val="7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F1178E99-63A3-FC45-A8A6-856AEF929C95}"/>
              </a:ext>
            </a:extLst>
          </p:cNvPr>
          <p:cNvSpPr/>
          <p:nvPr/>
        </p:nvSpPr>
        <p:spPr>
          <a:xfrm>
            <a:off x="13046622" y="5139789"/>
            <a:ext cx="624919" cy="62491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B1DA99-F995-264C-93FE-892B6C75CC83}"/>
              </a:ext>
            </a:extLst>
          </p:cNvPr>
          <p:cNvSpPr/>
          <p:nvPr/>
        </p:nvSpPr>
        <p:spPr>
          <a:xfrm>
            <a:off x="13361579" y="3889953"/>
            <a:ext cx="624919" cy="62491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D7FF129-2C52-DA42-B76D-9379D055A044}"/>
              </a:ext>
            </a:extLst>
          </p:cNvPr>
          <p:cNvSpPr/>
          <p:nvPr/>
        </p:nvSpPr>
        <p:spPr>
          <a:xfrm>
            <a:off x="13663055" y="2640117"/>
            <a:ext cx="624919" cy="624919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47AE0EC-5896-404F-9D80-9C5E9A36612D}"/>
              </a:ext>
            </a:extLst>
          </p:cNvPr>
          <p:cNvCxnSpPr>
            <a:cxnSpLocks/>
            <a:stCxn id="117" idx="4"/>
            <a:endCxn id="116" idx="0"/>
          </p:cNvCxnSpPr>
          <p:nvPr/>
        </p:nvCxnSpPr>
        <p:spPr>
          <a:xfrm flipH="1">
            <a:off x="13048459" y="5764708"/>
            <a:ext cx="310623" cy="620413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B36C457-1189-0048-A5C5-BD4A69BA5F08}"/>
              </a:ext>
            </a:extLst>
          </p:cNvPr>
          <p:cNvCxnSpPr>
            <a:cxnSpLocks/>
            <a:stCxn id="118" idx="4"/>
            <a:endCxn id="117" idx="0"/>
          </p:cNvCxnSpPr>
          <p:nvPr/>
        </p:nvCxnSpPr>
        <p:spPr>
          <a:xfrm flipH="1">
            <a:off x="13359082" y="4514872"/>
            <a:ext cx="314957" cy="624917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B2DD964-4917-294F-8D53-5A704A84D022}"/>
              </a:ext>
            </a:extLst>
          </p:cNvPr>
          <p:cNvCxnSpPr>
            <a:cxnSpLocks/>
            <a:stCxn id="120" idx="4"/>
            <a:endCxn id="118" idx="0"/>
          </p:cNvCxnSpPr>
          <p:nvPr/>
        </p:nvCxnSpPr>
        <p:spPr>
          <a:xfrm flipH="1">
            <a:off x="13674039" y="3265036"/>
            <a:ext cx="301476" cy="624917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702F0F5-45B9-654D-8976-CAB5CB52320C}"/>
                  </a:ext>
                </a:extLst>
              </p:cNvPr>
              <p:cNvSpPr txBox="1"/>
              <p:nvPr/>
            </p:nvSpPr>
            <p:spPr>
              <a:xfrm>
                <a:off x="14904500" y="2721743"/>
                <a:ext cx="65915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153B63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153B63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153B63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702F0F5-45B9-654D-8976-CAB5CB523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500" y="2721743"/>
                <a:ext cx="6591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B8E0480-AE17-2C44-B56A-052F812C1618}"/>
                  </a:ext>
                </a:extLst>
              </p:cNvPr>
              <p:cNvSpPr txBox="1"/>
              <p:nvPr/>
            </p:nvSpPr>
            <p:spPr>
              <a:xfrm>
                <a:off x="14861171" y="3967227"/>
                <a:ext cx="65915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0" lang="en-US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153B6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153B6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B8E0480-AE17-2C44-B56A-052F812C1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171" y="3967227"/>
                <a:ext cx="659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C2EBF08-DC34-AA48-B769-5362FFA019CC}"/>
                  </a:ext>
                </a:extLst>
              </p:cNvPr>
              <p:cNvSpPr txBox="1"/>
              <p:nvPr/>
            </p:nvSpPr>
            <p:spPr>
              <a:xfrm>
                <a:off x="14861169" y="5227357"/>
                <a:ext cx="65915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0" lang="en-US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153B6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153B6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C2EBF08-DC34-AA48-B769-5362FFA0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169" y="5227357"/>
                <a:ext cx="6591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86BAEF3-4226-5148-8B47-878942FE03FE}"/>
                  </a:ext>
                </a:extLst>
              </p:cNvPr>
              <p:cNvSpPr txBox="1"/>
              <p:nvPr/>
            </p:nvSpPr>
            <p:spPr>
              <a:xfrm>
                <a:off x="14861168" y="6463895"/>
                <a:ext cx="65915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0" lang="en-US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153B6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153B6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86BAEF3-4226-5148-8B47-878942FE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168" y="6463895"/>
                <a:ext cx="65915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1E43FBD-84B1-5644-93B8-D571CF5F8BEE}"/>
                  </a:ext>
                </a:extLst>
              </p:cNvPr>
              <p:cNvSpPr txBox="1"/>
              <p:nvPr/>
            </p:nvSpPr>
            <p:spPr>
              <a:xfrm>
                <a:off x="14548097" y="4077858"/>
                <a:ext cx="253274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153B6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×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1E43FBD-84B1-5644-93B8-D571CF5F8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097" y="4077858"/>
                <a:ext cx="253274" cy="307777"/>
              </a:xfrm>
              <a:prstGeom prst="rect">
                <a:avLst/>
              </a:prstGeom>
              <a:blipFill>
                <a:blip r:embed="rId7"/>
                <a:stretch>
                  <a:fillRect l="-14286" r="-14286" b="-6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3FBBE23-89E1-694E-A648-6055E007BCF1}"/>
                  </a:ext>
                </a:extLst>
              </p:cNvPr>
              <p:cNvSpPr txBox="1"/>
              <p:nvPr/>
            </p:nvSpPr>
            <p:spPr>
              <a:xfrm>
                <a:off x="14553255" y="5313040"/>
                <a:ext cx="253274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153B6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×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3FBBE23-89E1-694E-A648-6055E007B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255" y="5313040"/>
                <a:ext cx="253274" cy="307777"/>
              </a:xfrm>
              <a:prstGeom prst="rect">
                <a:avLst/>
              </a:prstGeom>
              <a:blipFill>
                <a:blip r:embed="rId8"/>
                <a:stretch>
                  <a:fillRect l="-14286" r="-14286" b="-6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E492A1-12E0-874A-BC40-EDD308F7D75A}"/>
                  </a:ext>
                </a:extLst>
              </p:cNvPr>
              <p:cNvSpPr txBox="1"/>
              <p:nvPr/>
            </p:nvSpPr>
            <p:spPr>
              <a:xfrm>
                <a:off x="14553255" y="6557371"/>
                <a:ext cx="253274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153B6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×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E492A1-12E0-874A-BC40-EDD308F7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255" y="6557371"/>
                <a:ext cx="253274" cy="307777"/>
              </a:xfrm>
              <a:prstGeom prst="rect">
                <a:avLst/>
              </a:prstGeom>
              <a:blipFill>
                <a:blip r:embed="rId9"/>
                <a:stretch>
                  <a:fillRect l="-14286" r="-14286" b="-6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9981866-71F9-F949-85FA-BA58F680245B}"/>
                  </a:ext>
                </a:extLst>
              </p:cNvPr>
              <p:cNvSpPr txBox="1"/>
              <p:nvPr/>
            </p:nvSpPr>
            <p:spPr>
              <a:xfrm>
                <a:off x="14492383" y="3394930"/>
                <a:ext cx="367088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153B6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9981866-71F9-F949-85FA-BA58F6802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383" y="3394930"/>
                <a:ext cx="3670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437FC2C-B1BB-7B4D-971E-12FD18B420C6}"/>
                  </a:ext>
                </a:extLst>
              </p:cNvPr>
              <p:cNvSpPr txBox="1"/>
              <p:nvPr/>
            </p:nvSpPr>
            <p:spPr>
              <a:xfrm>
                <a:off x="14537412" y="5918810"/>
                <a:ext cx="367088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153B6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437FC2C-B1BB-7B4D-971E-12FD18B42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412" y="5918810"/>
                <a:ext cx="36708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B4C0C9D-D3F6-6F47-A8CB-43A499D45CB7}"/>
                  </a:ext>
                </a:extLst>
              </p:cNvPr>
              <p:cNvSpPr txBox="1"/>
              <p:nvPr/>
            </p:nvSpPr>
            <p:spPr>
              <a:xfrm>
                <a:off x="14523682" y="4662833"/>
                <a:ext cx="367088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153B6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153B63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B4C0C9D-D3F6-6F47-A8CB-43A499D45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682" y="4662833"/>
                <a:ext cx="36708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0D23018-DA8C-AD43-8775-F95D3B5939AB}"/>
              </a:ext>
            </a:extLst>
          </p:cNvPr>
          <p:cNvCxnSpPr/>
          <p:nvPr/>
        </p:nvCxnSpPr>
        <p:spPr>
          <a:xfrm>
            <a:off x="13242666" y="7443482"/>
            <a:ext cx="3009207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BD03CF56-BEFE-814D-936F-484CFF1F1E7E}"/>
              </a:ext>
            </a:extLst>
          </p:cNvPr>
          <p:cNvSpPr/>
          <p:nvPr/>
        </p:nvSpPr>
        <p:spPr>
          <a:xfrm>
            <a:off x="14434809" y="7770053"/>
            <a:ext cx="624919" cy="6249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3442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255" y="1360673"/>
            <a:ext cx="16129416" cy="842656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3200" dirty="0">
                <a:latin typeface="Helvetica Neue"/>
              </a:rPr>
              <a:t>Based on (authenticated) </a:t>
            </a:r>
            <a:r>
              <a:rPr lang="en-US" sz="3200" u="sng" dirty="0">
                <a:latin typeface="Helvetica Neue"/>
              </a:rPr>
              <a:t>additive secret sharing</a:t>
            </a:r>
            <a:r>
              <a:rPr lang="en-US" sz="3200" dirty="0">
                <a:latin typeface="Helvetica Neue"/>
              </a:rPr>
              <a:t> [</a:t>
            </a:r>
            <a:r>
              <a:rPr lang="en-US" sz="3200" dirty="0">
                <a:solidFill>
                  <a:srgbClr val="0070C0"/>
                </a:solidFill>
                <a:latin typeface="Helvetica Neue"/>
              </a:rPr>
              <a:t>DPSZ11</a:t>
            </a:r>
            <a:r>
              <a:rPr lang="en-US" sz="3200" dirty="0">
                <a:latin typeface="Helvetica Neue"/>
              </a:rPr>
              <a:t>]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Font typeface="Wingdings" charset="2"/>
              <a:buChar char="§"/>
            </a:pPr>
            <a:endParaRPr lang="en-US" sz="3200" dirty="0">
              <a:latin typeface="Helvetica Neu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8847" y="4550088"/>
            <a:ext cx="4735569" cy="3641239"/>
            <a:chOff x="2289664" y="4780921"/>
            <a:chExt cx="4735569" cy="3641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44F9B5A-1912-9D49-808E-E1BC843374D6}"/>
                    </a:ext>
                  </a:extLst>
                </p:cNvPr>
                <p:cNvSpPr/>
                <p:nvPr/>
              </p:nvSpPr>
              <p:spPr>
                <a:xfrm>
                  <a:off x="2289664" y="7235129"/>
                  <a:ext cx="1583254" cy="5931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∈</m:t>
                        </m:r>
                        <m:sSub>
                          <m:sSubPr>
                            <m:ctrlPr>
                              <a:rPr lang="el-GR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de-DE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44F9B5A-1912-9D49-808E-E1BC843374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664" y="7235129"/>
                  <a:ext cx="1583254" cy="5931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1A74651-4BCB-E741-BCAC-EB0F3416AFAC}"/>
                    </a:ext>
                  </a:extLst>
                </p:cNvPr>
                <p:cNvSpPr/>
                <p:nvPr/>
              </p:nvSpPr>
              <p:spPr>
                <a:xfrm>
                  <a:off x="5433066" y="7171138"/>
                  <a:ext cx="1592167" cy="5931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∈</m:t>
                        </m:r>
                        <m:sSub>
                          <m:sSubPr>
                            <m:ctrlPr>
                              <a:rPr lang="el-GR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de-DE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1A74651-4BCB-E741-BCAC-EB0F3416A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066" y="7171138"/>
                  <a:ext cx="1592167" cy="5931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0FD1303-9258-4D45-A3C4-37AF114F8949}"/>
                    </a:ext>
                  </a:extLst>
                </p:cNvPr>
                <p:cNvSpPr/>
                <p:nvPr/>
              </p:nvSpPr>
              <p:spPr>
                <a:xfrm>
                  <a:off x="3206272" y="7868162"/>
                  <a:ext cx="3085973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 Neue" charset="0"/>
                      <a:ea typeface="Helvetica Neue" charset="0"/>
                      <a:cs typeface="Helvetica Neue" charset="0"/>
                    </a:rPr>
                    <a:t>s.t.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 +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b="0" dirty="0">
                    <a:solidFill>
                      <a:schemeClr val="bg2">
                        <a:lumMod val="1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0FD1303-9258-4D45-A3C4-37AF114F89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6272" y="7868162"/>
                  <a:ext cx="3085973" cy="553998"/>
                </a:xfrm>
                <a:prstGeom prst="rect">
                  <a:avLst/>
                </a:prstGeom>
                <a:blipFill>
                  <a:blip r:embed="rId11"/>
                  <a:stretch>
                    <a:fillRect l="-4545" t="-14286" b="-329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43D560-E4D9-1242-95F2-3E9E17D426BA}"/>
                </a:ext>
              </a:extLst>
            </p:cNvPr>
            <p:cNvGrpSpPr/>
            <p:nvPr/>
          </p:nvGrpSpPr>
          <p:grpSpPr>
            <a:xfrm>
              <a:off x="3456463" y="4780921"/>
              <a:ext cx="2647455" cy="492631"/>
              <a:chOff x="2955182" y="4917054"/>
              <a:chExt cx="1451230" cy="772197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0B72BFB-DBFE-C64A-A96B-3976C3F677E4}"/>
                  </a:ext>
                </a:extLst>
              </p:cNvPr>
              <p:cNvCxnSpPr>
                <a:cxnSpLocks/>
              </p:cNvCxnSpPr>
              <p:nvPr>
                <p:custDataLst>
                  <p:tags r:id="rId1"/>
                </p:custDataLst>
              </p:nvPr>
            </p:nvCxnSpPr>
            <p:spPr>
              <a:xfrm flipH="1">
                <a:off x="2955182" y="4917054"/>
                <a:ext cx="673595" cy="7721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ADA3019-D369-B64B-B2A7-7CB2CE73B230}"/>
                  </a:ext>
                </a:extLst>
              </p:cNvPr>
              <p:cNvCxnSpPr>
                <a:cxnSpLocks/>
              </p:cNvCxnSpPr>
              <p:nvPr>
                <p:custDataLst>
                  <p:tags r:id="rId2"/>
                </p:custDataLst>
              </p:nvPr>
            </p:nvCxnSpPr>
            <p:spPr>
              <a:xfrm>
                <a:off x="3628776" y="4927162"/>
                <a:ext cx="777636" cy="76208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2"/>
              <p:cNvSpPr txBox="1">
                <a:spLocks/>
              </p:cNvSpPr>
              <p:nvPr/>
            </p:nvSpPr>
            <p:spPr>
              <a:xfrm>
                <a:off x="7620908" y="2318614"/>
                <a:ext cx="9483465" cy="41710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44545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88909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1333634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1778178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2222723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2667267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111812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556356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000900" marR="0" indent="-444545" algn="l" defTabSz="584258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>
                  <a:spcBef>
                    <a:spcPts val="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</a:t>
                </a:r>
                <a:r>
                  <a:rPr lang="en-US" sz="2400" u="sng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authenticated shared</a:t>
                </a:r>
                <a:r>
                  <a:rPr 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each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has </a:t>
                </a:r>
                <a:r>
                  <a:rPr lang="en-US" sz="2400" u="sng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random values</a:t>
                </a: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s.t.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55555" indent="-342900">
                  <a:spcBef>
                    <a:spcPts val="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Authenticated share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denoted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08" y="2318614"/>
                <a:ext cx="9483465" cy="4171085"/>
              </a:xfrm>
              <a:prstGeom prst="rect">
                <a:avLst/>
              </a:prstGeom>
              <a:blipFill>
                <a:blip r:embed="rId13"/>
                <a:stretch>
                  <a:fillRect l="-1285" t="-1022" r="-70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911638" y="3888104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0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Random global MAC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594484" y="6792809"/>
                <a:ext cx="953237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Any </a:t>
                </a:r>
                <a:r>
                  <a:rPr lang="en-US" sz="2400" b="1" u="sng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linear </a:t>
                </a:r>
                <a:r>
                  <a:rPr lang="en-US" sz="2400" u="sng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function of shared values can be computed locally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Given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and shared values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84" y="6792809"/>
                <a:ext cx="9532373" cy="1754326"/>
              </a:xfrm>
              <a:prstGeom prst="rect">
                <a:avLst/>
              </a:prstGeom>
              <a:blipFill>
                <a:blip r:embed="rId14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10414000" y="4216400"/>
            <a:ext cx="914400" cy="248654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FD1303-9258-4D45-A3C4-37AF114F8949}"/>
                  </a:ext>
                </a:extLst>
              </p:cNvPr>
              <p:cNvSpPr/>
              <p:nvPr/>
            </p:nvSpPr>
            <p:spPr>
              <a:xfrm>
                <a:off x="3623160" y="2244309"/>
                <a:ext cx="50892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chemeClr val="bg2">
                      <a:lumMod val="1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FD1303-9258-4D45-A3C4-37AF114F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60" y="2244309"/>
                <a:ext cx="508921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E7800237-0918-2449-BD20-822BE418256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8981" r="12801" b="53594"/>
          <a:stretch/>
        </p:blipFill>
        <p:spPr>
          <a:xfrm>
            <a:off x="1922929" y="2644884"/>
            <a:ext cx="3713446" cy="1969885"/>
          </a:xfrm>
          <a:prstGeom prst="rect">
            <a:avLst/>
          </a:prstGeom>
        </p:spPr>
      </p:pic>
      <p:pic>
        <p:nvPicPr>
          <p:cNvPr id="24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34D082B4-B582-D147-9AAE-4153A9A280A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51424" r="52543" b="11774"/>
          <a:stretch/>
        </p:blipFill>
        <p:spPr>
          <a:xfrm>
            <a:off x="1298301" y="5042719"/>
            <a:ext cx="2043880" cy="1937153"/>
          </a:xfrm>
          <a:prstGeom prst="rect">
            <a:avLst/>
          </a:prstGeom>
        </p:spPr>
      </p:pic>
      <p:pic>
        <p:nvPicPr>
          <p:cNvPr id="25" name="Picture 24" descr="A picture containing food&#10;&#10;Description automatically generated">
            <a:extLst>
              <a:ext uri="{FF2B5EF4-FFF2-40B4-BE49-F238E27FC236}">
                <a16:creationId xmlns:a16="http://schemas.microsoft.com/office/drawing/2014/main" id="{B99BF408-06D8-C947-A980-D1FAEAA8B6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9" t="48782" r="4314" b="11774"/>
          <a:stretch/>
        </p:blipFill>
        <p:spPr>
          <a:xfrm>
            <a:off x="4106255" y="4973196"/>
            <a:ext cx="2431127" cy="20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B8B30C1-692A-4AAC-BA7E-EDB7CB56EFAA}"/>
                  </a:ext>
                </a:extLst>
              </p:cNvPr>
              <p:cNvSpPr txBox="1"/>
              <p:nvPr/>
            </p:nvSpPr>
            <p:spPr>
              <a:xfrm>
                <a:off x="5702745" y="7086659"/>
                <a:ext cx="8729954" cy="1836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457200" marR="0" indent="-45720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400" b="1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  <a:sym typeface="Helvetica Light"/>
                          </a:rPr>
                          <m:t>𝐈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  <a:sym typeface="Helvetica Light"/>
                          </a:rPr>
                          <m:t>h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[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𝑗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,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𝑍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+1]</m:t>
                    </m:r>
                    <m:r>
                      <a: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=1</m:t>
                    </m:r>
                  </m:oMath>
                </a14:m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" charset="0"/>
                    <a:ea typeface="Helvetica Neue" charset="0"/>
                    <a:cs typeface="Helvetica Neue" charset="0"/>
                    <a:sym typeface="Helvetica Light"/>
                  </a:rPr>
                  <a:t> 	: Pick the block at index</a:t>
                </a:r>
                <a:r>
                  <a:rPr kumimoji="0" lang="en-US" sz="2400" b="0" u="none" strike="noStrike" cap="none" spc="0" normalizeH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" charset="0"/>
                    <a:ea typeface="Helvetica Neue" charset="0"/>
                    <a:cs typeface="Helvetica Neue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  <a:sym typeface="Helvetica Light"/>
                      </a:rPr>
                      <m:t>𝑗</m:t>
                    </m:r>
                  </m:oMath>
                </a14:m>
                <a:endParaRPr kumimoji="0" lang="en-US" sz="2400" b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FillTx/>
                  <a:latin typeface="Helvetica Neue" charset="0"/>
                  <a:ea typeface="Helvetica Neue" charset="0"/>
                  <a:cs typeface="Helvetica Neue" charset="0"/>
                  <a:sym typeface="Helvetica Light"/>
                </a:endParaRPr>
              </a:p>
              <a:p>
                <a:pPr marL="457200" indent="-457200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h</m:t>
                        </m:r>
                      </m:sub>
                    </m:sSub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[1,</m:t>
                    </m:r>
                    <m:r>
                      <a:rPr lang="vi-VN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𝑗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]</m:t>
                    </m:r>
                    <m:r>
                      <a:rPr lang="en-US" sz="24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	: Drop the holding block to index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𝑗</m:t>
                    </m:r>
                  </m:oMath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marL="457200" indent="-457200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1,</m:t>
                        </m:r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𝑍</m:t>
                        </m:r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+1</m:t>
                        </m:r>
                      </m:e>
                    </m:d>
                    <m:r>
                      <a:rPr lang="en-US" sz="24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	: Move the holding block to next level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h</m:t>
                    </m:r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marL="457200" indent="-457200" algn="just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h</m:t>
                        </m:r>
                      </m:sub>
                    </m:sSub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[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𝑗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+1,</m:t>
                    </m:r>
                    <m:r>
                      <a:rPr lang="en-US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𝑗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]</m:t>
                    </m:r>
                    <m:r>
                      <a:rPr lang="en-US" sz="24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	: Keep the block at index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B8B30C1-692A-4AAC-BA7E-EDB7CB56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45" y="7086659"/>
                <a:ext cx="8729954" cy="1836400"/>
              </a:xfrm>
              <a:prstGeom prst="rect">
                <a:avLst/>
              </a:prstGeom>
              <a:blipFill>
                <a:blip r:embed="rId2"/>
                <a:stretch>
                  <a:fillRect l="-1890" t="-685" b="-89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B8B30C1-692A-4AAC-BA7E-EDB7CB56EFAA}"/>
                  </a:ext>
                </a:extLst>
              </p:cNvPr>
              <p:cNvSpPr txBox="1"/>
              <p:nvPr/>
            </p:nvSpPr>
            <p:spPr>
              <a:xfrm>
                <a:off x="5302625" y="6600323"/>
                <a:ext cx="10557377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u="sng" strike="noStrike" cap="none" spc="0" normalizeH="0" baseline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Light"/>
                  </a:rPr>
                  <a:t>Create (</a:t>
                </a:r>
                <a14:m>
                  <m:oMath xmlns:m="http://schemas.openxmlformats.org/officeDocument/2006/math">
                    <m:r>
                      <a:rPr kumimoji="0" lang="en-US" sz="2800" i="1" u="sng" strike="noStrike" cap="none" spc="0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Light"/>
                      </a:rPr>
                      <m:t>𝐻</m:t>
                    </m:r>
                    <m:r>
                      <a:rPr kumimoji="0" lang="en-US" sz="2800" i="1" u="sng" strike="noStrike" cap="none" spc="0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Light"/>
                      </a:rPr>
                      <m:t>+1</m:t>
                    </m:r>
                  </m:oMath>
                </a14:m>
                <a:r>
                  <a:rPr kumimoji="0" lang="en-US" sz="2800" u="sng" strike="noStrike" cap="none" spc="0" normalizeH="0" baseline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Light"/>
                  </a:rPr>
                  <a:t>) permutation</a:t>
                </a:r>
                <a:r>
                  <a:rPr kumimoji="0" lang="en-US" sz="2800" u="sng" strike="noStrike" cap="none" spc="0" normalizeH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Light"/>
                  </a:rPr>
                  <a:t>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sng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800" b="1" i="0" u="sng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  <a:sym typeface="Helvetica Light"/>
                          </a:rPr>
                          <m:t>𝐈</m:t>
                        </m:r>
                      </m:e>
                      <m:sub>
                        <m:r>
                          <a:rPr kumimoji="0" lang="en-US" sz="2800" b="0" i="1" u="sng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  <a:sym typeface="Helvetica Light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0" lang="en-US" sz="2800" u="sng" strike="noStrike" cap="none" spc="0" normalizeH="0" baseline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Light"/>
                  </a:rPr>
                  <a:t> s</a:t>
                </a:r>
                <a:r>
                  <a:rPr lang="en-US" sz="2800" u="sng" dirty="0">
                    <a:solidFill>
                      <a:schemeClr val="tx2">
                        <a:lumMod val="5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ized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u="sng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u="sng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Z</m:t>
                        </m:r>
                        <m:r>
                          <a:rPr lang="en-US" sz="2800" b="0" i="0" u="sng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  <m:t>+1</m:t>
                        </m:r>
                      </m:e>
                    </m:d>
                    <m:r>
                      <a:rPr lang="en-US" sz="2800" b="0" i="0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×(</m:t>
                    </m:r>
                    <m:r>
                      <m:rPr>
                        <m:sty m:val="p"/>
                      </m:rPr>
                      <a:rPr lang="en-US" sz="2800" b="0" i="0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Z</m:t>
                    </m:r>
                    <m:r>
                      <a:rPr lang="en-US" sz="2800" b="0" i="0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+1)</m:t>
                    </m:r>
                  </m:oMath>
                </a14:m>
                <a:r>
                  <a:rPr lang="en-US" sz="2800" u="sng" dirty="0">
                    <a:solidFill>
                      <a:schemeClr val="tx2">
                        <a:lumMod val="5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s.t. </a:t>
                </a:r>
                <a:endParaRPr kumimoji="0" lang="en-US" sz="2800" u="sng" strike="noStrike" cap="none" spc="0" normalizeH="0" baseline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B8B30C1-692A-4AAC-BA7E-EDB7CB56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25" y="6600323"/>
                <a:ext cx="10557377" cy="430887"/>
              </a:xfrm>
              <a:prstGeom prst="rect">
                <a:avLst/>
              </a:prstGeom>
              <a:blipFill>
                <a:blip r:embed="rId3"/>
                <a:stretch>
                  <a:fillRect l="-2079" t="-25714" r="-1039" b="-514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Curved Connector 137"/>
          <p:cNvCxnSpPr>
            <a:stCxn id="79" idx="1"/>
            <a:endCxn id="44" idx="1"/>
          </p:cNvCxnSpPr>
          <p:nvPr/>
        </p:nvCxnSpPr>
        <p:spPr>
          <a:xfrm rot="10800000" flipH="1">
            <a:off x="1537687" y="6891050"/>
            <a:ext cx="564304" cy="781668"/>
          </a:xfrm>
          <a:prstGeom prst="curvedConnector3">
            <a:avLst>
              <a:gd name="adj1" fmla="val -40510"/>
            </a:avLst>
          </a:prstGeom>
          <a:noFill/>
          <a:ln w="15875" cap="flat">
            <a:solidFill>
              <a:srgbClr val="000000"/>
            </a:solidFill>
            <a:prstDash val="dash"/>
            <a:miter lim="4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Straight Connector 145"/>
          <p:cNvCxnSpPr/>
          <p:nvPr/>
        </p:nvCxnSpPr>
        <p:spPr>
          <a:xfrm>
            <a:off x="3357881" y="6293541"/>
            <a:ext cx="0" cy="79922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3396460" y="6437879"/>
                <a:ext cx="11842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0">
                  <a:spcBef>
                    <a:spcPts val="12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𝑍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 = 2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460" y="6437879"/>
                <a:ext cx="118427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7148780" y="4020348"/>
            <a:ext cx="6720109" cy="1954381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Circuit-ORAM Eviction Principle: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Only scan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u="sng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once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from root to leaf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 each level, pick or drop (at most) 1 block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At any time, can only hold (at most) 1 block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3255" y="1331443"/>
                <a:ext cx="16129416" cy="2364940"/>
              </a:xfrm>
            </p:spPr>
            <p:txBody>
              <a:bodyPr anchor="t">
                <a:noAutofit/>
              </a:bodyPr>
              <a:lstStyle/>
              <a:p>
                <a:pPr marL="0" indent="0">
                  <a:spcBef>
                    <a:spcPts val="1200"/>
                  </a:spcBef>
                  <a:buSzPct val="100000"/>
                  <a:buNone/>
                </a:pPr>
                <a:r>
                  <a:rPr lang="en-US" sz="3000" dirty="0">
                    <a:latin typeface="Helvetica Neue" charset="0"/>
                    <a:ea typeface="Helvetica Neue" charset="0"/>
                    <a:cs typeface="Helvetica Neue" charset="0"/>
                  </a:rPr>
                  <a:t>Harness </a:t>
                </a:r>
                <a:r>
                  <a:rPr lang="en-US" sz="3000" u="sng" dirty="0">
                    <a:latin typeface="Helvetica Neue" charset="0"/>
                    <a:ea typeface="Helvetica Neue" charset="0"/>
                    <a:cs typeface="Helvetica Neue" charset="0"/>
                  </a:rPr>
                  <a:t>Circuit-ORAM eviction</a:t>
                </a:r>
                <a:r>
                  <a:rPr lang="en-US" sz="3000" dirty="0">
                    <a:latin typeface="Helvetica Neue" charset="0"/>
                    <a:ea typeface="Helvetica Neue" charset="0"/>
                    <a:cs typeface="Helvetica Neue" charset="0"/>
                  </a:rPr>
                  <a:t> [</a:t>
                </a:r>
                <a:r>
                  <a:rPr lang="en-US" sz="3000" dirty="0">
                    <a:solidFill>
                      <a:srgbClr val="0070C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WCS15</a:t>
                </a:r>
                <a:r>
                  <a:rPr lang="en-US" sz="3000" dirty="0">
                    <a:latin typeface="Helvetica Neue" charset="0"/>
                    <a:ea typeface="Helvetica Neue" charset="0"/>
                    <a:cs typeface="Helvetica Neue" charset="0"/>
                  </a:rPr>
                  <a:t>] and </a:t>
                </a:r>
                <a:r>
                  <a:rPr lang="en-US" sz="3000" u="sng" dirty="0">
                    <a:latin typeface="Helvetica Neue" charset="0"/>
                    <a:ea typeface="Helvetica Neue" charset="0"/>
                    <a:cs typeface="Helvetica Neue" charset="0"/>
                  </a:rPr>
                  <a:t>p</a:t>
                </a:r>
                <a:r>
                  <a:rPr lang="en-US" sz="3200" u="sng" dirty="0">
                    <a:latin typeface="Helvetica Neue" charset="0"/>
                    <a:ea typeface="Helvetica Neue" charset="0"/>
                    <a:cs typeface="Helvetica Neue" charset="0"/>
                  </a:rPr>
                  <a:t>ermutation matrix</a:t>
                </a:r>
                <a:r>
                  <a:rPr lang="en-US" sz="3200" dirty="0">
                    <a:latin typeface="Helvetica Neue" charset="0"/>
                    <a:ea typeface="Helvetica Neue" charset="0"/>
                    <a:cs typeface="Helvetica Neue" charset="0"/>
                  </a:rPr>
                  <a:t> [</a:t>
                </a:r>
                <a:r>
                  <a:rPr lang="en-US" sz="3200" dirty="0">
                    <a:solidFill>
                      <a:srgbClr val="0070C0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HOY+17</a:t>
                </a:r>
                <a:r>
                  <a:rPr lang="en-US" sz="3200" dirty="0">
                    <a:latin typeface="Helvetica Neue" charset="0"/>
                    <a:ea typeface="Helvetica Neue" charset="0"/>
                    <a:cs typeface="Helvetica Neue" charset="0"/>
                  </a:rPr>
                  <a:t>] principles</a:t>
                </a:r>
              </a:p>
              <a:p>
                <a:pPr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(1)</m:t>
                    </m:r>
                  </m:oMath>
                </a14:m>
                <a:r>
                  <a:rPr lang="en-US" sz="2800" dirty="0">
                    <a:latin typeface="Helvetica Neue" charset="0"/>
                    <a:ea typeface="Helvetica Neue" charset="0"/>
                    <a:cs typeface="Helvetica Neue" charset="0"/>
                  </a:rPr>
                  <a:t> client bandwidth overhead</a:t>
                </a:r>
              </a:p>
              <a:p>
                <a:pPr marL="444545" lvl="1"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:r>
                  <a:rPr lang="en-US" sz="2800" dirty="0">
                    <a:latin typeface="Helvetica Neue"/>
                  </a:rPr>
                  <a:t>Bucket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:r>
                  <a:rPr lang="en-US" sz="2800" dirty="0">
                    <a:latin typeface="Helvetica Neue" charset="0"/>
                    <a:ea typeface="Helvetica Neue" charset="0"/>
                    <a:cs typeface="Helvetica Neue" charset="0"/>
                  </a:rPr>
                  <a:t>Each eviction takes a block from the stash and writes it back to the tree</a:t>
                </a:r>
              </a:p>
            </p:txBody>
          </p:sp>
        </mc:Choice>
        <mc:Fallback xmlns="">
          <p:sp>
            <p:nvSpPr>
              <p:cNvPr id="25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3255" y="1331443"/>
                <a:ext cx="16129416" cy="2364940"/>
              </a:xfrm>
              <a:blipFill>
                <a:blip r:embed="rId5"/>
                <a:stretch>
                  <a:fillRect l="-1101" t="-320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10058970" y="5969575"/>
            <a:ext cx="449865" cy="5132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cxnSp>
        <p:nvCxnSpPr>
          <p:cNvPr id="40" name="Straight Connector 39"/>
          <p:cNvCxnSpPr>
            <a:stCxn id="79" idx="0"/>
            <a:endCxn id="44" idx="2"/>
          </p:cNvCxnSpPr>
          <p:nvPr/>
        </p:nvCxnSpPr>
        <p:spPr>
          <a:xfrm flipV="1">
            <a:off x="2088101" y="7092761"/>
            <a:ext cx="564304" cy="378789"/>
          </a:xfrm>
          <a:prstGeom prst="line">
            <a:avLst/>
          </a:prstGeom>
          <a:noFill/>
          <a:ln w="2540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2" name="Group 41"/>
          <p:cNvGrpSpPr/>
          <p:nvPr/>
        </p:nvGrpSpPr>
        <p:grpSpPr>
          <a:xfrm>
            <a:off x="2101991" y="6293541"/>
            <a:ext cx="1100828" cy="799220"/>
            <a:chOff x="3177254" y="3707316"/>
            <a:chExt cx="1100828" cy="799220"/>
          </a:xfrm>
        </p:grpSpPr>
        <p:sp>
          <p:nvSpPr>
            <p:cNvPr id="43" name="Rectangle 42"/>
            <p:cNvSpPr/>
            <p:nvPr/>
          </p:nvSpPr>
          <p:spPr>
            <a:xfrm>
              <a:off x="3177254" y="3707316"/>
              <a:ext cx="1100828" cy="4023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77254" y="4103114"/>
              <a:ext cx="1100828" cy="40342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sym typeface="Helvetica Light"/>
                </a:rPr>
                <a:t>B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D24E7B54-C4D3-7D44-9001-F21196572786}"/>
              </a:ext>
            </a:extLst>
          </p:cNvPr>
          <p:cNvSpPr/>
          <p:nvPr/>
        </p:nvSpPr>
        <p:spPr>
          <a:xfrm>
            <a:off x="570775" y="4381128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Stash S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537687" y="7471550"/>
            <a:ext cx="1100828" cy="799220"/>
            <a:chOff x="3177254" y="3707316"/>
            <a:chExt cx="1100828" cy="799220"/>
          </a:xfrm>
        </p:grpSpPr>
        <p:sp>
          <p:nvSpPr>
            <p:cNvPr id="79" name="Rectangle 78"/>
            <p:cNvSpPr/>
            <p:nvPr/>
          </p:nvSpPr>
          <p:spPr>
            <a:xfrm>
              <a:off x="3177254" y="3707316"/>
              <a:ext cx="1100828" cy="4023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177254" y="4103114"/>
              <a:ext cx="1100828" cy="40342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</a:rPr>
                <a:t>C</a:t>
              </a:r>
              <a:endParaRPr kumimoji="0" lang="en-US" sz="280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sym typeface="Helvetica Light"/>
              </a:endParaRPr>
            </a:p>
          </p:txBody>
        </p:sp>
      </p:grpSp>
      <p:cxnSp>
        <p:nvCxnSpPr>
          <p:cNvPr id="87" name="Straight Connector 86"/>
          <p:cNvCxnSpPr>
            <a:stCxn id="89" idx="0"/>
            <a:endCxn id="80" idx="2"/>
          </p:cNvCxnSpPr>
          <p:nvPr/>
        </p:nvCxnSpPr>
        <p:spPr>
          <a:xfrm flipV="1">
            <a:off x="1528573" y="8270770"/>
            <a:ext cx="559528" cy="366090"/>
          </a:xfrm>
          <a:prstGeom prst="line">
            <a:avLst/>
          </a:prstGeom>
          <a:noFill/>
          <a:ln w="2540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978159" y="8636860"/>
            <a:ext cx="1100828" cy="799220"/>
            <a:chOff x="3177254" y="3707316"/>
            <a:chExt cx="1100828" cy="799220"/>
          </a:xfrm>
        </p:grpSpPr>
        <p:sp>
          <p:nvSpPr>
            <p:cNvPr id="89" name="Rectangle 88"/>
            <p:cNvSpPr/>
            <p:nvPr/>
          </p:nvSpPr>
          <p:spPr>
            <a:xfrm>
              <a:off x="3177254" y="3707316"/>
              <a:ext cx="1100828" cy="4023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177254" y="4103114"/>
              <a:ext cx="1100828" cy="40342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sym typeface="Helvetica Light"/>
                </a:rPr>
                <a:t>A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08262"/>
              </p:ext>
            </p:extLst>
          </p:nvPr>
        </p:nvGraphicFramePr>
        <p:xfrm>
          <a:off x="2105539" y="4316642"/>
          <a:ext cx="1097280" cy="1361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902426380"/>
                    </a:ext>
                  </a:extLst>
                </a:gridCol>
              </a:tblGrid>
              <a:tr h="44739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518743"/>
                  </a:ext>
                </a:extLst>
              </a:tr>
              <a:tr h="44739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 Neue" panose="02000503000000020004"/>
                        </a:rPr>
                        <a:t>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30592"/>
                  </a:ext>
                </a:extLst>
              </a:tr>
              <a:tr h="44739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60835"/>
                  </a:ext>
                </a:extLst>
              </a:tr>
            </a:tbl>
          </a:graphicData>
        </a:graphic>
      </p:graphicFrame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CC5454-82F7-1142-B7B6-3D69C11887D9}"/>
              </a:ext>
            </a:extLst>
          </p:cNvPr>
          <p:cNvCxnSpPr/>
          <p:nvPr/>
        </p:nvCxnSpPr>
        <p:spPr>
          <a:xfrm>
            <a:off x="241397" y="5969575"/>
            <a:ext cx="500792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Curved Connector 101"/>
          <p:cNvCxnSpPr>
            <a:stCxn id="43" idx="1"/>
            <a:endCxn id="55" idx="1"/>
          </p:cNvCxnSpPr>
          <p:nvPr/>
        </p:nvCxnSpPr>
        <p:spPr>
          <a:xfrm rot="10800000" flipH="1">
            <a:off x="2101991" y="4997539"/>
            <a:ext cx="3548" cy="1497171"/>
          </a:xfrm>
          <a:prstGeom prst="curvedConnector3">
            <a:avLst>
              <a:gd name="adj1" fmla="val -12080750"/>
            </a:avLst>
          </a:prstGeom>
          <a:noFill/>
          <a:ln w="15875" cap="flat">
            <a:solidFill>
              <a:srgbClr val="000000"/>
            </a:solidFill>
            <a:prstDash val="dash"/>
            <a:miter lim="4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Curved Connector 102"/>
          <p:cNvCxnSpPr>
            <a:stCxn id="89" idx="1"/>
            <a:endCxn id="80" idx="1"/>
          </p:cNvCxnSpPr>
          <p:nvPr/>
        </p:nvCxnSpPr>
        <p:spPr>
          <a:xfrm rot="10800000" flipH="1">
            <a:off x="978159" y="8069060"/>
            <a:ext cx="559528" cy="768969"/>
          </a:xfrm>
          <a:prstGeom prst="curvedConnector3">
            <a:avLst>
              <a:gd name="adj1" fmla="val -40856"/>
            </a:avLst>
          </a:prstGeom>
          <a:noFill/>
          <a:ln w="15875" cap="flat">
            <a:solidFill>
              <a:srgbClr val="000000"/>
            </a:solidFill>
            <a:prstDash val="dash"/>
            <a:miter lim="4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Connector 105"/>
          <p:cNvCxnSpPr/>
          <p:nvPr/>
        </p:nvCxnSpPr>
        <p:spPr>
          <a:xfrm>
            <a:off x="3510281" y="4316642"/>
            <a:ext cx="0" cy="1361793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400000"/>
            <a:headEnd type="triangle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374207" y="4683683"/>
                <a:ext cx="25121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0">
                  <a:spcBef>
                    <a:spcPts val="12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|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| = 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𝑂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log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⁡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𝑁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207" y="4683683"/>
                <a:ext cx="2512194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275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3255" y="1360673"/>
                <a:ext cx="16129416" cy="7392758"/>
              </a:xfrm>
            </p:spPr>
            <p:txBody>
              <a:bodyPr anchor="t"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SzPct val="100000"/>
                  <a:buNone/>
                </a:pPr>
                <a:r>
                  <a:rPr lang="en-US" sz="3200" dirty="0">
                    <a:latin typeface="Helvetica Neue"/>
                  </a:rPr>
                  <a:t>Two main schemes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𝐫𝐬𝐬</m:t>
                        </m:r>
                      </m:sub>
                    </m:sSub>
                  </m:oMath>
                </a14:m>
                <a:endParaRPr lang="en-US" sz="3200" b="1" dirty="0">
                  <a:latin typeface="Helvetica Neue"/>
                </a:endParaRPr>
              </a:p>
              <a:p>
                <a:pPr lvl="1">
                  <a:lnSpc>
                    <a:spcPct val="150000"/>
                  </a:lnSpc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:r>
                  <a:rPr lang="en-US" sz="3200" dirty="0">
                    <a:latin typeface="Helvetica Neue"/>
                  </a:rPr>
                  <a:t>Replicated secret sharing (RSS)</a:t>
                </a:r>
              </a:p>
              <a:p>
                <a:pPr lvl="1">
                  <a:lnSpc>
                    <a:spcPct val="150000"/>
                  </a:lnSpc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:r>
                  <a:rPr lang="en-US" sz="3200" dirty="0">
                    <a:latin typeface="Helvetica Neue"/>
                  </a:rPr>
                  <a:t>3-server setting with </a:t>
                </a:r>
                <a:r>
                  <a:rPr lang="en-US" sz="3200" u="sng" dirty="0">
                    <a:latin typeface="Helvetica Neue"/>
                  </a:rPr>
                  <a:t>honest majority</a:t>
                </a:r>
                <a:endParaRPr lang="en-US" sz="3200" dirty="0">
                  <a:latin typeface="Helvetica Neue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𝐬𝐩𝐝𝐳</m:t>
                        </m:r>
                      </m:sub>
                    </m:sSub>
                  </m:oMath>
                </a14:m>
                <a:endParaRPr lang="en-US" sz="3200" b="1" dirty="0">
                  <a:latin typeface="Helvetica Neue"/>
                </a:endParaRPr>
              </a:p>
              <a:p>
                <a:pPr lvl="1">
                  <a:lnSpc>
                    <a:spcPct val="150000"/>
                  </a:lnSpc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:r>
                  <a:rPr lang="en-US" sz="3200" dirty="0">
                    <a:latin typeface="Helvetica Neue"/>
                  </a:rPr>
                  <a:t>SPDZ secret sharing</a:t>
                </a:r>
              </a:p>
              <a:p>
                <a:pPr lvl="1">
                  <a:lnSpc>
                    <a:spcPct val="150000"/>
                  </a:lnSpc>
                  <a:spcBef>
                    <a:spcPts val="1200"/>
                  </a:spcBef>
                  <a:buSzPct val="100000"/>
                  <a:buFont typeface="Wingdings" charset="2"/>
                  <a:buChar char="§"/>
                </a:pPr>
                <a:r>
                  <a:rPr lang="en-US" sz="3200" dirty="0">
                    <a:latin typeface="Helvetica Neue"/>
                  </a:rPr>
                  <a:t>General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200" dirty="0">
                    <a:latin typeface="Helvetica Neue"/>
                  </a:rPr>
                  <a:t>-server setting with </a:t>
                </a:r>
                <a:r>
                  <a:rPr lang="en-US" sz="3200" u="sng" dirty="0">
                    <a:latin typeface="Helvetica Neue"/>
                  </a:rPr>
                  <a:t>dishonest majority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3255" y="1360673"/>
                <a:ext cx="16129416" cy="7392758"/>
              </a:xfrm>
              <a:blipFill>
                <a:blip r:embed="rId2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438440" y="-10529"/>
            <a:ext cx="16129416" cy="136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23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46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69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92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11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737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36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984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MACAO Framework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49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3255" y="1360672"/>
                <a:ext cx="10445287" cy="7726608"/>
              </a:xfrm>
            </p:spPr>
            <p:txBody>
              <a:bodyPr anchor="t">
                <a:noAutofit/>
              </a:bodyPr>
              <a:lstStyle/>
              <a:p>
                <a:pPr marL="0" indent="0">
                  <a:spcBef>
                    <a:spcPts val="1200"/>
                  </a:spcBef>
                  <a:buSzPct val="100000"/>
                  <a:buNone/>
                </a:pPr>
                <a:r>
                  <a:rPr lang="en-US" sz="3000" u="sng" dirty="0">
                    <a:latin typeface="Helvetica Neue"/>
                  </a:rPr>
                  <a:t>Retrieval</a:t>
                </a:r>
              </a:p>
              <a:p>
                <a:pPr marL="457200" lvl="1" indent="-444500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Helvetica Neue"/>
                  </a:rPr>
                  <a:t>Select query </a:t>
                </a:r>
                <a14:m>
                  <m:oMath xmlns:m="http://schemas.openxmlformats.org/officeDocument/2006/math">
                    <m:r>
                      <a:rPr lang="en-US" sz="2600" b="1" dirty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,1,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…,0</m:t>
                            </m:r>
                          </m:e>
                        </m:d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600" dirty="0">
                  <a:latin typeface="Helvetica Neue"/>
                </a:endParaRPr>
              </a:p>
              <a:p>
                <a:pPr marL="514350" indent="-514350">
                  <a:spcBef>
                    <a:spcPts val="1200"/>
                  </a:spcBef>
                  <a:buSzPct val="100000"/>
                  <a:buFont typeface="+mj-lt"/>
                  <a:buAutoNum type="arabicPeriod"/>
                </a:pPr>
                <a:r>
                  <a:rPr lang="en-US" sz="2600" b="1" dirty="0">
                    <a:latin typeface="Helvetica Neue"/>
                  </a:rPr>
                  <a:t>XOR-PIR</a:t>
                </a:r>
                <a:r>
                  <a:rPr lang="en-US" sz="2600" dirty="0">
                    <a:latin typeface="Helvetica Neue"/>
                  </a:rPr>
                  <a:t>: a pair of PIR queries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1" dirty="0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1" dirty="0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600" b="1" dirty="0">
                    <a:latin typeface="Helvetica Neue"/>
                  </a:rPr>
                  <a:t> </a:t>
                </a:r>
                <a:r>
                  <a:rPr lang="en-US" sz="2600" u="sng" dirty="0">
                    <a:latin typeface="Helvetica Neue"/>
                  </a:rPr>
                  <a:t>per authenticated share</a:t>
                </a:r>
                <a:r>
                  <a:rPr lang="en-US" sz="2600" dirty="0">
                    <a:latin typeface="Helvetica Neu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latin typeface="Helvetica Neue"/>
                  </a:rPr>
                  <a:t> </a:t>
                </a:r>
              </a:p>
              <a:p>
                <a:pPr lvl="1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Helvetica Neue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400" dirty="0">
                  <a:latin typeface="Helvetica Neue"/>
                </a:endParaRPr>
              </a:p>
              <a:p>
                <a:pPr hangingPunct="1">
                  <a:spcBef>
                    <a:spcPts val="1200"/>
                  </a:spcBef>
                  <a:buSzPct val="100000"/>
                </a:pPr>
                <a:endParaRPr lang="en-US" sz="2000" dirty="0">
                  <a:latin typeface="Helvetica Neue"/>
                </a:endParaRPr>
              </a:p>
              <a:p>
                <a:pPr lvl="2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sz="3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3255" y="1360672"/>
                <a:ext cx="10445287" cy="7726608"/>
              </a:xfrm>
              <a:blipFill>
                <a:blip r:embed="rId2"/>
                <a:stretch>
                  <a:fillRect l="-1701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normAutofit/>
              </a:bodyPr>
              <a:lstStyle>
                <a:lvl1pPr marL="0" marR="0" indent="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228623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457246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685869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914492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114311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1371737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1600360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1828984" algn="ctr" defTabSz="584258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algn="l" hangingPunct="1"/>
                <a:r>
                  <a:rPr lang="en-US" sz="5400" dirty="0">
                    <a:latin typeface="Helvetica Neue" charset="0"/>
                    <a:ea typeface="Helvetica Neue" charset="0"/>
                    <a:cs typeface="Helvetica Neue" charset="0"/>
                  </a:rPr>
                  <a:t>MACAO Framework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rss</m:t>
                        </m:r>
                      </m:sub>
                    </m:sSub>
                  </m:oMath>
                </a14:m>
                <a:r>
                  <a:rPr lang="en-US" sz="5400" dirty="0">
                    <a:latin typeface="Helvetica Neue"/>
                  </a:rPr>
                  <a:t> scheme</a:t>
                </a: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0" y="-10529"/>
                <a:ext cx="16129416" cy="1367404"/>
              </a:xfrm>
              <a:prstGeom prst="rect">
                <a:avLst/>
              </a:prstGeom>
              <a:blipFill>
                <a:blip r:embed="rId3"/>
                <a:stretch>
                  <a:fillRect l="-2268" b="-102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D4F7-4E55-4843-8D5C-E048D9040DE5}"/>
              </a:ext>
            </a:extLst>
          </p:cNvPr>
          <p:cNvGrpSpPr/>
          <p:nvPr/>
        </p:nvGrpSpPr>
        <p:grpSpPr>
          <a:xfrm>
            <a:off x="4675662" y="4490279"/>
            <a:ext cx="664796" cy="1330559"/>
            <a:chOff x="13012380" y="7564113"/>
            <a:chExt cx="664796" cy="133055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348974" y="8095440"/>
              <a:ext cx="0" cy="52770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348554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065586" y="8618742"/>
              <a:ext cx="279191" cy="27593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3344778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3012380" y="8114118"/>
              <a:ext cx="332398" cy="180678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Oval 11"/>
            <p:cNvSpPr/>
            <p:nvPr/>
          </p:nvSpPr>
          <p:spPr>
            <a:xfrm>
              <a:off x="13102771" y="7606056"/>
              <a:ext cx="475563" cy="475563"/>
            </a:xfrm>
            <a:prstGeom prst="ellipse">
              <a:avLst/>
            </a:prstGeom>
            <a:noFill/>
            <a:ln w="34925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404202" y="7734057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1809753" flipV="1">
              <a:off x="13147078" y="7564113"/>
              <a:ext cx="407304" cy="407304"/>
            </a:xfrm>
            <a:prstGeom prst="arc">
              <a:avLst>
                <a:gd name="adj1" fmla="val 15571104"/>
                <a:gd name="adj2" fmla="val 20448947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213162" y="7727616"/>
              <a:ext cx="63199" cy="1258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101902" y="901689"/>
            <a:ext cx="4046002" cy="1378428"/>
            <a:chOff x="805660" y="2368463"/>
            <a:chExt cx="4046002" cy="1378428"/>
          </a:xfrm>
        </p:grpSpPr>
        <p:sp>
          <p:nvSpPr>
            <p:cNvPr id="18" name="Oval 17"/>
            <p:cNvSpPr/>
            <p:nvPr/>
          </p:nvSpPr>
          <p:spPr>
            <a:xfrm>
              <a:off x="891385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86270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0" name="Straight Connector 19"/>
            <p:cNvCxnSpPr>
              <a:stCxn id="18" idx="5"/>
            </p:cNvCxnSpPr>
            <p:nvPr/>
          </p:nvCxnSpPr>
          <p:spPr>
            <a:xfrm>
              <a:off x="1411711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>
              <a:off x="805660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/>
            <p:cNvCxnSpPr>
              <a:stCxn id="19" idx="3"/>
            </p:cNvCxnSpPr>
            <p:nvPr/>
          </p:nvCxnSpPr>
          <p:spPr>
            <a:xfrm flipH="1">
              <a:off x="1910749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>
              <a:stCxn id="19" idx="5"/>
            </p:cNvCxnSpPr>
            <p:nvPr/>
          </p:nvCxnSpPr>
          <p:spPr>
            <a:xfrm>
              <a:off x="2506596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Oval 23"/>
            <p:cNvSpPr/>
            <p:nvPr/>
          </p:nvSpPr>
          <p:spPr>
            <a:xfrm>
              <a:off x="1436282" y="2368463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18" idx="7"/>
            </p:cNvCxnSpPr>
            <p:nvPr/>
          </p:nvCxnSpPr>
          <p:spPr>
            <a:xfrm flipH="1">
              <a:off x="1411711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>
              <a:stCxn id="24" idx="5"/>
              <a:endCxn id="19" idx="1"/>
            </p:cNvCxnSpPr>
            <p:nvPr/>
          </p:nvCxnSpPr>
          <p:spPr>
            <a:xfrm>
              <a:off x="1956608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Oval 57"/>
            <p:cNvSpPr/>
            <p:nvPr/>
          </p:nvSpPr>
          <p:spPr>
            <a:xfrm>
              <a:off x="3066543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161428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0" name="Straight Connector 59"/>
            <p:cNvCxnSpPr>
              <a:stCxn id="58" idx="5"/>
            </p:cNvCxnSpPr>
            <p:nvPr/>
          </p:nvCxnSpPr>
          <p:spPr>
            <a:xfrm>
              <a:off x="3586869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/>
            <p:cNvCxnSpPr>
              <a:stCxn id="58" idx="3"/>
            </p:cNvCxnSpPr>
            <p:nvPr/>
          </p:nvCxnSpPr>
          <p:spPr>
            <a:xfrm flipH="1">
              <a:off x="2980818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/>
            <p:cNvCxnSpPr>
              <a:stCxn id="59" idx="3"/>
            </p:cNvCxnSpPr>
            <p:nvPr/>
          </p:nvCxnSpPr>
          <p:spPr>
            <a:xfrm flipH="1">
              <a:off x="4085907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/>
            <p:cNvCxnSpPr>
              <a:stCxn id="59" idx="5"/>
            </p:cNvCxnSpPr>
            <p:nvPr/>
          </p:nvCxnSpPr>
          <p:spPr>
            <a:xfrm>
              <a:off x="4681754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Oval 63"/>
            <p:cNvSpPr/>
            <p:nvPr/>
          </p:nvSpPr>
          <p:spPr>
            <a:xfrm>
              <a:off x="3611440" y="2368463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5" name="Straight Connector 64"/>
            <p:cNvCxnSpPr>
              <a:stCxn id="64" idx="3"/>
              <a:endCxn id="58" idx="7"/>
            </p:cNvCxnSpPr>
            <p:nvPr/>
          </p:nvCxnSpPr>
          <p:spPr>
            <a:xfrm flipH="1">
              <a:off x="3586869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>
              <a:stCxn id="64" idx="5"/>
              <a:endCxn id="59" idx="1"/>
            </p:cNvCxnSpPr>
            <p:nvPr/>
          </p:nvCxnSpPr>
          <p:spPr>
            <a:xfrm>
              <a:off x="4131766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5" name="Group 94"/>
          <p:cNvGrpSpPr/>
          <p:nvPr/>
        </p:nvGrpSpPr>
        <p:grpSpPr>
          <a:xfrm>
            <a:off x="12101902" y="4198837"/>
            <a:ext cx="4046002" cy="1378428"/>
            <a:chOff x="805660" y="2368463"/>
            <a:chExt cx="4046002" cy="1378428"/>
          </a:xfrm>
        </p:grpSpPr>
        <p:sp>
          <p:nvSpPr>
            <p:cNvPr id="96" name="Oval 95"/>
            <p:cNvSpPr/>
            <p:nvPr/>
          </p:nvSpPr>
          <p:spPr>
            <a:xfrm>
              <a:off x="891385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986270" y="2981861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98" name="Straight Connector 97"/>
            <p:cNvCxnSpPr>
              <a:stCxn id="96" idx="5"/>
            </p:cNvCxnSpPr>
            <p:nvPr/>
          </p:nvCxnSpPr>
          <p:spPr>
            <a:xfrm>
              <a:off x="1411711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>
              <a:stCxn id="96" idx="3"/>
            </p:cNvCxnSpPr>
            <p:nvPr/>
          </p:nvCxnSpPr>
          <p:spPr>
            <a:xfrm flipH="1">
              <a:off x="805660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>
              <a:stCxn id="97" idx="3"/>
            </p:cNvCxnSpPr>
            <p:nvPr/>
          </p:nvCxnSpPr>
          <p:spPr>
            <a:xfrm flipH="1">
              <a:off x="1910749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Straight Connector 100"/>
            <p:cNvCxnSpPr>
              <a:stCxn id="97" idx="5"/>
            </p:cNvCxnSpPr>
            <p:nvPr/>
          </p:nvCxnSpPr>
          <p:spPr>
            <a:xfrm>
              <a:off x="2506596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2" name="Oval 101"/>
            <p:cNvSpPr/>
            <p:nvPr/>
          </p:nvSpPr>
          <p:spPr>
            <a:xfrm>
              <a:off x="1436282" y="2368463"/>
              <a:ext cx="609600" cy="609600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03" name="Straight Connector 102"/>
            <p:cNvCxnSpPr>
              <a:stCxn id="102" idx="3"/>
              <a:endCxn id="96" idx="7"/>
            </p:cNvCxnSpPr>
            <p:nvPr/>
          </p:nvCxnSpPr>
          <p:spPr>
            <a:xfrm flipH="1">
              <a:off x="1411711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Straight Connector 103"/>
            <p:cNvCxnSpPr>
              <a:stCxn id="102" idx="5"/>
              <a:endCxn id="97" idx="1"/>
            </p:cNvCxnSpPr>
            <p:nvPr/>
          </p:nvCxnSpPr>
          <p:spPr>
            <a:xfrm>
              <a:off x="1956608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5" name="Oval 104"/>
            <p:cNvSpPr/>
            <p:nvPr/>
          </p:nvSpPr>
          <p:spPr>
            <a:xfrm>
              <a:off x="3066543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161428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07" name="Straight Connector 106"/>
            <p:cNvCxnSpPr>
              <a:stCxn id="105" idx="5"/>
            </p:cNvCxnSpPr>
            <p:nvPr/>
          </p:nvCxnSpPr>
          <p:spPr>
            <a:xfrm>
              <a:off x="3586869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8" name="Straight Connector 107"/>
            <p:cNvCxnSpPr>
              <a:stCxn id="105" idx="3"/>
            </p:cNvCxnSpPr>
            <p:nvPr/>
          </p:nvCxnSpPr>
          <p:spPr>
            <a:xfrm flipH="1">
              <a:off x="2980818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Straight Connector 108"/>
            <p:cNvCxnSpPr>
              <a:stCxn id="106" idx="3"/>
            </p:cNvCxnSpPr>
            <p:nvPr/>
          </p:nvCxnSpPr>
          <p:spPr>
            <a:xfrm flipH="1">
              <a:off x="4085907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Straight Connector 109"/>
            <p:cNvCxnSpPr>
              <a:stCxn id="106" idx="5"/>
            </p:cNvCxnSpPr>
            <p:nvPr/>
          </p:nvCxnSpPr>
          <p:spPr>
            <a:xfrm>
              <a:off x="4681754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1" name="Oval 110"/>
            <p:cNvSpPr/>
            <p:nvPr/>
          </p:nvSpPr>
          <p:spPr>
            <a:xfrm>
              <a:off x="3611440" y="2368463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12" name="Straight Connector 111"/>
            <p:cNvCxnSpPr>
              <a:stCxn id="111" idx="3"/>
              <a:endCxn id="105" idx="7"/>
            </p:cNvCxnSpPr>
            <p:nvPr/>
          </p:nvCxnSpPr>
          <p:spPr>
            <a:xfrm flipH="1">
              <a:off x="3586869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3" name="Straight Connector 112"/>
            <p:cNvCxnSpPr>
              <a:stCxn id="111" idx="5"/>
              <a:endCxn id="106" idx="1"/>
            </p:cNvCxnSpPr>
            <p:nvPr/>
          </p:nvCxnSpPr>
          <p:spPr>
            <a:xfrm>
              <a:off x="4131766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4" name="Group 113"/>
          <p:cNvGrpSpPr/>
          <p:nvPr/>
        </p:nvGrpSpPr>
        <p:grpSpPr>
          <a:xfrm>
            <a:off x="12101902" y="7204374"/>
            <a:ext cx="4046002" cy="1378428"/>
            <a:chOff x="805660" y="2368463"/>
            <a:chExt cx="4046002" cy="1378428"/>
          </a:xfrm>
        </p:grpSpPr>
        <p:sp>
          <p:nvSpPr>
            <p:cNvPr id="115" name="Oval 114"/>
            <p:cNvSpPr/>
            <p:nvPr/>
          </p:nvSpPr>
          <p:spPr>
            <a:xfrm>
              <a:off x="891385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986270" y="2981861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17" name="Straight Connector 116"/>
            <p:cNvCxnSpPr>
              <a:stCxn id="115" idx="5"/>
            </p:cNvCxnSpPr>
            <p:nvPr/>
          </p:nvCxnSpPr>
          <p:spPr>
            <a:xfrm>
              <a:off x="1411711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>
              <a:stCxn id="115" idx="3"/>
            </p:cNvCxnSpPr>
            <p:nvPr/>
          </p:nvCxnSpPr>
          <p:spPr>
            <a:xfrm flipH="1">
              <a:off x="805660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Straight Connector 118"/>
            <p:cNvCxnSpPr>
              <a:stCxn id="116" idx="3"/>
            </p:cNvCxnSpPr>
            <p:nvPr/>
          </p:nvCxnSpPr>
          <p:spPr>
            <a:xfrm flipH="1">
              <a:off x="1910749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Straight Connector 119"/>
            <p:cNvCxnSpPr>
              <a:stCxn id="116" idx="5"/>
            </p:cNvCxnSpPr>
            <p:nvPr/>
          </p:nvCxnSpPr>
          <p:spPr>
            <a:xfrm>
              <a:off x="2506596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1" name="Oval 120"/>
            <p:cNvSpPr/>
            <p:nvPr/>
          </p:nvSpPr>
          <p:spPr>
            <a:xfrm>
              <a:off x="1436282" y="2368463"/>
              <a:ext cx="609600" cy="6096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22" name="Straight Connector 121"/>
            <p:cNvCxnSpPr>
              <a:stCxn id="121" idx="3"/>
              <a:endCxn id="115" idx="7"/>
            </p:cNvCxnSpPr>
            <p:nvPr/>
          </p:nvCxnSpPr>
          <p:spPr>
            <a:xfrm flipH="1">
              <a:off x="1411711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3" name="Straight Connector 122"/>
            <p:cNvCxnSpPr>
              <a:stCxn id="121" idx="5"/>
              <a:endCxn id="116" idx="1"/>
            </p:cNvCxnSpPr>
            <p:nvPr/>
          </p:nvCxnSpPr>
          <p:spPr>
            <a:xfrm>
              <a:off x="1956608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4" name="Oval 123"/>
            <p:cNvSpPr/>
            <p:nvPr/>
          </p:nvSpPr>
          <p:spPr>
            <a:xfrm>
              <a:off x="3066543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161428" y="2981861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26" name="Straight Connector 125"/>
            <p:cNvCxnSpPr>
              <a:stCxn id="124" idx="5"/>
            </p:cNvCxnSpPr>
            <p:nvPr/>
          </p:nvCxnSpPr>
          <p:spPr>
            <a:xfrm>
              <a:off x="3586869" y="3502187"/>
              <a:ext cx="159704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/>
            <p:cNvCxnSpPr>
              <a:stCxn id="124" idx="3"/>
            </p:cNvCxnSpPr>
            <p:nvPr/>
          </p:nvCxnSpPr>
          <p:spPr>
            <a:xfrm flipH="1">
              <a:off x="2980818" y="3502187"/>
              <a:ext cx="174999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8" name="Straight Connector 127"/>
            <p:cNvCxnSpPr>
              <a:stCxn id="125" idx="3"/>
            </p:cNvCxnSpPr>
            <p:nvPr/>
          </p:nvCxnSpPr>
          <p:spPr>
            <a:xfrm flipH="1">
              <a:off x="4085907" y="3502187"/>
              <a:ext cx="164795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9" name="Straight Connector 128"/>
            <p:cNvCxnSpPr>
              <a:stCxn id="125" idx="5"/>
            </p:cNvCxnSpPr>
            <p:nvPr/>
          </p:nvCxnSpPr>
          <p:spPr>
            <a:xfrm>
              <a:off x="4681754" y="3502187"/>
              <a:ext cx="169908" cy="24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0" name="Oval 129"/>
            <p:cNvSpPr/>
            <p:nvPr/>
          </p:nvSpPr>
          <p:spPr>
            <a:xfrm>
              <a:off x="3611440" y="2368463"/>
              <a:ext cx="609600" cy="60960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31" name="Straight Connector 130"/>
            <p:cNvCxnSpPr>
              <a:stCxn id="130" idx="3"/>
              <a:endCxn id="124" idx="7"/>
            </p:cNvCxnSpPr>
            <p:nvPr/>
          </p:nvCxnSpPr>
          <p:spPr>
            <a:xfrm flipH="1">
              <a:off x="3586869" y="2888789"/>
              <a:ext cx="113845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2" name="Straight Connector 131"/>
            <p:cNvCxnSpPr>
              <a:stCxn id="130" idx="5"/>
              <a:endCxn id="125" idx="1"/>
            </p:cNvCxnSpPr>
            <p:nvPr/>
          </p:nvCxnSpPr>
          <p:spPr>
            <a:xfrm>
              <a:off x="4131766" y="2888789"/>
              <a:ext cx="118936" cy="182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D24E7B54-C4D3-7D44-9001-F21196572786}"/>
              </a:ext>
            </a:extLst>
          </p:cNvPr>
          <p:cNvSpPr/>
          <p:nvPr/>
        </p:nvSpPr>
        <p:spPr>
          <a:xfrm>
            <a:off x="16302001" y="89710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S0</a:t>
            </a:r>
            <a:endParaRPr lang="en-US" sz="2400" u="sng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4E7B54-C4D3-7D44-9001-F21196572786}"/>
              </a:ext>
            </a:extLst>
          </p:cNvPr>
          <p:cNvSpPr/>
          <p:nvPr/>
        </p:nvSpPr>
        <p:spPr>
          <a:xfrm>
            <a:off x="16260245" y="4135141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S1</a:t>
            </a:r>
            <a:endParaRPr lang="en-US" sz="2400" u="sng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4E7B54-C4D3-7D44-9001-F21196572786}"/>
              </a:ext>
            </a:extLst>
          </p:cNvPr>
          <p:cNvSpPr/>
          <p:nvPr/>
        </p:nvSpPr>
        <p:spPr>
          <a:xfrm>
            <a:off x="16273586" y="726303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Helvetica Neue"/>
              </a:rPr>
              <a:t>S2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677765" y="2378783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65" y="2378783"/>
                <a:ext cx="835421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4876743" y="2378783"/>
                <a:ext cx="828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743" y="2378783"/>
                <a:ext cx="828304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2677765" y="5567135"/>
                <a:ext cx="828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65" y="5567135"/>
                <a:ext cx="828304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4876743" y="5567135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743" y="5567135"/>
                <a:ext cx="835421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2677765" y="8644699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65" y="8644699"/>
                <a:ext cx="835421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876743" y="8644699"/>
                <a:ext cx="835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743" y="8644699"/>
                <a:ext cx="835421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60232" y="4546970"/>
                <a:ext cx="735009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32" y="4546970"/>
                <a:ext cx="735009" cy="515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14155057" y="757359"/>
            <a:ext cx="2107251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rgbClr val="00B05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1974109" y="4074010"/>
            <a:ext cx="2107251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rgbClr val="00B05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6239658" y="5277669"/>
                <a:ext cx="735009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58" y="5277669"/>
                <a:ext cx="735009" cy="5152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155057" y="2864009"/>
                <a:ext cx="2536848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057" y="2864009"/>
                <a:ext cx="2536848" cy="5152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884337" y="6146152"/>
                <a:ext cx="2536848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337" y="6146152"/>
                <a:ext cx="2536848" cy="515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66857" y="6183379"/>
                <a:ext cx="2635785" cy="52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57" y="6183379"/>
                <a:ext cx="2635785" cy="521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4666856" y="6661678"/>
                <a:ext cx="2635785" cy="52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56" y="6661678"/>
                <a:ext cx="2635785" cy="5236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4666856" y="7263035"/>
                <a:ext cx="2565253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56" y="7263035"/>
                <a:ext cx="2565253" cy="5305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14111822" y="2859498"/>
                <a:ext cx="755848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822" y="2859498"/>
                <a:ext cx="755848" cy="5152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11898977" y="6153814"/>
                <a:ext cx="755848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977" y="6153814"/>
                <a:ext cx="755848" cy="5152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ounded Rectangle 140"/>
          <p:cNvSpPr/>
          <p:nvPr/>
        </p:nvSpPr>
        <p:spPr>
          <a:xfrm>
            <a:off x="11995371" y="753804"/>
            <a:ext cx="2107251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rgbClr val="C0000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14155056" y="7070882"/>
            <a:ext cx="2107251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rgbClr val="C0000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11909027" y="7070882"/>
            <a:ext cx="2107251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chemeClr val="tx1">
                <a:lumMod val="60000"/>
                <a:lumOff val="40000"/>
              </a:schemeClr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4152994" y="4074010"/>
            <a:ext cx="2107251" cy="2103379"/>
          </a:xfrm>
          <a:prstGeom prst="roundRect">
            <a:avLst>
              <a:gd name="adj" fmla="val 11193"/>
            </a:avLst>
          </a:prstGeom>
          <a:noFill/>
          <a:ln w="12700" cap="flat">
            <a:solidFill>
              <a:schemeClr val="tx1">
                <a:lumMod val="60000"/>
                <a:lumOff val="40000"/>
              </a:schemeClr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6653932" y="4537762"/>
                <a:ext cx="735009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932" y="4537762"/>
                <a:ext cx="735009" cy="5305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6633358" y="5290369"/>
                <a:ext cx="735009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58" y="5290369"/>
                <a:ext cx="735009" cy="5305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11884337" y="2859498"/>
                <a:ext cx="2543389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337" y="2859498"/>
                <a:ext cx="2543389" cy="53053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14045839" y="9184146"/>
                <a:ext cx="2543389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5839" y="9184146"/>
                <a:ext cx="2543389" cy="5305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11849040" y="2865413"/>
                <a:ext cx="755848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9040" y="2865413"/>
                <a:ext cx="755848" cy="5305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14002850" y="9187325"/>
                <a:ext cx="755848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850" y="9187325"/>
                <a:ext cx="755848" cy="5305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14245587" y="6161777"/>
                <a:ext cx="2614947" cy="515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587" y="6161777"/>
                <a:ext cx="2614947" cy="51552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11765827" y="9171869"/>
                <a:ext cx="2544414" cy="515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827" y="9171869"/>
                <a:ext cx="2544414" cy="51552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69283" y="7996485"/>
                <a:ext cx="35603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sz="2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83" y="7996485"/>
                <a:ext cx="3560398" cy="430887"/>
              </a:xfrm>
              <a:prstGeom prst="rect">
                <a:avLst/>
              </a:prstGeom>
              <a:blipFill>
                <a:blip r:embed="rId2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4212424" y="8576687"/>
                <a:ext cx="22560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3" indent="0"/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1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2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US" sz="2200" b="1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sz="2200" b="1" dirty="0">
                  <a:solidFill>
                    <a:schemeClr val="bg2">
                      <a:lumMod val="10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24" y="8576687"/>
                <a:ext cx="2256067" cy="430887"/>
              </a:xfrm>
              <a:prstGeom prst="rect">
                <a:avLst/>
              </a:prstGeom>
              <a:blipFill>
                <a:blip r:embed="rId28"/>
                <a:stretch>
                  <a:fillRect l="-3371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3416300" y="7907046"/>
            <a:ext cx="53975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23281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7611E-7 4.42708E-6 L 0.33306 -0.121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3" y="-60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8384E-7 -3.02083E-6 L 0.45995 -0.382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97" y="-191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312E-6 1.30208E-6 L -0.43899 0.341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4" y="170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017E-6 3.4375E-6 L -0.3619 0.003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763E-6 -1.45833E-6 L 0.31109 -0.462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4" y="-2311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686E-6 -2.60417E-7 L 0.43349 0.261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70" y="13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833E-6 -3.54167E-6 L -0.35943 0.388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1" y="1940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0922E-7 4.47917E-6 L -0.43276 -0.257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2" y="-12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93" grpId="0" animBg="1"/>
      <p:bldP spid="133" grpId="0"/>
      <p:bldP spid="31" grpId="0"/>
      <p:bldP spid="32" grpId="0"/>
      <p:bldP spid="33" grpId="0"/>
      <p:bldP spid="136" grpId="0"/>
      <p:bldP spid="137" grpId="0"/>
      <p:bldP spid="138" grpId="0"/>
      <p:bldP spid="138" grpId="1"/>
      <p:bldP spid="138" grpId="2"/>
      <p:bldP spid="140" grpId="0"/>
      <p:bldP spid="140" grpId="1"/>
      <p:bldP spid="140" grpId="2"/>
      <p:bldP spid="141" grpId="0" animBg="1"/>
      <p:bldP spid="143" grpId="0" animBg="1"/>
      <p:bldP spid="144" grpId="0" animBg="1"/>
      <p:bldP spid="145" grpId="0" animBg="1"/>
      <p:bldP spid="152" grpId="0"/>
      <p:bldP spid="152" grpId="1"/>
      <p:bldP spid="153" grpId="0"/>
      <p:bldP spid="153" grpId="1"/>
      <p:bldP spid="154" grpId="0"/>
      <p:bldP spid="155" grpId="0"/>
      <p:bldP spid="157" grpId="0"/>
      <p:bldP spid="157" grpId="1"/>
      <p:bldP spid="157" grpId="2"/>
      <p:bldP spid="158" grpId="0"/>
      <p:bldP spid="158" grpId="1"/>
      <p:bldP spid="158" grpId="2"/>
      <p:bldP spid="159" grpId="0"/>
      <p:bldP spid="160" grpId="0"/>
      <p:bldP spid="34" grpId="0"/>
      <p:bldP spid="1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Magenta;-1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Magenta;-1;-1;-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153B63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153B6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153B6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12938</TotalTime>
  <Words>2772</Words>
  <Application>Microsoft Macintosh PowerPoint</Application>
  <PresentationFormat>Custom</PresentationFormat>
  <Paragraphs>396</Paragraphs>
  <Slides>23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Helvetica Light</vt:lpstr>
      <vt:lpstr>Helvetica Neue</vt:lpstr>
      <vt:lpstr>Times New Roman</vt:lpstr>
      <vt:lpstr>Wingdings</vt:lpstr>
      <vt:lpstr>White</vt:lpstr>
      <vt:lpstr>MACAO: A Maliciously-Secure and Client-Efficient Active ORAM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and Secure Dynamic Searchable Encryption via Oblivious Access on Distributed Data Structure</dc:title>
  <dc:creator>Thang Hoang</dc:creator>
  <cp:lastModifiedBy>Hoang, Minh Thang</cp:lastModifiedBy>
  <cp:revision>3907</cp:revision>
  <cp:lastPrinted>2020-02-03T22:18:17Z</cp:lastPrinted>
  <dcterms:modified xsi:type="dcterms:W3CDTF">2020-02-25T18:51:26Z</dcterms:modified>
</cp:coreProperties>
</file>