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7" r:id="rId2"/>
    <p:sldId id="569" r:id="rId3"/>
    <p:sldId id="657" r:id="rId4"/>
    <p:sldId id="678" r:id="rId5"/>
    <p:sldId id="677" r:id="rId6"/>
    <p:sldId id="658" r:id="rId7"/>
    <p:sldId id="653" r:id="rId8"/>
    <p:sldId id="667" r:id="rId9"/>
    <p:sldId id="668" r:id="rId10"/>
    <p:sldId id="671" r:id="rId11"/>
    <p:sldId id="670" r:id="rId12"/>
    <p:sldId id="672" r:id="rId13"/>
    <p:sldId id="675" r:id="rId14"/>
    <p:sldId id="676" r:id="rId15"/>
    <p:sldId id="602" r:id="rId16"/>
    <p:sldId id="635" r:id="rId17"/>
    <p:sldId id="609" r:id="rId18"/>
    <p:sldId id="608" r:id="rId19"/>
    <p:sldId id="655" r:id="rId20"/>
    <p:sldId id="656" r:id="rId21"/>
    <p:sldId id="660" r:id="rId22"/>
    <p:sldId id="642" r:id="rId23"/>
    <p:sldId id="603" r:id="rId24"/>
    <p:sldId id="646" r:id="rId25"/>
    <p:sldId id="639" r:id="rId26"/>
    <p:sldId id="589" r:id="rId27"/>
    <p:sldId id="587" r:id="rId28"/>
    <p:sldId id="584" r:id="rId29"/>
    <p:sldId id="585" r:id="rId30"/>
    <p:sldId id="588" r:id="rId31"/>
    <p:sldId id="643" r:id="rId32"/>
    <p:sldId id="644" r:id="rId33"/>
    <p:sldId id="649" r:id="rId34"/>
    <p:sldId id="556" r:id="rId35"/>
    <p:sldId id="269" r:id="rId36"/>
    <p:sldId id="565" r:id="rId37"/>
    <p:sldId id="669" r:id="rId38"/>
    <p:sldId id="67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C27F0C-CB8B-6042-9862-111CA1139B2A}" v="121" dt="2022-08-11T19:42:36.9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459"/>
    <p:restoredTop sz="78168"/>
  </p:normalViewPr>
  <p:slideViewPr>
    <p:cSldViewPr snapToGrid="0">
      <p:cViewPr varScale="1">
        <p:scale>
          <a:sx n="61" d="100"/>
          <a:sy n="61" d="100"/>
        </p:scale>
        <p:origin x="240" y="8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张 嘉恒" userId="3a82f15706e861a0" providerId="LiveId" clId="{F7C27F0C-CB8B-6042-9862-111CA1139B2A}"/>
    <pc:docChg chg="undo custSel modSld">
      <pc:chgData name="张 嘉恒" userId="3a82f15706e861a0" providerId="LiveId" clId="{F7C27F0C-CB8B-6042-9862-111CA1139B2A}" dt="2022-08-11T19:42:36.932" v="1630" actId="20577"/>
      <pc:docMkLst>
        <pc:docMk/>
      </pc:docMkLst>
      <pc:sldChg chg="modNotesTx">
        <pc:chgData name="张 嘉恒" userId="3a82f15706e861a0" providerId="LiveId" clId="{F7C27F0C-CB8B-6042-9862-111CA1139B2A}" dt="2022-08-11T17:37:49.560" v="1599" actId="20577"/>
        <pc:sldMkLst>
          <pc:docMk/>
          <pc:sldMk cId="3320207497" sldId="569"/>
        </pc:sldMkLst>
      </pc:sldChg>
      <pc:sldChg chg="addSp modSp mod">
        <pc:chgData name="张 嘉恒" userId="3a82f15706e861a0" providerId="LiveId" clId="{F7C27F0C-CB8B-6042-9862-111CA1139B2A}" dt="2022-08-11T16:29:23.983" v="47" actId="20577"/>
        <pc:sldMkLst>
          <pc:docMk/>
          <pc:sldMk cId="1214450111" sldId="602"/>
        </pc:sldMkLst>
        <pc:spChg chg="mod">
          <ac:chgData name="张 嘉恒" userId="3a82f15706e861a0" providerId="LiveId" clId="{F7C27F0C-CB8B-6042-9862-111CA1139B2A}" dt="2022-08-11T16:29:23.983" v="47" actId="20577"/>
          <ac:spMkLst>
            <pc:docMk/>
            <pc:sldMk cId="1214450111" sldId="602"/>
            <ac:spMk id="2" creationId="{2A3E9867-DA43-9E03-99E1-CEC0204AA6AE}"/>
          </ac:spMkLst>
        </pc:spChg>
        <pc:spChg chg="add mod">
          <ac:chgData name="张 嘉恒" userId="3a82f15706e861a0" providerId="LiveId" clId="{F7C27F0C-CB8B-6042-9862-111CA1139B2A}" dt="2022-08-11T07:10:56.974" v="3" actId="207"/>
          <ac:spMkLst>
            <pc:docMk/>
            <pc:sldMk cId="1214450111" sldId="602"/>
            <ac:spMk id="3" creationId="{6BF8894D-104C-542D-E958-88742645A141}"/>
          </ac:spMkLst>
        </pc:spChg>
        <pc:spChg chg="add mod">
          <ac:chgData name="张 嘉恒" userId="3a82f15706e861a0" providerId="LiveId" clId="{F7C27F0C-CB8B-6042-9862-111CA1139B2A}" dt="2022-08-11T07:11:29.743" v="30" actId="207"/>
          <ac:spMkLst>
            <pc:docMk/>
            <pc:sldMk cId="1214450111" sldId="602"/>
            <ac:spMk id="4" creationId="{4AB1D69C-7C39-BA80-DB9D-993867C93A14}"/>
          </ac:spMkLst>
        </pc:spChg>
      </pc:sldChg>
      <pc:sldChg chg="modSp mod">
        <pc:chgData name="张 嘉恒" userId="3a82f15706e861a0" providerId="LiveId" clId="{F7C27F0C-CB8B-6042-9862-111CA1139B2A}" dt="2022-08-11T19:42:36.932" v="1630" actId="20577"/>
        <pc:sldMkLst>
          <pc:docMk/>
          <pc:sldMk cId="4253833408" sldId="609"/>
        </pc:sldMkLst>
        <pc:spChg chg="mod">
          <ac:chgData name="张 嘉恒" userId="3a82f15706e861a0" providerId="LiveId" clId="{F7C27F0C-CB8B-6042-9862-111CA1139B2A}" dt="2022-08-11T19:42:36.932" v="1630" actId="20577"/>
          <ac:spMkLst>
            <pc:docMk/>
            <pc:sldMk cId="4253833408" sldId="609"/>
            <ac:spMk id="5" creationId="{818DE7B5-4E21-C1A4-6B9F-D6AA37ABF690}"/>
          </ac:spMkLst>
        </pc:spChg>
        <pc:spChg chg="mod">
          <ac:chgData name="张 嘉恒" userId="3a82f15706e861a0" providerId="LiveId" clId="{F7C27F0C-CB8B-6042-9862-111CA1139B2A}" dt="2022-08-11T19:36:50.432" v="1616" actId="1037"/>
          <ac:spMkLst>
            <pc:docMk/>
            <pc:sldMk cId="4253833408" sldId="609"/>
            <ac:spMk id="12" creationId="{7107976C-3DC8-B676-8F36-492493C9EFD5}"/>
          </ac:spMkLst>
        </pc:spChg>
        <pc:spChg chg="mod">
          <ac:chgData name="张 嘉恒" userId="3a82f15706e861a0" providerId="LiveId" clId="{F7C27F0C-CB8B-6042-9862-111CA1139B2A}" dt="2022-08-11T19:36:50.432" v="1616" actId="1037"/>
          <ac:spMkLst>
            <pc:docMk/>
            <pc:sldMk cId="4253833408" sldId="609"/>
            <ac:spMk id="13" creationId="{F936EF43-DD08-A15F-F9DE-AFFB9B48C611}"/>
          </ac:spMkLst>
        </pc:spChg>
        <pc:spChg chg="mod">
          <ac:chgData name="张 嘉恒" userId="3a82f15706e861a0" providerId="LiveId" clId="{F7C27F0C-CB8B-6042-9862-111CA1139B2A}" dt="2022-08-11T19:36:43.360" v="1608" actId="1076"/>
          <ac:spMkLst>
            <pc:docMk/>
            <pc:sldMk cId="4253833408" sldId="609"/>
            <ac:spMk id="14" creationId="{2CD6FA2A-1892-7E5B-D197-D5C5926CC69F}"/>
          </ac:spMkLst>
        </pc:spChg>
      </pc:sldChg>
      <pc:sldChg chg="addSp delSp modSp mod">
        <pc:chgData name="张 嘉恒" userId="3a82f15706e861a0" providerId="LiveId" clId="{F7C27F0C-CB8B-6042-9862-111CA1139B2A}" dt="2022-08-11T16:48:56.829" v="1458" actId="20577"/>
        <pc:sldMkLst>
          <pc:docMk/>
          <pc:sldMk cId="3149646840" sldId="635"/>
        </pc:sldMkLst>
        <pc:spChg chg="mod">
          <ac:chgData name="张 嘉恒" userId="3a82f15706e861a0" providerId="LiveId" clId="{F7C27F0C-CB8B-6042-9862-111CA1139B2A}" dt="2022-08-11T16:48:56.829" v="1458" actId="20577"/>
          <ac:spMkLst>
            <pc:docMk/>
            <pc:sldMk cId="3149646840" sldId="635"/>
            <ac:spMk id="2" creationId="{8494E661-2E40-DE02-B3E9-8705BC03C857}"/>
          </ac:spMkLst>
        </pc:spChg>
        <pc:spChg chg="add del">
          <ac:chgData name="张 嘉恒" userId="3a82f15706e861a0" providerId="LiveId" clId="{F7C27F0C-CB8B-6042-9862-111CA1139B2A}" dt="2022-08-11T16:47:51.343" v="1386" actId="22"/>
          <ac:spMkLst>
            <pc:docMk/>
            <pc:sldMk cId="3149646840" sldId="635"/>
            <ac:spMk id="19" creationId="{97BE2DF4-F2F8-6206-3103-8142E1EE601E}"/>
          </ac:spMkLst>
        </pc:spChg>
      </pc:sldChg>
      <pc:sldChg chg="modSp">
        <pc:chgData name="张 嘉恒" userId="3a82f15706e861a0" providerId="LiveId" clId="{F7C27F0C-CB8B-6042-9862-111CA1139B2A}" dt="2022-08-11T17:29:22.606" v="1576" actId="20577"/>
        <pc:sldMkLst>
          <pc:docMk/>
          <pc:sldMk cId="1922326196" sldId="653"/>
        </pc:sldMkLst>
        <pc:spChg chg="mod">
          <ac:chgData name="张 嘉恒" userId="3a82f15706e861a0" providerId="LiveId" clId="{F7C27F0C-CB8B-6042-9862-111CA1139B2A}" dt="2022-08-11T17:29:22.606" v="1576" actId="20577"/>
          <ac:spMkLst>
            <pc:docMk/>
            <pc:sldMk cId="1922326196" sldId="653"/>
            <ac:spMk id="3" creationId="{0CBA8023-8858-3196-1D5A-0C0BF3818E4D}"/>
          </ac:spMkLst>
        </pc:spChg>
        <pc:spChg chg="mod">
          <ac:chgData name="张 嘉恒" userId="3a82f15706e861a0" providerId="LiveId" clId="{F7C27F0C-CB8B-6042-9862-111CA1139B2A}" dt="2022-08-11T07:08:37.480" v="1" actId="20577"/>
          <ac:spMkLst>
            <pc:docMk/>
            <pc:sldMk cId="1922326196" sldId="653"/>
            <ac:spMk id="5" creationId="{73F088C5-CB3D-51BB-0A4B-61A7D5CADF71}"/>
          </ac:spMkLst>
        </pc:spChg>
      </pc:sldChg>
      <pc:sldChg chg="modNotesTx">
        <pc:chgData name="张 嘉恒" userId="3a82f15706e861a0" providerId="LiveId" clId="{F7C27F0C-CB8B-6042-9862-111CA1139B2A}" dt="2022-08-11T17:11:33.568" v="1459" actId="20577"/>
        <pc:sldMkLst>
          <pc:docMk/>
          <pc:sldMk cId="3987774465" sldId="657"/>
        </pc:sldMkLst>
      </pc:sldChg>
      <pc:sldChg chg="modAnim">
        <pc:chgData name="张 嘉恒" userId="3a82f15706e861a0" providerId="LiveId" clId="{F7C27F0C-CB8B-6042-9862-111CA1139B2A}" dt="2022-08-11T07:12:15.833" v="31"/>
        <pc:sldMkLst>
          <pc:docMk/>
          <pc:sldMk cId="3878588130" sldId="658"/>
        </pc:sldMkLst>
      </pc:sldChg>
      <pc:sldChg chg="modSp mod modNotesTx">
        <pc:chgData name="张 嘉恒" userId="3a82f15706e861a0" providerId="LiveId" clId="{F7C27F0C-CB8B-6042-9862-111CA1139B2A}" dt="2022-08-11T16:33:19.881" v="273" actId="20577"/>
        <pc:sldMkLst>
          <pc:docMk/>
          <pc:sldMk cId="3828283679" sldId="667"/>
        </pc:sldMkLst>
        <pc:spChg chg="mod">
          <ac:chgData name="张 嘉恒" userId="3a82f15706e861a0" providerId="LiveId" clId="{F7C27F0C-CB8B-6042-9862-111CA1139B2A}" dt="2022-08-11T16:22:23.575" v="45" actId="207"/>
          <ac:spMkLst>
            <pc:docMk/>
            <pc:sldMk cId="3828283679" sldId="667"/>
            <ac:spMk id="14" creationId="{ED851F59-769D-46CF-DCAE-99FE7BF78064}"/>
          </ac:spMkLst>
        </pc:spChg>
      </pc:sldChg>
      <pc:sldChg chg="modNotesTx">
        <pc:chgData name="张 嘉恒" userId="3a82f15706e861a0" providerId="LiveId" clId="{F7C27F0C-CB8B-6042-9862-111CA1139B2A}" dt="2022-08-11T16:33:34.827" v="293" actId="20577"/>
        <pc:sldMkLst>
          <pc:docMk/>
          <pc:sldMk cId="826294697" sldId="668"/>
        </pc:sldMkLst>
      </pc:sldChg>
      <pc:sldChg chg="modNotesTx">
        <pc:chgData name="张 嘉恒" userId="3a82f15706e861a0" providerId="LiveId" clId="{F7C27F0C-CB8B-6042-9862-111CA1139B2A}" dt="2022-08-11T16:36:05.177" v="590" actId="20577"/>
        <pc:sldMkLst>
          <pc:docMk/>
          <pc:sldMk cId="2645932683" sldId="670"/>
        </pc:sldMkLst>
      </pc:sldChg>
      <pc:sldChg chg="modNotesTx">
        <pc:chgData name="张 嘉恒" userId="3a82f15706e861a0" providerId="LiveId" clId="{F7C27F0C-CB8B-6042-9862-111CA1139B2A}" dt="2022-08-11T16:37:28.062" v="731" actId="20577"/>
        <pc:sldMkLst>
          <pc:docMk/>
          <pc:sldMk cId="1201702464" sldId="671"/>
        </pc:sldMkLst>
      </pc:sldChg>
      <pc:sldChg chg="modNotesTx">
        <pc:chgData name="张 嘉恒" userId="3a82f15706e861a0" providerId="LiveId" clId="{F7C27F0C-CB8B-6042-9862-111CA1139B2A}" dt="2022-08-11T16:41:29.812" v="1057" actId="20577"/>
        <pc:sldMkLst>
          <pc:docMk/>
          <pc:sldMk cId="2086814270" sldId="672"/>
        </pc:sldMkLst>
      </pc:sldChg>
      <pc:sldChg chg="modNotesTx">
        <pc:chgData name="张 嘉恒" userId="3a82f15706e861a0" providerId="LiveId" clId="{F7C27F0C-CB8B-6042-9862-111CA1139B2A}" dt="2022-08-11T16:43:14.551" v="1384" actId="20577"/>
        <pc:sldMkLst>
          <pc:docMk/>
          <pc:sldMk cId="1647922549" sldId="675"/>
        </pc:sldMkLst>
      </pc:sldChg>
      <pc:sldChg chg="addSp modSp mod modAnim">
        <pc:chgData name="张 嘉恒" userId="3a82f15706e861a0" providerId="LiveId" clId="{F7C27F0C-CB8B-6042-9862-111CA1139B2A}" dt="2022-08-11T16:30:09.118" v="60"/>
        <pc:sldMkLst>
          <pc:docMk/>
          <pc:sldMk cId="1165241394" sldId="676"/>
        </pc:sldMkLst>
        <pc:spChg chg="add mod">
          <ac:chgData name="张 嘉恒" userId="3a82f15706e861a0" providerId="LiveId" clId="{F7C27F0C-CB8B-6042-9862-111CA1139B2A}" dt="2022-08-11T16:30:02.280" v="58" actId="1076"/>
          <ac:spMkLst>
            <pc:docMk/>
            <pc:sldMk cId="1165241394" sldId="676"/>
            <ac:spMk id="16" creationId="{9C4676FD-CB6A-2969-0BC0-FE6E1363A365}"/>
          </ac:spMkLst>
        </pc:spChg>
      </pc:sldChg>
      <pc:sldChg chg="modNotesTx">
        <pc:chgData name="张 嘉恒" userId="3a82f15706e861a0" providerId="LiveId" clId="{F7C27F0C-CB8B-6042-9862-111CA1139B2A}" dt="2022-08-11T17:17:58.144" v="1460" actId="20577"/>
        <pc:sldMkLst>
          <pc:docMk/>
          <pc:sldMk cId="1201956329" sldId="6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3659CB-72BF-7045-A6F9-C00686CA3737}" type="datetimeFigureOut">
              <a:rPr lang="en-US" smtClean="0"/>
              <a:t>8/10/22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204E1F-E7BB-1442-976A-A2E4F12838EE}" type="slidenum">
              <a:rPr lang="en-US" smtClean="0"/>
              <a:t>‹#›</a:t>
            </a:fld>
            <a:endParaRPr lang="en-US"/>
          </a:p>
        </p:txBody>
      </p:sp>
    </p:spTree>
    <p:extLst>
      <p:ext uri="{BB962C8B-B14F-4D97-AF65-F5344CB8AC3E}">
        <p14:creationId xmlns:p14="http://schemas.microsoft.com/office/powerpoint/2010/main" val="1020000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I am </a:t>
            </a:r>
            <a:r>
              <a:rPr lang="en-US" dirty="0" err="1"/>
              <a:t>Jiaheng</a:t>
            </a:r>
            <a:r>
              <a:rPr lang="en-US" dirty="0"/>
              <a:t> from UC Berkeley. I am happy to talk about our recent work on polynomial commitment with a one-to-many prover and applications. It is a joint work with </a:t>
            </a:r>
            <a:r>
              <a:rPr lang="en-US" dirty="0" err="1"/>
              <a:t>Tiancheng</a:t>
            </a:r>
            <a:r>
              <a:rPr lang="en-US" dirty="0"/>
              <a:t> also from Berkeley, Thang from </a:t>
            </a:r>
            <a:r>
              <a:rPr lang="en-US" dirty="0" err="1"/>
              <a:t>virginia</a:t>
            </a:r>
            <a:r>
              <a:rPr lang="en-US" dirty="0"/>
              <a:t> tech, Elaine from CMU and </a:t>
            </a:r>
            <a:r>
              <a:rPr lang="en-US" dirty="0" err="1"/>
              <a:t>Yupeng</a:t>
            </a:r>
            <a:r>
              <a:rPr lang="en-US" dirty="0"/>
              <a:t> from TAMU. </a:t>
            </a:r>
          </a:p>
        </p:txBody>
      </p:sp>
      <p:sp>
        <p:nvSpPr>
          <p:cNvPr id="4" name="Slide Number Placeholder 3"/>
          <p:cNvSpPr>
            <a:spLocks noGrp="1"/>
          </p:cNvSpPr>
          <p:nvPr>
            <p:ph type="sldNum" sz="quarter" idx="5"/>
          </p:nvPr>
        </p:nvSpPr>
        <p:spPr/>
        <p:txBody>
          <a:bodyPr/>
          <a:lstStyle/>
          <a:p>
            <a:fld id="{7365141A-8683-104E-9A49-F7C50CB45F64}" type="slidenum">
              <a:rPr lang="en-US" smtClean="0"/>
              <a:t>1</a:t>
            </a:fld>
            <a:endParaRPr lang="en-US"/>
          </a:p>
        </p:txBody>
      </p:sp>
    </p:spTree>
    <p:extLst>
      <p:ext uri="{BB962C8B-B14F-4D97-AF65-F5344CB8AC3E}">
        <p14:creationId xmlns:p14="http://schemas.microsoft.com/office/powerpoint/2010/main" val="3191762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step, we insert an extra layer on top of the output layer in the circuit</a:t>
            </a:r>
          </a:p>
          <a:p>
            <a:endParaRPr lang="en-US" dirty="0"/>
          </a:p>
          <a:p>
            <a:endParaRPr lang="en-US" dirty="0"/>
          </a:p>
        </p:txBody>
      </p:sp>
      <p:sp>
        <p:nvSpPr>
          <p:cNvPr id="4" name="Slide Number Placeholder 3"/>
          <p:cNvSpPr>
            <a:spLocks noGrp="1"/>
          </p:cNvSpPr>
          <p:nvPr>
            <p:ph type="sldNum" sz="quarter" idx="5"/>
          </p:nvPr>
        </p:nvSpPr>
        <p:spPr/>
        <p:txBody>
          <a:bodyPr/>
          <a:lstStyle/>
          <a:p>
            <a:fld id="{61204E1F-E7BB-1442-976A-A2E4F12838EE}" type="slidenum">
              <a:rPr lang="en-US" smtClean="0"/>
              <a:t>11</a:t>
            </a:fld>
            <a:endParaRPr lang="en-US"/>
          </a:p>
        </p:txBody>
      </p:sp>
    </p:spTree>
    <p:extLst>
      <p:ext uri="{BB962C8B-B14F-4D97-AF65-F5344CB8AC3E}">
        <p14:creationId xmlns:p14="http://schemas.microsoft.com/office/powerpoint/2010/main" val="2226040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Generate the ZKP proof for the claim about </a:t>
            </a:r>
            <a:r>
              <a:rPr lang="en-US" dirty="0" err="1"/>
              <a:t>y_r</a:t>
            </a:r>
            <a:r>
              <a:rPr lang="en-US" dirty="0"/>
              <a:t> with the same input x, w and the circuit C</a:t>
            </a:r>
          </a:p>
          <a:p>
            <a:endParaRPr lang="en-US" dirty="0"/>
          </a:p>
          <a:p>
            <a:r>
              <a:rPr lang="en-US" dirty="0"/>
              <a:t>The proof is the same for each verifier. The prover only needs to run the circuit once and produces the common proof pi. </a:t>
            </a:r>
          </a:p>
          <a:p>
            <a:endParaRPr lang="en-US" dirty="0"/>
          </a:p>
          <a:p>
            <a:r>
              <a:rPr lang="en-US" dirty="0"/>
              <a:t>Combine two costs</a:t>
            </a:r>
          </a:p>
        </p:txBody>
      </p:sp>
      <p:sp>
        <p:nvSpPr>
          <p:cNvPr id="4" name="Slide Number Placeholder 3"/>
          <p:cNvSpPr>
            <a:spLocks noGrp="1"/>
          </p:cNvSpPr>
          <p:nvPr>
            <p:ph type="sldNum" sz="quarter" idx="5"/>
          </p:nvPr>
        </p:nvSpPr>
        <p:spPr/>
        <p:txBody>
          <a:bodyPr/>
          <a:lstStyle/>
          <a:p>
            <a:fld id="{61204E1F-E7BB-1442-976A-A2E4F12838EE}" type="slidenum">
              <a:rPr lang="en-US" smtClean="0"/>
              <a:t>12</a:t>
            </a:fld>
            <a:endParaRPr lang="en-US"/>
          </a:p>
        </p:txBody>
      </p:sp>
    </p:spTree>
    <p:extLst>
      <p:ext uri="{BB962C8B-B14F-4D97-AF65-F5344CB8AC3E}">
        <p14:creationId xmlns:p14="http://schemas.microsoft.com/office/powerpoint/2010/main" val="49318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algorithm has an assumption that all verifiers share the same randomness r. But this is not true in the non-interactive setting as they have different statements.</a:t>
            </a:r>
          </a:p>
          <a:p>
            <a:endParaRPr lang="en-US" dirty="0"/>
          </a:p>
          <a:p>
            <a:r>
              <a:rPr lang="en-US" dirty="0"/>
              <a:t>To force all verifiers to agree on the common randomness. I </a:t>
            </a:r>
          </a:p>
        </p:txBody>
      </p:sp>
      <p:sp>
        <p:nvSpPr>
          <p:cNvPr id="4" name="Slide Number Placeholder 3"/>
          <p:cNvSpPr>
            <a:spLocks noGrp="1"/>
          </p:cNvSpPr>
          <p:nvPr>
            <p:ph type="sldNum" sz="quarter" idx="5"/>
          </p:nvPr>
        </p:nvSpPr>
        <p:spPr/>
        <p:txBody>
          <a:bodyPr/>
          <a:lstStyle/>
          <a:p>
            <a:fld id="{61204E1F-E7BB-1442-976A-A2E4F12838EE}" type="slidenum">
              <a:rPr lang="en-US" smtClean="0"/>
              <a:t>13</a:t>
            </a:fld>
            <a:endParaRPr lang="en-US"/>
          </a:p>
        </p:txBody>
      </p:sp>
    </p:spTree>
    <p:extLst>
      <p:ext uri="{BB962C8B-B14F-4D97-AF65-F5344CB8AC3E}">
        <p14:creationId xmlns:p14="http://schemas.microsoft.com/office/powerpoint/2010/main" val="3060781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204E1F-E7BB-1442-976A-A2E4F12838EE}" type="slidenum">
              <a:rPr lang="en-US" smtClean="0"/>
              <a:t>14</a:t>
            </a:fld>
            <a:endParaRPr lang="en-US"/>
          </a:p>
        </p:txBody>
      </p:sp>
    </p:spTree>
    <p:extLst>
      <p:ext uri="{BB962C8B-B14F-4D97-AF65-F5344CB8AC3E}">
        <p14:creationId xmlns:p14="http://schemas.microsoft.com/office/powerpoint/2010/main" val="1141807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to </a:t>
            </a:r>
            <a:r>
              <a:rPr lang="en-US" dirty="0" err="1"/>
              <a:t>flowchat</a:t>
            </a:r>
            <a:r>
              <a:rPr lang="en-US" dirty="0"/>
              <a:t> </a:t>
            </a:r>
          </a:p>
        </p:txBody>
      </p:sp>
      <p:sp>
        <p:nvSpPr>
          <p:cNvPr id="4" name="Slide Number Placeholder 3"/>
          <p:cNvSpPr>
            <a:spLocks noGrp="1"/>
          </p:cNvSpPr>
          <p:nvPr>
            <p:ph type="sldNum" sz="quarter" idx="5"/>
          </p:nvPr>
        </p:nvSpPr>
        <p:spPr/>
        <p:txBody>
          <a:bodyPr/>
          <a:lstStyle/>
          <a:p>
            <a:fld id="{61204E1F-E7BB-1442-976A-A2E4F12838EE}" type="slidenum">
              <a:rPr lang="en-US" smtClean="0"/>
              <a:t>16</a:t>
            </a:fld>
            <a:endParaRPr lang="en-US"/>
          </a:p>
        </p:txBody>
      </p:sp>
    </p:spTree>
    <p:extLst>
      <p:ext uri="{BB962C8B-B14F-4D97-AF65-F5344CB8AC3E}">
        <p14:creationId xmlns:p14="http://schemas.microsoft.com/office/powerpoint/2010/main" val="3056262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Slowly. The red square The black square represents </a:t>
            </a:r>
          </a:p>
          <a:p>
            <a:endParaRPr lang="en-US" dirty="0"/>
          </a:p>
          <a:p>
            <a:r>
              <a:rPr lang="en-US" dirty="0"/>
              <a:t>The dashed line means we estimate the dealer time for KZG-VSS scheme as it cannot scale to large instances with large number of parties. </a:t>
            </a:r>
          </a:p>
        </p:txBody>
      </p:sp>
      <p:sp>
        <p:nvSpPr>
          <p:cNvPr id="4" name="Slide Number Placeholder 3"/>
          <p:cNvSpPr>
            <a:spLocks noGrp="1"/>
          </p:cNvSpPr>
          <p:nvPr>
            <p:ph type="sldNum" sz="quarter" idx="5"/>
          </p:nvPr>
        </p:nvSpPr>
        <p:spPr/>
        <p:txBody>
          <a:bodyPr/>
          <a:lstStyle/>
          <a:p>
            <a:fld id="{7365141A-8683-104E-9A49-F7C50CB45F64}" type="slidenum">
              <a:rPr lang="en-US" smtClean="0"/>
              <a:t>19</a:t>
            </a:fld>
            <a:endParaRPr lang="en-US"/>
          </a:p>
        </p:txBody>
      </p:sp>
    </p:spTree>
    <p:extLst>
      <p:ext uri="{BB962C8B-B14F-4D97-AF65-F5344CB8AC3E}">
        <p14:creationId xmlns:p14="http://schemas.microsoft.com/office/powerpoint/2010/main" val="2873918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both our scheme and the original KZG scheme, for each verifier, the proof size is constant. For AMT-VSS, the proof size increases as the number of parties increases. That is because the proof in AMT-VSS scheme is logarithmic in the number of parties, which justifies the theoretical results. </a:t>
            </a:r>
          </a:p>
        </p:txBody>
      </p:sp>
      <p:sp>
        <p:nvSpPr>
          <p:cNvPr id="4" name="Slide Number Placeholder 3"/>
          <p:cNvSpPr>
            <a:spLocks noGrp="1"/>
          </p:cNvSpPr>
          <p:nvPr>
            <p:ph type="sldNum" sz="quarter" idx="5"/>
          </p:nvPr>
        </p:nvSpPr>
        <p:spPr/>
        <p:txBody>
          <a:bodyPr/>
          <a:lstStyle/>
          <a:p>
            <a:fld id="{7365141A-8683-104E-9A49-F7C50CB45F64}" type="slidenum">
              <a:rPr lang="en-US" smtClean="0"/>
              <a:t>20</a:t>
            </a:fld>
            <a:endParaRPr lang="en-US"/>
          </a:p>
        </p:txBody>
      </p:sp>
    </p:spTree>
    <p:extLst>
      <p:ext uri="{BB962C8B-B14F-4D97-AF65-F5344CB8AC3E}">
        <p14:creationId xmlns:p14="http://schemas.microsoft.com/office/powerpoint/2010/main" val="136702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Slowly. The red square The black square represents </a:t>
            </a:r>
          </a:p>
          <a:p>
            <a:endParaRPr lang="en-US" dirty="0"/>
          </a:p>
          <a:p>
            <a:r>
              <a:rPr lang="en-US" dirty="0"/>
              <a:t>The dashed line means we estimate the dealer time for KZG-VSS scheme as it cannot scale to large instances with large number of parties. </a:t>
            </a:r>
          </a:p>
        </p:txBody>
      </p:sp>
      <p:sp>
        <p:nvSpPr>
          <p:cNvPr id="4" name="Slide Number Placeholder 3"/>
          <p:cNvSpPr>
            <a:spLocks noGrp="1"/>
          </p:cNvSpPr>
          <p:nvPr>
            <p:ph type="sldNum" sz="quarter" idx="5"/>
          </p:nvPr>
        </p:nvSpPr>
        <p:spPr/>
        <p:txBody>
          <a:bodyPr/>
          <a:lstStyle/>
          <a:p>
            <a:fld id="{7365141A-8683-104E-9A49-F7C50CB45F64}" type="slidenum">
              <a:rPr lang="en-US" smtClean="0"/>
              <a:t>22</a:t>
            </a:fld>
            <a:endParaRPr lang="en-US"/>
          </a:p>
        </p:txBody>
      </p:sp>
    </p:spTree>
    <p:extLst>
      <p:ext uri="{BB962C8B-B14F-4D97-AF65-F5344CB8AC3E}">
        <p14:creationId xmlns:p14="http://schemas.microsoft.com/office/powerpoint/2010/main" val="1971077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both our scheme and the original KZG scheme, for each verifier, the proof size is constant. For AMT-VSS, the proof size increases as the number of parties increases. That is because the proof in AMT-VSS scheme is logarithmic in the number of parties, which justifies the theoretical results. </a:t>
            </a:r>
          </a:p>
        </p:txBody>
      </p:sp>
      <p:sp>
        <p:nvSpPr>
          <p:cNvPr id="4" name="Slide Number Placeholder 3"/>
          <p:cNvSpPr>
            <a:spLocks noGrp="1"/>
          </p:cNvSpPr>
          <p:nvPr>
            <p:ph type="sldNum" sz="quarter" idx="5"/>
          </p:nvPr>
        </p:nvSpPr>
        <p:spPr/>
        <p:txBody>
          <a:bodyPr/>
          <a:lstStyle/>
          <a:p>
            <a:fld id="{7365141A-8683-104E-9A49-F7C50CB45F64}" type="slidenum">
              <a:rPr lang="en-US" smtClean="0"/>
              <a:t>23</a:t>
            </a:fld>
            <a:endParaRPr lang="en-US"/>
          </a:p>
        </p:txBody>
      </p:sp>
    </p:spTree>
    <p:extLst>
      <p:ext uri="{BB962C8B-B14F-4D97-AF65-F5344CB8AC3E}">
        <p14:creationId xmlns:p14="http://schemas.microsoft.com/office/powerpoint/2010/main" val="953443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cryptographic tool can address the problem, which is called secret sharing. For secret sharing setting, there is a dealer who keeps some secret sk. Then he shares his secret to N verifiers. This is the sharing phase. Later on, the verifiers can reconstruct the secret by their shares. This phase is the reconstruct phase. As I mentioned before, we need a threshold t here. That means any subset of verifiers with size smaller than t cannot recover the secret while any subset with size at least t can recover the secret. In general. We suppose t has the same order as N. </a:t>
            </a:r>
          </a:p>
        </p:txBody>
      </p:sp>
      <p:sp>
        <p:nvSpPr>
          <p:cNvPr id="4" name="Slide Number Placeholder 3"/>
          <p:cNvSpPr>
            <a:spLocks noGrp="1"/>
          </p:cNvSpPr>
          <p:nvPr>
            <p:ph type="sldNum" sz="quarter" idx="5"/>
          </p:nvPr>
        </p:nvSpPr>
        <p:spPr/>
        <p:txBody>
          <a:bodyPr/>
          <a:lstStyle/>
          <a:p>
            <a:fld id="{7365141A-8683-104E-9A49-F7C50CB45F64}" type="slidenum">
              <a:rPr lang="en-US" smtClean="0"/>
              <a:t>26</a:t>
            </a:fld>
            <a:endParaRPr lang="en-US"/>
          </a:p>
        </p:txBody>
      </p:sp>
    </p:spTree>
    <p:extLst>
      <p:ext uri="{BB962C8B-B14F-4D97-AF65-F5344CB8AC3E}">
        <p14:creationId xmlns:p14="http://schemas.microsoft.com/office/powerpoint/2010/main" val="1057855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g63fd60890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 name="Google Shape;33;g63fd60890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First of all, we need some background on the zero knowledge proofs.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Applications!!!</a:t>
            </a:r>
          </a:p>
        </p:txBody>
      </p:sp>
    </p:spTree>
    <p:extLst>
      <p:ext uri="{BB962C8B-B14F-4D97-AF65-F5344CB8AC3E}">
        <p14:creationId xmlns:p14="http://schemas.microsoft.com/office/powerpoint/2010/main" val="4119092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Shamir constructed a secret sharing scheme by a polynomial. In </a:t>
            </a:r>
            <a:r>
              <a:rPr lang="en-US" dirty="0" err="1"/>
              <a:t>shamir’s</a:t>
            </a:r>
            <a:r>
              <a:rPr lang="en-US" dirty="0"/>
              <a:t> secret sharing, Given the threshold of t, the dealer encodes </a:t>
            </a:r>
            <a:r>
              <a:rPr lang="en-US" dirty="0" err="1"/>
              <a:t>sk</a:t>
            </a:r>
            <a:r>
              <a:rPr lang="en-US" dirty="0"/>
              <a:t> with a polynomial f with degree t. He sets </a:t>
            </a:r>
            <a:r>
              <a:rPr lang="en-US" dirty="0" err="1"/>
              <a:t>sk</a:t>
            </a:r>
            <a:r>
              <a:rPr lang="en-US" dirty="0"/>
              <a:t> equals f(-1). Then for each verifier </a:t>
            </a:r>
            <a:r>
              <a:rPr lang="en-US" dirty="0" err="1"/>
              <a:t>i</a:t>
            </a:r>
            <a:r>
              <a:rPr lang="en-US" dirty="0"/>
              <a:t>, he sends f(</a:t>
            </a:r>
            <a:r>
              <a:rPr lang="en-US" dirty="0" err="1"/>
              <a:t>i</a:t>
            </a:r>
            <a:r>
              <a:rPr lang="en-US" dirty="0"/>
              <a:t>) to verifier </a:t>
            </a:r>
            <a:r>
              <a:rPr lang="en-US" dirty="0" err="1"/>
              <a:t>i</a:t>
            </a:r>
            <a:r>
              <a:rPr lang="en-US" dirty="0"/>
              <a:t>. In the reconstruct phase, if there are at least t verifiers. Then can recover the function and get the secret by </a:t>
            </a:r>
            <a:r>
              <a:rPr lang="en-US" dirty="0" err="1"/>
              <a:t>lagrange</a:t>
            </a:r>
            <a:r>
              <a:rPr lang="en-US" dirty="0"/>
              <a:t> poly. Otherwise, they can not reconstruct the function f and cannot recover sk.</a:t>
            </a:r>
          </a:p>
        </p:txBody>
      </p:sp>
      <p:sp>
        <p:nvSpPr>
          <p:cNvPr id="4" name="Slide Number Placeholder 3"/>
          <p:cNvSpPr>
            <a:spLocks noGrp="1"/>
          </p:cNvSpPr>
          <p:nvPr>
            <p:ph type="sldNum" sz="quarter" idx="5"/>
          </p:nvPr>
        </p:nvSpPr>
        <p:spPr/>
        <p:txBody>
          <a:bodyPr/>
          <a:lstStyle/>
          <a:p>
            <a:fld id="{7365141A-8683-104E-9A49-F7C50CB45F64}" type="slidenum">
              <a:rPr lang="en-US" smtClean="0"/>
              <a:t>28</a:t>
            </a:fld>
            <a:endParaRPr lang="en-US"/>
          </a:p>
        </p:txBody>
      </p:sp>
    </p:spTree>
    <p:extLst>
      <p:ext uri="{BB962C8B-B14F-4D97-AF65-F5344CB8AC3E}">
        <p14:creationId xmlns:p14="http://schemas.microsoft.com/office/powerpoint/2010/main" val="2927981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a:t>
            </a:r>
            <a:r>
              <a:rPr lang="en-US" dirty="0" err="1"/>
              <a:t>extraly</a:t>
            </a:r>
            <a:r>
              <a:rPr lang="en-US" dirty="0"/>
              <a:t> require </a:t>
            </a:r>
            <a:r>
              <a:rPr lang="en-US" dirty="0" err="1"/>
              <a:t>shamir</a:t>
            </a:r>
            <a:r>
              <a:rPr lang="en-US" dirty="0"/>
              <a:t> secret sharing is </a:t>
            </a:r>
            <a:r>
              <a:rPr lang="en-US" dirty="0" err="1"/>
              <a:t>varifialbe</a:t>
            </a:r>
            <a:r>
              <a:rPr lang="en-US" dirty="0"/>
              <a:t>. The dealer commits f first and then sends evaluations to verifiers along with the corresponding proof. </a:t>
            </a:r>
          </a:p>
        </p:txBody>
      </p:sp>
      <p:sp>
        <p:nvSpPr>
          <p:cNvPr id="4" name="Slide Number Placeholder 3"/>
          <p:cNvSpPr>
            <a:spLocks noGrp="1"/>
          </p:cNvSpPr>
          <p:nvPr>
            <p:ph type="sldNum" sz="quarter" idx="5"/>
          </p:nvPr>
        </p:nvSpPr>
        <p:spPr/>
        <p:txBody>
          <a:bodyPr/>
          <a:lstStyle/>
          <a:p>
            <a:fld id="{7365141A-8683-104E-9A49-F7C50CB45F64}" type="slidenum">
              <a:rPr lang="en-US" smtClean="0"/>
              <a:t>29</a:t>
            </a:fld>
            <a:endParaRPr lang="en-US"/>
          </a:p>
        </p:txBody>
      </p:sp>
    </p:spTree>
    <p:extLst>
      <p:ext uri="{BB962C8B-B14F-4D97-AF65-F5344CB8AC3E}">
        <p14:creationId xmlns:p14="http://schemas.microsoft.com/office/powerpoint/2010/main" val="4223350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g63fd60890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 name="Google Shape;33;g63fd60890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First of all, what is the zero knowledge proofs? That means we have a prover and a verifier. The prover wants to convince the verifier the computation of a function F(w) equals to y without leaking the information of the input w, which is a secret to the prover. After seeing the proof and the output y, the verifier checks the proof and decides to accept or reject. And there are three important properties of zero knowledge proofs. Completeness means the verifier would accept if the computation is correct. Soundness means the verifier will accept it with very low  probability if the computation is wrong. Zero knowledge means the verifier could learn nothing about the secret of prover. </a:t>
            </a:r>
            <a:endParaRPr dirty="0"/>
          </a:p>
        </p:txBody>
      </p:sp>
    </p:spTree>
    <p:extLst>
      <p:ext uri="{BB962C8B-B14F-4D97-AF65-F5344CB8AC3E}">
        <p14:creationId xmlns:p14="http://schemas.microsoft.com/office/powerpoint/2010/main" val="2239021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g63fd60890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 name="Google Shape;33;g63fd60890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First of all, what is the zero knowledge proofs? That means we have a prover and a verifier. The prover wants to convince the verifier the computation of a function F(w) equals to y without leaking the information of the input w, which is a secret to the prover. After seeing the proof and the output y, the verifier checks the proof and decides to accept or reject. And there are three important properties of zero knowledge proofs. Completeness means the verifier would accept if the computation is correct. Soundness means the verifier will accept it with very low  probability if the computation is wrong. Zero knowledge means the verifier could learn nothing about the secret of prover. </a:t>
            </a:r>
            <a:endParaRPr dirty="0"/>
          </a:p>
        </p:txBody>
      </p:sp>
    </p:spTree>
    <p:extLst>
      <p:ext uri="{BB962C8B-B14F-4D97-AF65-F5344CB8AC3E}">
        <p14:creationId xmlns:p14="http://schemas.microsoft.com/office/powerpoint/2010/main" val="3252320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g63fd60890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 name="Google Shape;33;g63fd60890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First of all, what is the zero knowledge proofs? That means we have a prover and a verifier. The prover wants to convince the verifier the computation of a function F(w) equals to y without leaking the information of the input w, which is a secret to the prover. After seeing the proof and the output y, the verifier checks the proof and decides to accept or reject. And there are three important properties of zero knowledge proofs. Completeness means the verifier would accept if the computation is correct. Soundness means the verifier will accept it with very low  probability if the computation is wrong. Zero knowledge means the verifier could learn nothing about the secret of prover. </a:t>
            </a:r>
            <a:endParaRPr dirty="0"/>
          </a:p>
        </p:txBody>
      </p:sp>
    </p:spTree>
    <p:extLst>
      <p:ext uri="{BB962C8B-B14F-4D97-AF65-F5344CB8AC3E}">
        <p14:creationId xmlns:p14="http://schemas.microsoft.com/office/powerpoint/2010/main" val="3789471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204E1F-E7BB-1442-976A-A2E4F12838EE}" type="slidenum">
              <a:rPr lang="en-US" smtClean="0"/>
              <a:t>37</a:t>
            </a:fld>
            <a:endParaRPr lang="en-US"/>
          </a:p>
        </p:txBody>
      </p:sp>
    </p:spTree>
    <p:extLst>
      <p:ext uri="{BB962C8B-B14F-4D97-AF65-F5344CB8AC3E}">
        <p14:creationId xmlns:p14="http://schemas.microsoft.com/office/powerpoint/2010/main" val="1784673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scheme is “verifiable” if honest receivers can reliably detect a cheating dealer who deals internally inconsistent shares to different receivers. So Besides the shares, each verifier requires a proof from the dealer validating the share is consistent with the </a:t>
            </a:r>
            <a:r>
              <a:rPr lang="en-US" dirty="0" err="1"/>
              <a:t>samre</a:t>
            </a:r>
            <a:r>
              <a:rPr lang="en-US" dirty="0"/>
              <a:t> secret. </a:t>
            </a:r>
          </a:p>
        </p:txBody>
      </p:sp>
      <p:sp>
        <p:nvSpPr>
          <p:cNvPr id="4" name="Slide Number Placeholder 3"/>
          <p:cNvSpPr>
            <a:spLocks noGrp="1"/>
          </p:cNvSpPr>
          <p:nvPr>
            <p:ph type="sldNum" sz="quarter" idx="5"/>
          </p:nvPr>
        </p:nvSpPr>
        <p:spPr/>
        <p:txBody>
          <a:bodyPr/>
          <a:lstStyle/>
          <a:p>
            <a:fld id="{7365141A-8683-104E-9A49-F7C50CB45F64}" type="slidenum">
              <a:rPr lang="en-US" smtClean="0"/>
              <a:t>38</a:t>
            </a:fld>
            <a:endParaRPr lang="en-US"/>
          </a:p>
        </p:txBody>
      </p:sp>
    </p:spTree>
    <p:extLst>
      <p:ext uri="{BB962C8B-B14F-4D97-AF65-F5344CB8AC3E}">
        <p14:creationId xmlns:p14="http://schemas.microsoft.com/office/powerpoint/2010/main" val="2706405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g63fd60890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 name="Google Shape;33;g63fd60890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07685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65141A-8683-104E-9A49-F7C50CB45F64}" type="slidenum">
              <a:rPr lang="en-US" smtClean="0"/>
              <a:t>5</a:t>
            </a:fld>
            <a:endParaRPr lang="en-US"/>
          </a:p>
        </p:txBody>
      </p:sp>
    </p:spTree>
    <p:extLst>
      <p:ext uri="{BB962C8B-B14F-4D97-AF65-F5344CB8AC3E}">
        <p14:creationId xmlns:p14="http://schemas.microsoft.com/office/powerpoint/2010/main" val="1586531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applications on VSS. For example, they can be used to construct MPC scheme. It can also be used to build resilient cryptocurrency wallet as we showed the case before. Additionally, it can be used to construct distributed key generation scheme and the random beacon on blockchain, which is useful for on chain games or on-chain election.</a:t>
            </a:r>
          </a:p>
        </p:txBody>
      </p:sp>
      <p:sp>
        <p:nvSpPr>
          <p:cNvPr id="4" name="Slide Number Placeholder 3"/>
          <p:cNvSpPr>
            <a:spLocks noGrp="1"/>
          </p:cNvSpPr>
          <p:nvPr>
            <p:ph type="sldNum" sz="quarter" idx="5"/>
          </p:nvPr>
        </p:nvSpPr>
        <p:spPr/>
        <p:txBody>
          <a:bodyPr/>
          <a:lstStyle/>
          <a:p>
            <a:fld id="{7365141A-8683-104E-9A49-F7C50CB45F64}" type="slidenum">
              <a:rPr lang="en-US" smtClean="0"/>
              <a:t>6</a:t>
            </a:fld>
            <a:endParaRPr lang="en-US"/>
          </a:p>
        </p:txBody>
      </p:sp>
    </p:spTree>
    <p:extLst>
      <p:ext uri="{BB962C8B-B14F-4D97-AF65-F5344CB8AC3E}">
        <p14:creationId xmlns:p14="http://schemas.microsoft.com/office/powerpoint/2010/main" val="374818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Shamir constructed a secret sharing scheme by a polynomial. In </a:t>
            </a:r>
            <a:r>
              <a:rPr lang="en-US" dirty="0" err="1"/>
              <a:t>shamir’s</a:t>
            </a:r>
            <a:r>
              <a:rPr lang="en-US" dirty="0"/>
              <a:t> secret sharing, Given the threshold of t, the dealer encodes </a:t>
            </a:r>
            <a:r>
              <a:rPr lang="en-US" dirty="0" err="1"/>
              <a:t>sk</a:t>
            </a:r>
            <a:r>
              <a:rPr lang="en-US" dirty="0"/>
              <a:t> with a polynomial f with degree t. He sets </a:t>
            </a:r>
            <a:r>
              <a:rPr lang="en-US" dirty="0" err="1"/>
              <a:t>sk</a:t>
            </a:r>
            <a:r>
              <a:rPr lang="en-US" dirty="0"/>
              <a:t> equals f(-1). Then for each verifier </a:t>
            </a:r>
            <a:r>
              <a:rPr lang="en-US" dirty="0" err="1"/>
              <a:t>i</a:t>
            </a:r>
            <a:r>
              <a:rPr lang="en-US" dirty="0"/>
              <a:t>, he sends f(</a:t>
            </a:r>
            <a:r>
              <a:rPr lang="en-US" dirty="0" err="1"/>
              <a:t>i</a:t>
            </a:r>
            <a:r>
              <a:rPr lang="en-US" dirty="0"/>
              <a:t>) to verifier </a:t>
            </a:r>
            <a:r>
              <a:rPr lang="en-US" dirty="0" err="1"/>
              <a:t>i</a:t>
            </a:r>
            <a:r>
              <a:rPr lang="en-US" dirty="0"/>
              <a:t>. In the reconstruct phase, if there are at least t verifiers. Then can recover the function and get the secret by </a:t>
            </a:r>
            <a:r>
              <a:rPr lang="en-US" dirty="0" err="1"/>
              <a:t>lagrange</a:t>
            </a:r>
            <a:r>
              <a:rPr lang="en-US" dirty="0"/>
              <a:t> poly. Otherwise, they can not reconstruct the function f and cannot recover sk.</a:t>
            </a:r>
          </a:p>
        </p:txBody>
      </p:sp>
      <p:sp>
        <p:nvSpPr>
          <p:cNvPr id="4" name="Slide Number Placeholder 3"/>
          <p:cNvSpPr>
            <a:spLocks noGrp="1"/>
          </p:cNvSpPr>
          <p:nvPr>
            <p:ph type="sldNum" sz="quarter" idx="5"/>
          </p:nvPr>
        </p:nvSpPr>
        <p:spPr/>
        <p:txBody>
          <a:bodyPr/>
          <a:lstStyle/>
          <a:p>
            <a:fld id="{7365141A-8683-104E-9A49-F7C50CB45F64}" type="slidenum">
              <a:rPr lang="en-US" smtClean="0"/>
              <a:t>7</a:t>
            </a:fld>
            <a:endParaRPr lang="en-US"/>
          </a:p>
        </p:txBody>
      </p:sp>
    </p:spTree>
    <p:extLst>
      <p:ext uri="{BB962C8B-B14F-4D97-AF65-F5344CB8AC3E}">
        <p14:creationId xmlns:p14="http://schemas.microsoft.com/office/powerpoint/2010/main" val="3879832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some useful applications Let us go back to the our new one-to-many prover model</a:t>
            </a:r>
          </a:p>
          <a:p>
            <a:endParaRPr lang="en-US" dirty="0"/>
          </a:p>
          <a:p>
            <a:r>
              <a:rPr lang="en-US" dirty="0"/>
              <a:t>Naïve solution</a:t>
            </a:r>
          </a:p>
          <a:p>
            <a:endParaRPr lang="en-US" dirty="0"/>
          </a:p>
          <a:p>
            <a:r>
              <a:rPr lang="en-US" dirty="0"/>
              <a:t>Natural question</a:t>
            </a:r>
          </a:p>
          <a:p>
            <a:endParaRPr lang="en-US" dirty="0"/>
          </a:p>
        </p:txBody>
      </p:sp>
      <p:sp>
        <p:nvSpPr>
          <p:cNvPr id="4" name="Slide Number Placeholder 3"/>
          <p:cNvSpPr>
            <a:spLocks noGrp="1"/>
          </p:cNvSpPr>
          <p:nvPr>
            <p:ph type="sldNum" sz="quarter" idx="5"/>
          </p:nvPr>
        </p:nvSpPr>
        <p:spPr/>
        <p:txBody>
          <a:bodyPr/>
          <a:lstStyle/>
          <a:p>
            <a:fld id="{61204E1F-E7BB-1442-976A-A2E4F12838EE}" type="slidenum">
              <a:rPr lang="en-US" smtClean="0"/>
              <a:t>8</a:t>
            </a:fld>
            <a:endParaRPr lang="en-US"/>
          </a:p>
        </p:txBody>
      </p:sp>
    </p:spTree>
    <p:extLst>
      <p:ext uri="{BB962C8B-B14F-4D97-AF65-F5344CB8AC3E}">
        <p14:creationId xmlns:p14="http://schemas.microsoft.com/office/powerpoint/2010/main" val="3468356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is yes!</a:t>
            </a:r>
          </a:p>
        </p:txBody>
      </p:sp>
      <p:sp>
        <p:nvSpPr>
          <p:cNvPr id="4" name="Slide Number Placeholder 3"/>
          <p:cNvSpPr>
            <a:spLocks noGrp="1"/>
          </p:cNvSpPr>
          <p:nvPr>
            <p:ph type="sldNum" sz="quarter" idx="5"/>
          </p:nvPr>
        </p:nvSpPr>
        <p:spPr/>
        <p:txBody>
          <a:bodyPr/>
          <a:lstStyle/>
          <a:p>
            <a:fld id="{61204E1F-E7BB-1442-976A-A2E4F12838EE}" type="slidenum">
              <a:rPr lang="en-US" smtClean="0"/>
              <a:t>9</a:t>
            </a:fld>
            <a:endParaRPr lang="en-US"/>
          </a:p>
        </p:txBody>
      </p:sp>
    </p:spTree>
    <p:extLst>
      <p:ext uri="{BB962C8B-B14F-4D97-AF65-F5344CB8AC3E}">
        <p14:creationId xmlns:p14="http://schemas.microsoft.com/office/powerpoint/2010/main" val="3231099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move to the technical part</a:t>
            </a:r>
          </a:p>
          <a:p>
            <a:endParaRPr lang="en-US" dirty="0"/>
          </a:p>
          <a:p>
            <a:r>
              <a:rPr lang="en-US" dirty="0"/>
              <a:t>Layered circuit: ZKP protocols working on layered circuit like Hyrax, Libra and Virgo</a:t>
            </a:r>
          </a:p>
          <a:p>
            <a:endParaRPr lang="en-US" dirty="0"/>
          </a:p>
          <a:p>
            <a:r>
              <a:rPr lang="en-US" dirty="0"/>
              <a:t>These protocols reduce the claim about the output to the claim about the input layer by layer</a:t>
            </a:r>
          </a:p>
        </p:txBody>
      </p:sp>
      <p:sp>
        <p:nvSpPr>
          <p:cNvPr id="4" name="Slide Number Placeholder 3"/>
          <p:cNvSpPr>
            <a:spLocks noGrp="1"/>
          </p:cNvSpPr>
          <p:nvPr>
            <p:ph type="sldNum" sz="quarter" idx="5"/>
          </p:nvPr>
        </p:nvSpPr>
        <p:spPr/>
        <p:txBody>
          <a:bodyPr/>
          <a:lstStyle/>
          <a:p>
            <a:fld id="{61204E1F-E7BB-1442-976A-A2E4F12838EE}" type="slidenum">
              <a:rPr lang="en-US" smtClean="0"/>
              <a:t>10</a:t>
            </a:fld>
            <a:endParaRPr lang="en-US"/>
          </a:p>
        </p:txBody>
      </p:sp>
    </p:spTree>
    <p:extLst>
      <p:ext uri="{BB962C8B-B14F-4D97-AF65-F5344CB8AC3E}">
        <p14:creationId xmlns:p14="http://schemas.microsoft.com/office/powerpoint/2010/main" val="259437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5EDFA-79F4-AD7B-CB27-B73953F1DD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7974A3-A835-2E83-6D0B-1F3EAB2D58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D85641-ACB0-D5B8-5EF6-971FE35C9748}"/>
              </a:ext>
            </a:extLst>
          </p:cNvPr>
          <p:cNvSpPr>
            <a:spLocks noGrp="1"/>
          </p:cNvSpPr>
          <p:nvPr>
            <p:ph type="dt" sz="half" idx="10"/>
          </p:nvPr>
        </p:nvSpPr>
        <p:spPr/>
        <p:txBody>
          <a:bodyPr/>
          <a:lstStyle/>
          <a:p>
            <a:fld id="{AE56AA08-97C6-A841-8ED8-C37C1B13BADE}" type="datetimeFigureOut">
              <a:rPr lang="en-US" smtClean="0"/>
              <a:t>8/10/22</a:t>
            </a:fld>
            <a:endParaRPr lang="en-US"/>
          </a:p>
        </p:txBody>
      </p:sp>
      <p:sp>
        <p:nvSpPr>
          <p:cNvPr id="5" name="Footer Placeholder 4">
            <a:extLst>
              <a:ext uri="{FF2B5EF4-FFF2-40B4-BE49-F238E27FC236}">
                <a16:creationId xmlns:a16="http://schemas.microsoft.com/office/drawing/2014/main" id="{35FDDB02-416B-0162-E24B-BB42C1CD07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865607-FC28-480E-27FC-B72F1B4B69D8}"/>
              </a:ext>
            </a:extLst>
          </p:cNvPr>
          <p:cNvSpPr>
            <a:spLocks noGrp="1"/>
          </p:cNvSpPr>
          <p:nvPr>
            <p:ph type="sldNum" sz="quarter" idx="12"/>
          </p:nvPr>
        </p:nvSpPr>
        <p:spPr/>
        <p:txBody>
          <a:bodyPr/>
          <a:lstStyle/>
          <a:p>
            <a:fld id="{09766D4D-2B74-C141-B59E-EC1FB287DF08}" type="slidenum">
              <a:rPr lang="en-US" smtClean="0"/>
              <a:t>‹#›</a:t>
            </a:fld>
            <a:endParaRPr lang="en-US"/>
          </a:p>
        </p:txBody>
      </p:sp>
    </p:spTree>
    <p:extLst>
      <p:ext uri="{BB962C8B-B14F-4D97-AF65-F5344CB8AC3E}">
        <p14:creationId xmlns:p14="http://schemas.microsoft.com/office/powerpoint/2010/main" val="3468648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2314D-B5A1-95CC-6D2D-0B7B1FAEA7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587F14-F6A9-C600-5F0E-31B2B90B49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C7669B-69A4-768E-C78E-5AFB076BAD59}"/>
              </a:ext>
            </a:extLst>
          </p:cNvPr>
          <p:cNvSpPr>
            <a:spLocks noGrp="1"/>
          </p:cNvSpPr>
          <p:nvPr>
            <p:ph type="dt" sz="half" idx="10"/>
          </p:nvPr>
        </p:nvSpPr>
        <p:spPr/>
        <p:txBody>
          <a:bodyPr/>
          <a:lstStyle/>
          <a:p>
            <a:fld id="{AE56AA08-97C6-A841-8ED8-C37C1B13BADE}" type="datetimeFigureOut">
              <a:rPr lang="en-US" smtClean="0"/>
              <a:t>8/10/22</a:t>
            </a:fld>
            <a:endParaRPr lang="en-US"/>
          </a:p>
        </p:txBody>
      </p:sp>
      <p:sp>
        <p:nvSpPr>
          <p:cNvPr id="5" name="Footer Placeholder 4">
            <a:extLst>
              <a:ext uri="{FF2B5EF4-FFF2-40B4-BE49-F238E27FC236}">
                <a16:creationId xmlns:a16="http://schemas.microsoft.com/office/drawing/2014/main" id="{6DC6709F-EAD1-A4CF-FD16-76977817E7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CE645F-7715-E50A-CAEB-5E0DA9B78A97}"/>
              </a:ext>
            </a:extLst>
          </p:cNvPr>
          <p:cNvSpPr>
            <a:spLocks noGrp="1"/>
          </p:cNvSpPr>
          <p:nvPr>
            <p:ph type="sldNum" sz="quarter" idx="12"/>
          </p:nvPr>
        </p:nvSpPr>
        <p:spPr/>
        <p:txBody>
          <a:bodyPr/>
          <a:lstStyle/>
          <a:p>
            <a:fld id="{09766D4D-2B74-C141-B59E-EC1FB287DF08}" type="slidenum">
              <a:rPr lang="en-US" smtClean="0"/>
              <a:t>‹#›</a:t>
            </a:fld>
            <a:endParaRPr lang="en-US"/>
          </a:p>
        </p:txBody>
      </p:sp>
    </p:spTree>
    <p:extLst>
      <p:ext uri="{BB962C8B-B14F-4D97-AF65-F5344CB8AC3E}">
        <p14:creationId xmlns:p14="http://schemas.microsoft.com/office/powerpoint/2010/main" val="1992857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12DB6C-C2D7-967C-FFEB-0C2DE120FF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4107C4-89D4-BF32-C668-847A48195D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33984-39B7-DB12-F7A2-13D81589B85F}"/>
              </a:ext>
            </a:extLst>
          </p:cNvPr>
          <p:cNvSpPr>
            <a:spLocks noGrp="1"/>
          </p:cNvSpPr>
          <p:nvPr>
            <p:ph type="dt" sz="half" idx="10"/>
          </p:nvPr>
        </p:nvSpPr>
        <p:spPr/>
        <p:txBody>
          <a:bodyPr/>
          <a:lstStyle/>
          <a:p>
            <a:fld id="{AE56AA08-97C6-A841-8ED8-C37C1B13BADE}" type="datetimeFigureOut">
              <a:rPr lang="en-US" smtClean="0"/>
              <a:t>8/10/22</a:t>
            </a:fld>
            <a:endParaRPr lang="en-US"/>
          </a:p>
        </p:txBody>
      </p:sp>
      <p:sp>
        <p:nvSpPr>
          <p:cNvPr id="5" name="Footer Placeholder 4">
            <a:extLst>
              <a:ext uri="{FF2B5EF4-FFF2-40B4-BE49-F238E27FC236}">
                <a16:creationId xmlns:a16="http://schemas.microsoft.com/office/drawing/2014/main" id="{2F991178-FA28-8B1F-4F41-38CCA5F9E9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2B767-66A4-3ECF-D49B-955EBEE2B5A2}"/>
              </a:ext>
            </a:extLst>
          </p:cNvPr>
          <p:cNvSpPr>
            <a:spLocks noGrp="1"/>
          </p:cNvSpPr>
          <p:nvPr>
            <p:ph type="sldNum" sz="quarter" idx="12"/>
          </p:nvPr>
        </p:nvSpPr>
        <p:spPr/>
        <p:txBody>
          <a:bodyPr/>
          <a:lstStyle/>
          <a:p>
            <a:fld id="{09766D4D-2B74-C141-B59E-EC1FB287DF08}" type="slidenum">
              <a:rPr lang="en-US" smtClean="0"/>
              <a:t>‹#›</a:t>
            </a:fld>
            <a:endParaRPr lang="en-US"/>
          </a:p>
        </p:txBody>
      </p:sp>
    </p:spTree>
    <p:extLst>
      <p:ext uri="{BB962C8B-B14F-4D97-AF65-F5344CB8AC3E}">
        <p14:creationId xmlns:p14="http://schemas.microsoft.com/office/powerpoint/2010/main" val="3092937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1473668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81F72-42F6-AA6A-1FC1-B756B1D15D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95845B-5EA4-33CC-420F-F36F1C19D4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B9DCFD-F2BA-2CD8-45D1-67D91F0CB289}"/>
              </a:ext>
            </a:extLst>
          </p:cNvPr>
          <p:cNvSpPr>
            <a:spLocks noGrp="1"/>
          </p:cNvSpPr>
          <p:nvPr>
            <p:ph type="dt" sz="half" idx="10"/>
          </p:nvPr>
        </p:nvSpPr>
        <p:spPr/>
        <p:txBody>
          <a:bodyPr/>
          <a:lstStyle/>
          <a:p>
            <a:fld id="{AE56AA08-97C6-A841-8ED8-C37C1B13BADE}" type="datetimeFigureOut">
              <a:rPr lang="en-US" smtClean="0"/>
              <a:t>8/10/22</a:t>
            </a:fld>
            <a:endParaRPr lang="en-US"/>
          </a:p>
        </p:txBody>
      </p:sp>
      <p:sp>
        <p:nvSpPr>
          <p:cNvPr id="5" name="Footer Placeholder 4">
            <a:extLst>
              <a:ext uri="{FF2B5EF4-FFF2-40B4-BE49-F238E27FC236}">
                <a16:creationId xmlns:a16="http://schemas.microsoft.com/office/drawing/2014/main" id="{4E4B84FE-9C68-0355-ECFE-EBE405E05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E147F0-EB10-F85D-130D-E0250D9BAB06}"/>
              </a:ext>
            </a:extLst>
          </p:cNvPr>
          <p:cNvSpPr>
            <a:spLocks noGrp="1"/>
          </p:cNvSpPr>
          <p:nvPr>
            <p:ph type="sldNum" sz="quarter" idx="12"/>
          </p:nvPr>
        </p:nvSpPr>
        <p:spPr/>
        <p:txBody>
          <a:bodyPr/>
          <a:lstStyle/>
          <a:p>
            <a:fld id="{09766D4D-2B74-C141-B59E-EC1FB287DF08}" type="slidenum">
              <a:rPr lang="en-US" smtClean="0"/>
              <a:t>‹#›</a:t>
            </a:fld>
            <a:endParaRPr lang="en-US"/>
          </a:p>
        </p:txBody>
      </p:sp>
    </p:spTree>
    <p:extLst>
      <p:ext uri="{BB962C8B-B14F-4D97-AF65-F5344CB8AC3E}">
        <p14:creationId xmlns:p14="http://schemas.microsoft.com/office/powerpoint/2010/main" val="3078814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AF878-AEDB-F3E1-E7A4-F3487A56BA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13E98F-C298-E217-461D-8CCB08E2E0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5AAFE9-92CA-EA45-E7B0-9D71467C0DDC}"/>
              </a:ext>
            </a:extLst>
          </p:cNvPr>
          <p:cNvSpPr>
            <a:spLocks noGrp="1"/>
          </p:cNvSpPr>
          <p:nvPr>
            <p:ph type="dt" sz="half" idx="10"/>
          </p:nvPr>
        </p:nvSpPr>
        <p:spPr/>
        <p:txBody>
          <a:bodyPr/>
          <a:lstStyle/>
          <a:p>
            <a:fld id="{AE56AA08-97C6-A841-8ED8-C37C1B13BADE}" type="datetimeFigureOut">
              <a:rPr lang="en-US" smtClean="0"/>
              <a:t>8/10/22</a:t>
            </a:fld>
            <a:endParaRPr lang="en-US"/>
          </a:p>
        </p:txBody>
      </p:sp>
      <p:sp>
        <p:nvSpPr>
          <p:cNvPr id="5" name="Footer Placeholder 4">
            <a:extLst>
              <a:ext uri="{FF2B5EF4-FFF2-40B4-BE49-F238E27FC236}">
                <a16:creationId xmlns:a16="http://schemas.microsoft.com/office/drawing/2014/main" id="{45485DDE-8A57-D8FD-D3A0-693270C6A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FC941-871C-51D5-F185-73AB7CED029E}"/>
              </a:ext>
            </a:extLst>
          </p:cNvPr>
          <p:cNvSpPr>
            <a:spLocks noGrp="1"/>
          </p:cNvSpPr>
          <p:nvPr>
            <p:ph type="sldNum" sz="quarter" idx="12"/>
          </p:nvPr>
        </p:nvSpPr>
        <p:spPr/>
        <p:txBody>
          <a:bodyPr/>
          <a:lstStyle/>
          <a:p>
            <a:fld id="{09766D4D-2B74-C141-B59E-EC1FB287DF08}" type="slidenum">
              <a:rPr lang="en-US" smtClean="0"/>
              <a:t>‹#›</a:t>
            </a:fld>
            <a:endParaRPr lang="en-US"/>
          </a:p>
        </p:txBody>
      </p:sp>
    </p:spTree>
    <p:extLst>
      <p:ext uri="{BB962C8B-B14F-4D97-AF65-F5344CB8AC3E}">
        <p14:creationId xmlns:p14="http://schemas.microsoft.com/office/powerpoint/2010/main" val="1379436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61CB0-C89E-80F0-D41A-D03D505D7C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9159E8-5FFD-BFE4-2400-765FBB1C62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90C6B8-56AC-52EB-B7AD-41652B96EE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E84521-B7A0-2E9A-33B6-AFDDAF814413}"/>
              </a:ext>
            </a:extLst>
          </p:cNvPr>
          <p:cNvSpPr>
            <a:spLocks noGrp="1"/>
          </p:cNvSpPr>
          <p:nvPr>
            <p:ph type="dt" sz="half" idx="10"/>
          </p:nvPr>
        </p:nvSpPr>
        <p:spPr/>
        <p:txBody>
          <a:bodyPr/>
          <a:lstStyle/>
          <a:p>
            <a:fld id="{AE56AA08-97C6-A841-8ED8-C37C1B13BADE}" type="datetimeFigureOut">
              <a:rPr lang="en-US" smtClean="0"/>
              <a:t>8/10/22</a:t>
            </a:fld>
            <a:endParaRPr lang="en-US"/>
          </a:p>
        </p:txBody>
      </p:sp>
      <p:sp>
        <p:nvSpPr>
          <p:cNvPr id="6" name="Footer Placeholder 5">
            <a:extLst>
              <a:ext uri="{FF2B5EF4-FFF2-40B4-BE49-F238E27FC236}">
                <a16:creationId xmlns:a16="http://schemas.microsoft.com/office/drawing/2014/main" id="{64196756-58DD-D624-526A-398BEB6F5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765934-E25A-3A03-1F87-72BE9F7F3766}"/>
              </a:ext>
            </a:extLst>
          </p:cNvPr>
          <p:cNvSpPr>
            <a:spLocks noGrp="1"/>
          </p:cNvSpPr>
          <p:nvPr>
            <p:ph type="sldNum" sz="quarter" idx="12"/>
          </p:nvPr>
        </p:nvSpPr>
        <p:spPr/>
        <p:txBody>
          <a:bodyPr/>
          <a:lstStyle/>
          <a:p>
            <a:fld id="{09766D4D-2B74-C141-B59E-EC1FB287DF08}" type="slidenum">
              <a:rPr lang="en-US" smtClean="0"/>
              <a:t>‹#›</a:t>
            </a:fld>
            <a:endParaRPr lang="en-US"/>
          </a:p>
        </p:txBody>
      </p:sp>
    </p:spTree>
    <p:extLst>
      <p:ext uri="{BB962C8B-B14F-4D97-AF65-F5344CB8AC3E}">
        <p14:creationId xmlns:p14="http://schemas.microsoft.com/office/powerpoint/2010/main" val="2959149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8A29B-0092-E606-76B7-537A0CB6A4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832699-4249-6701-10FA-31C000E845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165B61-5961-3192-BF4E-BDA2EE4130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DC57C0-56AB-B2B4-7BE7-DE6836515B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5B6535-DB4A-0AC4-427F-FF55BCF297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39FF58-8162-7C8E-0045-2DF0F99E4175}"/>
              </a:ext>
            </a:extLst>
          </p:cNvPr>
          <p:cNvSpPr>
            <a:spLocks noGrp="1"/>
          </p:cNvSpPr>
          <p:nvPr>
            <p:ph type="dt" sz="half" idx="10"/>
          </p:nvPr>
        </p:nvSpPr>
        <p:spPr/>
        <p:txBody>
          <a:bodyPr/>
          <a:lstStyle/>
          <a:p>
            <a:fld id="{AE56AA08-97C6-A841-8ED8-C37C1B13BADE}" type="datetimeFigureOut">
              <a:rPr lang="en-US" smtClean="0"/>
              <a:t>8/10/22</a:t>
            </a:fld>
            <a:endParaRPr lang="en-US"/>
          </a:p>
        </p:txBody>
      </p:sp>
      <p:sp>
        <p:nvSpPr>
          <p:cNvPr id="8" name="Footer Placeholder 7">
            <a:extLst>
              <a:ext uri="{FF2B5EF4-FFF2-40B4-BE49-F238E27FC236}">
                <a16:creationId xmlns:a16="http://schemas.microsoft.com/office/drawing/2014/main" id="{A912ED4B-A920-6010-375B-D127AEE876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D8A825-CFF4-7AFC-8093-20F0D554BF01}"/>
              </a:ext>
            </a:extLst>
          </p:cNvPr>
          <p:cNvSpPr>
            <a:spLocks noGrp="1"/>
          </p:cNvSpPr>
          <p:nvPr>
            <p:ph type="sldNum" sz="quarter" idx="12"/>
          </p:nvPr>
        </p:nvSpPr>
        <p:spPr/>
        <p:txBody>
          <a:bodyPr/>
          <a:lstStyle/>
          <a:p>
            <a:fld id="{09766D4D-2B74-C141-B59E-EC1FB287DF08}" type="slidenum">
              <a:rPr lang="en-US" smtClean="0"/>
              <a:t>‹#›</a:t>
            </a:fld>
            <a:endParaRPr lang="en-US"/>
          </a:p>
        </p:txBody>
      </p:sp>
    </p:spTree>
    <p:extLst>
      <p:ext uri="{BB962C8B-B14F-4D97-AF65-F5344CB8AC3E}">
        <p14:creationId xmlns:p14="http://schemas.microsoft.com/office/powerpoint/2010/main" val="3675797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68D82-4346-D741-9E5E-CF107204E1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030B7E-7077-30BA-07DD-62BBCE64C35B}"/>
              </a:ext>
            </a:extLst>
          </p:cNvPr>
          <p:cNvSpPr>
            <a:spLocks noGrp="1"/>
          </p:cNvSpPr>
          <p:nvPr>
            <p:ph type="dt" sz="half" idx="10"/>
          </p:nvPr>
        </p:nvSpPr>
        <p:spPr/>
        <p:txBody>
          <a:bodyPr/>
          <a:lstStyle/>
          <a:p>
            <a:fld id="{AE56AA08-97C6-A841-8ED8-C37C1B13BADE}" type="datetimeFigureOut">
              <a:rPr lang="en-US" smtClean="0"/>
              <a:t>8/10/22</a:t>
            </a:fld>
            <a:endParaRPr lang="en-US"/>
          </a:p>
        </p:txBody>
      </p:sp>
      <p:sp>
        <p:nvSpPr>
          <p:cNvPr id="4" name="Footer Placeholder 3">
            <a:extLst>
              <a:ext uri="{FF2B5EF4-FFF2-40B4-BE49-F238E27FC236}">
                <a16:creationId xmlns:a16="http://schemas.microsoft.com/office/drawing/2014/main" id="{C2936C2E-A194-73B2-4FFB-AAA3447C7F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77E56F-56B5-7E90-D638-B4DB3D67FCA5}"/>
              </a:ext>
            </a:extLst>
          </p:cNvPr>
          <p:cNvSpPr>
            <a:spLocks noGrp="1"/>
          </p:cNvSpPr>
          <p:nvPr>
            <p:ph type="sldNum" sz="quarter" idx="12"/>
          </p:nvPr>
        </p:nvSpPr>
        <p:spPr/>
        <p:txBody>
          <a:bodyPr/>
          <a:lstStyle/>
          <a:p>
            <a:fld id="{09766D4D-2B74-C141-B59E-EC1FB287DF08}" type="slidenum">
              <a:rPr lang="en-US" smtClean="0"/>
              <a:t>‹#›</a:t>
            </a:fld>
            <a:endParaRPr lang="en-US"/>
          </a:p>
        </p:txBody>
      </p:sp>
    </p:spTree>
    <p:extLst>
      <p:ext uri="{BB962C8B-B14F-4D97-AF65-F5344CB8AC3E}">
        <p14:creationId xmlns:p14="http://schemas.microsoft.com/office/powerpoint/2010/main" val="912883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3D3EB0-0622-EBB6-A978-88B74BE1237D}"/>
              </a:ext>
            </a:extLst>
          </p:cNvPr>
          <p:cNvSpPr>
            <a:spLocks noGrp="1"/>
          </p:cNvSpPr>
          <p:nvPr>
            <p:ph type="dt" sz="half" idx="10"/>
          </p:nvPr>
        </p:nvSpPr>
        <p:spPr/>
        <p:txBody>
          <a:bodyPr/>
          <a:lstStyle/>
          <a:p>
            <a:fld id="{AE56AA08-97C6-A841-8ED8-C37C1B13BADE}" type="datetimeFigureOut">
              <a:rPr lang="en-US" smtClean="0"/>
              <a:t>8/10/22</a:t>
            </a:fld>
            <a:endParaRPr lang="en-US"/>
          </a:p>
        </p:txBody>
      </p:sp>
      <p:sp>
        <p:nvSpPr>
          <p:cNvPr id="3" name="Footer Placeholder 2">
            <a:extLst>
              <a:ext uri="{FF2B5EF4-FFF2-40B4-BE49-F238E27FC236}">
                <a16:creationId xmlns:a16="http://schemas.microsoft.com/office/drawing/2014/main" id="{B99BE866-EDFB-D3B1-3F9F-35D1C96564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40D98D-9D1F-9F04-968B-02A65C08E288}"/>
              </a:ext>
            </a:extLst>
          </p:cNvPr>
          <p:cNvSpPr>
            <a:spLocks noGrp="1"/>
          </p:cNvSpPr>
          <p:nvPr>
            <p:ph type="sldNum" sz="quarter" idx="12"/>
          </p:nvPr>
        </p:nvSpPr>
        <p:spPr/>
        <p:txBody>
          <a:bodyPr/>
          <a:lstStyle/>
          <a:p>
            <a:fld id="{09766D4D-2B74-C141-B59E-EC1FB287DF08}" type="slidenum">
              <a:rPr lang="en-US" smtClean="0"/>
              <a:t>‹#›</a:t>
            </a:fld>
            <a:endParaRPr lang="en-US"/>
          </a:p>
        </p:txBody>
      </p:sp>
    </p:spTree>
    <p:extLst>
      <p:ext uri="{BB962C8B-B14F-4D97-AF65-F5344CB8AC3E}">
        <p14:creationId xmlns:p14="http://schemas.microsoft.com/office/powerpoint/2010/main" val="3218901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75D49-2DC0-8622-6D8E-35C08551D2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ED41EE-F60A-B63A-F23B-C1069BF5A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7DAC23-F4BA-6C1F-64C1-A9C6D09765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E04996-EAD5-3F42-6CA3-2D7FAF46DD95}"/>
              </a:ext>
            </a:extLst>
          </p:cNvPr>
          <p:cNvSpPr>
            <a:spLocks noGrp="1"/>
          </p:cNvSpPr>
          <p:nvPr>
            <p:ph type="dt" sz="half" idx="10"/>
          </p:nvPr>
        </p:nvSpPr>
        <p:spPr/>
        <p:txBody>
          <a:bodyPr/>
          <a:lstStyle/>
          <a:p>
            <a:fld id="{AE56AA08-97C6-A841-8ED8-C37C1B13BADE}" type="datetimeFigureOut">
              <a:rPr lang="en-US" smtClean="0"/>
              <a:t>8/10/22</a:t>
            </a:fld>
            <a:endParaRPr lang="en-US"/>
          </a:p>
        </p:txBody>
      </p:sp>
      <p:sp>
        <p:nvSpPr>
          <p:cNvPr id="6" name="Footer Placeholder 5">
            <a:extLst>
              <a:ext uri="{FF2B5EF4-FFF2-40B4-BE49-F238E27FC236}">
                <a16:creationId xmlns:a16="http://schemas.microsoft.com/office/drawing/2014/main" id="{C172E581-09D5-CE24-0AB1-0EF30E5BF8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0FB44B-F663-37E3-BE3F-79011969601C}"/>
              </a:ext>
            </a:extLst>
          </p:cNvPr>
          <p:cNvSpPr>
            <a:spLocks noGrp="1"/>
          </p:cNvSpPr>
          <p:nvPr>
            <p:ph type="sldNum" sz="quarter" idx="12"/>
          </p:nvPr>
        </p:nvSpPr>
        <p:spPr/>
        <p:txBody>
          <a:bodyPr/>
          <a:lstStyle/>
          <a:p>
            <a:fld id="{09766D4D-2B74-C141-B59E-EC1FB287DF08}" type="slidenum">
              <a:rPr lang="en-US" smtClean="0"/>
              <a:t>‹#›</a:t>
            </a:fld>
            <a:endParaRPr lang="en-US"/>
          </a:p>
        </p:txBody>
      </p:sp>
    </p:spTree>
    <p:extLst>
      <p:ext uri="{BB962C8B-B14F-4D97-AF65-F5344CB8AC3E}">
        <p14:creationId xmlns:p14="http://schemas.microsoft.com/office/powerpoint/2010/main" val="226902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2AB15-9662-42E2-8F62-3230F84C1A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F7FF5A-DE5A-1318-A7C4-2AB92295AF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3E1320-52E5-0B0A-708F-7DD05718C6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1704CC-E6AF-398D-27A3-64124AB7CD10}"/>
              </a:ext>
            </a:extLst>
          </p:cNvPr>
          <p:cNvSpPr>
            <a:spLocks noGrp="1"/>
          </p:cNvSpPr>
          <p:nvPr>
            <p:ph type="dt" sz="half" idx="10"/>
          </p:nvPr>
        </p:nvSpPr>
        <p:spPr/>
        <p:txBody>
          <a:bodyPr/>
          <a:lstStyle/>
          <a:p>
            <a:fld id="{AE56AA08-97C6-A841-8ED8-C37C1B13BADE}" type="datetimeFigureOut">
              <a:rPr lang="en-US" smtClean="0"/>
              <a:t>8/10/22</a:t>
            </a:fld>
            <a:endParaRPr lang="en-US"/>
          </a:p>
        </p:txBody>
      </p:sp>
      <p:sp>
        <p:nvSpPr>
          <p:cNvPr id="6" name="Footer Placeholder 5">
            <a:extLst>
              <a:ext uri="{FF2B5EF4-FFF2-40B4-BE49-F238E27FC236}">
                <a16:creationId xmlns:a16="http://schemas.microsoft.com/office/drawing/2014/main" id="{81CD86DD-73A9-AF7B-2160-78BB2A64DC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FB6F96-0E89-8DA2-BB8E-6BE6C466C57C}"/>
              </a:ext>
            </a:extLst>
          </p:cNvPr>
          <p:cNvSpPr>
            <a:spLocks noGrp="1"/>
          </p:cNvSpPr>
          <p:nvPr>
            <p:ph type="sldNum" sz="quarter" idx="12"/>
          </p:nvPr>
        </p:nvSpPr>
        <p:spPr/>
        <p:txBody>
          <a:bodyPr/>
          <a:lstStyle/>
          <a:p>
            <a:fld id="{09766D4D-2B74-C141-B59E-EC1FB287DF08}" type="slidenum">
              <a:rPr lang="en-US" smtClean="0"/>
              <a:t>‹#›</a:t>
            </a:fld>
            <a:endParaRPr lang="en-US"/>
          </a:p>
        </p:txBody>
      </p:sp>
    </p:spTree>
    <p:extLst>
      <p:ext uri="{BB962C8B-B14F-4D97-AF65-F5344CB8AC3E}">
        <p14:creationId xmlns:p14="http://schemas.microsoft.com/office/powerpoint/2010/main" val="1834477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9BD13A-328A-456E-804A-430F83CE6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3B6608-07CA-9ECC-99CA-85B06F3513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0E6645-F8FF-5A70-99DA-E9AAC502BF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6AA08-97C6-A841-8ED8-C37C1B13BADE}" type="datetimeFigureOut">
              <a:rPr lang="en-US" smtClean="0"/>
              <a:t>8/10/22</a:t>
            </a:fld>
            <a:endParaRPr lang="en-US"/>
          </a:p>
        </p:txBody>
      </p:sp>
      <p:sp>
        <p:nvSpPr>
          <p:cNvPr id="5" name="Footer Placeholder 4">
            <a:extLst>
              <a:ext uri="{FF2B5EF4-FFF2-40B4-BE49-F238E27FC236}">
                <a16:creationId xmlns:a16="http://schemas.microsoft.com/office/drawing/2014/main" id="{41F8F586-B1FD-BD99-1E75-68CFB19133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722CCA-2CF6-6AA7-ED73-F0A827531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766D4D-2B74-C141-B59E-EC1FB287DF08}" type="slidenum">
              <a:rPr lang="en-US" smtClean="0"/>
              <a:t>‹#›</a:t>
            </a:fld>
            <a:endParaRPr lang="en-US"/>
          </a:p>
        </p:txBody>
      </p:sp>
    </p:spTree>
    <p:extLst>
      <p:ext uri="{BB962C8B-B14F-4D97-AF65-F5344CB8AC3E}">
        <p14:creationId xmlns:p14="http://schemas.microsoft.com/office/powerpoint/2010/main" val="1507404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18.png"/><Relationship Id="rId1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39.png"/><Relationship Id="rId12" Type="http://schemas.openxmlformats.org/officeDocument/2006/relationships/image" Target="../media/image21.png"/><Relationship Id="rId17" Type="http://schemas.openxmlformats.org/officeDocument/2006/relationships/image" Target="../media/image41.png"/><Relationship Id="rId2" Type="http://schemas.openxmlformats.org/officeDocument/2006/relationships/notesSlide" Target="../notesSlides/notesSlide10.xml"/><Relationship Id="rId16" Type="http://schemas.openxmlformats.org/officeDocument/2006/relationships/image" Target="../media/image40.png"/><Relationship Id="rId1" Type="http://schemas.openxmlformats.org/officeDocument/2006/relationships/slideLayout" Target="../slideLayouts/slideLayout12.xml"/><Relationship Id="rId6" Type="http://schemas.openxmlformats.org/officeDocument/2006/relationships/image" Target="../media/image38.png"/><Relationship Id="rId11" Type="http://schemas.openxmlformats.org/officeDocument/2006/relationships/image" Target="../media/image20.png"/><Relationship Id="rId5" Type="http://schemas.openxmlformats.org/officeDocument/2006/relationships/image" Target="../media/image37.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18.png"/><Relationship Id="rId1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9.png"/><Relationship Id="rId3" Type="http://schemas.openxmlformats.org/officeDocument/2006/relationships/image" Target="../media/image13.png"/><Relationship Id="rId7" Type="http://schemas.openxmlformats.org/officeDocument/2006/relationships/image" Target="../media/image44.png"/><Relationship Id="rId12"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3.png"/><Relationship Id="rId11" Type="http://schemas.openxmlformats.org/officeDocument/2006/relationships/image" Target="../media/image47.png"/><Relationship Id="rId5" Type="http://schemas.openxmlformats.org/officeDocument/2006/relationships/image" Target="../media/image42.png"/><Relationship Id="rId10" Type="http://schemas.openxmlformats.org/officeDocument/2006/relationships/image" Target="../media/image46.png"/><Relationship Id="rId4" Type="http://schemas.openxmlformats.org/officeDocument/2006/relationships/image" Target="../media/image5.pn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jpeg"/><Relationship Id="rId7"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1.png"/><Relationship Id="rId11" Type="http://schemas.openxmlformats.org/officeDocument/2006/relationships/image" Target="../media/image54.png"/><Relationship Id="rId5" Type="http://schemas.openxmlformats.org/officeDocument/2006/relationships/image" Target="../media/image5.png"/><Relationship Id="rId10"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57.png"/><Relationship Id="rId12"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56.png"/><Relationship Id="rId11" Type="http://schemas.openxmlformats.org/officeDocument/2006/relationships/image" Target="../media/image21.png"/><Relationship Id="rId5" Type="http://schemas.openxmlformats.org/officeDocument/2006/relationships/image" Target="../media/image55.png"/><Relationship Id="rId15" Type="http://schemas.openxmlformats.org/officeDocument/2006/relationships/image" Target="../media/image60.png"/><Relationship Id="rId10"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59.png"/><Relationship Id="rId1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hyperlink" Target="mailto:jiaheng_zhang@berkeley.ed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mailto:jiaheng_zhang@berkeley.edu"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20.pn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10.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630.png"/></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mailto:jiaheng_zhang@berkeley.edu"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60.png"/><Relationship Id="rId13" Type="http://schemas.openxmlformats.org/officeDocument/2006/relationships/image" Target="../media/image520.png"/><Relationship Id="rId18" Type="http://schemas.openxmlformats.org/officeDocument/2006/relationships/image" Target="../media/image570.png"/><Relationship Id="rId3" Type="http://schemas.openxmlformats.org/officeDocument/2006/relationships/image" Target="../media/image270.png"/><Relationship Id="rId7" Type="http://schemas.openxmlformats.org/officeDocument/2006/relationships/image" Target="../media/image350.png"/><Relationship Id="rId12" Type="http://schemas.openxmlformats.org/officeDocument/2006/relationships/image" Target="../media/image512.png"/><Relationship Id="rId17" Type="http://schemas.openxmlformats.org/officeDocument/2006/relationships/image" Target="../media/image560.png"/><Relationship Id="rId2" Type="http://schemas.openxmlformats.org/officeDocument/2006/relationships/image" Target="../media/image13.png"/><Relationship Id="rId16" Type="http://schemas.openxmlformats.org/officeDocument/2006/relationships/image" Target="../media/image550.png"/><Relationship Id="rId1" Type="http://schemas.openxmlformats.org/officeDocument/2006/relationships/slideLayout" Target="../slideLayouts/slideLayout2.xml"/><Relationship Id="rId6" Type="http://schemas.openxmlformats.org/officeDocument/2006/relationships/image" Target="../media/image290.png"/><Relationship Id="rId11" Type="http://schemas.openxmlformats.org/officeDocument/2006/relationships/image" Target="../media/image500.png"/><Relationship Id="rId5" Type="http://schemas.openxmlformats.org/officeDocument/2006/relationships/image" Target="../media/image280.png"/><Relationship Id="rId15" Type="http://schemas.openxmlformats.org/officeDocument/2006/relationships/image" Target="../media/image540.png"/><Relationship Id="rId10" Type="http://schemas.openxmlformats.org/officeDocument/2006/relationships/image" Target="../media/image5.png"/><Relationship Id="rId4" Type="http://schemas.openxmlformats.org/officeDocument/2006/relationships/image" Target="../media/image490.png"/><Relationship Id="rId9" Type="http://schemas.openxmlformats.org/officeDocument/2006/relationships/image" Target="../media/image370.png"/><Relationship Id="rId14" Type="http://schemas.openxmlformats.org/officeDocument/2006/relationships/image" Target="../media/image530.png"/></Relationships>
</file>

<file path=ppt/slides/_rels/slide26.xml.rels><?xml version="1.0" encoding="UTF-8" standalone="yes"?>
<Relationships xmlns="http://schemas.openxmlformats.org/package/2006/relationships"><Relationship Id="rId8" Type="http://schemas.openxmlformats.org/officeDocument/2006/relationships/image" Target="../media/image610.png"/><Relationship Id="rId3" Type="http://schemas.openxmlformats.org/officeDocument/2006/relationships/image" Target="../media/image25.png"/><Relationship Id="rId7" Type="http://schemas.openxmlformats.org/officeDocument/2006/relationships/image" Target="../media/image51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10.png"/><Relationship Id="rId5" Type="http://schemas.openxmlformats.org/officeDocument/2006/relationships/image" Target="../media/image3.png"/><Relationship Id="rId10" Type="http://schemas.openxmlformats.org/officeDocument/2006/relationships/image" Target="../media/image811.png"/><Relationship Id="rId4" Type="http://schemas.openxmlformats.org/officeDocument/2006/relationships/image" Target="../media/image13.png"/><Relationship Id="rId9" Type="http://schemas.openxmlformats.org/officeDocument/2006/relationships/image" Target="../media/image710.png"/></Relationships>
</file>

<file path=ppt/slides/_rels/slide27.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13.png"/><Relationship Id="rId7" Type="http://schemas.openxmlformats.org/officeDocument/2006/relationships/image" Target="../media/image24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30.png"/><Relationship Id="rId5" Type="http://schemas.openxmlformats.org/officeDocument/2006/relationships/image" Target="../media/image220.png"/><Relationship Id="rId4" Type="http://schemas.openxmlformats.org/officeDocument/2006/relationships/image" Target="../media/image210.png"/></Relationships>
</file>

<file path=ppt/slides/_rels/slide28.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180.png"/><Relationship Id="rId3" Type="http://schemas.openxmlformats.org/officeDocument/2006/relationships/image" Target="../media/image25.png"/><Relationship Id="rId7" Type="http://schemas.openxmlformats.org/officeDocument/2006/relationships/image" Target="../media/image140.png"/><Relationship Id="rId12"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0.png"/><Relationship Id="rId11" Type="http://schemas.openxmlformats.org/officeDocument/2006/relationships/image" Target="../media/image93.png"/><Relationship Id="rId5" Type="http://schemas.openxmlformats.org/officeDocument/2006/relationships/image" Target="../media/image3.png"/><Relationship Id="rId10" Type="http://schemas.openxmlformats.org/officeDocument/2006/relationships/image" Target="../media/image161.png"/><Relationship Id="rId4" Type="http://schemas.openxmlformats.org/officeDocument/2006/relationships/image" Target="../media/image13.png"/><Relationship Id="rId9" Type="http://schemas.openxmlformats.org/officeDocument/2006/relationships/image" Target="../media/image160.png"/></Relationships>
</file>

<file path=ppt/slides/_rels/slide29.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172.png"/><Relationship Id="rId3" Type="http://schemas.openxmlformats.org/officeDocument/2006/relationships/image" Target="../media/image25.png"/><Relationship Id="rId7" Type="http://schemas.openxmlformats.org/officeDocument/2006/relationships/image" Target="../media/image140.png"/><Relationship Id="rId12" Type="http://schemas.openxmlformats.org/officeDocument/2006/relationships/image" Target="../media/image11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0.png"/><Relationship Id="rId11" Type="http://schemas.openxmlformats.org/officeDocument/2006/relationships/image" Target="../media/image101.png"/><Relationship Id="rId5" Type="http://schemas.openxmlformats.org/officeDocument/2006/relationships/image" Target="../media/image3.png"/><Relationship Id="rId10" Type="http://schemas.openxmlformats.org/officeDocument/2006/relationships/image" Target="../media/image161.png"/><Relationship Id="rId4" Type="http://schemas.openxmlformats.org/officeDocument/2006/relationships/image" Target="../media/image13.png"/><Relationship Id="rId9" Type="http://schemas.openxmlformats.org/officeDocument/2006/relationships/image" Target="../media/image410.png"/><Relationship Id="rId14" Type="http://schemas.openxmlformats.org/officeDocument/2006/relationships/image" Target="../media/image9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62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10.png"/><Relationship Id="rId11"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13.png"/><Relationship Id="rId7" Type="http://schemas.openxmlformats.org/officeDocument/2006/relationships/image" Target="../media/image24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30.png"/><Relationship Id="rId5" Type="http://schemas.openxmlformats.org/officeDocument/2006/relationships/image" Target="../media/image220.png"/><Relationship Id="rId4" Type="http://schemas.openxmlformats.org/officeDocument/2006/relationships/image" Target="../media/image210.png"/></Relationships>
</file>

<file path=ppt/slides/_rels/slide31.xml.rels><?xml version="1.0" encoding="UTF-8" standalone="yes"?>
<Relationships xmlns="http://schemas.openxmlformats.org/package/2006/relationships"><Relationship Id="rId8" Type="http://schemas.openxmlformats.org/officeDocument/2006/relationships/image" Target="../media/image621.pn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5100.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631.png"/></Relationships>
</file>

<file path=ppt/slides/_rels/slide32.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hyperlink" Target="https://en.wikipedia.org/wiki/File:Cartoon_cloud.svg" TargetMode="External"/><Relationship Id="rId7" Type="http://schemas.openxmlformats.org/officeDocument/2006/relationships/image" Target="../media/image611.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600.png"/><Relationship Id="rId5" Type="http://schemas.openxmlformats.org/officeDocument/2006/relationships/image" Target="../media/image162.png"/><Relationship Id="rId4" Type="http://schemas.openxmlformats.org/officeDocument/2006/relationships/image" Target="../media/image71.tiff"/><Relationship Id="rId9" Type="http://schemas.openxmlformats.org/officeDocument/2006/relationships/image" Target="../media/image34.jpeg"/></Relationships>
</file>

<file path=ppt/slides/_rels/slide33.xml.rels><?xml version="1.0" encoding="UTF-8" standalone="yes"?>
<Relationships xmlns="http://schemas.openxmlformats.org/package/2006/relationships"><Relationship Id="rId8" Type="http://schemas.openxmlformats.org/officeDocument/2006/relationships/image" Target="../media/image620.pn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510.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630.png"/></Relationships>
</file>

<file path=ppt/slides/_rels/slide34.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70.png"/><Relationship Id="rId7" Type="http://schemas.openxmlformats.org/officeDocument/2006/relationships/image" Target="../media/image90.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1.tiff"/><Relationship Id="rId4" Type="http://schemas.openxmlformats.org/officeDocument/2006/relationships/hyperlink" Target="https://en.wikipedia.org/wiki/File:Cartoon_cloud.sv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0.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131.png"/><Relationship Id="rId5" Type="http://schemas.openxmlformats.org/officeDocument/2006/relationships/image" Target="../media/image8.jpe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70.png"/><Relationship Id="rId7" Type="http://schemas.openxmlformats.org/officeDocument/2006/relationships/image" Target="../media/image163.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71.tiff"/><Relationship Id="rId4" Type="http://schemas.openxmlformats.org/officeDocument/2006/relationships/hyperlink" Target="https://en.wikipedia.org/wiki/File:Cartoon_cloud.svg"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1.png"/><Relationship Id="rId5" Type="http://schemas.openxmlformats.org/officeDocument/2006/relationships/image" Target="../media/image14.png"/><Relationship Id="rId15" Type="http://schemas.openxmlformats.org/officeDocument/2006/relationships/image" Target="../media/image36.png"/><Relationship Id="rId10"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73.png"/><Relationship Id="rId14" Type="http://schemas.openxmlformats.org/officeDocument/2006/relationships/image" Target="../media/image24.png"/></Relationships>
</file>

<file path=ppt/slides/_rels/slide3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25.png"/><Relationship Id="rId7" Type="http://schemas.openxmlformats.org/officeDocument/2006/relationships/image" Target="../media/image7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3.png"/><Relationship Id="rId10" Type="http://schemas.openxmlformats.org/officeDocument/2006/relationships/image" Target="../media/image78.png"/><Relationship Id="rId4" Type="http://schemas.openxmlformats.org/officeDocument/2006/relationships/image" Target="../media/image13.png"/><Relationship Id="rId9" Type="http://schemas.openxmlformats.org/officeDocument/2006/relationships/image" Target="../media/image77.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13" Type="http://schemas.openxmlformats.org/officeDocument/2006/relationships/image" Target="../media/image241.png"/><Relationship Id="rId3" Type="http://schemas.openxmlformats.org/officeDocument/2006/relationships/image" Target="../media/image25.png"/><Relationship Id="rId7" Type="http://schemas.openxmlformats.org/officeDocument/2006/relationships/image" Target="../media/image20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10.png"/><Relationship Id="rId5" Type="http://schemas.openxmlformats.org/officeDocument/2006/relationships/image" Target="../media/image3.png"/><Relationship Id="rId15" Type="http://schemas.openxmlformats.org/officeDocument/2006/relationships/image" Target="../media/image221.png"/><Relationship Id="rId4" Type="http://schemas.openxmlformats.org/officeDocument/2006/relationships/image" Target="../media/image13.png"/><Relationship Id="rId14" Type="http://schemas.openxmlformats.org/officeDocument/2006/relationships/image" Target="../media/image211.pn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13" Type="http://schemas.openxmlformats.org/officeDocument/2006/relationships/image" Target="../media/image31.png"/><Relationship Id="rId3"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93.png"/><Relationship Id="rId5" Type="http://schemas.openxmlformats.org/officeDocument/2006/relationships/image" Target="../media/image3.png"/><Relationship Id="rId15" Type="http://schemas.openxmlformats.org/officeDocument/2006/relationships/image" Target="../media/image33.png"/><Relationship Id="rId10" Type="http://schemas.openxmlformats.org/officeDocument/2006/relationships/image" Target="../media/image27.png"/><Relationship Id="rId4" Type="http://schemas.openxmlformats.org/officeDocument/2006/relationships/image" Target="../media/image13.png"/><Relationship Id="rId9" Type="http://schemas.openxmlformats.org/officeDocument/2006/relationships/image" Target="../media/image160.png"/><Relationship Id="rId1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35.png"/><Relationship Id="rId2" Type="http://schemas.openxmlformats.org/officeDocument/2006/relationships/notesSlide" Target="../notesSlides/notesSlide7.xml"/><Relationship Id="rId16" Type="http://schemas.openxmlformats.org/officeDocument/2006/relationships/image" Target="../media/image34.jpeg"/><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18.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8.xml"/><Relationship Id="rId16" Type="http://schemas.openxmlformats.org/officeDocument/2006/relationships/image" Target="../media/image36.png"/><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18.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E32974-2E10-D07B-DAE6-65CA05C74469}"/>
              </a:ext>
            </a:extLst>
          </p:cNvPr>
          <p:cNvPicPr>
            <a:picLocks noChangeAspect="1"/>
          </p:cNvPicPr>
          <p:nvPr/>
        </p:nvPicPr>
        <p:blipFill>
          <a:blip r:embed="rId3"/>
          <a:stretch>
            <a:fillRect/>
          </a:stretch>
        </p:blipFill>
        <p:spPr>
          <a:xfrm>
            <a:off x="2070415" y="4302694"/>
            <a:ext cx="2969380" cy="1321407"/>
          </a:xfrm>
          <a:prstGeom prst="rect">
            <a:avLst/>
          </a:prstGeom>
        </p:spPr>
      </p:pic>
      <p:pic>
        <p:nvPicPr>
          <p:cNvPr id="1030" name="Picture 6" descr="Wordmarks, Lettermark, Unitmarks - The CMU Brand - Carnegie Mellon  University">
            <a:extLst>
              <a:ext uri="{FF2B5EF4-FFF2-40B4-BE49-F238E27FC236}">
                <a16:creationId xmlns:a16="http://schemas.microsoft.com/office/drawing/2014/main" id="{10DD06BF-75B7-82A5-2EB6-527D3087E0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7470" y="4092767"/>
            <a:ext cx="1785819" cy="17858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1FFDCEB-6383-A845-BBBE-9804A4EEF5CA}"/>
              </a:ext>
            </a:extLst>
          </p:cNvPr>
          <p:cNvSpPr>
            <a:spLocks noGrp="1"/>
          </p:cNvSpPr>
          <p:nvPr>
            <p:ph type="ctrTitle"/>
          </p:nvPr>
        </p:nvSpPr>
        <p:spPr>
          <a:xfrm>
            <a:off x="522514" y="1214438"/>
            <a:ext cx="11146972" cy="2387600"/>
          </a:xfrm>
        </p:spPr>
        <p:txBody>
          <a:bodyPr>
            <a:normAutofit fontScale="90000"/>
          </a:bodyPr>
          <a:lstStyle/>
          <a:p>
            <a:r>
              <a:rPr lang="en-US" dirty="0"/>
              <a:t>Polynomial Commitment with a One-to-Many Prover and Applications</a:t>
            </a:r>
          </a:p>
        </p:txBody>
      </p:sp>
      <p:sp>
        <p:nvSpPr>
          <p:cNvPr id="3" name="Subtitle 2">
            <a:extLst>
              <a:ext uri="{FF2B5EF4-FFF2-40B4-BE49-F238E27FC236}">
                <a16:creationId xmlns:a16="http://schemas.microsoft.com/office/drawing/2014/main" id="{C88599EC-1AB8-C44A-A978-EC06B78775C4}"/>
              </a:ext>
            </a:extLst>
          </p:cNvPr>
          <p:cNvSpPr>
            <a:spLocks noGrp="1"/>
          </p:cNvSpPr>
          <p:nvPr>
            <p:ph type="subTitle" idx="1"/>
          </p:nvPr>
        </p:nvSpPr>
        <p:spPr>
          <a:xfrm>
            <a:off x="1524000" y="3987800"/>
            <a:ext cx="9144000" cy="480028"/>
          </a:xfrm>
        </p:spPr>
        <p:txBody>
          <a:bodyPr/>
          <a:lstStyle/>
          <a:p>
            <a:r>
              <a:rPr lang="en-US" dirty="0" err="1">
                <a:solidFill>
                  <a:srgbClr val="FF0000"/>
                </a:solidFill>
              </a:rPr>
              <a:t>Jiaheng</a:t>
            </a:r>
            <a:r>
              <a:rPr lang="en-US" dirty="0">
                <a:solidFill>
                  <a:srgbClr val="FF0000"/>
                </a:solidFill>
              </a:rPr>
              <a:t> Zhang</a:t>
            </a:r>
            <a:r>
              <a:rPr lang="en-US" dirty="0"/>
              <a:t>, </a:t>
            </a:r>
            <a:r>
              <a:rPr lang="en-US" dirty="0" err="1"/>
              <a:t>Tiancheng</a:t>
            </a:r>
            <a:r>
              <a:rPr lang="en-US" dirty="0"/>
              <a:t> </a:t>
            </a:r>
            <a:r>
              <a:rPr lang="en-US" dirty="0" err="1"/>
              <a:t>Xie</a:t>
            </a:r>
            <a:r>
              <a:rPr lang="en-US" dirty="0"/>
              <a:t>, Thang Hoang, Elaine Shi, </a:t>
            </a:r>
            <a:r>
              <a:rPr lang="en-US" dirty="0" err="1"/>
              <a:t>Yupeng</a:t>
            </a:r>
            <a:r>
              <a:rPr lang="en-US" dirty="0"/>
              <a:t> Zhang</a:t>
            </a:r>
          </a:p>
        </p:txBody>
      </p:sp>
      <p:sp>
        <p:nvSpPr>
          <p:cNvPr id="4" name="Slide Number Placeholder 4">
            <a:extLst>
              <a:ext uri="{FF2B5EF4-FFF2-40B4-BE49-F238E27FC236}">
                <a16:creationId xmlns:a16="http://schemas.microsoft.com/office/drawing/2014/main" id="{EA6B6EA4-6453-0F4F-A8B5-821C8C84E2A3}"/>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BF90ED-9FB6-254A-AC1F-D0236B9231E4}" type="slidenum">
              <a:rPr lang="en-US" smtClean="0"/>
              <a:pPr algn="r"/>
              <a:t>1</a:t>
            </a:fld>
            <a:endParaRPr lang="en-US" dirty="0"/>
          </a:p>
        </p:txBody>
      </p:sp>
      <p:pic>
        <p:nvPicPr>
          <p:cNvPr id="6" name="Picture 5">
            <a:extLst>
              <a:ext uri="{FF2B5EF4-FFF2-40B4-BE49-F238E27FC236}">
                <a16:creationId xmlns:a16="http://schemas.microsoft.com/office/drawing/2014/main" id="{6D106C18-EA48-9874-AFBA-04C66186E667}"/>
              </a:ext>
            </a:extLst>
          </p:cNvPr>
          <p:cNvPicPr>
            <a:picLocks noChangeAspect="1"/>
          </p:cNvPicPr>
          <p:nvPr/>
        </p:nvPicPr>
        <p:blipFill>
          <a:blip r:embed="rId5"/>
          <a:stretch>
            <a:fillRect/>
          </a:stretch>
        </p:blipFill>
        <p:spPr>
          <a:xfrm>
            <a:off x="8763000" y="4449617"/>
            <a:ext cx="2423105" cy="1211553"/>
          </a:xfrm>
          <a:prstGeom prst="rect">
            <a:avLst/>
          </a:prstGeom>
        </p:spPr>
      </p:pic>
      <p:pic>
        <p:nvPicPr>
          <p:cNvPr id="1028" name="Picture 4" descr="Logo guidelines | The Virginia Tech Brand | Virginia Tech">
            <a:extLst>
              <a:ext uri="{FF2B5EF4-FFF2-40B4-BE49-F238E27FC236}">
                <a16:creationId xmlns:a16="http://schemas.microsoft.com/office/drawing/2014/main" id="{E14C6188-F3C0-3E22-98EC-4277A1FCFF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9816" y="4556913"/>
            <a:ext cx="1864379" cy="9834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E0FF789-DADC-F586-163E-10F448B1555A}"/>
              </a:ext>
            </a:extLst>
          </p:cNvPr>
          <p:cNvSpPr txBox="1"/>
          <p:nvPr/>
        </p:nvSpPr>
        <p:spPr>
          <a:xfrm>
            <a:off x="8654512" y="4594065"/>
            <a:ext cx="161441"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503882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erson with the mouth open&#10;&#10;Description automatically generated with low confidence">
            <a:extLst>
              <a:ext uri="{FF2B5EF4-FFF2-40B4-BE49-F238E27FC236}">
                <a16:creationId xmlns:a16="http://schemas.microsoft.com/office/drawing/2014/main" id="{C759E250-18D8-FBE0-9520-C27E8B4A098B}"/>
              </a:ext>
            </a:extLst>
          </p:cNvPr>
          <p:cNvPicPr>
            <a:picLocks noChangeAspect="1"/>
          </p:cNvPicPr>
          <p:nvPr/>
        </p:nvPicPr>
        <p:blipFill>
          <a:blip r:embed="rId3"/>
          <a:stretch>
            <a:fillRect/>
          </a:stretch>
        </p:blipFill>
        <p:spPr>
          <a:xfrm>
            <a:off x="9331403" y="2698084"/>
            <a:ext cx="1074059" cy="1074059"/>
          </a:xfrm>
          <a:prstGeom prst="rect">
            <a:avLst/>
          </a:prstGeom>
        </p:spPr>
      </p:pic>
      <p:pic>
        <p:nvPicPr>
          <p:cNvPr id="2" name="Picture 1">
            <a:extLst>
              <a:ext uri="{FF2B5EF4-FFF2-40B4-BE49-F238E27FC236}">
                <a16:creationId xmlns:a16="http://schemas.microsoft.com/office/drawing/2014/main" id="{DB085A7D-0061-A8B6-A511-89760E689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568" y="2512528"/>
            <a:ext cx="1889895" cy="2501652"/>
          </a:xfrm>
          <a:prstGeom prst="rect">
            <a:avLst/>
          </a:prstGeom>
        </p:spPr>
      </p:pic>
      <p:grpSp>
        <p:nvGrpSpPr>
          <p:cNvPr id="4" name="Group 3">
            <a:extLst>
              <a:ext uri="{FF2B5EF4-FFF2-40B4-BE49-F238E27FC236}">
                <a16:creationId xmlns:a16="http://schemas.microsoft.com/office/drawing/2014/main" id="{4B2EBA7A-DB07-F44A-5B96-611061FA4B66}"/>
              </a:ext>
            </a:extLst>
          </p:cNvPr>
          <p:cNvGrpSpPr/>
          <p:nvPr/>
        </p:nvGrpSpPr>
        <p:grpSpPr>
          <a:xfrm>
            <a:off x="3560323" y="1649442"/>
            <a:ext cx="4401253" cy="4070421"/>
            <a:chOff x="4328999" y="1477694"/>
            <a:chExt cx="2611679" cy="2811436"/>
          </a:xfrm>
        </p:grpSpPr>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3E5C6425-9BBC-295A-637B-E058C42D73AA}"/>
                    </a:ext>
                  </a:extLst>
                </p:cNvPr>
                <p:cNvSpPr/>
                <p:nvPr/>
              </p:nvSpPr>
              <p:spPr>
                <a:xfrm>
                  <a:off x="4328999" y="2938201"/>
                  <a:ext cx="596663" cy="13509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𝑥</m:t>
                        </m:r>
                      </m:oMath>
                    </m:oMathPara>
                  </a14:m>
                  <a:endParaRPr lang="en-US" sz="2800" dirty="0"/>
                </a:p>
              </p:txBody>
            </p:sp>
          </mc:Choice>
          <mc:Fallback>
            <p:sp>
              <p:nvSpPr>
                <p:cNvPr id="5" name="Rectangle 4">
                  <a:extLst>
                    <a:ext uri="{FF2B5EF4-FFF2-40B4-BE49-F238E27FC236}">
                      <a16:creationId xmlns:a16="http://schemas.microsoft.com/office/drawing/2014/main" id="{3E5C6425-9BBC-295A-637B-E058C42D73AA}"/>
                    </a:ext>
                  </a:extLst>
                </p:cNvPr>
                <p:cNvSpPr>
                  <a:spLocks noRot="1" noChangeAspect="1" noMove="1" noResize="1" noEditPoints="1" noAdjustHandles="1" noChangeArrowheads="1" noChangeShapeType="1" noTextEdit="1"/>
                </p:cNvSpPr>
                <p:nvPr/>
              </p:nvSpPr>
              <p:spPr>
                <a:xfrm>
                  <a:off x="4328999" y="2938201"/>
                  <a:ext cx="596663" cy="135092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8C9258F1-9C93-2D65-C96C-07F78561AC3A}"/>
                    </a:ext>
                  </a:extLst>
                </p:cNvPr>
                <p:cNvSpPr/>
                <p:nvPr/>
              </p:nvSpPr>
              <p:spPr>
                <a:xfrm>
                  <a:off x="4337758" y="1477694"/>
                  <a:ext cx="587904" cy="1270709"/>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𝑤</m:t>
                        </m:r>
                      </m:oMath>
                    </m:oMathPara>
                  </a14:m>
                  <a:endParaRPr lang="en-US" sz="2800" dirty="0">
                    <a:solidFill>
                      <a:srgbClr val="FF0000"/>
                    </a:solidFill>
                  </a:endParaRPr>
                </a:p>
              </p:txBody>
            </p:sp>
          </mc:Choice>
          <mc:Fallback>
            <p:sp>
              <p:nvSpPr>
                <p:cNvPr id="6" name="Rectangle 5">
                  <a:extLst>
                    <a:ext uri="{FF2B5EF4-FFF2-40B4-BE49-F238E27FC236}">
                      <a16:creationId xmlns:a16="http://schemas.microsoft.com/office/drawing/2014/main" id="{8C9258F1-9C93-2D65-C96C-07F78561AC3A}"/>
                    </a:ext>
                  </a:extLst>
                </p:cNvPr>
                <p:cNvSpPr>
                  <a:spLocks noRot="1" noChangeAspect="1" noMove="1" noResize="1" noEditPoints="1" noAdjustHandles="1" noChangeArrowheads="1" noChangeShapeType="1" noTextEdit="1"/>
                </p:cNvSpPr>
                <p:nvPr/>
              </p:nvSpPr>
              <p:spPr>
                <a:xfrm>
                  <a:off x="4337758" y="1477694"/>
                  <a:ext cx="587904" cy="127070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1AAC0F21-9C41-6E90-6763-D318B7C5B6A1}"/>
                    </a:ext>
                  </a:extLst>
                </p:cNvPr>
                <p:cNvSpPr/>
                <p:nvPr/>
              </p:nvSpPr>
              <p:spPr>
                <a:xfrm>
                  <a:off x="5050783" y="1477694"/>
                  <a:ext cx="1889895" cy="27777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0" dirty="0"/>
                    <a:t>Circuit </a:t>
                  </a:r>
                  <a14:m>
                    <m:oMath xmlns:m="http://schemas.openxmlformats.org/officeDocument/2006/math">
                      <m:r>
                        <a:rPr lang="en-US" sz="2800" b="0" i="1" smtClean="0">
                          <a:solidFill>
                            <a:srgbClr val="FF0000"/>
                          </a:solidFill>
                          <a:latin typeface="Cambria Math" panose="02040503050406030204" pitchFamily="18" charset="0"/>
                        </a:rPr>
                        <m:t>𝐶</m:t>
                      </m:r>
                    </m:oMath>
                  </a14:m>
                  <a:endParaRPr lang="en-US" sz="2800" dirty="0"/>
                </a:p>
              </p:txBody>
            </p:sp>
          </mc:Choice>
          <mc:Fallback>
            <p:sp>
              <p:nvSpPr>
                <p:cNvPr id="8" name="Rectangle 7">
                  <a:extLst>
                    <a:ext uri="{FF2B5EF4-FFF2-40B4-BE49-F238E27FC236}">
                      <a16:creationId xmlns:a16="http://schemas.microsoft.com/office/drawing/2014/main" id="{1AAC0F21-9C41-6E90-6763-D318B7C5B6A1}"/>
                    </a:ext>
                  </a:extLst>
                </p:cNvPr>
                <p:cNvSpPr>
                  <a:spLocks noRot="1" noChangeAspect="1" noMove="1" noResize="1" noEditPoints="1" noAdjustHandles="1" noChangeArrowheads="1" noChangeShapeType="1" noTextEdit="1"/>
                </p:cNvSpPr>
                <p:nvPr/>
              </p:nvSpPr>
              <p:spPr>
                <a:xfrm>
                  <a:off x="5050783" y="1477694"/>
                  <a:ext cx="1889895" cy="2777729"/>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9EF6E37B-82E6-18D2-3A9B-F18AA8E0BE79}"/>
                  </a:ext>
                </a:extLst>
              </p:cNvPr>
              <p:cNvSpPr/>
              <p:nvPr/>
            </p:nvSpPr>
            <p:spPr>
              <a:xfrm>
                <a:off x="8129078" y="1649442"/>
                <a:ext cx="995845" cy="995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i="1" smtClean="0">
                              <a:solidFill>
                                <a:srgbClr val="FF0000"/>
                              </a:solidFill>
                              <a:latin typeface="Cambria Math" panose="02040503050406030204" pitchFamily="18" charset="0"/>
                              <a:ea typeface="Cambria Math" panose="02040503050406030204" pitchFamily="18" charset="0"/>
                            </a:rPr>
                          </m:ctrlPr>
                        </m:sSubPr>
                        <m:e>
                          <m:r>
                            <a:rPr lang="en-US" altLang="zh-CN" sz="2800" b="0" i="1" smtClean="0">
                              <a:solidFill>
                                <a:srgbClr val="FF0000"/>
                              </a:solidFill>
                              <a:latin typeface="Cambria Math" panose="02040503050406030204" pitchFamily="18" charset="0"/>
                              <a:ea typeface="Cambria Math" panose="02040503050406030204" pitchFamily="18" charset="0"/>
                            </a:rPr>
                            <m:t> </m:t>
                          </m:r>
                          <m:r>
                            <a:rPr lang="en-US" altLang="zh-CN" sz="2800" b="0" i="1" smtClean="0">
                              <a:solidFill>
                                <a:srgbClr val="FF0000"/>
                              </a:solidFill>
                              <a:latin typeface="Cambria Math" panose="02040503050406030204" pitchFamily="18" charset="0"/>
                              <a:ea typeface="Cambria Math" panose="02040503050406030204" pitchFamily="18" charset="0"/>
                            </a:rPr>
                            <m:t>𝑦</m:t>
                          </m:r>
                        </m:e>
                        <m:sub>
                          <m:r>
                            <a:rPr lang="en-US" altLang="zh-CN" sz="2800" b="0" i="1" smtClean="0">
                              <a:solidFill>
                                <a:srgbClr val="FF0000"/>
                              </a:solidFill>
                              <a:latin typeface="Cambria Math" panose="02040503050406030204" pitchFamily="18" charset="0"/>
                              <a:ea typeface="Cambria Math" panose="02040503050406030204" pitchFamily="18" charset="0"/>
                            </a:rPr>
                            <m:t>1</m:t>
                          </m:r>
                        </m:sub>
                      </m:sSub>
                    </m:oMath>
                  </m:oMathPara>
                </a14:m>
                <a:endParaRPr lang="en-US" sz="2800" dirty="0"/>
              </a:p>
            </p:txBody>
          </p:sp>
        </mc:Choice>
        <mc:Fallback>
          <p:sp>
            <p:nvSpPr>
              <p:cNvPr id="9" name="Rectangle 8">
                <a:extLst>
                  <a:ext uri="{FF2B5EF4-FFF2-40B4-BE49-F238E27FC236}">
                    <a16:creationId xmlns:a16="http://schemas.microsoft.com/office/drawing/2014/main" id="{9EF6E37B-82E6-18D2-3A9B-F18AA8E0BE79}"/>
                  </a:ext>
                </a:extLst>
              </p:cNvPr>
              <p:cNvSpPr>
                <a:spLocks noRot="1" noChangeAspect="1" noMove="1" noResize="1" noEditPoints="1" noAdjustHandles="1" noChangeArrowheads="1" noChangeShapeType="1" noTextEdit="1"/>
              </p:cNvSpPr>
              <p:nvPr/>
            </p:nvSpPr>
            <p:spPr>
              <a:xfrm>
                <a:off x="8129078" y="1649442"/>
                <a:ext cx="995845" cy="995845"/>
              </a:xfrm>
              <a:prstGeom prst="rect">
                <a:avLst/>
              </a:prstGeom>
              <a:blipFill>
                <a:blip r:embed="rId8"/>
                <a:stretch>
                  <a:fillRect/>
                </a:stretch>
              </a:blipFill>
            </p:spPr>
            <p:txBody>
              <a:bodyPr/>
              <a:lstStyle/>
              <a:p>
                <a:r>
                  <a:rPr lang="en-US">
                    <a:noFill/>
                  </a:rPr>
                  <a:t> </a:t>
                </a:r>
              </a:p>
            </p:txBody>
          </p:sp>
        </mc:Fallback>
      </mc:AlternateContent>
      <p:pic>
        <p:nvPicPr>
          <p:cNvPr id="10" name="Picture 9" descr="A person with the mouth open&#10;&#10;Description automatically generated with low confidence">
            <a:extLst>
              <a:ext uri="{FF2B5EF4-FFF2-40B4-BE49-F238E27FC236}">
                <a16:creationId xmlns:a16="http://schemas.microsoft.com/office/drawing/2014/main" id="{B9D5749F-56C0-0099-A898-F77FC18DA086}"/>
              </a:ext>
            </a:extLst>
          </p:cNvPr>
          <p:cNvPicPr>
            <a:picLocks noChangeAspect="1"/>
          </p:cNvPicPr>
          <p:nvPr/>
        </p:nvPicPr>
        <p:blipFill>
          <a:blip r:embed="rId3"/>
          <a:stretch>
            <a:fillRect/>
          </a:stretch>
        </p:blipFill>
        <p:spPr>
          <a:xfrm>
            <a:off x="9290077" y="1347703"/>
            <a:ext cx="1164825" cy="1164825"/>
          </a:xfrm>
          <a:prstGeom prst="rect">
            <a:avLst/>
          </a:prstGeom>
        </p:spPr>
      </p:pic>
      <p:sp>
        <p:nvSpPr>
          <p:cNvPr id="11" name="TextBox 10">
            <a:extLst>
              <a:ext uri="{FF2B5EF4-FFF2-40B4-BE49-F238E27FC236}">
                <a16:creationId xmlns:a16="http://schemas.microsoft.com/office/drawing/2014/main" id="{4827BEC8-1AE4-4169-A827-1E3267CEDB97}"/>
              </a:ext>
            </a:extLst>
          </p:cNvPr>
          <p:cNvSpPr txBox="1"/>
          <p:nvPr/>
        </p:nvSpPr>
        <p:spPr>
          <a:xfrm>
            <a:off x="9322088" y="2425517"/>
            <a:ext cx="1100805" cy="369332"/>
          </a:xfrm>
          <a:prstGeom prst="rect">
            <a:avLst/>
          </a:prstGeom>
          <a:noFill/>
        </p:spPr>
        <p:txBody>
          <a:bodyPr wrap="square" rtlCol="0">
            <a:spAutoFit/>
          </a:bodyPr>
          <a:lstStyle/>
          <a:p>
            <a:r>
              <a:rPr lang="en-US" dirty="0"/>
              <a:t>Verifier 1</a:t>
            </a:r>
          </a:p>
        </p:txBody>
      </p:sp>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5C254EE1-42B2-993B-80B9-891608621BFD}"/>
                  </a:ext>
                </a:extLst>
              </p:cNvPr>
              <p:cNvSpPr/>
              <p:nvPr/>
            </p:nvSpPr>
            <p:spPr>
              <a:xfrm>
                <a:off x="8129078" y="2737192"/>
                <a:ext cx="995845" cy="995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i="1" smtClean="0">
                              <a:solidFill>
                                <a:srgbClr val="FF0000"/>
                              </a:solidFill>
                              <a:latin typeface="Cambria Math" panose="02040503050406030204" pitchFamily="18" charset="0"/>
                              <a:ea typeface="Cambria Math" panose="02040503050406030204" pitchFamily="18" charset="0"/>
                            </a:rPr>
                          </m:ctrlPr>
                        </m:sSubPr>
                        <m:e>
                          <m:r>
                            <a:rPr lang="en-US" altLang="zh-CN" sz="2800" b="0" i="1" smtClean="0">
                              <a:solidFill>
                                <a:srgbClr val="FF0000"/>
                              </a:solidFill>
                              <a:latin typeface="Cambria Math" panose="02040503050406030204" pitchFamily="18" charset="0"/>
                              <a:ea typeface="Cambria Math" panose="02040503050406030204" pitchFamily="18" charset="0"/>
                            </a:rPr>
                            <m:t> </m:t>
                          </m:r>
                          <m:r>
                            <a:rPr lang="en-US" altLang="zh-CN" sz="2800" b="0" i="1" smtClean="0">
                              <a:solidFill>
                                <a:srgbClr val="FF0000"/>
                              </a:solidFill>
                              <a:latin typeface="Cambria Math" panose="02040503050406030204" pitchFamily="18" charset="0"/>
                              <a:ea typeface="Cambria Math" panose="02040503050406030204" pitchFamily="18" charset="0"/>
                            </a:rPr>
                            <m:t>𝑦</m:t>
                          </m:r>
                        </m:e>
                        <m:sub>
                          <m:r>
                            <a:rPr lang="en-US" altLang="zh-CN" sz="2800" b="0" i="1" smtClean="0">
                              <a:solidFill>
                                <a:srgbClr val="FF0000"/>
                              </a:solidFill>
                              <a:latin typeface="Cambria Math" panose="02040503050406030204" pitchFamily="18" charset="0"/>
                              <a:ea typeface="Cambria Math" panose="02040503050406030204" pitchFamily="18" charset="0"/>
                            </a:rPr>
                            <m:t>2</m:t>
                          </m:r>
                        </m:sub>
                      </m:sSub>
                    </m:oMath>
                  </m:oMathPara>
                </a14:m>
                <a:endParaRPr lang="en-US" sz="2800" dirty="0"/>
              </a:p>
            </p:txBody>
          </p:sp>
        </mc:Choice>
        <mc:Fallback>
          <p:sp>
            <p:nvSpPr>
              <p:cNvPr id="12" name="Rectangle 11">
                <a:extLst>
                  <a:ext uri="{FF2B5EF4-FFF2-40B4-BE49-F238E27FC236}">
                    <a16:creationId xmlns:a16="http://schemas.microsoft.com/office/drawing/2014/main" id="{5C254EE1-42B2-993B-80B9-891608621BFD}"/>
                  </a:ext>
                </a:extLst>
              </p:cNvPr>
              <p:cNvSpPr>
                <a:spLocks noRot="1" noChangeAspect="1" noMove="1" noResize="1" noEditPoints="1" noAdjustHandles="1" noChangeArrowheads="1" noChangeShapeType="1" noTextEdit="1"/>
              </p:cNvSpPr>
              <p:nvPr/>
            </p:nvSpPr>
            <p:spPr>
              <a:xfrm>
                <a:off x="8129078" y="2737192"/>
                <a:ext cx="995845" cy="99584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E3E33678-E3AB-3581-6AF7-DD189ED2DD4E}"/>
                  </a:ext>
                </a:extLst>
              </p:cNvPr>
              <p:cNvSpPr/>
              <p:nvPr/>
            </p:nvSpPr>
            <p:spPr>
              <a:xfrm>
                <a:off x="8129077" y="4700613"/>
                <a:ext cx="995845" cy="995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i="1" smtClean="0">
                              <a:solidFill>
                                <a:srgbClr val="FF0000"/>
                              </a:solidFill>
                              <a:latin typeface="Cambria Math" panose="02040503050406030204" pitchFamily="18" charset="0"/>
                              <a:ea typeface="Cambria Math" panose="02040503050406030204" pitchFamily="18" charset="0"/>
                            </a:rPr>
                          </m:ctrlPr>
                        </m:sSubPr>
                        <m:e>
                          <m:r>
                            <a:rPr lang="en-US" altLang="zh-CN" sz="2800" b="0" i="1" smtClean="0">
                              <a:solidFill>
                                <a:srgbClr val="FF0000"/>
                              </a:solidFill>
                              <a:latin typeface="Cambria Math" panose="02040503050406030204" pitchFamily="18" charset="0"/>
                              <a:ea typeface="Cambria Math" panose="02040503050406030204" pitchFamily="18" charset="0"/>
                            </a:rPr>
                            <m:t> </m:t>
                          </m:r>
                          <m:r>
                            <a:rPr lang="en-US" altLang="zh-CN" sz="2800" b="0" i="1" smtClean="0">
                              <a:solidFill>
                                <a:srgbClr val="FF0000"/>
                              </a:solidFill>
                              <a:latin typeface="Cambria Math" panose="02040503050406030204" pitchFamily="18" charset="0"/>
                              <a:ea typeface="Cambria Math" panose="02040503050406030204" pitchFamily="18" charset="0"/>
                            </a:rPr>
                            <m:t>𝑦</m:t>
                          </m:r>
                        </m:e>
                        <m:sub>
                          <m:r>
                            <a:rPr lang="en-US" altLang="zh-CN" sz="2800" b="0" i="1" smtClean="0">
                              <a:solidFill>
                                <a:srgbClr val="FF0000"/>
                              </a:solidFill>
                              <a:latin typeface="Cambria Math" panose="02040503050406030204" pitchFamily="18" charset="0"/>
                              <a:ea typeface="Cambria Math" panose="02040503050406030204" pitchFamily="18" charset="0"/>
                            </a:rPr>
                            <m:t>𝑁</m:t>
                          </m:r>
                        </m:sub>
                      </m:sSub>
                    </m:oMath>
                  </m:oMathPara>
                </a14:m>
                <a:endParaRPr lang="en-US" sz="2800" dirty="0"/>
              </a:p>
            </p:txBody>
          </p:sp>
        </mc:Choice>
        <mc:Fallback>
          <p:sp>
            <p:nvSpPr>
              <p:cNvPr id="13" name="Rectangle 12">
                <a:extLst>
                  <a:ext uri="{FF2B5EF4-FFF2-40B4-BE49-F238E27FC236}">
                    <a16:creationId xmlns:a16="http://schemas.microsoft.com/office/drawing/2014/main" id="{E3E33678-E3AB-3581-6AF7-DD189ED2DD4E}"/>
                  </a:ext>
                </a:extLst>
              </p:cNvPr>
              <p:cNvSpPr>
                <a:spLocks noRot="1" noChangeAspect="1" noMove="1" noResize="1" noEditPoints="1" noAdjustHandles="1" noChangeArrowheads="1" noChangeShapeType="1" noTextEdit="1"/>
              </p:cNvSpPr>
              <p:nvPr/>
            </p:nvSpPr>
            <p:spPr>
              <a:xfrm>
                <a:off x="8129077" y="4700613"/>
                <a:ext cx="995845" cy="99584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a:extLst>
                  <a:ext uri="{FF2B5EF4-FFF2-40B4-BE49-F238E27FC236}">
                    <a16:creationId xmlns:a16="http://schemas.microsoft.com/office/drawing/2014/main" id="{2E1D7F5A-2DC0-D005-E5A2-E31A4688ACA6}"/>
                  </a:ext>
                </a:extLst>
              </p:cNvPr>
              <p:cNvSpPr/>
              <p:nvPr/>
            </p:nvSpPr>
            <p:spPr>
              <a:xfrm rot="5400000">
                <a:off x="8126957" y="4143032"/>
                <a:ext cx="1000083"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rPr>
                        <m:t>⋯</m:t>
                      </m:r>
                    </m:oMath>
                  </m:oMathPara>
                </a14:m>
                <a:endParaRPr lang="en-US" sz="2800" dirty="0">
                  <a:solidFill>
                    <a:schemeClr val="tx1"/>
                  </a:solidFill>
                </a:endParaRPr>
              </a:p>
            </p:txBody>
          </p:sp>
        </mc:Choice>
        <mc:Fallback>
          <p:sp>
            <p:nvSpPr>
              <p:cNvPr id="15" name="Rectangle 14">
                <a:extLst>
                  <a:ext uri="{FF2B5EF4-FFF2-40B4-BE49-F238E27FC236}">
                    <a16:creationId xmlns:a16="http://schemas.microsoft.com/office/drawing/2014/main" id="{2E1D7F5A-2DC0-D005-E5A2-E31A4688ACA6}"/>
                  </a:ext>
                </a:extLst>
              </p:cNvPr>
              <p:cNvSpPr>
                <a:spLocks noRot="1" noChangeAspect="1" noMove="1" noResize="1" noEditPoints="1" noAdjustHandles="1" noChangeArrowheads="1" noChangeShapeType="1" noTextEdit="1"/>
              </p:cNvSpPr>
              <p:nvPr/>
            </p:nvSpPr>
            <p:spPr>
              <a:xfrm rot="5400000">
                <a:off x="8126957" y="4143032"/>
                <a:ext cx="1000083" cy="523220"/>
              </a:xfrm>
              <a:prstGeom prst="rect">
                <a:avLst/>
              </a:prstGeom>
              <a:blipFill>
                <a:blip r:embed="rId11"/>
                <a:stretch>
                  <a:fillRect/>
                </a:stretch>
              </a:blipFill>
            </p:spPr>
            <p:txBody>
              <a:bodyPr/>
              <a:lstStyle/>
              <a:p>
                <a:r>
                  <a:rPr lang="en-US">
                    <a:noFill/>
                  </a:rPr>
                  <a:t> </a:t>
                </a:r>
              </a:p>
            </p:txBody>
          </p:sp>
        </mc:Fallback>
      </mc:AlternateContent>
      <p:pic>
        <p:nvPicPr>
          <p:cNvPr id="17" name="Picture 16" descr="A person with the mouth open&#10;&#10;Description automatically generated with low confidence">
            <a:extLst>
              <a:ext uri="{FF2B5EF4-FFF2-40B4-BE49-F238E27FC236}">
                <a16:creationId xmlns:a16="http://schemas.microsoft.com/office/drawing/2014/main" id="{1C34B7AF-C13F-3B51-3FF2-4AB103FA3581}"/>
              </a:ext>
            </a:extLst>
          </p:cNvPr>
          <p:cNvPicPr>
            <a:picLocks noChangeAspect="1"/>
          </p:cNvPicPr>
          <p:nvPr/>
        </p:nvPicPr>
        <p:blipFill>
          <a:blip r:embed="rId3"/>
          <a:stretch>
            <a:fillRect/>
          </a:stretch>
        </p:blipFill>
        <p:spPr>
          <a:xfrm>
            <a:off x="9433409" y="4597003"/>
            <a:ext cx="1074059" cy="1074059"/>
          </a:xfrm>
          <a:prstGeom prst="rect">
            <a:avLst/>
          </a:prstGeom>
        </p:spPr>
      </p:pic>
      <p:sp>
        <p:nvSpPr>
          <p:cNvPr id="18" name="TextBox 17">
            <a:extLst>
              <a:ext uri="{FF2B5EF4-FFF2-40B4-BE49-F238E27FC236}">
                <a16:creationId xmlns:a16="http://schemas.microsoft.com/office/drawing/2014/main" id="{C46E3377-89FD-A765-BE4A-502A46A49BCF}"/>
              </a:ext>
            </a:extLst>
          </p:cNvPr>
          <p:cNvSpPr txBox="1"/>
          <p:nvPr/>
        </p:nvSpPr>
        <p:spPr>
          <a:xfrm>
            <a:off x="9387173" y="5671062"/>
            <a:ext cx="1280345" cy="369332"/>
          </a:xfrm>
          <a:prstGeom prst="rect">
            <a:avLst/>
          </a:prstGeom>
          <a:noFill/>
        </p:spPr>
        <p:txBody>
          <a:bodyPr wrap="square" rtlCol="0">
            <a:spAutoFit/>
          </a:bodyPr>
          <a:lstStyle/>
          <a:p>
            <a:r>
              <a:rPr lang="en-US" dirty="0"/>
              <a:t>Verifier N</a:t>
            </a:r>
          </a:p>
        </p:txBody>
      </p:sp>
      <p:sp>
        <p:nvSpPr>
          <p:cNvPr id="20" name="TextBox 19">
            <a:extLst>
              <a:ext uri="{FF2B5EF4-FFF2-40B4-BE49-F238E27FC236}">
                <a16:creationId xmlns:a16="http://schemas.microsoft.com/office/drawing/2014/main" id="{ADE4B9B0-F02F-6320-11D2-590104DBFA7A}"/>
              </a:ext>
            </a:extLst>
          </p:cNvPr>
          <p:cNvSpPr txBox="1"/>
          <p:nvPr/>
        </p:nvSpPr>
        <p:spPr>
          <a:xfrm>
            <a:off x="9340937" y="3811251"/>
            <a:ext cx="1280345" cy="369332"/>
          </a:xfrm>
          <a:prstGeom prst="rect">
            <a:avLst/>
          </a:prstGeom>
          <a:noFill/>
        </p:spPr>
        <p:txBody>
          <a:bodyPr wrap="square" rtlCol="0">
            <a:spAutoFit/>
          </a:bodyPr>
          <a:lstStyle/>
          <a:p>
            <a:r>
              <a:rPr lang="en-US" dirty="0"/>
              <a:t>Verifier 2</a:t>
            </a:r>
          </a:p>
        </p:txBody>
      </p:sp>
      <mc:AlternateContent xmlns:mc="http://schemas.openxmlformats.org/markup-compatibility/2006">
        <mc:Choice xmlns:a14="http://schemas.microsoft.com/office/drawing/2010/main" Requires="a14">
          <p:sp>
            <p:nvSpPr>
              <p:cNvPr id="21" name="Rectangle 20">
                <a:extLst>
                  <a:ext uri="{FF2B5EF4-FFF2-40B4-BE49-F238E27FC236}">
                    <a16:creationId xmlns:a16="http://schemas.microsoft.com/office/drawing/2014/main" id="{715A1714-8FDF-A225-C472-A59421BD460C}"/>
                  </a:ext>
                </a:extLst>
              </p:cNvPr>
              <p:cNvSpPr/>
              <p:nvPr/>
            </p:nvSpPr>
            <p:spPr>
              <a:xfrm rot="5400000">
                <a:off x="9401369" y="4135454"/>
                <a:ext cx="1000083"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rPr>
                        <m:t>⋯</m:t>
                      </m:r>
                    </m:oMath>
                  </m:oMathPara>
                </a14:m>
                <a:endParaRPr lang="en-US" sz="2800" dirty="0">
                  <a:solidFill>
                    <a:schemeClr val="tx1"/>
                  </a:solidFill>
                </a:endParaRPr>
              </a:p>
            </p:txBody>
          </p:sp>
        </mc:Choice>
        <mc:Fallback>
          <p:sp>
            <p:nvSpPr>
              <p:cNvPr id="21" name="Rectangle 20">
                <a:extLst>
                  <a:ext uri="{FF2B5EF4-FFF2-40B4-BE49-F238E27FC236}">
                    <a16:creationId xmlns:a16="http://schemas.microsoft.com/office/drawing/2014/main" id="{715A1714-8FDF-A225-C472-A59421BD460C}"/>
                  </a:ext>
                </a:extLst>
              </p:cNvPr>
              <p:cNvSpPr>
                <a:spLocks noRot="1" noChangeAspect="1" noMove="1" noResize="1" noEditPoints="1" noAdjustHandles="1" noChangeArrowheads="1" noChangeShapeType="1" noTextEdit="1"/>
              </p:cNvSpPr>
              <p:nvPr/>
            </p:nvSpPr>
            <p:spPr>
              <a:xfrm rot="5400000">
                <a:off x="9401369" y="4135454"/>
                <a:ext cx="1000083"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ADDB7163-F383-5EE8-616C-39D78B900EDA}"/>
                  </a:ext>
                </a:extLst>
              </p:cNvPr>
              <p:cNvSpPr txBox="1"/>
              <p:nvPr/>
            </p:nvSpPr>
            <p:spPr>
              <a:xfrm>
                <a:off x="10422893" y="1805465"/>
                <a:ext cx="100550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1</m:t>
                          </m:r>
                        </m:sub>
                      </m:sSub>
                    </m:oMath>
                  </m:oMathPara>
                </a14:m>
                <a:endParaRPr lang="en-US" sz="2800" dirty="0"/>
              </a:p>
            </p:txBody>
          </p:sp>
        </mc:Choice>
        <mc:Fallback>
          <p:sp>
            <p:nvSpPr>
              <p:cNvPr id="23" name="TextBox 22">
                <a:extLst>
                  <a:ext uri="{FF2B5EF4-FFF2-40B4-BE49-F238E27FC236}">
                    <a16:creationId xmlns:a16="http://schemas.microsoft.com/office/drawing/2014/main" id="{ADDB7163-F383-5EE8-616C-39D78B900EDA}"/>
                  </a:ext>
                </a:extLst>
              </p:cNvPr>
              <p:cNvSpPr txBox="1">
                <a:spLocks noRot="1" noChangeAspect="1" noMove="1" noResize="1" noEditPoints="1" noAdjustHandles="1" noChangeArrowheads="1" noChangeShapeType="1" noTextEdit="1"/>
              </p:cNvSpPr>
              <p:nvPr/>
            </p:nvSpPr>
            <p:spPr>
              <a:xfrm>
                <a:off x="10422893" y="1805465"/>
                <a:ext cx="1005508" cy="523220"/>
              </a:xfrm>
              <a:prstGeom prst="rect">
                <a:avLst/>
              </a:prstGeom>
              <a:blipFill>
                <a:blip r:embed="rId13"/>
                <a:stretch>
                  <a:fillRect b="-23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C9A1C400-5568-D1C3-42AF-5500A651489B}"/>
                  </a:ext>
                </a:extLst>
              </p:cNvPr>
              <p:cNvSpPr txBox="1"/>
              <p:nvPr/>
            </p:nvSpPr>
            <p:spPr>
              <a:xfrm>
                <a:off x="10431022" y="2987445"/>
                <a:ext cx="100550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2</m:t>
                          </m:r>
                        </m:sub>
                      </m:sSub>
                    </m:oMath>
                  </m:oMathPara>
                </a14:m>
                <a:endParaRPr lang="en-US" sz="2800" dirty="0"/>
              </a:p>
            </p:txBody>
          </p:sp>
        </mc:Choice>
        <mc:Fallback>
          <p:sp>
            <p:nvSpPr>
              <p:cNvPr id="24" name="TextBox 23">
                <a:extLst>
                  <a:ext uri="{FF2B5EF4-FFF2-40B4-BE49-F238E27FC236}">
                    <a16:creationId xmlns:a16="http://schemas.microsoft.com/office/drawing/2014/main" id="{C9A1C400-5568-D1C3-42AF-5500A651489B}"/>
                  </a:ext>
                </a:extLst>
              </p:cNvPr>
              <p:cNvSpPr txBox="1">
                <a:spLocks noRot="1" noChangeAspect="1" noMove="1" noResize="1" noEditPoints="1" noAdjustHandles="1" noChangeArrowheads="1" noChangeShapeType="1" noTextEdit="1"/>
              </p:cNvSpPr>
              <p:nvPr/>
            </p:nvSpPr>
            <p:spPr>
              <a:xfrm>
                <a:off x="10431022" y="2987445"/>
                <a:ext cx="1005508" cy="523220"/>
              </a:xfrm>
              <a:prstGeom prst="rect">
                <a:avLst/>
              </a:prstGeom>
              <a:blipFill>
                <a:blip r:embed="rId14"/>
                <a:stretch>
                  <a:fillRect b="-23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D5B87917-E8DF-7287-574C-E9CF069F404C}"/>
                  </a:ext>
                </a:extLst>
              </p:cNvPr>
              <p:cNvSpPr txBox="1"/>
              <p:nvPr/>
            </p:nvSpPr>
            <p:spPr>
              <a:xfrm>
                <a:off x="10422893" y="5027285"/>
                <a:ext cx="100550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𝑁</m:t>
                          </m:r>
                        </m:sub>
                      </m:sSub>
                    </m:oMath>
                  </m:oMathPara>
                </a14:m>
                <a:endParaRPr lang="en-US" sz="2800" dirty="0"/>
              </a:p>
            </p:txBody>
          </p:sp>
        </mc:Choice>
        <mc:Fallback>
          <p:sp>
            <p:nvSpPr>
              <p:cNvPr id="25" name="TextBox 24">
                <a:extLst>
                  <a:ext uri="{FF2B5EF4-FFF2-40B4-BE49-F238E27FC236}">
                    <a16:creationId xmlns:a16="http://schemas.microsoft.com/office/drawing/2014/main" id="{D5B87917-E8DF-7287-574C-E9CF069F404C}"/>
                  </a:ext>
                </a:extLst>
              </p:cNvPr>
              <p:cNvSpPr txBox="1">
                <a:spLocks noRot="1" noChangeAspect="1" noMove="1" noResize="1" noEditPoints="1" noAdjustHandles="1" noChangeArrowheads="1" noChangeShapeType="1" noTextEdit="1"/>
              </p:cNvSpPr>
              <p:nvPr/>
            </p:nvSpPr>
            <p:spPr>
              <a:xfrm>
                <a:off x="10422893" y="5027285"/>
                <a:ext cx="1005508" cy="523220"/>
              </a:xfrm>
              <a:prstGeom prst="rect">
                <a:avLst/>
              </a:prstGeom>
              <a:blipFill>
                <a:blip r:embed="rId15"/>
                <a:stretch>
                  <a:fillRect/>
                </a:stretch>
              </a:blipFill>
            </p:spPr>
            <p:txBody>
              <a:bodyPr/>
              <a:lstStyle/>
              <a:p>
                <a:r>
                  <a:rPr lang="en-US">
                    <a:noFill/>
                  </a:rPr>
                  <a:t> </a:t>
                </a:r>
              </a:p>
            </p:txBody>
          </p:sp>
        </mc:Fallback>
      </mc:AlternateContent>
      <p:sp>
        <p:nvSpPr>
          <p:cNvPr id="3" name="Title 1">
            <a:extLst>
              <a:ext uri="{FF2B5EF4-FFF2-40B4-BE49-F238E27FC236}">
                <a16:creationId xmlns:a16="http://schemas.microsoft.com/office/drawing/2014/main" id="{629E91E6-5A51-7E58-214C-F2C92EAEC268}"/>
              </a:ext>
            </a:extLst>
          </p:cNvPr>
          <p:cNvSpPr txBox="1">
            <a:spLocks/>
          </p:cNvSpPr>
          <p:nvPr/>
        </p:nvSpPr>
        <p:spPr>
          <a:xfrm>
            <a:off x="838200" y="365125"/>
            <a:ext cx="10515600" cy="8815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Technical overview</a:t>
            </a:r>
          </a:p>
        </p:txBody>
      </p:sp>
    </p:spTree>
    <p:extLst>
      <p:ext uri="{BB962C8B-B14F-4D97-AF65-F5344CB8AC3E}">
        <p14:creationId xmlns:p14="http://schemas.microsoft.com/office/powerpoint/2010/main" val="1201702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erson with the mouth open&#10;&#10;Description automatically generated with low confidence">
            <a:extLst>
              <a:ext uri="{FF2B5EF4-FFF2-40B4-BE49-F238E27FC236}">
                <a16:creationId xmlns:a16="http://schemas.microsoft.com/office/drawing/2014/main" id="{C759E250-18D8-FBE0-9520-C27E8B4A098B}"/>
              </a:ext>
            </a:extLst>
          </p:cNvPr>
          <p:cNvPicPr>
            <a:picLocks noChangeAspect="1"/>
          </p:cNvPicPr>
          <p:nvPr/>
        </p:nvPicPr>
        <p:blipFill>
          <a:blip r:embed="rId3"/>
          <a:stretch>
            <a:fillRect/>
          </a:stretch>
        </p:blipFill>
        <p:spPr>
          <a:xfrm>
            <a:off x="9331403" y="2698084"/>
            <a:ext cx="1074059" cy="1074059"/>
          </a:xfrm>
          <a:prstGeom prst="rect">
            <a:avLst/>
          </a:prstGeom>
        </p:spPr>
      </p:pic>
      <p:pic>
        <p:nvPicPr>
          <p:cNvPr id="2" name="Picture 1">
            <a:extLst>
              <a:ext uri="{FF2B5EF4-FFF2-40B4-BE49-F238E27FC236}">
                <a16:creationId xmlns:a16="http://schemas.microsoft.com/office/drawing/2014/main" id="{DB085A7D-0061-A8B6-A511-89760E689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568" y="2512528"/>
            <a:ext cx="1889895" cy="2501652"/>
          </a:xfrm>
          <a:prstGeom prst="rect">
            <a:avLst/>
          </a:prstGeom>
        </p:spPr>
      </p:pic>
      <p:grpSp>
        <p:nvGrpSpPr>
          <p:cNvPr id="4" name="Group 3">
            <a:extLst>
              <a:ext uri="{FF2B5EF4-FFF2-40B4-BE49-F238E27FC236}">
                <a16:creationId xmlns:a16="http://schemas.microsoft.com/office/drawing/2014/main" id="{4B2EBA7A-DB07-F44A-5B96-611061FA4B66}"/>
              </a:ext>
            </a:extLst>
          </p:cNvPr>
          <p:cNvGrpSpPr/>
          <p:nvPr/>
        </p:nvGrpSpPr>
        <p:grpSpPr>
          <a:xfrm>
            <a:off x="2976633" y="1649442"/>
            <a:ext cx="4401253" cy="4070421"/>
            <a:chOff x="4328999" y="1477694"/>
            <a:chExt cx="2611679" cy="2811436"/>
          </a:xfrm>
        </p:grpSpPr>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3E5C6425-9BBC-295A-637B-E058C42D73AA}"/>
                    </a:ext>
                  </a:extLst>
                </p:cNvPr>
                <p:cNvSpPr/>
                <p:nvPr/>
              </p:nvSpPr>
              <p:spPr>
                <a:xfrm>
                  <a:off x="4328999" y="2938201"/>
                  <a:ext cx="596663" cy="13509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𝑥</m:t>
                        </m:r>
                      </m:oMath>
                    </m:oMathPara>
                  </a14:m>
                  <a:endParaRPr lang="en-US" sz="2800" dirty="0"/>
                </a:p>
              </p:txBody>
            </p:sp>
          </mc:Choice>
          <mc:Fallback>
            <p:sp>
              <p:nvSpPr>
                <p:cNvPr id="5" name="Rectangle 4">
                  <a:extLst>
                    <a:ext uri="{FF2B5EF4-FFF2-40B4-BE49-F238E27FC236}">
                      <a16:creationId xmlns:a16="http://schemas.microsoft.com/office/drawing/2014/main" id="{3E5C6425-9BBC-295A-637B-E058C42D73AA}"/>
                    </a:ext>
                  </a:extLst>
                </p:cNvPr>
                <p:cNvSpPr>
                  <a:spLocks noRot="1" noChangeAspect="1" noMove="1" noResize="1" noEditPoints="1" noAdjustHandles="1" noChangeArrowheads="1" noChangeShapeType="1" noTextEdit="1"/>
                </p:cNvSpPr>
                <p:nvPr/>
              </p:nvSpPr>
              <p:spPr>
                <a:xfrm>
                  <a:off x="4328999" y="2938201"/>
                  <a:ext cx="596663" cy="135092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8C9258F1-9C93-2D65-C96C-07F78561AC3A}"/>
                    </a:ext>
                  </a:extLst>
                </p:cNvPr>
                <p:cNvSpPr/>
                <p:nvPr/>
              </p:nvSpPr>
              <p:spPr>
                <a:xfrm>
                  <a:off x="4337758" y="1477694"/>
                  <a:ext cx="587904" cy="1270709"/>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𝑤</m:t>
                        </m:r>
                      </m:oMath>
                    </m:oMathPara>
                  </a14:m>
                  <a:endParaRPr lang="en-US" sz="2800" dirty="0">
                    <a:solidFill>
                      <a:srgbClr val="FF0000"/>
                    </a:solidFill>
                  </a:endParaRPr>
                </a:p>
              </p:txBody>
            </p:sp>
          </mc:Choice>
          <mc:Fallback>
            <p:sp>
              <p:nvSpPr>
                <p:cNvPr id="6" name="Rectangle 5">
                  <a:extLst>
                    <a:ext uri="{FF2B5EF4-FFF2-40B4-BE49-F238E27FC236}">
                      <a16:creationId xmlns:a16="http://schemas.microsoft.com/office/drawing/2014/main" id="{8C9258F1-9C93-2D65-C96C-07F78561AC3A}"/>
                    </a:ext>
                  </a:extLst>
                </p:cNvPr>
                <p:cNvSpPr>
                  <a:spLocks noRot="1" noChangeAspect="1" noMove="1" noResize="1" noEditPoints="1" noAdjustHandles="1" noChangeArrowheads="1" noChangeShapeType="1" noTextEdit="1"/>
                </p:cNvSpPr>
                <p:nvPr/>
              </p:nvSpPr>
              <p:spPr>
                <a:xfrm>
                  <a:off x="4337758" y="1477694"/>
                  <a:ext cx="587904" cy="127070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1AAC0F21-9C41-6E90-6763-D318B7C5B6A1}"/>
                    </a:ext>
                  </a:extLst>
                </p:cNvPr>
                <p:cNvSpPr/>
                <p:nvPr/>
              </p:nvSpPr>
              <p:spPr>
                <a:xfrm>
                  <a:off x="5050783" y="1477694"/>
                  <a:ext cx="1889895" cy="27777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0" dirty="0"/>
                    <a:t>Circuit </a:t>
                  </a:r>
                  <a14:m>
                    <m:oMath xmlns:m="http://schemas.openxmlformats.org/officeDocument/2006/math">
                      <m:r>
                        <a:rPr lang="en-US" sz="2800" b="0" i="1" smtClean="0">
                          <a:solidFill>
                            <a:srgbClr val="FF0000"/>
                          </a:solidFill>
                          <a:latin typeface="Cambria Math" panose="02040503050406030204" pitchFamily="18" charset="0"/>
                        </a:rPr>
                        <m:t>𝐶</m:t>
                      </m:r>
                    </m:oMath>
                  </a14:m>
                  <a:endParaRPr lang="en-US" sz="2800" dirty="0"/>
                </a:p>
              </p:txBody>
            </p:sp>
          </mc:Choice>
          <mc:Fallback>
            <p:sp>
              <p:nvSpPr>
                <p:cNvPr id="8" name="Rectangle 7">
                  <a:extLst>
                    <a:ext uri="{FF2B5EF4-FFF2-40B4-BE49-F238E27FC236}">
                      <a16:creationId xmlns:a16="http://schemas.microsoft.com/office/drawing/2014/main" id="{1AAC0F21-9C41-6E90-6763-D318B7C5B6A1}"/>
                    </a:ext>
                  </a:extLst>
                </p:cNvPr>
                <p:cNvSpPr>
                  <a:spLocks noRot="1" noChangeAspect="1" noMove="1" noResize="1" noEditPoints="1" noAdjustHandles="1" noChangeArrowheads="1" noChangeShapeType="1" noTextEdit="1"/>
                </p:cNvSpPr>
                <p:nvPr/>
              </p:nvSpPr>
              <p:spPr>
                <a:xfrm>
                  <a:off x="5050783" y="1477694"/>
                  <a:ext cx="1889895" cy="2777729"/>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9EF6E37B-82E6-18D2-3A9B-F18AA8E0BE79}"/>
                  </a:ext>
                </a:extLst>
              </p:cNvPr>
              <p:cNvSpPr/>
              <p:nvPr/>
            </p:nvSpPr>
            <p:spPr>
              <a:xfrm>
                <a:off x="8129078" y="1649442"/>
                <a:ext cx="995845" cy="995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i="1" smtClean="0">
                              <a:solidFill>
                                <a:srgbClr val="FF0000"/>
                              </a:solidFill>
                              <a:latin typeface="Cambria Math" panose="02040503050406030204" pitchFamily="18" charset="0"/>
                              <a:ea typeface="Cambria Math" panose="02040503050406030204" pitchFamily="18" charset="0"/>
                            </a:rPr>
                          </m:ctrlPr>
                        </m:sSubPr>
                        <m:e>
                          <m:r>
                            <a:rPr lang="en-US" altLang="zh-CN" sz="2800" b="0" i="1" smtClean="0">
                              <a:solidFill>
                                <a:srgbClr val="FF0000"/>
                              </a:solidFill>
                              <a:latin typeface="Cambria Math" panose="02040503050406030204" pitchFamily="18" charset="0"/>
                              <a:ea typeface="Cambria Math" panose="02040503050406030204" pitchFamily="18" charset="0"/>
                            </a:rPr>
                            <m:t> </m:t>
                          </m:r>
                          <m:r>
                            <a:rPr lang="en-US" altLang="zh-CN" sz="2800" b="0" i="1" smtClean="0">
                              <a:solidFill>
                                <a:srgbClr val="FF0000"/>
                              </a:solidFill>
                              <a:latin typeface="Cambria Math" panose="02040503050406030204" pitchFamily="18" charset="0"/>
                              <a:ea typeface="Cambria Math" panose="02040503050406030204" pitchFamily="18" charset="0"/>
                            </a:rPr>
                            <m:t>𝑦</m:t>
                          </m:r>
                        </m:e>
                        <m:sub>
                          <m:r>
                            <a:rPr lang="en-US" altLang="zh-CN" sz="2800" b="0" i="1" smtClean="0">
                              <a:solidFill>
                                <a:srgbClr val="FF0000"/>
                              </a:solidFill>
                              <a:latin typeface="Cambria Math" panose="02040503050406030204" pitchFamily="18" charset="0"/>
                              <a:ea typeface="Cambria Math" panose="02040503050406030204" pitchFamily="18" charset="0"/>
                            </a:rPr>
                            <m:t>1</m:t>
                          </m:r>
                        </m:sub>
                      </m:sSub>
                    </m:oMath>
                  </m:oMathPara>
                </a14:m>
                <a:endParaRPr lang="en-US" sz="2800" dirty="0"/>
              </a:p>
            </p:txBody>
          </p:sp>
        </mc:Choice>
        <mc:Fallback>
          <p:sp>
            <p:nvSpPr>
              <p:cNvPr id="9" name="Rectangle 8">
                <a:extLst>
                  <a:ext uri="{FF2B5EF4-FFF2-40B4-BE49-F238E27FC236}">
                    <a16:creationId xmlns:a16="http://schemas.microsoft.com/office/drawing/2014/main" id="{9EF6E37B-82E6-18D2-3A9B-F18AA8E0BE79}"/>
                  </a:ext>
                </a:extLst>
              </p:cNvPr>
              <p:cNvSpPr>
                <a:spLocks noRot="1" noChangeAspect="1" noMove="1" noResize="1" noEditPoints="1" noAdjustHandles="1" noChangeArrowheads="1" noChangeShapeType="1" noTextEdit="1"/>
              </p:cNvSpPr>
              <p:nvPr/>
            </p:nvSpPr>
            <p:spPr>
              <a:xfrm>
                <a:off x="8129078" y="1649442"/>
                <a:ext cx="995845" cy="995845"/>
              </a:xfrm>
              <a:prstGeom prst="rect">
                <a:avLst/>
              </a:prstGeom>
              <a:blipFill>
                <a:blip r:embed="rId8"/>
                <a:stretch>
                  <a:fillRect/>
                </a:stretch>
              </a:blipFill>
            </p:spPr>
            <p:txBody>
              <a:bodyPr/>
              <a:lstStyle/>
              <a:p>
                <a:r>
                  <a:rPr lang="en-US">
                    <a:noFill/>
                  </a:rPr>
                  <a:t> </a:t>
                </a:r>
              </a:p>
            </p:txBody>
          </p:sp>
        </mc:Fallback>
      </mc:AlternateContent>
      <p:pic>
        <p:nvPicPr>
          <p:cNvPr id="10" name="Picture 9" descr="A person with the mouth open&#10;&#10;Description automatically generated with low confidence">
            <a:extLst>
              <a:ext uri="{FF2B5EF4-FFF2-40B4-BE49-F238E27FC236}">
                <a16:creationId xmlns:a16="http://schemas.microsoft.com/office/drawing/2014/main" id="{B9D5749F-56C0-0099-A898-F77FC18DA086}"/>
              </a:ext>
            </a:extLst>
          </p:cNvPr>
          <p:cNvPicPr>
            <a:picLocks noChangeAspect="1"/>
          </p:cNvPicPr>
          <p:nvPr/>
        </p:nvPicPr>
        <p:blipFill>
          <a:blip r:embed="rId3"/>
          <a:stretch>
            <a:fillRect/>
          </a:stretch>
        </p:blipFill>
        <p:spPr>
          <a:xfrm>
            <a:off x="9290077" y="1347703"/>
            <a:ext cx="1164825" cy="1164825"/>
          </a:xfrm>
          <a:prstGeom prst="rect">
            <a:avLst/>
          </a:prstGeom>
        </p:spPr>
      </p:pic>
      <p:sp>
        <p:nvSpPr>
          <p:cNvPr id="11" name="TextBox 10">
            <a:extLst>
              <a:ext uri="{FF2B5EF4-FFF2-40B4-BE49-F238E27FC236}">
                <a16:creationId xmlns:a16="http://schemas.microsoft.com/office/drawing/2014/main" id="{4827BEC8-1AE4-4169-A827-1E3267CEDB97}"/>
              </a:ext>
            </a:extLst>
          </p:cNvPr>
          <p:cNvSpPr txBox="1"/>
          <p:nvPr/>
        </p:nvSpPr>
        <p:spPr>
          <a:xfrm>
            <a:off x="9322088" y="2425517"/>
            <a:ext cx="1100805" cy="369332"/>
          </a:xfrm>
          <a:prstGeom prst="rect">
            <a:avLst/>
          </a:prstGeom>
          <a:noFill/>
        </p:spPr>
        <p:txBody>
          <a:bodyPr wrap="square" rtlCol="0">
            <a:spAutoFit/>
          </a:bodyPr>
          <a:lstStyle/>
          <a:p>
            <a:r>
              <a:rPr lang="en-US" dirty="0"/>
              <a:t>Verifier 1</a:t>
            </a:r>
          </a:p>
        </p:txBody>
      </p:sp>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5C254EE1-42B2-993B-80B9-891608621BFD}"/>
                  </a:ext>
                </a:extLst>
              </p:cNvPr>
              <p:cNvSpPr/>
              <p:nvPr/>
            </p:nvSpPr>
            <p:spPr>
              <a:xfrm>
                <a:off x="8129078" y="2737192"/>
                <a:ext cx="995845" cy="995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i="1" smtClean="0">
                              <a:solidFill>
                                <a:srgbClr val="FF0000"/>
                              </a:solidFill>
                              <a:latin typeface="Cambria Math" panose="02040503050406030204" pitchFamily="18" charset="0"/>
                              <a:ea typeface="Cambria Math" panose="02040503050406030204" pitchFamily="18" charset="0"/>
                            </a:rPr>
                          </m:ctrlPr>
                        </m:sSubPr>
                        <m:e>
                          <m:r>
                            <a:rPr lang="en-US" altLang="zh-CN" sz="2800" b="0" i="1" smtClean="0">
                              <a:solidFill>
                                <a:srgbClr val="FF0000"/>
                              </a:solidFill>
                              <a:latin typeface="Cambria Math" panose="02040503050406030204" pitchFamily="18" charset="0"/>
                              <a:ea typeface="Cambria Math" panose="02040503050406030204" pitchFamily="18" charset="0"/>
                            </a:rPr>
                            <m:t> </m:t>
                          </m:r>
                          <m:r>
                            <a:rPr lang="en-US" altLang="zh-CN" sz="2800" b="0" i="1" smtClean="0">
                              <a:solidFill>
                                <a:srgbClr val="FF0000"/>
                              </a:solidFill>
                              <a:latin typeface="Cambria Math" panose="02040503050406030204" pitchFamily="18" charset="0"/>
                              <a:ea typeface="Cambria Math" panose="02040503050406030204" pitchFamily="18" charset="0"/>
                            </a:rPr>
                            <m:t>𝑦</m:t>
                          </m:r>
                        </m:e>
                        <m:sub>
                          <m:r>
                            <a:rPr lang="en-US" altLang="zh-CN" sz="2800" b="0" i="1" smtClean="0">
                              <a:solidFill>
                                <a:srgbClr val="FF0000"/>
                              </a:solidFill>
                              <a:latin typeface="Cambria Math" panose="02040503050406030204" pitchFamily="18" charset="0"/>
                              <a:ea typeface="Cambria Math" panose="02040503050406030204" pitchFamily="18" charset="0"/>
                            </a:rPr>
                            <m:t>2</m:t>
                          </m:r>
                        </m:sub>
                      </m:sSub>
                    </m:oMath>
                  </m:oMathPara>
                </a14:m>
                <a:endParaRPr lang="en-US" sz="2800" dirty="0"/>
              </a:p>
            </p:txBody>
          </p:sp>
        </mc:Choice>
        <mc:Fallback>
          <p:sp>
            <p:nvSpPr>
              <p:cNvPr id="12" name="Rectangle 11">
                <a:extLst>
                  <a:ext uri="{FF2B5EF4-FFF2-40B4-BE49-F238E27FC236}">
                    <a16:creationId xmlns:a16="http://schemas.microsoft.com/office/drawing/2014/main" id="{5C254EE1-42B2-993B-80B9-891608621BFD}"/>
                  </a:ext>
                </a:extLst>
              </p:cNvPr>
              <p:cNvSpPr>
                <a:spLocks noRot="1" noChangeAspect="1" noMove="1" noResize="1" noEditPoints="1" noAdjustHandles="1" noChangeArrowheads="1" noChangeShapeType="1" noTextEdit="1"/>
              </p:cNvSpPr>
              <p:nvPr/>
            </p:nvSpPr>
            <p:spPr>
              <a:xfrm>
                <a:off x="8129078" y="2737192"/>
                <a:ext cx="995845" cy="99584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E3E33678-E3AB-3581-6AF7-DD189ED2DD4E}"/>
                  </a:ext>
                </a:extLst>
              </p:cNvPr>
              <p:cNvSpPr/>
              <p:nvPr/>
            </p:nvSpPr>
            <p:spPr>
              <a:xfrm>
                <a:off x="8129077" y="4700613"/>
                <a:ext cx="995845" cy="995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i="1" smtClean="0">
                              <a:solidFill>
                                <a:srgbClr val="FF0000"/>
                              </a:solidFill>
                              <a:latin typeface="Cambria Math" panose="02040503050406030204" pitchFamily="18" charset="0"/>
                              <a:ea typeface="Cambria Math" panose="02040503050406030204" pitchFamily="18" charset="0"/>
                            </a:rPr>
                          </m:ctrlPr>
                        </m:sSubPr>
                        <m:e>
                          <m:r>
                            <a:rPr lang="en-US" altLang="zh-CN" sz="2800" b="0" i="1" smtClean="0">
                              <a:solidFill>
                                <a:srgbClr val="FF0000"/>
                              </a:solidFill>
                              <a:latin typeface="Cambria Math" panose="02040503050406030204" pitchFamily="18" charset="0"/>
                              <a:ea typeface="Cambria Math" panose="02040503050406030204" pitchFamily="18" charset="0"/>
                            </a:rPr>
                            <m:t> </m:t>
                          </m:r>
                          <m:r>
                            <a:rPr lang="en-US" altLang="zh-CN" sz="2800" b="0" i="1" smtClean="0">
                              <a:solidFill>
                                <a:srgbClr val="FF0000"/>
                              </a:solidFill>
                              <a:latin typeface="Cambria Math" panose="02040503050406030204" pitchFamily="18" charset="0"/>
                              <a:ea typeface="Cambria Math" panose="02040503050406030204" pitchFamily="18" charset="0"/>
                            </a:rPr>
                            <m:t>𝑦</m:t>
                          </m:r>
                        </m:e>
                        <m:sub>
                          <m:r>
                            <a:rPr lang="en-US" altLang="zh-CN" sz="2800" b="0" i="1" smtClean="0">
                              <a:solidFill>
                                <a:srgbClr val="FF0000"/>
                              </a:solidFill>
                              <a:latin typeface="Cambria Math" panose="02040503050406030204" pitchFamily="18" charset="0"/>
                              <a:ea typeface="Cambria Math" panose="02040503050406030204" pitchFamily="18" charset="0"/>
                            </a:rPr>
                            <m:t>𝑁</m:t>
                          </m:r>
                        </m:sub>
                      </m:sSub>
                    </m:oMath>
                  </m:oMathPara>
                </a14:m>
                <a:endParaRPr lang="en-US" sz="2800" dirty="0"/>
              </a:p>
            </p:txBody>
          </p:sp>
        </mc:Choice>
        <mc:Fallback>
          <p:sp>
            <p:nvSpPr>
              <p:cNvPr id="13" name="Rectangle 12">
                <a:extLst>
                  <a:ext uri="{FF2B5EF4-FFF2-40B4-BE49-F238E27FC236}">
                    <a16:creationId xmlns:a16="http://schemas.microsoft.com/office/drawing/2014/main" id="{E3E33678-E3AB-3581-6AF7-DD189ED2DD4E}"/>
                  </a:ext>
                </a:extLst>
              </p:cNvPr>
              <p:cNvSpPr>
                <a:spLocks noRot="1" noChangeAspect="1" noMove="1" noResize="1" noEditPoints="1" noAdjustHandles="1" noChangeArrowheads="1" noChangeShapeType="1" noTextEdit="1"/>
              </p:cNvSpPr>
              <p:nvPr/>
            </p:nvSpPr>
            <p:spPr>
              <a:xfrm>
                <a:off x="8129077" y="4700613"/>
                <a:ext cx="995845" cy="99584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a:extLst>
                  <a:ext uri="{FF2B5EF4-FFF2-40B4-BE49-F238E27FC236}">
                    <a16:creationId xmlns:a16="http://schemas.microsoft.com/office/drawing/2014/main" id="{2E1D7F5A-2DC0-D005-E5A2-E31A4688ACA6}"/>
                  </a:ext>
                </a:extLst>
              </p:cNvPr>
              <p:cNvSpPr/>
              <p:nvPr/>
            </p:nvSpPr>
            <p:spPr>
              <a:xfrm rot="5400000">
                <a:off x="8126957" y="4143032"/>
                <a:ext cx="1000083"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rPr>
                        <m:t>⋯</m:t>
                      </m:r>
                    </m:oMath>
                  </m:oMathPara>
                </a14:m>
                <a:endParaRPr lang="en-US" sz="2800" dirty="0">
                  <a:solidFill>
                    <a:schemeClr val="tx1"/>
                  </a:solidFill>
                </a:endParaRPr>
              </a:p>
            </p:txBody>
          </p:sp>
        </mc:Choice>
        <mc:Fallback>
          <p:sp>
            <p:nvSpPr>
              <p:cNvPr id="15" name="Rectangle 14">
                <a:extLst>
                  <a:ext uri="{FF2B5EF4-FFF2-40B4-BE49-F238E27FC236}">
                    <a16:creationId xmlns:a16="http://schemas.microsoft.com/office/drawing/2014/main" id="{2E1D7F5A-2DC0-D005-E5A2-E31A4688ACA6}"/>
                  </a:ext>
                </a:extLst>
              </p:cNvPr>
              <p:cNvSpPr>
                <a:spLocks noRot="1" noChangeAspect="1" noMove="1" noResize="1" noEditPoints="1" noAdjustHandles="1" noChangeArrowheads="1" noChangeShapeType="1" noTextEdit="1"/>
              </p:cNvSpPr>
              <p:nvPr/>
            </p:nvSpPr>
            <p:spPr>
              <a:xfrm rot="5400000">
                <a:off x="8126957" y="4143032"/>
                <a:ext cx="1000083" cy="523220"/>
              </a:xfrm>
              <a:prstGeom prst="rect">
                <a:avLst/>
              </a:prstGeom>
              <a:blipFill>
                <a:blip r:embed="rId11"/>
                <a:stretch>
                  <a:fillRect/>
                </a:stretch>
              </a:blipFill>
            </p:spPr>
            <p:txBody>
              <a:bodyPr/>
              <a:lstStyle/>
              <a:p>
                <a:r>
                  <a:rPr lang="en-US">
                    <a:noFill/>
                  </a:rPr>
                  <a:t> </a:t>
                </a:r>
              </a:p>
            </p:txBody>
          </p:sp>
        </mc:Fallback>
      </mc:AlternateContent>
      <p:pic>
        <p:nvPicPr>
          <p:cNvPr id="17" name="Picture 16" descr="A person with the mouth open&#10;&#10;Description automatically generated with low confidence">
            <a:extLst>
              <a:ext uri="{FF2B5EF4-FFF2-40B4-BE49-F238E27FC236}">
                <a16:creationId xmlns:a16="http://schemas.microsoft.com/office/drawing/2014/main" id="{1C34B7AF-C13F-3B51-3FF2-4AB103FA3581}"/>
              </a:ext>
            </a:extLst>
          </p:cNvPr>
          <p:cNvPicPr>
            <a:picLocks noChangeAspect="1"/>
          </p:cNvPicPr>
          <p:nvPr/>
        </p:nvPicPr>
        <p:blipFill>
          <a:blip r:embed="rId3"/>
          <a:stretch>
            <a:fillRect/>
          </a:stretch>
        </p:blipFill>
        <p:spPr>
          <a:xfrm>
            <a:off x="9433409" y="4597003"/>
            <a:ext cx="1074059" cy="1074059"/>
          </a:xfrm>
          <a:prstGeom prst="rect">
            <a:avLst/>
          </a:prstGeom>
        </p:spPr>
      </p:pic>
      <p:sp>
        <p:nvSpPr>
          <p:cNvPr id="18" name="TextBox 17">
            <a:extLst>
              <a:ext uri="{FF2B5EF4-FFF2-40B4-BE49-F238E27FC236}">
                <a16:creationId xmlns:a16="http://schemas.microsoft.com/office/drawing/2014/main" id="{C46E3377-89FD-A765-BE4A-502A46A49BCF}"/>
              </a:ext>
            </a:extLst>
          </p:cNvPr>
          <p:cNvSpPr txBox="1"/>
          <p:nvPr/>
        </p:nvSpPr>
        <p:spPr>
          <a:xfrm>
            <a:off x="9387173" y="5671062"/>
            <a:ext cx="1280345" cy="369332"/>
          </a:xfrm>
          <a:prstGeom prst="rect">
            <a:avLst/>
          </a:prstGeom>
          <a:noFill/>
        </p:spPr>
        <p:txBody>
          <a:bodyPr wrap="square" rtlCol="0">
            <a:spAutoFit/>
          </a:bodyPr>
          <a:lstStyle/>
          <a:p>
            <a:r>
              <a:rPr lang="en-US" dirty="0"/>
              <a:t>Verifier N</a:t>
            </a:r>
          </a:p>
        </p:txBody>
      </p:sp>
      <p:sp>
        <p:nvSpPr>
          <p:cNvPr id="20" name="TextBox 19">
            <a:extLst>
              <a:ext uri="{FF2B5EF4-FFF2-40B4-BE49-F238E27FC236}">
                <a16:creationId xmlns:a16="http://schemas.microsoft.com/office/drawing/2014/main" id="{ADE4B9B0-F02F-6320-11D2-590104DBFA7A}"/>
              </a:ext>
            </a:extLst>
          </p:cNvPr>
          <p:cNvSpPr txBox="1"/>
          <p:nvPr/>
        </p:nvSpPr>
        <p:spPr>
          <a:xfrm>
            <a:off x="9340937" y="3811251"/>
            <a:ext cx="1280345" cy="369332"/>
          </a:xfrm>
          <a:prstGeom prst="rect">
            <a:avLst/>
          </a:prstGeom>
          <a:noFill/>
        </p:spPr>
        <p:txBody>
          <a:bodyPr wrap="square" rtlCol="0">
            <a:spAutoFit/>
          </a:bodyPr>
          <a:lstStyle/>
          <a:p>
            <a:r>
              <a:rPr lang="en-US" dirty="0"/>
              <a:t>Verifier 2</a:t>
            </a:r>
          </a:p>
        </p:txBody>
      </p:sp>
      <mc:AlternateContent xmlns:mc="http://schemas.openxmlformats.org/markup-compatibility/2006">
        <mc:Choice xmlns:a14="http://schemas.microsoft.com/office/drawing/2010/main" Requires="a14">
          <p:sp>
            <p:nvSpPr>
              <p:cNvPr id="21" name="Rectangle 20">
                <a:extLst>
                  <a:ext uri="{FF2B5EF4-FFF2-40B4-BE49-F238E27FC236}">
                    <a16:creationId xmlns:a16="http://schemas.microsoft.com/office/drawing/2014/main" id="{715A1714-8FDF-A225-C472-A59421BD460C}"/>
                  </a:ext>
                </a:extLst>
              </p:cNvPr>
              <p:cNvSpPr/>
              <p:nvPr/>
            </p:nvSpPr>
            <p:spPr>
              <a:xfrm rot="5400000">
                <a:off x="9401369" y="4135454"/>
                <a:ext cx="1000083"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rPr>
                        <m:t>⋯</m:t>
                      </m:r>
                    </m:oMath>
                  </m:oMathPara>
                </a14:m>
                <a:endParaRPr lang="en-US" sz="2800" dirty="0">
                  <a:solidFill>
                    <a:schemeClr val="tx1"/>
                  </a:solidFill>
                </a:endParaRPr>
              </a:p>
            </p:txBody>
          </p:sp>
        </mc:Choice>
        <mc:Fallback>
          <p:sp>
            <p:nvSpPr>
              <p:cNvPr id="21" name="Rectangle 20">
                <a:extLst>
                  <a:ext uri="{FF2B5EF4-FFF2-40B4-BE49-F238E27FC236}">
                    <a16:creationId xmlns:a16="http://schemas.microsoft.com/office/drawing/2014/main" id="{715A1714-8FDF-A225-C472-A59421BD460C}"/>
                  </a:ext>
                </a:extLst>
              </p:cNvPr>
              <p:cNvSpPr>
                <a:spLocks noRot="1" noChangeAspect="1" noMove="1" noResize="1" noEditPoints="1" noAdjustHandles="1" noChangeArrowheads="1" noChangeShapeType="1" noTextEdit="1"/>
              </p:cNvSpPr>
              <p:nvPr/>
            </p:nvSpPr>
            <p:spPr>
              <a:xfrm rot="5400000">
                <a:off x="9401369" y="4135454"/>
                <a:ext cx="1000083"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ADDB7163-F383-5EE8-616C-39D78B900EDA}"/>
                  </a:ext>
                </a:extLst>
              </p:cNvPr>
              <p:cNvSpPr txBox="1"/>
              <p:nvPr/>
            </p:nvSpPr>
            <p:spPr>
              <a:xfrm>
                <a:off x="10422893" y="1805465"/>
                <a:ext cx="100550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1</m:t>
                          </m:r>
                        </m:sub>
                      </m:sSub>
                    </m:oMath>
                  </m:oMathPara>
                </a14:m>
                <a:endParaRPr lang="en-US" sz="2800" dirty="0"/>
              </a:p>
            </p:txBody>
          </p:sp>
        </mc:Choice>
        <mc:Fallback>
          <p:sp>
            <p:nvSpPr>
              <p:cNvPr id="23" name="TextBox 22">
                <a:extLst>
                  <a:ext uri="{FF2B5EF4-FFF2-40B4-BE49-F238E27FC236}">
                    <a16:creationId xmlns:a16="http://schemas.microsoft.com/office/drawing/2014/main" id="{ADDB7163-F383-5EE8-616C-39D78B900EDA}"/>
                  </a:ext>
                </a:extLst>
              </p:cNvPr>
              <p:cNvSpPr txBox="1">
                <a:spLocks noRot="1" noChangeAspect="1" noMove="1" noResize="1" noEditPoints="1" noAdjustHandles="1" noChangeArrowheads="1" noChangeShapeType="1" noTextEdit="1"/>
              </p:cNvSpPr>
              <p:nvPr/>
            </p:nvSpPr>
            <p:spPr>
              <a:xfrm>
                <a:off x="10422893" y="1805465"/>
                <a:ext cx="1005508" cy="523220"/>
              </a:xfrm>
              <a:prstGeom prst="rect">
                <a:avLst/>
              </a:prstGeom>
              <a:blipFill>
                <a:blip r:embed="rId13"/>
                <a:stretch>
                  <a:fillRect b="-23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C9A1C400-5568-D1C3-42AF-5500A651489B}"/>
                  </a:ext>
                </a:extLst>
              </p:cNvPr>
              <p:cNvSpPr txBox="1"/>
              <p:nvPr/>
            </p:nvSpPr>
            <p:spPr>
              <a:xfrm>
                <a:off x="10431022" y="2987445"/>
                <a:ext cx="100550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2</m:t>
                          </m:r>
                        </m:sub>
                      </m:sSub>
                    </m:oMath>
                  </m:oMathPara>
                </a14:m>
                <a:endParaRPr lang="en-US" sz="2800" dirty="0"/>
              </a:p>
            </p:txBody>
          </p:sp>
        </mc:Choice>
        <mc:Fallback>
          <p:sp>
            <p:nvSpPr>
              <p:cNvPr id="24" name="TextBox 23">
                <a:extLst>
                  <a:ext uri="{FF2B5EF4-FFF2-40B4-BE49-F238E27FC236}">
                    <a16:creationId xmlns:a16="http://schemas.microsoft.com/office/drawing/2014/main" id="{C9A1C400-5568-D1C3-42AF-5500A651489B}"/>
                  </a:ext>
                </a:extLst>
              </p:cNvPr>
              <p:cNvSpPr txBox="1">
                <a:spLocks noRot="1" noChangeAspect="1" noMove="1" noResize="1" noEditPoints="1" noAdjustHandles="1" noChangeArrowheads="1" noChangeShapeType="1" noTextEdit="1"/>
              </p:cNvSpPr>
              <p:nvPr/>
            </p:nvSpPr>
            <p:spPr>
              <a:xfrm>
                <a:off x="10431022" y="2987445"/>
                <a:ext cx="1005508" cy="523220"/>
              </a:xfrm>
              <a:prstGeom prst="rect">
                <a:avLst/>
              </a:prstGeom>
              <a:blipFill>
                <a:blip r:embed="rId14"/>
                <a:stretch>
                  <a:fillRect b="-23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D5B87917-E8DF-7287-574C-E9CF069F404C}"/>
                  </a:ext>
                </a:extLst>
              </p:cNvPr>
              <p:cNvSpPr txBox="1"/>
              <p:nvPr/>
            </p:nvSpPr>
            <p:spPr>
              <a:xfrm>
                <a:off x="10422893" y="5027285"/>
                <a:ext cx="100550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𝑁</m:t>
                          </m:r>
                        </m:sub>
                      </m:sSub>
                    </m:oMath>
                  </m:oMathPara>
                </a14:m>
                <a:endParaRPr lang="en-US" sz="2800" dirty="0"/>
              </a:p>
            </p:txBody>
          </p:sp>
        </mc:Choice>
        <mc:Fallback>
          <p:sp>
            <p:nvSpPr>
              <p:cNvPr id="25" name="TextBox 24">
                <a:extLst>
                  <a:ext uri="{FF2B5EF4-FFF2-40B4-BE49-F238E27FC236}">
                    <a16:creationId xmlns:a16="http://schemas.microsoft.com/office/drawing/2014/main" id="{D5B87917-E8DF-7287-574C-E9CF069F404C}"/>
                  </a:ext>
                </a:extLst>
              </p:cNvPr>
              <p:cNvSpPr txBox="1">
                <a:spLocks noRot="1" noChangeAspect="1" noMove="1" noResize="1" noEditPoints="1" noAdjustHandles="1" noChangeArrowheads="1" noChangeShapeType="1" noTextEdit="1"/>
              </p:cNvSpPr>
              <p:nvPr/>
            </p:nvSpPr>
            <p:spPr>
              <a:xfrm>
                <a:off x="10422893" y="5027285"/>
                <a:ext cx="1005508" cy="523220"/>
              </a:xfrm>
              <a:prstGeom prst="rect">
                <a:avLst/>
              </a:prstGeom>
              <a:blipFill>
                <a:blip r:embed="rId15"/>
                <a:stretch>
                  <a:fillRect/>
                </a:stretch>
              </a:blipFill>
            </p:spPr>
            <p:txBody>
              <a:bodyPr/>
              <a:lstStyle/>
              <a:p>
                <a:r>
                  <a:rPr lang="en-US">
                    <a:noFill/>
                  </a:rPr>
                  <a:t> </a:t>
                </a:r>
              </a:p>
            </p:txBody>
          </p:sp>
        </mc:Fallback>
      </mc:AlternateContent>
      <p:sp>
        <p:nvSpPr>
          <p:cNvPr id="3" name="Title 1">
            <a:extLst>
              <a:ext uri="{FF2B5EF4-FFF2-40B4-BE49-F238E27FC236}">
                <a16:creationId xmlns:a16="http://schemas.microsoft.com/office/drawing/2014/main" id="{629E91E6-5A51-7E58-214C-F2C92EAEC268}"/>
              </a:ext>
            </a:extLst>
          </p:cNvPr>
          <p:cNvSpPr txBox="1">
            <a:spLocks/>
          </p:cNvSpPr>
          <p:nvPr/>
        </p:nvSpPr>
        <p:spPr>
          <a:xfrm>
            <a:off x="838200" y="365125"/>
            <a:ext cx="10515600" cy="8815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Technical overview: step 1</a:t>
            </a:r>
          </a:p>
        </p:txBody>
      </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F185988A-3685-4D18-D1E1-C08F8E0D6224}"/>
                  </a:ext>
                </a:extLst>
              </p:cNvPr>
              <p:cNvSpPr/>
              <p:nvPr/>
            </p:nvSpPr>
            <p:spPr>
              <a:xfrm>
                <a:off x="7409897" y="1649441"/>
                <a:ext cx="687172" cy="4021620"/>
              </a:xfrm>
              <a:prstGeom prst="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3600" i="1" smtClean="0">
                              <a:solidFill>
                                <a:srgbClr val="FF0000"/>
                              </a:solidFill>
                              <a:latin typeface="Cambria Math" panose="02040503050406030204" pitchFamily="18" charset="0"/>
                              <a:ea typeface="Cambria Math" panose="02040503050406030204" pitchFamily="18" charset="0"/>
                            </a:rPr>
                          </m:ctrlPr>
                        </m:sSubPr>
                        <m:e>
                          <m:r>
                            <a:rPr lang="en-US" altLang="zh-CN" sz="3600" b="0" i="1" smtClean="0">
                              <a:solidFill>
                                <a:srgbClr val="FF0000"/>
                              </a:solidFill>
                              <a:latin typeface="Cambria Math" panose="02040503050406030204" pitchFamily="18" charset="0"/>
                              <a:ea typeface="Cambria Math" panose="02040503050406030204" pitchFamily="18" charset="0"/>
                            </a:rPr>
                            <m:t> </m:t>
                          </m:r>
                          <m:r>
                            <a:rPr lang="en-US" altLang="zh-CN" sz="3600" b="0" i="1" smtClean="0">
                              <a:solidFill>
                                <a:srgbClr val="FF0000"/>
                              </a:solidFill>
                              <a:latin typeface="Cambria Math" panose="02040503050406030204" pitchFamily="18" charset="0"/>
                              <a:ea typeface="Cambria Math" panose="02040503050406030204" pitchFamily="18" charset="0"/>
                            </a:rPr>
                            <m:t>𝑦</m:t>
                          </m:r>
                        </m:e>
                        <m:sub>
                          <m:r>
                            <a:rPr lang="en-US" altLang="zh-CN" sz="3600" b="0" i="1" smtClean="0">
                              <a:solidFill>
                                <a:srgbClr val="FF0000"/>
                              </a:solidFill>
                              <a:latin typeface="Cambria Math" panose="02040503050406030204" pitchFamily="18" charset="0"/>
                              <a:ea typeface="Cambria Math" panose="02040503050406030204" pitchFamily="18" charset="0"/>
                            </a:rPr>
                            <m:t>𝑟</m:t>
                          </m:r>
                        </m:sub>
                      </m:sSub>
                    </m:oMath>
                  </m:oMathPara>
                </a14:m>
                <a:endParaRPr lang="en-US" sz="3600" dirty="0"/>
              </a:p>
            </p:txBody>
          </p:sp>
        </mc:Choice>
        <mc:Fallback>
          <p:sp>
            <p:nvSpPr>
              <p:cNvPr id="7" name="Rectangle 6">
                <a:extLst>
                  <a:ext uri="{FF2B5EF4-FFF2-40B4-BE49-F238E27FC236}">
                    <a16:creationId xmlns:a16="http://schemas.microsoft.com/office/drawing/2014/main" id="{F185988A-3685-4D18-D1E1-C08F8E0D6224}"/>
                  </a:ext>
                </a:extLst>
              </p:cNvPr>
              <p:cNvSpPr>
                <a:spLocks noRot="1" noChangeAspect="1" noMove="1" noResize="1" noEditPoints="1" noAdjustHandles="1" noChangeArrowheads="1" noChangeShapeType="1" noTextEdit="1"/>
              </p:cNvSpPr>
              <p:nvPr/>
            </p:nvSpPr>
            <p:spPr>
              <a:xfrm>
                <a:off x="7409897" y="1649441"/>
                <a:ext cx="687172" cy="4021620"/>
              </a:xfrm>
              <a:prstGeom prst="rect">
                <a:avLst/>
              </a:prstGeom>
              <a:blipFill>
                <a:blip r:embed="rId16"/>
                <a:stretch>
                  <a:fillRect l="-29091"/>
                </a:stretch>
              </a:blipFill>
            </p:spPr>
            <p:txBody>
              <a:bodyPr/>
              <a:lstStyle/>
              <a:p>
                <a:r>
                  <a:rPr lang="en-US">
                    <a:noFill/>
                  </a:rPr>
                  <a:t> </a:t>
                </a:r>
              </a:p>
            </p:txBody>
          </p:sp>
        </mc:Fallback>
      </mc:AlternateContent>
      <p:sp>
        <p:nvSpPr>
          <p:cNvPr id="14" name="Curved Right Arrow 13">
            <a:extLst>
              <a:ext uri="{FF2B5EF4-FFF2-40B4-BE49-F238E27FC236}">
                <a16:creationId xmlns:a16="http://schemas.microsoft.com/office/drawing/2014/main" id="{083D0BE0-6AC8-E3B2-1CAE-50C64C584FF4}"/>
              </a:ext>
            </a:extLst>
          </p:cNvPr>
          <p:cNvSpPr/>
          <p:nvPr/>
        </p:nvSpPr>
        <p:spPr>
          <a:xfrm rot="16200000" flipV="1">
            <a:off x="7741190" y="5725319"/>
            <a:ext cx="881586" cy="995844"/>
          </a:xfrm>
          <a:prstGeom prst="curved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02AD36EE-6F7A-A833-04DA-063AFDE7E81F}"/>
                  </a:ext>
                </a:extLst>
              </p:cNvPr>
              <p:cNvSpPr txBox="1"/>
              <p:nvPr/>
            </p:nvSpPr>
            <p:spPr>
              <a:xfrm>
                <a:off x="1373019" y="4930382"/>
                <a:ext cx="162697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𝑂</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𝑁</m:t>
                      </m:r>
                      <m:r>
                        <m:rPr>
                          <m:sty m:val="p"/>
                        </m:rPr>
                        <a:rPr lang="en-US" sz="2400" b="0" i="1" smtClean="0">
                          <a:solidFill>
                            <a:srgbClr val="FF0000"/>
                          </a:solidFill>
                          <a:latin typeface="Cambria Math" panose="02040503050406030204" pitchFamily="18" charset="0"/>
                        </a:rPr>
                        <m:t>log</m:t>
                      </m:r>
                      <m:r>
                        <a:rPr lang="en-US" sz="2400" b="0" i="1" smtClean="0">
                          <a:solidFill>
                            <a:srgbClr val="FF0000"/>
                          </a:solidFill>
                          <a:latin typeface="Cambria Math" panose="02040503050406030204" pitchFamily="18" charset="0"/>
                        </a:rPr>
                        <m:t>𝑁</m:t>
                      </m:r>
                      <m:r>
                        <a:rPr lang="en-US" sz="2400" b="0" i="1" smtClean="0">
                          <a:solidFill>
                            <a:srgbClr val="FF0000"/>
                          </a:solidFill>
                          <a:latin typeface="Cambria Math" panose="02040503050406030204" pitchFamily="18" charset="0"/>
                        </a:rPr>
                        <m:t> )</m:t>
                      </m:r>
                    </m:oMath>
                  </m:oMathPara>
                </a14:m>
                <a:endParaRPr lang="en-US" sz="2400" dirty="0">
                  <a:solidFill>
                    <a:srgbClr val="FF0000"/>
                  </a:solidFill>
                </a:endParaRPr>
              </a:p>
            </p:txBody>
          </p:sp>
        </mc:Choice>
        <mc:Fallback>
          <p:sp>
            <p:nvSpPr>
              <p:cNvPr id="22" name="TextBox 21">
                <a:extLst>
                  <a:ext uri="{FF2B5EF4-FFF2-40B4-BE49-F238E27FC236}">
                    <a16:creationId xmlns:a16="http://schemas.microsoft.com/office/drawing/2014/main" id="{02AD36EE-6F7A-A833-04DA-063AFDE7E81F}"/>
                  </a:ext>
                </a:extLst>
              </p:cNvPr>
              <p:cNvSpPr txBox="1">
                <a:spLocks noRot="1" noChangeAspect="1" noMove="1" noResize="1" noEditPoints="1" noAdjustHandles="1" noChangeArrowheads="1" noChangeShapeType="1" noTextEdit="1"/>
              </p:cNvSpPr>
              <p:nvPr/>
            </p:nvSpPr>
            <p:spPr>
              <a:xfrm>
                <a:off x="1373019" y="4930382"/>
                <a:ext cx="1626971" cy="461665"/>
              </a:xfrm>
              <a:prstGeom prst="rect">
                <a:avLst/>
              </a:prstGeom>
              <a:blipFill>
                <a:blip r:embed="rId17"/>
                <a:stretch>
                  <a:fillRect r="-1550" b="-21622"/>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6AA8333E-744D-B3C0-0E0B-FCA76E317FE0}"/>
              </a:ext>
            </a:extLst>
          </p:cNvPr>
          <p:cNvSpPr txBox="1"/>
          <p:nvPr/>
        </p:nvSpPr>
        <p:spPr>
          <a:xfrm>
            <a:off x="4722936" y="5969655"/>
            <a:ext cx="3359570" cy="523220"/>
          </a:xfrm>
          <a:prstGeom prst="rect">
            <a:avLst/>
          </a:prstGeom>
          <a:noFill/>
        </p:spPr>
        <p:txBody>
          <a:bodyPr wrap="square" rtlCol="0">
            <a:spAutoFit/>
          </a:bodyPr>
          <a:lstStyle/>
          <a:p>
            <a:r>
              <a:rPr lang="en-US" sz="2800" dirty="0"/>
              <a:t>Aggregate </a:t>
            </a:r>
            <a:r>
              <a:rPr lang="en-US" sz="2800" dirty="0">
                <a:solidFill>
                  <a:srgbClr val="FF0000"/>
                </a:solidFill>
              </a:rPr>
              <a:t>N</a:t>
            </a:r>
            <a:r>
              <a:rPr lang="zh-CN" altLang="en-US" sz="2800" dirty="0"/>
              <a:t> </a:t>
            </a:r>
            <a:r>
              <a:rPr lang="en-US" sz="2800" dirty="0"/>
              <a:t>claims</a:t>
            </a:r>
          </a:p>
        </p:txBody>
      </p:sp>
    </p:spTree>
    <p:extLst>
      <p:ext uri="{BB962C8B-B14F-4D97-AF65-F5344CB8AC3E}">
        <p14:creationId xmlns:p14="http://schemas.microsoft.com/office/powerpoint/2010/main" val="264593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erson with the mouth open&#10;&#10;Description automatically generated with low confidence">
            <a:extLst>
              <a:ext uri="{FF2B5EF4-FFF2-40B4-BE49-F238E27FC236}">
                <a16:creationId xmlns:a16="http://schemas.microsoft.com/office/drawing/2014/main" id="{C759E250-18D8-FBE0-9520-C27E8B4A098B}"/>
              </a:ext>
            </a:extLst>
          </p:cNvPr>
          <p:cNvPicPr>
            <a:picLocks noChangeAspect="1"/>
          </p:cNvPicPr>
          <p:nvPr/>
        </p:nvPicPr>
        <p:blipFill>
          <a:blip r:embed="rId3"/>
          <a:stretch>
            <a:fillRect/>
          </a:stretch>
        </p:blipFill>
        <p:spPr>
          <a:xfrm>
            <a:off x="9331403" y="2698084"/>
            <a:ext cx="1074059" cy="1074059"/>
          </a:xfrm>
          <a:prstGeom prst="rect">
            <a:avLst/>
          </a:prstGeom>
        </p:spPr>
      </p:pic>
      <p:pic>
        <p:nvPicPr>
          <p:cNvPr id="2" name="Picture 1">
            <a:extLst>
              <a:ext uri="{FF2B5EF4-FFF2-40B4-BE49-F238E27FC236}">
                <a16:creationId xmlns:a16="http://schemas.microsoft.com/office/drawing/2014/main" id="{DB085A7D-0061-A8B6-A511-89760E689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568" y="2512528"/>
            <a:ext cx="1889895" cy="2501652"/>
          </a:xfrm>
          <a:prstGeom prst="rect">
            <a:avLst/>
          </a:prstGeom>
        </p:spPr>
      </p:pic>
      <p:grpSp>
        <p:nvGrpSpPr>
          <p:cNvPr id="4" name="Group 3">
            <a:extLst>
              <a:ext uri="{FF2B5EF4-FFF2-40B4-BE49-F238E27FC236}">
                <a16:creationId xmlns:a16="http://schemas.microsoft.com/office/drawing/2014/main" id="{4B2EBA7A-DB07-F44A-5B96-611061FA4B66}"/>
              </a:ext>
            </a:extLst>
          </p:cNvPr>
          <p:cNvGrpSpPr/>
          <p:nvPr/>
        </p:nvGrpSpPr>
        <p:grpSpPr>
          <a:xfrm>
            <a:off x="3679158" y="1636704"/>
            <a:ext cx="4401253" cy="4070421"/>
            <a:chOff x="4328999" y="1477694"/>
            <a:chExt cx="2611679" cy="2811436"/>
          </a:xfrm>
        </p:grpSpPr>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3E5C6425-9BBC-295A-637B-E058C42D73AA}"/>
                    </a:ext>
                  </a:extLst>
                </p:cNvPr>
                <p:cNvSpPr/>
                <p:nvPr/>
              </p:nvSpPr>
              <p:spPr>
                <a:xfrm>
                  <a:off x="4328999" y="2938201"/>
                  <a:ext cx="596663" cy="13509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𝑥</m:t>
                        </m:r>
                      </m:oMath>
                    </m:oMathPara>
                  </a14:m>
                  <a:endParaRPr lang="en-US" sz="2800" dirty="0"/>
                </a:p>
              </p:txBody>
            </p:sp>
          </mc:Choice>
          <mc:Fallback>
            <p:sp>
              <p:nvSpPr>
                <p:cNvPr id="5" name="Rectangle 4">
                  <a:extLst>
                    <a:ext uri="{FF2B5EF4-FFF2-40B4-BE49-F238E27FC236}">
                      <a16:creationId xmlns:a16="http://schemas.microsoft.com/office/drawing/2014/main" id="{3E5C6425-9BBC-295A-637B-E058C42D73AA}"/>
                    </a:ext>
                  </a:extLst>
                </p:cNvPr>
                <p:cNvSpPr>
                  <a:spLocks noRot="1" noChangeAspect="1" noMove="1" noResize="1" noEditPoints="1" noAdjustHandles="1" noChangeArrowheads="1" noChangeShapeType="1" noTextEdit="1"/>
                </p:cNvSpPr>
                <p:nvPr/>
              </p:nvSpPr>
              <p:spPr>
                <a:xfrm>
                  <a:off x="4328999" y="2938201"/>
                  <a:ext cx="596663" cy="135092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8C9258F1-9C93-2D65-C96C-07F78561AC3A}"/>
                    </a:ext>
                  </a:extLst>
                </p:cNvPr>
                <p:cNvSpPr/>
                <p:nvPr/>
              </p:nvSpPr>
              <p:spPr>
                <a:xfrm>
                  <a:off x="4337758" y="1477694"/>
                  <a:ext cx="587904" cy="1270709"/>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𝑤</m:t>
                        </m:r>
                      </m:oMath>
                    </m:oMathPara>
                  </a14:m>
                  <a:endParaRPr lang="en-US" sz="2800" dirty="0">
                    <a:solidFill>
                      <a:srgbClr val="FF0000"/>
                    </a:solidFill>
                  </a:endParaRPr>
                </a:p>
              </p:txBody>
            </p:sp>
          </mc:Choice>
          <mc:Fallback>
            <p:sp>
              <p:nvSpPr>
                <p:cNvPr id="6" name="Rectangle 5">
                  <a:extLst>
                    <a:ext uri="{FF2B5EF4-FFF2-40B4-BE49-F238E27FC236}">
                      <a16:creationId xmlns:a16="http://schemas.microsoft.com/office/drawing/2014/main" id="{8C9258F1-9C93-2D65-C96C-07F78561AC3A}"/>
                    </a:ext>
                  </a:extLst>
                </p:cNvPr>
                <p:cNvSpPr>
                  <a:spLocks noRot="1" noChangeAspect="1" noMove="1" noResize="1" noEditPoints="1" noAdjustHandles="1" noChangeArrowheads="1" noChangeShapeType="1" noTextEdit="1"/>
                </p:cNvSpPr>
                <p:nvPr/>
              </p:nvSpPr>
              <p:spPr>
                <a:xfrm>
                  <a:off x="4337758" y="1477694"/>
                  <a:ext cx="587904" cy="127070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1AAC0F21-9C41-6E90-6763-D318B7C5B6A1}"/>
                    </a:ext>
                  </a:extLst>
                </p:cNvPr>
                <p:cNvSpPr/>
                <p:nvPr/>
              </p:nvSpPr>
              <p:spPr>
                <a:xfrm>
                  <a:off x="5050783" y="1477694"/>
                  <a:ext cx="1889895" cy="27777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0" dirty="0"/>
                    <a:t>Circuit </a:t>
                  </a:r>
                  <a14:m>
                    <m:oMath xmlns:m="http://schemas.openxmlformats.org/officeDocument/2006/math">
                      <m:r>
                        <a:rPr lang="en-US" sz="2800" b="0" i="1" smtClean="0">
                          <a:solidFill>
                            <a:srgbClr val="FF0000"/>
                          </a:solidFill>
                          <a:latin typeface="Cambria Math" panose="02040503050406030204" pitchFamily="18" charset="0"/>
                        </a:rPr>
                        <m:t>𝐶</m:t>
                      </m:r>
                    </m:oMath>
                  </a14:m>
                  <a:endParaRPr lang="en-US" sz="2800" dirty="0"/>
                </a:p>
              </p:txBody>
            </p:sp>
          </mc:Choice>
          <mc:Fallback>
            <p:sp>
              <p:nvSpPr>
                <p:cNvPr id="8" name="Rectangle 7">
                  <a:extLst>
                    <a:ext uri="{FF2B5EF4-FFF2-40B4-BE49-F238E27FC236}">
                      <a16:creationId xmlns:a16="http://schemas.microsoft.com/office/drawing/2014/main" id="{1AAC0F21-9C41-6E90-6763-D318B7C5B6A1}"/>
                    </a:ext>
                  </a:extLst>
                </p:cNvPr>
                <p:cNvSpPr>
                  <a:spLocks noRot="1" noChangeAspect="1" noMove="1" noResize="1" noEditPoints="1" noAdjustHandles="1" noChangeArrowheads="1" noChangeShapeType="1" noTextEdit="1"/>
                </p:cNvSpPr>
                <p:nvPr/>
              </p:nvSpPr>
              <p:spPr>
                <a:xfrm>
                  <a:off x="5050783" y="1477694"/>
                  <a:ext cx="1889895" cy="2777729"/>
                </a:xfrm>
                <a:prstGeom prst="rect">
                  <a:avLst/>
                </a:prstGeom>
                <a:blipFill>
                  <a:blip r:embed="rId7"/>
                  <a:stretch>
                    <a:fillRect/>
                  </a:stretch>
                </a:blipFill>
              </p:spPr>
              <p:txBody>
                <a:bodyPr/>
                <a:lstStyle/>
                <a:p>
                  <a:r>
                    <a:rPr lang="en-US">
                      <a:noFill/>
                    </a:rPr>
                    <a:t> </a:t>
                  </a:r>
                </a:p>
              </p:txBody>
            </p:sp>
          </mc:Fallback>
        </mc:AlternateContent>
      </p:grpSp>
      <p:pic>
        <p:nvPicPr>
          <p:cNvPr id="10" name="Picture 9" descr="A person with the mouth open&#10;&#10;Description automatically generated with low confidence">
            <a:extLst>
              <a:ext uri="{FF2B5EF4-FFF2-40B4-BE49-F238E27FC236}">
                <a16:creationId xmlns:a16="http://schemas.microsoft.com/office/drawing/2014/main" id="{B9D5749F-56C0-0099-A898-F77FC18DA086}"/>
              </a:ext>
            </a:extLst>
          </p:cNvPr>
          <p:cNvPicPr>
            <a:picLocks noChangeAspect="1"/>
          </p:cNvPicPr>
          <p:nvPr/>
        </p:nvPicPr>
        <p:blipFill>
          <a:blip r:embed="rId3"/>
          <a:stretch>
            <a:fillRect/>
          </a:stretch>
        </p:blipFill>
        <p:spPr>
          <a:xfrm>
            <a:off x="9290077" y="1347703"/>
            <a:ext cx="1164825" cy="1164825"/>
          </a:xfrm>
          <a:prstGeom prst="rect">
            <a:avLst/>
          </a:prstGeom>
        </p:spPr>
      </p:pic>
      <p:sp>
        <p:nvSpPr>
          <p:cNvPr id="11" name="TextBox 10">
            <a:extLst>
              <a:ext uri="{FF2B5EF4-FFF2-40B4-BE49-F238E27FC236}">
                <a16:creationId xmlns:a16="http://schemas.microsoft.com/office/drawing/2014/main" id="{4827BEC8-1AE4-4169-A827-1E3267CEDB97}"/>
              </a:ext>
            </a:extLst>
          </p:cNvPr>
          <p:cNvSpPr txBox="1"/>
          <p:nvPr/>
        </p:nvSpPr>
        <p:spPr>
          <a:xfrm>
            <a:off x="9322088" y="2425517"/>
            <a:ext cx="1100805" cy="369332"/>
          </a:xfrm>
          <a:prstGeom prst="rect">
            <a:avLst/>
          </a:prstGeom>
          <a:noFill/>
        </p:spPr>
        <p:txBody>
          <a:bodyPr wrap="square" rtlCol="0">
            <a:spAutoFit/>
          </a:bodyPr>
          <a:lstStyle/>
          <a:p>
            <a:r>
              <a:rPr lang="en-US" dirty="0"/>
              <a:t>Verifier 1</a:t>
            </a:r>
          </a:p>
        </p:txBody>
      </p:sp>
      <p:pic>
        <p:nvPicPr>
          <p:cNvPr id="17" name="Picture 16" descr="A person with the mouth open&#10;&#10;Description automatically generated with low confidence">
            <a:extLst>
              <a:ext uri="{FF2B5EF4-FFF2-40B4-BE49-F238E27FC236}">
                <a16:creationId xmlns:a16="http://schemas.microsoft.com/office/drawing/2014/main" id="{1C34B7AF-C13F-3B51-3FF2-4AB103FA3581}"/>
              </a:ext>
            </a:extLst>
          </p:cNvPr>
          <p:cNvPicPr>
            <a:picLocks noChangeAspect="1"/>
          </p:cNvPicPr>
          <p:nvPr/>
        </p:nvPicPr>
        <p:blipFill>
          <a:blip r:embed="rId3"/>
          <a:stretch>
            <a:fillRect/>
          </a:stretch>
        </p:blipFill>
        <p:spPr>
          <a:xfrm>
            <a:off x="9433409" y="4597003"/>
            <a:ext cx="1074059" cy="1074059"/>
          </a:xfrm>
          <a:prstGeom prst="rect">
            <a:avLst/>
          </a:prstGeom>
        </p:spPr>
      </p:pic>
      <p:sp>
        <p:nvSpPr>
          <p:cNvPr id="18" name="TextBox 17">
            <a:extLst>
              <a:ext uri="{FF2B5EF4-FFF2-40B4-BE49-F238E27FC236}">
                <a16:creationId xmlns:a16="http://schemas.microsoft.com/office/drawing/2014/main" id="{C46E3377-89FD-A765-BE4A-502A46A49BCF}"/>
              </a:ext>
            </a:extLst>
          </p:cNvPr>
          <p:cNvSpPr txBox="1"/>
          <p:nvPr/>
        </p:nvSpPr>
        <p:spPr>
          <a:xfrm>
            <a:off x="9387173" y="5671062"/>
            <a:ext cx="1280345" cy="369332"/>
          </a:xfrm>
          <a:prstGeom prst="rect">
            <a:avLst/>
          </a:prstGeom>
          <a:noFill/>
        </p:spPr>
        <p:txBody>
          <a:bodyPr wrap="square" rtlCol="0">
            <a:spAutoFit/>
          </a:bodyPr>
          <a:lstStyle/>
          <a:p>
            <a:r>
              <a:rPr lang="en-US" dirty="0"/>
              <a:t>Verifier N</a:t>
            </a:r>
          </a:p>
        </p:txBody>
      </p:sp>
      <p:sp>
        <p:nvSpPr>
          <p:cNvPr id="20" name="TextBox 19">
            <a:extLst>
              <a:ext uri="{FF2B5EF4-FFF2-40B4-BE49-F238E27FC236}">
                <a16:creationId xmlns:a16="http://schemas.microsoft.com/office/drawing/2014/main" id="{ADE4B9B0-F02F-6320-11D2-590104DBFA7A}"/>
              </a:ext>
            </a:extLst>
          </p:cNvPr>
          <p:cNvSpPr txBox="1"/>
          <p:nvPr/>
        </p:nvSpPr>
        <p:spPr>
          <a:xfrm>
            <a:off x="9340937" y="3811251"/>
            <a:ext cx="1280345" cy="369332"/>
          </a:xfrm>
          <a:prstGeom prst="rect">
            <a:avLst/>
          </a:prstGeom>
          <a:noFill/>
        </p:spPr>
        <p:txBody>
          <a:bodyPr wrap="square" rtlCol="0">
            <a:spAutoFit/>
          </a:bodyPr>
          <a:lstStyle/>
          <a:p>
            <a:r>
              <a:rPr lang="en-US" dirty="0"/>
              <a:t>Verifier 2</a:t>
            </a:r>
          </a:p>
        </p:txBody>
      </p:sp>
      <mc:AlternateContent xmlns:mc="http://schemas.openxmlformats.org/markup-compatibility/2006">
        <mc:Choice xmlns:a14="http://schemas.microsoft.com/office/drawing/2010/main" Requires="a14">
          <p:sp>
            <p:nvSpPr>
              <p:cNvPr id="21" name="Rectangle 20">
                <a:extLst>
                  <a:ext uri="{FF2B5EF4-FFF2-40B4-BE49-F238E27FC236}">
                    <a16:creationId xmlns:a16="http://schemas.microsoft.com/office/drawing/2014/main" id="{715A1714-8FDF-A225-C472-A59421BD460C}"/>
                  </a:ext>
                </a:extLst>
              </p:cNvPr>
              <p:cNvSpPr/>
              <p:nvPr/>
            </p:nvSpPr>
            <p:spPr>
              <a:xfrm rot="5400000">
                <a:off x="9401369" y="4135454"/>
                <a:ext cx="1000083"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rPr>
                        <m:t>⋯</m:t>
                      </m:r>
                    </m:oMath>
                  </m:oMathPara>
                </a14:m>
                <a:endParaRPr lang="en-US" sz="2800" dirty="0">
                  <a:solidFill>
                    <a:schemeClr val="tx1"/>
                  </a:solidFill>
                </a:endParaRPr>
              </a:p>
            </p:txBody>
          </p:sp>
        </mc:Choice>
        <mc:Fallback>
          <p:sp>
            <p:nvSpPr>
              <p:cNvPr id="21" name="Rectangle 20">
                <a:extLst>
                  <a:ext uri="{FF2B5EF4-FFF2-40B4-BE49-F238E27FC236}">
                    <a16:creationId xmlns:a16="http://schemas.microsoft.com/office/drawing/2014/main" id="{715A1714-8FDF-A225-C472-A59421BD460C}"/>
                  </a:ext>
                </a:extLst>
              </p:cNvPr>
              <p:cNvSpPr>
                <a:spLocks noRot="1" noChangeAspect="1" noMove="1" noResize="1" noEditPoints="1" noAdjustHandles="1" noChangeArrowheads="1" noChangeShapeType="1" noTextEdit="1"/>
              </p:cNvSpPr>
              <p:nvPr/>
            </p:nvSpPr>
            <p:spPr>
              <a:xfrm rot="5400000">
                <a:off x="9401369" y="4135454"/>
                <a:ext cx="1000083"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ADDB7163-F383-5EE8-616C-39D78B900EDA}"/>
                  </a:ext>
                </a:extLst>
              </p:cNvPr>
              <p:cNvSpPr txBox="1"/>
              <p:nvPr/>
            </p:nvSpPr>
            <p:spPr>
              <a:xfrm>
                <a:off x="10422893" y="1805465"/>
                <a:ext cx="100550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800" b="0" i="1" smtClean="0">
                          <a:solidFill>
                            <a:srgbClr val="FF0000"/>
                          </a:solidFill>
                          <a:latin typeface="Cambria Math" panose="02040503050406030204" pitchFamily="18" charset="0"/>
                        </a:rPr>
                        <m:t>π</m:t>
                      </m:r>
                    </m:oMath>
                  </m:oMathPara>
                </a14:m>
                <a:endParaRPr lang="en-US" sz="2800" b="0" dirty="0">
                  <a:solidFill>
                    <a:srgbClr val="FF0000"/>
                  </a:solidFill>
                </a:endParaRPr>
              </a:p>
            </p:txBody>
          </p:sp>
        </mc:Choice>
        <mc:Fallback>
          <p:sp>
            <p:nvSpPr>
              <p:cNvPr id="23" name="TextBox 22">
                <a:extLst>
                  <a:ext uri="{FF2B5EF4-FFF2-40B4-BE49-F238E27FC236}">
                    <a16:creationId xmlns:a16="http://schemas.microsoft.com/office/drawing/2014/main" id="{ADDB7163-F383-5EE8-616C-39D78B900EDA}"/>
                  </a:ext>
                </a:extLst>
              </p:cNvPr>
              <p:cNvSpPr txBox="1">
                <a:spLocks noRot="1" noChangeAspect="1" noMove="1" noResize="1" noEditPoints="1" noAdjustHandles="1" noChangeArrowheads="1" noChangeShapeType="1" noTextEdit="1"/>
              </p:cNvSpPr>
              <p:nvPr/>
            </p:nvSpPr>
            <p:spPr>
              <a:xfrm>
                <a:off x="10422893" y="1805465"/>
                <a:ext cx="1005508"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C9A1C400-5568-D1C3-42AF-5500A651489B}"/>
                  </a:ext>
                </a:extLst>
              </p:cNvPr>
              <p:cNvSpPr txBox="1"/>
              <p:nvPr/>
            </p:nvSpPr>
            <p:spPr>
              <a:xfrm>
                <a:off x="10431022" y="2987445"/>
                <a:ext cx="100550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800" b="0" i="1" smtClean="0">
                          <a:solidFill>
                            <a:srgbClr val="FF0000"/>
                          </a:solidFill>
                          <a:latin typeface="Cambria Math" panose="02040503050406030204" pitchFamily="18" charset="0"/>
                        </a:rPr>
                        <m:t>π</m:t>
                      </m:r>
                    </m:oMath>
                  </m:oMathPara>
                </a14:m>
                <a:endParaRPr lang="en-US" sz="2800" b="0" dirty="0">
                  <a:solidFill>
                    <a:srgbClr val="FF0000"/>
                  </a:solidFill>
                </a:endParaRPr>
              </a:p>
            </p:txBody>
          </p:sp>
        </mc:Choice>
        <mc:Fallback>
          <p:sp>
            <p:nvSpPr>
              <p:cNvPr id="24" name="TextBox 23">
                <a:extLst>
                  <a:ext uri="{FF2B5EF4-FFF2-40B4-BE49-F238E27FC236}">
                    <a16:creationId xmlns:a16="http://schemas.microsoft.com/office/drawing/2014/main" id="{C9A1C400-5568-D1C3-42AF-5500A651489B}"/>
                  </a:ext>
                </a:extLst>
              </p:cNvPr>
              <p:cNvSpPr txBox="1">
                <a:spLocks noRot="1" noChangeAspect="1" noMove="1" noResize="1" noEditPoints="1" noAdjustHandles="1" noChangeArrowheads="1" noChangeShapeType="1" noTextEdit="1"/>
              </p:cNvSpPr>
              <p:nvPr/>
            </p:nvSpPr>
            <p:spPr>
              <a:xfrm>
                <a:off x="10431022" y="2987445"/>
                <a:ext cx="1005508"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D5B87917-E8DF-7287-574C-E9CF069F404C}"/>
                  </a:ext>
                </a:extLst>
              </p:cNvPr>
              <p:cNvSpPr txBox="1"/>
              <p:nvPr/>
            </p:nvSpPr>
            <p:spPr>
              <a:xfrm>
                <a:off x="10422893" y="5027285"/>
                <a:ext cx="100550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800" b="0" i="1" smtClean="0">
                          <a:solidFill>
                            <a:srgbClr val="FF0000"/>
                          </a:solidFill>
                          <a:latin typeface="Cambria Math" panose="02040503050406030204" pitchFamily="18" charset="0"/>
                        </a:rPr>
                        <m:t>π</m:t>
                      </m:r>
                    </m:oMath>
                  </m:oMathPara>
                </a14:m>
                <a:endParaRPr lang="en-US" sz="2800" b="0" dirty="0">
                  <a:solidFill>
                    <a:srgbClr val="FF0000"/>
                  </a:solidFill>
                </a:endParaRPr>
              </a:p>
            </p:txBody>
          </p:sp>
        </mc:Choice>
        <mc:Fallback>
          <p:sp>
            <p:nvSpPr>
              <p:cNvPr id="25" name="TextBox 24">
                <a:extLst>
                  <a:ext uri="{FF2B5EF4-FFF2-40B4-BE49-F238E27FC236}">
                    <a16:creationId xmlns:a16="http://schemas.microsoft.com/office/drawing/2014/main" id="{D5B87917-E8DF-7287-574C-E9CF069F404C}"/>
                  </a:ext>
                </a:extLst>
              </p:cNvPr>
              <p:cNvSpPr txBox="1">
                <a:spLocks noRot="1" noChangeAspect="1" noMove="1" noResize="1" noEditPoints="1" noAdjustHandles="1" noChangeArrowheads="1" noChangeShapeType="1" noTextEdit="1"/>
              </p:cNvSpPr>
              <p:nvPr/>
            </p:nvSpPr>
            <p:spPr>
              <a:xfrm>
                <a:off x="10422893" y="5027285"/>
                <a:ext cx="1005508" cy="523220"/>
              </a:xfrm>
              <a:prstGeom prst="rect">
                <a:avLst/>
              </a:prstGeom>
              <a:blipFill>
                <a:blip r:embed="rId11"/>
                <a:stretch>
                  <a:fillRect/>
                </a:stretch>
              </a:blipFill>
            </p:spPr>
            <p:txBody>
              <a:bodyPr/>
              <a:lstStyle/>
              <a:p>
                <a:r>
                  <a:rPr lang="en-US">
                    <a:noFill/>
                  </a:rPr>
                  <a:t> </a:t>
                </a:r>
              </a:p>
            </p:txBody>
          </p:sp>
        </mc:Fallback>
      </mc:AlternateContent>
      <p:sp>
        <p:nvSpPr>
          <p:cNvPr id="3" name="Title 1">
            <a:extLst>
              <a:ext uri="{FF2B5EF4-FFF2-40B4-BE49-F238E27FC236}">
                <a16:creationId xmlns:a16="http://schemas.microsoft.com/office/drawing/2014/main" id="{629E91E6-5A51-7E58-214C-F2C92EAEC268}"/>
              </a:ext>
            </a:extLst>
          </p:cNvPr>
          <p:cNvSpPr txBox="1">
            <a:spLocks/>
          </p:cNvSpPr>
          <p:nvPr/>
        </p:nvSpPr>
        <p:spPr>
          <a:xfrm>
            <a:off x="838200" y="365125"/>
            <a:ext cx="10515600" cy="8815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Technical overview: step 2</a:t>
            </a:r>
          </a:p>
        </p:txBody>
      </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F185988A-3685-4D18-D1E1-C08F8E0D6224}"/>
                  </a:ext>
                </a:extLst>
              </p:cNvPr>
              <p:cNvSpPr/>
              <p:nvPr/>
            </p:nvSpPr>
            <p:spPr>
              <a:xfrm>
                <a:off x="8252902" y="1649442"/>
                <a:ext cx="687172" cy="4021620"/>
              </a:xfrm>
              <a:prstGeom prst="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3600" i="1" smtClean="0">
                              <a:solidFill>
                                <a:srgbClr val="FF0000"/>
                              </a:solidFill>
                              <a:latin typeface="Cambria Math" panose="02040503050406030204" pitchFamily="18" charset="0"/>
                              <a:ea typeface="Cambria Math" panose="02040503050406030204" pitchFamily="18" charset="0"/>
                            </a:rPr>
                          </m:ctrlPr>
                        </m:sSubPr>
                        <m:e>
                          <m:r>
                            <a:rPr lang="en-US" altLang="zh-CN" sz="3600" b="0" i="1" smtClean="0">
                              <a:solidFill>
                                <a:srgbClr val="FF0000"/>
                              </a:solidFill>
                              <a:latin typeface="Cambria Math" panose="02040503050406030204" pitchFamily="18" charset="0"/>
                              <a:ea typeface="Cambria Math" panose="02040503050406030204" pitchFamily="18" charset="0"/>
                            </a:rPr>
                            <m:t> </m:t>
                          </m:r>
                          <m:r>
                            <a:rPr lang="en-US" altLang="zh-CN" sz="3600" b="0" i="1" smtClean="0">
                              <a:solidFill>
                                <a:srgbClr val="FF0000"/>
                              </a:solidFill>
                              <a:latin typeface="Cambria Math" panose="02040503050406030204" pitchFamily="18" charset="0"/>
                              <a:ea typeface="Cambria Math" panose="02040503050406030204" pitchFamily="18" charset="0"/>
                            </a:rPr>
                            <m:t>𝑦</m:t>
                          </m:r>
                        </m:e>
                        <m:sub>
                          <m:r>
                            <a:rPr lang="en-US" altLang="zh-CN" sz="3600" b="0" i="1" smtClean="0">
                              <a:solidFill>
                                <a:srgbClr val="FF0000"/>
                              </a:solidFill>
                              <a:latin typeface="Cambria Math" panose="02040503050406030204" pitchFamily="18" charset="0"/>
                              <a:ea typeface="Cambria Math" panose="02040503050406030204" pitchFamily="18" charset="0"/>
                            </a:rPr>
                            <m:t>𝑟</m:t>
                          </m:r>
                        </m:sub>
                      </m:sSub>
                    </m:oMath>
                  </m:oMathPara>
                </a14:m>
                <a:endParaRPr lang="en-US" sz="3600" dirty="0"/>
              </a:p>
            </p:txBody>
          </p:sp>
        </mc:Choice>
        <mc:Fallback>
          <p:sp>
            <p:nvSpPr>
              <p:cNvPr id="7" name="Rectangle 6">
                <a:extLst>
                  <a:ext uri="{FF2B5EF4-FFF2-40B4-BE49-F238E27FC236}">
                    <a16:creationId xmlns:a16="http://schemas.microsoft.com/office/drawing/2014/main" id="{F185988A-3685-4D18-D1E1-C08F8E0D6224}"/>
                  </a:ext>
                </a:extLst>
              </p:cNvPr>
              <p:cNvSpPr>
                <a:spLocks noRot="1" noChangeAspect="1" noMove="1" noResize="1" noEditPoints="1" noAdjustHandles="1" noChangeArrowheads="1" noChangeShapeType="1" noTextEdit="1"/>
              </p:cNvSpPr>
              <p:nvPr/>
            </p:nvSpPr>
            <p:spPr>
              <a:xfrm>
                <a:off x="8252902" y="1649442"/>
                <a:ext cx="687172" cy="4021620"/>
              </a:xfrm>
              <a:prstGeom prst="rect">
                <a:avLst/>
              </a:prstGeom>
              <a:blipFill>
                <a:blip r:embed="rId12"/>
                <a:stretch>
                  <a:fillRect l="-267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A510208F-0A59-D444-C559-0DEECC70D559}"/>
                  </a:ext>
                </a:extLst>
              </p:cNvPr>
              <p:cNvSpPr txBox="1"/>
              <p:nvPr/>
            </p:nvSpPr>
            <p:spPr>
              <a:xfrm>
                <a:off x="1373019" y="4930382"/>
                <a:ext cx="162697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𝑂</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𝐶</m:t>
                      </m:r>
                      <m:r>
                        <a:rPr lang="en-US" sz="2400" b="0" i="1" smtClean="0">
                          <a:solidFill>
                            <a:srgbClr val="FF0000"/>
                          </a:solidFill>
                          <a:latin typeface="Cambria Math" panose="02040503050406030204" pitchFamily="18" charset="0"/>
                        </a:rPr>
                        <m:t>|)</m:t>
                      </m:r>
                    </m:oMath>
                  </m:oMathPara>
                </a14:m>
                <a:endParaRPr lang="en-US" sz="2400" dirty="0">
                  <a:solidFill>
                    <a:srgbClr val="FF0000"/>
                  </a:solidFill>
                </a:endParaRPr>
              </a:p>
            </p:txBody>
          </p:sp>
        </mc:Choice>
        <mc:Fallback>
          <p:sp>
            <p:nvSpPr>
              <p:cNvPr id="22" name="TextBox 21">
                <a:extLst>
                  <a:ext uri="{FF2B5EF4-FFF2-40B4-BE49-F238E27FC236}">
                    <a16:creationId xmlns:a16="http://schemas.microsoft.com/office/drawing/2014/main" id="{A510208F-0A59-D444-C559-0DEECC70D559}"/>
                  </a:ext>
                </a:extLst>
              </p:cNvPr>
              <p:cNvSpPr txBox="1">
                <a:spLocks noRot="1" noChangeAspect="1" noMove="1" noResize="1" noEditPoints="1" noAdjustHandles="1" noChangeArrowheads="1" noChangeShapeType="1" noTextEdit="1"/>
              </p:cNvSpPr>
              <p:nvPr/>
            </p:nvSpPr>
            <p:spPr>
              <a:xfrm>
                <a:off x="1373019" y="4930382"/>
                <a:ext cx="1626971" cy="461665"/>
              </a:xfrm>
              <a:prstGeom prst="rect">
                <a:avLst/>
              </a:prstGeom>
              <a:blipFill>
                <a:blip r:embed="rId13"/>
                <a:stretch>
                  <a:fillRect b="-18919"/>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F4CE7E0C-9739-BF78-2762-C85182F372E7}"/>
              </a:ext>
            </a:extLst>
          </p:cNvPr>
          <p:cNvSpPr txBox="1"/>
          <p:nvPr/>
        </p:nvSpPr>
        <p:spPr>
          <a:xfrm>
            <a:off x="10661293" y="1372444"/>
            <a:ext cx="585912" cy="4647364"/>
          </a:xfrm>
          <a:prstGeom prst="rect">
            <a:avLst/>
          </a:prstGeom>
          <a:noFill/>
          <a:ln>
            <a:solidFill>
              <a:schemeClr val="accent1"/>
            </a:solidFill>
          </a:ln>
        </p:spPr>
        <p:txBody>
          <a:bodyPr wrap="square" rtlCol="0">
            <a:spAutoFit/>
          </a:bodyPr>
          <a:lstStyle/>
          <a:p>
            <a:endParaRPr lang="en-US" dirty="0"/>
          </a:p>
        </p:txBody>
      </p:sp>
      <p:sp>
        <p:nvSpPr>
          <p:cNvPr id="27" name="TextBox 26">
            <a:extLst>
              <a:ext uri="{FF2B5EF4-FFF2-40B4-BE49-F238E27FC236}">
                <a16:creationId xmlns:a16="http://schemas.microsoft.com/office/drawing/2014/main" id="{0589B57C-BEA8-94DE-7CFE-12FDF6B362BB}"/>
              </a:ext>
            </a:extLst>
          </p:cNvPr>
          <p:cNvSpPr txBox="1"/>
          <p:nvPr/>
        </p:nvSpPr>
        <p:spPr>
          <a:xfrm>
            <a:off x="4808182" y="5876283"/>
            <a:ext cx="3359570" cy="523220"/>
          </a:xfrm>
          <a:prstGeom prst="rect">
            <a:avLst/>
          </a:prstGeom>
          <a:noFill/>
        </p:spPr>
        <p:txBody>
          <a:bodyPr wrap="square" rtlCol="0">
            <a:spAutoFit/>
          </a:bodyPr>
          <a:lstStyle/>
          <a:p>
            <a:r>
              <a:rPr lang="en-US" sz="2800" dirty="0"/>
              <a:t>Share the same proof</a:t>
            </a:r>
          </a:p>
        </p:txBody>
      </p:sp>
    </p:spTree>
    <p:extLst>
      <p:ext uri="{BB962C8B-B14F-4D97-AF65-F5344CB8AC3E}">
        <p14:creationId xmlns:p14="http://schemas.microsoft.com/office/powerpoint/2010/main" val="208681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animBg="1"/>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银色的圆形齿轮png元素图片素材-佳库网">
            <a:extLst>
              <a:ext uri="{FF2B5EF4-FFF2-40B4-BE49-F238E27FC236}">
                <a16:creationId xmlns:a16="http://schemas.microsoft.com/office/drawing/2014/main" id="{C949896B-5552-B361-E964-2673E55D6D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6510" y="4422253"/>
            <a:ext cx="1300311" cy="130031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person with the mouth open&#10;&#10;Description automatically generated with low confidence">
            <a:extLst>
              <a:ext uri="{FF2B5EF4-FFF2-40B4-BE49-F238E27FC236}">
                <a16:creationId xmlns:a16="http://schemas.microsoft.com/office/drawing/2014/main" id="{C759E250-18D8-FBE0-9520-C27E8B4A098B}"/>
              </a:ext>
            </a:extLst>
          </p:cNvPr>
          <p:cNvPicPr>
            <a:picLocks noChangeAspect="1"/>
          </p:cNvPicPr>
          <p:nvPr/>
        </p:nvPicPr>
        <p:blipFill>
          <a:blip r:embed="rId4"/>
          <a:stretch>
            <a:fillRect/>
          </a:stretch>
        </p:blipFill>
        <p:spPr>
          <a:xfrm>
            <a:off x="9331403" y="2698084"/>
            <a:ext cx="1074059" cy="1074059"/>
          </a:xfrm>
          <a:prstGeom prst="rect">
            <a:avLst/>
          </a:prstGeom>
        </p:spPr>
      </p:pic>
      <p:pic>
        <p:nvPicPr>
          <p:cNvPr id="2" name="Picture 1">
            <a:extLst>
              <a:ext uri="{FF2B5EF4-FFF2-40B4-BE49-F238E27FC236}">
                <a16:creationId xmlns:a16="http://schemas.microsoft.com/office/drawing/2014/main" id="{DB085A7D-0061-A8B6-A511-89760E6891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8568" y="2512528"/>
            <a:ext cx="1889895" cy="2501652"/>
          </a:xfrm>
          <a:prstGeom prst="rect">
            <a:avLst/>
          </a:prstGeom>
        </p:spPr>
      </p:pic>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9EF6E37B-82E6-18D2-3A9B-F18AA8E0BE79}"/>
                  </a:ext>
                </a:extLst>
              </p:cNvPr>
              <p:cNvSpPr/>
              <p:nvPr/>
            </p:nvSpPr>
            <p:spPr>
              <a:xfrm>
                <a:off x="8129078" y="1649442"/>
                <a:ext cx="995845" cy="995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i="1" smtClean="0">
                              <a:solidFill>
                                <a:srgbClr val="FF0000"/>
                              </a:solidFill>
                              <a:latin typeface="Cambria Math" panose="02040503050406030204" pitchFamily="18" charset="0"/>
                              <a:ea typeface="Cambria Math" panose="02040503050406030204" pitchFamily="18" charset="0"/>
                            </a:rPr>
                          </m:ctrlPr>
                        </m:sSubPr>
                        <m:e>
                          <m:r>
                            <a:rPr lang="en-US" altLang="zh-CN" sz="2800" b="0" i="1" smtClean="0">
                              <a:solidFill>
                                <a:srgbClr val="FF0000"/>
                              </a:solidFill>
                              <a:latin typeface="Cambria Math" panose="02040503050406030204" pitchFamily="18" charset="0"/>
                              <a:ea typeface="Cambria Math" panose="02040503050406030204" pitchFamily="18" charset="0"/>
                            </a:rPr>
                            <m:t> </m:t>
                          </m:r>
                          <m:r>
                            <a:rPr lang="en-US" altLang="zh-CN" sz="2800" b="0" i="1" smtClean="0">
                              <a:solidFill>
                                <a:srgbClr val="FF0000"/>
                              </a:solidFill>
                              <a:latin typeface="Cambria Math" panose="02040503050406030204" pitchFamily="18" charset="0"/>
                              <a:ea typeface="Cambria Math" panose="02040503050406030204" pitchFamily="18" charset="0"/>
                            </a:rPr>
                            <m:t>𝑟</m:t>
                          </m:r>
                        </m:e>
                        <m:sub>
                          <m:r>
                            <a:rPr lang="en-US" altLang="zh-CN" sz="2800" b="0" i="1" smtClean="0">
                              <a:solidFill>
                                <a:srgbClr val="FF0000"/>
                              </a:solidFill>
                              <a:latin typeface="Cambria Math" panose="02040503050406030204" pitchFamily="18" charset="0"/>
                              <a:ea typeface="Cambria Math" panose="02040503050406030204" pitchFamily="18" charset="0"/>
                            </a:rPr>
                            <m:t>1</m:t>
                          </m:r>
                        </m:sub>
                      </m:sSub>
                    </m:oMath>
                  </m:oMathPara>
                </a14:m>
                <a:endParaRPr lang="en-US" sz="2800" dirty="0"/>
              </a:p>
            </p:txBody>
          </p:sp>
        </mc:Choice>
        <mc:Fallback>
          <p:sp>
            <p:nvSpPr>
              <p:cNvPr id="9" name="Rectangle 8">
                <a:extLst>
                  <a:ext uri="{FF2B5EF4-FFF2-40B4-BE49-F238E27FC236}">
                    <a16:creationId xmlns:a16="http://schemas.microsoft.com/office/drawing/2014/main" id="{9EF6E37B-82E6-18D2-3A9B-F18AA8E0BE79}"/>
                  </a:ext>
                </a:extLst>
              </p:cNvPr>
              <p:cNvSpPr>
                <a:spLocks noRot="1" noChangeAspect="1" noMove="1" noResize="1" noEditPoints="1" noAdjustHandles="1" noChangeArrowheads="1" noChangeShapeType="1" noTextEdit="1"/>
              </p:cNvSpPr>
              <p:nvPr/>
            </p:nvSpPr>
            <p:spPr>
              <a:xfrm>
                <a:off x="8129078" y="1649442"/>
                <a:ext cx="995845" cy="995845"/>
              </a:xfrm>
              <a:prstGeom prst="rect">
                <a:avLst/>
              </a:prstGeom>
              <a:blipFill>
                <a:blip r:embed="rId6"/>
                <a:stretch>
                  <a:fillRect/>
                </a:stretch>
              </a:blipFill>
            </p:spPr>
            <p:txBody>
              <a:bodyPr/>
              <a:lstStyle/>
              <a:p>
                <a:r>
                  <a:rPr lang="en-US">
                    <a:noFill/>
                  </a:rPr>
                  <a:t> </a:t>
                </a:r>
              </a:p>
            </p:txBody>
          </p:sp>
        </mc:Fallback>
      </mc:AlternateContent>
      <p:pic>
        <p:nvPicPr>
          <p:cNvPr id="10" name="Picture 9" descr="A person with the mouth open&#10;&#10;Description automatically generated with low confidence">
            <a:extLst>
              <a:ext uri="{FF2B5EF4-FFF2-40B4-BE49-F238E27FC236}">
                <a16:creationId xmlns:a16="http://schemas.microsoft.com/office/drawing/2014/main" id="{B9D5749F-56C0-0099-A898-F77FC18DA086}"/>
              </a:ext>
            </a:extLst>
          </p:cNvPr>
          <p:cNvPicPr>
            <a:picLocks noChangeAspect="1"/>
          </p:cNvPicPr>
          <p:nvPr/>
        </p:nvPicPr>
        <p:blipFill>
          <a:blip r:embed="rId4"/>
          <a:stretch>
            <a:fillRect/>
          </a:stretch>
        </p:blipFill>
        <p:spPr>
          <a:xfrm>
            <a:off x="9290077" y="1347703"/>
            <a:ext cx="1164825" cy="1164825"/>
          </a:xfrm>
          <a:prstGeom prst="rect">
            <a:avLst/>
          </a:prstGeom>
        </p:spPr>
      </p:pic>
      <p:sp>
        <p:nvSpPr>
          <p:cNvPr id="11" name="TextBox 10">
            <a:extLst>
              <a:ext uri="{FF2B5EF4-FFF2-40B4-BE49-F238E27FC236}">
                <a16:creationId xmlns:a16="http://schemas.microsoft.com/office/drawing/2014/main" id="{4827BEC8-1AE4-4169-A827-1E3267CEDB97}"/>
              </a:ext>
            </a:extLst>
          </p:cNvPr>
          <p:cNvSpPr txBox="1"/>
          <p:nvPr/>
        </p:nvSpPr>
        <p:spPr>
          <a:xfrm>
            <a:off x="9322088" y="2425517"/>
            <a:ext cx="1100805" cy="369332"/>
          </a:xfrm>
          <a:prstGeom prst="rect">
            <a:avLst/>
          </a:prstGeom>
          <a:noFill/>
        </p:spPr>
        <p:txBody>
          <a:bodyPr wrap="square" rtlCol="0">
            <a:spAutoFit/>
          </a:bodyPr>
          <a:lstStyle/>
          <a:p>
            <a:r>
              <a:rPr lang="en-US" dirty="0"/>
              <a:t>Verifier 1</a:t>
            </a:r>
          </a:p>
        </p:txBody>
      </p:sp>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5C254EE1-42B2-993B-80B9-891608621BFD}"/>
                  </a:ext>
                </a:extLst>
              </p:cNvPr>
              <p:cNvSpPr/>
              <p:nvPr/>
            </p:nvSpPr>
            <p:spPr>
              <a:xfrm>
                <a:off x="8129078" y="2737192"/>
                <a:ext cx="995845" cy="995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i="1" smtClean="0">
                              <a:solidFill>
                                <a:srgbClr val="FF0000"/>
                              </a:solidFill>
                              <a:latin typeface="Cambria Math" panose="02040503050406030204" pitchFamily="18" charset="0"/>
                              <a:ea typeface="Cambria Math" panose="02040503050406030204" pitchFamily="18" charset="0"/>
                            </a:rPr>
                          </m:ctrlPr>
                        </m:sSubPr>
                        <m:e>
                          <m:r>
                            <a:rPr lang="en-US" altLang="zh-CN" sz="2800" b="0" i="1" smtClean="0">
                              <a:solidFill>
                                <a:srgbClr val="FF0000"/>
                              </a:solidFill>
                              <a:latin typeface="Cambria Math" panose="02040503050406030204" pitchFamily="18" charset="0"/>
                              <a:ea typeface="Cambria Math" panose="02040503050406030204" pitchFamily="18" charset="0"/>
                            </a:rPr>
                            <m:t> </m:t>
                          </m:r>
                          <m:r>
                            <a:rPr lang="en-US" altLang="zh-CN" sz="2800" b="0" i="1" smtClean="0">
                              <a:solidFill>
                                <a:srgbClr val="FF0000"/>
                              </a:solidFill>
                              <a:latin typeface="Cambria Math" panose="02040503050406030204" pitchFamily="18" charset="0"/>
                              <a:ea typeface="Cambria Math" panose="02040503050406030204" pitchFamily="18" charset="0"/>
                            </a:rPr>
                            <m:t>𝑟</m:t>
                          </m:r>
                        </m:e>
                        <m:sub>
                          <m:r>
                            <a:rPr lang="en-US" altLang="zh-CN" sz="2800" b="0" i="1" smtClean="0">
                              <a:solidFill>
                                <a:srgbClr val="FF0000"/>
                              </a:solidFill>
                              <a:latin typeface="Cambria Math" panose="02040503050406030204" pitchFamily="18" charset="0"/>
                              <a:ea typeface="Cambria Math" panose="02040503050406030204" pitchFamily="18" charset="0"/>
                            </a:rPr>
                            <m:t>2</m:t>
                          </m:r>
                        </m:sub>
                      </m:sSub>
                    </m:oMath>
                  </m:oMathPara>
                </a14:m>
                <a:endParaRPr lang="en-US" sz="2800" dirty="0"/>
              </a:p>
            </p:txBody>
          </p:sp>
        </mc:Choice>
        <mc:Fallback>
          <p:sp>
            <p:nvSpPr>
              <p:cNvPr id="12" name="Rectangle 11">
                <a:extLst>
                  <a:ext uri="{FF2B5EF4-FFF2-40B4-BE49-F238E27FC236}">
                    <a16:creationId xmlns:a16="http://schemas.microsoft.com/office/drawing/2014/main" id="{5C254EE1-42B2-993B-80B9-891608621BFD}"/>
                  </a:ext>
                </a:extLst>
              </p:cNvPr>
              <p:cNvSpPr>
                <a:spLocks noRot="1" noChangeAspect="1" noMove="1" noResize="1" noEditPoints="1" noAdjustHandles="1" noChangeArrowheads="1" noChangeShapeType="1" noTextEdit="1"/>
              </p:cNvSpPr>
              <p:nvPr/>
            </p:nvSpPr>
            <p:spPr>
              <a:xfrm>
                <a:off x="8129078" y="2737192"/>
                <a:ext cx="995845" cy="99584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E3E33678-E3AB-3581-6AF7-DD189ED2DD4E}"/>
                  </a:ext>
                </a:extLst>
              </p:cNvPr>
              <p:cNvSpPr/>
              <p:nvPr/>
            </p:nvSpPr>
            <p:spPr>
              <a:xfrm>
                <a:off x="8129077" y="4700613"/>
                <a:ext cx="995845" cy="995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i="1" smtClean="0">
                              <a:solidFill>
                                <a:srgbClr val="FF0000"/>
                              </a:solidFill>
                              <a:latin typeface="Cambria Math" panose="02040503050406030204" pitchFamily="18" charset="0"/>
                              <a:ea typeface="Cambria Math" panose="02040503050406030204" pitchFamily="18" charset="0"/>
                            </a:rPr>
                          </m:ctrlPr>
                        </m:sSubPr>
                        <m:e>
                          <m:r>
                            <a:rPr lang="en-US" altLang="zh-CN" sz="2800" b="0" i="1" smtClean="0">
                              <a:solidFill>
                                <a:srgbClr val="FF0000"/>
                              </a:solidFill>
                              <a:latin typeface="Cambria Math" panose="02040503050406030204" pitchFamily="18" charset="0"/>
                              <a:ea typeface="Cambria Math" panose="02040503050406030204" pitchFamily="18" charset="0"/>
                            </a:rPr>
                            <m:t> </m:t>
                          </m:r>
                          <m:r>
                            <a:rPr lang="en-US" altLang="zh-CN" sz="2800" b="0" i="1" smtClean="0">
                              <a:solidFill>
                                <a:srgbClr val="FF0000"/>
                              </a:solidFill>
                              <a:latin typeface="Cambria Math" panose="02040503050406030204" pitchFamily="18" charset="0"/>
                              <a:ea typeface="Cambria Math" panose="02040503050406030204" pitchFamily="18" charset="0"/>
                            </a:rPr>
                            <m:t>𝑟</m:t>
                          </m:r>
                        </m:e>
                        <m:sub>
                          <m:r>
                            <a:rPr lang="en-US" altLang="zh-CN" sz="2800" b="0" i="1" smtClean="0">
                              <a:solidFill>
                                <a:srgbClr val="FF0000"/>
                              </a:solidFill>
                              <a:latin typeface="Cambria Math" panose="02040503050406030204" pitchFamily="18" charset="0"/>
                              <a:ea typeface="Cambria Math" panose="02040503050406030204" pitchFamily="18" charset="0"/>
                            </a:rPr>
                            <m:t>𝑁</m:t>
                          </m:r>
                        </m:sub>
                      </m:sSub>
                    </m:oMath>
                  </m:oMathPara>
                </a14:m>
                <a:endParaRPr lang="en-US" sz="2800" dirty="0"/>
              </a:p>
            </p:txBody>
          </p:sp>
        </mc:Choice>
        <mc:Fallback>
          <p:sp>
            <p:nvSpPr>
              <p:cNvPr id="13" name="Rectangle 12">
                <a:extLst>
                  <a:ext uri="{FF2B5EF4-FFF2-40B4-BE49-F238E27FC236}">
                    <a16:creationId xmlns:a16="http://schemas.microsoft.com/office/drawing/2014/main" id="{E3E33678-E3AB-3581-6AF7-DD189ED2DD4E}"/>
                  </a:ext>
                </a:extLst>
              </p:cNvPr>
              <p:cNvSpPr>
                <a:spLocks noRot="1" noChangeAspect="1" noMove="1" noResize="1" noEditPoints="1" noAdjustHandles="1" noChangeArrowheads="1" noChangeShapeType="1" noTextEdit="1"/>
              </p:cNvSpPr>
              <p:nvPr/>
            </p:nvSpPr>
            <p:spPr>
              <a:xfrm>
                <a:off x="8129077" y="4700613"/>
                <a:ext cx="995845" cy="99584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a:extLst>
                  <a:ext uri="{FF2B5EF4-FFF2-40B4-BE49-F238E27FC236}">
                    <a16:creationId xmlns:a16="http://schemas.microsoft.com/office/drawing/2014/main" id="{2E1D7F5A-2DC0-D005-E5A2-E31A4688ACA6}"/>
                  </a:ext>
                </a:extLst>
              </p:cNvPr>
              <p:cNvSpPr/>
              <p:nvPr/>
            </p:nvSpPr>
            <p:spPr>
              <a:xfrm rot="5400000">
                <a:off x="8126957" y="4143032"/>
                <a:ext cx="1000083"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rPr>
                        <m:t>⋯</m:t>
                      </m:r>
                    </m:oMath>
                  </m:oMathPara>
                </a14:m>
                <a:endParaRPr lang="en-US" sz="2800" dirty="0">
                  <a:solidFill>
                    <a:schemeClr val="tx1"/>
                  </a:solidFill>
                </a:endParaRPr>
              </a:p>
            </p:txBody>
          </p:sp>
        </mc:Choice>
        <mc:Fallback>
          <p:sp>
            <p:nvSpPr>
              <p:cNvPr id="15" name="Rectangle 14">
                <a:extLst>
                  <a:ext uri="{FF2B5EF4-FFF2-40B4-BE49-F238E27FC236}">
                    <a16:creationId xmlns:a16="http://schemas.microsoft.com/office/drawing/2014/main" id="{2E1D7F5A-2DC0-D005-E5A2-E31A4688ACA6}"/>
                  </a:ext>
                </a:extLst>
              </p:cNvPr>
              <p:cNvSpPr>
                <a:spLocks noRot="1" noChangeAspect="1" noMove="1" noResize="1" noEditPoints="1" noAdjustHandles="1" noChangeArrowheads="1" noChangeShapeType="1" noTextEdit="1"/>
              </p:cNvSpPr>
              <p:nvPr/>
            </p:nvSpPr>
            <p:spPr>
              <a:xfrm rot="5400000">
                <a:off x="8126957" y="4143032"/>
                <a:ext cx="1000083" cy="523220"/>
              </a:xfrm>
              <a:prstGeom prst="rect">
                <a:avLst/>
              </a:prstGeom>
              <a:blipFill>
                <a:blip r:embed="rId9"/>
                <a:stretch>
                  <a:fillRect/>
                </a:stretch>
              </a:blipFill>
            </p:spPr>
            <p:txBody>
              <a:bodyPr/>
              <a:lstStyle/>
              <a:p>
                <a:r>
                  <a:rPr lang="en-US">
                    <a:noFill/>
                  </a:rPr>
                  <a:t> </a:t>
                </a:r>
              </a:p>
            </p:txBody>
          </p:sp>
        </mc:Fallback>
      </mc:AlternateContent>
      <p:pic>
        <p:nvPicPr>
          <p:cNvPr id="17" name="Picture 16" descr="A person with the mouth open&#10;&#10;Description automatically generated with low confidence">
            <a:extLst>
              <a:ext uri="{FF2B5EF4-FFF2-40B4-BE49-F238E27FC236}">
                <a16:creationId xmlns:a16="http://schemas.microsoft.com/office/drawing/2014/main" id="{1C34B7AF-C13F-3B51-3FF2-4AB103FA3581}"/>
              </a:ext>
            </a:extLst>
          </p:cNvPr>
          <p:cNvPicPr>
            <a:picLocks noChangeAspect="1"/>
          </p:cNvPicPr>
          <p:nvPr/>
        </p:nvPicPr>
        <p:blipFill>
          <a:blip r:embed="rId4"/>
          <a:stretch>
            <a:fillRect/>
          </a:stretch>
        </p:blipFill>
        <p:spPr>
          <a:xfrm>
            <a:off x="9433409" y="4597003"/>
            <a:ext cx="1074059" cy="1074059"/>
          </a:xfrm>
          <a:prstGeom prst="rect">
            <a:avLst/>
          </a:prstGeom>
        </p:spPr>
      </p:pic>
      <p:sp>
        <p:nvSpPr>
          <p:cNvPr id="18" name="TextBox 17">
            <a:extLst>
              <a:ext uri="{FF2B5EF4-FFF2-40B4-BE49-F238E27FC236}">
                <a16:creationId xmlns:a16="http://schemas.microsoft.com/office/drawing/2014/main" id="{C46E3377-89FD-A765-BE4A-502A46A49BCF}"/>
              </a:ext>
            </a:extLst>
          </p:cNvPr>
          <p:cNvSpPr txBox="1"/>
          <p:nvPr/>
        </p:nvSpPr>
        <p:spPr>
          <a:xfrm>
            <a:off x="9387173" y="5671062"/>
            <a:ext cx="1280345" cy="369332"/>
          </a:xfrm>
          <a:prstGeom prst="rect">
            <a:avLst/>
          </a:prstGeom>
          <a:noFill/>
        </p:spPr>
        <p:txBody>
          <a:bodyPr wrap="square" rtlCol="0">
            <a:spAutoFit/>
          </a:bodyPr>
          <a:lstStyle/>
          <a:p>
            <a:r>
              <a:rPr lang="en-US" dirty="0"/>
              <a:t>Verifier N</a:t>
            </a:r>
          </a:p>
        </p:txBody>
      </p:sp>
      <p:sp>
        <p:nvSpPr>
          <p:cNvPr id="20" name="TextBox 19">
            <a:extLst>
              <a:ext uri="{FF2B5EF4-FFF2-40B4-BE49-F238E27FC236}">
                <a16:creationId xmlns:a16="http://schemas.microsoft.com/office/drawing/2014/main" id="{ADE4B9B0-F02F-6320-11D2-590104DBFA7A}"/>
              </a:ext>
            </a:extLst>
          </p:cNvPr>
          <p:cNvSpPr txBox="1"/>
          <p:nvPr/>
        </p:nvSpPr>
        <p:spPr>
          <a:xfrm>
            <a:off x="9340937" y="3811251"/>
            <a:ext cx="1280345" cy="369332"/>
          </a:xfrm>
          <a:prstGeom prst="rect">
            <a:avLst/>
          </a:prstGeom>
          <a:noFill/>
        </p:spPr>
        <p:txBody>
          <a:bodyPr wrap="square" rtlCol="0">
            <a:spAutoFit/>
          </a:bodyPr>
          <a:lstStyle/>
          <a:p>
            <a:r>
              <a:rPr lang="en-US" dirty="0"/>
              <a:t>Verifier 2</a:t>
            </a:r>
          </a:p>
        </p:txBody>
      </p:sp>
      <mc:AlternateContent xmlns:mc="http://schemas.openxmlformats.org/markup-compatibility/2006">
        <mc:Choice xmlns:a14="http://schemas.microsoft.com/office/drawing/2010/main" Requires="a14">
          <p:sp>
            <p:nvSpPr>
              <p:cNvPr id="21" name="Rectangle 20">
                <a:extLst>
                  <a:ext uri="{FF2B5EF4-FFF2-40B4-BE49-F238E27FC236}">
                    <a16:creationId xmlns:a16="http://schemas.microsoft.com/office/drawing/2014/main" id="{715A1714-8FDF-A225-C472-A59421BD460C}"/>
                  </a:ext>
                </a:extLst>
              </p:cNvPr>
              <p:cNvSpPr/>
              <p:nvPr/>
            </p:nvSpPr>
            <p:spPr>
              <a:xfrm rot="5400000">
                <a:off x="9401369" y="4135454"/>
                <a:ext cx="1000083"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rPr>
                        <m:t>⋯</m:t>
                      </m:r>
                    </m:oMath>
                  </m:oMathPara>
                </a14:m>
                <a:endParaRPr lang="en-US" sz="2800" dirty="0">
                  <a:solidFill>
                    <a:schemeClr val="tx1"/>
                  </a:solidFill>
                </a:endParaRPr>
              </a:p>
            </p:txBody>
          </p:sp>
        </mc:Choice>
        <mc:Fallback>
          <p:sp>
            <p:nvSpPr>
              <p:cNvPr id="21" name="Rectangle 20">
                <a:extLst>
                  <a:ext uri="{FF2B5EF4-FFF2-40B4-BE49-F238E27FC236}">
                    <a16:creationId xmlns:a16="http://schemas.microsoft.com/office/drawing/2014/main" id="{715A1714-8FDF-A225-C472-A59421BD460C}"/>
                  </a:ext>
                </a:extLst>
              </p:cNvPr>
              <p:cNvSpPr>
                <a:spLocks noRot="1" noChangeAspect="1" noMove="1" noResize="1" noEditPoints="1" noAdjustHandles="1" noChangeArrowheads="1" noChangeShapeType="1" noTextEdit="1"/>
              </p:cNvSpPr>
              <p:nvPr/>
            </p:nvSpPr>
            <p:spPr>
              <a:xfrm rot="5400000">
                <a:off x="9401369" y="4135454"/>
                <a:ext cx="1000083" cy="523220"/>
              </a:xfrm>
              <a:prstGeom prst="rect">
                <a:avLst/>
              </a:prstGeom>
              <a:blipFill>
                <a:blip r:embed="rId10"/>
                <a:stretch>
                  <a:fillRect/>
                </a:stretch>
              </a:blipFill>
            </p:spPr>
            <p:txBody>
              <a:bodyPr/>
              <a:lstStyle/>
              <a:p>
                <a:r>
                  <a:rPr lang="en-US">
                    <a:noFill/>
                  </a:rPr>
                  <a:t> </a:t>
                </a:r>
              </a:p>
            </p:txBody>
          </p:sp>
        </mc:Fallback>
      </mc:AlternateContent>
      <p:sp>
        <p:nvSpPr>
          <p:cNvPr id="3" name="Title 1">
            <a:extLst>
              <a:ext uri="{FF2B5EF4-FFF2-40B4-BE49-F238E27FC236}">
                <a16:creationId xmlns:a16="http://schemas.microsoft.com/office/drawing/2014/main" id="{629E91E6-5A51-7E58-214C-F2C92EAEC268}"/>
              </a:ext>
            </a:extLst>
          </p:cNvPr>
          <p:cNvSpPr txBox="1">
            <a:spLocks/>
          </p:cNvSpPr>
          <p:nvPr/>
        </p:nvSpPr>
        <p:spPr>
          <a:xfrm>
            <a:off x="838200" y="365125"/>
            <a:ext cx="10515600" cy="8815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Technical overview: non-interactive proof</a:t>
            </a:r>
          </a:p>
        </p:txBody>
      </p:sp>
      <p:sp>
        <p:nvSpPr>
          <p:cNvPr id="7" name="Trapezoid 6">
            <a:extLst>
              <a:ext uri="{FF2B5EF4-FFF2-40B4-BE49-F238E27FC236}">
                <a16:creationId xmlns:a16="http://schemas.microsoft.com/office/drawing/2014/main" id="{323E2F3A-AEB1-D4E3-85E9-E459447D9E0C}"/>
              </a:ext>
            </a:extLst>
          </p:cNvPr>
          <p:cNvSpPr>
            <a:spLocks/>
          </p:cNvSpPr>
          <p:nvPr/>
        </p:nvSpPr>
        <p:spPr>
          <a:xfrm rot="16200000">
            <a:off x="4260337" y="2136204"/>
            <a:ext cx="4047017" cy="3073490"/>
          </a:xfrm>
          <a:prstGeom prst="trapezoid">
            <a:avLst>
              <a:gd name="adj" fmla="val 50791"/>
            </a:avLst>
          </a:prstGeom>
        </p:spPr>
        <p:style>
          <a:lnRef idx="2">
            <a:schemeClr val="accent6"/>
          </a:lnRef>
          <a:fillRef idx="1">
            <a:schemeClr val="lt1"/>
          </a:fillRef>
          <a:effectRef idx="0">
            <a:schemeClr val="accent6"/>
          </a:effectRef>
          <a:fontRef idx="minor">
            <a:schemeClr val="dk1"/>
          </a:fontRef>
        </p:style>
        <p:txBody>
          <a:bodyPr vert="vert" rtlCol="0" anchor="t"/>
          <a:lstStyle/>
          <a:p>
            <a:pPr algn="ctr"/>
            <a:endParaRPr lang="en-US" sz="2800" dirty="0"/>
          </a:p>
        </p:txBody>
      </p:sp>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D0CFE540-A1D1-CA00-FE6E-ADC2E86CA509}"/>
                  </a:ext>
                </a:extLst>
              </p:cNvPr>
              <p:cNvSpPr/>
              <p:nvPr/>
            </p:nvSpPr>
            <p:spPr>
              <a:xfrm>
                <a:off x="3561423" y="3184738"/>
                <a:ext cx="995845" cy="995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2800" i="1" smtClean="0">
                          <a:solidFill>
                            <a:srgbClr val="FF0000"/>
                          </a:solidFill>
                          <a:latin typeface="Cambria Math" panose="02040503050406030204" pitchFamily="18" charset="0"/>
                          <a:ea typeface="Cambria Math" panose="02040503050406030204" pitchFamily="18" charset="0"/>
                        </a:rPr>
                        <m:t>𝑟</m:t>
                      </m:r>
                    </m:oMath>
                  </m:oMathPara>
                </a14:m>
                <a:endParaRPr lang="en-US" sz="2800" dirty="0"/>
              </a:p>
            </p:txBody>
          </p:sp>
        </mc:Choice>
        <mc:Fallback>
          <p:sp>
            <p:nvSpPr>
              <p:cNvPr id="14" name="Rectangle 13">
                <a:extLst>
                  <a:ext uri="{FF2B5EF4-FFF2-40B4-BE49-F238E27FC236}">
                    <a16:creationId xmlns:a16="http://schemas.microsoft.com/office/drawing/2014/main" id="{D0CFE540-A1D1-CA00-FE6E-ADC2E86CA509}"/>
                  </a:ext>
                </a:extLst>
              </p:cNvPr>
              <p:cNvSpPr>
                <a:spLocks noRot="1" noChangeAspect="1" noMove="1" noResize="1" noEditPoints="1" noAdjustHandles="1" noChangeArrowheads="1" noChangeShapeType="1" noTextEdit="1"/>
              </p:cNvSpPr>
              <p:nvPr/>
            </p:nvSpPr>
            <p:spPr>
              <a:xfrm>
                <a:off x="3561423" y="3184738"/>
                <a:ext cx="995845" cy="995845"/>
              </a:xfrm>
              <a:prstGeom prst="rect">
                <a:avLst/>
              </a:prstGeom>
              <a:blipFill>
                <a:blip r:embed="rId11"/>
                <a:stretch>
                  <a:fillRect/>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C17D60C1-88F0-AB16-C7ED-AB72C323B24B}"/>
              </a:ext>
            </a:extLst>
          </p:cNvPr>
          <p:cNvSpPr txBox="1"/>
          <p:nvPr/>
        </p:nvSpPr>
        <p:spPr>
          <a:xfrm>
            <a:off x="5367154" y="3471427"/>
            <a:ext cx="2679405" cy="523220"/>
          </a:xfrm>
          <a:prstGeom prst="rect">
            <a:avLst/>
          </a:prstGeom>
          <a:noFill/>
        </p:spPr>
        <p:txBody>
          <a:bodyPr wrap="square" rtlCol="0">
            <a:spAutoFit/>
          </a:bodyPr>
          <a:lstStyle/>
          <a:p>
            <a:r>
              <a:rPr lang="en-US" sz="2800" dirty="0"/>
              <a:t>Merkle tree</a:t>
            </a:r>
          </a:p>
        </p:txBody>
      </p:sp>
      <p:sp>
        <p:nvSpPr>
          <p:cNvPr id="27" name="TextBox 26">
            <a:extLst>
              <a:ext uri="{FF2B5EF4-FFF2-40B4-BE49-F238E27FC236}">
                <a16:creationId xmlns:a16="http://schemas.microsoft.com/office/drawing/2014/main" id="{66FB0092-AACC-01B0-0D0D-DA25E5EC0E68}"/>
              </a:ext>
            </a:extLst>
          </p:cNvPr>
          <p:cNvSpPr txBox="1"/>
          <p:nvPr/>
        </p:nvSpPr>
        <p:spPr>
          <a:xfrm>
            <a:off x="1287594" y="5086287"/>
            <a:ext cx="2914709" cy="954107"/>
          </a:xfrm>
          <a:prstGeom prst="rect">
            <a:avLst/>
          </a:prstGeom>
          <a:noFill/>
          <a:ln>
            <a:solidFill>
              <a:schemeClr val="accent6"/>
            </a:solidFill>
          </a:ln>
        </p:spPr>
        <p:txBody>
          <a:bodyPr wrap="square" rtlCol="0">
            <a:spAutoFit/>
          </a:bodyPr>
          <a:lstStyle/>
          <a:p>
            <a:r>
              <a:rPr lang="en-US" sz="2800" dirty="0">
                <a:solidFill>
                  <a:srgbClr val="FF0000"/>
                </a:solidFill>
              </a:rPr>
              <a:t>New Fiat-Shamir transformation</a:t>
            </a:r>
          </a:p>
        </p:txBody>
      </p:sp>
    </p:spTree>
    <p:extLst>
      <p:ext uri="{BB962C8B-B14F-4D97-AF65-F5344CB8AC3E}">
        <p14:creationId xmlns:p14="http://schemas.microsoft.com/office/powerpoint/2010/main" val="164792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erson with the mouth open&#10;&#10;Description automatically generated with low confidence">
            <a:extLst>
              <a:ext uri="{FF2B5EF4-FFF2-40B4-BE49-F238E27FC236}">
                <a16:creationId xmlns:a16="http://schemas.microsoft.com/office/drawing/2014/main" id="{C759E250-18D8-FBE0-9520-C27E8B4A098B}"/>
              </a:ext>
            </a:extLst>
          </p:cNvPr>
          <p:cNvPicPr>
            <a:picLocks noChangeAspect="1"/>
          </p:cNvPicPr>
          <p:nvPr/>
        </p:nvPicPr>
        <p:blipFill>
          <a:blip r:embed="rId3"/>
          <a:stretch>
            <a:fillRect/>
          </a:stretch>
        </p:blipFill>
        <p:spPr>
          <a:xfrm>
            <a:off x="9331403" y="2698084"/>
            <a:ext cx="1074059" cy="1074059"/>
          </a:xfrm>
          <a:prstGeom prst="rect">
            <a:avLst/>
          </a:prstGeom>
        </p:spPr>
      </p:pic>
      <p:pic>
        <p:nvPicPr>
          <p:cNvPr id="2" name="Picture 1">
            <a:extLst>
              <a:ext uri="{FF2B5EF4-FFF2-40B4-BE49-F238E27FC236}">
                <a16:creationId xmlns:a16="http://schemas.microsoft.com/office/drawing/2014/main" id="{DB085A7D-0061-A8B6-A511-89760E689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568" y="2512528"/>
            <a:ext cx="1889895" cy="2501652"/>
          </a:xfrm>
          <a:prstGeom prst="rect">
            <a:avLst/>
          </a:prstGeom>
        </p:spPr>
      </p:pic>
      <p:grpSp>
        <p:nvGrpSpPr>
          <p:cNvPr id="4" name="Group 3">
            <a:extLst>
              <a:ext uri="{FF2B5EF4-FFF2-40B4-BE49-F238E27FC236}">
                <a16:creationId xmlns:a16="http://schemas.microsoft.com/office/drawing/2014/main" id="{4B2EBA7A-DB07-F44A-5B96-611061FA4B66}"/>
              </a:ext>
            </a:extLst>
          </p:cNvPr>
          <p:cNvGrpSpPr/>
          <p:nvPr/>
        </p:nvGrpSpPr>
        <p:grpSpPr>
          <a:xfrm>
            <a:off x="3575084" y="1649442"/>
            <a:ext cx="4386492" cy="4021620"/>
            <a:chOff x="4337758" y="1477694"/>
            <a:chExt cx="2602920" cy="2777729"/>
          </a:xfrm>
        </p:grpSpPr>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8C9258F1-9C93-2D65-C96C-07F78561AC3A}"/>
                    </a:ext>
                  </a:extLst>
                </p:cNvPr>
                <p:cNvSpPr/>
                <p:nvPr/>
              </p:nvSpPr>
              <p:spPr>
                <a:xfrm>
                  <a:off x="4337758" y="1477694"/>
                  <a:ext cx="587904" cy="2777729"/>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rPr>
                          <m:t> </m:t>
                        </m:r>
                        <m:r>
                          <a:rPr lang="en-US" sz="4800" b="0" i="1" smtClean="0">
                            <a:solidFill>
                              <a:srgbClr val="FF0000"/>
                            </a:solidFill>
                            <a:latin typeface="Cambria Math" panose="02040503050406030204" pitchFamily="18" charset="0"/>
                          </a:rPr>
                          <m:t>𝑓</m:t>
                        </m:r>
                      </m:oMath>
                    </m:oMathPara>
                  </a14:m>
                  <a:endParaRPr lang="en-US" sz="4800" dirty="0">
                    <a:solidFill>
                      <a:srgbClr val="FF0000"/>
                    </a:solidFill>
                  </a:endParaRPr>
                </a:p>
              </p:txBody>
            </p:sp>
          </mc:Choice>
          <mc:Fallback>
            <p:sp>
              <p:nvSpPr>
                <p:cNvPr id="6" name="Rectangle 5">
                  <a:extLst>
                    <a:ext uri="{FF2B5EF4-FFF2-40B4-BE49-F238E27FC236}">
                      <a16:creationId xmlns:a16="http://schemas.microsoft.com/office/drawing/2014/main" id="{8C9258F1-9C93-2D65-C96C-07F78561AC3A}"/>
                    </a:ext>
                  </a:extLst>
                </p:cNvPr>
                <p:cNvSpPr>
                  <a:spLocks noRot="1" noChangeAspect="1" noMove="1" noResize="1" noEditPoints="1" noAdjustHandles="1" noChangeArrowheads="1" noChangeShapeType="1" noTextEdit="1"/>
                </p:cNvSpPr>
                <p:nvPr/>
              </p:nvSpPr>
              <p:spPr>
                <a:xfrm>
                  <a:off x="4337758" y="1477694"/>
                  <a:ext cx="587904" cy="2777729"/>
                </a:xfrm>
                <a:prstGeom prst="rect">
                  <a:avLst/>
                </a:prstGeom>
                <a:blipFill>
                  <a:blip r:embed="rId5"/>
                  <a:stretch>
                    <a:fillRect l="-112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1AAC0F21-9C41-6E90-6763-D318B7C5B6A1}"/>
                    </a:ext>
                  </a:extLst>
                </p:cNvPr>
                <p:cNvSpPr/>
                <p:nvPr/>
              </p:nvSpPr>
              <p:spPr>
                <a:xfrm>
                  <a:off x="5050783" y="1477694"/>
                  <a:ext cx="1889895" cy="27777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0" dirty="0"/>
                    <a:t>FFT Circuit </a:t>
                  </a:r>
                  <a14:m>
                    <m:oMath xmlns:m="http://schemas.openxmlformats.org/officeDocument/2006/math">
                      <m:r>
                        <a:rPr lang="en-US" sz="2800" b="0" i="1" smtClean="0">
                          <a:solidFill>
                            <a:srgbClr val="FF0000"/>
                          </a:solidFill>
                          <a:latin typeface="Cambria Math" panose="02040503050406030204" pitchFamily="18" charset="0"/>
                        </a:rPr>
                        <m:t>𝐶</m:t>
                      </m:r>
                    </m:oMath>
                  </a14:m>
                  <a:endParaRPr lang="en-US" sz="2800" dirty="0"/>
                </a:p>
              </p:txBody>
            </p:sp>
          </mc:Choice>
          <mc:Fallback>
            <p:sp>
              <p:nvSpPr>
                <p:cNvPr id="8" name="Rectangle 7">
                  <a:extLst>
                    <a:ext uri="{FF2B5EF4-FFF2-40B4-BE49-F238E27FC236}">
                      <a16:creationId xmlns:a16="http://schemas.microsoft.com/office/drawing/2014/main" id="{1AAC0F21-9C41-6E90-6763-D318B7C5B6A1}"/>
                    </a:ext>
                  </a:extLst>
                </p:cNvPr>
                <p:cNvSpPr>
                  <a:spLocks noRot="1" noChangeAspect="1" noMove="1" noResize="1" noEditPoints="1" noAdjustHandles="1" noChangeArrowheads="1" noChangeShapeType="1" noTextEdit="1"/>
                </p:cNvSpPr>
                <p:nvPr/>
              </p:nvSpPr>
              <p:spPr>
                <a:xfrm>
                  <a:off x="5050783" y="1477694"/>
                  <a:ext cx="1889895" cy="2777729"/>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9EF6E37B-82E6-18D2-3A9B-F18AA8E0BE79}"/>
                  </a:ext>
                </a:extLst>
              </p:cNvPr>
              <p:cNvSpPr/>
              <p:nvPr/>
            </p:nvSpPr>
            <p:spPr>
              <a:xfrm>
                <a:off x="8129078" y="1649442"/>
                <a:ext cx="995845" cy="995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2800" i="1" smtClean="0">
                          <a:solidFill>
                            <a:srgbClr val="FF0000"/>
                          </a:solidFill>
                          <a:latin typeface="Cambria Math" panose="02040503050406030204" pitchFamily="18" charset="0"/>
                          <a:ea typeface="Cambria Math" panose="02040503050406030204" pitchFamily="18" charset="0"/>
                        </a:rPr>
                        <m:t>𝑓</m:t>
                      </m:r>
                      <m:r>
                        <a:rPr lang="en-US" altLang="zh-CN" sz="2800" b="0" i="1" smtClean="0">
                          <a:solidFill>
                            <a:srgbClr val="FF0000"/>
                          </a:solidFill>
                          <a:latin typeface="Cambria Math" panose="02040503050406030204" pitchFamily="18" charset="0"/>
                          <a:ea typeface="Cambria Math" panose="02040503050406030204" pitchFamily="18" charset="0"/>
                        </a:rPr>
                        <m:t>(1)</m:t>
                      </m:r>
                    </m:oMath>
                  </m:oMathPara>
                </a14:m>
                <a:endParaRPr lang="en-US" sz="2800" dirty="0"/>
              </a:p>
            </p:txBody>
          </p:sp>
        </mc:Choice>
        <mc:Fallback>
          <p:sp>
            <p:nvSpPr>
              <p:cNvPr id="9" name="Rectangle 8">
                <a:extLst>
                  <a:ext uri="{FF2B5EF4-FFF2-40B4-BE49-F238E27FC236}">
                    <a16:creationId xmlns:a16="http://schemas.microsoft.com/office/drawing/2014/main" id="{9EF6E37B-82E6-18D2-3A9B-F18AA8E0BE79}"/>
                  </a:ext>
                </a:extLst>
              </p:cNvPr>
              <p:cNvSpPr>
                <a:spLocks noRot="1" noChangeAspect="1" noMove="1" noResize="1" noEditPoints="1" noAdjustHandles="1" noChangeArrowheads="1" noChangeShapeType="1" noTextEdit="1"/>
              </p:cNvSpPr>
              <p:nvPr/>
            </p:nvSpPr>
            <p:spPr>
              <a:xfrm>
                <a:off x="8129078" y="1649442"/>
                <a:ext cx="995845" cy="995845"/>
              </a:xfrm>
              <a:prstGeom prst="rect">
                <a:avLst/>
              </a:prstGeom>
              <a:blipFill>
                <a:blip r:embed="rId7"/>
                <a:stretch>
                  <a:fillRect l="-4938"/>
                </a:stretch>
              </a:blipFill>
            </p:spPr>
            <p:txBody>
              <a:bodyPr/>
              <a:lstStyle/>
              <a:p>
                <a:r>
                  <a:rPr lang="en-US">
                    <a:noFill/>
                  </a:rPr>
                  <a:t> </a:t>
                </a:r>
              </a:p>
            </p:txBody>
          </p:sp>
        </mc:Fallback>
      </mc:AlternateContent>
      <p:pic>
        <p:nvPicPr>
          <p:cNvPr id="10" name="Picture 9" descr="A person with the mouth open&#10;&#10;Description automatically generated with low confidence">
            <a:extLst>
              <a:ext uri="{FF2B5EF4-FFF2-40B4-BE49-F238E27FC236}">
                <a16:creationId xmlns:a16="http://schemas.microsoft.com/office/drawing/2014/main" id="{B9D5749F-56C0-0099-A898-F77FC18DA086}"/>
              </a:ext>
            </a:extLst>
          </p:cNvPr>
          <p:cNvPicPr>
            <a:picLocks noChangeAspect="1"/>
          </p:cNvPicPr>
          <p:nvPr/>
        </p:nvPicPr>
        <p:blipFill>
          <a:blip r:embed="rId3"/>
          <a:stretch>
            <a:fillRect/>
          </a:stretch>
        </p:blipFill>
        <p:spPr>
          <a:xfrm>
            <a:off x="9290077" y="1347703"/>
            <a:ext cx="1164825" cy="1164825"/>
          </a:xfrm>
          <a:prstGeom prst="rect">
            <a:avLst/>
          </a:prstGeom>
        </p:spPr>
      </p:pic>
      <p:sp>
        <p:nvSpPr>
          <p:cNvPr id="11" name="TextBox 10">
            <a:extLst>
              <a:ext uri="{FF2B5EF4-FFF2-40B4-BE49-F238E27FC236}">
                <a16:creationId xmlns:a16="http://schemas.microsoft.com/office/drawing/2014/main" id="{4827BEC8-1AE4-4169-A827-1E3267CEDB97}"/>
              </a:ext>
            </a:extLst>
          </p:cNvPr>
          <p:cNvSpPr txBox="1"/>
          <p:nvPr/>
        </p:nvSpPr>
        <p:spPr>
          <a:xfrm>
            <a:off x="9322088" y="2425517"/>
            <a:ext cx="1100805" cy="369332"/>
          </a:xfrm>
          <a:prstGeom prst="rect">
            <a:avLst/>
          </a:prstGeom>
          <a:noFill/>
        </p:spPr>
        <p:txBody>
          <a:bodyPr wrap="square" rtlCol="0">
            <a:spAutoFit/>
          </a:bodyPr>
          <a:lstStyle/>
          <a:p>
            <a:r>
              <a:rPr lang="en-US" dirty="0"/>
              <a:t>Verifier 1</a:t>
            </a:r>
          </a:p>
        </p:txBody>
      </p:sp>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5C254EE1-42B2-993B-80B9-891608621BFD}"/>
                  </a:ext>
                </a:extLst>
              </p:cNvPr>
              <p:cNvSpPr/>
              <p:nvPr/>
            </p:nvSpPr>
            <p:spPr>
              <a:xfrm>
                <a:off x="8129078" y="2737192"/>
                <a:ext cx="995845" cy="995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2800" i="1" smtClean="0">
                          <a:solidFill>
                            <a:srgbClr val="FF0000"/>
                          </a:solidFill>
                          <a:latin typeface="Cambria Math" panose="02040503050406030204" pitchFamily="18" charset="0"/>
                          <a:ea typeface="Cambria Math" panose="02040503050406030204" pitchFamily="18" charset="0"/>
                        </a:rPr>
                        <m:t>𝑓</m:t>
                      </m:r>
                      <m:r>
                        <a:rPr lang="en-US" altLang="zh-CN" sz="2800" b="0" i="1" smtClean="0">
                          <a:solidFill>
                            <a:srgbClr val="FF0000"/>
                          </a:solidFill>
                          <a:latin typeface="Cambria Math" panose="02040503050406030204" pitchFamily="18" charset="0"/>
                          <a:ea typeface="Cambria Math" panose="02040503050406030204" pitchFamily="18" charset="0"/>
                        </a:rPr>
                        <m:t>(2)</m:t>
                      </m:r>
                    </m:oMath>
                  </m:oMathPara>
                </a14:m>
                <a:endParaRPr lang="en-US" sz="2800" dirty="0"/>
              </a:p>
            </p:txBody>
          </p:sp>
        </mc:Choice>
        <mc:Fallback>
          <p:sp>
            <p:nvSpPr>
              <p:cNvPr id="12" name="Rectangle 11">
                <a:extLst>
                  <a:ext uri="{FF2B5EF4-FFF2-40B4-BE49-F238E27FC236}">
                    <a16:creationId xmlns:a16="http://schemas.microsoft.com/office/drawing/2014/main" id="{5C254EE1-42B2-993B-80B9-891608621BFD}"/>
                  </a:ext>
                </a:extLst>
              </p:cNvPr>
              <p:cNvSpPr>
                <a:spLocks noRot="1" noChangeAspect="1" noMove="1" noResize="1" noEditPoints="1" noAdjustHandles="1" noChangeArrowheads="1" noChangeShapeType="1" noTextEdit="1"/>
              </p:cNvSpPr>
              <p:nvPr/>
            </p:nvSpPr>
            <p:spPr>
              <a:xfrm>
                <a:off x="8129078" y="2737192"/>
                <a:ext cx="995845" cy="995845"/>
              </a:xfrm>
              <a:prstGeom prst="rect">
                <a:avLst/>
              </a:prstGeom>
              <a:blipFill>
                <a:blip r:embed="rId8"/>
                <a:stretch>
                  <a:fillRect l="-49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E3E33678-E3AB-3581-6AF7-DD189ED2DD4E}"/>
                  </a:ext>
                </a:extLst>
              </p:cNvPr>
              <p:cNvSpPr/>
              <p:nvPr/>
            </p:nvSpPr>
            <p:spPr>
              <a:xfrm>
                <a:off x="8129077" y="4700613"/>
                <a:ext cx="995845" cy="995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2800" i="1" smtClean="0">
                          <a:solidFill>
                            <a:srgbClr val="FF0000"/>
                          </a:solidFill>
                          <a:latin typeface="Cambria Math" panose="02040503050406030204" pitchFamily="18" charset="0"/>
                          <a:ea typeface="Cambria Math" panose="02040503050406030204" pitchFamily="18" charset="0"/>
                        </a:rPr>
                        <m:t>𝑓</m:t>
                      </m:r>
                      <m:r>
                        <a:rPr lang="en-US" altLang="zh-CN" sz="2800" b="0" i="1" smtClean="0">
                          <a:solidFill>
                            <a:srgbClr val="FF0000"/>
                          </a:solidFill>
                          <a:latin typeface="Cambria Math" panose="02040503050406030204" pitchFamily="18" charset="0"/>
                          <a:ea typeface="Cambria Math" panose="02040503050406030204" pitchFamily="18" charset="0"/>
                        </a:rPr>
                        <m:t>(</m:t>
                      </m:r>
                      <m:r>
                        <a:rPr lang="en-US" altLang="zh-CN" sz="2800" b="0" i="1" smtClean="0">
                          <a:solidFill>
                            <a:srgbClr val="FF0000"/>
                          </a:solidFill>
                          <a:latin typeface="Cambria Math" panose="02040503050406030204" pitchFamily="18" charset="0"/>
                          <a:ea typeface="Cambria Math" panose="02040503050406030204" pitchFamily="18" charset="0"/>
                        </a:rPr>
                        <m:t>𝑁</m:t>
                      </m:r>
                      <m:r>
                        <a:rPr lang="en-US" altLang="zh-CN" sz="2800" b="0" i="1" smtClean="0">
                          <a:solidFill>
                            <a:srgbClr val="FF0000"/>
                          </a:solidFill>
                          <a:latin typeface="Cambria Math" panose="02040503050406030204" pitchFamily="18" charset="0"/>
                          <a:ea typeface="Cambria Math" panose="02040503050406030204" pitchFamily="18" charset="0"/>
                        </a:rPr>
                        <m:t>)</m:t>
                      </m:r>
                    </m:oMath>
                  </m:oMathPara>
                </a14:m>
                <a:endParaRPr lang="en-US" sz="2800" dirty="0"/>
              </a:p>
            </p:txBody>
          </p:sp>
        </mc:Choice>
        <mc:Fallback>
          <p:sp>
            <p:nvSpPr>
              <p:cNvPr id="13" name="Rectangle 12">
                <a:extLst>
                  <a:ext uri="{FF2B5EF4-FFF2-40B4-BE49-F238E27FC236}">
                    <a16:creationId xmlns:a16="http://schemas.microsoft.com/office/drawing/2014/main" id="{E3E33678-E3AB-3581-6AF7-DD189ED2DD4E}"/>
                  </a:ext>
                </a:extLst>
              </p:cNvPr>
              <p:cNvSpPr>
                <a:spLocks noRot="1" noChangeAspect="1" noMove="1" noResize="1" noEditPoints="1" noAdjustHandles="1" noChangeArrowheads="1" noChangeShapeType="1" noTextEdit="1"/>
              </p:cNvSpPr>
              <p:nvPr/>
            </p:nvSpPr>
            <p:spPr>
              <a:xfrm>
                <a:off x="8129077" y="4700613"/>
                <a:ext cx="995845" cy="995845"/>
              </a:xfrm>
              <a:prstGeom prst="rect">
                <a:avLst/>
              </a:prstGeom>
              <a:blipFill>
                <a:blip r:embed="rId9"/>
                <a:stretch>
                  <a:fillRect l="-86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a:extLst>
                  <a:ext uri="{FF2B5EF4-FFF2-40B4-BE49-F238E27FC236}">
                    <a16:creationId xmlns:a16="http://schemas.microsoft.com/office/drawing/2014/main" id="{2E1D7F5A-2DC0-D005-E5A2-E31A4688ACA6}"/>
                  </a:ext>
                </a:extLst>
              </p:cNvPr>
              <p:cNvSpPr/>
              <p:nvPr/>
            </p:nvSpPr>
            <p:spPr>
              <a:xfrm rot="5400000">
                <a:off x="8126957" y="4143032"/>
                <a:ext cx="1000083"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rPr>
                        <m:t>⋯</m:t>
                      </m:r>
                    </m:oMath>
                  </m:oMathPara>
                </a14:m>
                <a:endParaRPr lang="en-US" sz="2800" dirty="0">
                  <a:solidFill>
                    <a:schemeClr val="tx1"/>
                  </a:solidFill>
                </a:endParaRPr>
              </a:p>
            </p:txBody>
          </p:sp>
        </mc:Choice>
        <mc:Fallback>
          <p:sp>
            <p:nvSpPr>
              <p:cNvPr id="15" name="Rectangle 14">
                <a:extLst>
                  <a:ext uri="{FF2B5EF4-FFF2-40B4-BE49-F238E27FC236}">
                    <a16:creationId xmlns:a16="http://schemas.microsoft.com/office/drawing/2014/main" id="{2E1D7F5A-2DC0-D005-E5A2-E31A4688ACA6}"/>
                  </a:ext>
                </a:extLst>
              </p:cNvPr>
              <p:cNvSpPr>
                <a:spLocks noRot="1" noChangeAspect="1" noMove="1" noResize="1" noEditPoints="1" noAdjustHandles="1" noChangeArrowheads="1" noChangeShapeType="1" noTextEdit="1"/>
              </p:cNvSpPr>
              <p:nvPr/>
            </p:nvSpPr>
            <p:spPr>
              <a:xfrm rot="5400000">
                <a:off x="8126957" y="4143032"/>
                <a:ext cx="1000083" cy="523220"/>
              </a:xfrm>
              <a:prstGeom prst="rect">
                <a:avLst/>
              </a:prstGeom>
              <a:blipFill>
                <a:blip r:embed="rId10"/>
                <a:stretch>
                  <a:fillRect/>
                </a:stretch>
              </a:blipFill>
            </p:spPr>
            <p:txBody>
              <a:bodyPr/>
              <a:lstStyle/>
              <a:p>
                <a:r>
                  <a:rPr lang="en-US">
                    <a:noFill/>
                  </a:rPr>
                  <a:t> </a:t>
                </a:r>
              </a:p>
            </p:txBody>
          </p:sp>
        </mc:Fallback>
      </mc:AlternateContent>
      <p:pic>
        <p:nvPicPr>
          <p:cNvPr id="17" name="Picture 16" descr="A person with the mouth open&#10;&#10;Description automatically generated with low confidence">
            <a:extLst>
              <a:ext uri="{FF2B5EF4-FFF2-40B4-BE49-F238E27FC236}">
                <a16:creationId xmlns:a16="http://schemas.microsoft.com/office/drawing/2014/main" id="{1C34B7AF-C13F-3B51-3FF2-4AB103FA3581}"/>
              </a:ext>
            </a:extLst>
          </p:cNvPr>
          <p:cNvPicPr>
            <a:picLocks noChangeAspect="1"/>
          </p:cNvPicPr>
          <p:nvPr/>
        </p:nvPicPr>
        <p:blipFill>
          <a:blip r:embed="rId3"/>
          <a:stretch>
            <a:fillRect/>
          </a:stretch>
        </p:blipFill>
        <p:spPr>
          <a:xfrm>
            <a:off x="9433409" y="4597003"/>
            <a:ext cx="1074059" cy="1074059"/>
          </a:xfrm>
          <a:prstGeom prst="rect">
            <a:avLst/>
          </a:prstGeom>
        </p:spPr>
      </p:pic>
      <p:sp>
        <p:nvSpPr>
          <p:cNvPr id="18" name="TextBox 17">
            <a:extLst>
              <a:ext uri="{FF2B5EF4-FFF2-40B4-BE49-F238E27FC236}">
                <a16:creationId xmlns:a16="http://schemas.microsoft.com/office/drawing/2014/main" id="{C46E3377-89FD-A765-BE4A-502A46A49BCF}"/>
              </a:ext>
            </a:extLst>
          </p:cNvPr>
          <p:cNvSpPr txBox="1"/>
          <p:nvPr/>
        </p:nvSpPr>
        <p:spPr>
          <a:xfrm>
            <a:off x="9387173" y="5671062"/>
            <a:ext cx="1280345" cy="369332"/>
          </a:xfrm>
          <a:prstGeom prst="rect">
            <a:avLst/>
          </a:prstGeom>
          <a:noFill/>
        </p:spPr>
        <p:txBody>
          <a:bodyPr wrap="square" rtlCol="0">
            <a:spAutoFit/>
          </a:bodyPr>
          <a:lstStyle/>
          <a:p>
            <a:r>
              <a:rPr lang="en-US" dirty="0"/>
              <a:t>Verifier N</a:t>
            </a:r>
          </a:p>
        </p:txBody>
      </p:sp>
      <p:sp>
        <p:nvSpPr>
          <p:cNvPr id="20" name="TextBox 19">
            <a:extLst>
              <a:ext uri="{FF2B5EF4-FFF2-40B4-BE49-F238E27FC236}">
                <a16:creationId xmlns:a16="http://schemas.microsoft.com/office/drawing/2014/main" id="{ADE4B9B0-F02F-6320-11D2-590104DBFA7A}"/>
              </a:ext>
            </a:extLst>
          </p:cNvPr>
          <p:cNvSpPr txBox="1"/>
          <p:nvPr/>
        </p:nvSpPr>
        <p:spPr>
          <a:xfrm>
            <a:off x="9340937" y="3811251"/>
            <a:ext cx="1280345" cy="369332"/>
          </a:xfrm>
          <a:prstGeom prst="rect">
            <a:avLst/>
          </a:prstGeom>
          <a:noFill/>
        </p:spPr>
        <p:txBody>
          <a:bodyPr wrap="square" rtlCol="0">
            <a:spAutoFit/>
          </a:bodyPr>
          <a:lstStyle/>
          <a:p>
            <a:r>
              <a:rPr lang="en-US" dirty="0"/>
              <a:t>Verifier 2</a:t>
            </a:r>
          </a:p>
        </p:txBody>
      </p:sp>
      <mc:AlternateContent xmlns:mc="http://schemas.openxmlformats.org/markup-compatibility/2006">
        <mc:Choice xmlns:a14="http://schemas.microsoft.com/office/drawing/2010/main" Requires="a14">
          <p:sp>
            <p:nvSpPr>
              <p:cNvPr id="21" name="Rectangle 20">
                <a:extLst>
                  <a:ext uri="{FF2B5EF4-FFF2-40B4-BE49-F238E27FC236}">
                    <a16:creationId xmlns:a16="http://schemas.microsoft.com/office/drawing/2014/main" id="{715A1714-8FDF-A225-C472-A59421BD460C}"/>
                  </a:ext>
                </a:extLst>
              </p:cNvPr>
              <p:cNvSpPr/>
              <p:nvPr/>
            </p:nvSpPr>
            <p:spPr>
              <a:xfrm rot="5400000">
                <a:off x="9401369" y="4135454"/>
                <a:ext cx="1000083"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rPr>
                        <m:t>⋯</m:t>
                      </m:r>
                    </m:oMath>
                  </m:oMathPara>
                </a14:m>
                <a:endParaRPr lang="en-US" sz="2800" dirty="0">
                  <a:solidFill>
                    <a:schemeClr val="tx1"/>
                  </a:solidFill>
                </a:endParaRPr>
              </a:p>
            </p:txBody>
          </p:sp>
        </mc:Choice>
        <mc:Fallback>
          <p:sp>
            <p:nvSpPr>
              <p:cNvPr id="21" name="Rectangle 20">
                <a:extLst>
                  <a:ext uri="{FF2B5EF4-FFF2-40B4-BE49-F238E27FC236}">
                    <a16:creationId xmlns:a16="http://schemas.microsoft.com/office/drawing/2014/main" id="{715A1714-8FDF-A225-C472-A59421BD460C}"/>
                  </a:ext>
                </a:extLst>
              </p:cNvPr>
              <p:cNvSpPr>
                <a:spLocks noRot="1" noChangeAspect="1" noMove="1" noResize="1" noEditPoints="1" noAdjustHandles="1" noChangeArrowheads="1" noChangeShapeType="1" noTextEdit="1"/>
              </p:cNvSpPr>
              <p:nvPr/>
            </p:nvSpPr>
            <p:spPr>
              <a:xfrm rot="5400000">
                <a:off x="9401369" y="4135454"/>
                <a:ext cx="1000083"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ADDB7163-F383-5EE8-616C-39D78B900EDA}"/>
                  </a:ext>
                </a:extLst>
              </p:cNvPr>
              <p:cNvSpPr txBox="1"/>
              <p:nvPr/>
            </p:nvSpPr>
            <p:spPr>
              <a:xfrm>
                <a:off x="10422893" y="1805465"/>
                <a:ext cx="100550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1</m:t>
                          </m:r>
                        </m:sub>
                      </m:sSub>
                    </m:oMath>
                  </m:oMathPara>
                </a14:m>
                <a:endParaRPr lang="en-US" sz="2800" dirty="0"/>
              </a:p>
            </p:txBody>
          </p:sp>
        </mc:Choice>
        <mc:Fallback>
          <p:sp>
            <p:nvSpPr>
              <p:cNvPr id="23" name="TextBox 22">
                <a:extLst>
                  <a:ext uri="{FF2B5EF4-FFF2-40B4-BE49-F238E27FC236}">
                    <a16:creationId xmlns:a16="http://schemas.microsoft.com/office/drawing/2014/main" id="{ADDB7163-F383-5EE8-616C-39D78B900EDA}"/>
                  </a:ext>
                </a:extLst>
              </p:cNvPr>
              <p:cNvSpPr txBox="1">
                <a:spLocks noRot="1" noChangeAspect="1" noMove="1" noResize="1" noEditPoints="1" noAdjustHandles="1" noChangeArrowheads="1" noChangeShapeType="1" noTextEdit="1"/>
              </p:cNvSpPr>
              <p:nvPr/>
            </p:nvSpPr>
            <p:spPr>
              <a:xfrm>
                <a:off x="10422893" y="1805465"/>
                <a:ext cx="1005508" cy="523220"/>
              </a:xfrm>
              <a:prstGeom prst="rect">
                <a:avLst/>
              </a:prstGeom>
              <a:blipFill>
                <a:blip r:embed="rId12"/>
                <a:stretch>
                  <a:fillRect b="-23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C9A1C400-5568-D1C3-42AF-5500A651489B}"/>
                  </a:ext>
                </a:extLst>
              </p:cNvPr>
              <p:cNvSpPr txBox="1"/>
              <p:nvPr/>
            </p:nvSpPr>
            <p:spPr>
              <a:xfrm>
                <a:off x="10431022" y="2987445"/>
                <a:ext cx="100550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2</m:t>
                          </m:r>
                        </m:sub>
                      </m:sSub>
                    </m:oMath>
                  </m:oMathPara>
                </a14:m>
                <a:endParaRPr lang="en-US" sz="2800" dirty="0"/>
              </a:p>
            </p:txBody>
          </p:sp>
        </mc:Choice>
        <mc:Fallback>
          <p:sp>
            <p:nvSpPr>
              <p:cNvPr id="24" name="TextBox 23">
                <a:extLst>
                  <a:ext uri="{FF2B5EF4-FFF2-40B4-BE49-F238E27FC236}">
                    <a16:creationId xmlns:a16="http://schemas.microsoft.com/office/drawing/2014/main" id="{C9A1C400-5568-D1C3-42AF-5500A651489B}"/>
                  </a:ext>
                </a:extLst>
              </p:cNvPr>
              <p:cNvSpPr txBox="1">
                <a:spLocks noRot="1" noChangeAspect="1" noMove="1" noResize="1" noEditPoints="1" noAdjustHandles="1" noChangeArrowheads="1" noChangeShapeType="1" noTextEdit="1"/>
              </p:cNvSpPr>
              <p:nvPr/>
            </p:nvSpPr>
            <p:spPr>
              <a:xfrm>
                <a:off x="10431022" y="2987445"/>
                <a:ext cx="1005508" cy="523220"/>
              </a:xfrm>
              <a:prstGeom prst="rect">
                <a:avLst/>
              </a:prstGeom>
              <a:blipFill>
                <a:blip r:embed="rId13"/>
                <a:stretch>
                  <a:fillRect b="-23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D5B87917-E8DF-7287-574C-E9CF069F404C}"/>
                  </a:ext>
                </a:extLst>
              </p:cNvPr>
              <p:cNvSpPr txBox="1"/>
              <p:nvPr/>
            </p:nvSpPr>
            <p:spPr>
              <a:xfrm>
                <a:off x="10422893" y="5027285"/>
                <a:ext cx="100550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𝑁</m:t>
                          </m:r>
                        </m:sub>
                      </m:sSub>
                    </m:oMath>
                  </m:oMathPara>
                </a14:m>
                <a:endParaRPr lang="en-US" sz="2800" dirty="0"/>
              </a:p>
            </p:txBody>
          </p:sp>
        </mc:Choice>
        <mc:Fallback>
          <p:sp>
            <p:nvSpPr>
              <p:cNvPr id="25" name="TextBox 24">
                <a:extLst>
                  <a:ext uri="{FF2B5EF4-FFF2-40B4-BE49-F238E27FC236}">
                    <a16:creationId xmlns:a16="http://schemas.microsoft.com/office/drawing/2014/main" id="{D5B87917-E8DF-7287-574C-E9CF069F404C}"/>
                  </a:ext>
                </a:extLst>
              </p:cNvPr>
              <p:cNvSpPr txBox="1">
                <a:spLocks noRot="1" noChangeAspect="1" noMove="1" noResize="1" noEditPoints="1" noAdjustHandles="1" noChangeArrowheads="1" noChangeShapeType="1" noTextEdit="1"/>
              </p:cNvSpPr>
              <p:nvPr/>
            </p:nvSpPr>
            <p:spPr>
              <a:xfrm>
                <a:off x="10422893" y="5027285"/>
                <a:ext cx="1005508" cy="523220"/>
              </a:xfrm>
              <a:prstGeom prst="rect">
                <a:avLst/>
              </a:prstGeom>
              <a:blipFill>
                <a:blip r:embed="rId14"/>
                <a:stretch>
                  <a:fillRect/>
                </a:stretch>
              </a:blipFill>
            </p:spPr>
            <p:txBody>
              <a:bodyPr/>
              <a:lstStyle/>
              <a:p>
                <a:r>
                  <a:rPr lang="en-US">
                    <a:noFill/>
                  </a:rPr>
                  <a:t> </a:t>
                </a:r>
              </a:p>
            </p:txBody>
          </p:sp>
        </mc:Fallback>
      </mc:AlternateContent>
      <p:sp>
        <p:nvSpPr>
          <p:cNvPr id="3" name="Title 1">
            <a:extLst>
              <a:ext uri="{FF2B5EF4-FFF2-40B4-BE49-F238E27FC236}">
                <a16:creationId xmlns:a16="http://schemas.microsoft.com/office/drawing/2014/main" id="{629E91E6-5A51-7E58-214C-F2C92EAEC268}"/>
              </a:ext>
            </a:extLst>
          </p:cNvPr>
          <p:cNvSpPr txBox="1">
            <a:spLocks/>
          </p:cNvSpPr>
          <p:nvPr/>
        </p:nvSpPr>
        <p:spPr>
          <a:xfrm>
            <a:off x="838200" y="365125"/>
            <a:ext cx="10515600" cy="8815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Apply to VSS</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4CD67C1F-2B59-1FE9-73C0-01EF5E59EE16}"/>
                  </a:ext>
                </a:extLst>
              </p:cNvPr>
              <p:cNvSpPr txBox="1"/>
              <p:nvPr/>
            </p:nvSpPr>
            <p:spPr>
              <a:xfrm>
                <a:off x="478180" y="4977725"/>
                <a:ext cx="318488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𝑂</m:t>
                      </m:r>
                      <m:d>
                        <m:dPr>
                          <m:ctrlPr>
                            <a:rPr lang="en-US" sz="2400" b="0" i="1" smtClean="0">
                              <a:solidFill>
                                <a:srgbClr val="FF0000"/>
                              </a:solidFill>
                              <a:latin typeface="Cambria Math" panose="02040503050406030204" pitchFamily="18" charset="0"/>
                            </a:rPr>
                          </m:ctrlPr>
                        </m:dPr>
                        <m:e>
                          <m:sSup>
                            <m:sSupPr>
                              <m:ctrlPr>
                                <a:rPr lang="en-US" sz="2400" b="0" i="1" smtClean="0">
                                  <a:solidFill>
                                    <a:srgbClr val="FF0000"/>
                                  </a:solidFill>
                                  <a:latin typeface="Cambria Math" panose="02040503050406030204" pitchFamily="18" charset="0"/>
                                </a:rPr>
                              </m:ctrlPr>
                            </m:sSupPr>
                            <m:e>
                              <m:r>
                                <a:rPr lang="en-US" sz="2400" b="0" i="1" smtClean="0">
                                  <a:solidFill>
                                    <a:srgbClr val="FF0000"/>
                                  </a:solidFill>
                                  <a:latin typeface="Cambria Math" panose="02040503050406030204" pitchFamily="18" charset="0"/>
                                </a:rPr>
                                <m:t>𝑁</m:t>
                              </m:r>
                            </m:e>
                            <m:sup>
                              <m:r>
                                <a:rPr lang="en-US" sz="2400" b="0" i="1" smtClean="0">
                                  <a:solidFill>
                                    <a:srgbClr val="FF0000"/>
                                  </a:solidFill>
                                  <a:latin typeface="Cambria Math" panose="02040503050406030204" pitchFamily="18" charset="0"/>
                                </a:rPr>
                                <m:t>2</m:t>
                              </m:r>
                            </m:sup>
                          </m:sSup>
                        </m:e>
                      </m:d>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𝑂</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𝑁</m:t>
                      </m:r>
                      <m:r>
                        <m:rPr>
                          <m:sty m:val="p"/>
                        </m:rPr>
                        <a:rPr lang="en-US" sz="2400" b="0" i="1" smtClean="0">
                          <a:solidFill>
                            <a:srgbClr val="FF0000"/>
                          </a:solidFill>
                          <a:latin typeface="Cambria Math" panose="02040503050406030204" pitchFamily="18" charset="0"/>
                        </a:rPr>
                        <m:t>log</m:t>
                      </m:r>
                      <m:r>
                        <a:rPr lang="en-US" sz="2400" b="0" i="1" smtClean="0">
                          <a:solidFill>
                            <a:srgbClr val="FF0000"/>
                          </a:solidFill>
                          <a:latin typeface="Cambria Math" panose="02040503050406030204" pitchFamily="18" charset="0"/>
                        </a:rPr>
                        <m:t>𝑁</m:t>
                      </m:r>
                      <m:r>
                        <a:rPr lang="en-US" sz="2400" b="0" i="1" smtClean="0">
                          <a:solidFill>
                            <a:srgbClr val="FF0000"/>
                          </a:solidFill>
                          <a:latin typeface="Cambria Math" panose="02040503050406030204" pitchFamily="18" charset="0"/>
                        </a:rPr>
                        <m:t>)</m:t>
                      </m:r>
                    </m:oMath>
                  </m:oMathPara>
                </a14:m>
                <a:endParaRPr lang="en-US" sz="2400" dirty="0">
                  <a:solidFill>
                    <a:srgbClr val="FF0000"/>
                  </a:solidFill>
                </a:endParaRPr>
              </a:p>
            </p:txBody>
          </p:sp>
        </mc:Choice>
        <mc:Fallback>
          <p:sp>
            <p:nvSpPr>
              <p:cNvPr id="7" name="TextBox 6">
                <a:extLst>
                  <a:ext uri="{FF2B5EF4-FFF2-40B4-BE49-F238E27FC236}">
                    <a16:creationId xmlns:a16="http://schemas.microsoft.com/office/drawing/2014/main" id="{4CD67C1F-2B59-1FE9-73C0-01EF5E59EE16}"/>
                  </a:ext>
                </a:extLst>
              </p:cNvPr>
              <p:cNvSpPr txBox="1">
                <a:spLocks noRot="1" noChangeAspect="1" noMove="1" noResize="1" noEditPoints="1" noAdjustHandles="1" noChangeArrowheads="1" noChangeShapeType="1" noTextEdit="1"/>
              </p:cNvSpPr>
              <p:nvPr/>
            </p:nvSpPr>
            <p:spPr>
              <a:xfrm>
                <a:off x="478180" y="4977725"/>
                <a:ext cx="3184888" cy="461665"/>
              </a:xfrm>
              <a:prstGeom prst="rect">
                <a:avLst/>
              </a:prstGeom>
              <a:blipFill>
                <a:blip r:embed="rId15"/>
                <a:stretch>
                  <a:fillRect b="-16216"/>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9C4676FD-CB6A-2969-0BC0-FE6E1363A365}"/>
              </a:ext>
            </a:extLst>
          </p:cNvPr>
          <p:cNvSpPr txBox="1"/>
          <p:nvPr/>
        </p:nvSpPr>
        <p:spPr>
          <a:xfrm>
            <a:off x="795007" y="5525288"/>
            <a:ext cx="2780077" cy="523220"/>
          </a:xfrm>
          <a:prstGeom prst="rect">
            <a:avLst/>
          </a:prstGeom>
          <a:noFill/>
        </p:spPr>
        <p:txBody>
          <a:bodyPr wrap="square">
            <a:spAutoFit/>
          </a:bodyPr>
          <a:lstStyle/>
          <a:p>
            <a:r>
              <a:rPr lang="en-US" sz="2800" dirty="0">
                <a:solidFill>
                  <a:srgbClr val="FF0000"/>
                </a:solidFill>
              </a:rPr>
              <a:t>No trusted setup</a:t>
            </a:r>
            <a:endParaRPr lang="en-US" sz="2800" dirty="0"/>
          </a:p>
        </p:txBody>
      </p:sp>
    </p:spTree>
    <p:extLst>
      <p:ext uri="{BB962C8B-B14F-4D97-AF65-F5344CB8AC3E}">
        <p14:creationId xmlns:p14="http://schemas.microsoft.com/office/powerpoint/2010/main" val="116524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80472C-7DE8-1130-04F0-00D4AB6C06C8}"/>
              </a:ext>
            </a:extLst>
          </p:cNvPr>
          <p:cNvPicPr>
            <a:picLocks noChangeAspect="1"/>
          </p:cNvPicPr>
          <p:nvPr/>
        </p:nvPicPr>
        <p:blipFill>
          <a:blip r:embed="rId2"/>
          <a:stretch>
            <a:fillRect/>
          </a:stretch>
        </p:blipFill>
        <p:spPr>
          <a:xfrm>
            <a:off x="1256946" y="1526655"/>
            <a:ext cx="6702420" cy="5208425"/>
          </a:xfrm>
          <a:prstGeom prst="rect">
            <a:avLst/>
          </a:prstGeom>
        </p:spPr>
      </p:pic>
      <p:sp>
        <p:nvSpPr>
          <p:cNvPr id="2" name="Title 1">
            <a:extLst>
              <a:ext uri="{FF2B5EF4-FFF2-40B4-BE49-F238E27FC236}">
                <a16:creationId xmlns:a16="http://schemas.microsoft.com/office/drawing/2014/main" id="{2A3E9867-DA43-9E03-99E1-CEC0204AA6AE}"/>
              </a:ext>
            </a:extLst>
          </p:cNvPr>
          <p:cNvSpPr>
            <a:spLocks noGrp="1"/>
          </p:cNvSpPr>
          <p:nvPr>
            <p:ph type="title"/>
          </p:nvPr>
        </p:nvSpPr>
        <p:spPr/>
        <p:txBody>
          <a:bodyPr/>
          <a:lstStyle/>
          <a:p>
            <a:r>
              <a:rPr lang="en-US" dirty="0"/>
              <a:t>Experiment on VSS (</a:t>
            </a:r>
            <a:r>
              <a:rPr lang="en-US" dirty="0">
                <a:solidFill>
                  <a:srgbClr val="FF0000"/>
                </a:solidFill>
              </a:rPr>
              <a:t>without trusted setup</a:t>
            </a:r>
            <a:r>
              <a:rPr lang="en-US" dirty="0"/>
              <a:t>)</a:t>
            </a:r>
            <a:endParaRPr lang="en-US" dirty="0">
              <a:solidFill>
                <a:srgbClr val="FF0000"/>
              </a:solidFill>
            </a:endParaRPr>
          </a:p>
        </p:txBody>
      </p:sp>
      <p:cxnSp>
        <p:nvCxnSpPr>
          <p:cNvPr id="9" name="Straight Connector 8">
            <a:extLst>
              <a:ext uri="{FF2B5EF4-FFF2-40B4-BE49-F238E27FC236}">
                <a16:creationId xmlns:a16="http://schemas.microsoft.com/office/drawing/2014/main" id="{55DAB8D3-93A3-0421-3796-F5BCA647E6FF}"/>
              </a:ext>
            </a:extLst>
          </p:cNvPr>
          <p:cNvCxnSpPr/>
          <p:nvPr/>
        </p:nvCxnSpPr>
        <p:spPr>
          <a:xfrm>
            <a:off x="7175715" y="2185261"/>
            <a:ext cx="161182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4A7B983-6B8C-0D27-696C-F934AFF0581D}"/>
              </a:ext>
            </a:extLst>
          </p:cNvPr>
          <p:cNvCxnSpPr/>
          <p:nvPr/>
        </p:nvCxnSpPr>
        <p:spPr>
          <a:xfrm>
            <a:off x="7184564" y="4213973"/>
            <a:ext cx="161182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D90C6F3-3507-B2B5-E276-B3A0A23062CF}"/>
              </a:ext>
            </a:extLst>
          </p:cNvPr>
          <p:cNvCxnSpPr>
            <a:cxnSpLocks/>
          </p:cNvCxnSpPr>
          <p:nvPr/>
        </p:nvCxnSpPr>
        <p:spPr>
          <a:xfrm flipV="1">
            <a:off x="8064261" y="2200840"/>
            <a:ext cx="0" cy="204311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FD236CE-D503-EB5B-509F-2C0FF44D2C28}"/>
              </a:ext>
            </a:extLst>
          </p:cNvPr>
          <p:cNvSpPr txBox="1"/>
          <p:nvPr/>
        </p:nvSpPr>
        <p:spPr>
          <a:xfrm>
            <a:off x="8139170" y="2960787"/>
            <a:ext cx="2076773" cy="523220"/>
          </a:xfrm>
          <a:prstGeom prst="rect">
            <a:avLst/>
          </a:prstGeom>
          <a:noFill/>
        </p:spPr>
        <p:txBody>
          <a:bodyPr wrap="square" rtlCol="0">
            <a:spAutoFit/>
          </a:bodyPr>
          <a:lstStyle/>
          <a:p>
            <a:r>
              <a:rPr lang="en-US" sz="2800" dirty="0">
                <a:solidFill>
                  <a:srgbClr val="FF0000"/>
                </a:solidFill>
              </a:rPr>
              <a:t>19000X</a:t>
            </a:r>
          </a:p>
        </p:txBody>
      </p:sp>
      <p:sp>
        <p:nvSpPr>
          <p:cNvPr id="16" name="Slide Number Placeholder 4">
            <a:extLst>
              <a:ext uri="{FF2B5EF4-FFF2-40B4-BE49-F238E27FC236}">
                <a16:creationId xmlns:a16="http://schemas.microsoft.com/office/drawing/2014/main" id="{B466883F-D907-EA02-6247-474C74FA541F}"/>
              </a:ext>
            </a:extLst>
          </p:cNvPr>
          <p:cNvSpPr txBox="1">
            <a:spLocks/>
          </p:cNvSpPr>
          <p:nvPr/>
        </p:nvSpPr>
        <p:spPr>
          <a:xfrm>
            <a:off x="8763000" y="65397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BF90ED-9FB6-254A-AC1F-D0236B9231E4}" type="slidenum">
              <a:rPr lang="en-US" smtClean="0"/>
              <a:pPr algn="r"/>
              <a:t>15</a:t>
            </a:fld>
            <a:endParaRPr lang="en-US" dirty="0"/>
          </a:p>
        </p:txBody>
      </p:sp>
      <p:sp>
        <p:nvSpPr>
          <p:cNvPr id="3" name="TextBox 2">
            <a:extLst>
              <a:ext uri="{FF2B5EF4-FFF2-40B4-BE49-F238E27FC236}">
                <a16:creationId xmlns:a16="http://schemas.microsoft.com/office/drawing/2014/main" id="{6BF8894D-104C-542D-E958-88742645A141}"/>
              </a:ext>
            </a:extLst>
          </p:cNvPr>
          <p:cNvSpPr txBox="1"/>
          <p:nvPr/>
        </p:nvSpPr>
        <p:spPr>
          <a:xfrm>
            <a:off x="3019647" y="6103088"/>
            <a:ext cx="3763925" cy="595424"/>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4AB1D69C-7C39-BA80-DB9D-993867C93A14}"/>
              </a:ext>
            </a:extLst>
          </p:cNvPr>
          <p:cNvSpPr txBox="1"/>
          <p:nvPr/>
        </p:nvSpPr>
        <p:spPr>
          <a:xfrm>
            <a:off x="3206552" y="6132761"/>
            <a:ext cx="4164917" cy="523220"/>
          </a:xfrm>
          <a:prstGeom prst="rect">
            <a:avLst/>
          </a:prstGeom>
          <a:noFill/>
        </p:spPr>
        <p:txBody>
          <a:bodyPr wrap="square" rtlCol="0">
            <a:spAutoFit/>
          </a:bodyPr>
          <a:lstStyle/>
          <a:p>
            <a:r>
              <a:rPr lang="en-US" sz="2800" dirty="0"/>
              <a:t>Number</a:t>
            </a:r>
            <a:r>
              <a:rPr lang="zh-CN" altLang="en-US" sz="2800" dirty="0"/>
              <a:t> </a:t>
            </a:r>
            <a:r>
              <a:rPr lang="en-US" altLang="zh-CN" sz="2800" dirty="0"/>
              <a:t>of verifiers </a:t>
            </a:r>
            <a:r>
              <a:rPr lang="en-US" altLang="zh-CN" sz="2800" dirty="0">
                <a:solidFill>
                  <a:srgbClr val="FF0000"/>
                </a:solidFill>
              </a:rPr>
              <a:t>N</a:t>
            </a:r>
            <a:endParaRPr lang="en-US" sz="2800" dirty="0">
              <a:solidFill>
                <a:srgbClr val="FF0000"/>
              </a:solidFill>
            </a:endParaRPr>
          </a:p>
        </p:txBody>
      </p:sp>
    </p:spTree>
    <p:extLst>
      <p:ext uri="{BB962C8B-B14F-4D97-AF65-F5344CB8AC3E}">
        <p14:creationId xmlns:p14="http://schemas.microsoft.com/office/powerpoint/2010/main" val="1214450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E661-2E40-DE02-B3E9-8705BC03C857}"/>
              </a:ext>
            </a:extLst>
          </p:cNvPr>
          <p:cNvSpPr>
            <a:spLocks noGrp="1"/>
          </p:cNvSpPr>
          <p:nvPr>
            <p:ph type="title"/>
          </p:nvPr>
        </p:nvSpPr>
        <p:spPr>
          <a:xfrm>
            <a:off x="531628" y="365125"/>
            <a:ext cx="11660372" cy="1325563"/>
          </a:xfrm>
        </p:spPr>
        <p:txBody>
          <a:bodyPr>
            <a:normAutofit/>
          </a:bodyPr>
          <a:lstStyle/>
          <a:p>
            <a:r>
              <a:rPr lang="en-US" dirty="0"/>
              <a:t>Optimal VSS scheme based on KZG (</a:t>
            </a:r>
            <a:r>
              <a:rPr lang="en-US" dirty="0">
                <a:solidFill>
                  <a:srgbClr val="FF0000"/>
                </a:solidFill>
              </a:rPr>
              <a:t>trusted setup</a:t>
            </a:r>
            <a:r>
              <a:rPr lang="en-US" dirty="0"/>
              <a:t>)</a:t>
            </a:r>
          </a:p>
        </p:txBody>
      </p:sp>
      <p:grpSp>
        <p:nvGrpSpPr>
          <p:cNvPr id="15" name="Group 14">
            <a:extLst>
              <a:ext uri="{FF2B5EF4-FFF2-40B4-BE49-F238E27FC236}">
                <a16:creationId xmlns:a16="http://schemas.microsoft.com/office/drawing/2014/main" id="{7CE4B768-91C0-F6EB-5C8A-46778D320C39}"/>
              </a:ext>
            </a:extLst>
          </p:cNvPr>
          <p:cNvGrpSpPr/>
          <p:nvPr/>
        </p:nvGrpSpPr>
        <p:grpSpPr>
          <a:xfrm>
            <a:off x="345346" y="1773199"/>
            <a:ext cx="5393410" cy="2010954"/>
            <a:chOff x="345346" y="1773199"/>
            <a:chExt cx="5393410" cy="2010954"/>
          </a:xfrm>
        </p:grpSpPr>
        <p:sp>
          <p:nvSpPr>
            <p:cNvPr id="8" name="Alternate Process 7">
              <a:extLst>
                <a:ext uri="{FF2B5EF4-FFF2-40B4-BE49-F238E27FC236}">
                  <a16:creationId xmlns:a16="http://schemas.microsoft.com/office/drawing/2014/main" id="{41FD7343-D8AE-823F-5FD7-DEC1EB59A097}"/>
                </a:ext>
              </a:extLst>
            </p:cNvPr>
            <p:cNvSpPr/>
            <p:nvPr/>
          </p:nvSpPr>
          <p:spPr>
            <a:xfrm>
              <a:off x="731649" y="1773199"/>
              <a:ext cx="4492558" cy="2010954"/>
            </a:xfrm>
            <a:prstGeom prst="flowChartAlternateProcess">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F468AD1-DE0B-AA49-6883-F0E4AA03EF11}"/>
                </a:ext>
              </a:extLst>
            </p:cNvPr>
            <p:cNvSpPr txBox="1"/>
            <p:nvPr/>
          </p:nvSpPr>
          <p:spPr>
            <a:xfrm>
              <a:off x="838200" y="1863375"/>
              <a:ext cx="4710193" cy="523220"/>
            </a:xfrm>
            <a:prstGeom prst="rect">
              <a:avLst/>
            </a:prstGeom>
            <a:noFill/>
          </p:spPr>
          <p:txBody>
            <a:bodyPr wrap="square" rtlCol="0">
              <a:spAutoFit/>
            </a:bodyPr>
            <a:lstStyle/>
            <a:p>
              <a:r>
                <a:rPr lang="en-US" sz="2800" dirty="0"/>
                <a:t>KZG commitment [KZG10]</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6215FDD2-5419-A24F-D4F0-B7177086ED98}"/>
                    </a:ext>
                  </a:extLst>
                </p:cNvPr>
                <p:cNvSpPr txBox="1"/>
                <p:nvPr/>
              </p:nvSpPr>
              <p:spPr>
                <a:xfrm>
                  <a:off x="345346" y="2747536"/>
                  <a:ext cx="5393410" cy="954107"/>
                </a:xfrm>
                <a:prstGeom prst="rect">
                  <a:avLst/>
                </a:prstGeom>
                <a:noFill/>
              </p:spPr>
              <p:txBody>
                <a:bodyPr wrap="square" rtlCol="0">
                  <a:spAutoFit/>
                </a:bodyPr>
                <a:lstStyle/>
                <a:p>
                  <a:pPr lvl="1"/>
                  <a14:m>
                    <m:oMath xmlns:m="http://schemas.openxmlformats.org/officeDocument/2006/math">
                      <m:r>
                        <a:rPr lang="en-US" sz="2800" i="1" dirty="0" smtClean="0">
                          <a:solidFill>
                            <a:srgbClr val="FF0000"/>
                          </a:solidFill>
                          <a:latin typeface="Cambria Math" panose="02040503050406030204" pitchFamily="18" charset="0"/>
                        </a:rPr>
                        <m:t>𝑂</m:t>
                      </m:r>
                      <m:r>
                        <a:rPr lang="en-US" sz="2800" i="1" dirty="0" smtClean="0">
                          <a:solidFill>
                            <a:srgbClr val="FF0000"/>
                          </a:solidFill>
                          <a:latin typeface="Cambria Math" panose="02040503050406030204" pitchFamily="18" charset="0"/>
                        </a:rPr>
                        <m:t>(1) </m:t>
                      </m:r>
                    </m:oMath>
                  </a14:m>
                  <a:r>
                    <a:rPr lang="en-US" sz="2800" dirty="0"/>
                    <a:t>proof size per verifier </a:t>
                  </a:r>
                  <a:endParaRPr lang="en-US" sz="2800" i="1" dirty="0">
                    <a:solidFill>
                      <a:srgbClr val="FF0000"/>
                    </a:solidFill>
                    <a:latin typeface="Cambria Math" panose="02040503050406030204" pitchFamily="18" charset="0"/>
                  </a:endParaRPr>
                </a:p>
                <a:p>
                  <a:pPr lvl="1"/>
                  <a14:m>
                    <m:oMath xmlns:m="http://schemas.openxmlformats.org/officeDocument/2006/math">
                      <m:r>
                        <a:rPr lang="en-US" sz="2800" i="1" dirty="0" smtClean="0">
                          <a:solidFill>
                            <a:srgbClr val="FF0000"/>
                          </a:solidFill>
                          <a:latin typeface="Cambria Math" panose="02040503050406030204" pitchFamily="18" charset="0"/>
                        </a:rPr>
                        <m:t>𝑂</m:t>
                      </m:r>
                      <m:r>
                        <a:rPr lang="en-US" sz="2800" i="1" dirty="0" smtClean="0">
                          <a:solidFill>
                            <a:srgbClr val="FF0000"/>
                          </a:solidFill>
                          <a:latin typeface="Cambria Math" panose="02040503050406030204" pitchFamily="18" charset="0"/>
                        </a:rPr>
                        <m:t>(</m:t>
                      </m:r>
                      <m:sSup>
                        <m:sSupPr>
                          <m:ctrlPr>
                            <a:rPr lang="en-US" sz="2800" b="0" i="1" dirty="0" smtClean="0">
                              <a:solidFill>
                                <a:srgbClr val="FF0000"/>
                              </a:solidFill>
                              <a:latin typeface="Cambria Math" panose="02040503050406030204" pitchFamily="18" charset="0"/>
                            </a:rPr>
                          </m:ctrlPr>
                        </m:sSupPr>
                        <m:e>
                          <m:r>
                            <a:rPr lang="en-US" sz="2800" b="0" i="1" dirty="0" smtClean="0">
                              <a:solidFill>
                                <a:srgbClr val="FF0000"/>
                              </a:solidFill>
                              <a:latin typeface="Cambria Math" panose="02040503050406030204" pitchFamily="18" charset="0"/>
                            </a:rPr>
                            <m:t>𝑁</m:t>
                          </m:r>
                        </m:e>
                        <m:sup>
                          <m:r>
                            <a:rPr lang="en-US" sz="2800" b="0" i="1" dirty="0" smtClean="0">
                              <a:solidFill>
                                <a:srgbClr val="FF0000"/>
                              </a:solidFill>
                              <a:latin typeface="Cambria Math" panose="02040503050406030204" pitchFamily="18" charset="0"/>
                            </a:rPr>
                            <m:t>2</m:t>
                          </m:r>
                        </m:sup>
                      </m:sSup>
                      <m:r>
                        <a:rPr lang="en-US" sz="2800" i="1" dirty="0" smtClean="0">
                          <a:solidFill>
                            <a:srgbClr val="FF0000"/>
                          </a:solidFill>
                          <a:latin typeface="Cambria Math" panose="02040503050406030204" pitchFamily="18" charset="0"/>
                        </a:rPr>
                        <m:t>) </m:t>
                      </m:r>
                    </m:oMath>
                  </a14:m>
                  <a:r>
                    <a:rPr lang="en-US" sz="2800" dirty="0"/>
                    <a:t>prover computation </a:t>
                  </a:r>
                </a:p>
              </p:txBody>
            </p:sp>
          </mc:Choice>
          <mc:Fallback>
            <p:sp>
              <p:nvSpPr>
                <p:cNvPr id="5" name="TextBox 4">
                  <a:extLst>
                    <a:ext uri="{FF2B5EF4-FFF2-40B4-BE49-F238E27FC236}">
                      <a16:creationId xmlns:a16="http://schemas.microsoft.com/office/drawing/2014/main" id="{6215FDD2-5419-A24F-D4F0-B7177086ED98}"/>
                    </a:ext>
                  </a:extLst>
                </p:cNvPr>
                <p:cNvSpPr txBox="1">
                  <a:spLocks noRot="1" noChangeAspect="1" noMove="1" noResize="1" noEditPoints="1" noAdjustHandles="1" noChangeArrowheads="1" noChangeShapeType="1" noTextEdit="1"/>
                </p:cNvSpPr>
                <p:nvPr/>
              </p:nvSpPr>
              <p:spPr>
                <a:xfrm>
                  <a:off x="345346" y="2747536"/>
                  <a:ext cx="5393410" cy="954107"/>
                </a:xfrm>
                <a:prstGeom prst="rect">
                  <a:avLst/>
                </a:prstGeom>
                <a:blipFill>
                  <a:blip r:embed="rId3"/>
                  <a:stretch>
                    <a:fillRect t="-6579" b="-17105"/>
                  </a:stretch>
                </a:blipFill>
              </p:spPr>
              <p:txBody>
                <a:bodyPr/>
                <a:lstStyle/>
                <a:p>
                  <a:r>
                    <a:rPr lang="en-US">
                      <a:noFill/>
                    </a:rPr>
                    <a:t> </a:t>
                  </a:r>
                </a:p>
              </p:txBody>
            </p:sp>
          </mc:Fallback>
        </mc:AlternateContent>
      </p:grpSp>
      <p:grpSp>
        <p:nvGrpSpPr>
          <p:cNvPr id="17" name="Group 16">
            <a:extLst>
              <a:ext uri="{FF2B5EF4-FFF2-40B4-BE49-F238E27FC236}">
                <a16:creationId xmlns:a16="http://schemas.microsoft.com/office/drawing/2014/main" id="{8045493B-88D7-077A-BFB3-3581A9F839BC}"/>
              </a:ext>
            </a:extLst>
          </p:cNvPr>
          <p:cNvGrpSpPr/>
          <p:nvPr/>
        </p:nvGrpSpPr>
        <p:grpSpPr>
          <a:xfrm>
            <a:off x="5780222" y="1773199"/>
            <a:ext cx="5680129" cy="2010954"/>
            <a:chOff x="5780222" y="1773199"/>
            <a:chExt cx="5680129" cy="2010954"/>
          </a:xfrm>
        </p:grpSpPr>
        <p:sp>
          <p:nvSpPr>
            <p:cNvPr id="9" name="Alternate Process 8">
              <a:extLst>
                <a:ext uri="{FF2B5EF4-FFF2-40B4-BE49-F238E27FC236}">
                  <a16:creationId xmlns:a16="http://schemas.microsoft.com/office/drawing/2014/main" id="{EA1830B3-6884-1ED1-184C-C9DAFF408905}"/>
                </a:ext>
              </a:extLst>
            </p:cNvPr>
            <p:cNvSpPr/>
            <p:nvPr/>
          </p:nvSpPr>
          <p:spPr>
            <a:xfrm>
              <a:off x="6060516" y="1773199"/>
              <a:ext cx="5003843" cy="2010954"/>
            </a:xfrm>
            <a:prstGeom prst="flowChartAlternateProcess">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B9681D1-1FAB-8A81-DC35-B7E1E9EF6789}"/>
                </a:ext>
              </a:extLst>
            </p:cNvPr>
            <p:cNvSpPr txBox="1"/>
            <p:nvPr/>
          </p:nvSpPr>
          <p:spPr>
            <a:xfrm>
              <a:off x="6238629" y="1867970"/>
              <a:ext cx="4463512" cy="523220"/>
            </a:xfrm>
            <a:prstGeom prst="rect">
              <a:avLst/>
            </a:prstGeom>
            <a:noFill/>
          </p:spPr>
          <p:txBody>
            <a:bodyPr wrap="square" rtlCol="0">
              <a:spAutoFit/>
            </a:bodyPr>
            <a:lstStyle/>
            <a:p>
              <a:r>
                <a:rPr lang="en-US" sz="2800" dirty="0"/>
                <a:t>AMT based on KZG [TCZ+20]</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92EB8675-90E6-88A2-B480-6499998EC63C}"/>
                    </a:ext>
                  </a:extLst>
                </p:cNvPr>
                <p:cNvSpPr txBox="1"/>
                <p:nvPr/>
              </p:nvSpPr>
              <p:spPr>
                <a:xfrm>
                  <a:off x="5780222" y="2747536"/>
                  <a:ext cx="5680129" cy="954107"/>
                </a:xfrm>
                <a:prstGeom prst="rect">
                  <a:avLst/>
                </a:prstGeom>
                <a:noFill/>
              </p:spPr>
              <p:txBody>
                <a:bodyPr wrap="square" rtlCol="0">
                  <a:spAutoFit/>
                </a:bodyPr>
                <a:lstStyle/>
                <a:p>
                  <a:pPr lvl="1"/>
                  <a14:m>
                    <m:oMath xmlns:m="http://schemas.openxmlformats.org/officeDocument/2006/math">
                      <m:r>
                        <a:rPr lang="en-US" sz="2800" i="1" dirty="0" smtClean="0">
                          <a:solidFill>
                            <a:srgbClr val="FF0000"/>
                          </a:solidFill>
                          <a:latin typeface="Cambria Math" panose="02040503050406030204" pitchFamily="18" charset="0"/>
                        </a:rPr>
                        <m:t>𝑂</m:t>
                      </m:r>
                      <m:r>
                        <a:rPr lang="en-US" sz="2800" i="1" dirty="0" smtClean="0">
                          <a:solidFill>
                            <a:srgbClr val="FF0000"/>
                          </a:solidFill>
                          <a:latin typeface="Cambria Math" panose="02040503050406030204" pitchFamily="18" charset="0"/>
                        </a:rPr>
                        <m:t>(</m:t>
                      </m:r>
                      <m:r>
                        <m:rPr>
                          <m:sty m:val="p"/>
                        </m:rPr>
                        <a:rPr lang="en-US" sz="2800" b="0" i="1" dirty="0" smtClean="0">
                          <a:solidFill>
                            <a:srgbClr val="FF0000"/>
                          </a:solidFill>
                          <a:latin typeface="Cambria Math" panose="02040503050406030204" pitchFamily="18" charset="0"/>
                        </a:rPr>
                        <m:t>log</m:t>
                      </m:r>
                      <m:r>
                        <a:rPr lang="en-US" sz="2800" b="0" i="1" dirty="0" smtClean="0">
                          <a:solidFill>
                            <a:srgbClr val="FF0000"/>
                          </a:solidFill>
                          <a:latin typeface="Cambria Math" panose="02040503050406030204" pitchFamily="18" charset="0"/>
                        </a:rPr>
                        <m:t> </m:t>
                      </m:r>
                      <m:r>
                        <a:rPr lang="en-US" sz="2800" b="0" i="1" dirty="0" smtClean="0">
                          <a:solidFill>
                            <a:srgbClr val="FF0000"/>
                          </a:solidFill>
                          <a:latin typeface="Cambria Math" panose="02040503050406030204" pitchFamily="18" charset="0"/>
                        </a:rPr>
                        <m:t>𝑁</m:t>
                      </m:r>
                      <m:r>
                        <a:rPr lang="en-US" sz="2800" i="1" dirty="0" smtClean="0">
                          <a:solidFill>
                            <a:srgbClr val="FF0000"/>
                          </a:solidFill>
                          <a:latin typeface="Cambria Math" panose="02040503050406030204" pitchFamily="18" charset="0"/>
                        </a:rPr>
                        <m:t>) </m:t>
                      </m:r>
                    </m:oMath>
                  </a14:m>
                  <a:r>
                    <a:rPr lang="en-US" sz="2800" dirty="0"/>
                    <a:t>proof size per verifier  </a:t>
                  </a:r>
                  <a14:m>
                    <m:oMath xmlns:m="http://schemas.openxmlformats.org/officeDocument/2006/math">
                      <m:r>
                        <a:rPr lang="en-US" sz="2800" i="1" dirty="0" smtClean="0">
                          <a:solidFill>
                            <a:srgbClr val="FF0000"/>
                          </a:solidFill>
                          <a:latin typeface="Cambria Math" panose="02040503050406030204" pitchFamily="18" charset="0"/>
                        </a:rPr>
                        <m:t>𝑂</m:t>
                      </m:r>
                      <m:r>
                        <a:rPr lang="en-US" sz="2800" i="1" dirty="0" smtClean="0">
                          <a:solidFill>
                            <a:srgbClr val="FF0000"/>
                          </a:solidFill>
                          <a:latin typeface="Cambria Math" panose="02040503050406030204" pitchFamily="18" charset="0"/>
                        </a:rPr>
                        <m:t>(</m:t>
                      </m:r>
                      <m:r>
                        <a:rPr lang="en-US" sz="2800" b="0" i="1" dirty="0" smtClean="0">
                          <a:solidFill>
                            <a:srgbClr val="FF0000"/>
                          </a:solidFill>
                          <a:latin typeface="Cambria Math" panose="02040503050406030204" pitchFamily="18" charset="0"/>
                        </a:rPr>
                        <m:t>𝑁</m:t>
                      </m:r>
                      <m:func>
                        <m:funcPr>
                          <m:ctrlPr>
                            <a:rPr lang="en-US" sz="2800" b="0" i="1" dirty="0" smtClean="0">
                              <a:solidFill>
                                <a:srgbClr val="FF0000"/>
                              </a:solidFill>
                              <a:latin typeface="Cambria Math" panose="02040503050406030204" pitchFamily="18" charset="0"/>
                            </a:rPr>
                          </m:ctrlPr>
                        </m:funcPr>
                        <m:fName>
                          <m:r>
                            <m:rPr>
                              <m:sty m:val="p"/>
                            </m:rPr>
                            <a:rPr lang="en-US" sz="2800" b="0" i="0" dirty="0" smtClean="0">
                              <a:solidFill>
                                <a:srgbClr val="FF0000"/>
                              </a:solidFill>
                              <a:latin typeface="Cambria Math" panose="02040503050406030204" pitchFamily="18" charset="0"/>
                            </a:rPr>
                            <m:t>log</m:t>
                          </m:r>
                        </m:fName>
                        <m:e>
                          <m:r>
                            <a:rPr lang="en-US" sz="2800" b="0" i="1" dirty="0" smtClean="0">
                              <a:solidFill>
                                <a:srgbClr val="FF0000"/>
                              </a:solidFill>
                              <a:latin typeface="Cambria Math" panose="02040503050406030204" pitchFamily="18" charset="0"/>
                            </a:rPr>
                            <m:t>𝑁</m:t>
                          </m:r>
                        </m:e>
                      </m:func>
                      <m:r>
                        <a:rPr lang="en-US" sz="2800" i="1" dirty="0" smtClean="0">
                          <a:solidFill>
                            <a:srgbClr val="FF0000"/>
                          </a:solidFill>
                          <a:latin typeface="Cambria Math" panose="02040503050406030204" pitchFamily="18" charset="0"/>
                        </a:rPr>
                        <m:t>) </m:t>
                      </m:r>
                    </m:oMath>
                  </a14:m>
                  <a:r>
                    <a:rPr lang="en-US" sz="2800" dirty="0"/>
                    <a:t>prover computation</a:t>
                  </a:r>
                </a:p>
              </p:txBody>
            </p:sp>
          </mc:Choice>
          <mc:Fallback>
            <p:sp>
              <p:nvSpPr>
                <p:cNvPr id="7" name="TextBox 6">
                  <a:extLst>
                    <a:ext uri="{FF2B5EF4-FFF2-40B4-BE49-F238E27FC236}">
                      <a16:creationId xmlns:a16="http://schemas.microsoft.com/office/drawing/2014/main" id="{92EB8675-90E6-88A2-B480-6499998EC63C}"/>
                    </a:ext>
                  </a:extLst>
                </p:cNvPr>
                <p:cNvSpPr txBox="1">
                  <a:spLocks noRot="1" noChangeAspect="1" noMove="1" noResize="1" noEditPoints="1" noAdjustHandles="1" noChangeArrowheads="1" noChangeShapeType="1" noTextEdit="1"/>
                </p:cNvSpPr>
                <p:nvPr/>
              </p:nvSpPr>
              <p:spPr>
                <a:xfrm>
                  <a:off x="5780222" y="2747536"/>
                  <a:ext cx="5680129" cy="954107"/>
                </a:xfrm>
                <a:prstGeom prst="rect">
                  <a:avLst/>
                </a:prstGeom>
                <a:blipFill>
                  <a:blip r:embed="rId4"/>
                  <a:stretch>
                    <a:fillRect t="-6579" b="-17105"/>
                  </a:stretch>
                </a:blipFill>
              </p:spPr>
              <p:txBody>
                <a:bodyPr/>
                <a:lstStyle/>
                <a:p>
                  <a:r>
                    <a:rPr lang="en-US">
                      <a:noFill/>
                    </a:rPr>
                    <a:t> </a:t>
                  </a:r>
                </a:p>
              </p:txBody>
            </p:sp>
          </mc:Fallback>
        </mc:AlternateContent>
      </p:grpSp>
      <p:sp>
        <p:nvSpPr>
          <p:cNvPr id="10" name="Left Brace 9">
            <a:extLst>
              <a:ext uri="{FF2B5EF4-FFF2-40B4-BE49-F238E27FC236}">
                <a16:creationId xmlns:a16="http://schemas.microsoft.com/office/drawing/2014/main" id="{B40AC1B4-56A2-B9CD-A239-1602017D2B12}"/>
              </a:ext>
            </a:extLst>
          </p:cNvPr>
          <p:cNvSpPr/>
          <p:nvPr/>
        </p:nvSpPr>
        <p:spPr>
          <a:xfrm rot="16200000">
            <a:off x="5328957" y="-895665"/>
            <a:ext cx="1138094" cy="10332711"/>
          </a:xfrm>
          <a:prstGeom prst="leftBrace">
            <a:avLst>
              <a:gd name="adj1" fmla="val 8333"/>
              <a:gd name="adj2" fmla="val 49643"/>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grpSp>
        <p:nvGrpSpPr>
          <p:cNvPr id="14" name="Group 13">
            <a:extLst>
              <a:ext uri="{FF2B5EF4-FFF2-40B4-BE49-F238E27FC236}">
                <a16:creationId xmlns:a16="http://schemas.microsoft.com/office/drawing/2014/main" id="{65742F2E-072A-1A42-D6F8-15FCADD378B6}"/>
              </a:ext>
            </a:extLst>
          </p:cNvPr>
          <p:cNvGrpSpPr/>
          <p:nvPr/>
        </p:nvGrpSpPr>
        <p:grpSpPr>
          <a:xfrm>
            <a:off x="2443788" y="4926448"/>
            <a:ext cx="6487561" cy="1055585"/>
            <a:chOff x="2443788" y="4926448"/>
            <a:chExt cx="6491546" cy="954107"/>
          </a:xfrm>
        </p:grpSpPr>
        <p:sp>
          <p:nvSpPr>
            <p:cNvPr id="13" name="Alternate Process 12">
              <a:extLst>
                <a:ext uri="{FF2B5EF4-FFF2-40B4-BE49-F238E27FC236}">
                  <a16:creationId xmlns:a16="http://schemas.microsoft.com/office/drawing/2014/main" id="{C6422773-18AD-7178-250A-DD95F26972F2}"/>
                </a:ext>
              </a:extLst>
            </p:cNvPr>
            <p:cNvSpPr/>
            <p:nvPr/>
          </p:nvSpPr>
          <p:spPr>
            <a:xfrm>
              <a:off x="2443788" y="4926448"/>
              <a:ext cx="6491546" cy="890168"/>
            </a:xfrm>
            <a:prstGeom prst="flowChartAlternateProcess">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3869D710-B2C3-C861-BE9F-C591066D3975}"/>
                    </a:ext>
                  </a:extLst>
                </p:cNvPr>
                <p:cNvSpPr txBox="1"/>
                <p:nvPr/>
              </p:nvSpPr>
              <p:spPr>
                <a:xfrm>
                  <a:off x="3541924" y="4926448"/>
                  <a:ext cx="5393410" cy="954107"/>
                </a:xfrm>
                <a:prstGeom prst="rect">
                  <a:avLst/>
                </a:prstGeom>
                <a:noFill/>
              </p:spPr>
              <p:txBody>
                <a:bodyPr wrap="square" rtlCol="0">
                  <a:spAutoFit/>
                </a:bodyPr>
                <a:lstStyle/>
                <a:p>
                  <a:pPr lvl="1"/>
                  <a14:m>
                    <m:oMath xmlns:m="http://schemas.openxmlformats.org/officeDocument/2006/math">
                      <m:r>
                        <a:rPr lang="en-US" sz="2800" i="1" dirty="0" smtClean="0">
                          <a:solidFill>
                            <a:srgbClr val="FF0000"/>
                          </a:solidFill>
                          <a:latin typeface="Cambria Math" panose="02040503050406030204" pitchFamily="18" charset="0"/>
                        </a:rPr>
                        <m:t>𝑂</m:t>
                      </m:r>
                      <m:r>
                        <a:rPr lang="en-US" sz="2800" i="1" dirty="0" smtClean="0">
                          <a:solidFill>
                            <a:srgbClr val="FF0000"/>
                          </a:solidFill>
                          <a:latin typeface="Cambria Math" panose="02040503050406030204" pitchFamily="18" charset="0"/>
                        </a:rPr>
                        <m:t>(1) </m:t>
                      </m:r>
                    </m:oMath>
                  </a14:m>
                  <a:r>
                    <a:rPr lang="en-US" sz="2800" dirty="0"/>
                    <a:t>proof size  </a:t>
                  </a:r>
                  <a:endParaRPr lang="en-US" sz="2800" i="1" dirty="0">
                    <a:solidFill>
                      <a:srgbClr val="FF0000"/>
                    </a:solidFill>
                    <a:latin typeface="Cambria Math" panose="02040503050406030204" pitchFamily="18" charset="0"/>
                  </a:endParaRPr>
                </a:p>
                <a:p>
                  <a:pPr lvl="1"/>
                  <a14:m>
                    <m:oMath xmlns:m="http://schemas.openxmlformats.org/officeDocument/2006/math">
                      <m:r>
                        <a:rPr lang="en-US" sz="2800" i="1" dirty="0" smtClean="0">
                          <a:solidFill>
                            <a:srgbClr val="FF0000"/>
                          </a:solidFill>
                          <a:latin typeface="Cambria Math" panose="02040503050406030204" pitchFamily="18" charset="0"/>
                        </a:rPr>
                        <m:t>𝑂</m:t>
                      </m:r>
                      <m:r>
                        <a:rPr lang="en-US" sz="2800" i="1" dirty="0" smtClean="0">
                          <a:solidFill>
                            <a:srgbClr val="FF0000"/>
                          </a:solidFill>
                          <a:latin typeface="Cambria Math" panose="02040503050406030204" pitchFamily="18" charset="0"/>
                        </a:rPr>
                        <m:t>(</m:t>
                      </m:r>
                      <m:r>
                        <a:rPr lang="en-US" sz="2800" b="0" i="1" dirty="0" smtClean="0">
                          <a:solidFill>
                            <a:srgbClr val="FF0000"/>
                          </a:solidFill>
                          <a:latin typeface="Cambria Math" panose="02040503050406030204" pitchFamily="18" charset="0"/>
                        </a:rPr>
                        <m:t>𝑁</m:t>
                      </m:r>
                      <m:func>
                        <m:funcPr>
                          <m:ctrlPr>
                            <a:rPr lang="en-US" sz="2800" b="0" i="1" dirty="0" smtClean="0">
                              <a:solidFill>
                                <a:srgbClr val="FF0000"/>
                              </a:solidFill>
                              <a:latin typeface="Cambria Math" panose="02040503050406030204" pitchFamily="18" charset="0"/>
                            </a:rPr>
                          </m:ctrlPr>
                        </m:funcPr>
                        <m:fName>
                          <m:r>
                            <m:rPr>
                              <m:sty m:val="p"/>
                            </m:rPr>
                            <a:rPr lang="en-US" sz="2800" b="0" i="0" dirty="0" smtClean="0">
                              <a:solidFill>
                                <a:srgbClr val="FF0000"/>
                              </a:solidFill>
                              <a:latin typeface="Cambria Math" panose="02040503050406030204" pitchFamily="18" charset="0"/>
                            </a:rPr>
                            <m:t>log</m:t>
                          </m:r>
                        </m:fName>
                        <m:e>
                          <m:r>
                            <a:rPr lang="en-US" sz="2800" b="0" i="1" dirty="0" smtClean="0">
                              <a:solidFill>
                                <a:srgbClr val="FF0000"/>
                              </a:solidFill>
                              <a:latin typeface="Cambria Math" panose="02040503050406030204" pitchFamily="18" charset="0"/>
                            </a:rPr>
                            <m:t>𝑁</m:t>
                          </m:r>
                        </m:e>
                      </m:func>
                      <m:r>
                        <a:rPr lang="en-US" sz="2800" i="1" dirty="0" smtClean="0">
                          <a:solidFill>
                            <a:srgbClr val="FF0000"/>
                          </a:solidFill>
                          <a:latin typeface="Cambria Math" panose="02040503050406030204" pitchFamily="18" charset="0"/>
                        </a:rPr>
                        <m:t>)</m:t>
                      </m:r>
                    </m:oMath>
                  </a14:m>
                  <a:r>
                    <a:rPr lang="zh-CN" altLang="en-US" sz="2800" dirty="0"/>
                    <a:t> </a:t>
                  </a:r>
                  <a:r>
                    <a:rPr lang="en-US" sz="2800" dirty="0"/>
                    <a:t>prover computation </a:t>
                  </a:r>
                </a:p>
              </p:txBody>
            </p:sp>
          </mc:Choice>
          <mc:Fallback>
            <p:sp>
              <p:nvSpPr>
                <p:cNvPr id="11" name="TextBox 10">
                  <a:extLst>
                    <a:ext uri="{FF2B5EF4-FFF2-40B4-BE49-F238E27FC236}">
                      <a16:creationId xmlns:a16="http://schemas.microsoft.com/office/drawing/2014/main" id="{3869D710-B2C3-C861-BE9F-C591066D3975}"/>
                    </a:ext>
                  </a:extLst>
                </p:cNvPr>
                <p:cNvSpPr txBox="1">
                  <a:spLocks noRot="1" noChangeAspect="1" noMove="1" noResize="1" noEditPoints="1" noAdjustHandles="1" noChangeArrowheads="1" noChangeShapeType="1" noTextEdit="1"/>
                </p:cNvSpPr>
                <p:nvPr/>
              </p:nvSpPr>
              <p:spPr>
                <a:xfrm>
                  <a:off x="3541924" y="4926448"/>
                  <a:ext cx="5393410" cy="954107"/>
                </a:xfrm>
                <a:prstGeom prst="rect">
                  <a:avLst/>
                </a:prstGeom>
                <a:blipFill>
                  <a:blip r:embed="rId5"/>
                  <a:stretch>
                    <a:fillRect t="-5952" r="-1408" b="-5952"/>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92724D1F-5C5B-2631-3B2D-41A3012547E2}"/>
                </a:ext>
              </a:extLst>
            </p:cNvPr>
            <p:cNvSpPr txBox="1"/>
            <p:nvPr/>
          </p:nvSpPr>
          <p:spPr>
            <a:xfrm>
              <a:off x="2443788" y="5141891"/>
              <a:ext cx="1499015" cy="523220"/>
            </a:xfrm>
            <a:prstGeom prst="rect">
              <a:avLst/>
            </a:prstGeom>
            <a:noFill/>
          </p:spPr>
          <p:txBody>
            <a:bodyPr wrap="square" rtlCol="0">
              <a:spAutoFit/>
            </a:bodyPr>
            <a:lstStyle/>
            <a:p>
              <a:r>
                <a:rPr lang="en-US" sz="2800" dirty="0"/>
                <a:t> Optimal</a:t>
              </a:r>
            </a:p>
          </p:txBody>
        </p:sp>
      </p:grpSp>
      <p:sp>
        <p:nvSpPr>
          <p:cNvPr id="16" name="TextBox 15">
            <a:extLst>
              <a:ext uri="{FF2B5EF4-FFF2-40B4-BE49-F238E27FC236}">
                <a16:creationId xmlns:a16="http://schemas.microsoft.com/office/drawing/2014/main" id="{B5C2389C-C024-6CFE-FE78-3A6AD065AB02}"/>
              </a:ext>
            </a:extLst>
          </p:cNvPr>
          <p:cNvSpPr txBox="1"/>
          <p:nvPr/>
        </p:nvSpPr>
        <p:spPr>
          <a:xfrm>
            <a:off x="838199" y="5982033"/>
            <a:ext cx="9714876" cy="769441"/>
          </a:xfrm>
          <a:prstGeom prst="rect">
            <a:avLst/>
          </a:prstGeom>
          <a:noFill/>
        </p:spPr>
        <p:txBody>
          <a:bodyPr wrap="square" rtlCol="0">
            <a:spAutoFit/>
          </a:bodyPr>
          <a:lstStyle/>
          <a:p>
            <a:r>
              <a:rPr lang="en-US" sz="2200" dirty="0"/>
              <a:t>The same algorithm was also proposed independently by </a:t>
            </a:r>
            <a:r>
              <a:rPr lang="en-US" sz="2200" dirty="0" err="1"/>
              <a:t>Dankrad</a:t>
            </a:r>
            <a:r>
              <a:rPr lang="en-US" sz="2200" dirty="0"/>
              <a:t> Feist and Dmitry </a:t>
            </a:r>
            <a:r>
              <a:rPr lang="en-US" sz="2200" dirty="0" err="1"/>
              <a:t>Khovratovich</a:t>
            </a:r>
            <a:r>
              <a:rPr lang="en-US" sz="2200" dirty="0"/>
              <a:t> at </a:t>
            </a:r>
            <a:r>
              <a:rPr lang="en-US" sz="2200" dirty="0">
                <a:solidFill>
                  <a:srgbClr val="00B0F0"/>
                </a:solidFill>
              </a:rPr>
              <a:t>https://</a:t>
            </a:r>
            <a:r>
              <a:rPr lang="en-US" sz="2200" dirty="0" err="1">
                <a:solidFill>
                  <a:srgbClr val="00B0F0"/>
                </a:solidFill>
              </a:rPr>
              <a:t>github.com</a:t>
            </a:r>
            <a:r>
              <a:rPr lang="en-US" sz="2200" dirty="0">
                <a:solidFill>
                  <a:srgbClr val="00B0F0"/>
                </a:solidFill>
              </a:rPr>
              <a:t>/</a:t>
            </a:r>
            <a:r>
              <a:rPr lang="en-US" sz="2200" dirty="0" err="1">
                <a:solidFill>
                  <a:srgbClr val="00B0F0"/>
                </a:solidFill>
              </a:rPr>
              <a:t>khovratovich</a:t>
            </a:r>
            <a:r>
              <a:rPr lang="en-US" sz="2200" dirty="0">
                <a:solidFill>
                  <a:srgbClr val="00B0F0"/>
                </a:solidFill>
              </a:rPr>
              <a:t>/Kate</a:t>
            </a:r>
            <a:r>
              <a:rPr lang="en-US" sz="2200" dirty="0"/>
              <a:t>. </a:t>
            </a:r>
          </a:p>
        </p:txBody>
      </p:sp>
    </p:spTree>
    <p:extLst>
      <p:ext uri="{BB962C8B-B14F-4D97-AF65-F5344CB8AC3E}">
        <p14:creationId xmlns:p14="http://schemas.microsoft.com/office/powerpoint/2010/main" val="31496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E9867-DA43-9E03-99E1-CEC0204AA6AE}"/>
              </a:ext>
            </a:extLst>
          </p:cNvPr>
          <p:cNvSpPr>
            <a:spLocks noGrp="1"/>
          </p:cNvSpPr>
          <p:nvPr>
            <p:ph type="title"/>
          </p:nvPr>
        </p:nvSpPr>
        <p:spPr/>
        <p:txBody>
          <a:bodyPr/>
          <a:lstStyle/>
          <a:p>
            <a:r>
              <a:rPr lang="en-US" dirty="0"/>
              <a:t>Summary</a:t>
            </a:r>
            <a:endParaRPr lang="en-US" dirty="0">
              <a:solidFill>
                <a:srgbClr val="FF0000"/>
              </a:solidFill>
            </a:endParaRPr>
          </a:p>
        </p:txBody>
      </p:sp>
      <p:cxnSp>
        <p:nvCxnSpPr>
          <p:cNvPr id="6" name="Straight Connector 5">
            <a:extLst>
              <a:ext uri="{FF2B5EF4-FFF2-40B4-BE49-F238E27FC236}">
                <a16:creationId xmlns:a16="http://schemas.microsoft.com/office/drawing/2014/main" id="{E518FEA0-5017-34CD-93A3-556B152CEB38}"/>
              </a:ext>
            </a:extLst>
          </p:cNvPr>
          <p:cNvCxnSpPr>
            <a:cxnSpLocks/>
          </p:cNvCxnSpPr>
          <p:nvPr/>
        </p:nvCxnSpPr>
        <p:spPr>
          <a:xfrm>
            <a:off x="5811850" y="1690688"/>
            <a:ext cx="0" cy="222209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482D5AF9-7560-7274-323B-9C0C39CB7B6D}"/>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BF90ED-9FB6-254A-AC1F-D0236B9231E4}" type="slidenum">
              <a:rPr lang="en-US" smtClean="0"/>
              <a:pPr algn="r"/>
              <a:t>17</a:t>
            </a:fld>
            <a:endParaRPr lang="en-US" dirty="0"/>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18DE7B5-4E21-C1A4-6B9F-D6AA37ABF690}"/>
                  </a:ext>
                </a:extLst>
              </p:cNvPr>
              <p:cNvSpPr txBox="1"/>
              <p:nvPr/>
            </p:nvSpPr>
            <p:spPr>
              <a:xfrm>
                <a:off x="838201" y="1690688"/>
                <a:ext cx="4818320" cy="2523768"/>
              </a:xfrm>
              <a:prstGeom prst="rect">
                <a:avLst/>
              </a:prstGeom>
              <a:noFill/>
            </p:spPr>
            <p:txBody>
              <a:bodyPr wrap="square" rtlCol="0">
                <a:spAutoFit/>
              </a:bodyPr>
              <a:lstStyle/>
              <a:p>
                <a:r>
                  <a:rPr lang="en-US" sz="2800" dirty="0"/>
                  <a:t>New one-to-many prover</a:t>
                </a:r>
              </a:p>
              <a:p>
                <a:r>
                  <a:rPr lang="en-US" sz="2800"/>
                  <a:t>⇒ Prover-optimal </a:t>
                </a:r>
                <a:r>
                  <a:rPr lang="en-US" sz="2800" dirty="0"/>
                  <a:t>VSS scheme without trusted setup</a:t>
                </a:r>
              </a:p>
              <a:p>
                <a14:m>
                  <m:oMath xmlns:m="http://schemas.openxmlformats.org/officeDocument/2006/math">
                    <m:r>
                      <a:rPr lang="en-US" sz="2800" i="1" dirty="0">
                        <a:solidFill>
                          <a:srgbClr val="FF0000"/>
                        </a:solidFill>
                        <a:latin typeface="Cambria Math" panose="02040503050406030204" pitchFamily="18" charset="0"/>
                      </a:rPr>
                      <m:t>𝑂</m:t>
                    </m:r>
                    <m:r>
                      <a:rPr lang="en-US" sz="2800" i="1" dirty="0">
                        <a:solidFill>
                          <a:srgbClr val="FF0000"/>
                        </a:solidFill>
                        <a:latin typeface="Cambria Math" panose="02040503050406030204" pitchFamily="18" charset="0"/>
                      </a:rPr>
                      <m:t>(</m:t>
                    </m:r>
                    <m:r>
                      <a:rPr lang="en-US" sz="2800" i="1" dirty="0">
                        <a:solidFill>
                          <a:srgbClr val="FF0000"/>
                        </a:solidFill>
                        <a:latin typeface="Cambria Math" panose="02040503050406030204" pitchFamily="18" charset="0"/>
                      </a:rPr>
                      <m:t>𝑁</m:t>
                    </m:r>
                    <m:r>
                      <a:rPr lang="en-US" sz="2800" i="1" dirty="0">
                        <a:solidFill>
                          <a:srgbClr val="FF0000"/>
                        </a:solidFill>
                        <a:latin typeface="Cambria Math" panose="02040503050406030204" pitchFamily="18" charset="0"/>
                      </a:rPr>
                      <m:t> </m:t>
                    </m:r>
                    <m:r>
                      <m:rPr>
                        <m:sty m:val="p"/>
                      </m:rPr>
                      <a:rPr lang="en-US" sz="2800" i="1" dirty="0">
                        <a:solidFill>
                          <a:srgbClr val="FF0000"/>
                        </a:solidFill>
                        <a:latin typeface="Cambria Math" panose="02040503050406030204" pitchFamily="18" charset="0"/>
                      </a:rPr>
                      <m:t>log</m:t>
                    </m:r>
                    <m:r>
                      <a:rPr lang="en-US" sz="2800" i="1" dirty="0">
                        <a:solidFill>
                          <a:srgbClr val="FF0000"/>
                        </a:solidFill>
                        <a:latin typeface="Cambria Math" panose="02040503050406030204" pitchFamily="18" charset="0"/>
                      </a:rPr>
                      <m:t>⁡</m:t>
                    </m:r>
                    <m:r>
                      <a:rPr lang="en-US" sz="2800" i="1" dirty="0">
                        <a:solidFill>
                          <a:srgbClr val="FF0000"/>
                        </a:solidFill>
                        <a:latin typeface="Cambria Math" panose="02040503050406030204" pitchFamily="18" charset="0"/>
                      </a:rPr>
                      <m:t>𝑁</m:t>
                    </m:r>
                    <m:r>
                      <a:rPr lang="en-US" sz="2800" i="1" dirty="0">
                        <a:solidFill>
                          <a:srgbClr val="FF0000"/>
                        </a:solidFill>
                        <a:latin typeface="Cambria Math" panose="02040503050406030204" pitchFamily="18" charset="0"/>
                      </a:rPr>
                      <m:t>)</m:t>
                    </m:r>
                  </m:oMath>
                </a14:m>
                <a:r>
                  <a:rPr lang="en-US" sz="2800" dirty="0"/>
                  <a:t> prover time</a:t>
                </a:r>
              </a:p>
              <a:p>
                <a14:m>
                  <m:oMath xmlns:m="http://schemas.openxmlformats.org/officeDocument/2006/math">
                    <m:r>
                      <a:rPr lang="en-US" sz="2800" i="1" dirty="0">
                        <a:solidFill>
                          <a:srgbClr val="FF0000"/>
                        </a:solidFill>
                        <a:latin typeface="Cambria Math" panose="02040503050406030204" pitchFamily="18" charset="0"/>
                      </a:rPr>
                      <m:t>𝑂</m:t>
                    </m:r>
                    <m:r>
                      <a:rPr lang="en-US" sz="2800" i="1" dirty="0">
                        <a:solidFill>
                          <a:srgbClr val="FF0000"/>
                        </a:solidFill>
                        <a:latin typeface="Cambria Math" panose="02040503050406030204" pitchFamily="18" charset="0"/>
                      </a:rPr>
                      <m:t>(</m:t>
                    </m:r>
                    <m:sSup>
                      <m:sSupPr>
                        <m:ctrlPr>
                          <a:rPr lang="en-US" sz="2800" b="0" i="1" dirty="0" smtClean="0">
                            <a:solidFill>
                              <a:srgbClr val="FF0000"/>
                            </a:solidFill>
                            <a:latin typeface="Cambria Math" panose="02040503050406030204" pitchFamily="18" charset="0"/>
                          </a:rPr>
                        </m:ctrlPr>
                      </m:sSupPr>
                      <m:e>
                        <m:r>
                          <m:rPr>
                            <m:sty m:val="p"/>
                          </m:rPr>
                          <a:rPr lang="en-US" sz="2800" b="0" i="0" dirty="0" smtClean="0">
                            <a:solidFill>
                              <a:srgbClr val="FF0000"/>
                            </a:solidFill>
                            <a:latin typeface="Cambria Math" panose="02040503050406030204" pitchFamily="18" charset="0"/>
                          </a:rPr>
                          <m:t>log</m:t>
                        </m:r>
                      </m:e>
                      <m:sup>
                        <m:r>
                          <a:rPr lang="en-US" sz="2800" b="0" i="1" dirty="0" smtClean="0">
                            <a:solidFill>
                              <a:srgbClr val="FF0000"/>
                            </a:solidFill>
                            <a:latin typeface="Cambria Math" panose="02040503050406030204" pitchFamily="18" charset="0"/>
                          </a:rPr>
                          <m:t>2</m:t>
                        </m:r>
                      </m:sup>
                    </m:sSup>
                    <m:r>
                      <a:rPr lang="en-US" sz="2800" b="0" i="1" dirty="0" smtClean="0">
                        <a:solidFill>
                          <a:srgbClr val="FF0000"/>
                        </a:solidFill>
                        <a:latin typeface="Cambria Math" panose="02040503050406030204" pitchFamily="18" charset="0"/>
                      </a:rPr>
                      <m:t>𝑁</m:t>
                    </m:r>
                    <m:r>
                      <a:rPr lang="en-US" sz="2800" i="1" dirty="0">
                        <a:solidFill>
                          <a:srgbClr val="FF0000"/>
                        </a:solidFill>
                        <a:latin typeface="Cambria Math" panose="02040503050406030204" pitchFamily="18" charset="0"/>
                      </a:rPr>
                      <m:t>)</m:t>
                    </m:r>
                  </m:oMath>
                </a14:m>
                <a:r>
                  <a:rPr lang="en-US" sz="2800" dirty="0">
                    <a:solidFill>
                      <a:srgbClr val="FF0000"/>
                    </a:solidFill>
                  </a:rPr>
                  <a:t> </a:t>
                </a:r>
                <a:r>
                  <a:rPr lang="en-US" sz="2800" dirty="0"/>
                  <a:t>proof size per verifier</a:t>
                </a:r>
              </a:p>
              <a:p>
                <a:endParaRPr lang="en-US" dirty="0"/>
              </a:p>
            </p:txBody>
          </p:sp>
        </mc:Choice>
        <mc:Fallback>
          <p:sp>
            <p:nvSpPr>
              <p:cNvPr id="5" name="TextBox 4">
                <a:extLst>
                  <a:ext uri="{FF2B5EF4-FFF2-40B4-BE49-F238E27FC236}">
                    <a16:creationId xmlns:a16="http://schemas.microsoft.com/office/drawing/2014/main" id="{818DE7B5-4E21-C1A4-6B9F-D6AA37ABF690}"/>
                  </a:ext>
                </a:extLst>
              </p:cNvPr>
              <p:cNvSpPr txBox="1">
                <a:spLocks noRot="1" noChangeAspect="1" noMove="1" noResize="1" noEditPoints="1" noAdjustHandles="1" noChangeArrowheads="1" noChangeShapeType="1" noTextEdit="1"/>
              </p:cNvSpPr>
              <p:nvPr/>
            </p:nvSpPr>
            <p:spPr>
              <a:xfrm>
                <a:off x="838201" y="1690688"/>
                <a:ext cx="4818320" cy="2523768"/>
              </a:xfrm>
              <a:prstGeom prst="rect">
                <a:avLst/>
              </a:prstGeom>
              <a:blipFill>
                <a:blip r:embed="rId2"/>
                <a:stretch>
                  <a:fillRect l="-2632" t="-2000" r="-210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A11FB9AC-8901-88F9-C56D-407B32CEDE85}"/>
                  </a:ext>
                </a:extLst>
              </p:cNvPr>
              <p:cNvSpPr txBox="1"/>
              <p:nvPr/>
            </p:nvSpPr>
            <p:spPr>
              <a:xfrm>
                <a:off x="6276179" y="1704976"/>
                <a:ext cx="4973641" cy="2523768"/>
              </a:xfrm>
              <a:prstGeom prst="rect">
                <a:avLst/>
              </a:prstGeom>
              <a:noFill/>
            </p:spPr>
            <p:txBody>
              <a:bodyPr wrap="square" rtlCol="0">
                <a:spAutoFit/>
              </a:bodyPr>
              <a:lstStyle/>
              <a:p>
                <a:r>
                  <a:rPr lang="en-US" sz="2800" dirty="0"/>
                  <a:t>Optimal VSS with trusted setup</a:t>
                </a:r>
              </a:p>
              <a:p>
                <a:endParaRPr lang="en-US" sz="2800" i="1" dirty="0">
                  <a:solidFill>
                    <a:srgbClr val="FF0000"/>
                  </a:solidFill>
                  <a:latin typeface="Cambria Math" panose="02040503050406030204" pitchFamily="18" charset="0"/>
                </a:endParaRPr>
              </a:p>
              <a:p>
                <a:endParaRPr lang="en-US" sz="2800" i="1" dirty="0">
                  <a:solidFill>
                    <a:srgbClr val="FF0000"/>
                  </a:solidFill>
                  <a:latin typeface="Cambria Math" panose="02040503050406030204" pitchFamily="18" charset="0"/>
                </a:endParaRPr>
              </a:p>
              <a:p>
                <a14:m>
                  <m:oMath xmlns:m="http://schemas.openxmlformats.org/officeDocument/2006/math">
                    <m:r>
                      <a:rPr lang="en-US" sz="2800" i="1" dirty="0">
                        <a:solidFill>
                          <a:srgbClr val="FF0000"/>
                        </a:solidFill>
                        <a:latin typeface="Cambria Math" panose="02040503050406030204" pitchFamily="18" charset="0"/>
                      </a:rPr>
                      <m:t>𝑂</m:t>
                    </m:r>
                    <m:r>
                      <a:rPr lang="en-US" sz="2800" i="1" dirty="0">
                        <a:solidFill>
                          <a:srgbClr val="FF0000"/>
                        </a:solidFill>
                        <a:latin typeface="Cambria Math" panose="02040503050406030204" pitchFamily="18" charset="0"/>
                      </a:rPr>
                      <m:t>(</m:t>
                    </m:r>
                    <m:r>
                      <a:rPr lang="en-US" sz="2800" i="1" dirty="0">
                        <a:solidFill>
                          <a:srgbClr val="FF0000"/>
                        </a:solidFill>
                        <a:latin typeface="Cambria Math" panose="02040503050406030204" pitchFamily="18" charset="0"/>
                      </a:rPr>
                      <m:t>𝑁</m:t>
                    </m:r>
                    <m:r>
                      <a:rPr lang="en-US" sz="2800" i="1" dirty="0">
                        <a:solidFill>
                          <a:srgbClr val="FF0000"/>
                        </a:solidFill>
                        <a:latin typeface="Cambria Math" panose="02040503050406030204" pitchFamily="18" charset="0"/>
                      </a:rPr>
                      <m:t> </m:t>
                    </m:r>
                    <m:r>
                      <m:rPr>
                        <m:sty m:val="p"/>
                      </m:rPr>
                      <a:rPr lang="en-US" sz="2800" i="1" dirty="0">
                        <a:solidFill>
                          <a:srgbClr val="FF0000"/>
                        </a:solidFill>
                        <a:latin typeface="Cambria Math" panose="02040503050406030204" pitchFamily="18" charset="0"/>
                      </a:rPr>
                      <m:t>log</m:t>
                    </m:r>
                    <m:r>
                      <a:rPr lang="en-US" sz="2800" i="1" dirty="0">
                        <a:solidFill>
                          <a:srgbClr val="FF0000"/>
                        </a:solidFill>
                        <a:latin typeface="Cambria Math" panose="02040503050406030204" pitchFamily="18" charset="0"/>
                      </a:rPr>
                      <m:t>⁡</m:t>
                    </m:r>
                    <m:r>
                      <a:rPr lang="en-US" sz="2800" i="1" dirty="0">
                        <a:solidFill>
                          <a:srgbClr val="FF0000"/>
                        </a:solidFill>
                        <a:latin typeface="Cambria Math" panose="02040503050406030204" pitchFamily="18" charset="0"/>
                      </a:rPr>
                      <m:t>𝑁</m:t>
                    </m:r>
                    <m:r>
                      <a:rPr lang="en-US" sz="2800" i="1" dirty="0">
                        <a:solidFill>
                          <a:srgbClr val="FF0000"/>
                        </a:solidFill>
                        <a:latin typeface="Cambria Math" panose="02040503050406030204" pitchFamily="18" charset="0"/>
                      </a:rPr>
                      <m:t>)</m:t>
                    </m:r>
                  </m:oMath>
                </a14:m>
                <a:r>
                  <a:rPr lang="en-US" sz="2800" dirty="0"/>
                  <a:t> prover time</a:t>
                </a:r>
              </a:p>
              <a:p>
                <a14:m>
                  <m:oMath xmlns:m="http://schemas.openxmlformats.org/officeDocument/2006/math">
                    <m:r>
                      <a:rPr lang="en-US" sz="2800" i="1" dirty="0" smtClean="0">
                        <a:solidFill>
                          <a:srgbClr val="FF0000"/>
                        </a:solidFill>
                        <a:latin typeface="Cambria Math" panose="02040503050406030204" pitchFamily="18" charset="0"/>
                      </a:rPr>
                      <m:t>𝑂</m:t>
                    </m:r>
                    <m:r>
                      <a:rPr lang="en-US" sz="2800" i="1" dirty="0" smtClean="0">
                        <a:solidFill>
                          <a:srgbClr val="FF0000"/>
                        </a:solidFill>
                        <a:latin typeface="Cambria Math" panose="02040503050406030204" pitchFamily="18" charset="0"/>
                      </a:rPr>
                      <m:t>(1)</m:t>
                    </m:r>
                  </m:oMath>
                </a14:m>
                <a:r>
                  <a:rPr lang="en-US" sz="2800" dirty="0">
                    <a:solidFill>
                      <a:srgbClr val="FF0000"/>
                    </a:solidFill>
                  </a:rPr>
                  <a:t> </a:t>
                </a:r>
                <a:r>
                  <a:rPr lang="en-US" sz="2800" dirty="0"/>
                  <a:t>proof size per </a:t>
                </a:r>
                <a:r>
                  <a:rPr lang="en-US" sz="2800" dirty="0" err="1"/>
                  <a:t>verifer</a:t>
                </a:r>
                <a:endParaRPr lang="en-US" sz="2800" dirty="0"/>
              </a:p>
              <a:p>
                <a:endParaRPr lang="en-US" dirty="0"/>
              </a:p>
            </p:txBody>
          </p:sp>
        </mc:Choice>
        <mc:Fallback>
          <p:sp>
            <p:nvSpPr>
              <p:cNvPr id="8" name="TextBox 7">
                <a:extLst>
                  <a:ext uri="{FF2B5EF4-FFF2-40B4-BE49-F238E27FC236}">
                    <a16:creationId xmlns:a16="http://schemas.microsoft.com/office/drawing/2014/main" id="{A11FB9AC-8901-88F9-C56D-407B32CEDE85}"/>
                  </a:ext>
                </a:extLst>
              </p:cNvPr>
              <p:cNvSpPr txBox="1">
                <a:spLocks noRot="1" noChangeAspect="1" noMove="1" noResize="1" noEditPoints="1" noAdjustHandles="1" noChangeArrowheads="1" noChangeShapeType="1" noTextEdit="1"/>
              </p:cNvSpPr>
              <p:nvPr/>
            </p:nvSpPr>
            <p:spPr>
              <a:xfrm>
                <a:off x="6276179" y="1704976"/>
                <a:ext cx="4973641" cy="2523768"/>
              </a:xfrm>
              <a:prstGeom prst="rect">
                <a:avLst/>
              </a:prstGeom>
              <a:blipFill>
                <a:blip r:embed="rId3"/>
                <a:stretch>
                  <a:fillRect l="-2551" t="-2500"/>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7107976C-3DC8-B676-8F36-492493C9EFD5}"/>
              </a:ext>
            </a:extLst>
          </p:cNvPr>
          <p:cNvSpPr/>
          <p:nvPr/>
        </p:nvSpPr>
        <p:spPr>
          <a:xfrm>
            <a:off x="2863997" y="4668427"/>
            <a:ext cx="6008945" cy="746358"/>
          </a:xfrm>
          <a:prstGeom prst="rect">
            <a:avLst/>
          </a:prstGeom>
          <a:noFill/>
        </p:spPr>
        <p:txBody>
          <a:bodyPr wrap="square" lIns="68580" tIns="34290" rIns="68580" bIns="34290">
            <a:spAutoFit/>
          </a:bodyPr>
          <a:lstStyle/>
          <a:p>
            <a:pPr algn="ctr"/>
            <a:r>
              <a:rPr lang="en-US" sz="4400" dirty="0">
                <a:ln w="0"/>
                <a:effectLst>
                  <a:outerShdw blurRad="38100" dist="19050" dir="2700000" algn="tl" rotWithShape="0">
                    <a:schemeClr val="dk1">
                      <a:alpha val="40000"/>
                    </a:schemeClr>
                  </a:outerShdw>
                </a:effectLst>
                <a:latin typeface="Georgia" panose="02040502050405020303" pitchFamily="18" charset="0"/>
              </a:rPr>
              <a:t>Thank you!</a:t>
            </a:r>
          </a:p>
        </p:txBody>
      </p:sp>
      <p:sp>
        <p:nvSpPr>
          <p:cNvPr id="13" name="Rectangle 12">
            <a:extLst>
              <a:ext uri="{FF2B5EF4-FFF2-40B4-BE49-F238E27FC236}">
                <a16:creationId xmlns:a16="http://schemas.microsoft.com/office/drawing/2014/main" id="{F936EF43-DD08-A15F-F9DE-AFFB9B48C611}"/>
              </a:ext>
            </a:extLst>
          </p:cNvPr>
          <p:cNvSpPr/>
          <p:nvPr/>
        </p:nvSpPr>
        <p:spPr>
          <a:xfrm>
            <a:off x="1772461" y="5308421"/>
            <a:ext cx="8192019" cy="1200329"/>
          </a:xfrm>
          <a:prstGeom prst="rect">
            <a:avLst/>
          </a:prstGeom>
        </p:spPr>
        <p:txBody>
          <a:bodyPr wrap="square">
            <a:spAutoFit/>
          </a:bodyPr>
          <a:lstStyle/>
          <a:p>
            <a:pPr algn="ctr"/>
            <a:r>
              <a:rPr lang="en-US" sz="3600" dirty="0" err="1">
                <a:latin typeface="Georgia" panose="02040502050405020303" pitchFamily="18" charset="0"/>
              </a:rPr>
              <a:t>Jiaheng</a:t>
            </a:r>
            <a:r>
              <a:rPr lang="en-US" sz="3600" dirty="0">
                <a:latin typeface="Georgia" panose="02040502050405020303" pitchFamily="18" charset="0"/>
              </a:rPr>
              <a:t> Zhang</a:t>
            </a:r>
          </a:p>
          <a:p>
            <a:pPr algn="ctr"/>
            <a:r>
              <a:rPr lang="en-US" sz="3600" u="sng" dirty="0">
                <a:solidFill>
                  <a:schemeClr val="accent1">
                    <a:lumMod val="75000"/>
                  </a:schemeClr>
                </a:solidFill>
                <a:latin typeface="Georgia" panose="02040502050405020303" pitchFamily="18" charset="0"/>
                <a:hlinkClick r:id="rId4">
                  <a:extLst>
                    <a:ext uri="{A12FA001-AC4F-418D-AE19-62706E023703}">
                      <ahyp:hlinkClr xmlns:ahyp="http://schemas.microsoft.com/office/drawing/2018/hyperlinkcolor" val="tx"/>
                    </a:ext>
                  </a:extLst>
                </a:hlinkClick>
              </a:rPr>
              <a:t>jiaheng_zhang@berkeley.edu</a:t>
            </a:r>
            <a:endParaRPr lang="en-US" sz="3600" u="sng" dirty="0">
              <a:solidFill>
                <a:schemeClr val="accent1">
                  <a:lumMod val="75000"/>
                </a:schemeClr>
              </a:solidFill>
              <a:latin typeface="Georgia" panose="02040502050405020303" pitchFamily="18" charset="0"/>
            </a:endParaRPr>
          </a:p>
        </p:txBody>
      </p:sp>
      <p:sp>
        <p:nvSpPr>
          <p:cNvPr id="14" name="TextBox 13">
            <a:extLst>
              <a:ext uri="{FF2B5EF4-FFF2-40B4-BE49-F238E27FC236}">
                <a16:creationId xmlns:a16="http://schemas.microsoft.com/office/drawing/2014/main" id="{2CD6FA2A-1892-7E5B-D197-D5C5926CC69F}"/>
              </a:ext>
            </a:extLst>
          </p:cNvPr>
          <p:cNvSpPr txBox="1"/>
          <p:nvPr/>
        </p:nvSpPr>
        <p:spPr>
          <a:xfrm>
            <a:off x="720367" y="4132991"/>
            <a:ext cx="10182965" cy="584775"/>
          </a:xfrm>
          <a:prstGeom prst="rect">
            <a:avLst/>
          </a:prstGeom>
          <a:noFill/>
        </p:spPr>
        <p:txBody>
          <a:bodyPr wrap="square" rtlCol="0">
            <a:spAutoFit/>
          </a:bodyPr>
          <a:lstStyle/>
          <a:p>
            <a:pPr algn="ctr"/>
            <a:r>
              <a:rPr lang="en-US" sz="3200" dirty="0">
                <a:latin typeface="Georgia" panose="02040502050405020303" pitchFamily="18" charset="0"/>
              </a:rPr>
              <a:t>code: </a:t>
            </a:r>
            <a:r>
              <a:rPr lang="en-US" sz="3200" u="sng" dirty="0">
                <a:solidFill>
                  <a:schemeClr val="accent1">
                    <a:lumMod val="75000"/>
                  </a:schemeClr>
                </a:solidFill>
                <a:latin typeface="Georgia" panose="02040502050405020303" pitchFamily="18" charset="0"/>
              </a:rPr>
              <a:t>https://</a:t>
            </a:r>
            <a:r>
              <a:rPr lang="en-US" sz="3200" u="sng" dirty="0" err="1">
                <a:solidFill>
                  <a:schemeClr val="accent1">
                    <a:lumMod val="75000"/>
                  </a:schemeClr>
                </a:solidFill>
                <a:latin typeface="Georgia" panose="02040502050405020303" pitchFamily="18" charset="0"/>
              </a:rPr>
              <a:t>github.com</a:t>
            </a:r>
            <a:r>
              <a:rPr lang="en-US" sz="3200" u="sng" dirty="0">
                <a:solidFill>
                  <a:schemeClr val="accent1">
                    <a:lumMod val="75000"/>
                  </a:schemeClr>
                </a:solidFill>
                <a:latin typeface="Georgia" panose="02040502050405020303" pitchFamily="18" charset="0"/>
              </a:rPr>
              <a:t>/</a:t>
            </a:r>
            <a:r>
              <a:rPr lang="en-US" sz="3200" u="sng" dirty="0" err="1">
                <a:solidFill>
                  <a:schemeClr val="accent1">
                    <a:lumMod val="75000"/>
                  </a:schemeClr>
                </a:solidFill>
                <a:latin typeface="Georgia" panose="02040502050405020303" pitchFamily="18" charset="0"/>
              </a:rPr>
              <a:t>sunblazeucb</a:t>
            </a:r>
            <a:r>
              <a:rPr lang="en-US" sz="3200" u="sng" dirty="0">
                <a:solidFill>
                  <a:schemeClr val="accent1">
                    <a:lumMod val="75000"/>
                  </a:schemeClr>
                </a:solidFill>
                <a:latin typeface="Georgia" panose="02040502050405020303" pitchFamily="18" charset="0"/>
              </a:rPr>
              <a:t>/Virgo/tree/</a:t>
            </a:r>
            <a:r>
              <a:rPr lang="en-US" sz="3200" u="sng" dirty="0" err="1">
                <a:solidFill>
                  <a:schemeClr val="accent1">
                    <a:lumMod val="75000"/>
                  </a:schemeClr>
                </a:solidFill>
                <a:latin typeface="Georgia" panose="02040502050405020303" pitchFamily="18" charset="0"/>
              </a:rPr>
              <a:t>evss</a:t>
            </a:r>
            <a:endParaRPr lang="en-US" sz="3200" u="sng" dirty="0">
              <a:solidFill>
                <a:schemeClr val="accent1">
                  <a:lumMod val="75000"/>
                </a:schemeClr>
              </a:solidFill>
              <a:latin typeface="Georgia" panose="02040502050405020303" pitchFamily="18" charset="0"/>
            </a:endParaRPr>
          </a:p>
        </p:txBody>
      </p:sp>
    </p:spTree>
    <p:extLst>
      <p:ext uri="{BB962C8B-B14F-4D97-AF65-F5344CB8AC3E}">
        <p14:creationId xmlns:p14="http://schemas.microsoft.com/office/powerpoint/2010/main" val="425383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1CF38B-7F33-F147-A031-3AE5988B8511}"/>
              </a:ext>
            </a:extLst>
          </p:cNvPr>
          <p:cNvSpPr/>
          <p:nvPr/>
        </p:nvSpPr>
        <p:spPr>
          <a:xfrm>
            <a:off x="3226149" y="1213984"/>
            <a:ext cx="6008945" cy="746358"/>
          </a:xfrm>
          <a:prstGeom prst="rect">
            <a:avLst/>
          </a:prstGeom>
          <a:noFill/>
        </p:spPr>
        <p:txBody>
          <a:bodyPr wrap="square" lIns="68580" tIns="34290" rIns="68580" bIns="34290">
            <a:spAutoFit/>
          </a:bodyPr>
          <a:lstStyle/>
          <a:p>
            <a:pPr algn="ctr"/>
            <a:r>
              <a:rPr lang="en-US" sz="4400" dirty="0">
                <a:ln w="0"/>
                <a:effectLst>
                  <a:outerShdw blurRad="38100" dist="19050" dir="2700000" algn="tl" rotWithShape="0">
                    <a:schemeClr val="dk1">
                      <a:alpha val="40000"/>
                    </a:schemeClr>
                  </a:outerShdw>
                </a:effectLst>
                <a:latin typeface="Georgia" panose="02040502050405020303" pitchFamily="18" charset="0"/>
              </a:rPr>
              <a:t>Thank you!</a:t>
            </a:r>
          </a:p>
        </p:txBody>
      </p:sp>
      <p:sp>
        <p:nvSpPr>
          <p:cNvPr id="3" name="Rectangle 2">
            <a:extLst>
              <a:ext uri="{FF2B5EF4-FFF2-40B4-BE49-F238E27FC236}">
                <a16:creationId xmlns:a16="http://schemas.microsoft.com/office/drawing/2014/main" id="{FAB786A5-D618-D84B-99C1-BF2CB2DE11F3}"/>
              </a:ext>
            </a:extLst>
          </p:cNvPr>
          <p:cNvSpPr/>
          <p:nvPr/>
        </p:nvSpPr>
        <p:spPr>
          <a:xfrm>
            <a:off x="2134611" y="1926222"/>
            <a:ext cx="8192019" cy="2369880"/>
          </a:xfrm>
          <a:prstGeom prst="rect">
            <a:avLst/>
          </a:prstGeom>
        </p:spPr>
        <p:txBody>
          <a:bodyPr wrap="square">
            <a:spAutoFit/>
          </a:bodyPr>
          <a:lstStyle/>
          <a:p>
            <a:pPr algn="ctr"/>
            <a:r>
              <a:rPr lang="en-US" sz="3600" dirty="0" err="1">
                <a:latin typeface="Georgia" panose="02040502050405020303" pitchFamily="18" charset="0"/>
              </a:rPr>
              <a:t>Jiaheng</a:t>
            </a:r>
            <a:r>
              <a:rPr lang="en-US" sz="3600" dirty="0">
                <a:latin typeface="Georgia" panose="02040502050405020303" pitchFamily="18" charset="0"/>
              </a:rPr>
              <a:t> Zhang</a:t>
            </a:r>
          </a:p>
          <a:p>
            <a:pPr algn="ctr"/>
            <a:r>
              <a:rPr lang="en-US" sz="3600" u="sng" dirty="0">
                <a:solidFill>
                  <a:schemeClr val="accent1">
                    <a:lumMod val="75000"/>
                  </a:schemeClr>
                </a:solidFill>
                <a:latin typeface="Georgia" panose="02040502050405020303" pitchFamily="18" charset="0"/>
                <a:hlinkClick r:id="rId2">
                  <a:extLst>
                    <a:ext uri="{A12FA001-AC4F-418D-AE19-62706E023703}">
                      <ahyp:hlinkClr xmlns:ahyp="http://schemas.microsoft.com/office/drawing/2018/hyperlinkcolor" val="tx"/>
                    </a:ext>
                  </a:extLst>
                </a:hlinkClick>
              </a:rPr>
              <a:t>jiaheng_zhang@berkeley.edu</a:t>
            </a:r>
            <a:endParaRPr lang="en-US" sz="3600" u="sng" dirty="0">
              <a:solidFill>
                <a:schemeClr val="accent1">
                  <a:lumMod val="75000"/>
                </a:schemeClr>
              </a:solidFill>
              <a:latin typeface="Georgia" panose="02040502050405020303" pitchFamily="18" charset="0"/>
            </a:endParaRPr>
          </a:p>
          <a:p>
            <a:pPr algn="ctr"/>
            <a:endParaRPr lang="en-US" sz="2000" dirty="0">
              <a:latin typeface="Georgia" panose="02040502050405020303" pitchFamily="18" charset="0"/>
            </a:endParaRPr>
          </a:p>
          <a:p>
            <a:pPr algn="ctr"/>
            <a:r>
              <a:rPr lang="en-US" sz="2800" dirty="0">
                <a:latin typeface="Georgia" panose="02040502050405020303" pitchFamily="18" charset="0"/>
              </a:rPr>
              <a:t>code: </a:t>
            </a:r>
            <a:r>
              <a:rPr lang="en-US" sz="2800" u="sng" dirty="0">
                <a:solidFill>
                  <a:schemeClr val="accent1">
                    <a:lumMod val="75000"/>
                  </a:schemeClr>
                </a:solidFill>
                <a:latin typeface="Georgia" panose="02040502050405020303" pitchFamily="18" charset="0"/>
              </a:rPr>
              <a:t>https://</a:t>
            </a:r>
            <a:r>
              <a:rPr lang="en-US" sz="2800" u="sng" dirty="0" err="1">
                <a:solidFill>
                  <a:schemeClr val="accent1">
                    <a:lumMod val="75000"/>
                  </a:schemeClr>
                </a:solidFill>
                <a:latin typeface="Georgia" panose="02040502050405020303" pitchFamily="18" charset="0"/>
              </a:rPr>
              <a:t>github.com</a:t>
            </a:r>
            <a:r>
              <a:rPr lang="en-US" sz="2800" u="sng" dirty="0">
                <a:solidFill>
                  <a:schemeClr val="accent1">
                    <a:lumMod val="75000"/>
                  </a:schemeClr>
                </a:solidFill>
                <a:latin typeface="Georgia" panose="02040502050405020303" pitchFamily="18" charset="0"/>
              </a:rPr>
              <a:t>/</a:t>
            </a:r>
            <a:r>
              <a:rPr lang="en-US" sz="2800" u="sng" dirty="0" err="1">
                <a:solidFill>
                  <a:schemeClr val="accent1">
                    <a:lumMod val="75000"/>
                  </a:schemeClr>
                </a:solidFill>
                <a:latin typeface="Georgia" panose="02040502050405020303" pitchFamily="18" charset="0"/>
              </a:rPr>
              <a:t>sunblaze-ucb</a:t>
            </a:r>
            <a:r>
              <a:rPr lang="en-US" sz="2800" u="sng" dirty="0">
                <a:solidFill>
                  <a:schemeClr val="accent1">
                    <a:lumMod val="75000"/>
                  </a:schemeClr>
                </a:solidFill>
                <a:latin typeface="Georgia" panose="02040502050405020303" pitchFamily="18" charset="0"/>
              </a:rPr>
              <a:t>/Virgo/tree/</a:t>
            </a:r>
            <a:r>
              <a:rPr lang="en-US" sz="2800" u="sng" dirty="0" err="1">
                <a:solidFill>
                  <a:schemeClr val="accent1">
                    <a:lumMod val="75000"/>
                  </a:schemeClr>
                </a:solidFill>
                <a:latin typeface="Georgia" panose="02040502050405020303" pitchFamily="18" charset="0"/>
              </a:rPr>
              <a:t>evss</a:t>
            </a:r>
            <a:endParaRPr lang="en-US" sz="2800" u="sng" dirty="0">
              <a:solidFill>
                <a:schemeClr val="accent1">
                  <a:lumMod val="75000"/>
                </a:schemeClr>
              </a:solidFill>
              <a:latin typeface="Georgia" panose="02040502050405020303" pitchFamily="18" charset="0"/>
            </a:endParaRPr>
          </a:p>
        </p:txBody>
      </p:sp>
      <p:pic>
        <p:nvPicPr>
          <p:cNvPr id="6" name="Picture 5">
            <a:extLst>
              <a:ext uri="{FF2B5EF4-FFF2-40B4-BE49-F238E27FC236}">
                <a16:creationId xmlns:a16="http://schemas.microsoft.com/office/drawing/2014/main" id="{799AF5F1-85F9-CE42-91AA-D763B0334B0A}"/>
              </a:ext>
            </a:extLst>
          </p:cNvPr>
          <p:cNvPicPr>
            <a:picLocks noChangeAspect="1"/>
          </p:cNvPicPr>
          <p:nvPr/>
        </p:nvPicPr>
        <p:blipFill>
          <a:blip r:embed="rId3"/>
          <a:stretch>
            <a:fillRect/>
          </a:stretch>
        </p:blipFill>
        <p:spPr>
          <a:xfrm>
            <a:off x="5262710" y="4489462"/>
            <a:ext cx="1935822" cy="1935822"/>
          </a:xfrm>
          <a:prstGeom prst="rect">
            <a:avLst/>
          </a:prstGeom>
        </p:spPr>
      </p:pic>
      <p:sp>
        <p:nvSpPr>
          <p:cNvPr id="7" name="Slide Number Placeholder 4">
            <a:extLst>
              <a:ext uri="{FF2B5EF4-FFF2-40B4-BE49-F238E27FC236}">
                <a16:creationId xmlns:a16="http://schemas.microsoft.com/office/drawing/2014/main" id="{31B4896A-D901-FD49-AA52-745706B5A9D9}"/>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BF90ED-9FB6-254A-AC1F-D0236B9231E4}" type="slidenum">
              <a:rPr lang="en-US" smtClean="0"/>
              <a:pPr algn="r"/>
              <a:t>18</a:t>
            </a:fld>
            <a:endParaRPr lang="en-US"/>
          </a:p>
        </p:txBody>
      </p:sp>
    </p:spTree>
    <p:extLst>
      <p:ext uri="{BB962C8B-B14F-4D97-AF65-F5344CB8AC3E}">
        <p14:creationId xmlns:p14="http://schemas.microsoft.com/office/powerpoint/2010/main" val="3983141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A732CC-3FC5-0B3E-2F22-BBB4076EE16B}"/>
              </a:ext>
            </a:extLst>
          </p:cNvPr>
          <p:cNvPicPr>
            <a:picLocks noChangeAspect="1"/>
          </p:cNvPicPr>
          <p:nvPr/>
        </p:nvPicPr>
        <p:blipFill>
          <a:blip r:embed="rId3"/>
          <a:stretch>
            <a:fillRect/>
          </a:stretch>
        </p:blipFill>
        <p:spPr>
          <a:xfrm>
            <a:off x="926417" y="1499501"/>
            <a:ext cx="6502400" cy="4965700"/>
          </a:xfrm>
          <a:prstGeom prst="rect">
            <a:avLst/>
          </a:prstGeom>
        </p:spPr>
      </p:pic>
      <p:sp>
        <p:nvSpPr>
          <p:cNvPr id="2" name="Title 1">
            <a:extLst>
              <a:ext uri="{FF2B5EF4-FFF2-40B4-BE49-F238E27FC236}">
                <a16:creationId xmlns:a16="http://schemas.microsoft.com/office/drawing/2014/main" id="{854B72CD-E6AC-14EE-D597-0E4119EBE267}"/>
              </a:ext>
            </a:extLst>
          </p:cNvPr>
          <p:cNvSpPr>
            <a:spLocks noGrp="1"/>
          </p:cNvSpPr>
          <p:nvPr>
            <p:ph type="title"/>
          </p:nvPr>
        </p:nvSpPr>
        <p:spPr/>
        <p:txBody>
          <a:bodyPr/>
          <a:lstStyle/>
          <a:p>
            <a:r>
              <a:rPr lang="en-US" dirty="0"/>
              <a:t>Experiment on VSS (</a:t>
            </a:r>
            <a:r>
              <a:rPr lang="en-US" dirty="0">
                <a:solidFill>
                  <a:srgbClr val="FF0000"/>
                </a:solidFill>
              </a:rPr>
              <a:t>with trusted setup</a:t>
            </a:r>
            <a:r>
              <a:rPr lang="en-US" dirty="0"/>
              <a:t>)</a:t>
            </a:r>
          </a:p>
        </p:txBody>
      </p:sp>
      <p:cxnSp>
        <p:nvCxnSpPr>
          <p:cNvPr id="7" name="Straight Connector 6">
            <a:extLst>
              <a:ext uri="{FF2B5EF4-FFF2-40B4-BE49-F238E27FC236}">
                <a16:creationId xmlns:a16="http://schemas.microsoft.com/office/drawing/2014/main" id="{F9188039-6073-C2C4-E49D-62FFC434B6E6}"/>
              </a:ext>
            </a:extLst>
          </p:cNvPr>
          <p:cNvCxnSpPr>
            <a:cxnSpLocks/>
          </p:cNvCxnSpPr>
          <p:nvPr/>
        </p:nvCxnSpPr>
        <p:spPr>
          <a:xfrm>
            <a:off x="6589664" y="2076773"/>
            <a:ext cx="117787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244244-97BE-E7B8-E889-63563D458E1B}"/>
              </a:ext>
            </a:extLst>
          </p:cNvPr>
          <p:cNvCxnSpPr>
            <a:cxnSpLocks/>
          </p:cNvCxnSpPr>
          <p:nvPr/>
        </p:nvCxnSpPr>
        <p:spPr>
          <a:xfrm>
            <a:off x="6589663" y="3939335"/>
            <a:ext cx="117787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AC6449F-5DAD-31F5-AC54-076FEBD8223D}"/>
              </a:ext>
            </a:extLst>
          </p:cNvPr>
          <p:cNvCxnSpPr>
            <a:cxnSpLocks/>
          </p:cNvCxnSpPr>
          <p:nvPr/>
        </p:nvCxnSpPr>
        <p:spPr>
          <a:xfrm>
            <a:off x="6589663" y="3760922"/>
            <a:ext cx="117787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2A62159-FC77-5A6F-8240-FFC7ACAFBC2A}"/>
              </a:ext>
            </a:extLst>
          </p:cNvPr>
          <p:cNvCxnSpPr>
            <a:cxnSpLocks/>
          </p:cNvCxnSpPr>
          <p:nvPr/>
        </p:nvCxnSpPr>
        <p:spPr>
          <a:xfrm flipV="1">
            <a:off x="7178598" y="2076773"/>
            <a:ext cx="2883" cy="168414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297008B-2132-5EC0-2EC6-60136BB42C36}"/>
              </a:ext>
            </a:extLst>
          </p:cNvPr>
          <p:cNvSpPr txBox="1"/>
          <p:nvPr/>
        </p:nvSpPr>
        <p:spPr>
          <a:xfrm>
            <a:off x="7178598" y="2660482"/>
            <a:ext cx="2076773" cy="523220"/>
          </a:xfrm>
          <a:prstGeom prst="rect">
            <a:avLst/>
          </a:prstGeom>
          <a:noFill/>
        </p:spPr>
        <p:txBody>
          <a:bodyPr wrap="square" rtlCol="0">
            <a:spAutoFit/>
          </a:bodyPr>
          <a:lstStyle/>
          <a:p>
            <a:r>
              <a:rPr lang="en-US" sz="2800" dirty="0">
                <a:solidFill>
                  <a:srgbClr val="FF0000"/>
                </a:solidFill>
              </a:rPr>
              <a:t>57800X</a:t>
            </a:r>
          </a:p>
        </p:txBody>
      </p:sp>
      <p:cxnSp>
        <p:nvCxnSpPr>
          <p:cNvPr id="24" name="Straight Arrow Connector 23">
            <a:extLst>
              <a:ext uri="{FF2B5EF4-FFF2-40B4-BE49-F238E27FC236}">
                <a16:creationId xmlns:a16="http://schemas.microsoft.com/office/drawing/2014/main" id="{7FF18CD4-748C-F6D0-CE3A-64CBB94EFCD1}"/>
              </a:ext>
            </a:extLst>
          </p:cNvPr>
          <p:cNvCxnSpPr>
            <a:cxnSpLocks/>
          </p:cNvCxnSpPr>
          <p:nvPr/>
        </p:nvCxnSpPr>
        <p:spPr>
          <a:xfrm flipV="1">
            <a:off x="7637062" y="3773958"/>
            <a:ext cx="2883" cy="17841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9F8E0F5-AF55-BA32-04DE-2A9AAE3C2CC6}"/>
              </a:ext>
            </a:extLst>
          </p:cNvPr>
          <p:cNvSpPr txBox="1"/>
          <p:nvPr/>
        </p:nvSpPr>
        <p:spPr>
          <a:xfrm>
            <a:off x="7766093" y="3588518"/>
            <a:ext cx="2076773" cy="523220"/>
          </a:xfrm>
          <a:prstGeom prst="rect">
            <a:avLst/>
          </a:prstGeom>
          <a:noFill/>
        </p:spPr>
        <p:txBody>
          <a:bodyPr wrap="square" rtlCol="0">
            <a:spAutoFit/>
          </a:bodyPr>
          <a:lstStyle/>
          <a:p>
            <a:r>
              <a:rPr lang="en-US" sz="2800" dirty="0">
                <a:solidFill>
                  <a:srgbClr val="FF0000"/>
                </a:solidFill>
              </a:rPr>
              <a:t>3X</a:t>
            </a:r>
          </a:p>
        </p:txBody>
      </p:sp>
      <p:sp>
        <p:nvSpPr>
          <p:cNvPr id="27" name="Slide Number Placeholder 4">
            <a:extLst>
              <a:ext uri="{FF2B5EF4-FFF2-40B4-BE49-F238E27FC236}">
                <a16:creationId xmlns:a16="http://schemas.microsoft.com/office/drawing/2014/main" id="{884F9BB2-F8B4-B409-3C3E-7B175496A1E5}"/>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BF90ED-9FB6-254A-AC1F-D0236B9231E4}" type="slidenum">
              <a:rPr lang="en-US" smtClean="0"/>
              <a:pPr algn="r"/>
              <a:t>19</a:t>
            </a:fld>
            <a:endParaRPr lang="en-US" dirty="0"/>
          </a:p>
        </p:txBody>
      </p:sp>
    </p:spTree>
    <p:extLst>
      <p:ext uri="{BB962C8B-B14F-4D97-AF65-F5344CB8AC3E}">
        <p14:creationId xmlns:p14="http://schemas.microsoft.com/office/powerpoint/2010/main" val="2223556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pic>
        <p:nvPicPr>
          <p:cNvPr id="7" name="Picture 6">
            <a:extLst>
              <a:ext uri="{FF2B5EF4-FFF2-40B4-BE49-F238E27FC236}">
                <a16:creationId xmlns:a16="http://schemas.microsoft.com/office/drawing/2014/main" id="{9F4DCFD4-2D3E-2343-98E3-C482FD98E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1241" y="1753771"/>
            <a:ext cx="1889895" cy="2501652"/>
          </a:xfrm>
          <a:prstGeom prst="rect">
            <a:avLst/>
          </a:prstGeom>
        </p:spPr>
      </p:pic>
      <p:pic>
        <p:nvPicPr>
          <p:cNvPr id="8" name="Picture 7">
            <a:extLst>
              <a:ext uri="{FF2B5EF4-FFF2-40B4-BE49-F238E27FC236}">
                <a16:creationId xmlns:a16="http://schemas.microsoft.com/office/drawing/2014/main" id="{336BE9C4-9103-6541-8DBF-48B38407E4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6279" y="1649443"/>
            <a:ext cx="2036532" cy="2784411"/>
          </a:xfrm>
          <a:prstGeom prst="rect">
            <a:avLst/>
          </a:prstGeom>
        </p:spPr>
      </p:pic>
      <p:grpSp>
        <p:nvGrpSpPr>
          <p:cNvPr id="3" name="Group 2">
            <a:extLst>
              <a:ext uri="{FF2B5EF4-FFF2-40B4-BE49-F238E27FC236}">
                <a16:creationId xmlns:a16="http://schemas.microsoft.com/office/drawing/2014/main" id="{42AFC80A-DFE0-0748-89D9-7C95A7826BEC}"/>
              </a:ext>
            </a:extLst>
          </p:cNvPr>
          <p:cNvGrpSpPr/>
          <p:nvPr/>
        </p:nvGrpSpPr>
        <p:grpSpPr>
          <a:xfrm>
            <a:off x="557811" y="1866609"/>
            <a:ext cx="2036532" cy="2358100"/>
            <a:chOff x="557811" y="1866609"/>
            <a:chExt cx="2036532" cy="2358100"/>
          </a:xfrm>
        </p:grpSpPr>
        <p:pic>
          <p:nvPicPr>
            <p:cNvPr id="9" name="Picture 8">
              <a:extLst>
                <a:ext uri="{FF2B5EF4-FFF2-40B4-BE49-F238E27FC236}">
                  <a16:creationId xmlns:a16="http://schemas.microsoft.com/office/drawing/2014/main" id="{5B51829E-4E82-CF41-A6DD-C0215E5C16C0}"/>
                </a:ext>
              </a:extLst>
            </p:cNvPr>
            <p:cNvPicPr>
              <a:picLocks noChangeAspect="1"/>
            </p:cNvPicPr>
            <p:nvPr/>
          </p:nvPicPr>
          <p:blipFill>
            <a:blip r:embed="rId5"/>
            <a:stretch>
              <a:fillRect/>
            </a:stretch>
          </p:blipFill>
          <p:spPr>
            <a:xfrm>
              <a:off x="694329" y="1866609"/>
              <a:ext cx="1533775" cy="1760712"/>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CA00E31-BD7B-C74F-AAE5-67AC92516B42}"/>
                    </a:ext>
                  </a:extLst>
                </p:cNvPr>
                <p:cNvSpPr txBox="1"/>
                <p:nvPr/>
              </p:nvSpPr>
              <p:spPr>
                <a:xfrm>
                  <a:off x="557811" y="3721943"/>
                  <a:ext cx="2036532" cy="502766"/>
                </a:xfrm>
                <a:prstGeom prst="rect">
                  <a:avLst/>
                </a:prstGeom>
                <a:noFill/>
              </p:spPr>
              <p:txBody>
                <a:bodyPr wrap="square" rtlCol="0">
                  <a:spAutoFit/>
                </a:bodyPr>
                <a:lstStyle/>
                <a:p>
                  <a:r>
                    <a:rPr lang="en-US" sz="2667" dirty="0"/>
                    <a:t>Witness: </a:t>
                  </a:r>
                  <a14:m>
                    <m:oMath xmlns:m="http://schemas.openxmlformats.org/officeDocument/2006/math">
                      <m:r>
                        <a:rPr lang="en-US" sz="2667" i="1" dirty="0" smtClean="0">
                          <a:latin typeface="Cambria Math" panose="02040503050406030204" pitchFamily="18" charset="0"/>
                        </a:rPr>
                        <m:t>𝑤</m:t>
                      </m:r>
                    </m:oMath>
                  </a14:m>
                  <a:endParaRPr lang="en-US" sz="2667" dirty="0"/>
                </a:p>
              </p:txBody>
            </p:sp>
          </mc:Choice>
          <mc:Fallback xmlns="">
            <p:sp>
              <p:nvSpPr>
                <p:cNvPr id="2" name="TextBox 1">
                  <a:extLst>
                    <a:ext uri="{FF2B5EF4-FFF2-40B4-BE49-F238E27FC236}">
                      <a16:creationId xmlns:a16="http://schemas.microsoft.com/office/drawing/2014/main" id="{0CA00E31-BD7B-C74F-AAE5-67AC92516B42}"/>
                    </a:ext>
                  </a:extLst>
                </p:cNvPr>
                <p:cNvSpPr txBox="1">
                  <a:spLocks noRot="1" noChangeAspect="1" noMove="1" noResize="1" noEditPoints="1" noAdjustHandles="1" noChangeArrowheads="1" noChangeShapeType="1" noTextEdit="1"/>
                </p:cNvSpPr>
                <p:nvPr/>
              </p:nvSpPr>
              <p:spPr>
                <a:xfrm>
                  <a:off x="557811" y="3721943"/>
                  <a:ext cx="2036532" cy="502766"/>
                </a:xfrm>
                <a:prstGeom prst="rect">
                  <a:avLst/>
                </a:prstGeom>
                <a:blipFill>
                  <a:blip r:embed="rId6"/>
                  <a:stretch>
                    <a:fillRect l="-4969" t="-9756" b="-29268"/>
                  </a:stretch>
                </a:blipFill>
              </p:spPr>
              <p:txBody>
                <a:bodyPr/>
                <a:lstStyle/>
                <a:p>
                  <a:r>
                    <a:rPr lang="en-US">
                      <a:noFill/>
                    </a:rPr>
                    <a:t> </a:t>
                  </a:r>
                </a:p>
              </p:txBody>
            </p:sp>
          </mc:Fallback>
        </mc:AlternateContent>
      </p:grpSp>
      <p:grpSp>
        <p:nvGrpSpPr>
          <p:cNvPr id="4" name="Group 3">
            <a:extLst>
              <a:ext uri="{FF2B5EF4-FFF2-40B4-BE49-F238E27FC236}">
                <a16:creationId xmlns:a16="http://schemas.microsoft.com/office/drawing/2014/main" id="{D6EE5A4B-6BDE-614F-94D7-AC7F577BBA60}"/>
              </a:ext>
            </a:extLst>
          </p:cNvPr>
          <p:cNvGrpSpPr/>
          <p:nvPr/>
        </p:nvGrpSpPr>
        <p:grpSpPr>
          <a:xfrm>
            <a:off x="4600439" y="1998489"/>
            <a:ext cx="3926137" cy="785549"/>
            <a:chOff x="4600439" y="1998489"/>
            <a:chExt cx="3926137" cy="785549"/>
          </a:xfrm>
        </p:grpSpPr>
        <p:pic>
          <p:nvPicPr>
            <p:cNvPr id="13" name="Picture 2" descr="Image result for proof">
              <a:extLst>
                <a:ext uri="{FF2B5EF4-FFF2-40B4-BE49-F238E27FC236}">
                  <a16:creationId xmlns:a16="http://schemas.microsoft.com/office/drawing/2014/main" id="{B0D3D269-BAE3-3E49-A36F-EC66390D255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6068" y="1998489"/>
              <a:ext cx="1670508" cy="78554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2111EF74-78DA-A640-B1EF-732A7391B9AB}"/>
                    </a:ext>
                  </a:extLst>
                </p:cNvPr>
                <p:cNvSpPr/>
                <p:nvPr/>
              </p:nvSpPr>
              <p:spPr>
                <a:xfrm>
                  <a:off x="4600439" y="2043577"/>
                  <a:ext cx="2824299" cy="502766"/>
                </a:xfrm>
                <a:prstGeom prst="rect">
                  <a:avLst/>
                </a:prstGeom>
              </p:spPr>
              <p:txBody>
                <a:bodyPr wrap="none">
                  <a:spAutoFit/>
                </a:bodyPr>
                <a:lstStyle/>
                <a:p>
                  <a14:m>
                    <m:oMath xmlns:m="http://schemas.openxmlformats.org/officeDocument/2006/math">
                      <m:r>
                        <a:rPr lang="en-US" sz="2667" b="0" i="1" dirty="0" smtClean="0">
                          <a:latin typeface="Cambria Math" panose="02040503050406030204" pitchFamily="18" charset="0"/>
                        </a:rPr>
                        <m:t>𝐶</m:t>
                      </m:r>
                      <m:r>
                        <a:rPr lang="en-US" sz="2667" i="1" dirty="0" smtClean="0">
                          <a:latin typeface="Cambria Math" panose="02040503050406030204" pitchFamily="18" charset="0"/>
                        </a:rPr>
                        <m:t>(</m:t>
                      </m:r>
                      <m:r>
                        <a:rPr lang="en-US" sz="2667" i="1" dirty="0" smtClean="0">
                          <a:latin typeface="Cambria Math" panose="02040503050406030204" pitchFamily="18" charset="0"/>
                        </a:rPr>
                        <m:t>𝑥</m:t>
                      </m:r>
                      <m:r>
                        <a:rPr lang="en-US" sz="2667" i="1" dirty="0" smtClean="0">
                          <a:latin typeface="Cambria Math" panose="02040503050406030204" pitchFamily="18" charset="0"/>
                        </a:rPr>
                        <m:t>, </m:t>
                      </m:r>
                      <m:r>
                        <a:rPr lang="en-US" sz="2667" i="1" dirty="0" smtClean="0">
                          <a:latin typeface="Cambria Math" panose="02040503050406030204" pitchFamily="18" charset="0"/>
                        </a:rPr>
                        <m:t>𝑤</m:t>
                      </m:r>
                      <m:r>
                        <a:rPr lang="en-US" sz="2667" i="1" dirty="0" smtClean="0">
                          <a:latin typeface="Cambria Math" panose="02040503050406030204" pitchFamily="18" charset="0"/>
                        </a:rPr>
                        <m:t>) </m:t>
                      </m:r>
                      <m:r>
                        <a:rPr lang="zh-CN" altLang="en-US" sz="2667" i="1" dirty="0" smtClean="0">
                          <a:latin typeface="Cambria Math" panose="02040503050406030204" pitchFamily="18" charset="0"/>
                        </a:rPr>
                        <m:t> </m:t>
                      </m:r>
                      <m:r>
                        <a:rPr lang="en-US" sz="2667" i="1" dirty="0">
                          <a:latin typeface="Cambria Math" panose="02040503050406030204" pitchFamily="18" charset="0"/>
                        </a:rPr>
                        <m:t>= </m:t>
                      </m:r>
                      <m:r>
                        <a:rPr lang="zh-CN" altLang="en-US" sz="2667" i="1" dirty="0">
                          <a:latin typeface="Cambria Math" panose="02040503050406030204" pitchFamily="18" charset="0"/>
                        </a:rPr>
                        <m:t> </m:t>
                      </m:r>
                      <m:r>
                        <a:rPr lang="en-US" sz="2667" i="1" dirty="0">
                          <a:latin typeface="Cambria Math" panose="02040503050406030204" pitchFamily="18" charset="0"/>
                        </a:rPr>
                        <m:t>𝑦</m:t>
                      </m:r>
                      <m:r>
                        <a:rPr lang="en-US" sz="2667" i="1" dirty="0">
                          <a:latin typeface="Cambria Math" panose="02040503050406030204" pitchFamily="18" charset="0"/>
                        </a:rPr>
                        <m:t>   </m:t>
                      </m:r>
                    </m:oMath>
                  </a14:m>
                  <a:r>
                    <a:rPr lang="en-US" sz="2667" dirty="0">
                      <a:latin typeface="Georgia" panose="02040502050405020303" pitchFamily="18" charset="0"/>
                    </a:rPr>
                    <a:t>+  </a:t>
                  </a:r>
                  <a:endParaRPr lang="en-US" sz="2667" dirty="0"/>
                </a:p>
              </p:txBody>
            </p:sp>
          </mc:Choice>
          <mc:Fallback xmlns="">
            <p:sp>
              <p:nvSpPr>
                <p:cNvPr id="12" name="Rectangle 11">
                  <a:extLst>
                    <a:ext uri="{FF2B5EF4-FFF2-40B4-BE49-F238E27FC236}">
                      <a16:creationId xmlns:a16="http://schemas.microsoft.com/office/drawing/2014/main" id="{2111EF74-78DA-A640-B1EF-732A7391B9AB}"/>
                    </a:ext>
                  </a:extLst>
                </p:cNvPr>
                <p:cNvSpPr>
                  <a:spLocks noRot="1" noChangeAspect="1" noMove="1" noResize="1" noEditPoints="1" noAdjustHandles="1" noChangeArrowheads="1" noChangeShapeType="1" noTextEdit="1"/>
                </p:cNvSpPr>
                <p:nvPr/>
              </p:nvSpPr>
              <p:spPr>
                <a:xfrm>
                  <a:off x="4600439" y="2043577"/>
                  <a:ext cx="2824299" cy="502766"/>
                </a:xfrm>
                <a:prstGeom prst="rect">
                  <a:avLst/>
                </a:prstGeom>
                <a:blipFill>
                  <a:blip r:embed="rId8"/>
                  <a:stretch>
                    <a:fillRect l="-897" t="-12195" r="-3139" b="-26829"/>
                  </a:stretch>
                </a:blipFill>
              </p:spPr>
              <p:txBody>
                <a:bodyPr/>
                <a:lstStyle/>
                <a:p>
                  <a:r>
                    <a:rPr lang="en-US">
                      <a:noFill/>
                    </a:rPr>
                    <a:t> </a:t>
                  </a:r>
                </a:p>
              </p:txBody>
            </p:sp>
          </mc:Fallback>
        </mc:AlternateContent>
      </p:grpSp>
      <p:sp>
        <p:nvSpPr>
          <p:cNvPr id="14" name="Right Arrow 7">
            <a:extLst>
              <a:ext uri="{FF2B5EF4-FFF2-40B4-BE49-F238E27FC236}">
                <a16:creationId xmlns:a16="http://schemas.microsoft.com/office/drawing/2014/main" id="{A1D7A082-5DB9-7247-B68E-6AEB6D0F94AE}"/>
              </a:ext>
            </a:extLst>
          </p:cNvPr>
          <p:cNvSpPr/>
          <p:nvPr/>
        </p:nvSpPr>
        <p:spPr>
          <a:xfrm>
            <a:off x="4554663" y="2822829"/>
            <a:ext cx="3744547" cy="181769"/>
          </a:xfrm>
          <a:prstGeom prst="rightArrow">
            <a:avLst>
              <a:gd name="adj1" fmla="val 50000"/>
              <a:gd name="adj2" fmla="val 115009"/>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Georgia" panose="02040502050405020303"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B3A09CE-6383-294F-9842-2DE741A22577}"/>
                  </a:ext>
                </a:extLst>
              </p:cNvPr>
              <p:cNvSpPr txBox="1"/>
              <p:nvPr/>
            </p:nvSpPr>
            <p:spPr>
              <a:xfrm>
                <a:off x="672840" y="4539579"/>
                <a:ext cx="10906923" cy="2144498"/>
              </a:xfrm>
              <a:prstGeom prst="rect">
                <a:avLst/>
              </a:prstGeom>
              <a:noFill/>
            </p:spPr>
            <p:txBody>
              <a:bodyPr wrap="square" rtlCol="0">
                <a:spAutoFit/>
              </a:bodyPr>
              <a:lstStyle/>
              <a:p>
                <a:pPr marL="380990" lvl="4" indent="-380990">
                  <a:buFont typeface="Arial" panose="020B0604020202020204" pitchFamily="34" charset="0"/>
                  <a:buChar char="•"/>
                </a:pPr>
                <a:r>
                  <a:rPr lang="en-US" sz="2667" dirty="0"/>
                  <a:t>Completeness: </a:t>
                </a:r>
                <a:r>
                  <a:rPr lang="en-US" sz="2667" dirty="0" err="1"/>
                  <a:t>Pr</a:t>
                </a:r>
                <a:r>
                  <a:rPr lang="en-US" sz="2667" dirty="0"/>
                  <a:t>[ honest prover </a:t>
                </a:r>
                <a:r>
                  <a:rPr lang="en-US" sz="2667" dirty="0">
                    <a:solidFill>
                      <a:schemeClr val="accent3"/>
                    </a:solidFill>
                  </a:rPr>
                  <a:t>and</a:t>
                </a:r>
                <a:r>
                  <a:rPr lang="en-US" sz="2667" dirty="0"/>
                  <a:t> verification is </a:t>
                </a:r>
                <a:r>
                  <a:rPr lang="en-US" sz="2667" b="1" dirty="0">
                    <a:solidFill>
                      <a:srgbClr val="00B050"/>
                    </a:solidFill>
                    <a:latin typeface="Georgia" panose="02040502050405020303" pitchFamily="18" charset="0"/>
                    <a:sym typeface="Wingdings" panose="05000000000000000000" pitchFamily="2" charset="2"/>
                  </a:rPr>
                  <a:t> </a:t>
                </a:r>
                <a:r>
                  <a:rPr lang="en-US" sz="2667" dirty="0"/>
                  <a:t>] = 1</a:t>
                </a:r>
              </a:p>
              <a:p>
                <a:pPr lvl="4"/>
                <a:endParaRPr lang="en-US" sz="2667" dirty="0"/>
              </a:p>
              <a:p>
                <a:pPr marL="380990" lvl="4" indent="-380990">
                  <a:buFont typeface="Arial" panose="020B0604020202020204" pitchFamily="34" charset="0"/>
                  <a:buChar char="•"/>
                </a:pPr>
                <a:r>
                  <a:rPr lang="en-US" sz="2667" dirty="0"/>
                  <a:t>Soundness: </a:t>
                </a:r>
                <a:r>
                  <a:rPr lang="en-US" sz="2667" dirty="0" err="1"/>
                  <a:t>Pr</a:t>
                </a:r>
                <a:r>
                  <a:rPr lang="en-US" sz="2667" dirty="0"/>
                  <a:t>[</a:t>
                </a:r>
                <a14:m>
                  <m:oMath xmlns:m="http://schemas.openxmlformats.org/officeDocument/2006/math">
                    <m:r>
                      <a:rPr lang="en-US" sz="2667" i="1" dirty="0">
                        <a:latin typeface="Cambria Math" panose="02040503050406030204" pitchFamily="18" charset="0"/>
                      </a:rPr>
                      <m:t>𝑦</m:t>
                    </m:r>
                    <m:r>
                      <a:rPr lang="en-US" sz="2667" i="1" dirty="0">
                        <a:latin typeface="Cambria Math" panose="02040503050406030204" pitchFamily="18" charset="0"/>
                      </a:rPr>
                      <m:t>≠</m:t>
                    </m:r>
                    <m:r>
                      <a:rPr lang="en-US" sz="2667" b="0" i="1" dirty="0" smtClean="0">
                        <a:latin typeface="Cambria Math" panose="02040503050406030204" pitchFamily="18" charset="0"/>
                      </a:rPr>
                      <m:t>𝐶</m:t>
                    </m:r>
                    <m:r>
                      <a:rPr lang="en-US" sz="2667" i="1" dirty="0">
                        <a:latin typeface="Cambria Math" panose="02040503050406030204" pitchFamily="18" charset="0"/>
                      </a:rPr>
                      <m:t>(</m:t>
                    </m:r>
                    <m:r>
                      <a:rPr lang="en-US" sz="2667" b="0" i="1" dirty="0" smtClean="0">
                        <a:latin typeface="Cambria Math" panose="02040503050406030204" pitchFamily="18" charset="0"/>
                      </a:rPr>
                      <m:t>𝑥</m:t>
                    </m:r>
                    <m:r>
                      <a:rPr lang="en-US" sz="2667" b="0" i="1" dirty="0" smtClean="0">
                        <a:latin typeface="Cambria Math" panose="02040503050406030204" pitchFamily="18" charset="0"/>
                      </a:rPr>
                      <m:t>, </m:t>
                    </m:r>
                    <m:r>
                      <a:rPr lang="en-US" sz="2667" i="1" dirty="0">
                        <a:latin typeface="Cambria Math" panose="02040503050406030204" pitchFamily="18" charset="0"/>
                      </a:rPr>
                      <m:t>𝑤</m:t>
                    </m:r>
                    <m:r>
                      <a:rPr lang="en-US" sz="2667" i="1" dirty="0">
                        <a:latin typeface="Cambria Math" panose="02040503050406030204" pitchFamily="18" charset="0"/>
                      </a:rPr>
                      <m:t>)</m:t>
                    </m:r>
                  </m:oMath>
                </a14:m>
                <a:r>
                  <a:rPr lang="en-US" sz="2667" dirty="0"/>
                  <a:t> </a:t>
                </a:r>
                <a:r>
                  <a:rPr lang="en-US" sz="2667" dirty="0">
                    <a:solidFill>
                      <a:schemeClr val="accent3"/>
                    </a:solidFill>
                  </a:rPr>
                  <a:t>and</a:t>
                </a:r>
                <a:r>
                  <a:rPr lang="en-US" sz="2667" dirty="0"/>
                  <a:t> verification is </a:t>
                </a:r>
                <a:r>
                  <a:rPr lang="en-US" sz="2667" b="1" dirty="0">
                    <a:solidFill>
                      <a:srgbClr val="00B050"/>
                    </a:solidFill>
                    <a:latin typeface="Georgia" panose="02040502050405020303" pitchFamily="18" charset="0"/>
                    <a:sym typeface="Wingdings" panose="05000000000000000000" pitchFamily="2" charset="2"/>
                  </a:rPr>
                  <a:t> </a:t>
                </a:r>
                <a:r>
                  <a:rPr lang="en-US" sz="2667" dirty="0"/>
                  <a:t>] </a:t>
                </a:r>
                <a14:m>
                  <m:oMath xmlns:m="http://schemas.openxmlformats.org/officeDocument/2006/math">
                    <m:r>
                      <a:rPr lang="en-US" sz="2667" i="1">
                        <a:latin typeface="Cambria Math" panose="02040503050406030204" pitchFamily="18" charset="0"/>
                      </a:rPr>
                      <m:t>≤</m:t>
                    </m:r>
                    <m:sSup>
                      <m:sSupPr>
                        <m:ctrlPr>
                          <a:rPr lang="en-US" sz="2667" i="1">
                            <a:latin typeface="Cambria Math" panose="02040503050406030204" pitchFamily="18" charset="0"/>
                          </a:rPr>
                        </m:ctrlPr>
                      </m:sSupPr>
                      <m:e>
                        <m:r>
                          <a:rPr lang="en-US" sz="2667">
                            <a:latin typeface="Cambria Math" panose="02040503050406030204" pitchFamily="18" charset="0"/>
                          </a:rPr>
                          <m:t>2</m:t>
                        </m:r>
                      </m:e>
                      <m:sup>
                        <m:r>
                          <a:rPr lang="en-US" sz="2667" i="1">
                            <a:latin typeface="Cambria Math" panose="02040503050406030204" pitchFamily="18" charset="0"/>
                          </a:rPr>
                          <m:t>−100</m:t>
                        </m:r>
                      </m:sup>
                    </m:sSup>
                  </m:oMath>
                </a14:m>
                <a:endParaRPr lang="en-US" sz="2667" dirty="0"/>
              </a:p>
              <a:p>
                <a:pPr marL="380990" lvl="4" indent="-380990">
                  <a:buFont typeface="Arial" panose="020B0604020202020204" pitchFamily="34" charset="0"/>
                  <a:buChar char="•"/>
                </a:pPr>
                <a:endParaRPr lang="en-US" sz="2667" dirty="0"/>
              </a:p>
              <a:p>
                <a:pPr marL="380990" lvl="4" indent="-380990">
                  <a:buFont typeface="Arial" panose="020B0604020202020204" pitchFamily="34" charset="0"/>
                  <a:buChar char="•"/>
                </a:pPr>
                <a:r>
                  <a:rPr lang="en-US" sz="2667" dirty="0"/>
                  <a:t>Zero knowledge: proof leaks no information about </a:t>
                </a:r>
                <a:r>
                  <a:rPr lang="en-US" sz="2667" i="1" dirty="0"/>
                  <a:t>w</a:t>
                </a:r>
              </a:p>
            </p:txBody>
          </p:sp>
        </mc:Choice>
        <mc:Fallback xmlns="">
          <p:sp>
            <p:nvSpPr>
              <p:cNvPr id="16" name="TextBox 15">
                <a:extLst>
                  <a:ext uri="{FF2B5EF4-FFF2-40B4-BE49-F238E27FC236}">
                    <a16:creationId xmlns:a16="http://schemas.microsoft.com/office/drawing/2014/main" id="{BB3A09CE-6383-294F-9842-2DE741A22577}"/>
                  </a:ext>
                </a:extLst>
              </p:cNvPr>
              <p:cNvSpPr txBox="1">
                <a:spLocks noRot="1" noChangeAspect="1" noMove="1" noResize="1" noEditPoints="1" noAdjustHandles="1" noChangeArrowheads="1" noChangeShapeType="1" noTextEdit="1"/>
              </p:cNvSpPr>
              <p:nvPr/>
            </p:nvSpPr>
            <p:spPr>
              <a:xfrm>
                <a:off x="672840" y="4539579"/>
                <a:ext cx="10906923" cy="2144498"/>
              </a:xfrm>
              <a:prstGeom prst="rect">
                <a:avLst/>
              </a:prstGeom>
              <a:blipFill>
                <a:blip r:embed="rId9"/>
                <a:stretch>
                  <a:fillRect l="-813" t="-3529" b="-6471"/>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AD5ADB8D-B2A1-564A-BFCA-0772A6C23BE1}"/>
              </a:ext>
            </a:extLst>
          </p:cNvPr>
          <p:cNvSpPr txBox="1"/>
          <p:nvPr/>
        </p:nvSpPr>
        <p:spPr>
          <a:xfrm>
            <a:off x="6956364" y="1231506"/>
            <a:ext cx="4976361" cy="584775"/>
          </a:xfrm>
          <a:prstGeom prst="rect">
            <a:avLst/>
          </a:prstGeom>
          <a:noFill/>
        </p:spPr>
        <p:txBody>
          <a:bodyPr wrap="square" rtlCol="0">
            <a:spAutoFit/>
          </a:bodyPr>
          <a:lstStyle/>
          <a:p>
            <a:pPr algn="ctr"/>
            <a:r>
              <a:rPr lang="en-US" sz="3200" dirty="0">
                <a:latin typeface="Georgia" panose="02040502050405020303" pitchFamily="18" charset="0"/>
                <a:sym typeface="Wingdings" panose="05000000000000000000" pitchFamily="2" charset="2"/>
              </a:rPr>
              <a:t>Verification:</a:t>
            </a:r>
            <a:r>
              <a:rPr lang="en-US" sz="3200" b="1" dirty="0">
                <a:latin typeface="Georgia" panose="02040502050405020303" pitchFamily="18" charset="0"/>
                <a:sym typeface="Wingdings" panose="05000000000000000000" pitchFamily="2" charset="2"/>
              </a:rPr>
              <a:t> </a:t>
            </a:r>
            <a:r>
              <a:rPr lang="en-US" sz="3200" b="1" dirty="0">
                <a:solidFill>
                  <a:srgbClr val="00B050"/>
                </a:solidFill>
                <a:latin typeface="Georgia" panose="02040502050405020303" pitchFamily="18" charset="0"/>
                <a:sym typeface="Wingdings" panose="05000000000000000000" pitchFamily="2" charset="2"/>
              </a:rPr>
              <a:t></a:t>
            </a:r>
            <a:r>
              <a:rPr lang="en-US" sz="3200" b="1" dirty="0">
                <a:latin typeface="Georgia" panose="02040502050405020303" pitchFamily="18" charset="0"/>
                <a:sym typeface="Wingdings" panose="05000000000000000000" pitchFamily="2" charset="2"/>
              </a:rPr>
              <a:t> or </a:t>
            </a:r>
            <a:r>
              <a:rPr lang="en-US" sz="3200" b="1" dirty="0">
                <a:solidFill>
                  <a:srgbClr val="FF0000"/>
                </a:solidFill>
                <a:latin typeface="Georgia" panose="02040502050405020303" pitchFamily="18" charset="0"/>
                <a:sym typeface="Wingdings" panose="05000000000000000000" pitchFamily="2" charset="2"/>
              </a:rPr>
              <a:t></a:t>
            </a:r>
            <a:r>
              <a:rPr lang="en-US" sz="3200" b="1" dirty="0">
                <a:latin typeface="Georgia" panose="02040502050405020303" pitchFamily="18" charset="0"/>
                <a:sym typeface="Wingdings" panose="05000000000000000000" pitchFamily="2" charset="2"/>
              </a:rPr>
              <a:t> </a:t>
            </a:r>
            <a:endParaRPr lang="en-US" sz="3200" b="1" dirty="0">
              <a:latin typeface="Georgia" panose="02040502050405020303" pitchFamily="18" charset="0"/>
            </a:endParaRPr>
          </a:p>
        </p:txBody>
      </p:sp>
      <p:sp>
        <p:nvSpPr>
          <p:cNvPr id="5" name="Rectangle 4">
            <a:extLst>
              <a:ext uri="{FF2B5EF4-FFF2-40B4-BE49-F238E27FC236}">
                <a16:creationId xmlns:a16="http://schemas.microsoft.com/office/drawing/2014/main" id="{E90D694C-FD51-BA49-BDBC-B0E83546A91A}"/>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6" name="Rectangle 5">
            <a:extLst>
              <a:ext uri="{FF2B5EF4-FFF2-40B4-BE49-F238E27FC236}">
                <a16:creationId xmlns:a16="http://schemas.microsoft.com/office/drawing/2014/main" id="{74E7E4F3-A5FC-1A4B-8D16-FB96DA5B01F3}"/>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18" name="Slide Number Placeholder 4">
            <a:extLst>
              <a:ext uri="{FF2B5EF4-FFF2-40B4-BE49-F238E27FC236}">
                <a16:creationId xmlns:a16="http://schemas.microsoft.com/office/drawing/2014/main" id="{964B551A-8822-EA47-A6DB-71BB089A7C31}"/>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BF90ED-9FB6-254A-AC1F-D0236B9231E4}" type="slidenum">
              <a:rPr lang="en-US" smtClean="0"/>
              <a:pPr algn="r"/>
              <a:t>2</a:t>
            </a:fld>
            <a:endParaRPr lang="en-US" dirty="0"/>
          </a:p>
        </p:txBody>
      </p:sp>
      <p:sp>
        <p:nvSpPr>
          <p:cNvPr id="21" name="Google Shape;35;p5">
            <a:extLst>
              <a:ext uri="{FF2B5EF4-FFF2-40B4-BE49-F238E27FC236}">
                <a16:creationId xmlns:a16="http://schemas.microsoft.com/office/drawing/2014/main" id="{32228CFC-B87E-7E49-86BF-C9782A38BA61}"/>
              </a:ext>
            </a:extLst>
          </p:cNvPr>
          <p:cNvSpPr txBox="1"/>
          <p:nvPr/>
        </p:nvSpPr>
        <p:spPr>
          <a:xfrm>
            <a:off x="630337" y="430985"/>
            <a:ext cx="9444392" cy="629600"/>
          </a:xfrm>
          <a:prstGeom prst="rect">
            <a:avLst/>
          </a:prstGeom>
          <a:noFill/>
          <a:ln>
            <a:noFill/>
          </a:ln>
        </p:spPr>
        <p:txBody>
          <a:bodyPr spcFirstLastPara="1" wrap="square" lIns="121900" tIns="121900" rIns="121900" bIns="121900" anchor="t" anchorCtr="0">
            <a:noAutofit/>
          </a:bodyPr>
          <a:lstStyle/>
          <a:p>
            <a:r>
              <a:rPr lang="en-US" sz="4400" dirty="0">
                <a:latin typeface="+mj-lt"/>
                <a:ea typeface="Lato"/>
                <a:cs typeface="Lato"/>
                <a:sym typeface="Lato"/>
              </a:rPr>
              <a:t>Zero-knowledge proofs (ZKP)</a:t>
            </a:r>
            <a:r>
              <a:rPr lang="zh-CN" altLang="en-US" sz="4400" dirty="0">
                <a:latin typeface="+mj-lt"/>
                <a:ea typeface="Lato"/>
                <a:cs typeface="Lato"/>
                <a:sym typeface="Lato"/>
              </a:rPr>
              <a:t> </a:t>
            </a:r>
            <a:r>
              <a:rPr lang="en-US" sz="4400" dirty="0">
                <a:latin typeface="+mj-lt"/>
                <a:ea typeface="Lato"/>
                <a:cs typeface="Lato"/>
                <a:sym typeface="Lato"/>
              </a:rPr>
              <a:t>[GMR85]</a:t>
            </a:r>
            <a:endParaRPr sz="4400" dirty="0">
              <a:latin typeface="+mj-lt"/>
              <a:ea typeface="Lato"/>
              <a:cs typeface="Lato"/>
              <a:sym typeface="Lato"/>
            </a:endParaRPr>
          </a:p>
        </p:txBody>
      </p:sp>
    </p:spTree>
    <p:extLst>
      <p:ext uri="{BB962C8B-B14F-4D97-AF65-F5344CB8AC3E}">
        <p14:creationId xmlns:p14="http://schemas.microsoft.com/office/powerpoint/2010/main" val="332020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Chart, line chart&#10;&#10;Description automatically generated">
            <a:extLst>
              <a:ext uri="{FF2B5EF4-FFF2-40B4-BE49-F238E27FC236}">
                <a16:creationId xmlns:a16="http://schemas.microsoft.com/office/drawing/2014/main" id="{9A1A6C97-C928-2CB4-6CD7-74FEE53B47CC}"/>
              </a:ext>
            </a:extLst>
          </p:cNvPr>
          <p:cNvPicPr>
            <a:picLocks noChangeAspect="1"/>
          </p:cNvPicPr>
          <p:nvPr/>
        </p:nvPicPr>
        <p:blipFill>
          <a:blip r:embed="rId3"/>
          <a:stretch>
            <a:fillRect/>
          </a:stretch>
        </p:blipFill>
        <p:spPr>
          <a:xfrm>
            <a:off x="904078" y="1532685"/>
            <a:ext cx="6273800" cy="4813300"/>
          </a:xfrm>
          <a:prstGeom prst="rect">
            <a:avLst/>
          </a:prstGeom>
        </p:spPr>
      </p:pic>
      <p:cxnSp>
        <p:nvCxnSpPr>
          <p:cNvPr id="7" name="Straight Connector 6">
            <a:extLst>
              <a:ext uri="{FF2B5EF4-FFF2-40B4-BE49-F238E27FC236}">
                <a16:creationId xmlns:a16="http://schemas.microsoft.com/office/drawing/2014/main" id="{F9188039-6073-C2C4-E49D-62FFC434B6E6}"/>
              </a:ext>
            </a:extLst>
          </p:cNvPr>
          <p:cNvCxnSpPr>
            <a:cxnSpLocks/>
          </p:cNvCxnSpPr>
          <p:nvPr/>
        </p:nvCxnSpPr>
        <p:spPr>
          <a:xfrm>
            <a:off x="6601560" y="3579569"/>
            <a:ext cx="117787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244244-97BE-E7B8-E889-63563D458E1B}"/>
              </a:ext>
            </a:extLst>
          </p:cNvPr>
          <p:cNvCxnSpPr>
            <a:cxnSpLocks/>
          </p:cNvCxnSpPr>
          <p:nvPr/>
        </p:nvCxnSpPr>
        <p:spPr>
          <a:xfrm>
            <a:off x="6459191" y="5117206"/>
            <a:ext cx="117787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2A62159-FC77-5A6F-8240-FFC7ACAFBC2A}"/>
              </a:ext>
            </a:extLst>
          </p:cNvPr>
          <p:cNvCxnSpPr>
            <a:cxnSpLocks/>
          </p:cNvCxnSpPr>
          <p:nvPr/>
        </p:nvCxnSpPr>
        <p:spPr>
          <a:xfrm flipV="1">
            <a:off x="7170672" y="3592393"/>
            <a:ext cx="0" cy="152481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297008B-2132-5EC0-2EC6-60136BB42C36}"/>
              </a:ext>
            </a:extLst>
          </p:cNvPr>
          <p:cNvSpPr txBox="1"/>
          <p:nvPr/>
        </p:nvSpPr>
        <p:spPr>
          <a:xfrm>
            <a:off x="7190495" y="4086778"/>
            <a:ext cx="2076773" cy="523220"/>
          </a:xfrm>
          <a:prstGeom prst="rect">
            <a:avLst/>
          </a:prstGeom>
          <a:noFill/>
        </p:spPr>
        <p:txBody>
          <a:bodyPr wrap="square" rtlCol="0">
            <a:spAutoFit/>
          </a:bodyPr>
          <a:lstStyle/>
          <a:p>
            <a:r>
              <a:rPr lang="en-US" altLang="zh-CN" sz="2800" dirty="0">
                <a:solidFill>
                  <a:srgbClr val="FF0000"/>
                </a:solidFill>
              </a:rPr>
              <a:t>42</a:t>
            </a:r>
            <a:r>
              <a:rPr lang="en-US" sz="2800" dirty="0">
                <a:solidFill>
                  <a:srgbClr val="FF0000"/>
                </a:solidFill>
              </a:rPr>
              <a:t>X</a:t>
            </a:r>
          </a:p>
        </p:txBody>
      </p:sp>
      <p:sp>
        <p:nvSpPr>
          <p:cNvPr id="18" name="Slide Number Placeholder 4">
            <a:extLst>
              <a:ext uri="{FF2B5EF4-FFF2-40B4-BE49-F238E27FC236}">
                <a16:creationId xmlns:a16="http://schemas.microsoft.com/office/drawing/2014/main" id="{203F9C44-E28A-098B-139C-E1B066D9FFDD}"/>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BF90ED-9FB6-254A-AC1F-D0236B9231E4}" type="slidenum">
              <a:rPr lang="en-US" smtClean="0"/>
              <a:pPr algn="r"/>
              <a:t>20</a:t>
            </a:fld>
            <a:endParaRPr lang="en-US" dirty="0"/>
          </a:p>
        </p:txBody>
      </p:sp>
      <p:sp>
        <p:nvSpPr>
          <p:cNvPr id="8" name="Title 1">
            <a:extLst>
              <a:ext uri="{FF2B5EF4-FFF2-40B4-BE49-F238E27FC236}">
                <a16:creationId xmlns:a16="http://schemas.microsoft.com/office/drawing/2014/main" id="{2DADA6BF-F65B-2C30-75D8-1E7FC1E48AFD}"/>
              </a:ext>
            </a:extLst>
          </p:cNvPr>
          <p:cNvSpPr>
            <a:spLocks noGrp="1"/>
          </p:cNvSpPr>
          <p:nvPr>
            <p:ph type="title"/>
          </p:nvPr>
        </p:nvSpPr>
        <p:spPr>
          <a:xfrm>
            <a:off x="838200" y="365125"/>
            <a:ext cx="10515600" cy="1325563"/>
          </a:xfrm>
        </p:spPr>
        <p:txBody>
          <a:bodyPr/>
          <a:lstStyle/>
          <a:p>
            <a:r>
              <a:rPr lang="en-US" dirty="0"/>
              <a:t>Experiment on VSS (</a:t>
            </a:r>
            <a:r>
              <a:rPr lang="en-US" dirty="0">
                <a:solidFill>
                  <a:srgbClr val="FF0000"/>
                </a:solidFill>
              </a:rPr>
              <a:t>with trusted setup</a:t>
            </a:r>
            <a:r>
              <a:rPr lang="en-US" dirty="0"/>
              <a:t>)</a:t>
            </a:r>
          </a:p>
        </p:txBody>
      </p:sp>
    </p:spTree>
    <p:extLst>
      <p:ext uri="{BB962C8B-B14F-4D97-AF65-F5344CB8AC3E}">
        <p14:creationId xmlns:p14="http://schemas.microsoft.com/office/powerpoint/2010/main" val="3456625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1CF38B-7F33-F147-A031-3AE5988B8511}"/>
              </a:ext>
            </a:extLst>
          </p:cNvPr>
          <p:cNvSpPr/>
          <p:nvPr/>
        </p:nvSpPr>
        <p:spPr>
          <a:xfrm>
            <a:off x="3226149" y="1213984"/>
            <a:ext cx="6008945" cy="746358"/>
          </a:xfrm>
          <a:prstGeom prst="rect">
            <a:avLst/>
          </a:prstGeom>
          <a:noFill/>
        </p:spPr>
        <p:txBody>
          <a:bodyPr wrap="square" lIns="68580" tIns="34290" rIns="68580" bIns="34290">
            <a:spAutoFit/>
          </a:bodyPr>
          <a:lstStyle/>
          <a:p>
            <a:pPr algn="ctr"/>
            <a:r>
              <a:rPr lang="en-US" sz="4400" dirty="0">
                <a:ln w="0"/>
                <a:effectLst>
                  <a:outerShdw blurRad="38100" dist="19050" dir="2700000" algn="tl" rotWithShape="0">
                    <a:schemeClr val="dk1">
                      <a:alpha val="40000"/>
                    </a:schemeClr>
                  </a:outerShdw>
                </a:effectLst>
                <a:latin typeface="Georgia" panose="02040502050405020303" pitchFamily="18" charset="0"/>
              </a:rPr>
              <a:t>Thank you!</a:t>
            </a:r>
          </a:p>
        </p:txBody>
      </p:sp>
      <p:sp>
        <p:nvSpPr>
          <p:cNvPr id="3" name="Rectangle 2">
            <a:extLst>
              <a:ext uri="{FF2B5EF4-FFF2-40B4-BE49-F238E27FC236}">
                <a16:creationId xmlns:a16="http://schemas.microsoft.com/office/drawing/2014/main" id="{FAB786A5-D618-D84B-99C1-BF2CB2DE11F3}"/>
              </a:ext>
            </a:extLst>
          </p:cNvPr>
          <p:cNvSpPr/>
          <p:nvPr/>
        </p:nvSpPr>
        <p:spPr>
          <a:xfrm>
            <a:off x="2134611" y="1926222"/>
            <a:ext cx="8192019" cy="2369880"/>
          </a:xfrm>
          <a:prstGeom prst="rect">
            <a:avLst/>
          </a:prstGeom>
        </p:spPr>
        <p:txBody>
          <a:bodyPr wrap="square">
            <a:spAutoFit/>
          </a:bodyPr>
          <a:lstStyle/>
          <a:p>
            <a:pPr algn="ctr"/>
            <a:r>
              <a:rPr lang="en-US" sz="3600" dirty="0" err="1">
                <a:latin typeface="Georgia" panose="02040502050405020303" pitchFamily="18" charset="0"/>
              </a:rPr>
              <a:t>Jiaheng</a:t>
            </a:r>
            <a:r>
              <a:rPr lang="en-US" sz="3600" dirty="0">
                <a:latin typeface="Georgia" panose="02040502050405020303" pitchFamily="18" charset="0"/>
              </a:rPr>
              <a:t> Zhang</a:t>
            </a:r>
          </a:p>
          <a:p>
            <a:pPr algn="ctr"/>
            <a:r>
              <a:rPr lang="en-US" sz="3600" u="sng" dirty="0">
                <a:solidFill>
                  <a:schemeClr val="accent1">
                    <a:lumMod val="75000"/>
                  </a:schemeClr>
                </a:solidFill>
                <a:latin typeface="Georgia" panose="02040502050405020303" pitchFamily="18" charset="0"/>
                <a:hlinkClick r:id="rId2">
                  <a:extLst>
                    <a:ext uri="{A12FA001-AC4F-418D-AE19-62706E023703}">
                      <ahyp:hlinkClr xmlns:ahyp="http://schemas.microsoft.com/office/drawing/2018/hyperlinkcolor" val="tx"/>
                    </a:ext>
                  </a:extLst>
                </a:hlinkClick>
              </a:rPr>
              <a:t>jiaheng_zhang@berkeley.edu</a:t>
            </a:r>
            <a:endParaRPr lang="en-US" sz="3600" u="sng" dirty="0">
              <a:solidFill>
                <a:schemeClr val="accent1">
                  <a:lumMod val="75000"/>
                </a:schemeClr>
              </a:solidFill>
              <a:latin typeface="Georgia" panose="02040502050405020303" pitchFamily="18" charset="0"/>
            </a:endParaRPr>
          </a:p>
          <a:p>
            <a:pPr algn="ctr"/>
            <a:endParaRPr lang="en-US" sz="2000" dirty="0">
              <a:latin typeface="Georgia" panose="02040502050405020303" pitchFamily="18" charset="0"/>
            </a:endParaRPr>
          </a:p>
          <a:p>
            <a:pPr algn="ctr"/>
            <a:r>
              <a:rPr lang="en-US" sz="2800" dirty="0">
                <a:latin typeface="Georgia" panose="02040502050405020303" pitchFamily="18" charset="0"/>
              </a:rPr>
              <a:t>code: </a:t>
            </a:r>
            <a:r>
              <a:rPr lang="en-US" sz="2800" u="sng" dirty="0">
                <a:solidFill>
                  <a:schemeClr val="accent1">
                    <a:lumMod val="75000"/>
                  </a:schemeClr>
                </a:solidFill>
                <a:latin typeface="Georgia" panose="02040502050405020303" pitchFamily="18" charset="0"/>
              </a:rPr>
              <a:t>https://</a:t>
            </a:r>
            <a:r>
              <a:rPr lang="en-US" sz="2800" u="sng" dirty="0" err="1">
                <a:solidFill>
                  <a:schemeClr val="accent1">
                    <a:lumMod val="75000"/>
                  </a:schemeClr>
                </a:solidFill>
                <a:latin typeface="Georgia" panose="02040502050405020303" pitchFamily="18" charset="0"/>
              </a:rPr>
              <a:t>github.com</a:t>
            </a:r>
            <a:r>
              <a:rPr lang="en-US" sz="2800" u="sng" dirty="0">
                <a:solidFill>
                  <a:schemeClr val="accent1">
                    <a:lumMod val="75000"/>
                  </a:schemeClr>
                </a:solidFill>
                <a:latin typeface="Georgia" panose="02040502050405020303" pitchFamily="18" charset="0"/>
              </a:rPr>
              <a:t>/</a:t>
            </a:r>
            <a:r>
              <a:rPr lang="en-US" sz="2800" u="sng" dirty="0" err="1">
                <a:solidFill>
                  <a:schemeClr val="accent1">
                    <a:lumMod val="75000"/>
                  </a:schemeClr>
                </a:solidFill>
                <a:latin typeface="Georgia" panose="02040502050405020303" pitchFamily="18" charset="0"/>
              </a:rPr>
              <a:t>sunblaze-ucb</a:t>
            </a:r>
            <a:r>
              <a:rPr lang="en-US" sz="2800" u="sng" dirty="0">
                <a:solidFill>
                  <a:schemeClr val="accent1">
                    <a:lumMod val="75000"/>
                  </a:schemeClr>
                </a:solidFill>
                <a:latin typeface="Georgia" panose="02040502050405020303" pitchFamily="18" charset="0"/>
              </a:rPr>
              <a:t>/Virgo/tree/</a:t>
            </a:r>
            <a:r>
              <a:rPr lang="en-US" sz="2800" u="sng" dirty="0" err="1">
                <a:solidFill>
                  <a:schemeClr val="accent1">
                    <a:lumMod val="75000"/>
                  </a:schemeClr>
                </a:solidFill>
                <a:latin typeface="Georgia" panose="02040502050405020303" pitchFamily="18" charset="0"/>
              </a:rPr>
              <a:t>evss</a:t>
            </a:r>
            <a:endParaRPr lang="en-US" sz="2800" u="sng" dirty="0">
              <a:solidFill>
                <a:schemeClr val="accent1">
                  <a:lumMod val="75000"/>
                </a:schemeClr>
              </a:solidFill>
              <a:latin typeface="Georgia" panose="02040502050405020303" pitchFamily="18" charset="0"/>
            </a:endParaRPr>
          </a:p>
        </p:txBody>
      </p:sp>
      <p:pic>
        <p:nvPicPr>
          <p:cNvPr id="6" name="Picture 5">
            <a:extLst>
              <a:ext uri="{FF2B5EF4-FFF2-40B4-BE49-F238E27FC236}">
                <a16:creationId xmlns:a16="http://schemas.microsoft.com/office/drawing/2014/main" id="{799AF5F1-85F9-CE42-91AA-D763B0334B0A}"/>
              </a:ext>
            </a:extLst>
          </p:cNvPr>
          <p:cNvPicPr>
            <a:picLocks noChangeAspect="1"/>
          </p:cNvPicPr>
          <p:nvPr/>
        </p:nvPicPr>
        <p:blipFill>
          <a:blip r:embed="rId3"/>
          <a:stretch>
            <a:fillRect/>
          </a:stretch>
        </p:blipFill>
        <p:spPr>
          <a:xfrm>
            <a:off x="5262710" y="4489462"/>
            <a:ext cx="1935822" cy="1935822"/>
          </a:xfrm>
          <a:prstGeom prst="rect">
            <a:avLst/>
          </a:prstGeom>
        </p:spPr>
      </p:pic>
      <p:sp>
        <p:nvSpPr>
          <p:cNvPr id="7" name="Slide Number Placeholder 4">
            <a:extLst>
              <a:ext uri="{FF2B5EF4-FFF2-40B4-BE49-F238E27FC236}">
                <a16:creationId xmlns:a16="http://schemas.microsoft.com/office/drawing/2014/main" id="{31B4896A-D901-FD49-AA52-745706B5A9D9}"/>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BF90ED-9FB6-254A-AC1F-D0236B9231E4}" type="slidenum">
              <a:rPr lang="en-US" smtClean="0"/>
              <a:pPr algn="r"/>
              <a:t>21</a:t>
            </a:fld>
            <a:endParaRPr lang="en-US"/>
          </a:p>
        </p:txBody>
      </p:sp>
    </p:spTree>
    <p:extLst>
      <p:ext uri="{BB962C8B-B14F-4D97-AF65-F5344CB8AC3E}">
        <p14:creationId xmlns:p14="http://schemas.microsoft.com/office/powerpoint/2010/main" val="1433028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A732CC-3FC5-0B3E-2F22-BBB4076EE16B}"/>
              </a:ext>
            </a:extLst>
          </p:cNvPr>
          <p:cNvPicPr>
            <a:picLocks noChangeAspect="1"/>
          </p:cNvPicPr>
          <p:nvPr/>
        </p:nvPicPr>
        <p:blipFill>
          <a:blip r:embed="rId3"/>
          <a:stretch>
            <a:fillRect/>
          </a:stretch>
        </p:blipFill>
        <p:spPr>
          <a:xfrm>
            <a:off x="926417" y="1499501"/>
            <a:ext cx="6502400" cy="4965700"/>
          </a:xfrm>
          <a:prstGeom prst="rect">
            <a:avLst/>
          </a:prstGeom>
        </p:spPr>
      </p:pic>
      <p:sp>
        <p:nvSpPr>
          <p:cNvPr id="2" name="Title 1">
            <a:extLst>
              <a:ext uri="{FF2B5EF4-FFF2-40B4-BE49-F238E27FC236}">
                <a16:creationId xmlns:a16="http://schemas.microsoft.com/office/drawing/2014/main" id="{854B72CD-E6AC-14EE-D597-0E4119EBE267}"/>
              </a:ext>
            </a:extLst>
          </p:cNvPr>
          <p:cNvSpPr>
            <a:spLocks noGrp="1"/>
          </p:cNvSpPr>
          <p:nvPr>
            <p:ph type="title"/>
          </p:nvPr>
        </p:nvSpPr>
        <p:spPr/>
        <p:txBody>
          <a:bodyPr/>
          <a:lstStyle/>
          <a:p>
            <a:r>
              <a:rPr lang="en-US" dirty="0"/>
              <a:t>Experiment on VSS (</a:t>
            </a:r>
            <a:r>
              <a:rPr lang="en-US" dirty="0">
                <a:solidFill>
                  <a:srgbClr val="FF0000"/>
                </a:solidFill>
              </a:rPr>
              <a:t>with trusted setup</a:t>
            </a:r>
            <a:r>
              <a:rPr lang="en-US" dirty="0"/>
              <a:t>)</a:t>
            </a:r>
          </a:p>
        </p:txBody>
      </p:sp>
      <p:cxnSp>
        <p:nvCxnSpPr>
          <p:cNvPr id="7" name="Straight Connector 6">
            <a:extLst>
              <a:ext uri="{FF2B5EF4-FFF2-40B4-BE49-F238E27FC236}">
                <a16:creationId xmlns:a16="http://schemas.microsoft.com/office/drawing/2014/main" id="{F9188039-6073-C2C4-E49D-62FFC434B6E6}"/>
              </a:ext>
            </a:extLst>
          </p:cNvPr>
          <p:cNvCxnSpPr>
            <a:cxnSpLocks/>
          </p:cNvCxnSpPr>
          <p:nvPr/>
        </p:nvCxnSpPr>
        <p:spPr>
          <a:xfrm>
            <a:off x="6589664" y="2076773"/>
            <a:ext cx="117787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244244-97BE-E7B8-E889-63563D458E1B}"/>
              </a:ext>
            </a:extLst>
          </p:cNvPr>
          <p:cNvCxnSpPr>
            <a:cxnSpLocks/>
          </p:cNvCxnSpPr>
          <p:nvPr/>
        </p:nvCxnSpPr>
        <p:spPr>
          <a:xfrm>
            <a:off x="6589663" y="3939335"/>
            <a:ext cx="117787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AC6449F-5DAD-31F5-AC54-076FEBD8223D}"/>
              </a:ext>
            </a:extLst>
          </p:cNvPr>
          <p:cNvCxnSpPr>
            <a:cxnSpLocks/>
          </p:cNvCxnSpPr>
          <p:nvPr/>
        </p:nvCxnSpPr>
        <p:spPr>
          <a:xfrm>
            <a:off x="6589663" y="3760922"/>
            <a:ext cx="117787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2A62159-FC77-5A6F-8240-FFC7ACAFBC2A}"/>
              </a:ext>
            </a:extLst>
          </p:cNvPr>
          <p:cNvCxnSpPr>
            <a:cxnSpLocks/>
          </p:cNvCxnSpPr>
          <p:nvPr/>
        </p:nvCxnSpPr>
        <p:spPr>
          <a:xfrm flipV="1">
            <a:off x="7178598" y="2076773"/>
            <a:ext cx="2883" cy="168414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297008B-2132-5EC0-2EC6-60136BB42C36}"/>
              </a:ext>
            </a:extLst>
          </p:cNvPr>
          <p:cNvSpPr txBox="1"/>
          <p:nvPr/>
        </p:nvSpPr>
        <p:spPr>
          <a:xfrm>
            <a:off x="7178598" y="2660482"/>
            <a:ext cx="2076773" cy="523220"/>
          </a:xfrm>
          <a:prstGeom prst="rect">
            <a:avLst/>
          </a:prstGeom>
          <a:noFill/>
        </p:spPr>
        <p:txBody>
          <a:bodyPr wrap="square" rtlCol="0">
            <a:spAutoFit/>
          </a:bodyPr>
          <a:lstStyle/>
          <a:p>
            <a:r>
              <a:rPr lang="en-US" sz="2800" dirty="0">
                <a:solidFill>
                  <a:srgbClr val="FF0000"/>
                </a:solidFill>
              </a:rPr>
              <a:t>57800X</a:t>
            </a:r>
          </a:p>
        </p:txBody>
      </p:sp>
      <p:cxnSp>
        <p:nvCxnSpPr>
          <p:cNvPr id="24" name="Straight Arrow Connector 23">
            <a:extLst>
              <a:ext uri="{FF2B5EF4-FFF2-40B4-BE49-F238E27FC236}">
                <a16:creationId xmlns:a16="http://schemas.microsoft.com/office/drawing/2014/main" id="{7FF18CD4-748C-F6D0-CE3A-64CBB94EFCD1}"/>
              </a:ext>
            </a:extLst>
          </p:cNvPr>
          <p:cNvCxnSpPr>
            <a:cxnSpLocks/>
          </p:cNvCxnSpPr>
          <p:nvPr/>
        </p:nvCxnSpPr>
        <p:spPr>
          <a:xfrm flipV="1">
            <a:off x="7637062" y="3773958"/>
            <a:ext cx="2883" cy="17841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9F8E0F5-AF55-BA32-04DE-2A9AAE3C2CC6}"/>
              </a:ext>
            </a:extLst>
          </p:cNvPr>
          <p:cNvSpPr txBox="1"/>
          <p:nvPr/>
        </p:nvSpPr>
        <p:spPr>
          <a:xfrm>
            <a:off x="7766093" y="3588518"/>
            <a:ext cx="2076773" cy="523220"/>
          </a:xfrm>
          <a:prstGeom prst="rect">
            <a:avLst/>
          </a:prstGeom>
          <a:noFill/>
        </p:spPr>
        <p:txBody>
          <a:bodyPr wrap="square" rtlCol="0">
            <a:spAutoFit/>
          </a:bodyPr>
          <a:lstStyle/>
          <a:p>
            <a:r>
              <a:rPr lang="en-US" sz="2800" dirty="0">
                <a:solidFill>
                  <a:srgbClr val="FF0000"/>
                </a:solidFill>
              </a:rPr>
              <a:t>3X</a:t>
            </a:r>
          </a:p>
        </p:txBody>
      </p:sp>
      <p:sp>
        <p:nvSpPr>
          <p:cNvPr id="27" name="Slide Number Placeholder 4">
            <a:extLst>
              <a:ext uri="{FF2B5EF4-FFF2-40B4-BE49-F238E27FC236}">
                <a16:creationId xmlns:a16="http://schemas.microsoft.com/office/drawing/2014/main" id="{884F9BB2-F8B4-B409-3C3E-7B175496A1E5}"/>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BF90ED-9FB6-254A-AC1F-D0236B9231E4}" type="slidenum">
              <a:rPr lang="en-US" smtClean="0"/>
              <a:pPr algn="r"/>
              <a:t>22</a:t>
            </a:fld>
            <a:endParaRPr lang="en-US" dirty="0"/>
          </a:p>
        </p:txBody>
      </p:sp>
    </p:spTree>
    <p:extLst>
      <p:ext uri="{BB962C8B-B14F-4D97-AF65-F5344CB8AC3E}">
        <p14:creationId xmlns:p14="http://schemas.microsoft.com/office/powerpoint/2010/main" val="758642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Chart, line chart&#10;&#10;Description automatically generated">
            <a:extLst>
              <a:ext uri="{FF2B5EF4-FFF2-40B4-BE49-F238E27FC236}">
                <a16:creationId xmlns:a16="http://schemas.microsoft.com/office/drawing/2014/main" id="{9A1A6C97-C928-2CB4-6CD7-74FEE53B47CC}"/>
              </a:ext>
            </a:extLst>
          </p:cNvPr>
          <p:cNvPicPr>
            <a:picLocks noChangeAspect="1"/>
          </p:cNvPicPr>
          <p:nvPr/>
        </p:nvPicPr>
        <p:blipFill>
          <a:blip r:embed="rId3"/>
          <a:stretch>
            <a:fillRect/>
          </a:stretch>
        </p:blipFill>
        <p:spPr>
          <a:xfrm>
            <a:off x="904078" y="1532685"/>
            <a:ext cx="6273800" cy="4813300"/>
          </a:xfrm>
          <a:prstGeom prst="rect">
            <a:avLst/>
          </a:prstGeom>
        </p:spPr>
      </p:pic>
      <p:cxnSp>
        <p:nvCxnSpPr>
          <p:cNvPr id="7" name="Straight Connector 6">
            <a:extLst>
              <a:ext uri="{FF2B5EF4-FFF2-40B4-BE49-F238E27FC236}">
                <a16:creationId xmlns:a16="http://schemas.microsoft.com/office/drawing/2014/main" id="{F9188039-6073-C2C4-E49D-62FFC434B6E6}"/>
              </a:ext>
            </a:extLst>
          </p:cNvPr>
          <p:cNvCxnSpPr>
            <a:cxnSpLocks/>
          </p:cNvCxnSpPr>
          <p:nvPr/>
        </p:nvCxnSpPr>
        <p:spPr>
          <a:xfrm>
            <a:off x="6601560" y="3579569"/>
            <a:ext cx="117787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244244-97BE-E7B8-E889-63563D458E1B}"/>
              </a:ext>
            </a:extLst>
          </p:cNvPr>
          <p:cNvCxnSpPr>
            <a:cxnSpLocks/>
          </p:cNvCxnSpPr>
          <p:nvPr/>
        </p:nvCxnSpPr>
        <p:spPr>
          <a:xfrm>
            <a:off x="6459191" y="5117206"/>
            <a:ext cx="117787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2A62159-FC77-5A6F-8240-FFC7ACAFBC2A}"/>
              </a:ext>
            </a:extLst>
          </p:cNvPr>
          <p:cNvCxnSpPr>
            <a:cxnSpLocks/>
          </p:cNvCxnSpPr>
          <p:nvPr/>
        </p:nvCxnSpPr>
        <p:spPr>
          <a:xfrm flipV="1">
            <a:off x="7170672" y="3592393"/>
            <a:ext cx="0" cy="152481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297008B-2132-5EC0-2EC6-60136BB42C36}"/>
              </a:ext>
            </a:extLst>
          </p:cNvPr>
          <p:cNvSpPr txBox="1"/>
          <p:nvPr/>
        </p:nvSpPr>
        <p:spPr>
          <a:xfrm>
            <a:off x="7190495" y="4086778"/>
            <a:ext cx="2076773" cy="523220"/>
          </a:xfrm>
          <a:prstGeom prst="rect">
            <a:avLst/>
          </a:prstGeom>
          <a:noFill/>
        </p:spPr>
        <p:txBody>
          <a:bodyPr wrap="square" rtlCol="0">
            <a:spAutoFit/>
          </a:bodyPr>
          <a:lstStyle/>
          <a:p>
            <a:r>
              <a:rPr lang="en-US" altLang="zh-CN" sz="2800" dirty="0">
                <a:solidFill>
                  <a:srgbClr val="FF0000"/>
                </a:solidFill>
              </a:rPr>
              <a:t>42</a:t>
            </a:r>
            <a:r>
              <a:rPr lang="en-US" sz="2800" dirty="0">
                <a:solidFill>
                  <a:srgbClr val="FF0000"/>
                </a:solidFill>
              </a:rPr>
              <a:t>X</a:t>
            </a:r>
          </a:p>
        </p:txBody>
      </p:sp>
      <p:sp>
        <p:nvSpPr>
          <p:cNvPr id="18" name="Slide Number Placeholder 4">
            <a:extLst>
              <a:ext uri="{FF2B5EF4-FFF2-40B4-BE49-F238E27FC236}">
                <a16:creationId xmlns:a16="http://schemas.microsoft.com/office/drawing/2014/main" id="{203F9C44-E28A-098B-139C-E1B066D9FFDD}"/>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BF90ED-9FB6-254A-AC1F-D0236B9231E4}" type="slidenum">
              <a:rPr lang="en-US" smtClean="0"/>
              <a:pPr algn="r"/>
              <a:t>23</a:t>
            </a:fld>
            <a:endParaRPr lang="en-US" dirty="0"/>
          </a:p>
        </p:txBody>
      </p:sp>
      <p:sp>
        <p:nvSpPr>
          <p:cNvPr id="8" name="Title 1">
            <a:extLst>
              <a:ext uri="{FF2B5EF4-FFF2-40B4-BE49-F238E27FC236}">
                <a16:creationId xmlns:a16="http://schemas.microsoft.com/office/drawing/2014/main" id="{2DADA6BF-F65B-2C30-75D8-1E7FC1E48AFD}"/>
              </a:ext>
            </a:extLst>
          </p:cNvPr>
          <p:cNvSpPr>
            <a:spLocks noGrp="1"/>
          </p:cNvSpPr>
          <p:nvPr>
            <p:ph type="title"/>
          </p:nvPr>
        </p:nvSpPr>
        <p:spPr>
          <a:xfrm>
            <a:off x="838200" y="365125"/>
            <a:ext cx="10515600" cy="1325563"/>
          </a:xfrm>
        </p:spPr>
        <p:txBody>
          <a:bodyPr/>
          <a:lstStyle/>
          <a:p>
            <a:r>
              <a:rPr lang="en-US" dirty="0"/>
              <a:t>Experiment on VSS (</a:t>
            </a:r>
            <a:r>
              <a:rPr lang="en-US" dirty="0">
                <a:solidFill>
                  <a:srgbClr val="FF0000"/>
                </a:solidFill>
              </a:rPr>
              <a:t>with trusted setup</a:t>
            </a:r>
            <a:r>
              <a:rPr lang="en-US" dirty="0"/>
              <a:t>)</a:t>
            </a:r>
          </a:p>
        </p:txBody>
      </p:sp>
    </p:spTree>
    <p:extLst>
      <p:ext uri="{BB962C8B-B14F-4D97-AF65-F5344CB8AC3E}">
        <p14:creationId xmlns:p14="http://schemas.microsoft.com/office/powerpoint/2010/main" val="3577814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5D49-A234-7639-D180-377E39AE9911}"/>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EA01802C-E2D7-952A-CB2B-F7C1BD2C0430}"/>
              </a:ext>
            </a:extLst>
          </p:cNvPr>
          <p:cNvSpPr>
            <a:spLocks noGrp="1"/>
          </p:cNvSpPr>
          <p:nvPr>
            <p:ph idx="1"/>
          </p:nvPr>
        </p:nvSpPr>
        <p:spPr/>
        <p:txBody>
          <a:bodyPr/>
          <a:lstStyle/>
          <a:p>
            <a:r>
              <a:rPr lang="en-US" dirty="0"/>
              <a:t>One-to-many prover -&gt; VSS</a:t>
            </a:r>
          </a:p>
          <a:p>
            <a:endParaRPr lang="en-US" dirty="0"/>
          </a:p>
          <a:p>
            <a:r>
              <a:rPr lang="en-US" dirty="0"/>
              <a:t>Optimal VSS based on KZG</a:t>
            </a:r>
          </a:p>
        </p:txBody>
      </p:sp>
    </p:spTree>
    <p:extLst>
      <p:ext uri="{BB962C8B-B14F-4D97-AF65-F5344CB8AC3E}">
        <p14:creationId xmlns:p14="http://schemas.microsoft.com/office/powerpoint/2010/main" val="4023602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DC5F-D445-E049-8FCA-B9AE1FB87CDA}"/>
              </a:ext>
            </a:extLst>
          </p:cNvPr>
          <p:cNvSpPr>
            <a:spLocks noGrp="1"/>
          </p:cNvSpPr>
          <p:nvPr>
            <p:ph type="title"/>
          </p:nvPr>
        </p:nvSpPr>
        <p:spPr/>
        <p:txBody>
          <a:bodyPr/>
          <a:lstStyle/>
          <a:p>
            <a:r>
              <a:rPr lang="en-US" dirty="0"/>
              <a:t>Apply to VSS</a:t>
            </a:r>
          </a:p>
        </p:txBody>
      </p:sp>
      <p:pic>
        <p:nvPicPr>
          <p:cNvPr id="54" name="Picture 53" descr="A person with the mouth open&#10;&#10;Description automatically generated with low confidence">
            <a:extLst>
              <a:ext uri="{FF2B5EF4-FFF2-40B4-BE49-F238E27FC236}">
                <a16:creationId xmlns:a16="http://schemas.microsoft.com/office/drawing/2014/main" id="{EE05E8E5-8960-F344-AF38-B03E5A3C121C}"/>
              </a:ext>
            </a:extLst>
          </p:cNvPr>
          <p:cNvPicPr>
            <a:picLocks noChangeAspect="1"/>
          </p:cNvPicPr>
          <p:nvPr/>
        </p:nvPicPr>
        <p:blipFill>
          <a:blip r:embed="rId2"/>
          <a:stretch>
            <a:fillRect/>
          </a:stretch>
        </p:blipFill>
        <p:spPr>
          <a:xfrm>
            <a:off x="1524301" y="5418816"/>
            <a:ext cx="1074059" cy="1074059"/>
          </a:xfrm>
          <a:prstGeom prst="rect">
            <a:avLst/>
          </a:prstGeom>
        </p:spPr>
      </p:pic>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3CBD456D-2E41-B248-8303-8E8734CBB722}"/>
                  </a:ext>
                </a:extLst>
              </p:cNvPr>
              <p:cNvSpPr/>
              <p:nvPr/>
            </p:nvSpPr>
            <p:spPr>
              <a:xfrm>
                <a:off x="2598360" y="1590328"/>
                <a:ext cx="2656115" cy="8431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2800" i="1" smtClean="0">
                          <a:solidFill>
                            <a:srgbClr val="FF0000"/>
                          </a:solidFill>
                          <a:latin typeface="Cambria Math" panose="02040503050406030204" pitchFamily="18" charset="0"/>
                          <a:ea typeface="Cambria Math" panose="02040503050406030204" pitchFamily="18" charset="0"/>
                        </a:rPr>
                        <m:t>𝑥</m:t>
                      </m:r>
                    </m:oMath>
                  </m:oMathPara>
                </a14:m>
                <a:endParaRPr lang="en-US" sz="2800" dirty="0"/>
              </a:p>
            </p:txBody>
          </p:sp>
        </mc:Choice>
        <mc:Fallback xmlns="">
          <p:sp>
            <p:nvSpPr>
              <p:cNvPr id="55" name="Rectangle 54">
                <a:extLst>
                  <a:ext uri="{FF2B5EF4-FFF2-40B4-BE49-F238E27FC236}">
                    <a16:creationId xmlns:a16="http://schemas.microsoft.com/office/drawing/2014/main" id="{3CBD456D-2E41-B248-8303-8E8734CBB722}"/>
                  </a:ext>
                </a:extLst>
              </p:cNvPr>
              <p:cNvSpPr>
                <a:spLocks noRot="1" noChangeAspect="1" noMove="1" noResize="1" noEditPoints="1" noAdjustHandles="1" noChangeArrowheads="1" noChangeShapeType="1" noTextEdit="1"/>
              </p:cNvSpPr>
              <p:nvPr/>
            </p:nvSpPr>
            <p:spPr>
              <a:xfrm>
                <a:off x="2598360" y="1590328"/>
                <a:ext cx="2656115" cy="84314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rapezoid 55">
                <a:extLst>
                  <a:ext uri="{FF2B5EF4-FFF2-40B4-BE49-F238E27FC236}">
                    <a16:creationId xmlns:a16="http://schemas.microsoft.com/office/drawing/2014/main" id="{07D4A11F-D051-6747-A949-2BB503429FA4}"/>
                  </a:ext>
                </a:extLst>
              </p:cNvPr>
              <p:cNvSpPr>
                <a:spLocks/>
              </p:cNvSpPr>
              <p:nvPr/>
            </p:nvSpPr>
            <p:spPr>
              <a:xfrm>
                <a:off x="1594131" y="2609925"/>
                <a:ext cx="4664575" cy="1505803"/>
              </a:xfrm>
              <a:prstGeom prst="trapezoid">
                <a:avLst>
                  <a:gd name="adj" fmla="val 6620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 circuit </a:t>
                </a:r>
                <a14:m>
                  <m:oMath xmlns:m="http://schemas.openxmlformats.org/officeDocument/2006/math">
                    <m:r>
                      <a:rPr lang="en-US" sz="2800" i="1" dirty="0" smtClean="0">
                        <a:solidFill>
                          <a:srgbClr val="FF0000"/>
                        </a:solidFill>
                        <a:latin typeface="Cambria Math" panose="02040503050406030204" pitchFamily="18" charset="0"/>
                      </a:rPr>
                      <m:t>𝐶</m:t>
                    </m:r>
                  </m:oMath>
                </a14:m>
                <a:endParaRPr lang="en-US" sz="2800" dirty="0"/>
              </a:p>
            </p:txBody>
          </p:sp>
        </mc:Choice>
        <mc:Fallback xmlns="">
          <p:sp>
            <p:nvSpPr>
              <p:cNvPr id="56" name="Trapezoid 55">
                <a:extLst>
                  <a:ext uri="{FF2B5EF4-FFF2-40B4-BE49-F238E27FC236}">
                    <a16:creationId xmlns:a16="http://schemas.microsoft.com/office/drawing/2014/main" id="{07D4A11F-D051-6747-A949-2BB503429FA4}"/>
                  </a:ext>
                </a:extLst>
              </p:cNvPr>
              <p:cNvSpPr>
                <a:spLocks noRot="1" noChangeAspect="1" noMove="1" noResize="1" noEditPoints="1" noAdjustHandles="1" noChangeArrowheads="1" noChangeShapeType="1" noTextEdit="1"/>
              </p:cNvSpPr>
              <p:nvPr/>
            </p:nvSpPr>
            <p:spPr>
              <a:xfrm>
                <a:off x="1594131" y="2609925"/>
                <a:ext cx="4664575" cy="1505803"/>
              </a:xfrm>
              <a:prstGeom prst="trapezoid">
                <a:avLst>
                  <a:gd name="adj" fmla="val 66206"/>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DB83D8BE-89EA-F04B-BD72-8066EE733525}"/>
                  </a:ext>
                </a:extLst>
              </p:cNvPr>
              <p:cNvSpPr/>
              <p:nvPr/>
            </p:nvSpPr>
            <p:spPr>
              <a:xfrm>
                <a:off x="1573869" y="4350872"/>
                <a:ext cx="1074059" cy="9214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i="1" smtClean="0">
                              <a:solidFill>
                                <a:srgbClr val="FF0000"/>
                              </a:solidFill>
                              <a:latin typeface="Cambria Math" panose="02040503050406030204" pitchFamily="18" charset="0"/>
                              <a:ea typeface="Cambria Math" panose="02040503050406030204" pitchFamily="18" charset="0"/>
                            </a:rPr>
                          </m:ctrlPr>
                        </m:sSubPr>
                        <m:e>
                          <m:r>
                            <a:rPr lang="en-US" altLang="zh-CN" sz="2800" b="0" i="1" smtClean="0">
                              <a:solidFill>
                                <a:srgbClr val="FF0000"/>
                              </a:solidFill>
                              <a:latin typeface="Cambria Math" panose="02040503050406030204" pitchFamily="18" charset="0"/>
                              <a:ea typeface="Cambria Math" panose="02040503050406030204" pitchFamily="18" charset="0"/>
                            </a:rPr>
                            <m:t>𝑦</m:t>
                          </m:r>
                        </m:e>
                        <m:sub>
                          <m:r>
                            <a:rPr lang="en-US" altLang="zh-CN" sz="2800" i="1">
                              <a:solidFill>
                                <a:srgbClr val="FF0000"/>
                              </a:solidFill>
                              <a:latin typeface="Cambria Math" panose="02040503050406030204" pitchFamily="18" charset="0"/>
                              <a:ea typeface="Cambria Math" panose="02040503050406030204" pitchFamily="18" charset="0"/>
                            </a:rPr>
                            <m:t>0</m:t>
                          </m:r>
                        </m:sub>
                      </m:sSub>
                    </m:oMath>
                  </m:oMathPara>
                </a14:m>
                <a:endParaRPr lang="en-US" sz="2800" dirty="0"/>
              </a:p>
            </p:txBody>
          </p:sp>
        </mc:Choice>
        <mc:Fallback xmlns="">
          <p:sp>
            <p:nvSpPr>
              <p:cNvPr id="57" name="Rectangle 56">
                <a:extLst>
                  <a:ext uri="{FF2B5EF4-FFF2-40B4-BE49-F238E27FC236}">
                    <a16:creationId xmlns:a16="http://schemas.microsoft.com/office/drawing/2014/main" id="{DB83D8BE-89EA-F04B-BD72-8066EE733525}"/>
                  </a:ext>
                </a:extLst>
              </p:cNvPr>
              <p:cNvSpPr>
                <a:spLocks noRot="1" noChangeAspect="1" noMove="1" noResize="1" noEditPoints="1" noAdjustHandles="1" noChangeArrowheads="1" noChangeShapeType="1" noTextEdit="1"/>
              </p:cNvSpPr>
              <p:nvPr/>
            </p:nvSpPr>
            <p:spPr>
              <a:xfrm>
                <a:off x="1573869" y="4350872"/>
                <a:ext cx="1074059" cy="92149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BCFBBE64-4D38-9842-B765-4E43CEBCEF93}"/>
                  </a:ext>
                </a:extLst>
              </p:cNvPr>
              <p:cNvSpPr/>
              <p:nvPr/>
            </p:nvSpPr>
            <p:spPr>
              <a:xfrm>
                <a:off x="2838555" y="4360156"/>
                <a:ext cx="1074059" cy="9214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i="1" smtClean="0">
                              <a:solidFill>
                                <a:srgbClr val="FF0000"/>
                              </a:solidFill>
                              <a:latin typeface="Cambria Math" panose="02040503050406030204" pitchFamily="18" charset="0"/>
                              <a:ea typeface="Cambria Math" panose="02040503050406030204" pitchFamily="18" charset="0"/>
                            </a:rPr>
                          </m:ctrlPr>
                        </m:sSubPr>
                        <m:e>
                          <m:r>
                            <a:rPr lang="en-US" altLang="zh-CN" sz="2800" b="0" i="1" smtClean="0">
                              <a:solidFill>
                                <a:srgbClr val="FF0000"/>
                              </a:solidFill>
                              <a:latin typeface="Cambria Math" panose="02040503050406030204" pitchFamily="18" charset="0"/>
                              <a:ea typeface="Cambria Math" panose="02040503050406030204" pitchFamily="18" charset="0"/>
                            </a:rPr>
                            <m:t>𝑦</m:t>
                          </m:r>
                        </m:e>
                        <m:sub>
                          <m:r>
                            <a:rPr lang="en-US" altLang="zh-CN" sz="2800" b="0" i="1" smtClean="0">
                              <a:solidFill>
                                <a:srgbClr val="FF0000"/>
                              </a:solidFill>
                              <a:latin typeface="Cambria Math" panose="02040503050406030204" pitchFamily="18" charset="0"/>
                              <a:ea typeface="Cambria Math" panose="02040503050406030204" pitchFamily="18" charset="0"/>
                            </a:rPr>
                            <m:t>1</m:t>
                          </m:r>
                        </m:sub>
                      </m:sSub>
                    </m:oMath>
                  </m:oMathPara>
                </a14:m>
                <a:endParaRPr lang="en-US" sz="2800" dirty="0"/>
              </a:p>
            </p:txBody>
          </p:sp>
        </mc:Choice>
        <mc:Fallback xmlns="">
          <p:sp>
            <p:nvSpPr>
              <p:cNvPr id="58" name="Rectangle 57">
                <a:extLst>
                  <a:ext uri="{FF2B5EF4-FFF2-40B4-BE49-F238E27FC236}">
                    <a16:creationId xmlns:a16="http://schemas.microsoft.com/office/drawing/2014/main" id="{BCFBBE64-4D38-9842-B765-4E43CEBCEF93}"/>
                  </a:ext>
                </a:extLst>
              </p:cNvPr>
              <p:cNvSpPr>
                <a:spLocks noRot="1" noChangeAspect="1" noMove="1" noResize="1" noEditPoints="1" noAdjustHandles="1" noChangeArrowheads="1" noChangeShapeType="1" noTextEdit="1"/>
              </p:cNvSpPr>
              <p:nvPr/>
            </p:nvSpPr>
            <p:spPr>
              <a:xfrm>
                <a:off x="2838555" y="4360156"/>
                <a:ext cx="1074059" cy="92149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8965419A-4915-164B-B10C-3BC519CF90F4}"/>
                  </a:ext>
                </a:extLst>
              </p:cNvPr>
              <p:cNvSpPr/>
              <p:nvPr/>
            </p:nvSpPr>
            <p:spPr>
              <a:xfrm>
                <a:off x="5322336" y="4353389"/>
                <a:ext cx="1074060" cy="9214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i="1" smtClean="0">
                              <a:solidFill>
                                <a:srgbClr val="FF0000"/>
                              </a:solidFill>
                              <a:latin typeface="Cambria Math" panose="02040503050406030204" pitchFamily="18" charset="0"/>
                              <a:ea typeface="Cambria Math" panose="02040503050406030204" pitchFamily="18" charset="0"/>
                            </a:rPr>
                          </m:ctrlPr>
                        </m:sSubPr>
                        <m:e>
                          <m:r>
                            <a:rPr lang="en-US" altLang="zh-CN" sz="2800" b="0" i="1" smtClean="0">
                              <a:solidFill>
                                <a:srgbClr val="FF0000"/>
                              </a:solidFill>
                              <a:latin typeface="Cambria Math" panose="02040503050406030204" pitchFamily="18" charset="0"/>
                              <a:ea typeface="Cambria Math" panose="02040503050406030204" pitchFamily="18" charset="0"/>
                            </a:rPr>
                            <m:t>𝑦</m:t>
                          </m:r>
                        </m:e>
                        <m:sub>
                          <m:r>
                            <a:rPr lang="en-US" altLang="zh-CN" sz="2800" b="0" i="1" smtClean="0">
                              <a:solidFill>
                                <a:srgbClr val="FF0000"/>
                              </a:solidFill>
                              <a:latin typeface="Cambria Math" panose="02040503050406030204" pitchFamily="18" charset="0"/>
                              <a:ea typeface="Cambria Math" panose="02040503050406030204" pitchFamily="18" charset="0"/>
                            </a:rPr>
                            <m:t>𝑁</m:t>
                          </m:r>
                          <m:r>
                            <a:rPr lang="en-US" altLang="zh-CN" sz="2800" b="0" i="1" smtClean="0">
                              <a:solidFill>
                                <a:srgbClr val="FF0000"/>
                              </a:solidFill>
                              <a:latin typeface="Cambria Math" panose="02040503050406030204" pitchFamily="18" charset="0"/>
                              <a:ea typeface="Cambria Math" panose="02040503050406030204" pitchFamily="18" charset="0"/>
                            </a:rPr>
                            <m:t>−1</m:t>
                          </m:r>
                        </m:sub>
                      </m:sSub>
                    </m:oMath>
                  </m:oMathPara>
                </a14:m>
                <a:endParaRPr lang="en-US" sz="2800" dirty="0"/>
              </a:p>
            </p:txBody>
          </p:sp>
        </mc:Choice>
        <mc:Fallback xmlns="">
          <p:sp>
            <p:nvSpPr>
              <p:cNvPr id="59" name="Rectangle 58">
                <a:extLst>
                  <a:ext uri="{FF2B5EF4-FFF2-40B4-BE49-F238E27FC236}">
                    <a16:creationId xmlns:a16="http://schemas.microsoft.com/office/drawing/2014/main" id="{8965419A-4915-164B-B10C-3BC519CF90F4}"/>
                  </a:ext>
                </a:extLst>
              </p:cNvPr>
              <p:cNvSpPr>
                <a:spLocks noRot="1" noChangeAspect="1" noMove="1" noResize="1" noEditPoints="1" noAdjustHandles="1" noChangeArrowheads="1" noChangeShapeType="1" noTextEdit="1"/>
              </p:cNvSpPr>
              <p:nvPr/>
            </p:nvSpPr>
            <p:spPr>
              <a:xfrm>
                <a:off x="5322336" y="4353389"/>
                <a:ext cx="1074060" cy="92149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D641CEC5-77B8-DC40-8B3C-87D85693E359}"/>
                  </a:ext>
                </a:extLst>
              </p:cNvPr>
              <p:cNvSpPr/>
              <p:nvPr/>
            </p:nvSpPr>
            <p:spPr>
              <a:xfrm>
                <a:off x="4019130" y="4360156"/>
                <a:ext cx="1074059" cy="9214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m:t>
                      </m:r>
                    </m:oMath>
                  </m:oMathPara>
                </a14:m>
                <a:endParaRPr lang="en-US" sz="2800" b="0" dirty="0"/>
              </a:p>
            </p:txBody>
          </p:sp>
        </mc:Choice>
        <mc:Fallback xmlns="">
          <p:sp>
            <p:nvSpPr>
              <p:cNvPr id="60" name="Rectangle 59">
                <a:extLst>
                  <a:ext uri="{FF2B5EF4-FFF2-40B4-BE49-F238E27FC236}">
                    <a16:creationId xmlns:a16="http://schemas.microsoft.com/office/drawing/2014/main" id="{D641CEC5-77B8-DC40-8B3C-87D85693E359}"/>
                  </a:ext>
                </a:extLst>
              </p:cNvPr>
              <p:cNvSpPr>
                <a:spLocks noRot="1" noChangeAspect="1" noMove="1" noResize="1" noEditPoints="1" noAdjustHandles="1" noChangeArrowheads="1" noChangeShapeType="1" noTextEdit="1"/>
              </p:cNvSpPr>
              <p:nvPr/>
            </p:nvSpPr>
            <p:spPr>
              <a:xfrm>
                <a:off x="4019130" y="4360156"/>
                <a:ext cx="1074059" cy="921494"/>
              </a:xfrm>
              <a:prstGeom prst="rect">
                <a:avLst/>
              </a:prstGeom>
              <a:blipFill>
                <a:blip r:embed="rId8"/>
                <a:stretch>
                  <a:fillRect/>
                </a:stretch>
              </a:blipFill>
            </p:spPr>
            <p:txBody>
              <a:bodyPr/>
              <a:lstStyle/>
              <a:p>
                <a:r>
                  <a:rPr lang="en-US">
                    <a:noFill/>
                  </a:rPr>
                  <a:t> </a:t>
                </a:r>
              </a:p>
            </p:txBody>
          </p:sp>
        </mc:Fallback>
      </mc:AlternateContent>
      <p:sp>
        <p:nvSpPr>
          <p:cNvPr id="61" name="TextBox 60">
            <a:extLst>
              <a:ext uri="{FF2B5EF4-FFF2-40B4-BE49-F238E27FC236}">
                <a16:creationId xmlns:a16="http://schemas.microsoft.com/office/drawing/2014/main" id="{1FE6D641-CF2B-B747-8736-AB403716EBF8}"/>
              </a:ext>
            </a:extLst>
          </p:cNvPr>
          <p:cNvSpPr txBox="1"/>
          <p:nvPr/>
        </p:nvSpPr>
        <p:spPr>
          <a:xfrm>
            <a:off x="1517266" y="6454658"/>
            <a:ext cx="1187263" cy="369332"/>
          </a:xfrm>
          <a:prstGeom prst="rect">
            <a:avLst/>
          </a:prstGeom>
          <a:noFill/>
        </p:spPr>
        <p:txBody>
          <a:bodyPr wrap="square" rtlCol="0">
            <a:spAutoFit/>
          </a:bodyPr>
          <a:lstStyle/>
          <a:p>
            <a:r>
              <a:rPr lang="en-US" dirty="0"/>
              <a:t>Verifier 0</a:t>
            </a:r>
          </a:p>
        </p:txBody>
      </p:sp>
      <p:pic>
        <p:nvPicPr>
          <p:cNvPr id="62" name="Picture 61" descr="A person with the mouth open&#10;&#10;Description automatically generated with low confidence">
            <a:extLst>
              <a:ext uri="{FF2B5EF4-FFF2-40B4-BE49-F238E27FC236}">
                <a16:creationId xmlns:a16="http://schemas.microsoft.com/office/drawing/2014/main" id="{DF2A8781-5B11-904B-9B95-1A8AD2FE39CB}"/>
              </a:ext>
            </a:extLst>
          </p:cNvPr>
          <p:cNvPicPr>
            <a:picLocks noChangeAspect="1"/>
          </p:cNvPicPr>
          <p:nvPr/>
        </p:nvPicPr>
        <p:blipFill>
          <a:blip r:embed="rId2"/>
          <a:stretch>
            <a:fillRect/>
          </a:stretch>
        </p:blipFill>
        <p:spPr>
          <a:xfrm>
            <a:off x="5375607" y="5380599"/>
            <a:ext cx="1074059" cy="1074059"/>
          </a:xfrm>
          <a:prstGeom prst="rect">
            <a:avLst/>
          </a:prstGeom>
        </p:spPr>
      </p:pic>
      <p:sp>
        <p:nvSpPr>
          <p:cNvPr id="63" name="TextBox 62">
            <a:extLst>
              <a:ext uri="{FF2B5EF4-FFF2-40B4-BE49-F238E27FC236}">
                <a16:creationId xmlns:a16="http://schemas.microsoft.com/office/drawing/2014/main" id="{39795D59-D476-2F4E-BB36-0E4221547ADF}"/>
              </a:ext>
            </a:extLst>
          </p:cNvPr>
          <p:cNvSpPr txBox="1"/>
          <p:nvPr/>
        </p:nvSpPr>
        <p:spPr>
          <a:xfrm>
            <a:off x="5329371" y="6454658"/>
            <a:ext cx="1280345" cy="369332"/>
          </a:xfrm>
          <a:prstGeom prst="rect">
            <a:avLst/>
          </a:prstGeom>
          <a:noFill/>
        </p:spPr>
        <p:txBody>
          <a:bodyPr wrap="square" rtlCol="0">
            <a:spAutoFit/>
          </a:bodyPr>
          <a:lstStyle/>
          <a:p>
            <a:r>
              <a:rPr lang="en-US" dirty="0"/>
              <a:t>Verifier N-1</a:t>
            </a:r>
          </a:p>
        </p:txBody>
      </p:sp>
      <p:pic>
        <p:nvPicPr>
          <p:cNvPr id="64" name="Picture 63" descr="A person with the mouth open&#10;&#10;Description automatically generated with low confidence">
            <a:extLst>
              <a:ext uri="{FF2B5EF4-FFF2-40B4-BE49-F238E27FC236}">
                <a16:creationId xmlns:a16="http://schemas.microsoft.com/office/drawing/2014/main" id="{048E006B-6F2F-B94E-B52A-3056D62F0238}"/>
              </a:ext>
            </a:extLst>
          </p:cNvPr>
          <p:cNvPicPr>
            <a:picLocks noChangeAspect="1"/>
          </p:cNvPicPr>
          <p:nvPr/>
        </p:nvPicPr>
        <p:blipFill>
          <a:blip r:embed="rId2"/>
          <a:stretch>
            <a:fillRect/>
          </a:stretch>
        </p:blipFill>
        <p:spPr>
          <a:xfrm>
            <a:off x="2830790" y="5418815"/>
            <a:ext cx="1074059" cy="1074059"/>
          </a:xfrm>
          <a:prstGeom prst="rect">
            <a:avLst/>
          </a:prstGeom>
        </p:spPr>
      </p:pic>
      <p:sp>
        <p:nvSpPr>
          <p:cNvPr id="65" name="TextBox 64">
            <a:extLst>
              <a:ext uri="{FF2B5EF4-FFF2-40B4-BE49-F238E27FC236}">
                <a16:creationId xmlns:a16="http://schemas.microsoft.com/office/drawing/2014/main" id="{43A84105-C9BD-A545-BF0D-135D768221AC}"/>
              </a:ext>
            </a:extLst>
          </p:cNvPr>
          <p:cNvSpPr txBox="1"/>
          <p:nvPr/>
        </p:nvSpPr>
        <p:spPr>
          <a:xfrm>
            <a:off x="2815527" y="6454658"/>
            <a:ext cx="1187263" cy="369332"/>
          </a:xfrm>
          <a:prstGeom prst="rect">
            <a:avLst/>
          </a:prstGeom>
          <a:noFill/>
        </p:spPr>
        <p:txBody>
          <a:bodyPr wrap="square" rtlCol="0">
            <a:spAutoFit/>
          </a:bodyPr>
          <a:lstStyle/>
          <a:p>
            <a:r>
              <a:rPr lang="en-US" dirty="0"/>
              <a:t>Verifier 1</a:t>
            </a:r>
          </a:p>
        </p:txBody>
      </p:sp>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D8DC6B4B-A13E-BE45-AD3C-D1E22A89C7CD}"/>
                  </a:ext>
                </a:extLst>
              </p:cNvPr>
              <p:cNvSpPr/>
              <p:nvPr/>
            </p:nvSpPr>
            <p:spPr>
              <a:xfrm>
                <a:off x="4123002" y="5694233"/>
                <a:ext cx="1000083"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a:solidFill>
                            <a:srgbClr val="FF0000"/>
                          </a:solidFill>
                          <a:latin typeface="Cambria Math" panose="02040503050406030204" pitchFamily="18" charset="0"/>
                        </a:rPr>
                        <m:t>⋯</m:t>
                      </m:r>
                    </m:oMath>
                  </m:oMathPara>
                </a14:m>
                <a:endParaRPr lang="en-US" sz="2800" dirty="0"/>
              </a:p>
            </p:txBody>
          </p:sp>
        </mc:Choice>
        <mc:Fallback xmlns="">
          <p:sp>
            <p:nvSpPr>
              <p:cNvPr id="69" name="Rectangle 68">
                <a:extLst>
                  <a:ext uri="{FF2B5EF4-FFF2-40B4-BE49-F238E27FC236}">
                    <a16:creationId xmlns:a16="http://schemas.microsoft.com/office/drawing/2014/main" id="{D8DC6B4B-A13E-BE45-AD3C-D1E22A89C7CD}"/>
                  </a:ext>
                </a:extLst>
              </p:cNvPr>
              <p:cNvSpPr>
                <a:spLocks noRot="1" noChangeAspect="1" noMove="1" noResize="1" noEditPoints="1" noAdjustHandles="1" noChangeArrowheads="1" noChangeShapeType="1" noTextEdit="1"/>
              </p:cNvSpPr>
              <p:nvPr/>
            </p:nvSpPr>
            <p:spPr>
              <a:xfrm>
                <a:off x="4123002" y="5694233"/>
                <a:ext cx="1000083" cy="523220"/>
              </a:xfrm>
              <a:prstGeom prst="rect">
                <a:avLst/>
              </a:prstGeom>
              <a:blipFill>
                <a:blip r:embed="rId9"/>
                <a:stretch>
                  <a:fillRect/>
                </a:stretch>
              </a:blipFill>
            </p:spPr>
            <p:txBody>
              <a:bodyPr/>
              <a:lstStyle/>
              <a:p>
                <a:r>
                  <a:rPr lang="en-US">
                    <a:noFill/>
                  </a:rPr>
                  <a:t> </a:t>
                </a:r>
              </a:p>
            </p:txBody>
          </p:sp>
        </mc:Fallback>
      </mc:AlternateContent>
      <p:sp>
        <p:nvSpPr>
          <p:cNvPr id="72" name="Slide Number Placeholder 4">
            <a:extLst>
              <a:ext uri="{FF2B5EF4-FFF2-40B4-BE49-F238E27FC236}">
                <a16:creationId xmlns:a16="http://schemas.microsoft.com/office/drawing/2014/main" id="{D7E46528-6E07-8849-B44C-53BF74EC6DA6}"/>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BF90ED-9FB6-254A-AC1F-D0236B9231E4}" type="slidenum">
              <a:rPr lang="en-US" smtClean="0"/>
              <a:pPr algn="r"/>
              <a:t>25</a:t>
            </a:fld>
            <a:endParaRPr lang="en-US" dirty="0"/>
          </a:p>
        </p:txBody>
      </p:sp>
      <p:pic>
        <p:nvPicPr>
          <p:cNvPr id="50" name="Picture 49">
            <a:extLst>
              <a:ext uri="{FF2B5EF4-FFF2-40B4-BE49-F238E27FC236}">
                <a16:creationId xmlns:a16="http://schemas.microsoft.com/office/drawing/2014/main" id="{EB47B3E1-4FE9-D977-5A1F-0AD5490820C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45478" y="1987425"/>
            <a:ext cx="1665327" cy="2204391"/>
          </a:xfrm>
          <a:prstGeom prst="rect">
            <a:avLst/>
          </a:prstGeom>
        </p:spPr>
      </p:pic>
      <p:pic>
        <p:nvPicPr>
          <p:cNvPr id="51" name="Picture 50" descr="A person with the mouth open&#10;&#10;Description automatically generated with low confidence">
            <a:extLst>
              <a:ext uri="{FF2B5EF4-FFF2-40B4-BE49-F238E27FC236}">
                <a16:creationId xmlns:a16="http://schemas.microsoft.com/office/drawing/2014/main" id="{9334B829-E8FF-F5DC-247B-F1012B6C459F}"/>
              </a:ext>
            </a:extLst>
          </p:cNvPr>
          <p:cNvPicPr>
            <a:picLocks noChangeAspect="1"/>
          </p:cNvPicPr>
          <p:nvPr/>
        </p:nvPicPr>
        <p:blipFill>
          <a:blip r:embed="rId2"/>
          <a:stretch>
            <a:fillRect/>
          </a:stretch>
        </p:blipFill>
        <p:spPr>
          <a:xfrm>
            <a:off x="9652093" y="1213138"/>
            <a:ext cx="1074059" cy="1074059"/>
          </a:xfrm>
          <a:prstGeom prst="rect">
            <a:avLst/>
          </a:prstGeom>
        </p:spPr>
      </p:pic>
      <p:sp>
        <p:nvSpPr>
          <p:cNvPr id="52" name="TextBox 51">
            <a:extLst>
              <a:ext uri="{FF2B5EF4-FFF2-40B4-BE49-F238E27FC236}">
                <a16:creationId xmlns:a16="http://schemas.microsoft.com/office/drawing/2014/main" id="{CBEC2F3C-63D1-8840-E579-09286D96E679}"/>
              </a:ext>
            </a:extLst>
          </p:cNvPr>
          <p:cNvSpPr txBox="1"/>
          <p:nvPr/>
        </p:nvSpPr>
        <p:spPr>
          <a:xfrm>
            <a:off x="9631035" y="2203089"/>
            <a:ext cx="1187263" cy="369332"/>
          </a:xfrm>
          <a:prstGeom prst="rect">
            <a:avLst/>
          </a:prstGeom>
          <a:noFill/>
        </p:spPr>
        <p:txBody>
          <a:bodyPr wrap="square" rtlCol="0">
            <a:spAutoFit/>
          </a:bodyPr>
          <a:lstStyle/>
          <a:p>
            <a:r>
              <a:rPr lang="en-US" dirty="0"/>
              <a:t>Verifier 0</a:t>
            </a:r>
          </a:p>
        </p:txBody>
      </p:sp>
      <p:pic>
        <p:nvPicPr>
          <p:cNvPr id="53" name="Picture 52" descr="A person with the mouth open&#10;&#10;Description automatically generated with low confidence">
            <a:extLst>
              <a:ext uri="{FF2B5EF4-FFF2-40B4-BE49-F238E27FC236}">
                <a16:creationId xmlns:a16="http://schemas.microsoft.com/office/drawing/2014/main" id="{E5217D78-FCEE-2F25-D31E-858B9A0C7765}"/>
              </a:ext>
            </a:extLst>
          </p:cNvPr>
          <p:cNvPicPr>
            <a:picLocks noChangeAspect="1"/>
          </p:cNvPicPr>
          <p:nvPr/>
        </p:nvPicPr>
        <p:blipFill>
          <a:blip r:embed="rId2"/>
          <a:stretch>
            <a:fillRect/>
          </a:stretch>
        </p:blipFill>
        <p:spPr>
          <a:xfrm>
            <a:off x="9652093" y="2606249"/>
            <a:ext cx="1074059" cy="1074059"/>
          </a:xfrm>
          <a:prstGeom prst="rect">
            <a:avLst/>
          </a:prstGeom>
        </p:spPr>
      </p:pic>
      <p:sp>
        <p:nvSpPr>
          <p:cNvPr id="66" name="TextBox 65">
            <a:extLst>
              <a:ext uri="{FF2B5EF4-FFF2-40B4-BE49-F238E27FC236}">
                <a16:creationId xmlns:a16="http://schemas.microsoft.com/office/drawing/2014/main" id="{819C0379-B9E5-A578-250C-541253092C3E}"/>
              </a:ext>
            </a:extLst>
          </p:cNvPr>
          <p:cNvSpPr txBox="1"/>
          <p:nvPr/>
        </p:nvSpPr>
        <p:spPr>
          <a:xfrm>
            <a:off x="9631035" y="3671035"/>
            <a:ext cx="1187263" cy="369332"/>
          </a:xfrm>
          <a:prstGeom prst="rect">
            <a:avLst/>
          </a:prstGeom>
          <a:noFill/>
        </p:spPr>
        <p:txBody>
          <a:bodyPr wrap="square" rtlCol="0">
            <a:spAutoFit/>
          </a:bodyPr>
          <a:lstStyle/>
          <a:p>
            <a:r>
              <a:rPr lang="en-US" dirty="0"/>
              <a:t>Verifier 1</a:t>
            </a:r>
          </a:p>
        </p:txBody>
      </p:sp>
      <p:pic>
        <p:nvPicPr>
          <p:cNvPr id="67" name="Picture 66" descr="A person with the mouth open&#10;&#10;Description automatically generated with low confidence">
            <a:extLst>
              <a:ext uri="{FF2B5EF4-FFF2-40B4-BE49-F238E27FC236}">
                <a16:creationId xmlns:a16="http://schemas.microsoft.com/office/drawing/2014/main" id="{6A66336F-265C-41AB-8011-C71BD69E0650}"/>
              </a:ext>
            </a:extLst>
          </p:cNvPr>
          <p:cNvPicPr>
            <a:picLocks noChangeAspect="1"/>
          </p:cNvPicPr>
          <p:nvPr/>
        </p:nvPicPr>
        <p:blipFill>
          <a:blip r:embed="rId2"/>
          <a:stretch>
            <a:fillRect/>
          </a:stretch>
        </p:blipFill>
        <p:spPr>
          <a:xfrm>
            <a:off x="9744890" y="4570803"/>
            <a:ext cx="1074059" cy="1074059"/>
          </a:xfrm>
          <a:prstGeom prst="rect">
            <a:avLst/>
          </a:prstGeom>
        </p:spPr>
      </p:pic>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A7D06E93-D5B9-ACFC-01B0-953FC3D6B427}"/>
                  </a:ext>
                </a:extLst>
              </p:cNvPr>
              <p:cNvSpPr/>
              <p:nvPr/>
            </p:nvSpPr>
            <p:spPr>
              <a:xfrm rot="5400000">
                <a:off x="9724624" y="4100862"/>
                <a:ext cx="1000083"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rPr>
                        <m:t>⋯</m:t>
                      </m:r>
                    </m:oMath>
                  </m:oMathPara>
                </a14:m>
                <a:endParaRPr lang="en-US" sz="2800" dirty="0"/>
              </a:p>
            </p:txBody>
          </p:sp>
        </mc:Choice>
        <mc:Fallback xmlns="">
          <p:sp>
            <p:nvSpPr>
              <p:cNvPr id="68" name="Rectangle 67">
                <a:extLst>
                  <a:ext uri="{FF2B5EF4-FFF2-40B4-BE49-F238E27FC236}">
                    <a16:creationId xmlns:a16="http://schemas.microsoft.com/office/drawing/2014/main" id="{A7D06E93-D5B9-ACFC-01B0-953FC3D6B427}"/>
                  </a:ext>
                </a:extLst>
              </p:cNvPr>
              <p:cNvSpPr>
                <a:spLocks noRot="1" noChangeAspect="1" noMove="1" noResize="1" noEditPoints="1" noAdjustHandles="1" noChangeArrowheads="1" noChangeShapeType="1" noTextEdit="1"/>
              </p:cNvSpPr>
              <p:nvPr/>
            </p:nvSpPr>
            <p:spPr>
              <a:xfrm rot="5400000">
                <a:off x="9724624" y="4100862"/>
                <a:ext cx="1000083" cy="523220"/>
              </a:xfrm>
              <a:prstGeom prst="rect">
                <a:avLst/>
              </a:prstGeom>
              <a:blipFill>
                <a:blip r:embed="rId11"/>
                <a:stretch>
                  <a:fillRect/>
                </a:stretch>
              </a:blipFill>
            </p:spPr>
            <p:txBody>
              <a:bodyPr/>
              <a:lstStyle/>
              <a:p>
                <a:r>
                  <a:rPr lang="en-US">
                    <a:noFill/>
                  </a:rPr>
                  <a:t> </a:t>
                </a:r>
              </a:p>
            </p:txBody>
          </p:sp>
        </mc:Fallback>
      </mc:AlternateContent>
      <p:cxnSp>
        <p:nvCxnSpPr>
          <p:cNvPr id="71" name="Straight Arrow Connector 70">
            <a:extLst>
              <a:ext uri="{FF2B5EF4-FFF2-40B4-BE49-F238E27FC236}">
                <a16:creationId xmlns:a16="http://schemas.microsoft.com/office/drawing/2014/main" id="{61D39A25-73F8-5ADB-0280-039F1C923530}"/>
              </a:ext>
            </a:extLst>
          </p:cNvPr>
          <p:cNvCxnSpPr>
            <a:cxnSpLocks/>
            <a:stCxn id="50" idx="3"/>
            <a:endCxn id="51" idx="1"/>
          </p:cNvCxnSpPr>
          <p:nvPr/>
        </p:nvCxnSpPr>
        <p:spPr>
          <a:xfrm flipV="1">
            <a:off x="7810805" y="1750168"/>
            <a:ext cx="1841288" cy="13394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57AAF9F0-CED9-0DF2-6D45-D4569646BDD8}"/>
              </a:ext>
            </a:extLst>
          </p:cNvPr>
          <p:cNvCxnSpPr>
            <a:cxnSpLocks/>
            <a:stCxn id="50" idx="3"/>
            <a:endCxn id="53" idx="1"/>
          </p:cNvCxnSpPr>
          <p:nvPr/>
        </p:nvCxnSpPr>
        <p:spPr>
          <a:xfrm>
            <a:off x="7810805" y="3089621"/>
            <a:ext cx="1841288" cy="536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5D42750F-3592-AAFF-651D-2709E8616682}"/>
              </a:ext>
            </a:extLst>
          </p:cNvPr>
          <p:cNvCxnSpPr>
            <a:cxnSpLocks/>
            <a:stCxn id="50" idx="3"/>
            <a:endCxn id="67" idx="1"/>
          </p:cNvCxnSpPr>
          <p:nvPr/>
        </p:nvCxnSpPr>
        <p:spPr>
          <a:xfrm>
            <a:off x="7810805" y="3089621"/>
            <a:ext cx="1934085" cy="20182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11F5094E-DBE8-0F1A-8F51-C16E73FDB1F5}"/>
                  </a:ext>
                </a:extLst>
              </p:cNvPr>
              <p:cNvSpPr txBox="1"/>
              <p:nvPr/>
            </p:nvSpPr>
            <p:spPr>
              <a:xfrm>
                <a:off x="6365945" y="4182851"/>
                <a:ext cx="162697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𝑂</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𝑁</m:t>
                      </m:r>
                      <m:func>
                        <m:funcPr>
                          <m:ctrlPr>
                            <a:rPr lang="en-US" sz="2400" b="0" i="1" smtClean="0">
                              <a:solidFill>
                                <a:srgbClr val="FF0000"/>
                              </a:solidFill>
                              <a:latin typeface="Cambria Math" panose="02040503050406030204" pitchFamily="18" charset="0"/>
                            </a:rPr>
                          </m:ctrlPr>
                        </m:funcPr>
                        <m:fName>
                          <m:r>
                            <m:rPr>
                              <m:sty m:val="p"/>
                            </m:rPr>
                            <a:rPr lang="en-US" sz="2400" b="0" i="0" smtClean="0">
                              <a:solidFill>
                                <a:srgbClr val="FF0000"/>
                              </a:solidFill>
                              <a:latin typeface="Cambria Math" panose="02040503050406030204" pitchFamily="18" charset="0"/>
                            </a:rPr>
                            <m:t>log</m:t>
                          </m:r>
                        </m:fName>
                        <m:e>
                          <m:r>
                            <a:rPr lang="en-US" sz="2400" b="0" i="1" smtClean="0">
                              <a:solidFill>
                                <a:srgbClr val="FF0000"/>
                              </a:solidFill>
                              <a:latin typeface="Cambria Math" panose="02040503050406030204" pitchFamily="18" charset="0"/>
                            </a:rPr>
                            <m:t>𝑁</m:t>
                          </m:r>
                        </m:e>
                      </m:func>
                      <m:r>
                        <a:rPr lang="en-US" sz="2400" b="0" i="1" smtClean="0">
                          <a:solidFill>
                            <a:srgbClr val="FF0000"/>
                          </a:solidFill>
                          <a:latin typeface="Cambria Math" panose="02040503050406030204" pitchFamily="18" charset="0"/>
                        </a:rPr>
                        <m:t> )</m:t>
                      </m:r>
                    </m:oMath>
                  </m:oMathPara>
                </a14:m>
                <a:endParaRPr lang="en-US" sz="2400" dirty="0">
                  <a:solidFill>
                    <a:srgbClr val="FF0000"/>
                  </a:solidFill>
                </a:endParaRPr>
              </a:p>
            </p:txBody>
          </p:sp>
        </mc:Choice>
        <mc:Fallback xmlns="">
          <p:sp>
            <p:nvSpPr>
              <p:cNvPr id="75" name="TextBox 74">
                <a:extLst>
                  <a:ext uri="{FF2B5EF4-FFF2-40B4-BE49-F238E27FC236}">
                    <a16:creationId xmlns:a16="http://schemas.microsoft.com/office/drawing/2014/main" id="{11F5094E-DBE8-0F1A-8F51-C16E73FDB1F5}"/>
                  </a:ext>
                </a:extLst>
              </p:cNvPr>
              <p:cNvSpPr txBox="1">
                <a:spLocks noRot="1" noChangeAspect="1" noMove="1" noResize="1" noEditPoints="1" noAdjustHandles="1" noChangeArrowheads="1" noChangeShapeType="1" noTextEdit="1"/>
              </p:cNvSpPr>
              <p:nvPr/>
            </p:nvSpPr>
            <p:spPr>
              <a:xfrm>
                <a:off x="6365945" y="4182851"/>
                <a:ext cx="1626971" cy="461665"/>
              </a:xfrm>
              <a:prstGeom prst="rect">
                <a:avLst/>
              </a:prstGeom>
              <a:blipFill>
                <a:blip r:embed="rId12"/>
                <a:stretch>
                  <a:fillRect l="-775" r="-6202"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98D2E495-791B-2A60-4690-3EA333A18F91}"/>
                  </a:ext>
                </a:extLst>
              </p:cNvPr>
              <p:cNvSpPr txBox="1"/>
              <p:nvPr/>
            </p:nvSpPr>
            <p:spPr>
              <a:xfrm>
                <a:off x="10682992" y="1504243"/>
                <a:ext cx="131816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𝑂</m:t>
                      </m:r>
                      <m:r>
                        <a:rPr lang="en-US" sz="2400" b="0" i="1" smtClean="0">
                          <a:solidFill>
                            <a:srgbClr val="FF0000"/>
                          </a:solidFill>
                          <a:latin typeface="Cambria Math" panose="02040503050406030204" pitchFamily="18" charset="0"/>
                        </a:rPr>
                        <m:t>(</m:t>
                      </m:r>
                      <m:func>
                        <m:funcPr>
                          <m:ctrlPr>
                            <a:rPr lang="en-US" sz="2400" b="0" i="1" smtClean="0">
                              <a:solidFill>
                                <a:srgbClr val="FF0000"/>
                              </a:solidFill>
                              <a:latin typeface="Cambria Math" panose="02040503050406030204" pitchFamily="18" charset="0"/>
                            </a:rPr>
                          </m:ctrlPr>
                        </m:funcPr>
                        <m:fName>
                          <m:sSup>
                            <m:sSupPr>
                              <m:ctrlPr>
                                <a:rPr lang="en-US" sz="2400" b="0" i="1" smtClean="0">
                                  <a:solidFill>
                                    <a:srgbClr val="FF0000"/>
                                  </a:solidFill>
                                  <a:latin typeface="Cambria Math" panose="02040503050406030204" pitchFamily="18" charset="0"/>
                                </a:rPr>
                              </m:ctrlPr>
                            </m:sSupPr>
                            <m:e>
                              <m:r>
                                <m:rPr>
                                  <m:sty m:val="p"/>
                                </m:rPr>
                                <a:rPr lang="en-US" sz="2400" b="0" i="0" smtClean="0">
                                  <a:solidFill>
                                    <a:srgbClr val="FF0000"/>
                                  </a:solidFill>
                                  <a:latin typeface="Cambria Math" panose="02040503050406030204" pitchFamily="18" charset="0"/>
                                </a:rPr>
                                <m:t>log</m:t>
                              </m:r>
                            </m:e>
                            <m:sup>
                              <m:r>
                                <a:rPr lang="en-US" sz="2400" b="0" i="1" smtClean="0">
                                  <a:solidFill>
                                    <a:srgbClr val="FF0000"/>
                                  </a:solidFill>
                                  <a:latin typeface="Cambria Math" panose="02040503050406030204" pitchFamily="18" charset="0"/>
                                </a:rPr>
                                <m:t>2</m:t>
                              </m:r>
                            </m:sup>
                          </m:sSup>
                        </m:fName>
                        <m:e>
                          <m:r>
                            <a:rPr lang="en-US" sz="2400" b="0" i="1" smtClean="0">
                              <a:solidFill>
                                <a:srgbClr val="FF0000"/>
                              </a:solidFill>
                              <a:latin typeface="Cambria Math" panose="02040503050406030204" pitchFamily="18" charset="0"/>
                            </a:rPr>
                            <m:t>𝑁</m:t>
                          </m:r>
                        </m:e>
                      </m:func>
                      <m:r>
                        <a:rPr lang="en-US" sz="2400" b="0" i="1" smtClean="0">
                          <a:solidFill>
                            <a:srgbClr val="FF0000"/>
                          </a:solidFill>
                          <a:latin typeface="Cambria Math" panose="02040503050406030204" pitchFamily="18" charset="0"/>
                        </a:rPr>
                        <m:t> )</m:t>
                      </m:r>
                    </m:oMath>
                  </m:oMathPara>
                </a14:m>
                <a:endParaRPr lang="en-US" sz="2400" dirty="0">
                  <a:solidFill>
                    <a:srgbClr val="FF0000"/>
                  </a:solidFill>
                </a:endParaRPr>
              </a:p>
            </p:txBody>
          </p:sp>
        </mc:Choice>
        <mc:Fallback xmlns="">
          <p:sp>
            <p:nvSpPr>
              <p:cNvPr id="76" name="TextBox 75">
                <a:extLst>
                  <a:ext uri="{FF2B5EF4-FFF2-40B4-BE49-F238E27FC236}">
                    <a16:creationId xmlns:a16="http://schemas.microsoft.com/office/drawing/2014/main" id="{98D2E495-791B-2A60-4690-3EA333A18F91}"/>
                  </a:ext>
                </a:extLst>
              </p:cNvPr>
              <p:cNvSpPr txBox="1">
                <a:spLocks noRot="1" noChangeAspect="1" noMove="1" noResize="1" noEditPoints="1" noAdjustHandles="1" noChangeArrowheads="1" noChangeShapeType="1" noTextEdit="1"/>
              </p:cNvSpPr>
              <p:nvPr/>
            </p:nvSpPr>
            <p:spPr>
              <a:xfrm>
                <a:off x="10682992" y="1504243"/>
                <a:ext cx="1318161" cy="461665"/>
              </a:xfrm>
              <a:prstGeom prst="rect">
                <a:avLst/>
              </a:prstGeom>
              <a:blipFill>
                <a:blip r:embed="rId13"/>
                <a:stretch>
                  <a:fillRect r="-20755"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EF45D09F-FF45-332D-29BB-A913A0883595}"/>
                  </a:ext>
                </a:extLst>
              </p:cNvPr>
              <p:cNvSpPr txBox="1"/>
              <p:nvPr/>
            </p:nvSpPr>
            <p:spPr>
              <a:xfrm>
                <a:off x="10597869" y="3271081"/>
                <a:ext cx="131816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𝑂</m:t>
                      </m:r>
                      <m:r>
                        <a:rPr lang="en-US" sz="2400" b="0" i="1" smtClean="0">
                          <a:solidFill>
                            <a:srgbClr val="FF0000"/>
                          </a:solidFill>
                          <a:latin typeface="Cambria Math" panose="02040503050406030204" pitchFamily="18" charset="0"/>
                        </a:rPr>
                        <m:t>(</m:t>
                      </m:r>
                      <m:func>
                        <m:funcPr>
                          <m:ctrlPr>
                            <a:rPr lang="en-US" sz="2400" b="0" i="1" smtClean="0">
                              <a:solidFill>
                                <a:srgbClr val="FF0000"/>
                              </a:solidFill>
                              <a:latin typeface="Cambria Math" panose="02040503050406030204" pitchFamily="18" charset="0"/>
                            </a:rPr>
                          </m:ctrlPr>
                        </m:funcPr>
                        <m:fName>
                          <m:sSup>
                            <m:sSupPr>
                              <m:ctrlPr>
                                <a:rPr lang="en-US" sz="2400" b="0" i="1" smtClean="0">
                                  <a:solidFill>
                                    <a:srgbClr val="FF0000"/>
                                  </a:solidFill>
                                  <a:latin typeface="Cambria Math" panose="02040503050406030204" pitchFamily="18" charset="0"/>
                                </a:rPr>
                              </m:ctrlPr>
                            </m:sSupPr>
                            <m:e>
                              <m:r>
                                <m:rPr>
                                  <m:sty m:val="p"/>
                                </m:rPr>
                                <a:rPr lang="en-US" sz="2400" b="0" i="0" smtClean="0">
                                  <a:solidFill>
                                    <a:srgbClr val="FF0000"/>
                                  </a:solidFill>
                                  <a:latin typeface="Cambria Math" panose="02040503050406030204" pitchFamily="18" charset="0"/>
                                </a:rPr>
                                <m:t>log</m:t>
                              </m:r>
                            </m:e>
                            <m:sup>
                              <m:r>
                                <a:rPr lang="en-US" sz="2400" b="0" i="1" smtClean="0">
                                  <a:solidFill>
                                    <a:srgbClr val="FF0000"/>
                                  </a:solidFill>
                                  <a:latin typeface="Cambria Math" panose="02040503050406030204" pitchFamily="18" charset="0"/>
                                </a:rPr>
                                <m:t>2</m:t>
                              </m:r>
                            </m:sup>
                          </m:sSup>
                        </m:fName>
                        <m:e>
                          <m:r>
                            <a:rPr lang="en-US" sz="2400" b="0" i="1" smtClean="0">
                              <a:solidFill>
                                <a:srgbClr val="FF0000"/>
                              </a:solidFill>
                              <a:latin typeface="Cambria Math" panose="02040503050406030204" pitchFamily="18" charset="0"/>
                            </a:rPr>
                            <m:t>𝑁</m:t>
                          </m:r>
                        </m:e>
                      </m:func>
                      <m:r>
                        <a:rPr lang="en-US" sz="2400" b="0" i="1" smtClean="0">
                          <a:solidFill>
                            <a:srgbClr val="FF0000"/>
                          </a:solidFill>
                          <a:latin typeface="Cambria Math" panose="02040503050406030204" pitchFamily="18" charset="0"/>
                        </a:rPr>
                        <m:t> )</m:t>
                      </m:r>
                    </m:oMath>
                  </m:oMathPara>
                </a14:m>
                <a:endParaRPr lang="en-US" sz="2400" dirty="0">
                  <a:solidFill>
                    <a:srgbClr val="FF0000"/>
                  </a:solidFill>
                </a:endParaRPr>
              </a:p>
            </p:txBody>
          </p:sp>
        </mc:Choice>
        <mc:Fallback xmlns="">
          <p:sp>
            <p:nvSpPr>
              <p:cNvPr id="77" name="TextBox 76">
                <a:extLst>
                  <a:ext uri="{FF2B5EF4-FFF2-40B4-BE49-F238E27FC236}">
                    <a16:creationId xmlns:a16="http://schemas.microsoft.com/office/drawing/2014/main" id="{EF45D09F-FF45-332D-29BB-A913A0883595}"/>
                  </a:ext>
                </a:extLst>
              </p:cNvPr>
              <p:cNvSpPr txBox="1">
                <a:spLocks noRot="1" noChangeAspect="1" noMove="1" noResize="1" noEditPoints="1" noAdjustHandles="1" noChangeArrowheads="1" noChangeShapeType="1" noTextEdit="1"/>
              </p:cNvSpPr>
              <p:nvPr/>
            </p:nvSpPr>
            <p:spPr>
              <a:xfrm>
                <a:off x="10597869" y="3271081"/>
                <a:ext cx="1318161" cy="461665"/>
              </a:xfrm>
              <a:prstGeom prst="rect">
                <a:avLst/>
              </a:prstGeom>
              <a:blipFill>
                <a:blip r:embed="rId14"/>
                <a:stretch>
                  <a:fillRect l="-952" r="-20952"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9CD49D56-D89E-B36E-B59E-357935D9130E}"/>
                  </a:ext>
                </a:extLst>
              </p:cNvPr>
              <p:cNvSpPr txBox="1"/>
              <p:nvPr/>
            </p:nvSpPr>
            <p:spPr>
              <a:xfrm>
                <a:off x="10667699" y="5346626"/>
                <a:ext cx="131816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𝑂</m:t>
                      </m:r>
                      <m:r>
                        <a:rPr lang="en-US" sz="2400" b="0" i="1" smtClean="0">
                          <a:solidFill>
                            <a:srgbClr val="FF0000"/>
                          </a:solidFill>
                          <a:latin typeface="Cambria Math" panose="02040503050406030204" pitchFamily="18" charset="0"/>
                        </a:rPr>
                        <m:t>(</m:t>
                      </m:r>
                      <m:func>
                        <m:funcPr>
                          <m:ctrlPr>
                            <a:rPr lang="en-US" sz="2400" b="0" i="1" smtClean="0">
                              <a:solidFill>
                                <a:srgbClr val="FF0000"/>
                              </a:solidFill>
                              <a:latin typeface="Cambria Math" panose="02040503050406030204" pitchFamily="18" charset="0"/>
                            </a:rPr>
                          </m:ctrlPr>
                        </m:funcPr>
                        <m:fName>
                          <m:sSup>
                            <m:sSupPr>
                              <m:ctrlPr>
                                <a:rPr lang="en-US" sz="2400" b="0" i="1" smtClean="0">
                                  <a:solidFill>
                                    <a:srgbClr val="FF0000"/>
                                  </a:solidFill>
                                  <a:latin typeface="Cambria Math" panose="02040503050406030204" pitchFamily="18" charset="0"/>
                                </a:rPr>
                              </m:ctrlPr>
                            </m:sSupPr>
                            <m:e>
                              <m:r>
                                <m:rPr>
                                  <m:sty m:val="p"/>
                                </m:rPr>
                                <a:rPr lang="en-US" sz="2400" b="0" i="0" smtClean="0">
                                  <a:solidFill>
                                    <a:srgbClr val="FF0000"/>
                                  </a:solidFill>
                                  <a:latin typeface="Cambria Math" panose="02040503050406030204" pitchFamily="18" charset="0"/>
                                </a:rPr>
                                <m:t>log</m:t>
                              </m:r>
                            </m:e>
                            <m:sup>
                              <m:r>
                                <a:rPr lang="en-US" sz="2400" b="0" i="1" smtClean="0">
                                  <a:solidFill>
                                    <a:srgbClr val="FF0000"/>
                                  </a:solidFill>
                                  <a:latin typeface="Cambria Math" panose="02040503050406030204" pitchFamily="18" charset="0"/>
                                </a:rPr>
                                <m:t>2</m:t>
                              </m:r>
                            </m:sup>
                          </m:sSup>
                        </m:fName>
                        <m:e>
                          <m:r>
                            <a:rPr lang="en-US" sz="2400" b="0" i="1" smtClean="0">
                              <a:solidFill>
                                <a:srgbClr val="FF0000"/>
                              </a:solidFill>
                              <a:latin typeface="Cambria Math" panose="02040503050406030204" pitchFamily="18" charset="0"/>
                            </a:rPr>
                            <m:t>𝑁</m:t>
                          </m:r>
                        </m:e>
                      </m:func>
                      <m:r>
                        <a:rPr lang="en-US" sz="2400" b="0" i="1" smtClean="0">
                          <a:solidFill>
                            <a:srgbClr val="FF0000"/>
                          </a:solidFill>
                          <a:latin typeface="Cambria Math" panose="02040503050406030204" pitchFamily="18" charset="0"/>
                        </a:rPr>
                        <m:t> )</m:t>
                      </m:r>
                    </m:oMath>
                  </m:oMathPara>
                </a14:m>
                <a:endParaRPr lang="en-US" sz="2400" dirty="0">
                  <a:solidFill>
                    <a:srgbClr val="FF0000"/>
                  </a:solidFill>
                </a:endParaRPr>
              </a:p>
            </p:txBody>
          </p:sp>
        </mc:Choice>
        <mc:Fallback xmlns="">
          <p:sp>
            <p:nvSpPr>
              <p:cNvPr id="78" name="TextBox 77">
                <a:extLst>
                  <a:ext uri="{FF2B5EF4-FFF2-40B4-BE49-F238E27FC236}">
                    <a16:creationId xmlns:a16="http://schemas.microsoft.com/office/drawing/2014/main" id="{9CD49D56-D89E-B36E-B59E-357935D9130E}"/>
                  </a:ext>
                </a:extLst>
              </p:cNvPr>
              <p:cNvSpPr txBox="1">
                <a:spLocks noRot="1" noChangeAspect="1" noMove="1" noResize="1" noEditPoints="1" noAdjustHandles="1" noChangeArrowheads="1" noChangeShapeType="1" noTextEdit="1"/>
              </p:cNvSpPr>
              <p:nvPr/>
            </p:nvSpPr>
            <p:spPr>
              <a:xfrm>
                <a:off x="10667699" y="5346626"/>
                <a:ext cx="1318161" cy="461665"/>
              </a:xfrm>
              <a:prstGeom prst="rect">
                <a:avLst/>
              </a:prstGeom>
              <a:blipFill>
                <a:blip r:embed="rId15"/>
                <a:stretch>
                  <a:fillRect l="-962" r="-21154" b="-2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3674E3A3-ACDA-3CB3-647E-279AA6D637FC}"/>
                  </a:ext>
                </a:extLst>
              </p:cNvPr>
              <p:cNvSpPr txBox="1"/>
              <p:nvPr/>
            </p:nvSpPr>
            <p:spPr>
              <a:xfrm rot="19007677">
                <a:off x="8060533" y="1955215"/>
                <a:ext cx="131816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𝑂</m:t>
                      </m:r>
                      <m:r>
                        <a:rPr lang="en-US" sz="2400" b="0" i="1" smtClean="0">
                          <a:solidFill>
                            <a:srgbClr val="FF0000"/>
                          </a:solidFill>
                          <a:latin typeface="Cambria Math" panose="02040503050406030204" pitchFamily="18" charset="0"/>
                        </a:rPr>
                        <m:t>(</m:t>
                      </m:r>
                      <m:func>
                        <m:funcPr>
                          <m:ctrlPr>
                            <a:rPr lang="en-US" sz="2400" b="0" i="1" smtClean="0">
                              <a:solidFill>
                                <a:srgbClr val="FF0000"/>
                              </a:solidFill>
                              <a:latin typeface="Cambria Math" panose="02040503050406030204" pitchFamily="18" charset="0"/>
                            </a:rPr>
                          </m:ctrlPr>
                        </m:funcPr>
                        <m:fName>
                          <m:sSup>
                            <m:sSupPr>
                              <m:ctrlPr>
                                <a:rPr lang="en-US" sz="2400" b="0" i="1" smtClean="0">
                                  <a:solidFill>
                                    <a:srgbClr val="FF0000"/>
                                  </a:solidFill>
                                  <a:latin typeface="Cambria Math" panose="02040503050406030204" pitchFamily="18" charset="0"/>
                                </a:rPr>
                              </m:ctrlPr>
                            </m:sSupPr>
                            <m:e>
                              <m:r>
                                <m:rPr>
                                  <m:sty m:val="p"/>
                                </m:rPr>
                                <a:rPr lang="en-US" sz="2400" b="0" i="0" smtClean="0">
                                  <a:solidFill>
                                    <a:srgbClr val="FF0000"/>
                                  </a:solidFill>
                                  <a:latin typeface="Cambria Math" panose="02040503050406030204" pitchFamily="18" charset="0"/>
                                </a:rPr>
                                <m:t>log</m:t>
                              </m:r>
                            </m:e>
                            <m:sup>
                              <m:r>
                                <a:rPr lang="en-US" sz="2400" b="0" i="1" smtClean="0">
                                  <a:solidFill>
                                    <a:srgbClr val="FF0000"/>
                                  </a:solidFill>
                                  <a:latin typeface="Cambria Math" panose="02040503050406030204" pitchFamily="18" charset="0"/>
                                </a:rPr>
                                <m:t>2</m:t>
                              </m:r>
                            </m:sup>
                          </m:sSup>
                        </m:fName>
                        <m:e>
                          <m:r>
                            <a:rPr lang="en-US" sz="2400" b="0" i="1" smtClean="0">
                              <a:solidFill>
                                <a:srgbClr val="FF0000"/>
                              </a:solidFill>
                              <a:latin typeface="Cambria Math" panose="02040503050406030204" pitchFamily="18" charset="0"/>
                            </a:rPr>
                            <m:t>𝑁</m:t>
                          </m:r>
                        </m:e>
                      </m:func>
                      <m:r>
                        <a:rPr lang="en-US" sz="2400" b="0" i="1" smtClean="0">
                          <a:solidFill>
                            <a:srgbClr val="FF0000"/>
                          </a:solidFill>
                          <a:latin typeface="Cambria Math" panose="02040503050406030204" pitchFamily="18" charset="0"/>
                        </a:rPr>
                        <m:t> )</m:t>
                      </m:r>
                    </m:oMath>
                  </m:oMathPara>
                </a14:m>
                <a:endParaRPr lang="en-US" sz="2400" dirty="0">
                  <a:solidFill>
                    <a:srgbClr val="FF0000"/>
                  </a:solidFill>
                </a:endParaRPr>
              </a:p>
            </p:txBody>
          </p:sp>
        </mc:Choice>
        <mc:Fallback xmlns="">
          <p:sp>
            <p:nvSpPr>
              <p:cNvPr id="79" name="TextBox 78">
                <a:extLst>
                  <a:ext uri="{FF2B5EF4-FFF2-40B4-BE49-F238E27FC236}">
                    <a16:creationId xmlns:a16="http://schemas.microsoft.com/office/drawing/2014/main" id="{3674E3A3-ACDA-3CB3-647E-279AA6D637FC}"/>
                  </a:ext>
                </a:extLst>
              </p:cNvPr>
              <p:cNvSpPr txBox="1">
                <a:spLocks noRot="1" noChangeAspect="1" noMove="1" noResize="1" noEditPoints="1" noAdjustHandles="1" noChangeArrowheads="1" noChangeShapeType="1" noTextEdit="1"/>
              </p:cNvSpPr>
              <p:nvPr/>
            </p:nvSpPr>
            <p:spPr>
              <a:xfrm rot="19007677">
                <a:off x="8060533" y="1955215"/>
                <a:ext cx="1318161" cy="461665"/>
              </a:xfrm>
              <a:prstGeom prst="rect">
                <a:avLst/>
              </a:prstGeom>
              <a:blipFill>
                <a:blip r:embed="rId16"/>
                <a:stretch>
                  <a:fillRect t="-12000" r="-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AF63DAEF-0440-CC47-ABE9-D0A451CF39DF}"/>
                  </a:ext>
                </a:extLst>
              </p:cNvPr>
              <p:cNvSpPr txBox="1"/>
              <p:nvPr/>
            </p:nvSpPr>
            <p:spPr>
              <a:xfrm>
                <a:off x="8241786" y="2674903"/>
                <a:ext cx="1318161" cy="4700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𝑂</m:t>
                      </m:r>
                      <m:r>
                        <a:rPr lang="en-US" sz="2400" b="0" i="1" smtClean="0">
                          <a:solidFill>
                            <a:srgbClr val="FF0000"/>
                          </a:solidFill>
                          <a:latin typeface="Cambria Math" panose="02040503050406030204" pitchFamily="18" charset="0"/>
                        </a:rPr>
                        <m:t>(</m:t>
                      </m:r>
                      <m:func>
                        <m:funcPr>
                          <m:ctrlPr>
                            <a:rPr lang="en-US" sz="2400" i="1" smtClean="0">
                              <a:solidFill>
                                <a:srgbClr val="FF0000"/>
                              </a:solidFill>
                              <a:latin typeface="Cambria Math" panose="02040503050406030204" pitchFamily="18" charset="0"/>
                            </a:rPr>
                          </m:ctrlPr>
                        </m:funcPr>
                        <m:fName>
                          <m:sSup>
                            <m:sSupPr>
                              <m:ctrlPr>
                                <a:rPr lang="en-US" sz="2400" i="1" smtClean="0">
                                  <a:solidFill>
                                    <a:srgbClr val="FF0000"/>
                                  </a:solidFill>
                                  <a:latin typeface="Cambria Math" panose="02040503050406030204" pitchFamily="18" charset="0"/>
                                </a:rPr>
                              </m:ctrlPr>
                            </m:sSupPr>
                            <m:e>
                              <m:r>
                                <m:rPr>
                                  <m:sty m:val="p"/>
                                </m:rPr>
                                <a:rPr lang="en-US" sz="2400" b="0" i="0" smtClean="0">
                                  <a:solidFill>
                                    <a:srgbClr val="FF0000"/>
                                  </a:solidFill>
                                  <a:latin typeface="Cambria Math" panose="02040503050406030204" pitchFamily="18" charset="0"/>
                                </a:rPr>
                                <m:t>log</m:t>
                              </m:r>
                            </m:e>
                            <m:sup>
                              <m:r>
                                <a:rPr lang="en-US" sz="2400" b="0" i="1" smtClean="0">
                                  <a:solidFill>
                                    <a:srgbClr val="FF0000"/>
                                  </a:solidFill>
                                  <a:latin typeface="Cambria Math" panose="02040503050406030204" pitchFamily="18" charset="0"/>
                                </a:rPr>
                                <m:t>2</m:t>
                              </m:r>
                            </m:sup>
                          </m:sSup>
                        </m:fName>
                        <m:e>
                          <m:r>
                            <a:rPr lang="en-US" sz="2400" b="0" i="1" smtClean="0">
                              <a:solidFill>
                                <a:srgbClr val="FF0000"/>
                              </a:solidFill>
                              <a:latin typeface="Cambria Math" panose="02040503050406030204" pitchFamily="18" charset="0"/>
                            </a:rPr>
                            <m:t>𝑁</m:t>
                          </m:r>
                        </m:e>
                      </m:func>
                      <m:r>
                        <a:rPr lang="en-US" sz="2400" b="0" i="1" smtClean="0">
                          <a:solidFill>
                            <a:srgbClr val="FF0000"/>
                          </a:solidFill>
                          <a:latin typeface="Cambria Math" panose="02040503050406030204" pitchFamily="18" charset="0"/>
                        </a:rPr>
                        <m:t> )</m:t>
                      </m:r>
                    </m:oMath>
                  </m:oMathPara>
                </a14:m>
                <a:endParaRPr lang="en-US" sz="2400" dirty="0">
                  <a:solidFill>
                    <a:srgbClr val="FF0000"/>
                  </a:solidFill>
                </a:endParaRPr>
              </a:p>
            </p:txBody>
          </p:sp>
        </mc:Choice>
        <mc:Fallback xmlns="">
          <p:sp>
            <p:nvSpPr>
              <p:cNvPr id="80" name="TextBox 79">
                <a:extLst>
                  <a:ext uri="{FF2B5EF4-FFF2-40B4-BE49-F238E27FC236}">
                    <a16:creationId xmlns:a16="http://schemas.microsoft.com/office/drawing/2014/main" id="{AF63DAEF-0440-CC47-ABE9-D0A451CF39DF}"/>
                  </a:ext>
                </a:extLst>
              </p:cNvPr>
              <p:cNvSpPr txBox="1">
                <a:spLocks noRot="1" noChangeAspect="1" noMove="1" noResize="1" noEditPoints="1" noAdjustHandles="1" noChangeArrowheads="1" noChangeShapeType="1" noTextEdit="1"/>
              </p:cNvSpPr>
              <p:nvPr/>
            </p:nvSpPr>
            <p:spPr>
              <a:xfrm>
                <a:off x="8241786" y="2674903"/>
                <a:ext cx="1318161" cy="470000"/>
              </a:xfrm>
              <a:prstGeom prst="rect">
                <a:avLst/>
              </a:prstGeom>
              <a:blipFill>
                <a:blip r:embed="rId17"/>
                <a:stretch>
                  <a:fillRect r="-20952"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FC7B69A7-8789-5F1B-9CBD-F0C0DD4020A9}"/>
                  </a:ext>
                </a:extLst>
              </p:cNvPr>
              <p:cNvSpPr txBox="1"/>
              <p:nvPr/>
            </p:nvSpPr>
            <p:spPr>
              <a:xfrm rot="2824248">
                <a:off x="8117206" y="4223592"/>
                <a:ext cx="131816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𝑂</m:t>
                      </m:r>
                      <m:r>
                        <a:rPr lang="en-US" sz="2400" b="0" i="1" smtClean="0">
                          <a:solidFill>
                            <a:srgbClr val="FF0000"/>
                          </a:solidFill>
                          <a:latin typeface="Cambria Math" panose="02040503050406030204" pitchFamily="18" charset="0"/>
                        </a:rPr>
                        <m:t>(</m:t>
                      </m:r>
                      <m:func>
                        <m:funcPr>
                          <m:ctrlPr>
                            <a:rPr lang="en-US" sz="2400" b="0" i="1" smtClean="0">
                              <a:solidFill>
                                <a:srgbClr val="FF0000"/>
                              </a:solidFill>
                              <a:latin typeface="Cambria Math" panose="02040503050406030204" pitchFamily="18" charset="0"/>
                            </a:rPr>
                          </m:ctrlPr>
                        </m:funcPr>
                        <m:fName>
                          <m:sSup>
                            <m:sSupPr>
                              <m:ctrlPr>
                                <a:rPr lang="en-US" sz="2400" b="0" i="1" smtClean="0">
                                  <a:solidFill>
                                    <a:srgbClr val="FF0000"/>
                                  </a:solidFill>
                                  <a:latin typeface="Cambria Math" panose="02040503050406030204" pitchFamily="18" charset="0"/>
                                </a:rPr>
                              </m:ctrlPr>
                            </m:sSupPr>
                            <m:e>
                              <m:r>
                                <m:rPr>
                                  <m:sty m:val="p"/>
                                </m:rPr>
                                <a:rPr lang="en-US" sz="2400" b="0" i="0" smtClean="0">
                                  <a:solidFill>
                                    <a:srgbClr val="FF0000"/>
                                  </a:solidFill>
                                  <a:latin typeface="Cambria Math" panose="02040503050406030204" pitchFamily="18" charset="0"/>
                                </a:rPr>
                                <m:t>log</m:t>
                              </m:r>
                            </m:e>
                            <m:sup>
                              <m:r>
                                <a:rPr lang="en-US" sz="2400" b="0" i="1" smtClean="0">
                                  <a:solidFill>
                                    <a:srgbClr val="FF0000"/>
                                  </a:solidFill>
                                  <a:latin typeface="Cambria Math" panose="02040503050406030204" pitchFamily="18" charset="0"/>
                                </a:rPr>
                                <m:t>2</m:t>
                              </m:r>
                            </m:sup>
                          </m:sSup>
                        </m:fName>
                        <m:e>
                          <m:r>
                            <a:rPr lang="en-US" sz="2400" b="0" i="1" smtClean="0">
                              <a:solidFill>
                                <a:srgbClr val="FF0000"/>
                              </a:solidFill>
                              <a:latin typeface="Cambria Math" panose="02040503050406030204" pitchFamily="18" charset="0"/>
                            </a:rPr>
                            <m:t>𝑁</m:t>
                          </m:r>
                        </m:e>
                      </m:func>
                      <m:r>
                        <a:rPr lang="en-US" sz="2400" b="0" i="1" smtClean="0">
                          <a:solidFill>
                            <a:srgbClr val="FF0000"/>
                          </a:solidFill>
                          <a:latin typeface="Cambria Math" panose="02040503050406030204" pitchFamily="18" charset="0"/>
                        </a:rPr>
                        <m:t> )</m:t>
                      </m:r>
                    </m:oMath>
                  </m:oMathPara>
                </a14:m>
                <a:endParaRPr lang="en-US" sz="2400" dirty="0">
                  <a:solidFill>
                    <a:srgbClr val="FF0000"/>
                  </a:solidFill>
                </a:endParaRPr>
              </a:p>
            </p:txBody>
          </p:sp>
        </mc:Choice>
        <mc:Fallback xmlns="">
          <p:sp>
            <p:nvSpPr>
              <p:cNvPr id="81" name="TextBox 80">
                <a:extLst>
                  <a:ext uri="{FF2B5EF4-FFF2-40B4-BE49-F238E27FC236}">
                    <a16:creationId xmlns:a16="http://schemas.microsoft.com/office/drawing/2014/main" id="{FC7B69A7-8789-5F1B-9CBD-F0C0DD4020A9}"/>
                  </a:ext>
                </a:extLst>
              </p:cNvPr>
              <p:cNvSpPr txBox="1">
                <a:spLocks noRot="1" noChangeAspect="1" noMove="1" noResize="1" noEditPoints="1" noAdjustHandles="1" noChangeArrowheads="1" noChangeShapeType="1" noTextEdit="1"/>
              </p:cNvSpPr>
              <p:nvPr/>
            </p:nvSpPr>
            <p:spPr>
              <a:xfrm rot="2824248">
                <a:off x="8117206" y="4223592"/>
                <a:ext cx="1318161" cy="461665"/>
              </a:xfrm>
              <a:prstGeom prst="rect">
                <a:avLst/>
              </a:prstGeom>
              <a:blipFill>
                <a:blip r:embed="rId18"/>
                <a:stretch>
                  <a:fillRect r="-11111" b="-19608"/>
                </a:stretch>
              </a:blipFill>
            </p:spPr>
            <p:txBody>
              <a:bodyPr/>
              <a:lstStyle/>
              <a:p>
                <a:r>
                  <a:rPr lang="en-US">
                    <a:noFill/>
                  </a:rPr>
                  <a:t> </a:t>
                </a:r>
              </a:p>
            </p:txBody>
          </p:sp>
        </mc:Fallback>
      </mc:AlternateContent>
    </p:spTree>
    <p:extLst>
      <p:ext uri="{BB962C8B-B14F-4D97-AF65-F5344CB8AC3E}">
        <p14:creationId xmlns:p14="http://schemas.microsoft.com/office/powerpoint/2010/main" val="1172887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FE471-1800-CA4E-A635-ADB356ADDBE3}"/>
              </a:ext>
            </a:extLst>
          </p:cNvPr>
          <p:cNvSpPr>
            <a:spLocks noGrp="1"/>
          </p:cNvSpPr>
          <p:nvPr>
            <p:ph type="title"/>
          </p:nvPr>
        </p:nvSpPr>
        <p:spPr/>
        <p:txBody>
          <a:bodyPr/>
          <a:lstStyle/>
          <a:p>
            <a:r>
              <a:rPr lang="en-US" dirty="0"/>
              <a:t> Secret sharing (SS) [Shamir79, Blakley79]</a:t>
            </a:r>
          </a:p>
        </p:txBody>
      </p:sp>
      <p:sp>
        <p:nvSpPr>
          <p:cNvPr id="18" name="Slide Number Placeholder 4">
            <a:extLst>
              <a:ext uri="{FF2B5EF4-FFF2-40B4-BE49-F238E27FC236}">
                <a16:creationId xmlns:a16="http://schemas.microsoft.com/office/drawing/2014/main" id="{34A11EFB-90E0-6C4C-8295-C0CA6C52298B}"/>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BF90ED-9FB6-254A-AC1F-D0236B9231E4}" type="slidenum">
              <a:rPr lang="en-US" smtClean="0"/>
              <a:pPr algn="r"/>
              <a:t>26</a:t>
            </a:fld>
            <a:endParaRPr lang="en-US" dirty="0"/>
          </a:p>
        </p:txBody>
      </p:sp>
      <p:pic>
        <p:nvPicPr>
          <p:cNvPr id="16" name="Picture 15">
            <a:extLst>
              <a:ext uri="{FF2B5EF4-FFF2-40B4-BE49-F238E27FC236}">
                <a16:creationId xmlns:a16="http://schemas.microsoft.com/office/drawing/2014/main" id="{7C287818-C4A1-5C1D-1D91-F12EC302F6DF}"/>
              </a:ext>
            </a:extLst>
          </p:cNvPr>
          <p:cNvPicPr>
            <a:picLocks noChangeAspect="1"/>
          </p:cNvPicPr>
          <p:nvPr/>
        </p:nvPicPr>
        <p:blipFill>
          <a:blip r:embed="rId3"/>
          <a:stretch>
            <a:fillRect/>
          </a:stretch>
        </p:blipFill>
        <p:spPr>
          <a:xfrm>
            <a:off x="2070842" y="2833319"/>
            <a:ext cx="1264850" cy="1325563"/>
          </a:xfrm>
          <a:prstGeom prst="rect">
            <a:avLst/>
          </a:prstGeom>
        </p:spPr>
      </p:pic>
      <p:sp>
        <p:nvSpPr>
          <p:cNvPr id="3" name="TextBox 2">
            <a:extLst>
              <a:ext uri="{FF2B5EF4-FFF2-40B4-BE49-F238E27FC236}">
                <a16:creationId xmlns:a16="http://schemas.microsoft.com/office/drawing/2014/main" id="{0CBA8023-8858-3196-1D5A-0C0BF3818E4D}"/>
              </a:ext>
            </a:extLst>
          </p:cNvPr>
          <p:cNvSpPr txBox="1"/>
          <p:nvPr/>
        </p:nvSpPr>
        <p:spPr>
          <a:xfrm>
            <a:off x="2141926" y="4219664"/>
            <a:ext cx="1177445" cy="523220"/>
          </a:xfrm>
          <a:prstGeom prst="rect">
            <a:avLst/>
          </a:prstGeom>
          <a:noFill/>
        </p:spPr>
        <p:txBody>
          <a:bodyPr wrap="square" rtlCol="0">
            <a:spAutoFit/>
          </a:bodyPr>
          <a:lstStyle/>
          <a:p>
            <a:r>
              <a:rPr lang="en-US" sz="2800" dirty="0"/>
              <a:t>Dealer</a:t>
            </a:r>
          </a:p>
        </p:txBody>
      </p:sp>
      <p:pic>
        <p:nvPicPr>
          <p:cNvPr id="17" name="Picture 16" descr="A person with the mouth open&#10;&#10;Description automatically generated with low confidence">
            <a:extLst>
              <a:ext uri="{FF2B5EF4-FFF2-40B4-BE49-F238E27FC236}">
                <a16:creationId xmlns:a16="http://schemas.microsoft.com/office/drawing/2014/main" id="{1382AB0E-37DD-9F24-8B0D-C7005A040399}"/>
              </a:ext>
            </a:extLst>
          </p:cNvPr>
          <p:cNvPicPr>
            <a:picLocks noChangeAspect="1"/>
          </p:cNvPicPr>
          <p:nvPr/>
        </p:nvPicPr>
        <p:blipFill>
          <a:blip r:embed="rId4"/>
          <a:stretch>
            <a:fillRect/>
          </a:stretch>
        </p:blipFill>
        <p:spPr>
          <a:xfrm>
            <a:off x="5847916" y="1502402"/>
            <a:ext cx="1074059" cy="1074059"/>
          </a:xfrm>
          <a:prstGeom prst="rect">
            <a:avLst/>
          </a:prstGeom>
        </p:spPr>
      </p:pic>
      <p:sp>
        <p:nvSpPr>
          <p:cNvPr id="19" name="TextBox 18">
            <a:extLst>
              <a:ext uri="{FF2B5EF4-FFF2-40B4-BE49-F238E27FC236}">
                <a16:creationId xmlns:a16="http://schemas.microsoft.com/office/drawing/2014/main" id="{BE1B1ABF-1698-BAEB-8BF4-8E0431CD4419}"/>
              </a:ext>
            </a:extLst>
          </p:cNvPr>
          <p:cNvSpPr txBox="1"/>
          <p:nvPr/>
        </p:nvSpPr>
        <p:spPr>
          <a:xfrm>
            <a:off x="5840881" y="2538244"/>
            <a:ext cx="1187263" cy="369332"/>
          </a:xfrm>
          <a:prstGeom prst="rect">
            <a:avLst/>
          </a:prstGeom>
          <a:noFill/>
        </p:spPr>
        <p:txBody>
          <a:bodyPr wrap="square" rtlCol="0">
            <a:spAutoFit/>
          </a:bodyPr>
          <a:lstStyle/>
          <a:p>
            <a:r>
              <a:rPr lang="en-US" dirty="0"/>
              <a:t>Verifier 0</a:t>
            </a:r>
          </a:p>
        </p:txBody>
      </p:sp>
      <p:pic>
        <p:nvPicPr>
          <p:cNvPr id="20" name="Picture 19" descr="A person with the mouth open&#10;&#10;Description automatically generated with low confidence">
            <a:extLst>
              <a:ext uri="{FF2B5EF4-FFF2-40B4-BE49-F238E27FC236}">
                <a16:creationId xmlns:a16="http://schemas.microsoft.com/office/drawing/2014/main" id="{A8C5CB8F-C4F6-DA09-7EB2-8289FB4E0924}"/>
              </a:ext>
            </a:extLst>
          </p:cNvPr>
          <p:cNvPicPr>
            <a:picLocks noChangeAspect="1"/>
          </p:cNvPicPr>
          <p:nvPr/>
        </p:nvPicPr>
        <p:blipFill>
          <a:blip r:embed="rId4"/>
          <a:stretch>
            <a:fillRect/>
          </a:stretch>
        </p:blipFill>
        <p:spPr>
          <a:xfrm>
            <a:off x="5898830" y="2968819"/>
            <a:ext cx="1074059" cy="1074059"/>
          </a:xfrm>
          <a:prstGeom prst="rect">
            <a:avLst/>
          </a:prstGeom>
        </p:spPr>
      </p:pic>
      <p:sp>
        <p:nvSpPr>
          <p:cNvPr id="21" name="TextBox 20">
            <a:extLst>
              <a:ext uri="{FF2B5EF4-FFF2-40B4-BE49-F238E27FC236}">
                <a16:creationId xmlns:a16="http://schemas.microsoft.com/office/drawing/2014/main" id="{87CD87F0-5051-D129-7AED-E215FD59A384}"/>
              </a:ext>
            </a:extLst>
          </p:cNvPr>
          <p:cNvSpPr txBox="1"/>
          <p:nvPr/>
        </p:nvSpPr>
        <p:spPr>
          <a:xfrm>
            <a:off x="5891795" y="4004661"/>
            <a:ext cx="1187263" cy="369332"/>
          </a:xfrm>
          <a:prstGeom prst="rect">
            <a:avLst/>
          </a:prstGeom>
          <a:noFill/>
        </p:spPr>
        <p:txBody>
          <a:bodyPr wrap="square" rtlCol="0">
            <a:spAutoFit/>
          </a:bodyPr>
          <a:lstStyle/>
          <a:p>
            <a:r>
              <a:rPr lang="en-US" dirty="0"/>
              <a:t>Verifier 1</a:t>
            </a:r>
          </a:p>
        </p:txBody>
      </p:sp>
      <p:pic>
        <p:nvPicPr>
          <p:cNvPr id="22" name="Picture 21" descr="A person with the mouth open&#10;&#10;Description automatically generated with low confidence">
            <a:extLst>
              <a:ext uri="{FF2B5EF4-FFF2-40B4-BE49-F238E27FC236}">
                <a16:creationId xmlns:a16="http://schemas.microsoft.com/office/drawing/2014/main" id="{37887C52-3389-2BC8-9D63-FEE9FA12E8F9}"/>
              </a:ext>
            </a:extLst>
          </p:cNvPr>
          <p:cNvPicPr>
            <a:picLocks noChangeAspect="1"/>
          </p:cNvPicPr>
          <p:nvPr/>
        </p:nvPicPr>
        <p:blipFill>
          <a:blip r:embed="rId4"/>
          <a:stretch>
            <a:fillRect/>
          </a:stretch>
        </p:blipFill>
        <p:spPr>
          <a:xfrm>
            <a:off x="5898830" y="5064257"/>
            <a:ext cx="1074059" cy="1074059"/>
          </a:xfrm>
          <a:prstGeom prst="rect">
            <a:avLst/>
          </a:prstGeom>
        </p:spPr>
      </p:pic>
      <p:sp>
        <p:nvSpPr>
          <p:cNvPr id="23" name="TextBox 22">
            <a:extLst>
              <a:ext uri="{FF2B5EF4-FFF2-40B4-BE49-F238E27FC236}">
                <a16:creationId xmlns:a16="http://schemas.microsoft.com/office/drawing/2014/main" id="{E4EEB00A-2A6D-8A49-66B8-D388F8517C53}"/>
              </a:ext>
            </a:extLst>
          </p:cNvPr>
          <p:cNvSpPr txBox="1"/>
          <p:nvPr/>
        </p:nvSpPr>
        <p:spPr>
          <a:xfrm>
            <a:off x="5847916" y="6123543"/>
            <a:ext cx="1335753" cy="369332"/>
          </a:xfrm>
          <a:prstGeom prst="rect">
            <a:avLst/>
          </a:prstGeom>
          <a:noFill/>
        </p:spPr>
        <p:txBody>
          <a:bodyPr wrap="square" rtlCol="0">
            <a:spAutoFit/>
          </a:bodyPr>
          <a:lstStyle/>
          <a:p>
            <a:r>
              <a:rPr lang="en-US" dirty="0"/>
              <a:t>Verifier N-1</a:t>
            </a: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0AB8CD2B-1669-A89C-1E8C-42DDAA862FB9}"/>
                  </a:ext>
                </a:extLst>
              </p:cNvPr>
              <p:cNvSpPr/>
              <p:nvPr/>
            </p:nvSpPr>
            <p:spPr>
              <a:xfrm rot="5400000">
                <a:off x="5968531" y="4471532"/>
                <a:ext cx="1000083"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rPr>
                        <m:t>⋯</m:t>
                      </m:r>
                    </m:oMath>
                  </m:oMathPara>
                </a14:m>
                <a:endParaRPr lang="en-US" sz="2800" dirty="0">
                  <a:solidFill>
                    <a:schemeClr val="tx1"/>
                  </a:solidFill>
                </a:endParaRPr>
              </a:p>
            </p:txBody>
          </p:sp>
        </mc:Choice>
        <mc:Fallback xmlns="">
          <p:sp>
            <p:nvSpPr>
              <p:cNvPr id="24" name="Rectangle 23">
                <a:extLst>
                  <a:ext uri="{FF2B5EF4-FFF2-40B4-BE49-F238E27FC236}">
                    <a16:creationId xmlns:a16="http://schemas.microsoft.com/office/drawing/2014/main" id="{0AB8CD2B-1669-A89C-1E8C-42DDAA862FB9}"/>
                  </a:ext>
                </a:extLst>
              </p:cNvPr>
              <p:cNvSpPr>
                <a:spLocks noRot="1" noChangeAspect="1" noMove="1" noResize="1" noEditPoints="1" noAdjustHandles="1" noChangeArrowheads="1" noChangeShapeType="1" noTextEdit="1"/>
              </p:cNvSpPr>
              <p:nvPr/>
            </p:nvSpPr>
            <p:spPr>
              <a:xfrm rot="5400000">
                <a:off x="5968531" y="4471532"/>
                <a:ext cx="1000083" cy="523220"/>
              </a:xfrm>
              <a:prstGeom prst="rect">
                <a:avLst/>
              </a:prstGeom>
              <a:blipFill>
                <a:blip r:embed="rId5"/>
                <a:stretch>
                  <a:fillRect/>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ADE94FB6-1C7F-A2C3-F54A-46DF4C73B893}"/>
              </a:ext>
            </a:extLst>
          </p:cNvPr>
          <p:cNvCxnSpPr>
            <a:cxnSpLocks/>
            <a:stCxn id="16" idx="3"/>
            <a:endCxn id="17" idx="1"/>
          </p:cNvCxnSpPr>
          <p:nvPr/>
        </p:nvCxnSpPr>
        <p:spPr>
          <a:xfrm flipV="1">
            <a:off x="3335692" y="2039432"/>
            <a:ext cx="2512224" cy="14566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5BAF968-F832-6AA8-E393-52BEA477CB2A}"/>
                  </a:ext>
                </a:extLst>
              </p:cNvPr>
              <p:cNvSpPr txBox="1"/>
              <p:nvPr/>
            </p:nvSpPr>
            <p:spPr>
              <a:xfrm>
                <a:off x="2439593" y="3766384"/>
                <a:ext cx="192627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𝑠𝑘</m:t>
                      </m:r>
                    </m:oMath>
                  </m:oMathPara>
                </a14:m>
                <a:endParaRPr lang="en-US" sz="2800" dirty="0">
                  <a:solidFill>
                    <a:srgbClr val="FF0000"/>
                  </a:solidFill>
                </a:endParaRPr>
              </a:p>
            </p:txBody>
          </p:sp>
        </mc:Choice>
        <mc:Fallback xmlns="">
          <p:sp>
            <p:nvSpPr>
              <p:cNvPr id="5" name="TextBox 4">
                <a:extLst>
                  <a:ext uri="{FF2B5EF4-FFF2-40B4-BE49-F238E27FC236}">
                    <a16:creationId xmlns:a16="http://schemas.microsoft.com/office/drawing/2014/main" id="{85BAF968-F832-6AA8-E393-52BEA477CB2A}"/>
                  </a:ext>
                </a:extLst>
              </p:cNvPr>
              <p:cNvSpPr txBox="1">
                <a:spLocks noRot="1" noChangeAspect="1" noMove="1" noResize="1" noEditPoints="1" noAdjustHandles="1" noChangeArrowheads="1" noChangeShapeType="1" noTextEdit="1"/>
              </p:cNvSpPr>
              <p:nvPr/>
            </p:nvSpPr>
            <p:spPr>
              <a:xfrm>
                <a:off x="2439593" y="3766384"/>
                <a:ext cx="1926276" cy="523220"/>
              </a:xfrm>
              <a:prstGeom prst="rect">
                <a:avLst/>
              </a:prstGeom>
              <a:blipFill>
                <a:blip r:embed="rId6"/>
                <a:stretch>
                  <a:fillRect/>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8E05B4B2-7D52-0EB2-56C4-A7B567D42E45}"/>
              </a:ext>
            </a:extLst>
          </p:cNvPr>
          <p:cNvCxnSpPr>
            <a:cxnSpLocks/>
            <a:stCxn id="16" idx="3"/>
            <a:endCxn id="20" idx="1"/>
          </p:cNvCxnSpPr>
          <p:nvPr/>
        </p:nvCxnSpPr>
        <p:spPr>
          <a:xfrm>
            <a:off x="3335692" y="3496101"/>
            <a:ext cx="2563138" cy="97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D6A7745-A5A2-1717-F8D6-1B0DC6B9976D}"/>
              </a:ext>
            </a:extLst>
          </p:cNvPr>
          <p:cNvCxnSpPr>
            <a:cxnSpLocks/>
            <a:stCxn id="16" idx="3"/>
            <a:endCxn id="22" idx="1"/>
          </p:cNvCxnSpPr>
          <p:nvPr/>
        </p:nvCxnSpPr>
        <p:spPr>
          <a:xfrm>
            <a:off x="3335692" y="3496101"/>
            <a:ext cx="2563138" cy="210518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3722C5B-3C9B-573C-9F77-022F9774221A}"/>
                  </a:ext>
                </a:extLst>
              </p:cNvPr>
              <p:cNvSpPr txBox="1"/>
              <p:nvPr/>
            </p:nvSpPr>
            <p:spPr>
              <a:xfrm>
                <a:off x="4559150" y="5521185"/>
                <a:ext cx="192627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𝑠</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𝑘</m:t>
                          </m:r>
                        </m:e>
                        <m:sub>
                          <m:r>
                            <a:rPr lang="en-US" sz="2800" b="0" i="1" smtClean="0">
                              <a:solidFill>
                                <a:srgbClr val="FF0000"/>
                              </a:solidFill>
                              <a:latin typeface="Cambria Math" panose="02040503050406030204" pitchFamily="18" charset="0"/>
                            </a:rPr>
                            <m:t>𝑁</m:t>
                          </m:r>
                          <m:r>
                            <a:rPr lang="en-US" sz="2800" b="0" i="1" smtClean="0">
                              <a:solidFill>
                                <a:srgbClr val="FF0000"/>
                              </a:solidFill>
                              <a:latin typeface="Cambria Math" panose="02040503050406030204" pitchFamily="18" charset="0"/>
                            </a:rPr>
                            <m:t>−1</m:t>
                          </m:r>
                        </m:sub>
                      </m:sSub>
                    </m:oMath>
                  </m:oMathPara>
                </a14:m>
                <a:endParaRPr lang="en-US" sz="2800" dirty="0">
                  <a:solidFill>
                    <a:srgbClr val="FF0000"/>
                  </a:solidFill>
                </a:endParaRPr>
              </a:p>
            </p:txBody>
          </p:sp>
        </mc:Choice>
        <mc:Fallback xmlns="">
          <p:sp>
            <p:nvSpPr>
              <p:cNvPr id="33" name="TextBox 32">
                <a:extLst>
                  <a:ext uri="{FF2B5EF4-FFF2-40B4-BE49-F238E27FC236}">
                    <a16:creationId xmlns:a16="http://schemas.microsoft.com/office/drawing/2014/main" id="{A3722C5B-3C9B-573C-9F77-022F9774221A}"/>
                  </a:ext>
                </a:extLst>
              </p:cNvPr>
              <p:cNvSpPr txBox="1">
                <a:spLocks noRot="1" noChangeAspect="1" noMove="1" noResize="1" noEditPoints="1" noAdjustHandles="1" noChangeArrowheads="1" noChangeShapeType="1" noTextEdit="1"/>
              </p:cNvSpPr>
              <p:nvPr/>
            </p:nvSpPr>
            <p:spPr>
              <a:xfrm>
                <a:off x="4559150" y="5521185"/>
                <a:ext cx="1926276"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E3E98F3-6CDE-87A2-2BB2-017DEEF6785B}"/>
                  </a:ext>
                </a:extLst>
              </p:cNvPr>
              <p:cNvSpPr txBox="1"/>
              <p:nvPr/>
            </p:nvSpPr>
            <p:spPr>
              <a:xfrm>
                <a:off x="4693972" y="2163163"/>
                <a:ext cx="1926276" cy="9541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𝑠</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𝑘</m:t>
                          </m:r>
                        </m:e>
                        <m:sub>
                          <m:r>
                            <a:rPr lang="en-US" sz="2800" b="0" i="1" smtClean="0">
                              <a:solidFill>
                                <a:srgbClr val="FF0000"/>
                              </a:solidFill>
                              <a:latin typeface="Cambria Math" panose="02040503050406030204" pitchFamily="18" charset="0"/>
                            </a:rPr>
                            <m:t>0</m:t>
                          </m:r>
                        </m:sub>
                      </m:sSub>
                    </m:oMath>
                  </m:oMathPara>
                </a14:m>
                <a:endParaRPr lang="en-US" sz="2800" b="0" dirty="0">
                  <a:solidFill>
                    <a:srgbClr val="FF0000"/>
                  </a:solidFill>
                </a:endParaRPr>
              </a:p>
              <a:p>
                <a:endParaRPr lang="en-US" sz="2800" dirty="0">
                  <a:solidFill>
                    <a:srgbClr val="FF0000"/>
                  </a:solidFill>
                </a:endParaRPr>
              </a:p>
            </p:txBody>
          </p:sp>
        </mc:Choice>
        <mc:Fallback xmlns="">
          <p:sp>
            <p:nvSpPr>
              <p:cNvPr id="34" name="TextBox 33">
                <a:extLst>
                  <a:ext uri="{FF2B5EF4-FFF2-40B4-BE49-F238E27FC236}">
                    <a16:creationId xmlns:a16="http://schemas.microsoft.com/office/drawing/2014/main" id="{CE3E98F3-6CDE-87A2-2BB2-017DEEF6785B}"/>
                  </a:ext>
                </a:extLst>
              </p:cNvPr>
              <p:cNvSpPr txBox="1">
                <a:spLocks noRot="1" noChangeAspect="1" noMove="1" noResize="1" noEditPoints="1" noAdjustHandles="1" noChangeArrowheads="1" noChangeShapeType="1" noTextEdit="1"/>
              </p:cNvSpPr>
              <p:nvPr/>
            </p:nvSpPr>
            <p:spPr>
              <a:xfrm>
                <a:off x="4693972" y="2163163"/>
                <a:ext cx="1926276" cy="95410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B280F174-043B-3CF1-4B1A-D5D27A83F293}"/>
                  </a:ext>
                </a:extLst>
              </p:cNvPr>
              <p:cNvSpPr txBox="1"/>
              <p:nvPr/>
            </p:nvSpPr>
            <p:spPr>
              <a:xfrm>
                <a:off x="4704816" y="3496101"/>
                <a:ext cx="1926276" cy="9541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𝑠</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𝑘</m:t>
                          </m:r>
                        </m:e>
                        <m:sub>
                          <m:r>
                            <a:rPr lang="en-US" sz="2800" b="0" i="1" smtClean="0">
                              <a:solidFill>
                                <a:srgbClr val="FF0000"/>
                              </a:solidFill>
                              <a:latin typeface="Cambria Math" panose="02040503050406030204" pitchFamily="18" charset="0"/>
                            </a:rPr>
                            <m:t>1</m:t>
                          </m:r>
                        </m:sub>
                      </m:sSub>
                    </m:oMath>
                  </m:oMathPara>
                </a14:m>
                <a:endParaRPr lang="en-US" sz="2800" b="0" dirty="0">
                  <a:solidFill>
                    <a:srgbClr val="FF0000"/>
                  </a:solidFill>
                </a:endParaRPr>
              </a:p>
              <a:p>
                <a:endParaRPr lang="en-US" sz="2800" dirty="0">
                  <a:solidFill>
                    <a:srgbClr val="FF0000"/>
                  </a:solidFill>
                </a:endParaRPr>
              </a:p>
            </p:txBody>
          </p:sp>
        </mc:Choice>
        <mc:Fallback xmlns="">
          <p:sp>
            <p:nvSpPr>
              <p:cNvPr id="35" name="TextBox 34">
                <a:extLst>
                  <a:ext uri="{FF2B5EF4-FFF2-40B4-BE49-F238E27FC236}">
                    <a16:creationId xmlns:a16="http://schemas.microsoft.com/office/drawing/2014/main" id="{B280F174-043B-3CF1-4B1A-D5D27A83F293}"/>
                  </a:ext>
                </a:extLst>
              </p:cNvPr>
              <p:cNvSpPr txBox="1">
                <a:spLocks noRot="1" noChangeAspect="1" noMove="1" noResize="1" noEditPoints="1" noAdjustHandles="1" noChangeArrowheads="1" noChangeShapeType="1" noTextEdit="1"/>
              </p:cNvSpPr>
              <p:nvPr/>
            </p:nvSpPr>
            <p:spPr>
              <a:xfrm>
                <a:off x="4704816" y="3496101"/>
                <a:ext cx="1926276" cy="954107"/>
              </a:xfrm>
              <a:prstGeom prst="rect">
                <a:avLst/>
              </a:prstGeom>
              <a:blipFill>
                <a:blip r:embed="rId9"/>
                <a:stretch>
                  <a:fillRect/>
                </a:stretch>
              </a:blipFill>
            </p:spPr>
            <p:txBody>
              <a:bodyPr/>
              <a:lstStyle/>
              <a:p>
                <a:r>
                  <a:rPr lang="en-US">
                    <a:noFill/>
                  </a:rPr>
                  <a:t> </a:t>
                </a:r>
              </a:p>
            </p:txBody>
          </p:sp>
        </mc:Fallback>
      </mc:AlternateContent>
      <p:cxnSp>
        <p:nvCxnSpPr>
          <p:cNvPr id="36" name="Straight Arrow Connector 35">
            <a:extLst>
              <a:ext uri="{FF2B5EF4-FFF2-40B4-BE49-F238E27FC236}">
                <a16:creationId xmlns:a16="http://schemas.microsoft.com/office/drawing/2014/main" id="{CB2E206D-5169-143F-5854-D1A92E38F495}"/>
              </a:ext>
            </a:extLst>
          </p:cNvPr>
          <p:cNvCxnSpPr>
            <a:cxnSpLocks/>
          </p:cNvCxnSpPr>
          <p:nvPr/>
        </p:nvCxnSpPr>
        <p:spPr>
          <a:xfrm>
            <a:off x="6896518" y="2072995"/>
            <a:ext cx="2247482" cy="1539308"/>
          </a:xfrm>
          <a:prstGeom prst="straightConnector1">
            <a:avLst/>
          </a:prstGeom>
          <a:ln w="381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B4AE073-8916-F4B0-F7EB-E0ECFC1BF610}"/>
              </a:ext>
            </a:extLst>
          </p:cNvPr>
          <p:cNvCxnSpPr>
            <a:cxnSpLocks/>
            <a:stCxn id="22" idx="3"/>
          </p:cNvCxnSpPr>
          <p:nvPr/>
        </p:nvCxnSpPr>
        <p:spPr>
          <a:xfrm flipV="1">
            <a:off x="6972889" y="3562807"/>
            <a:ext cx="2171111" cy="2038480"/>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390C49C9-E144-B3D7-9B19-5338A84B013E}"/>
                  </a:ext>
                </a:extLst>
              </p:cNvPr>
              <p:cNvSpPr txBox="1"/>
              <p:nvPr/>
            </p:nvSpPr>
            <p:spPr>
              <a:xfrm>
                <a:off x="8446288" y="3295193"/>
                <a:ext cx="192627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𝑠𝑘</m:t>
                      </m:r>
                    </m:oMath>
                  </m:oMathPara>
                </a14:m>
                <a:endParaRPr lang="en-US" sz="2800" dirty="0">
                  <a:solidFill>
                    <a:srgbClr val="FF0000"/>
                  </a:solidFill>
                </a:endParaRPr>
              </a:p>
            </p:txBody>
          </p:sp>
        </mc:Choice>
        <mc:Fallback xmlns="">
          <p:sp>
            <p:nvSpPr>
              <p:cNvPr id="48" name="TextBox 47">
                <a:extLst>
                  <a:ext uri="{FF2B5EF4-FFF2-40B4-BE49-F238E27FC236}">
                    <a16:creationId xmlns:a16="http://schemas.microsoft.com/office/drawing/2014/main" id="{390C49C9-E144-B3D7-9B19-5338A84B013E}"/>
                  </a:ext>
                </a:extLst>
              </p:cNvPr>
              <p:cNvSpPr txBox="1">
                <a:spLocks noRot="1" noChangeAspect="1" noMove="1" noResize="1" noEditPoints="1" noAdjustHandles="1" noChangeArrowheads="1" noChangeShapeType="1" noTextEdit="1"/>
              </p:cNvSpPr>
              <p:nvPr/>
            </p:nvSpPr>
            <p:spPr>
              <a:xfrm>
                <a:off x="8446288" y="3295193"/>
                <a:ext cx="1926276" cy="523220"/>
              </a:xfrm>
              <a:prstGeom prst="rect">
                <a:avLst/>
              </a:prstGeom>
              <a:blipFill>
                <a:blip r:embed="rId6"/>
                <a:stretch>
                  <a:fillRect/>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id="{7AE4DC0D-1D8F-544D-1031-EF8D9D13957C}"/>
              </a:ext>
            </a:extLst>
          </p:cNvPr>
          <p:cNvSpPr txBox="1"/>
          <p:nvPr/>
        </p:nvSpPr>
        <p:spPr>
          <a:xfrm>
            <a:off x="7575860" y="1656518"/>
            <a:ext cx="2433234" cy="523220"/>
          </a:xfrm>
          <a:prstGeom prst="rect">
            <a:avLst/>
          </a:prstGeom>
          <a:solidFill>
            <a:schemeClr val="accent4">
              <a:lumMod val="40000"/>
              <a:lumOff val="60000"/>
            </a:schemeClr>
          </a:solidFill>
        </p:spPr>
        <p:txBody>
          <a:bodyPr wrap="square" rtlCol="0">
            <a:spAutoFit/>
          </a:bodyPr>
          <a:lstStyle/>
          <a:p>
            <a:pPr algn="ctr"/>
            <a:r>
              <a:rPr lang="en-US" sz="2800" dirty="0"/>
              <a:t>reconstruct</a:t>
            </a:r>
          </a:p>
        </p:txBody>
      </p:sp>
      <p:sp>
        <p:nvSpPr>
          <p:cNvPr id="50" name="TextBox 49">
            <a:extLst>
              <a:ext uri="{FF2B5EF4-FFF2-40B4-BE49-F238E27FC236}">
                <a16:creationId xmlns:a16="http://schemas.microsoft.com/office/drawing/2014/main" id="{145CB713-FB1C-C347-31FB-A12DDEEA62E3}"/>
              </a:ext>
            </a:extLst>
          </p:cNvPr>
          <p:cNvSpPr txBox="1"/>
          <p:nvPr/>
        </p:nvSpPr>
        <p:spPr>
          <a:xfrm>
            <a:off x="2786817" y="1639943"/>
            <a:ext cx="2433234" cy="523220"/>
          </a:xfrm>
          <a:prstGeom prst="rect">
            <a:avLst/>
          </a:prstGeom>
          <a:solidFill>
            <a:schemeClr val="accent4">
              <a:lumMod val="40000"/>
              <a:lumOff val="60000"/>
            </a:schemeClr>
          </a:solidFill>
        </p:spPr>
        <p:txBody>
          <a:bodyPr wrap="square" rtlCol="0">
            <a:spAutoFit/>
          </a:bodyPr>
          <a:lstStyle/>
          <a:p>
            <a:pPr algn="ctr"/>
            <a:r>
              <a:rPr lang="en-US" sz="2800" dirty="0"/>
              <a:t>share </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B8F21938-7D5D-65BF-A92C-E454ABE13DE3}"/>
                  </a:ext>
                </a:extLst>
              </p:cNvPr>
              <p:cNvSpPr txBox="1"/>
              <p:nvPr/>
            </p:nvSpPr>
            <p:spPr>
              <a:xfrm>
                <a:off x="7584024" y="5348533"/>
                <a:ext cx="4318674" cy="954107"/>
              </a:xfrm>
              <a:prstGeom prst="rect">
                <a:avLst/>
              </a:prstGeom>
              <a:noFill/>
            </p:spPr>
            <p:txBody>
              <a:bodyPr wrap="square">
                <a:spAutoFit/>
              </a:bodyPr>
              <a:lstStyle/>
              <a:p>
                <a:r>
                  <a:rPr lang="en-US" sz="2800" dirty="0"/>
                  <a:t>Threshold </a:t>
                </a:r>
                <a14:m>
                  <m:oMath xmlns:m="http://schemas.openxmlformats.org/officeDocument/2006/math">
                    <m:r>
                      <a:rPr lang="en-US" sz="2800" i="1" dirty="0" smtClean="0">
                        <a:solidFill>
                          <a:srgbClr val="FF0000"/>
                        </a:solidFill>
                        <a:latin typeface="Cambria Math" panose="02040503050406030204" pitchFamily="18" charset="0"/>
                      </a:rPr>
                      <m:t>𝑡</m:t>
                    </m:r>
                    <m:r>
                      <a:rPr lang="en-US" sz="2800" i="1" dirty="0" smtClean="0">
                        <a:solidFill>
                          <a:srgbClr val="FF0000"/>
                        </a:solidFill>
                        <a:latin typeface="Cambria Math" panose="02040503050406030204" pitchFamily="18" charset="0"/>
                      </a:rPr>
                      <m:t>= </m:t>
                    </m:r>
                    <m:r>
                      <a:rPr lang="en-US" sz="2800" i="1" dirty="0" smtClean="0">
                        <a:solidFill>
                          <a:srgbClr val="FF0000"/>
                        </a:solidFill>
                        <a:latin typeface="Cambria Math" panose="02040503050406030204" pitchFamily="18" charset="0"/>
                      </a:rPr>
                      <m:t>𝑂</m:t>
                    </m:r>
                    <m:r>
                      <a:rPr lang="en-US" sz="2800" i="1" dirty="0" smtClean="0">
                        <a:solidFill>
                          <a:srgbClr val="FF0000"/>
                        </a:solidFill>
                        <a:latin typeface="Cambria Math" panose="02040503050406030204" pitchFamily="18" charset="0"/>
                      </a:rPr>
                      <m:t>(</m:t>
                    </m:r>
                    <m:r>
                      <a:rPr lang="en-US" sz="2800" i="1" dirty="0" smtClean="0">
                        <a:solidFill>
                          <a:srgbClr val="FF0000"/>
                        </a:solidFill>
                        <a:latin typeface="Cambria Math" panose="02040503050406030204" pitchFamily="18" charset="0"/>
                      </a:rPr>
                      <m:t>𝑁</m:t>
                    </m:r>
                    <m:r>
                      <a:rPr lang="en-US" sz="2800" i="1" dirty="0" smtClean="0">
                        <a:solidFill>
                          <a:srgbClr val="FF0000"/>
                        </a:solidFill>
                        <a:latin typeface="Cambria Math" panose="02040503050406030204" pitchFamily="18" charset="0"/>
                      </a:rPr>
                      <m:t>) </m:t>
                    </m:r>
                  </m:oMath>
                </a14:m>
                <a:r>
                  <a:rPr lang="en-US" sz="2800" dirty="0"/>
                  <a:t>⇒ tolerate </a:t>
                </a:r>
                <a14:m>
                  <m:oMath xmlns:m="http://schemas.openxmlformats.org/officeDocument/2006/math">
                    <m:r>
                      <a:rPr lang="en-US" sz="2800" i="1" dirty="0" smtClean="0">
                        <a:solidFill>
                          <a:srgbClr val="FF0000"/>
                        </a:solidFill>
                        <a:latin typeface="Cambria Math" panose="02040503050406030204" pitchFamily="18" charset="0"/>
                      </a:rPr>
                      <m:t>𝑡</m:t>
                    </m:r>
                    <m:r>
                      <a:rPr lang="en-US" sz="2800" i="1" dirty="0" smtClean="0">
                        <a:solidFill>
                          <a:srgbClr val="FF0000"/>
                        </a:solidFill>
                        <a:latin typeface="Cambria Math" panose="02040503050406030204" pitchFamily="18" charset="0"/>
                      </a:rPr>
                      <m:t>−1</m:t>
                    </m:r>
                  </m:oMath>
                </a14:m>
                <a:r>
                  <a:rPr lang="en-US" sz="2800" dirty="0"/>
                  <a:t> compromises</a:t>
                </a:r>
              </a:p>
            </p:txBody>
          </p:sp>
        </mc:Choice>
        <mc:Fallback xmlns="">
          <p:sp>
            <p:nvSpPr>
              <p:cNvPr id="51" name="TextBox 50">
                <a:extLst>
                  <a:ext uri="{FF2B5EF4-FFF2-40B4-BE49-F238E27FC236}">
                    <a16:creationId xmlns:a16="http://schemas.microsoft.com/office/drawing/2014/main" id="{B8F21938-7D5D-65BF-A92C-E454ABE13DE3}"/>
                  </a:ext>
                </a:extLst>
              </p:cNvPr>
              <p:cNvSpPr txBox="1">
                <a:spLocks noRot="1" noChangeAspect="1" noMove="1" noResize="1" noEditPoints="1" noAdjustHandles="1" noChangeArrowheads="1" noChangeShapeType="1" noTextEdit="1"/>
              </p:cNvSpPr>
              <p:nvPr/>
            </p:nvSpPr>
            <p:spPr>
              <a:xfrm>
                <a:off x="7584024" y="5348533"/>
                <a:ext cx="4318674" cy="954107"/>
              </a:xfrm>
              <a:prstGeom prst="rect">
                <a:avLst/>
              </a:prstGeom>
              <a:blipFill>
                <a:blip r:embed="rId10"/>
                <a:stretch>
                  <a:fillRect l="-2933" t="-5195" b="-15584"/>
                </a:stretch>
              </a:blipFill>
            </p:spPr>
            <p:txBody>
              <a:bodyPr/>
              <a:lstStyle/>
              <a:p>
                <a:r>
                  <a:rPr lang="en-US">
                    <a:noFill/>
                  </a:rPr>
                  <a:t> </a:t>
                </a:r>
              </a:p>
            </p:txBody>
          </p:sp>
        </mc:Fallback>
      </mc:AlternateContent>
    </p:spTree>
    <p:extLst>
      <p:ext uri="{BB962C8B-B14F-4D97-AF65-F5344CB8AC3E}">
        <p14:creationId xmlns:p14="http://schemas.microsoft.com/office/powerpoint/2010/main" val="175381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48" grpId="0"/>
      <p:bldP spid="47" grpId="0" animBg="1"/>
      <p:bldP spid="50" grpId="0" animBg="1"/>
      <p:bldP spid="51"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BBFF8-2511-5041-A5D8-9F55E577566C}"/>
              </a:ext>
            </a:extLst>
          </p:cNvPr>
          <p:cNvSpPr>
            <a:spLocks noGrp="1"/>
          </p:cNvSpPr>
          <p:nvPr>
            <p:ph type="title"/>
          </p:nvPr>
        </p:nvSpPr>
        <p:spPr/>
        <p:txBody>
          <a:bodyPr/>
          <a:lstStyle/>
          <a:p>
            <a:r>
              <a:rPr lang="en-US" dirty="0"/>
              <a:t>Application: verifiable secret sharing (VSS)</a:t>
            </a:r>
          </a:p>
        </p:txBody>
      </p:sp>
      <p:pic>
        <p:nvPicPr>
          <p:cNvPr id="4" name="Picture 3">
            <a:extLst>
              <a:ext uri="{FF2B5EF4-FFF2-40B4-BE49-F238E27FC236}">
                <a16:creationId xmlns:a16="http://schemas.microsoft.com/office/drawing/2014/main" id="{EFCA935D-4F88-A148-AF64-70879AA90C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4131" y="2538796"/>
            <a:ext cx="1430498" cy="1893548"/>
          </a:xfrm>
          <a:prstGeom prst="rect">
            <a:avLst/>
          </a:prstGeom>
        </p:spPr>
      </p:pic>
      <p:pic>
        <p:nvPicPr>
          <p:cNvPr id="5" name="Picture 4" descr="A person with the mouth open&#10;&#10;Description automatically generated with low confidence">
            <a:extLst>
              <a:ext uri="{FF2B5EF4-FFF2-40B4-BE49-F238E27FC236}">
                <a16:creationId xmlns:a16="http://schemas.microsoft.com/office/drawing/2014/main" id="{4AF45C9F-35E0-9048-B30A-440F2359FC9E}"/>
              </a:ext>
            </a:extLst>
          </p:cNvPr>
          <p:cNvPicPr>
            <a:picLocks noChangeAspect="1"/>
          </p:cNvPicPr>
          <p:nvPr/>
        </p:nvPicPr>
        <p:blipFill>
          <a:blip r:embed="rId3"/>
          <a:stretch>
            <a:fillRect/>
          </a:stretch>
        </p:blipFill>
        <p:spPr>
          <a:xfrm>
            <a:off x="6948707" y="1347687"/>
            <a:ext cx="1074059" cy="1074059"/>
          </a:xfrm>
          <a:prstGeom prst="rect">
            <a:avLst/>
          </a:prstGeom>
        </p:spPr>
      </p:pic>
      <p:sp>
        <p:nvSpPr>
          <p:cNvPr id="6" name="TextBox 5">
            <a:extLst>
              <a:ext uri="{FF2B5EF4-FFF2-40B4-BE49-F238E27FC236}">
                <a16:creationId xmlns:a16="http://schemas.microsoft.com/office/drawing/2014/main" id="{D662D87B-D74D-114B-A39B-1C6AFA0DBAEC}"/>
              </a:ext>
            </a:extLst>
          </p:cNvPr>
          <p:cNvSpPr txBox="1"/>
          <p:nvPr/>
        </p:nvSpPr>
        <p:spPr>
          <a:xfrm>
            <a:off x="6925303" y="2347411"/>
            <a:ext cx="1187263" cy="369332"/>
          </a:xfrm>
          <a:prstGeom prst="rect">
            <a:avLst/>
          </a:prstGeom>
          <a:noFill/>
        </p:spPr>
        <p:txBody>
          <a:bodyPr wrap="square" rtlCol="0">
            <a:spAutoFit/>
          </a:bodyPr>
          <a:lstStyle/>
          <a:p>
            <a:r>
              <a:rPr lang="en-US" dirty="0"/>
              <a:t>Verifier 0</a:t>
            </a:r>
          </a:p>
        </p:txBody>
      </p:sp>
      <p:pic>
        <p:nvPicPr>
          <p:cNvPr id="7" name="Picture 6" descr="A person with the mouth open&#10;&#10;Description automatically generated with low confidence">
            <a:extLst>
              <a:ext uri="{FF2B5EF4-FFF2-40B4-BE49-F238E27FC236}">
                <a16:creationId xmlns:a16="http://schemas.microsoft.com/office/drawing/2014/main" id="{35A48ED2-FE21-E04B-8CC9-434D138FA4EF}"/>
              </a:ext>
            </a:extLst>
          </p:cNvPr>
          <p:cNvPicPr>
            <a:picLocks noChangeAspect="1"/>
          </p:cNvPicPr>
          <p:nvPr/>
        </p:nvPicPr>
        <p:blipFill>
          <a:blip r:embed="rId3"/>
          <a:stretch>
            <a:fillRect/>
          </a:stretch>
        </p:blipFill>
        <p:spPr>
          <a:xfrm>
            <a:off x="7038507" y="2880152"/>
            <a:ext cx="1074059" cy="1074059"/>
          </a:xfrm>
          <a:prstGeom prst="rect">
            <a:avLst/>
          </a:prstGeom>
        </p:spPr>
      </p:pic>
      <p:sp>
        <p:nvSpPr>
          <p:cNvPr id="8" name="TextBox 7">
            <a:extLst>
              <a:ext uri="{FF2B5EF4-FFF2-40B4-BE49-F238E27FC236}">
                <a16:creationId xmlns:a16="http://schemas.microsoft.com/office/drawing/2014/main" id="{77C4E519-6A82-714B-BA12-8FC0AD35B49D}"/>
              </a:ext>
            </a:extLst>
          </p:cNvPr>
          <p:cNvSpPr txBox="1"/>
          <p:nvPr/>
        </p:nvSpPr>
        <p:spPr>
          <a:xfrm>
            <a:off x="7016361" y="3895589"/>
            <a:ext cx="1187263" cy="369332"/>
          </a:xfrm>
          <a:prstGeom prst="rect">
            <a:avLst/>
          </a:prstGeom>
          <a:noFill/>
        </p:spPr>
        <p:txBody>
          <a:bodyPr wrap="square" rtlCol="0">
            <a:spAutoFit/>
          </a:bodyPr>
          <a:lstStyle/>
          <a:p>
            <a:r>
              <a:rPr lang="en-US" dirty="0"/>
              <a:t>Verifier 1</a:t>
            </a:r>
          </a:p>
        </p:txBody>
      </p:sp>
      <p:pic>
        <p:nvPicPr>
          <p:cNvPr id="9" name="Picture 8" descr="A person with the mouth open&#10;&#10;Description automatically generated with low confidence">
            <a:extLst>
              <a:ext uri="{FF2B5EF4-FFF2-40B4-BE49-F238E27FC236}">
                <a16:creationId xmlns:a16="http://schemas.microsoft.com/office/drawing/2014/main" id="{3918A1E0-2222-D046-9E0A-06CB69A1EB87}"/>
              </a:ext>
            </a:extLst>
          </p:cNvPr>
          <p:cNvPicPr>
            <a:picLocks noChangeAspect="1"/>
          </p:cNvPicPr>
          <p:nvPr/>
        </p:nvPicPr>
        <p:blipFill>
          <a:blip r:embed="rId3"/>
          <a:stretch>
            <a:fillRect/>
          </a:stretch>
        </p:blipFill>
        <p:spPr>
          <a:xfrm>
            <a:off x="7202052" y="4921644"/>
            <a:ext cx="1074059" cy="1074059"/>
          </a:xfrm>
          <a:prstGeom prst="rect">
            <a:avLst/>
          </a:prstGeom>
        </p:spPr>
      </p:pic>
      <p:sp>
        <p:nvSpPr>
          <p:cNvPr id="10" name="TextBox 9">
            <a:extLst>
              <a:ext uri="{FF2B5EF4-FFF2-40B4-BE49-F238E27FC236}">
                <a16:creationId xmlns:a16="http://schemas.microsoft.com/office/drawing/2014/main" id="{E2C1CF18-C073-6948-82C5-2DED468BCD9A}"/>
              </a:ext>
            </a:extLst>
          </p:cNvPr>
          <p:cNvSpPr txBox="1"/>
          <p:nvPr/>
        </p:nvSpPr>
        <p:spPr>
          <a:xfrm>
            <a:off x="7071204" y="6159112"/>
            <a:ext cx="1335753" cy="369332"/>
          </a:xfrm>
          <a:prstGeom prst="rect">
            <a:avLst/>
          </a:prstGeom>
          <a:noFill/>
        </p:spPr>
        <p:txBody>
          <a:bodyPr wrap="square" rtlCol="0">
            <a:spAutoFit/>
          </a:bodyPr>
          <a:lstStyle/>
          <a:p>
            <a:r>
              <a:rPr lang="en-US" dirty="0"/>
              <a:t>Verifier N-1</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99AB523A-0143-3F4E-A24F-59573A918EF6}"/>
                  </a:ext>
                </a:extLst>
              </p:cNvPr>
              <p:cNvSpPr/>
              <p:nvPr/>
            </p:nvSpPr>
            <p:spPr>
              <a:xfrm rot="5400000">
                <a:off x="7115537" y="4404621"/>
                <a:ext cx="1000083"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rPr>
                        <m:t>⋯</m:t>
                      </m:r>
                    </m:oMath>
                  </m:oMathPara>
                </a14:m>
                <a:endParaRPr lang="en-US" sz="2800" dirty="0"/>
              </a:p>
            </p:txBody>
          </p:sp>
        </mc:Choice>
        <mc:Fallback xmlns="">
          <p:sp>
            <p:nvSpPr>
              <p:cNvPr id="11" name="Rectangle 10">
                <a:extLst>
                  <a:ext uri="{FF2B5EF4-FFF2-40B4-BE49-F238E27FC236}">
                    <a16:creationId xmlns:a16="http://schemas.microsoft.com/office/drawing/2014/main" id="{99AB523A-0143-3F4E-A24F-59573A918EF6}"/>
                  </a:ext>
                </a:extLst>
              </p:cNvPr>
              <p:cNvSpPr>
                <a:spLocks noRot="1" noChangeAspect="1" noMove="1" noResize="1" noEditPoints="1" noAdjustHandles="1" noChangeArrowheads="1" noChangeShapeType="1" noTextEdit="1"/>
              </p:cNvSpPr>
              <p:nvPr/>
            </p:nvSpPr>
            <p:spPr>
              <a:xfrm rot="5400000">
                <a:off x="7115537" y="4404621"/>
                <a:ext cx="1000083" cy="523220"/>
              </a:xfrm>
              <a:prstGeom prst="rect">
                <a:avLst/>
              </a:prstGeom>
              <a:blipFill>
                <a:blip r:embed="rId4"/>
                <a:stretch>
                  <a:fillRect/>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00812F1F-B722-1A45-A233-F7F09DE5B0F5}"/>
              </a:ext>
            </a:extLst>
          </p:cNvPr>
          <p:cNvCxnSpPr>
            <a:cxnSpLocks/>
            <a:stCxn id="4" idx="3"/>
            <a:endCxn id="5" idx="1"/>
          </p:cNvCxnSpPr>
          <p:nvPr/>
        </p:nvCxnSpPr>
        <p:spPr>
          <a:xfrm flipV="1">
            <a:off x="4064629" y="1884717"/>
            <a:ext cx="2884078" cy="16008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56EAD68-4F9D-1F4B-9ABD-30631064FFC9}"/>
              </a:ext>
            </a:extLst>
          </p:cNvPr>
          <p:cNvCxnSpPr>
            <a:cxnSpLocks/>
            <a:stCxn id="4" idx="3"/>
            <a:endCxn id="7" idx="1"/>
          </p:cNvCxnSpPr>
          <p:nvPr/>
        </p:nvCxnSpPr>
        <p:spPr>
          <a:xfrm flipV="1">
            <a:off x="4064629" y="3417182"/>
            <a:ext cx="2973878" cy="683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539A82B-BF60-5143-8320-981393DB25CA}"/>
              </a:ext>
            </a:extLst>
          </p:cNvPr>
          <p:cNvCxnSpPr>
            <a:cxnSpLocks/>
            <a:stCxn id="4" idx="3"/>
            <a:endCxn id="9" idx="1"/>
          </p:cNvCxnSpPr>
          <p:nvPr/>
        </p:nvCxnSpPr>
        <p:spPr>
          <a:xfrm>
            <a:off x="4064629" y="3485570"/>
            <a:ext cx="3137423" cy="19731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509C4D8-A0AA-9F49-A250-F4520A5E8636}"/>
                  </a:ext>
                </a:extLst>
              </p:cNvPr>
              <p:cNvSpPr txBox="1"/>
              <p:nvPr/>
            </p:nvSpPr>
            <p:spPr>
              <a:xfrm rot="19707274">
                <a:off x="4352626" y="2023810"/>
                <a:ext cx="208666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𝐶</m:t>
                      </m:r>
                      <m:r>
                        <a:rPr lang="en-US" sz="2800" b="0" i="1" smtClean="0">
                          <a:solidFill>
                            <a:srgbClr val="FF0000"/>
                          </a:solidFill>
                          <a:latin typeface="Cambria Math" panose="02040503050406030204" pitchFamily="18" charset="0"/>
                        </a:rPr>
                        <m:t>(</m:t>
                      </m:r>
                      <m:sSup>
                        <m:sSupPr>
                          <m:ctrlPr>
                            <a:rPr lang="en-US" sz="2800" b="0" i="1" smtClean="0">
                              <a:solidFill>
                                <a:srgbClr val="FF0000"/>
                              </a:solidFill>
                              <a:latin typeface="Cambria Math" panose="02040503050406030204" pitchFamily="18" charset="0"/>
                            </a:rPr>
                          </m:ctrlPr>
                        </m:sSupPr>
                        <m:e>
                          <m:r>
                            <a:rPr lang="en-US" sz="2800" b="0" i="1" smtClean="0">
                              <a:solidFill>
                                <a:srgbClr val="FF0000"/>
                              </a:solidFill>
                              <a:latin typeface="Cambria Math" panose="02040503050406030204" pitchFamily="18" charset="0"/>
                            </a:rPr>
                            <m:t>𝜔</m:t>
                          </m:r>
                        </m:e>
                        <m:sup>
                          <m:r>
                            <a:rPr lang="en-US" sz="2800" b="0" i="1" smtClean="0">
                              <a:solidFill>
                                <a:srgbClr val="FF0000"/>
                              </a:solidFill>
                              <a:latin typeface="Cambria Math" panose="02040503050406030204" pitchFamily="18" charset="0"/>
                            </a:rPr>
                            <m:t>0</m:t>
                          </m:r>
                        </m:sup>
                      </m:sSup>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m:t>
                      </m:r>
                      <m:r>
                        <a:rPr lang="en-US" sz="2800" b="0" i="1" smtClean="0">
                          <a:solidFill>
                            <a:srgbClr val="FF0000"/>
                          </a:solidFill>
                          <a:latin typeface="Cambria Math" panose="02040503050406030204" pitchFamily="18" charset="0"/>
                        </a:rPr>
                        <m:t>)</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0</m:t>
                          </m:r>
                        </m:sub>
                      </m:sSub>
                    </m:oMath>
                  </m:oMathPara>
                </a14:m>
                <a:endParaRPr lang="en-US" sz="2800" dirty="0">
                  <a:solidFill>
                    <a:srgbClr val="FF0000"/>
                  </a:solidFill>
                </a:endParaRPr>
              </a:p>
            </p:txBody>
          </p:sp>
        </mc:Choice>
        <mc:Fallback xmlns="">
          <p:sp>
            <p:nvSpPr>
              <p:cNvPr id="15" name="TextBox 14">
                <a:extLst>
                  <a:ext uri="{FF2B5EF4-FFF2-40B4-BE49-F238E27FC236}">
                    <a16:creationId xmlns:a16="http://schemas.microsoft.com/office/drawing/2014/main" id="{D509C4D8-A0AA-9F49-A250-F4520A5E8636}"/>
                  </a:ext>
                </a:extLst>
              </p:cNvPr>
              <p:cNvSpPr txBox="1">
                <a:spLocks noRot="1" noChangeAspect="1" noMove="1" noResize="1" noEditPoints="1" noAdjustHandles="1" noChangeArrowheads="1" noChangeShapeType="1" noTextEdit="1"/>
              </p:cNvSpPr>
              <p:nvPr/>
            </p:nvSpPr>
            <p:spPr>
              <a:xfrm rot="19707274">
                <a:off x="4352626" y="2023810"/>
                <a:ext cx="2086660"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318479E-05C8-C54E-A5D3-2E5F6E627104}"/>
                  </a:ext>
                </a:extLst>
              </p:cNvPr>
              <p:cNvSpPr txBox="1"/>
              <p:nvPr/>
            </p:nvSpPr>
            <p:spPr>
              <a:xfrm rot="2130415">
                <a:off x="4001289" y="4539017"/>
                <a:ext cx="287790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𝐶</m:t>
                      </m:r>
                      <m:d>
                        <m:dPr>
                          <m:ctrlPr>
                            <a:rPr lang="en-US" sz="2800" b="0" i="1" smtClean="0">
                              <a:solidFill>
                                <a:srgbClr val="FF0000"/>
                              </a:solidFill>
                              <a:latin typeface="Cambria Math" panose="02040503050406030204" pitchFamily="18" charset="0"/>
                            </a:rPr>
                          </m:ctrlPr>
                        </m:dPr>
                        <m:e>
                          <m:sSup>
                            <m:sSupPr>
                              <m:ctrlPr>
                                <a:rPr lang="en-US" sz="2800" b="0" i="1" smtClean="0">
                                  <a:solidFill>
                                    <a:srgbClr val="FF0000"/>
                                  </a:solidFill>
                                  <a:latin typeface="Cambria Math" panose="02040503050406030204" pitchFamily="18" charset="0"/>
                                </a:rPr>
                              </m:ctrlPr>
                            </m:sSupPr>
                            <m:e>
                              <m:r>
                                <a:rPr lang="en-US" sz="2800" b="0" i="1" smtClean="0">
                                  <a:solidFill>
                                    <a:srgbClr val="FF0000"/>
                                  </a:solidFill>
                                  <a:latin typeface="Cambria Math" panose="02040503050406030204" pitchFamily="18" charset="0"/>
                                </a:rPr>
                                <m:t>𝜔</m:t>
                              </m:r>
                            </m:e>
                            <m:sup>
                              <m:r>
                                <a:rPr lang="en-US" sz="2800" b="0" i="1" smtClean="0">
                                  <a:solidFill>
                                    <a:srgbClr val="FF0000"/>
                                  </a:solidFill>
                                  <a:latin typeface="Cambria Math" panose="02040503050406030204" pitchFamily="18" charset="0"/>
                                </a:rPr>
                                <m:t>𝑁</m:t>
                              </m:r>
                              <m:r>
                                <a:rPr lang="en-US" sz="2800" b="0" i="1" smtClean="0">
                                  <a:solidFill>
                                    <a:srgbClr val="FF0000"/>
                                  </a:solidFill>
                                  <a:latin typeface="Cambria Math" panose="02040503050406030204" pitchFamily="18" charset="0"/>
                                </a:rPr>
                                <m:t>−1</m:t>
                              </m:r>
                            </m:sup>
                          </m:sSup>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m:t>
                          </m:r>
                        </m:e>
                      </m:d>
                      <m:r>
                        <a:rPr lang="en-US" sz="2800" b="0" i="1" smtClean="0">
                          <a:solidFill>
                            <a:srgbClr val="FF0000"/>
                          </a:solidFill>
                          <a:latin typeface="Cambria Math" panose="02040503050406030204" pitchFamily="18" charset="0"/>
                        </a:rPr>
                        <m:t>, </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𝑁</m:t>
                          </m:r>
                          <m:r>
                            <a:rPr lang="en-US" sz="2800" b="0" i="1" smtClean="0">
                              <a:solidFill>
                                <a:srgbClr val="FF0000"/>
                              </a:solidFill>
                              <a:latin typeface="Cambria Math" panose="02040503050406030204" pitchFamily="18" charset="0"/>
                            </a:rPr>
                            <m:t>−1</m:t>
                          </m:r>
                        </m:sub>
                      </m:sSub>
                    </m:oMath>
                  </m:oMathPara>
                </a14:m>
                <a:endParaRPr lang="en-US" sz="2800" dirty="0">
                  <a:solidFill>
                    <a:srgbClr val="FF0000"/>
                  </a:solidFill>
                </a:endParaRPr>
              </a:p>
            </p:txBody>
          </p:sp>
        </mc:Choice>
        <mc:Fallback xmlns="">
          <p:sp>
            <p:nvSpPr>
              <p:cNvPr id="16" name="TextBox 15">
                <a:extLst>
                  <a:ext uri="{FF2B5EF4-FFF2-40B4-BE49-F238E27FC236}">
                    <a16:creationId xmlns:a16="http://schemas.microsoft.com/office/drawing/2014/main" id="{C318479E-05C8-C54E-A5D3-2E5F6E627104}"/>
                  </a:ext>
                </a:extLst>
              </p:cNvPr>
              <p:cNvSpPr txBox="1">
                <a:spLocks noRot="1" noChangeAspect="1" noMove="1" noResize="1" noEditPoints="1" noAdjustHandles="1" noChangeArrowheads="1" noChangeShapeType="1" noTextEdit="1"/>
              </p:cNvSpPr>
              <p:nvPr/>
            </p:nvSpPr>
            <p:spPr>
              <a:xfrm rot="2130415">
                <a:off x="4001289" y="4539017"/>
                <a:ext cx="2877904"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3F3642B-4C7E-8840-A064-55308BC96211}"/>
                  </a:ext>
                </a:extLst>
              </p:cNvPr>
              <p:cNvSpPr txBox="1"/>
              <p:nvPr/>
            </p:nvSpPr>
            <p:spPr>
              <a:xfrm>
                <a:off x="4954156" y="2933394"/>
                <a:ext cx="207056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𝐶</m:t>
                          </m:r>
                          <m:d>
                            <m:dPr>
                              <m:ctrlPr>
                                <a:rPr lang="en-US" sz="2800" b="0" i="1" smtClean="0">
                                  <a:solidFill>
                                    <a:srgbClr val="FF0000"/>
                                  </a:solidFill>
                                  <a:latin typeface="Cambria Math" panose="02040503050406030204" pitchFamily="18" charset="0"/>
                                </a:rPr>
                              </m:ctrlPr>
                            </m:dPr>
                            <m:e>
                              <m:sSup>
                                <m:sSupPr>
                                  <m:ctrlPr>
                                    <a:rPr lang="en-US" sz="2800" b="0" i="1" smtClean="0">
                                      <a:solidFill>
                                        <a:srgbClr val="FF0000"/>
                                      </a:solidFill>
                                      <a:latin typeface="Cambria Math" panose="02040503050406030204" pitchFamily="18" charset="0"/>
                                    </a:rPr>
                                  </m:ctrlPr>
                                </m:sSupPr>
                                <m:e>
                                  <m:r>
                                    <a:rPr lang="en-US" sz="2800" b="0" i="1" smtClean="0">
                                      <a:solidFill>
                                        <a:srgbClr val="FF0000"/>
                                      </a:solidFill>
                                      <a:latin typeface="Cambria Math" panose="02040503050406030204" pitchFamily="18" charset="0"/>
                                    </a:rPr>
                                    <m:t>𝜔</m:t>
                                  </m:r>
                                </m:e>
                                <m:sup>
                                  <m:r>
                                    <a:rPr lang="en-US" sz="2800" b="0" i="1" smtClean="0">
                                      <a:solidFill>
                                        <a:srgbClr val="FF0000"/>
                                      </a:solidFill>
                                      <a:latin typeface="Cambria Math" panose="02040503050406030204" pitchFamily="18" charset="0"/>
                                    </a:rPr>
                                    <m:t>1</m:t>
                                  </m:r>
                                </m:sup>
                              </m:sSup>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m:t>
                              </m:r>
                            </m:e>
                          </m:d>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1</m:t>
                          </m:r>
                        </m:sub>
                      </m:sSub>
                    </m:oMath>
                  </m:oMathPara>
                </a14:m>
                <a:endParaRPr lang="en-US" sz="2800" dirty="0">
                  <a:solidFill>
                    <a:srgbClr val="FF0000"/>
                  </a:solidFill>
                </a:endParaRPr>
              </a:p>
            </p:txBody>
          </p:sp>
        </mc:Choice>
        <mc:Fallback xmlns="">
          <p:sp>
            <p:nvSpPr>
              <p:cNvPr id="17" name="TextBox 16">
                <a:extLst>
                  <a:ext uri="{FF2B5EF4-FFF2-40B4-BE49-F238E27FC236}">
                    <a16:creationId xmlns:a16="http://schemas.microsoft.com/office/drawing/2014/main" id="{F3F3642B-4C7E-8840-A064-55308BC96211}"/>
                  </a:ext>
                </a:extLst>
              </p:cNvPr>
              <p:cNvSpPr txBox="1">
                <a:spLocks noRot="1" noChangeAspect="1" noMove="1" noResize="1" noEditPoints="1" noAdjustHandles="1" noChangeArrowheads="1" noChangeShapeType="1" noTextEdit="1"/>
              </p:cNvSpPr>
              <p:nvPr/>
            </p:nvSpPr>
            <p:spPr>
              <a:xfrm>
                <a:off x="4954156" y="2933394"/>
                <a:ext cx="2070567" cy="523220"/>
              </a:xfrm>
              <a:prstGeom prst="rect">
                <a:avLst/>
              </a:prstGeom>
              <a:blipFill>
                <a:blip r:embed="rId7"/>
                <a:stretch>
                  <a:fillRect b="-16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73CCA5E2-8387-7B46-966F-6C45CF55810D}"/>
                  </a:ext>
                </a:extLst>
              </p:cNvPr>
              <p:cNvSpPr/>
              <p:nvPr/>
            </p:nvSpPr>
            <p:spPr>
              <a:xfrm>
                <a:off x="781484" y="4545627"/>
                <a:ext cx="4624536" cy="954107"/>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𝑠</m:t>
                      </m:r>
                      <m:r>
                        <a:rPr lang="en-US" sz="2800" b="0" i="1" smtClean="0">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𝑓</m:t>
                      </m:r>
                      <m:r>
                        <a:rPr lang="en-US" sz="2800" i="1">
                          <a:solidFill>
                            <a:schemeClr val="tx1"/>
                          </a:solidFill>
                          <a:latin typeface="Cambria Math" panose="02040503050406030204" pitchFamily="18" charset="0"/>
                        </a:rPr>
                        <m:t>(0)</m:t>
                      </m:r>
                    </m:oMath>
                  </m:oMathPara>
                </a14:m>
                <a:endParaRPr lang="en-US" sz="2800" dirty="0">
                  <a:solidFill>
                    <a:schemeClr val="tx1"/>
                  </a:solidFill>
                </a:endParaRPr>
              </a:p>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𝑓</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𝑥</m:t>
                          </m:r>
                        </m:e>
                      </m:d>
                      <m:r>
                        <a:rPr lang="en-US" sz="2800" b="0" i="1" smtClean="0">
                          <a:solidFill>
                            <a:schemeClr val="tx1"/>
                          </a:solidFill>
                          <a:latin typeface="Cambria Math" panose="02040503050406030204" pitchFamily="18" charset="0"/>
                        </a:rPr>
                        <m:t>=</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𝑎</m:t>
                          </m:r>
                        </m:e>
                        <m:sub>
                          <m:r>
                            <a:rPr lang="en-US" sz="2800" b="0" i="1" smtClean="0">
                              <a:solidFill>
                                <a:schemeClr val="tx1"/>
                              </a:solidFill>
                              <a:latin typeface="Cambria Math" panose="02040503050406030204" pitchFamily="18" charset="0"/>
                            </a:rPr>
                            <m:t>0</m:t>
                          </m:r>
                        </m:sub>
                      </m:sSub>
                      <m:r>
                        <a:rPr lang="en-US" sz="2800" b="0" i="1" smtClean="0">
                          <a:solidFill>
                            <a:schemeClr val="tx1"/>
                          </a:solidFill>
                          <a:latin typeface="Cambria Math" panose="02040503050406030204" pitchFamily="18" charset="0"/>
                        </a:rPr>
                        <m:t>+</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𝑎</m:t>
                          </m:r>
                        </m:e>
                        <m:sub>
                          <m:r>
                            <a:rPr lang="en-US" sz="2800" b="0" i="1" smtClean="0">
                              <a:solidFill>
                                <a:schemeClr val="tx1"/>
                              </a:solidFill>
                              <a:latin typeface="Cambria Math" panose="02040503050406030204" pitchFamily="18" charset="0"/>
                            </a:rPr>
                            <m:t>1</m:t>
                          </m:r>
                        </m:sub>
                      </m:sSub>
                      <m:r>
                        <a:rPr lang="en-US" sz="2800" b="0" i="1" smtClean="0">
                          <a:solidFill>
                            <a:schemeClr val="tx1"/>
                          </a:solidFill>
                          <a:latin typeface="Cambria Math" panose="02040503050406030204" pitchFamily="18" charset="0"/>
                        </a:rPr>
                        <m:t>𝑥</m:t>
                      </m:r>
                      <m:r>
                        <a:rPr lang="en-US" sz="2800" b="0" i="1" smtClean="0">
                          <a:solidFill>
                            <a:schemeClr val="tx1"/>
                          </a:solidFill>
                          <a:latin typeface="Cambria Math" panose="02040503050406030204" pitchFamily="18" charset="0"/>
                        </a:rPr>
                        <m:t>+⋯+</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𝑎</m:t>
                          </m:r>
                        </m:e>
                        <m:sub>
                          <m:r>
                            <a:rPr lang="en-US" sz="2800" b="0" i="1" smtClean="0">
                              <a:solidFill>
                                <a:schemeClr val="tx1"/>
                              </a:solidFill>
                              <a:latin typeface="Cambria Math" panose="02040503050406030204" pitchFamily="18" charset="0"/>
                            </a:rPr>
                            <m:t>𝑡</m:t>
                          </m:r>
                        </m:sub>
                      </m:sSub>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𝑥</m:t>
                          </m:r>
                        </m:e>
                        <m:sup>
                          <m:r>
                            <a:rPr lang="en-US" sz="2800" b="0" i="1" smtClean="0">
                              <a:solidFill>
                                <a:schemeClr val="tx1"/>
                              </a:solidFill>
                              <a:latin typeface="Cambria Math" panose="02040503050406030204" pitchFamily="18" charset="0"/>
                            </a:rPr>
                            <m:t>𝑡</m:t>
                          </m:r>
                        </m:sup>
                      </m:sSup>
                    </m:oMath>
                  </m:oMathPara>
                </a14:m>
                <a:endParaRPr lang="en-US" sz="2800" dirty="0">
                  <a:solidFill>
                    <a:schemeClr val="tx1"/>
                  </a:solidFill>
                </a:endParaRPr>
              </a:p>
            </p:txBody>
          </p:sp>
        </mc:Choice>
        <mc:Fallback xmlns="">
          <p:sp>
            <p:nvSpPr>
              <p:cNvPr id="18" name="Rectangle 17">
                <a:extLst>
                  <a:ext uri="{FF2B5EF4-FFF2-40B4-BE49-F238E27FC236}">
                    <a16:creationId xmlns:a16="http://schemas.microsoft.com/office/drawing/2014/main" id="{73CCA5E2-8387-7B46-966F-6C45CF55810D}"/>
                  </a:ext>
                </a:extLst>
              </p:cNvPr>
              <p:cNvSpPr>
                <a:spLocks noRot="1" noChangeAspect="1" noMove="1" noResize="1" noEditPoints="1" noAdjustHandles="1" noChangeArrowheads="1" noChangeShapeType="1" noTextEdit="1"/>
              </p:cNvSpPr>
              <p:nvPr/>
            </p:nvSpPr>
            <p:spPr>
              <a:xfrm>
                <a:off x="781484" y="4545627"/>
                <a:ext cx="4624536" cy="954107"/>
              </a:xfrm>
              <a:prstGeom prst="rect">
                <a:avLst/>
              </a:prstGeom>
              <a:blipFill>
                <a:blip r:embed="rId8"/>
                <a:stretch>
                  <a:fillRect l="-1096" b="-10667"/>
                </a:stretch>
              </a:blipFill>
            </p:spPr>
            <p:txBody>
              <a:bodyPr/>
              <a:lstStyle/>
              <a:p>
                <a:r>
                  <a:rPr lang="en-US">
                    <a:noFill/>
                  </a:rPr>
                  <a:t> </a:t>
                </a:r>
              </a:p>
            </p:txBody>
          </p:sp>
        </mc:Fallback>
      </mc:AlternateContent>
      <p:sp>
        <p:nvSpPr>
          <p:cNvPr id="35" name="Slide Number Placeholder 4">
            <a:extLst>
              <a:ext uri="{FF2B5EF4-FFF2-40B4-BE49-F238E27FC236}">
                <a16:creationId xmlns:a16="http://schemas.microsoft.com/office/drawing/2014/main" id="{EAF3D10D-194D-8348-998D-163D9CF51C8C}"/>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BF90ED-9FB6-254A-AC1F-D0236B9231E4}" type="slidenum">
              <a:rPr lang="en-US" smtClean="0"/>
              <a:pPr algn="r"/>
              <a:t>27</a:t>
            </a:fld>
            <a:endParaRPr lang="en-US" dirty="0"/>
          </a:p>
        </p:txBody>
      </p:sp>
    </p:spTree>
    <p:extLst>
      <p:ext uri="{BB962C8B-B14F-4D97-AF65-F5344CB8AC3E}">
        <p14:creationId xmlns:p14="http://schemas.microsoft.com/office/powerpoint/2010/main" val="4232176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FE471-1800-CA4E-A635-ADB356ADDBE3}"/>
              </a:ext>
            </a:extLst>
          </p:cNvPr>
          <p:cNvSpPr>
            <a:spLocks noGrp="1"/>
          </p:cNvSpPr>
          <p:nvPr>
            <p:ph type="title"/>
          </p:nvPr>
        </p:nvSpPr>
        <p:spPr/>
        <p:txBody>
          <a:bodyPr/>
          <a:lstStyle/>
          <a:p>
            <a:r>
              <a:rPr lang="en-US" dirty="0"/>
              <a:t> Shamir secret sharing (SSS) [Shamir79]</a:t>
            </a:r>
          </a:p>
        </p:txBody>
      </p:sp>
      <p:sp>
        <p:nvSpPr>
          <p:cNvPr id="18" name="Slide Number Placeholder 4">
            <a:extLst>
              <a:ext uri="{FF2B5EF4-FFF2-40B4-BE49-F238E27FC236}">
                <a16:creationId xmlns:a16="http://schemas.microsoft.com/office/drawing/2014/main" id="{34A11EFB-90E0-6C4C-8295-C0CA6C52298B}"/>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BF90ED-9FB6-254A-AC1F-D0236B9231E4}" type="slidenum">
              <a:rPr lang="en-US" smtClean="0"/>
              <a:pPr algn="r"/>
              <a:t>28</a:t>
            </a:fld>
            <a:endParaRPr lang="en-US" dirty="0"/>
          </a:p>
        </p:txBody>
      </p:sp>
      <p:pic>
        <p:nvPicPr>
          <p:cNvPr id="16" name="Picture 15">
            <a:extLst>
              <a:ext uri="{FF2B5EF4-FFF2-40B4-BE49-F238E27FC236}">
                <a16:creationId xmlns:a16="http://schemas.microsoft.com/office/drawing/2014/main" id="{7C287818-C4A1-5C1D-1D91-F12EC302F6DF}"/>
              </a:ext>
            </a:extLst>
          </p:cNvPr>
          <p:cNvPicPr>
            <a:picLocks noChangeAspect="1"/>
          </p:cNvPicPr>
          <p:nvPr/>
        </p:nvPicPr>
        <p:blipFill>
          <a:blip r:embed="rId3"/>
          <a:stretch>
            <a:fillRect/>
          </a:stretch>
        </p:blipFill>
        <p:spPr>
          <a:xfrm>
            <a:off x="2070842" y="2833319"/>
            <a:ext cx="1264850" cy="1325563"/>
          </a:xfrm>
          <a:prstGeom prst="rect">
            <a:avLst/>
          </a:prstGeom>
        </p:spPr>
      </p:pic>
      <p:sp>
        <p:nvSpPr>
          <p:cNvPr id="3" name="TextBox 2">
            <a:extLst>
              <a:ext uri="{FF2B5EF4-FFF2-40B4-BE49-F238E27FC236}">
                <a16:creationId xmlns:a16="http://schemas.microsoft.com/office/drawing/2014/main" id="{0CBA8023-8858-3196-1D5A-0C0BF3818E4D}"/>
              </a:ext>
            </a:extLst>
          </p:cNvPr>
          <p:cNvSpPr txBox="1"/>
          <p:nvPr/>
        </p:nvSpPr>
        <p:spPr>
          <a:xfrm>
            <a:off x="2141926" y="4219664"/>
            <a:ext cx="1177445" cy="523220"/>
          </a:xfrm>
          <a:prstGeom prst="rect">
            <a:avLst/>
          </a:prstGeom>
          <a:noFill/>
        </p:spPr>
        <p:txBody>
          <a:bodyPr wrap="square" rtlCol="0">
            <a:spAutoFit/>
          </a:bodyPr>
          <a:lstStyle/>
          <a:p>
            <a:r>
              <a:rPr lang="en-US" sz="2800" dirty="0"/>
              <a:t>Dealer</a:t>
            </a:r>
          </a:p>
        </p:txBody>
      </p:sp>
      <p:pic>
        <p:nvPicPr>
          <p:cNvPr id="17" name="Picture 16" descr="A person with the mouth open&#10;&#10;Description automatically generated with low confidence">
            <a:extLst>
              <a:ext uri="{FF2B5EF4-FFF2-40B4-BE49-F238E27FC236}">
                <a16:creationId xmlns:a16="http://schemas.microsoft.com/office/drawing/2014/main" id="{1382AB0E-37DD-9F24-8B0D-C7005A040399}"/>
              </a:ext>
            </a:extLst>
          </p:cNvPr>
          <p:cNvPicPr>
            <a:picLocks noChangeAspect="1"/>
          </p:cNvPicPr>
          <p:nvPr/>
        </p:nvPicPr>
        <p:blipFill>
          <a:blip r:embed="rId4"/>
          <a:stretch>
            <a:fillRect/>
          </a:stretch>
        </p:blipFill>
        <p:spPr>
          <a:xfrm>
            <a:off x="5847916" y="1502402"/>
            <a:ext cx="1074059" cy="1074059"/>
          </a:xfrm>
          <a:prstGeom prst="rect">
            <a:avLst/>
          </a:prstGeom>
        </p:spPr>
      </p:pic>
      <p:sp>
        <p:nvSpPr>
          <p:cNvPr id="19" name="TextBox 18">
            <a:extLst>
              <a:ext uri="{FF2B5EF4-FFF2-40B4-BE49-F238E27FC236}">
                <a16:creationId xmlns:a16="http://schemas.microsoft.com/office/drawing/2014/main" id="{BE1B1ABF-1698-BAEB-8BF4-8E0431CD4419}"/>
              </a:ext>
            </a:extLst>
          </p:cNvPr>
          <p:cNvSpPr txBox="1"/>
          <p:nvPr/>
        </p:nvSpPr>
        <p:spPr>
          <a:xfrm>
            <a:off x="5840881" y="2538244"/>
            <a:ext cx="1187263" cy="369332"/>
          </a:xfrm>
          <a:prstGeom prst="rect">
            <a:avLst/>
          </a:prstGeom>
          <a:noFill/>
        </p:spPr>
        <p:txBody>
          <a:bodyPr wrap="square" rtlCol="0">
            <a:spAutoFit/>
          </a:bodyPr>
          <a:lstStyle/>
          <a:p>
            <a:r>
              <a:rPr lang="en-US" dirty="0"/>
              <a:t>Verifier 0</a:t>
            </a:r>
          </a:p>
        </p:txBody>
      </p:sp>
      <p:pic>
        <p:nvPicPr>
          <p:cNvPr id="20" name="Picture 19" descr="A person with the mouth open&#10;&#10;Description automatically generated with low confidence">
            <a:extLst>
              <a:ext uri="{FF2B5EF4-FFF2-40B4-BE49-F238E27FC236}">
                <a16:creationId xmlns:a16="http://schemas.microsoft.com/office/drawing/2014/main" id="{A8C5CB8F-C4F6-DA09-7EB2-8289FB4E0924}"/>
              </a:ext>
            </a:extLst>
          </p:cNvPr>
          <p:cNvPicPr>
            <a:picLocks noChangeAspect="1"/>
          </p:cNvPicPr>
          <p:nvPr/>
        </p:nvPicPr>
        <p:blipFill>
          <a:blip r:embed="rId4"/>
          <a:stretch>
            <a:fillRect/>
          </a:stretch>
        </p:blipFill>
        <p:spPr>
          <a:xfrm>
            <a:off x="5898830" y="2968819"/>
            <a:ext cx="1074059" cy="1074059"/>
          </a:xfrm>
          <a:prstGeom prst="rect">
            <a:avLst/>
          </a:prstGeom>
        </p:spPr>
      </p:pic>
      <p:sp>
        <p:nvSpPr>
          <p:cNvPr id="21" name="TextBox 20">
            <a:extLst>
              <a:ext uri="{FF2B5EF4-FFF2-40B4-BE49-F238E27FC236}">
                <a16:creationId xmlns:a16="http://schemas.microsoft.com/office/drawing/2014/main" id="{87CD87F0-5051-D129-7AED-E215FD59A384}"/>
              </a:ext>
            </a:extLst>
          </p:cNvPr>
          <p:cNvSpPr txBox="1"/>
          <p:nvPr/>
        </p:nvSpPr>
        <p:spPr>
          <a:xfrm>
            <a:off x="5891795" y="4004661"/>
            <a:ext cx="1187263" cy="369332"/>
          </a:xfrm>
          <a:prstGeom prst="rect">
            <a:avLst/>
          </a:prstGeom>
          <a:noFill/>
        </p:spPr>
        <p:txBody>
          <a:bodyPr wrap="square" rtlCol="0">
            <a:spAutoFit/>
          </a:bodyPr>
          <a:lstStyle/>
          <a:p>
            <a:r>
              <a:rPr lang="en-US" dirty="0"/>
              <a:t>Verifier 1</a:t>
            </a:r>
          </a:p>
        </p:txBody>
      </p:sp>
      <p:pic>
        <p:nvPicPr>
          <p:cNvPr id="22" name="Picture 21" descr="A person with the mouth open&#10;&#10;Description automatically generated with low confidence">
            <a:extLst>
              <a:ext uri="{FF2B5EF4-FFF2-40B4-BE49-F238E27FC236}">
                <a16:creationId xmlns:a16="http://schemas.microsoft.com/office/drawing/2014/main" id="{37887C52-3389-2BC8-9D63-FEE9FA12E8F9}"/>
              </a:ext>
            </a:extLst>
          </p:cNvPr>
          <p:cNvPicPr>
            <a:picLocks noChangeAspect="1"/>
          </p:cNvPicPr>
          <p:nvPr/>
        </p:nvPicPr>
        <p:blipFill>
          <a:blip r:embed="rId4"/>
          <a:stretch>
            <a:fillRect/>
          </a:stretch>
        </p:blipFill>
        <p:spPr>
          <a:xfrm>
            <a:off x="5898830" y="5064257"/>
            <a:ext cx="1074059" cy="1074059"/>
          </a:xfrm>
          <a:prstGeom prst="rect">
            <a:avLst/>
          </a:prstGeom>
        </p:spPr>
      </p:pic>
      <p:sp>
        <p:nvSpPr>
          <p:cNvPr id="23" name="TextBox 22">
            <a:extLst>
              <a:ext uri="{FF2B5EF4-FFF2-40B4-BE49-F238E27FC236}">
                <a16:creationId xmlns:a16="http://schemas.microsoft.com/office/drawing/2014/main" id="{E4EEB00A-2A6D-8A49-66B8-D388F8517C53}"/>
              </a:ext>
            </a:extLst>
          </p:cNvPr>
          <p:cNvSpPr txBox="1"/>
          <p:nvPr/>
        </p:nvSpPr>
        <p:spPr>
          <a:xfrm>
            <a:off x="5847916" y="6123543"/>
            <a:ext cx="1335753" cy="369332"/>
          </a:xfrm>
          <a:prstGeom prst="rect">
            <a:avLst/>
          </a:prstGeom>
          <a:noFill/>
        </p:spPr>
        <p:txBody>
          <a:bodyPr wrap="square" rtlCol="0">
            <a:spAutoFit/>
          </a:bodyPr>
          <a:lstStyle/>
          <a:p>
            <a:r>
              <a:rPr lang="en-US" dirty="0"/>
              <a:t>Verifier N-1</a:t>
            </a: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0AB8CD2B-1669-A89C-1E8C-42DDAA862FB9}"/>
                  </a:ext>
                </a:extLst>
              </p:cNvPr>
              <p:cNvSpPr/>
              <p:nvPr/>
            </p:nvSpPr>
            <p:spPr>
              <a:xfrm rot="5400000">
                <a:off x="5968531" y="4471532"/>
                <a:ext cx="1000083"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rPr>
                        <m:t>⋯</m:t>
                      </m:r>
                    </m:oMath>
                  </m:oMathPara>
                </a14:m>
                <a:endParaRPr lang="en-US" sz="2800" dirty="0">
                  <a:solidFill>
                    <a:schemeClr val="tx1"/>
                  </a:solidFill>
                </a:endParaRPr>
              </a:p>
            </p:txBody>
          </p:sp>
        </mc:Choice>
        <mc:Fallback xmlns="">
          <p:sp>
            <p:nvSpPr>
              <p:cNvPr id="24" name="Rectangle 23">
                <a:extLst>
                  <a:ext uri="{FF2B5EF4-FFF2-40B4-BE49-F238E27FC236}">
                    <a16:creationId xmlns:a16="http://schemas.microsoft.com/office/drawing/2014/main" id="{0AB8CD2B-1669-A89C-1E8C-42DDAA862FB9}"/>
                  </a:ext>
                </a:extLst>
              </p:cNvPr>
              <p:cNvSpPr>
                <a:spLocks noRot="1" noChangeAspect="1" noMove="1" noResize="1" noEditPoints="1" noAdjustHandles="1" noChangeArrowheads="1" noChangeShapeType="1" noTextEdit="1"/>
              </p:cNvSpPr>
              <p:nvPr/>
            </p:nvSpPr>
            <p:spPr>
              <a:xfrm rot="5400000">
                <a:off x="5968531" y="4471532"/>
                <a:ext cx="1000083" cy="523220"/>
              </a:xfrm>
              <a:prstGeom prst="rect">
                <a:avLst/>
              </a:prstGeom>
              <a:blipFill>
                <a:blip r:embed="rId5"/>
                <a:stretch>
                  <a:fillRect/>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ADE94FB6-1C7F-A2C3-F54A-46DF4C73B893}"/>
              </a:ext>
            </a:extLst>
          </p:cNvPr>
          <p:cNvCxnSpPr>
            <a:cxnSpLocks/>
            <a:stCxn id="16" idx="3"/>
            <a:endCxn id="17" idx="1"/>
          </p:cNvCxnSpPr>
          <p:nvPr/>
        </p:nvCxnSpPr>
        <p:spPr>
          <a:xfrm flipV="1">
            <a:off x="3335692" y="2039432"/>
            <a:ext cx="2512224" cy="14566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E05B4B2-7D52-0EB2-56C4-A7B567D42E45}"/>
              </a:ext>
            </a:extLst>
          </p:cNvPr>
          <p:cNvCxnSpPr>
            <a:cxnSpLocks/>
            <a:stCxn id="16" idx="3"/>
            <a:endCxn id="20" idx="1"/>
          </p:cNvCxnSpPr>
          <p:nvPr/>
        </p:nvCxnSpPr>
        <p:spPr>
          <a:xfrm>
            <a:off x="3335692" y="3496101"/>
            <a:ext cx="2563138" cy="97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D6A7745-A5A2-1717-F8D6-1B0DC6B9976D}"/>
              </a:ext>
            </a:extLst>
          </p:cNvPr>
          <p:cNvCxnSpPr>
            <a:cxnSpLocks/>
            <a:stCxn id="16" idx="3"/>
            <a:endCxn id="22" idx="1"/>
          </p:cNvCxnSpPr>
          <p:nvPr/>
        </p:nvCxnSpPr>
        <p:spPr>
          <a:xfrm>
            <a:off x="3335692" y="3496101"/>
            <a:ext cx="2563138" cy="210518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3722C5B-3C9B-573C-9F77-022F9774221A}"/>
                  </a:ext>
                </a:extLst>
              </p:cNvPr>
              <p:cNvSpPr txBox="1"/>
              <p:nvPr/>
            </p:nvSpPr>
            <p:spPr>
              <a:xfrm>
                <a:off x="4310187" y="5584229"/>
                <a:ext cx="192627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𝑓</m:t>
                      </m:r>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𝑁</m:t>
                      </m:r>
                      <m:r>
                        <a:rPr lang="en-US" sz="2800" b="0" i="1" smtClean="0">
                          <a:solidFill>
                            <a:srgbClr val="FF0000"/>
                          </a:solidFill>
                          <a:latin typeface="Cambria Math" panose="02040503050406030204" pitchFamily="18" charset="0"/>
                        </a:rPr>
                        <m:t>−1)</m:t>
                      </m:r>
                    </m:oMath>
                  </m:oMathPara>
                </a14:m>
                <a:endParaRPr lang="en-US" sz="2800" dirty="0">
                  <a:solidFill>
                    <a:srgbClr val="FF0000"/>
                  </a:solidFill>
                </a:endParaRPr>
              </a:p>
            </p:txBody>
          </p:sp>
        </mc:Choice>
        <mc:Fallback xmlns="">
          <p:sp>
            <p:nvSpPr>
              <p:cNvPr id="33" name="TextBox 32">
                <a:extLst>
                  <a:ext uri="{FF2B5EF4-FFF2-40B4-BE49-F238E27FC236}">
                    <a16:creationId xmlns:a16="http://schemas.microsoft.com/office/drawing/2014/main" id="{A3722C5B-3C9B-573C-9F77-022F9774221A}"/>
                  </a:ext>
                </a:extLst>
              </p:cNvPr>
              <p:cNvSpPr txBox="1">
                <a:spLocks noRot="1" noChangeAspect="1" noMove="1" noResize="1" noEditPoints="1" noAdjustHandles="1" noChangeArrowheads="1" noChangeShapeType="1" noTextEdit="1"/>
              </p:cNvSpPr>
              <p:nvPr/>
            </p:nvSpPr>
            <p:spPr>
              <a:xfrm>
                <a:off x="4310187" y="5584229"/>
                <a:ext cx="1926276" cy="523220"/>
              </a:xfrm>
              <a:prstGeom prst="rect">
                <a:avLst/>
              </a:prstGeom>
              <a:blipFill>
                <a:blip r:embed="rId6"/>
                <a:stretch>
                  <a:fillRect b="-190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E3E98F3-6CDE-87A2-2BB2-017DEEF6785B}"/>
                  </a:ext>
                </a:extLst>
              </p:cNvPr>
              <p:cNvSpPr txBox="1"/>
              <p:nvPr/>
            </p:nvSpPr>
            <p:spPr>
              <a:xfrm>
                <a:off x="4693972" y="2163163"/>
                <a:ext cx="1926276" cy="9541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𝑓</m:t>
                      </m:r>
                      <m:r>
                        <a:rPr lang="en-US" sz="2800" b="0" i="1" smtClean="0">
                          <a:solidFill>
                            <a:srgbClr val="FF0000"/>
                          </a:solidFill>
                          <a:latin typeface="Cambria Math" panose="02040503050406030204" pitchFamily="18" charset="0"/>
                        </a:rPr>
                        <m:t>(0)</m:t>
                      </m:r>
                    </m:oMath>
                  </m:oMathPara>
                </a14:m>
                <a:endParaRPr lang="en-US" sz="2800" b="0" dirty="0">
                  <a:solidFill>
                    <a:srgbClr val="FF0000"/>
                  </a:solidFill>
                </a:endParaRPr>
              </a:p>
              <a:p>
                <a:endParaRPr lang="en-US" sz="2800" dirty="0">
                  <a:solidFill>
                    <a:srgbClr val="FF0000"/>
                  </a:solidFill>
                </a:endParaRPr>
              </a:p>
            </p:txBody>
          </p:sp>
        </mc:Choice>
        <mc:Fallback xmlns="">
          <p:sp>
            <p:nvSpPr>
              <p:cNvPr id="34" name="TextBox 33">
                <a:extLst>
                  <a:ext uri="{FF2B5EF4-FFF2-40B4-BE49-F238E27FC236}">
                    <a16:creationId xmlns:a16="http://schemas.microsoft.com/office/drawing/2014/main" id="{CE3E98F3-6CDE-87A2-2BB2-017DEEF6785B}"/>
                  </a:ext>
                </a:extLst>
              </p:cNvPr>
              <p:cNvSpPr txBox="1">
                <a:spLocks noRot="1" noChangeAspect="1" noMove="1" noResize="1" noEditPoints="1" noAdjustHandles="1" noChangeArrowheads="1" noChangeShapeType="1" noTextEdit="1"/>
              </p:cNvSpPr>
              <p:nvPr/>
            </p:nvSpPr>
            <p:spPr>
              <a:xfrm>
                <a:off x="4693972" y="2163163"/>
                <a:ext cx="1926276" cy="95410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B280F174-043B-3CF1-4B1A-D5D27A83F293}"/>
                  </a:ext>
                </a:extLst>
              </p:cNvPr>
              <p:cNvSpPr txBox="1"/>
              <p:nvPr/>
            </p:nvSpPr>
            <p:spPr>
              <a:xfrm>
                <a:off x="4704816" y="3496101"/>
                <a:ext cx="1926276" cy="9541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𝑓</m:t>
                      </m:r>
                      <m:r>
                        <a:rPr lang="en-US" sz="2800" b="0" i="1" smtClean="0">
                          <a:solidFill>
                            <a:srgbClr val="FF0000"/>
                          </a:solidFill>
                          <a:latin typeface="Cambria Math" panose="02040503050406030204" pitchFamily="18" charset="0"/>
                        </a:rPr>
                        <m:t>(1)</m:t>
                      </m:r>
                    </m:oMath>
                  </m:oMathPara>
                </a14:m>
                <a:endParaRPr lang="en-US" sz="2800" b="0" dirty="0">
                  <a:solidFill>
                    <a:srgbClr val="FF0000"/>
                  </a:solidFill>
                </a:endParaRPr>
              </a:p>
              <a:p>
                <a:endParaRPr lang="en-US" sz="2800" dirty="0">
                  <a:solidFill>
                    <a:srgbClr val="FF0000"/>
                  </a:solidFill>
                </a:endParaRPr>
              </a:p>
            </p:txBody>
          </p:sp>
        </mc:Choice>
        <mc:Fallback xmlns="">
          <p:sp>
            <p:nvSpPr>
              <p:cNvPr id="35" name="TextBox 34">
                <a:extLst>
                  <a:ext uri="{FF2B5EF4-FFF2-40B4-BE49-F238E27FC236}">
                    <a16:creationId xmlns:a16="http://schemas.microsoft.com/office/drawing/2014/main" id="{B280F174-043B-3CF1-4B1A-D5D27A83F293}"/>
                  </a:ext>
                </a:extLst>
              </p:cNvPr>
              <p:cNvSpPr txBox="1">
                <a:spLocks noRot="1" noChangeAspect="1" noMove="1" noResize="1" noEditPoints="1" noAdjustHandles="1" noChangeArrowheads="1" noChangeShapeType="1" noTextEdit="1"/>
              </p:cNvSpPr>
              <p:nvPr/>
            </p:nvSpPr>
            <p:spPr>
              <a:xfrm>
                <a:off x="4704816" y="3496101"/>
                <a:ext cx="1926276" cy="954107"/>
              </a:xfrm>
              <a:prstGeom prst="rect">
                <a:avLst/>
              </a:prstGeom>
              <a:blipFill>
                <a:blip r:embed="rId8"/>
                <a:stretch>
                  <a:fillRect/>
                </a:stretch>
              </a:blipFill>
            </p:spPr>
            <p:txBody>
              <a:bodyPr/>
              <a:lstStyle/>
              <a:p>
                <a:r>
                  <a:rPr lang="en-US">
                    <a:noFill/>
                  </a:rPr>
                  <a:t> </a:t>
                </a:r>
              </a:p>
            </p:txBody>
          </p:sp>
        </mc:Fallback>
      </mc:AlternateContent>
      <p:cxnSp>
        <p:nvCxnSpPr>
          <p:cNvPr id="36" name="Straight Arrow Connector 35">
            <a:extLst>
              <a:ext uri="{FF2B5EF4-FFF2-40B4-BE49-F238E27FC236}">
                <a16:creationId xmlns:a16="http://schemas.microsoft.com/office/drawing/2014/main" id="{CB2E206D-5169-143F-5854-D1A92E38F495}"/>
              </a:ext>
            </a:extLst>
          </p:cNvPr>
          <p:cNvCxnSpPr>
            <a:cxnSpLocks/>
          </p:cNvCxnSpPr>
          <p:nvPr/>
        </p:nvCxnSpPr>
        <p:spPr>
          <a:xfrm>
            <a:off x="6896518" y="2072995"/>
            <a:ext cx="2247482" cy="1539308"/>
          </a:xfrm>
          <a:prstGeom prst="straightConnector1">
            <a:avLst/>
          </a:prstGeom>
          <a:ln w="381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B4AE073-8916-F4B0-F7EB-E0ECFC1BF610}"/>
              </a:ext>
            </a:extLst>
          </p:cNvPr>
          <p:cNvCxnSpPr>
            <a:cxnSpLocks/>
            <a:stCxn id="22" idx="3"/>
          </p:cNvCxnSpPr>
          <p:nvPr/>
        </p:nvCxnSpPr>
        <p:spPr>
          <a:xfrm flipV="1">
            <a:off x="6972889" y="3562807"/>
            <a:ext cx="2171111" cy="2038480"/>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390C49C9-E144-B3D7-9B19-5338A84B013E}"/>
                  </a:ext>
                </a:extLst>
              </p:cNvPr>
              <p:cNvSpPr txBox="1"/>
              <p:nvPr/>
            </p:nvSpPr>
            <p:spPr>
              <a:xfrm>
                <a:off x="8446288" y="3295193"/>
                <a:ext cx="192627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𝑠𝑘</m:t>
                      </m:r>
                    </m:oMath>
                  </m:oMathPara>
                </a14:m>
                <a:endParaRPr lang="en-US" sz="2800" dirty="0">
                  <a:solidFill>
                    <a:srgbClr val="FF0000"/>
                  </a:solidFill>
                </a:endParaRPr>
              </a:p>
            </p:txBody>
          </p:sp>
        </mc:Choice>
        <mc:Fallback xmlns="">
          <p:sp>
            <p:nvSpPr>
              <p:cNvPr id="48" name="TextBox 47">
                <a:extLst>
                  <a:ext uri="{FF2B5EF4-FFF2-40B4-BE49-F238E27FC236}">
                    <a16:creationId xmlns:a16="http://schemas.microsoft.com/office/drawing/2014/main" id="{390C49C9-E144-B3D7-9B19-5338A84B013E}"/>
                  </a:ext>
                </a:extLst>
              </p:cNvPr>
              <p:cNvSpPr txBox="1">
                <a:spLocks noRot="1" noChangeAspect="1" noMove="1" noResize="1" noEditPoints="1" noAdjustHandles="1" noChangeArrowheads="1" noChangeShapeType="1" noTextEdit="1"/>
              </p:cNvSpPr>
              <p:nvPr/>
            </p:nvSpPr>
            <p:spPr>
              <a:xfrm>
                <a:off x="8446288" y="3295193"/>
                <a:ext cx="1926276" cy="523220"/>
              </a:xfrm>
              <a:prstGeom prst="rect">
                <a:avLst/>
              </a:prstGeom>
              <a:blipFill>
                <a:blip r:embed="rId9"/>
                <a:stretch>
                  <a:fillRect/>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id="{7AE4DC0D-1D8F-544D-1031-EF8D9D13957C}"/>
              </a:ext>
            </a:extLst>
          </p:cNvPr>
          <p:cNvSpPr txBox="1"/>
          <p:nvPr/>
        </p:nvSpPr>
        <p:spPr>
          <a:xfrm>
            <a:off x="7575860" y="1656518"/>
            <a:ext cx="2433234" cy="523220"/>
          </a:xfrm>
          <a:prstGeom prst="rect">
            <a:avLst/>
          </a:prstGeom>
          <a:solidFill>
            <a:schemeClr val="accent4">
              <a:lumMod val="40000"/>
              <a:lumOff val="60000"/>
            </a:schemeClr>
          </a:solidFill>
        </p:spPr>
        <p:txBody>
          <a:bodyPr wrap="square" rtlCol="0">
            <a:spAutoFit/>
          </a:bodyPr>
          <a:lstStyle/>
          <a:p>
            <a:pPr algn="ctr"/>
            <a:r>
              <a:rPr lang="en-US" sz="2800" dirty="0"/>
              <a:t>reconstruct</a:t>
            </a:r>
          </a:p>
        </p:txBody>
      </p:sp>
      <p:sp>
        <p:nvSpPr>
          <p:cNvPr id="50" name="TextBox 49">
            <a:extLst>
              <a:ext uri="{FF2B5EF4-FFF2-40B4-BE49-F238E27FC236}">
                <a16:creationId xmlns:a16="http://schemas.microsoft.com/office/drawing/2014/main" id="{145CB713-FB1C-C347-31FB-A12DDEEA62E3}"/>
              </a:ext>
            </a:extLst>
          </p:cNvPr>
          <p:cNvSpPr txBox="1"/>
          <p:nvPr/>
        </p:nvSpPr>
        <p:spPr>
          <a:xfrm>
            <a:off x="2786817" y="1639943"/>
            <a:ext cx="2433234" cy="523220"/>
          </a:xfrm>
          <a:prstGeom prst="rect">
            <a:avLst/>
          </a:prstGeom>
          <a:solidFill>
            <a:schemeClr val="accent4">
              <a:lumMod val="40000"/>
              <a:lumOff val="60000"/>
            </a:schemeClr>
          </a:solidFill>
        </p:spPr>
        <p:txBody>
          <a:bodyPr wrap="square" rtlCol="0">
            <a:spAutoFit/>
          </a:bodyPr>
          <a:lstStyle/>
          <a:p>
            <a:pPr algn="ctr"/>
            <a:r>
              <a:rPr lang="en-US" sz="2800" dirty="0"/>
              <a:t>share </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9C21C1B-AE4A-DE85-8B7F-A5C256A1601A}"/>
                  </a:ext>
                </a:extLst>
              </p:cNvPr>
              <p:cNvSpPr txBox="1"/>
              <p:nvPr/>
            </p:nvSpPr>
            <p:spPr>
              <a:xfrm>
                <a:off x="-262474" y="4728387"/>
                <a:ext cx="6098582" cy="95410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ea typeface="Cambria Math" panose="02040503050406030204" pitchFamily="18" charset="0"/>
                        </a:rPr>
                        <m:t> </m:t>
                      </m:r>
                      <m:r>
                        <a:rPr lang="en-US" sz="2800" b="0" i="1" smtClean="0">
                          <a:solidFill>
                            <a:srgbClr val="FF0000"/>
                          </a:solidFill>
                          <a:latin typeface="Cambria Math" panose="02040503050406030204" pitchFamily="18" charset="0"/>
                          <a:ea typeface="Cambria Math" panose="02040503050406030204" pitchFamily="18" charset="0"/>
                        </a:rPr>
                        <m:t>𝑠𝑘</m:t>
                      </m:r>
                      <m:r>
                        <a:rPr lang="en-US" sz="2800" b="0" i="1" smtClean="0">
                          <a:solidFill>
                            <a:srgbClr val="FF0000"/>
                          </a:solidFill>
                          <a:latin typeface="Cambria Math" panose="02040503050406030204" pitchFamily="18" charset="0"/>
                          <a:ea typeface="Cambria Math" panose="02040503050406030204" pitchFamily="18" charset="0"/>
                        </a:rPr>
                        <m:t>=</m:t>
                      </m:r>
                      <m:r>
                        <a:rPr lang="en-US" sz="2800" i="1">
                          <a:solidFill>
                            <a:srgbClr val="FF0000"/>
                          </a:solidFill>
                          <a:latin typeface="Cambria Math" panose="02040503050406030204" pitchFamily="18" charset="0"/>
                          <a:ea typeface="Cambria Math" panose="02040503050406030204" pitchFamily="18" charset="0"/>
                        </a:rPr>
                        <m:t>𝑓</m:t>
                      </m:r>
                      <m:r>
                        <a:rPr lang="en-US" sz="2800" i="1">
                          <a:solidFill>
                            <a:srgbClr val="FF0000"/>
                          </a:solidFill>
                          <a:latin typeface="Cambria Math" panose="02040503050406030204" pitchFamily="18" charset="0"/>
                          <a:ea typeface="Cambria Math" panose="02040503050406030204" pitchFamily="18" charset="0"/>
                        </a:rPr>
                        <m:t>(−1)</m:t>
                      </m:r>
                    </m:oMath>
                  </m:oMathPara>
                </a14:m>
                <a:endParaRPr lang="en-US" sz="2800" dirty="0">
                  <a:solidFill>
                    <a:schemeClr val="tx1"/>
                  </a:solidFill>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ea typeface="Cambria Math" panose="02040503050406030204" pitchFamily="18" charset="0"/>
                        </a:rPr>
                        <m:t>𝑓</m:t>
                      </m:r>
                      <m:d>
                        <m:dPr>
                          <m:ctrlPr>
                            <a:rPr lang="en-US" sz="2800" b="0" i="1" smtClean="0">
                              <a:solidFill>
                                <a:schemeClr val="tx1"/>
                              </a:solidFill>
                              <a:latin typeface="Cambria Math" panose="02040503050406030204" pitchFamily="18" charset="0"/>
                              <a:ea typeface="Cambria Math" panose="02040503050406030204" pitchFamily="18" charset="0"/>
                            </a:rPr>
                          </m:ctrlPr>
                        </m:dPr>
                        <m:e>
                          <m:r>
                            <a:rPr lang="en-US" sz="2800" b="0" i="1" smtClean="0">
                              <a:solidFill>
                                <a:schemeClr val="tx1"/>
                              </a:solidFill>
                              <a:latin typeface="Cambria Math" panose="02040503050406030204" pitchFamily="18" charset="0"/>
                              <a:ea typeface="Cambria Math" panose="02040503050406030204" pitchFamily="18" charset="0"/>
                            </a:rPr>
                            <m:t>𝑥</m:t>
                          </m:r>
                        </m:e>
                      </m:d>
                      <m:r>
                        <a:rPr lang="en-US" sz="2800" b="0" i="1" smtClean="0">
                          <a:solidFill>
                            <a:schemeClr val="tx1"/>
                          </a:solidFill>
                          <a:latin typeface="Cambria Math" panose="02040503050406030204" pitchFamily="18" charset="0"/>
                          <a:ea typeface="Cambria Math" panose="02040503050406030204" pitchFamily="18" charset="0"/>
                        </a:rPr>
                        <m:t>=</m:t>
                      </m:r>
                      <m:sSub>
                        <m:sSubPr>
                          <m:ctrlPr>
                            <a:rPr lang="en-US" sz="2800" b="0" i="1" smtClean="0">
                              <a:solidFill>
                                <a:schemeClr val="tx1"/>
                              </a:solidFill>
                              <a:latin typeface="Cambria Math" panose="02040503050406030204" pitchFamily="18" charset="0"/>
                              <a:ea typeface="Cambria Math" panose="02040503050406030204" pitchFamily="18" charset="0"/>
                            </a:rPr>
                          </m:ctrlPr>
                        </m:sSubPr>
                        <m:e>
                          <m:r>
                            <a:rPr lang="en-US" sz="2800" b="0" i="1" smtClean="0">
                              <a:solidFill>
                                <a:schemeClr val="tx1"/>
                              </a:solidFill>
                              <a:latin typeface="Cambria Math" panose="02040503050406030204" pitchFamily="18" charset="0"/>
                              <a:ea typeface="Cambria Math" panose="02040503050406030204" pitchFamily="18" charset="0"/>
                            </a:rPr>
                            <m:t>𝑎</m:t>
                          </m:r>
                        </m:e>
                        <m:sub>
                          <m:r>
                            <a:rPr lang="en-US" sz="2800" b="0" i="1" smtClean="0">
                              <a:solidFill>
                                <a:schemeClr val="tx1"/>
                              </a:solidFill>
                              <a:latin typeface="Cambria Math" panose="02040503050406030204" pitchFamily="18" charset="0"/>
                              <a:ea typeface="Cambria Math" panose="02040503050406030204" pitchFamily="18" charset="0"/>
                            </a:rPr>
                            <m:t>0</m:t>
                          </m:r>
                        </m:sub>
                      </m:sSub>
                      <m:r>
                        <a:rPr lang="en-US" sz="2800" b="0" i="1" smtClean="0">
                          <a:solidFill>
                            <a:schemeClr val="tx1"/>
                          </a:solidFill>
                          <a:latin typeface="Cambria Math" panose="02040503050406030204" pitchFamily="18" charset="0"/>
                          <a:ea typeface="Cambria Math" panose="02040503050406030204" pitchFamily="18" charset="0"/>
                        </a:rPr>
                        <m:t>+</m:t>
                      </m:r>
                      <m:sSub>
                        <m:sSubPr>
                          <m:ctrlPr>
                            <a:rPr lang="en-US" sz="2800" b="0" i="1" smtClean="0">
                              <a:solidFill>
                                <a:schemeClr val="tx1"/>
                              </a:solidFill>
                              <a:latin typeface="Cambria Math" panose="02040503050406030204" pitchFamily="18" charset="0"/>
                              <a:ea typeface="Cambria Math" panose="02040503050406030204" pitchFamily="18" charset="0"/>
                            </a:rPr>
                          </m:ctrlPr>
                        </m:sSubPr>
                        <m:e>
                          <m:r>
                            <a:rPr lang="en-US" sz="2800" b="0" i="1" smtClean="0">
                              <a:solidFill>
                                <a:schemeClr val="tx1"/>
                              </a:solidFill>
                              <a:latin typeface="Cambria Math" panose="02040503050406030204" pitchFamily="18" charset="0"/>
                              <a:ea typeface="Cambria Math" panose="02040503050406030204" pitchFamily="18" charset="0"/>
                            </a:rPr>
                            <m:t>𝑎</m:t>
                          </m:r>
                        </m:e>
                        <m:sub>
                          <m:r>
                            <a:rPr lang="en-US" sz="2800" b="0" i="1" smtClean="0">
                              <a:solidFill>
                                <a:schemeClr val="tx1"/>
                              </a:solidFill>
                              <a:latin typeface="Cambria Math" panose="02040503050406030204" pitchFamily="18" charset="0"/>
                              <a:ea typeface="Cambria Math" panose="02040503050406030204" pitchFamily="18" charset="0"/>
                            </a:rPr>
                            <m:t>1</m:t>
                          </m:r>
                        </m:sub>
                      </m:sSub>
                      <m:r>
                        <a:rPr lang="en-US" sz="2800" b="0" i="1" smtClean="0">
                          <a:solidFill>
                            <a:schemeClr val="tx1"/>
                          </a:solidFill>
                          <a:latin typeface="Cambria Math" panose="02040503050406030204" pitchFamily="18" charset="0"/>
                          <a:ea typeface="Cambria Math" panose="02040503050406030204" pitchFamily="18" charset="0"/>
                        </a:rPr>
                        <m:t>𝑥</m:t>
                      </m:r>
                      <m:r>
                        <a:rPr lang="en-US" sz="2800" b="0" i="1" smtClean="0">
                          <a:solidFill>
                            <a:schemeClr val="tx1"/>
                          </a:solidFill>
                          <a:latin typeface="Cambria Math" panose="02040503050406030204" pitchFamily="18" charset="0"/>
                          <a:ea typeface="Cambria Math" panose="02040503050406030204" pitchFamily="18" charset="0"/>
                        </a:rPr>
                        <m:t>+⋯+</m:t>
                      </m:r>
                      <m:sSub>
                        <m:sSubPr>
                          <m:ctrlPr>
                            <a:rPr lang="en-US" sz="2800" b="0" i="1" smtClean="0">
                              <a:solidFill>
                                <a:schemeClr val="tx1"/>
                              </a:solidFill>
                              <a:latin typeface="Cambria Math" panose="02040503050406030204" pitchFamily="18" charset="0"/>
                              <a:ea typeface="Cambria Math" panose="02040503050406030204" pitchFamily="18" charset="0"/>
                            </a:rPr>
                          </m:ctrlPr>
                        </m:sSubPr>
                        <m:e>
                          <m:r>
                            <a:rPr lang="en-US" sz="2800" b="0" i="1" smtClean="0">
                              <a:solidFill>
                                <a:schemeClr val="tx1"/>
                              </a:solidFill>
                              <a:latin typeface="Cambria Math" panose="02040503050406030204" pitchFamily="18" charset="0"/>
                              <a:ea typeface="Cambria Math" panose="02040503050406030204" pitchFamily="18" charset="0"/>
                            </a:rPr>
                            <m:t>𝑎</m:t>
                          </m:r>
                        </m:e>
                        <m:sub>
                          <m:r>
                            <a:rPr lang="en-US" sz="2800" b="0" i="1" smtClean="0">
                              <a:solidFill>
                                <a:schemeClr val="tx1"/>
                              </a:solidFill>
                              <a:latin typeface="Cambria Math" panose="02040503050406030204" pitchFamily="18" charset="0"/>
                              <a:ea typeface="Cambria Math" panose="02040503050406030204" pitchFamily="18" charset="0"/>
                            </a:rPr>
                            <m:t>𝑡</m:t>
                          </m:r>
                        </m:sub>
                      </m:sSub>
                      <m:sSup>
                        <m:sSupPr>
                          <m:ctrlPr>
                            <a:rPr lang="en-US" sz="2800" b="0" i="1" smtClean="0">
                              <a:solidFill>
                                <a:schemeClr val="tx1"/>
                              </a:solidFill>
                              <a:latin typeface="Cambria Math" panose="02040503050406030204" pitchFamily="18" charset="0"/>
                              <a:ea typeface="Cambria Math" panose="02040503050406030204" pitchFamily="18" charset="0"/>
                            </a:rPr>
                          </m:ctrlPr>
                        </m:sSupPr>
                        <m:e>
                          <m:r>
                            <a:rPr lang="en-US" sz="2800" b="0" i="1" smtClean="0">
                              <a:solidFill>
                                <a:schemeClr val="tx1"/>
                              </a:solidFill>
                              <a:latin typeface="Cambria Math" panose="02040503050406030204" pitchFamily="18" charset="0"/>
                              <a:ea typeface="Cambria Math" panose="02040503050406030204" pitchFamily="18" charset="0"/>
                            </a:rPr>
                            <m:t>𝑥</m:t>
                          </m:r>
                        </m:e>
                        <m:sup>
                          <m:r>
                            <a:rPr lang="en-US" sz="2800" b="0" i="1" smtClean="0">
                              <a:solidFill>
                                <a:schemeClr val="tx1"/>
                              </a:solidFill>
                              <a:latin typeface="Cambria Math" panose="02040503050406030204" pitchFamily="18" charset="0"/>
                              <a:ea typeface="Cambria Math" panose="02040503050406030204" pitchFamily="18" charset="0"/>
                            </a:rPr>
                            <m:t>𝑡</m:t>
                          </m:r>
                        </m:sup>
                      </m:sSup>
                    </m:oMath>
                  </m:oMathPara>
                </a14:m>
                <a:endParaRPr lang="en-US" sz="2800" dirty="0">
                  <a:solidFill>
                    <a:schemeClr val="tx1"/>
                  </a:solidFill>
                  <a:latin typeface="Cambria Math" panose="02040503050406030204" pitchFamily="18" charset="0"/>
                  <a:ea typeface="Cambria Math" panose="02040503050406030204" pitchFamily="18" charset="0"/>
                </a:endParaRPr>
              </a:p>
            </p:txBody>
          </p:sp>
        </mc:Choice>
        <mc:Fallback xmlns="">
          <p:sp>
            <p:nvSpPr>
              <p:cNvPr id="27" name="TextBox 26">
                <a:extLst>
                  <a:ext uri="{FF2B5EF4-FFF2-40B4-BE49-F238E27FC236}">
                    <a16:creationId xmlns:a16="http://schemas.microsoft.com/office/drawing/2014/main" id="{A9C21C1B-AE4A-DE85-8B7F-A5C256A1601A}"/>
                  </a:ext>
                </a:extLst>
              </p:cNvPr>
              <p:cNvSpPr txBox="1">
                <a:spLocks noRot="1" noChangeAspect="1" noMove="1" noResize="1" noEditPoints="1" noAdjustHandles="1" noChangeArrowheads="1" noChangeShapeType="1" noTextEdit="1"/>
              </p:cNvSpPr>
              <p:nvPr/>
            </p:nvSpPr>
            <p:spPr>
              <a:xfrm>
                <a:off x="-262474" y="4728387"/>
                <a:ext cx="6098582" cy="954107"/>
              </a:xfrm>
              <a:prstGeom prst="rect">
                <a:avLst/>
              </a:prstGeom>
              <a:blipFill>
                <a:blip r:embed="rId10"/>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80F6EEF-5133-45E5-D404-838225762A97}"/>
                  </a:ext>
                </a:extLst>
              </p:cNvPr>
              <p:cNvSpPr txBox="1"/>
              <p:nvPr/>
            </p:nvSpPr>
            <p:spPr>
              <a:xfrm>
                <a:off x="7584024" y="5348533"/>
                <a:ext cx="4171741" cy="523220"/>
              </a:xfrm>
              <a:prstGeom prst="rect">
                <a:avLst/>
              </a:prstGeom>
              <a:noFill/>
            </p:spPr>
            <p:txBody>
              <a:bodyPr wrap="square">
                <a:spAutoFit/>
              </a:bodyPr>
              <a:lstStyle/>
              <a:p>
                <a:r>
                  <a:rPr lang="en-US" sz="2800" dirty="0"/>
                  <a:t>Threshold </a:t>
                </a:r>
                <a14:m>
                  <m:oMath xmlns:m="http://schemas.openxmlformats.org/officeDocument/2006/math">
                    <m:r>
                      <a:rPr lang="en-US" sz="2800" i="1" dirty="0" smtClean="0">
                        <a:solidFill>
                          <a:srgbClr val="FF0000"/>
                        </a:solidFill>
                        <a:latin typeface="Cambria Math" panose="02040503050406030204" pitchFamily="18" charset="0"/>
                      </a:rPr>
                      <m:t>𝑡</m:t>
                    </m:r>
                    <m:r>
                      <a:rPr lang="en-US" sz="2800" i="1" dirty="0" smtClean="0">
                        <a:solidFill>
                          <a:srgbClr val="FF0000"/>
                        </a:solidFill>
                        <a:latin typeface="Cambria Math" panose="02040503050406030204" pitchFamily="18" charset="0"/>
                      </a:rPr>
                      <m:t>= </m:t>
                    </m:r>
                    <m:r>
                      <a:rPr lang="en-US" sz="2800" i="1" dirty="0" smtClean="0">
                        <a:solidFill>
                          <a:srgbClr val="FF0000"/>
                        </a:solidFill>
                        <a:latin typeface="Cambria Math" panose="02040503050406030204" pitchFamily="18" charset="0"/>
                      </a:rPr>
                      <m:t>𝑂</m:t>
                    </m:r>
                    <m:r>
                      <a:rPr lang="en-US" sz="2800" i="1" dirty="0" smtClean="0">
                        <a:solidFill>
                          <a:srgbClr val="FF0000"/>
                        </a:solidFill>
                        <a:latin typeface="Cambria Math" panose="02040503050406030204" pitchFamily="18" charset="0"/>
                      </a:rPr>
                      <m:t>(</m:t>
                    </m:r>
                    <m:r>
                      <a:rPr lang="en-US" sz="2800" i="1" dirty="0" smtClean="0">
                        <a:solidFill>
                          <a:srgbClr val="FF0000"/>
                        </a:solidFill>
                        <a:latin typeface="Cambria Math" panose="02040503050406030204" pitchFamily="18" charset="0"/>
                      </a:rPr>
                      <m:t>𝑁</m:t>
                    </m:r>
                    <m:r>
                      <a:rPr lang="en-US" sz="2800" i="1" dirty="0" smtClean="0">
                        <a:solidFill>
                          <a:srgbClr val="FF0000"/>
                        </a:solidFill>
                        <a:latin typeface="Cambria Math" panose="02040503050406030204" pitchFamily="18" charset="0"/>
                      </a:rPr>
                      <m:t>)</m:t>
                    </m:r>
                  </m:oMath>
                </a14:m>
                <a:endParaRPr lang="en-US" sz="2800" dirty="0"/>
              </a:p>
            </p:txBody>
          </p:sp>
        </mc:Choice>
        <mc:Fallback xmlns="">
          <p:sp>
            <p:nvSpPr>
              <p:cNvPr id="37" name="TextBox 36">
                <a:extLst>
                  <a:ext uri="{FF2B5EF4-FFF2-40B4-BE49-F238E27FC236}">
                    <a16:creationId xmlns:a16="http://schemas.microsoft.com/office/drawing/2014/main" id="{480F6EEF-5133-45E5-D404-838225762A97}"/>
                  </a:ext>
                </a:extLst>
              </p:cNvPr>
              <p:cNvSpPr txBox="1">
                <a:spLocks noRot="1" noChangeAspect="1" noMove="1" noResize="1" noEditPoints="1" noAdjustHandles="1" noChangeArrowheads="1" noChangeShapeType="1" noTextEdit="1"/>
              </p:cNvSpPr>
              <p:nvPr/>
            </p:nvSpPr>
            <p:spPr>
              <a:xfrm>
                <a:off x="7584024" y="5348533"/>
                <a:ext cx="4171741" cy="523220"/>
              </a:xfrm>
              <a:prstGeom prst="rect">
                <a:avLst/>
              </a:prstGeom>
              <a:blipFill>
                <a:blip r:embed="rId11"/>
                <a:stretch>
                  <a:fillRect l="-3040" t="-9302" b="-30233"/>
                </a:stretch>
              </a:blipFill>
            </p:spPr>
            <p:txBody>
              <a:bodyPr/>
              <a:lstStyle/>
              <a:p>
                <a:r>
                  <a:rPr lang="en-US">
                    <a:noFill/>
                  </a:rPr>
                  <a:t> </a:t>
                </a:r>
              </a:p>
            </p:txBody>
          </p:sp>
        </mc:Fallback>
      </mc:AlternateContent>
      <p:pic>
        <p:nvPicPr>
          <p:cNvPr id="1026" name="Picture 2" descr="Lagrange Polynomial Interpolation — Python Numerical Methods">
            <a:extLst>
              <a:ext uri="{FF2B5EF4-FFF2-40B4-BE49-F238E27FC236}">
                <a16:creationId xmlns:a16="http://schemas.microsoft.com/office/drawing/2014/main" id="{57A3046A-596D-D018-A8A7-DD10A5FE190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27871" y="2319578"/>
            <a:ext cx="3570052" cy="292452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1538EC2-DA8F-BD58-FCAE-891B6DDD8EFE}"/>
                  </a:ext>
                </a:extLst>
              </p:cNvPr>
              <p:cNvSpPr txBox="1"/>
              <p:nvPr/>
            </p:nvSpPr>
            <p:spPr>
              <a:xfrm>
                <a:off x="7315625" y="4429896"/>
                <a:ext cx="192627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𝑠𝑘</m:t>
                      </m:r>
                    </m:oMath>
                  </m:oMathPara>
                </a14:m>
                <a:endParaRPr lang="en-US" sz="2800" dirty="0">
                  <a:solidFill>
                    <a:srgbClr val="FF0000"/>
                  </a:solidFill>
                </a:endParaRPr>
              </a:p>
            </p:txBody>
          </p:sp>
        </mc:Choice>
        <mc:Fallback xmlns="">
          <p:sp>
            <p:nvSpPr>
              <p:cNvPr id="29" name="TextBox 28">
                <a:extLst>
                  <a:ext uri="{FF2B5EF4-FFF2-40B4-BE49-F238E27FC236}">
                    <a16:creationId xmlns:a16="http://schemas.microsoft.com/office/drawing/2014/main" id="{01538EC2-DA8F-BD58-FCAE-891B6DDD8EFE}"/>
                  </a:ext>
                </a:extLst>
              </p:cNvPr>
              <p:cNvSpPr txBox="1">
                <a:spLocks noRot="1" noChangeAspect="1" noMove="1" noResize="1" noEditPoints="1" noAdjustHandles="1" noChangeArrowheads="1" noChangeShapeType="1" noTextEdit="1"/>
              </p:cNvSpPr>
              <p:nvPr/>
            </p:nvSpPr>
            <p:spPr>
              <a:xfrm>
                <a:off x="7315625" y="4429896"/>
                <a:ext cx="1926276" cy="523220"/>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7476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FE471-1800-CA4E-A635-ADB356ADDBE3}"/>
              </a:ext>
            </a:extLst>
          </p:cNvPr>
          <p:cNvSpPr>
            <a:spLocks noGrp="1"/>
          </p:cNvSpPr>
          <p:nvPr>
            <p:ph type="title"/>
          </p:nvPr>
        </p:nvSpPr>
        <p:spPr/>
        <p:txBody>
          <a:bodyPr/>
          <a:lstStyle/>
          <a:p>
            <a:r>
              <a:rPr lang="en-US" dirty="0"/>
              <a:t> Verifiable Shamir secret sharing</a:t>
            </a:r>
          </a:p>
        </p:txBody>
      </p:sp>
      <p:sp>
        <p:nvSpPr>
          <p:cNvPr id="18" name="Slide Number Placeholder 4">
            <a:extLst>
              <a:ext uri="{FF2B5EF4-FFF2-40B4-BE49-F238E27FC236}">
                <a16:creationId xmlns:a16="http://schemas.microsoft.com/office/drawing/2014/main" id="{34A11EFB-90E0-6C4C-8295-C0CA6C52298B}"/>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BF90ED-9FB6-254A-AC1F-D0236B9231E4}" type="slidenum">
              <a:rPr lang="en-US" smtClean="0"/>
              <a:pPr algn="r"/>
              <a:t>29</a:t>
            </a:fld>
            <a:endParaRPr lang="en-US" dirty="0"/>
          </a:p>
        </p:txBody>
      </p:sp>
      <p:pic>
        <p:nvPicPr>
          <p:cNvPr id="16" name="Picture 15">
            <a:extLst>
              <a:ext uri="{FF2B5EF4-FFF2-40B4-BE49-F238E27FC236}">
                <a16:creationId xmlns:a16="http://schemas.microsoft.com/office/drawing/2014/main" id="{7C287818-C4A1-5C1D-1D91-F12EC302F6DF}"/>
              </a:ext>
            </a:extLst>
          </p:cNvPr>
          <p:cNvPicPr>
            <a:picLocks noChangeAspect="1"/>
          </p:cNvPicPr>
          <p:nvPr/>
        </p:nvPicPr>
        <p:blipFill>
          <a:blip r:embed="rId3"/>
          <a:stretch>
            <a:fillRect/>
          </a:stretch>
        </p:blipFill>
        <p:spPr>
          <a:xfrm>
            <a:off x="2070842" y="2833319"/>
            <a:ext cx="1264850" cy="1325563"/>
          </a:xfrm>
          <a:prstGeom prst="rect">
            <a:avLst/>
          </a:prstGeom>
        </p:spPr>
      </p:pic>
      <p:sp>
        <p:nvSpPr>
          <p:cNvPr id="3" name="TextBox 2">
            <a:extLst>
              <a:ext uri="{FF2B5EF4-FFF2-40B4-BE49-F238E27FC236}">
                <a16:creationId xmlns:a16="http://schemas.microsoft.com/office/drawing/2014/main" id="{0CBA8023-8858-3196-1D5A-0C0BF3818E4D}"/>
              </a:ext>
            </a:extLst>
          </p:cNvPr>
          <p:cNvSpPr txBox="1"/>
          <p:nvPr/>
        </p:nvSpPr>
        <p:spPr>
          <a:xfrm>
            <a:off x="2141926" y="4219664"/>
            <a:ext cx="1177445" cy="523220"/>
          </a:xfrm>
          <a:prstGeom prst="rect">
            <a:avLst/>
          </a:prstGeom>
          <a:noFill/>
        </p:spPr>
        <p:txBody>
          <a:bodyPr wrap="square" rtlCol="0">
            <a:spAutoFit/>
          </a:bodyPr>
          <a:lstStyle/>
          <a:p>
            <a:r>
              <a:rPr lang="en-US" sz="2800" dirty="0"/>
              <a:t>Dealer</a:t>
            </a:r>
          </a:p>
        </p:txBody>
      </p:sp>
      <p:pic>
        <p:nvPicPr>
          <p:cNvPr id="17" name="Picture 16" descr="A person with the mouth open&#10;&#10;Description automatically generated with low confidence">
            <a:extLst>
              <a:ext uri="{FF2B5EF4-FFF2-40B4-BE49-F238E27FC236}">
                <a16:creationId xmlns:a16="http://schemas.microsoft.com/office/drawing/2014/main" id="{1382AB0E-37DD-9F24-8B0D-C7005A040399}"/>
              </a:ext>
            </a:extLst>
          </p:cNvPr>
          <p:cNvPicPr>
            <a:picLocks noChangeAspect="1"/>
          </p:cNvPicPr>
          <p:nvPr/>
        </p:nvPicPr>
        <p:blipFill>
          <a:blip r:embed="rId4"/>
          <a:stretch>
            <a:fillRect/>
          </a:stretch>
        </p:blipFill>
        <p:spPr>
          <a:xfrm>
            <a:off x="5847916" y="1502402"/>
            <a:ext cx="1074059" cy="1074059"/>
          </a:xfrm>
          <a:prstGeom prst="rect">
            <a:avLst/>
          </a:prstGeom>
        </p:spPr>
      </p:pic>
      <p:sp>
        <p:nvSpPr>
          <p:cNvPr id="19" name="TextBox 18">
            <a:extLst>
              <a:ext uri="{FF2B5EF4-FFF2-40B4-BE49-F238E27FC236}">
                <a16:creationId xmlns:a16="http://schemas.microsoft.com/office/drawing/2014/main" id="{BE1B1ABF-1698-BAEB-8BF4-8E0431CD4419}"/>
              </a:ext>
            </a:extLst>
          </p:cNvPr>
          <p:cNvSpPr txBox="1"/>
          <p:nvPr/>
        </p:nvSpPr>
        <p:spPr>
          <a:xfrm>
            <a:off x="5840881" y="2538244"/>
            <a:ext cx="1187263" cy="369332"/>
          </a:xfrm>
          <a:prstGeom prst="rect">
            <a:avLst/>
          </a:prstGeom>
          <a:noFill/>
        </p:spPr>
        <p:txBody>
          <a:bodyPr wrap="square" rtlCol="0">
            <a:spAutoFit/>
          </a:bodyPr>
          <a:lstStyle/>
          <a:p>
            <a:r>
              <a:rPr lang="en-US" dirty="0"/>
              <a:t>Verifier 0</a:t>
            </a:r>
          </a:p>
        </p:txBody>
      </p:sp>
      <p:pic>
        <p:nvPicPr>
          <p:cNvPr id="20" name="Picture 19" descr="A person with the mouth open&#10;&#10;Description automatically generated with low confidence">
            <a:extLst>
              <a:ext uri="{FF2B5EF4-FFF2-40B4-BE49-F238E27FC236}">
                <a16:creationId xmlns:a16="http://schemas.microsoft.com/office/drawing/2014/main" id="{A8C5CB8F-C4F6-DA09-7EB2-8289FB4E0924}"/>
              </a:ext>
            </a:extLst>
          </p:cNvPr>
          <p:cNvPicPr>
            <a:picLocks noChangeAspect="1"/>
          </p:cNvPicPr>
          <p:nvPr/>
        </p:nvPicPr>
        <p:blipFill>
          <a:blip r:embed="rId4"/>
          <a:stretch>
            <a:fillRect/>
          </a:stretch>
        </p:blipFill>
        <p:spPr>
          <a:xfrm>
            <a:off x="5898830" y="2968819"/>
            <a:ext cx="1074059" cy="1074059"/>
          </a:xfrm>
          <a:prstGeom prst="rect">
            <a:avLst/>
          </a:prstGeom>
        </p:spPr>
      </p:pic>
      <p:sp>
        <p:nvSpPr>
          <p:cNvPr id="21" name="TextBox 20">
            <a:extLst>
              <a:ext uri="{FF2B5EF4-FFF2-40B4-BE49-F238E27FC236}">
                <a16:creationId xmlns:a16="http://schemas.microsoft.com/office/drawing/2014/main" id="{87CD87F0-5051-D129-7AED-E215FD59A384}"/>
              </a:ext>
            </a:extLst>
          </p:cNvPr>
          <p:cNvSpPr txBox="1"/>
          <p:nvPr/>
        </p:nvSpPr>
        <p:spPr>
          <a:xfrm>
            <a:off x="5891795" y="4004661"/>
            <a:ext cx="1187263" cy="369332"/>
          </a:xfrm>
          <a:prstGeom prst="rect">
            <a:avLst/>
          </a:prstGeom>
          <a:noFill/>
        </p:spPr>
        <p:txBody>
          <a:bodyPr wrap="square" rtlCol="0">
            <a:spAutoFit/>
          </a:bodyPr>
          <a:lstStyle/>
          <a:p>
            <a:r>
              <a:rPr lang="en-US" dirty="0"/>
              <a:t>Verifier 1</a:t>
            </a:r>
          </a:p>
        </p:txBody>
      </p:sp>
      <p:pic>
        <p:nvPicPr>
          <p:cNvPr id="22" name="Picture 21" descr="A person with the mouth open&#10;&#10;Description automatically generated with low confidence">
            <a:extLst>
              <a:ext uri="{FF2B5EF4-FFF2-40B4-BE49-F238E27FC236}">
                <a16:creationId xmlns:a16="http://schemas.microsoft.com/office/drawing/2014/main" id="{37887C52-3389-2BC8-9D63-FEE9FA12E8F9}"/>
              </a:ext>
            </a:extLst>
          </p:cNvPr>
          <p:cNvPicPr>
            <a:picLocks noChangeAspect="1"/>
          </p:cNvPicPr>
          <p:nvPr/>
        </p:nvPicPr>
        <p:blipFill>
          <a:blip r:embed="rId4"/>
          <a:stretch>
            <a:fillRect/>
          </a:stretch>
        </p:blipFill>
        <p:spPr>
          <a:xfrm>
            <a:off x="5898830" y="5064257"/>
            <a:ext cx="1074059" cy="1074059"/>
          </a:xfrm>
          <a:prstGeom prst="rect">
            <a:avLst/>
          </a:prstGeom>
        </p:spPr>
      </p:pic>
      <p:sp>
        <p:nvSpPr>
          <p:cNvPr id="23" name="TextBox 22">
            <a:extLst>
              <a:ext uri="{FF2B5EF4-FFF2-40B4-BE49-F238E27FC236}">
                <a16:creationId xmlns:a16="http://schemas.microsoft.com/office/drawing/2014/main" id="{E4EEB00A-2A6D-8A49-66B8-D388F8517C53}"/>
              </a:ext>
            </a:extLst>
          </p:cNvPr>
          <p:cNvSpPr txBox="1"/>
          <p:nvPr/>
        </p:nvSpPr>
        <p:spPr>
          <a:xfrm>
            <a:off x="5847916" y="6123543"/>
            <a:ext cx="1335753" cy="369332"/>
          </a:xfrm>
          <a:prstGeom prst="rect">
            <a:avLst/>
          </a:prstGeom>
          <a:noFill/>
        </p:spPr>
        <p:txBody>
          <a:bodyPr wrap="square" rtlCol="0">
            <a:spAutoFit/>
          </a:bodyPr>
          <a:lstStyle/>
          <a:p>
            <a:r>
              <a:rPr lang="en-US" dirty="0"/>
              <a:t>Verifier N-1</a:t>
            </a: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0AB8CD2B-1669-A89C-1E8C-42DDAA862FB9}"/>
                  </a:ext>
                </a:extLst>
              </p:cNvPr>
              <p:cNvSpPr/>
              <p:nvPr/>
            </p:nvSpPr>
            <p:spPr>
              <a:xfrm rot="5400000">
                <a:off x="5968531" y="4471532"/>
                <a:ext cx="1000083"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rPr>
                        <m:t>⋯</m:t>
                      </m:r>
                    </m:oMath>
                  </m:oMathPara>
                </a14:m>
                <a:endParaRPr lang="en-US" sz="2800" dirty="0">
                  <a:solidFill>
                    <a:schemeClr val="tx1"/>
                  </a:solidFill>
                </a:endParaRPr>
              </a:p>
            </p:txBody>
          </p:sp>
        </mc:Choice>
        <mc:Fallback xmlns="">
          <p:sp>
            <p:nvSpPr>
              <p:cNvPr id="24" name="Rectangle 23">
                <a:extLst>
                  <a:ext uri="{FF2B5EF4-FFF2-40B4-BE49-F238E27FC236}">
                    <a16:creationId xmlns:a16="http://schemas.microsoft.com/office/drawing/2014/main" id="{0AB8CD2B-1669-A89C-1E8C-42DDAA862FB9}"/>
                  </a:ext>
                </a:extLst>
              </p:cNvPr>
              <p:cNvSpPr>
                <a:spLocks noRot="1" noChangeAspect="1" noMove="1" noResize="1" noEditPoints="1" noAdjustHandles="1" noChangeArrowheads="1" noChangeShapeType="1" noTextEdit="1"/>
              </p:cNvSpPr>
              <p:nvPr/>
            </p:nvSpPr>
            <p:spPr>
              <a:xfrm rot="5400000">
                <a:off x="5968531" y="4471532"/>
                <a:ext cx="1000083" cy="523220"/>
              </a:xfrm>
              <a:prstGeom prst="rect">
                <a:avLst/>
              </a:prstGeom>
              <a:blipFill>
                <a:blip r:embed="rId5"/>
                <a:stretch>
                  <a:fillRect/>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ADE94FB6-1C7F-A2C3-F54A-46DF4C73B893}"/>
              </a:ext>
            </a:extLst>
          </p:cNvPr>
          <p:cNvCxnSpPr>
            <a:cxnSpLocks/>
            <a:stCxn id="16" idx="3"/>
            <a:endCxn id="17" idx="1"/>
          </p:cNvCxnSpPr>
          <p:nvPr/>
        </p:nvCxnSpPr>
        <p:spPr>
          <a:xfrm flipV="1">
            <a:off x="3335692" y="2039432"/>
            <a:ext cx="2512224" cy="14566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E05B4B2-7D52-0EB2-56C4-A7B567D42E45}"/>
              </a:ext>
            </a:extLst>
          </p:cNvPr>
          <p:cNvCxnSpPr>
            <a:cxnSpLocks/>
            <a:stCxn id="16" idx="3"/>
            <a:endCxn id="20" idx="1"/>
          </p:cNvCxnSpPr>
          <p:nvPr/>
        </p:nvCxnSpPr>
        <p:spPr>
          <a:xfrm>
            <a:off x="3335692" y="3496101"/>
            <a:ext cx="2563138" cy="97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D6A7745-A5A2-1717-F8D6-1B0DC6B9976D}"/>
              </a:ext>
            </a:extLst>
          </p:cNvPr>
          <p:cNvCxnSpPr>
            <a:cxnSpLocks/>
            <a:stCxn id="16" idx="3"/>
            <a:endCxn id="22" idx="1"/>
          </p:cNvCxnSpPr>
          <p:nvPr/>
        </p:nvCxnSpPr>
        <p:spPr>
          <a:xfrm>
            <a:off x="3335692" y="3496101"/>
            <a:ext cx="2563138" cy="210518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3722C5B-3C9B-573C-9F77-022F9774221A}"/>
                  </a:ext>
                </a:extLst>
              </p:cNvPr>
              <p:cNvSpPr txBox="1"/>
              <p:nvPr/>
            </p:nvSpPr>
            <p:spPr>
              <a:xfrm>
                <a:off x="4310187" y="5584229"/>
                <a:ext cx="192627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𝑓</m:t>
                      </m:r>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𝑁</m:t>
                      </m:r>
                      <m:r>
                        <a:rPr lang="en-US" sz="2800" b="0" i="1" smtClean="0">
                          <a:solidFill>
                            <a:srgbClr val="FF0000"/>
                          </a:solidFill>
                          <a:latin typeface="Cambria Math" panose="02040503050406030204" pitchFamily="18" charset="0"/>
                        </a:rPr>
                        <m:t>−1)</m:t>
                      </m:r>
                    </m:oMath>
                  </m:oMathPara>
                </a14:m>
                <a:endParaRPr lang="en-US" sz="2800" dirty="0">
                  <a:solidFill>
                    <a:srgbClr val="FF0000"/>
                  </a:solidFill>
                </a:endParaRPr>
              </a:p>
            </p:txBody>
          </p:sp>
        </mc:Choice>
        <mc:Fallback xmlns="">
          <p:sp>
            <p:nvSpPr>
              <p:cNvPr id="33" name="TextBox 32">
                <a:extLst>
                  <a:ext uri="{FF2B5EF4-FFF2-40B4-BE49-F238E27FC236}">
                    <a16:creationId xmlns:a16="http://schemas.microsoft.com/office/drawing/2014/main" id="{A3722C5B-3C9B-573C-9F77-022F9774221A}"/>
                  </a:ext>
                </a:extLst>
              </p:cNvPr>
              <p:cNvSpPr txBox="1">
                <a:spLocks noRot="1" noChangeAspect="1" noMove="1" noResize="1" noEditPoints="1" noAdjustHandles="1" noChangeArrowheads="1" noChangeShapeType="1" noTextEdit="1"/>
              </p:cNvSpPr>
              <p:nvPr/>
            </p:nvSpPr>
            <p:spPr>
              <a:xfrm>
                <a:off x="4310187" y="5584229"/>
                <a:ext cx="1926276" cy="523220"/>
              </a:xfrm>
              <a:prstGeom prst="rect">
                <a:avLst/>
              </a:prstGeom>
              <a:blipFill>
                <a:blip r:embed="rId6"/>
                <a:stretch>
                  <a:fillRect b="-190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E3E98F3-6CDE-87A2-2BB2-017DEEF6785B}"/>
                  </a:ext>
                </a:extLst>
              </p:cNvPr>
              <p:cNvSpPr txBox="1"/>
              <p:nvPr/>
            </p:nvSpPr>
            <p:spPr>
              <a:xfrm>
                <a:off x="4693972" y="2163163"/>
                <a:ext cx="1926276" cy="9541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𝑓</m:t>
                      </m:r>
                      <m:r>
                        <a:rPr lang="en-US" sz="2800" b="0" i="1" smtClean="0">
                          <a:solidFill>
                            <a:srgbClr val="FF0000"/>
                          </a:solidFill>
                          <a:latin typeface="Cambria Math" panose="02040503050406030204" pitchFamily="18" charset="0"/>
                        </a:rPr>
                        <m:t>(0)</m:t>
                      </m:r>
                    </m:oMath>
                  </m:oMathPara>
                </a14:m>
                <a:endParaRPr lang="en-US" sz="2800" b="0" dirty="0">
                  <a:solidFill>
                    <a:srgbClr val="FF0000"/>
                  </a:solidFill>
                </a:endParaRPr>
              </a:p>
              <a:p>
                <a:endParaRPr lang="en-US" sz="2800" dirty="0">
                  <a:solidFill>
                    <a:srgbClr val="FF0000"/>
                  </a:solidFill>
                </a:endParaRPr>
              </a:p>
            </p:txBody>
          </p:sp>
        </mc:Choice>
        <mc:Fallback xmlns="">
          <p:sp>
            <p:nvSpPr>
              <p:cNvPr id="34" name="TextBox 33">
                <a:extLst>
                  <a:ext uri="{FF2B5EF4-FFF2-40B4-BE49-F238E27FC236}">
                    <a16:creationId xmlns:a16="http://schemas.microsoft.com/office/drawing/2014/main" id="{CE3E98F3-6CDE-87A2-2BB2-017DEEF6785B}"/>
                  </a:ext>
                </a:extLst>
              </p:cNvPr>
              <p:cNvSpPr txBox="1">
                <a:spLocks noRot="1" noChangeAspect="1" noMove="1" noResize="1" noEditPoints="1" noAdjustHandles="1" noChangeArrowheads="1" noChangeShapeType="1" noTextEdit="1"/>
              </p:cNvSpPr>
              <p:nvPr/>
            </p:nvSpPr>
            <p:spPr>
              <a:xfrm>
                <a:off x="4693972" y="2163163"/>
                <a:ext cx="1926276" cy="95410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B280F174-043B-3CF1-4B1A-D5D27A83F293}"/>
                  </a:ext>
                </a:extLst>
              </p:cNvPr>
              <p:cNvSpPr txBox="1"/>
              <p:nvPr/>
            </p:nvSpPr>
            <p:spPr>
              <a:xfrm>
                <a:off x="4704816" y="3496101"/>
                <a:ext cx="1926276" cy="9541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𝑓</m:t>
                      </m:r>
                      <m:r>
                        <a:rPr lang="en-US" sz="2800" b="0" i="1" smtClean="0">
                          <a:solidFill>
                            <a:srgbClr val="FF0000"/>
                          </a:solidFill>
                          <a:latin typeface="Cambria Math" panose="02040503050406030204" pitchFamily="18" charset="0"/>
                        </a:rPr>
                        <m:t>(1)</m:t>
                      </m:r>
                    </m:oMath>
                  </m:oMathPara>
                </a14:m>
                <a:endParaRPr lang="en-US" sz="2800" b="0" dirty="0">
                  <a:solidFill>
                    <a:srgbClr val="FF0000"/>
                  </a:solidFill>
                </a:endParaRPr>
              </a:p>
              <a:p>
                <a:endParaRPr lang="en-US" sz="2800" dirty="0">
                  <a:solidFill>
                    <a:srgbClr val="FF0000"/>
                  </a:solidFill>
                </a:endParaRPr>
              </a:p>
            </p:txBody>
          </p:sp>
        </mc:Choice>
        <mc:Fallback xmlns="">
          <p:sp>
            <p:nvSpPr>
              <p:cNvPr id="35" name="TextBox 34">
                <a:extLst>
                  <a:ext uri="{FF2B5EF4-FFF2-40B4-BE49-F238E27FC236}">
                    <a16:creationId xmlns:a16="http://schemas.microsoft.com/office/drawing/2014/main" id="{B280F174-043B-3CF1-4B1A-D5D27A83F293}"/>
                  </a:ext>
                </a:extLst>
              </p:cNvPr>
              <p:cNvSpPr txBox="1">
                <a:spLocks noRot="1" noChangeAspect="1" noMove="1" noResize="1" noEditPoints="1" noAdjustHandles="1" noChangeArrowheads="1" noChangeShapeType="1" noTextEdit="1"/>
              </p:cNvSpPr>
              <p:nvPr/>
            </p:nvSpPr>
            <p:spPr>
              <a:xfrm>
                <a:off x="4704816" y="3496101"/>
                <a:ext cx="1926276" cy="954107"/>
              </a:xfrm>
              <a:prstGeom prst="rect">
                <a:avLst/>
              </a:prstGeom>
              <a:blipFill>
                <a:blip r:embed="rId8"/>
                <a:stretch>
                  <a:fillRect/>
                </a:stretch>
              </a:blipFill>
            </p:spPr>
            <p:txBody>
              <a:bodyPr/>
              <a:lstStyle/>
              <a:p>
                <a:r>
                  <a:rPr lang="en-US">
                    <a:noFill/>
                  </a:rPr>
                  <a:t> </a:t>
                </a:r>
              </a:p>
            </p:txBody>
          </p:sp>
        </mc:Fallback>
      </mc:AlternateContent>
      <p:cxnSp>
        <p:nvCxnSpPr>
          <p:cNvPr id="36" name="Straight Arrow Connector 35">
            <a:extLst>
              <a:ext uri="{FF2B5EF4-FFF2-40B4-BE49-F238E27FC236}">
                <a16:creationId xmlns:a16="http://schemas.microsoft.com/office/drawing/2014/main" id="{CB2E206D-5169-143F-5854-D1A92E38F495}"/>
              </a:ext>
            </a:extLst>
          </p:cNvPr>
          <p:cNvCxnSpPr>
            <a:cxnSpLocks/>
          </p:cNvCxnSpPr>
          <p:nvPr/>
        </p:nvCxnSpPr>
        <p:spPr>
          <a:xfrm>
            <a:off x="6896518" y="2072995"/>
            <a:ext cx="2247482" cy="1539308"/>
          </a:xfrm>
          <a:prstGeom prst="straightConnector1">
            <a:avLst/>
          </a:prstGeom>
          <a:ln w="381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B4AE073-8916-F4B0-F7EB-E0ECFC1BF610}"/>
              </a:ext>
            </a:extLst>
          </p:cNvPr>
          <p:cNvCxnSpPr>
            <a:cxnSpLocks/>
            <a:stCxn id="22" idx="3"/>
          </p:cNvCxnSpPr>
          <p:nvPr/>
        </p:nvCxnSpPr>
        <p:spPr>
          <a:xfrm flipV="1">
            <a:off x="6972889" y="3562807"/>
            <a:ext cx="2171111" cy="2038480"/>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390C49C9-E144-B3D7-9B19-5338A84B013E}"/>
                  </a:ext>
                </a:extLst>
              </p:cNvPr>
              <p:cNvSpPr txBox="1"/>
              <p:nvPr/>
            </p:nvSpPr>
            <p:spPr>
              <a:xfrm>
                <a:off x="8446288" y="3295193"/>
                <a:ext cx="192627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𝑠𝑘</m:t>
                      </m:r>
                    </m:oMath>
                  </m:oMathPara>
                </a14:m>
                <a:endParaRPr lang="en-US" sz="2800" dirty="0">
                  <a:solidFill>
                    <a:srgbClr val="FF0000"/>
                  </a:solidFill>
                </a:endParaRPr>
              </a:p>
            </p:txBody>
          </p:sp>
        </mc:Choice>
        <mc:Fallback xmlns="">
          <p:sp>
            <p:nvSpPr>
              <p:cNvPr id="48" name="TextBox 47">
                <a:extLst>
                  <a:ext uri="{FF2B5EF4-FFF2-40B4-BE49-F238E27FC236}">
                    <a16:creationId xmlns:a16="http://schemas.microsoft.com/office/drawing/2014/main" id="{390C49C9-E144-B3D7-9B19-5338A84B013E}"/>
                  </a:ext>
                </a:extLst>
              </p:cNvPr>
              <p:cNvSpPr txBox="1">
                <a:spLocks noRot="1" noChangeAspect="1" noMove="1" noResize="1" noEditPoints="1" noAdjustHandles="1" noChangeArrowheads="1" noChangeShapeType="1" noTextEdit="1"/>
              </p:cNvSpPr>
              <p:nvPr/>
            </p:nvSpPr>
            <p:spPr>
              <a:xfrm>
                <a:off x="8446288" y="3295193"/>
                <a:ext cx="1926276" cy="523220"/>
              </a:xfrm>
              <a:prstGeom prst="rect">
                <a:avLst/>
              </a:prstGeom>
              <a:blipFill>
                <a:blip r:embed="rId9"/>
                <a:stretch>
                  <a:fillRect/>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id="{7AE4DC0D-1D8F-544D-1031-EF8D9D13957C}"/>
              </a:ext>
            </a:extLst>
          </p:cNvPr>
          <p:cNvSpPr txBox="1"/>
          <p:nvPr/>
        </p:nvSpPr>
        <p:spPr>
          <a:xfrm>
            <a:off x="7575860" y="1656518"/>
            <a:ext cx="2433234" cy="523220"/>
          </a:xfrm>
          <a:prstGeom prst="rect">
            <a:avLst/>
          </a:prstGeom>
          <a:solidFill>
            <a:schemeClr val="accent4">
              <a:lumMod val="40000"/>
              <a:lumOff val="60000"/>
            </a:schemeClr>
          </a:solidFill>
        </p:spPr>
        <p:txBody>
          <a:bodyPr wrap="square" rtlCol="0">
            <a:spAutoFit/>
          </a:bodyPr>
          <a:lstStyle/>
          <a:p>
            <a:pPr algn="ctr"/>
            <a:r>
              <a:rPr lang="en-US" sz="2800" dirty="0"/>
              <a:t>reconstruct</a:t>
            </a:r>
          </a:p>
        </p:txBody>
      </p:sp>
      <p:sp>
        <p:nvSpPr>
          <p:cNvPr id="50" name="TextBox 49">
            <a:extLst>
              <a:ext uri="{FF2B5EF4-FFF2-40B4-BE49-F238E27FC236}">
                <a16:creationId xmlns:a16="http://schemas.microsoft.com/office/drawing/2014/main" id="{145CB713-FB1C-C347-31FB-A12DDEEA62E3}"/>
              </a:ext>
            </a:extLst>
          </p:cNvPr>
          <p:cNvSpPr txBox="1"/>
          <p:nvPr/>
        </p:nvSpPr>
        <p:spPr>
          <a:xfrm>
            <a:off x="2786817" y="1639943"/>
            <a:ext cx="2433234" cy="523220"/>
          </a:xfrm>
          <a:prstGeom prst="rect">
            <a:avLst/>
          </a:prstGeom>
          <a:solidFill>
            <a:schemeClr val="accent4">
              <a:lumMod val="40000"/>
              <a:lumOff val="60000"/>
            </a:schemeClr>
          </a:solidFill>
        </p:spPr>
        <p:txBody>
          <a:bodyPr wrap="square" rtlCol="0">
            <a:spAutoFit/>
          </a:bodyPr>
          <a:lstStyle/>
          <a:p>
            <a:pPr algn="ctr"/>
            <a:r>
              <a:rPr lang="en-US" sz="2800" dirty="0"/>
              <a:t>share </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9C21C1B-AE4A-DE85-8B7F-A5C256A1601A}"/>
                  </a:ext>
                </a:extLst>
              </p:cNvPr>
              <p:cNvSpPr txBox="1"/>
              <p:nvPr/>
            </p:nvSpPr>
            <p:spPr>
              <a:xfrm>
                <a:off x="-262474" y="4728387"/>
                <a:ext cx="6098582" cy="95410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ea typeface="Cambria Math" panose="02040503050406030204" pitchFamily="18" charset="0"/>
                        </a:rPr>
                        <m:t> </m:t>
                      </m:r>
                      <m:r>
                        <a:rPr lang="en-US" sz="2800" b="0" i="1" smtClean="0">
                          <a:solidFill>
                            <a:srgbClr val="FF0000"/>
                          </a:solidFill>
                          <a:latin typeface="Cambria Math" panose="02040503050406030204" pitchFamily="18" charset="0"/>
                          <a:ea typeface="Cambria Math" panose="02040503050406030204" pitchFamily="18" charset="0"/>
                        </a:rPr>
                        <m:t>𝑠𝑘</m:t>
                      </m:r>
                      <m:r>
                        <a:rPr lang="en-US" sz="2800" b="0" i="1" smtClean="0">
                          <a:solidFill>
                            <a:srgbClr val="FF0000"/>
                          </a:solidFill>
                          <a:latin typeface="Cambria Math" panose="02040503050406030204" pitchFamily="18" charset="0"/>
                          <a:ea typeface="Cambria Math" panose="02040503050406030204" pitchFamily="18" charset="0"/>
                        </a:rPr>
                        <m:t>=</m:t>
                      </m:r>
                      <m:r>
                        <a:rPr lang="en-US" sz="2800" i="1">
                          <a:solidFill>
                            <a:srgbClr val="FF0000"/>
                          </a:solidFill>
                          <a:latin typeface="Cambria Math" panose="02040503050406030204" pitchFamily="18" charset="0"/>
                          <a:ea typeface="Cambria Math" panose="02040503050406030204" pitchFamily="18" charset="0"/>
                        </a:rPr>
                        <m:t>𝑓</m:t>
                      </m:r>
                      <m:r>
                        <a:rPr lang="en-US" sz="2800" i="1">
                          <a:solidFill>
                            <a:srgbClr val="FF0000"/>
                          </a:solidFill>
                          <a:latin typeface="Cambria Math" panose="02040503050406030204" pitchFamily="18" charset="0"/>
                          <a:ea typeface="Cambria Math" panose="02040503050406030204" pitchFamily="18" charset="0"/>
                        </a:rPr>
                        <m:t>(−1)</m:t>
                      </m:r>
                    </m:oMath>
                  </m:oMathPara>
                </a14:m>
                <a:endParaRPr lang="en-US" sz="2800" dirty="0">
                  <a:solidFill>
                    <a:schemeClr val="tx1"/>
                  </a:solidFill>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ea typeface="Cambria Math" panose="02040503050406030204" pitchFamily="18" charset="0"/>
                        </a:rPr>
                        <m:t>𝑓</m:t>
                      </m:r>
                      <m:d>
                        <m:dPr>
                          <m:ctrlPr>
                            <a:rPr lang="en-US" sz="2800" b="0" i="1" smtClean="0">
                              <a:solidFill>
                                <a:schemeClr val="tx1"/>
                              </a:solidFill>
                              <a:latin typeface="Cambria Math" panose="02040503050406030204" pitchFamily="18" charset="0"/>
                              <a:ea typeface="Cambria Math" panose="02040503050406030204" pitchFamily="18" charset="0"/>
                            </a:rPr>
                          </m:ctrlPr>
                        </m:dPr>
                        <m:e>
                          <m:r>
                            <a:rPr lang="en-US" sz="2800" b="0" i="1" smtClean="0">
                              <a:solidFill>
                                <a:schemeClr val="tx1"/>
                              </a:solidFill>
                              <a:latin typeface="Cambria Math" panose="02040503050406030204" pitchFamily="18" charset="0"/>
                              <a:ea typeface="Cambria Math" panose="02040503050406030204" pitchFamily="18" charset="0"/>
                            </a:rPr>
                            <m:t>𝑥</m:t>
                          </m:r>
                        </m:e>
                      </m:d>
                      <m:r>
                        <a:rPr lang="en-US" sz="2800" b="0" i="1" smtClean="0">
                          <a:solidFill>
                            <a:schemeClr val="tx1"/>
                          </a:solidFill>
                          <a:latin typeface="Cambria Math" panose="02040503050406030204" pitchFamily="18" charset="0"/>
                          <a:ea typeface="Cambria Math" panose="02040503050406030204" pitchFamily="18" charset="0"/>
                        </a:rPr>
                        <m:t>=</m:t>
                      </m:r>
                      <m:sSub>
                        <m:sSubPr>
                          <m:ctrlPr>
                            <a:rPr lang="en-US" sz="2800" b="0" i="1" smtClean="0">
                              <a:solidFill>
                                <a:schemeClr val="tx1"/>
                              </a:solidFill>
                              <a:latin typeface="Cambria Math" panose="02040503050406030204" pitchFamily="18" charset="0"/>
                              <a:ea typeface="Cambria Math" panose="02040503050406030204" pitchFamily="18" charset="0"/>
                            </a:rPr>
                          </m:ctrlPr>
                        </m:sSubPr>
                        <m:e>
                          <m:r>
                            <a:rPr lang="en-US" sz="2800" b="0" i="1" smtClean="0">
                              <a:solidFill>
                                <a:schemeClr val="tx1"/>
                              </a:solidFill>
                              <a:latin typeface="Cambria Math" panose="02040503050406030204" pitchFamily="18" charset="0"/>
                              <a:ea typeface="Cambria Math" panose="02040503050406030204" pitchFamily="18" charset="0"/>
                            </a:rPr>
                            <m:t>𝑎</m:t>
                          </m:r>
                        </m:e>
                        <m:sub>
                          <m:r>
                            <a:rPr lang="en-US" sz="2800" b="0" i="1" smtClean="0">
                              <a:solidFill>
                                <a:schemeClr val="tx1"/>
                              </a:solidFill>
                              <a:latin typeface="Cambria Math" panose="02040503050406030204" pitchFamily="18" charset="0"/>
                              <a:ea typeface="Cambria Math" panose="02040503050406030204" pitchFamily="18" charset="0"/>
                            </a:rPr>
                            <m:t>0</m:t>
                          </m:r>
                        </m:sub>
                      </m:sSub>
                      <m:r>
                        <a:rPr lang="en-US" sz="2800" b="0" i="1" smtClean="0">
                          <a:solidFill>
                            <a:schemeClr val="tx1"/>
                          </a:solidFill>
                          <a:latin typeface="Cambria Math" panose="02040503050406030204" pitchFamily="18" charset="0"/>
                          <a:ea typeface="Cambria Math" panose="02040503050406030204" pitchFamily="18" charset="0"/>
                        </a:rPr>
                        <m:t>+</m:t>
                      </m:r>
                      <m:sSub>
                        <m:sSubPr>
                          <m:ctrlPr>
                            <a:rPr lang="en-US" sz="2800" b="0" i="1" smtClean="0">
                              <a:solidFill>
                                <a:schemeClr val="tx1"/>
                              </a:solidFill>
                              <a:latin typeface="Cambria Math" panose="02040503050406030204" pitchFamily="18" charset="0"/>
                              <a:ea typeface="Cambria Math" panose="02040503050406030204" pitchFamily="18" charset="0"/>
                            </a:rPr>
                          </m:ctrlPr>
                        </m:sSubPr>
                        <m:e>
                          <m:r>
                            <a:rPr lang="en-US" sz="2800" b="0" i="1" smtClean="0">
                              <a:solidFill>
                                <a:schemeClr val="tx1"/>
                              </a:solidFill>
                              <a:latin typeface="Cambria Math" panose="02040503050406030204" pitchFamily="18" charset="0"/>
                              <a:ea typeface="Cambria Math" panose="02040503050406030204" pitchFamily="18" charset="0"/>
                            </a:rPr>
                            <m:t>𝑎</m:t>
                          </m:r>
                        </m:e>
                        <m:sub>
                          <m:r>
                            <a:rPr lang="en-US" sz="2800" b="0" i="1" smtClean="0">
                              <a:solidFill>
                                <a:schemeClr val="tx1"/>
                              </a:solidFill>
                              <a:latin typeface="Cambria Math" panose="02040503050406030204" pitchFamily="18" charset="0"/>
                              <a:ea typeface="Cambria Math" panose="02040503050406030204" pitchFamily="18" charset="0"/>
                            </a:rPr>
                            <m:t>1</m:t>
                          </m:r>
                        </m:sub>
                      </m:sSub>
                      <m:r>
                        <a:rPr lang="en-US" sz="2800" b="0" i="1" smtClean="0">
                          <a:solidFill>
                            <a:schemeClr val="tx1"/>
                          </a:solidFill>
                          <a:latin typeface="Cambria Math" panose="02040503050406030204" pitchFamily="18" charset="0"/>
                          <a:ea typeface="Cambria Math" panose="02040503050406030204" pitchFamily="18" charset="0"/>
                        </a:rPr>
                        <m:t>𝑥</m:t>
                      </m:r>
                      <m:r>
                        <a:rPr lang="en-US" sz="2800" b="0" i="1" smtClean="0">
                          <a:solidFill>
                            <a:schemeClr val="tx1"/>
                          </a:solidFill>
                          <a:latin typeface="Cambria Math" panose="02040503050406030204" pitchFamily="18" charset="0"/>
                          <a:ea typeface="Cambria Math" panose="02040503050406030204" pitchFamily="18" charset="0"/>
                        </a:rPr>
                        <m:t>+⋯+</m:t>
                      </m:r>
                      <m:sSub>
                        <m:sSubPr>
                          <m:ctrlPr>
                            <a:rPr lang="en-US" sz="2800" b="0" i="1" smtClean="0">
                              <a:solidFill>
                                <a:schemeClr val="tx1"/>
                              </a:solidFill>
                              <a:latin typeface="Cambria Math" panose="02040503050406030204" pitchFamily="18" charset="0"/>
                              <a:ea typeface="Cambria Math" panose="02040503050406030204" pitchFamily="18" charset="0"/>
                            </a:rPr>
                          </m:ctrlPr>
                        </m:sSubPr>
                        <m:e>
                          <m:r>
                            <a:rPr lang="en-US" sz="2800" b="0" i="1" smtClean="0">
                              <a:solidFill>
                                <a:schemeClr val="tx1"/>
                              </a:solidFill>
                              <a:latin typeface="Cambria Math" panose="02040503050406030204" pitchFamily="18" charset="0"/>
                              <a:ea typeface="Cambria Math" panose="02040503050406030204" pitchFamily="18" charset="0"/>
                            </a:rPr>
                            <m:t>𝑎</m:t>
                          </m:r>
                        </m:e>
                        <m:sub>
                          <m:r>
                            <a:rPr lang="en-US" sz="2800" b="0" i="1" smtClean="0">
                              <a:solidFill>
                                <a:schemeClr val="tx1"/>
                              </a:solidFill>
                              <a:latin typeface="Cambria Math" panose="02040503050406030204" pitchFamily="18" charset="0"/>
                              <a:ea typeface="Cambria Math" panose="02040503050406030204" pitchFamily="18" charset="0"/>
                            </a:rPr>
                            <m:t>𝑡</m:t>
                          </m:r>
                        </m:sub>
                      </m:sSub>
                      <m:sSup>
                        <m:sSupPr>
                          <m:ctrlPr>
                            <a:rPr lang="en-US" sz="2800" b="0" i="1" smtClean="0">
                              <a:solidFill>
                                <a:schemeClr val="tx1"/>
                              </a:solidFill>
                              <a:latin typeface="Cambria Math" panose="02040503050406030204" pitchFamily="18" charset="0"/>
                              <a:ea typeface="Cambria Math" panose="02040503050406030204" pitchFamily="18" charset="0"/>
                            </a:rPr>
                          </m:ctrlPr>
                        </m:sSupPr>
                        <m:e>
                          <m:r>
                            <a:rPr lang="en-US" sz="2800" b="0" i="1" smtClean="0">
                              <a:solidFill>
                                <a:schemeClr val="tx1"/>
                              </a:solidFill>
                              <a:latin typeface="Cambria Math" panose="02040503050406030204" pitchFamily="18" charset="0"/>
                              <a:ea typeface="Cambria Math" panose="02040503050406030204" pitchFamily="18" charset="0"/>
                            </a:rPr>
                            <m:t>𝑥</m:t>
                          </m:r>
                        </m:e>
                        <m:sup>
                          <m:r>
                            <a:rPr lang="en-US" sz="2800" b="0" i="1" smtClean="0">
                              <a:solidFill>
                                <a:schemeClr val="tx1"/>
                              </a:solidFill>
                              <a:latin typeface="Cambria Math" panose="02040503050406030204" pitchFamily="18" charset="0"/>
                              <a:ea typeface="Cambria Math" panose="02040503050406030204" pitchFamily="18" charset="0"/>
                            </a:rPr>
                            <m:t>𝑡</m:t>
                          </m:r>
                        </m:sup>
                      </m:sSup>
                    </m:oMath>
                  </m:oMathPara>
                </a14:m>
                <a:endParaRPr lang="en-US" sz="2800" dirty="0">
                  <a:solidFill>
                    <a:schemeClr val="tx1"/>
                  </a:solidFill>
                  <a:latin typeface="Cambria Math" panose="02040503050406030204" pitchFamily="18" charset="0"/>
                  <a:ea typeface="Cambria Math" panose="02040503050406030204" pitchFamily="18" charset="0"/>
                </a:endParaRPr>
              </a:p>
            </p:txBody>
          </p:sp>
        </mc:Choice>
        <mc:Fallback xmlns="">
          <p:sp>
            <p:nvSpPr>
              <p:cNvPr id="27" name="TextBox 26">
                <a:extLst>
                  <a:ext uri="{FF2B5EF4-FFF2-40B4-BE49-F238E27FC236}">
                    <a16:creationId xmlns:a16="http://schemas.microsoft.com/office/drawing/2014/main" id="{A9C21C1B-AE4A-DE85-8B7F-A5C256A1601A}"/>
                  </a:ext>
                </a:extLst>
              </p:cNvPr>
              <p:cNvSpPr txBox="1">
                <a:spLocks noRot="1" noChangeAspect="1" noMove="1" noResize="1" noEditPoints="1" noAdjustHandles="1" noChangeArrowheads="1" noChangeShapeType="1" noTextEdit="1"/>
              </p:cNvSpPr>
              <p:nvPr/>
            </p:nvSpPr>
            <p:spPr>
              <a:xfrm>
                <a:off x="-262474" y="4728387"/>
                <a:ext cx="6098582" cy="954107"/>
              </a:xfrm>
              <a:prstGeom prst="rect">
                <a:avLst/>
              </a:prstGeom>
              <a:blipFill>
                <a:blip r:embed="rId10"/>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D24FD3D-B513-3FF8-52AB-2A8727509703}"/>
                  </a:ext>
                </a:extLst>
              </p:cNvPr>
              <p:cNvSpPr txBox="1"/>
              <p:nvPr/>
            </p:nvSpPr>
            <p:spPr>
              <a:xfrm>
                <a:off x="4085646" y="2132808"/>
                <a:ext cx="1926276" cy="9541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0</m:t>
                          </m:r>
                        </m:sub>
                      </m:sSub>
                      <m:r>
                        <a:rPr lang="en-US" sz="2800" b="0" i="1" smtClean="0">
                          <a:solidFill>
                            <a:srgbClr val="FF0000"/>
                          </a:solidFill>
                          <a:latin typeface="Cambria Math" panose="02040503050406030204" pitchFamily="18" charset="0"/>
                        </a:rPr>
                        <m:t>,</m:t>
                      </m:r>
                    </m:oMath>
                  </m:oMathPara>
                </a14:m>
                <a:endParaRPr lang="en-US" sz="2800" b="0" dirty="0">
                  <a:solidFill>
                    <a:srgbClr val="FF0000"/>
                  </a:solidFill>
                </a:endParaRPr>
              </a:p>
              <a:p>
                <a:endParaRPr lang="en-US" sz="2800" dirty="0">
                  <a:solidFill>
                    <a:srgbClr val="FF0000"/>
                  </a:solidFill>
                </a:endParaRPr>
              </a:p>
            </p:txBody>
          </p:sp>
        </mc:Choice>
        <mc:Fallback xmlns="">
          <p:sp>
            <p:nvSpPr>
              <p:cNvPr id="29" name="TextBox 28">
                <a:extLst>
                  <a:ext uri="{FF2B5EF4-FFF2-40B4-BE49-F238E27FC236}">
                    <a16:creationId xmlns:a16="http://schemas.microsoft.com/office/drawing/2014/main" id="{0D24FD3D-B513-3FF8-52AB-2A8727509703}"/>
                  </a:ext>
                </a:extLst>
              </p:cNvPr>
              <p:cNvSpPr txBox="1">
                <a:spLocks noRot="1" noChangeAspect="1" noMove="1" noResize="1" noEditPoints="1" noAdjustHandles="1" noChangeArrowheads="1" noChangeShapeType="1" noTextEdit="1"/>
              </p:cNvSpPr>
              <p:nvPr/>
            </p:nvSpPr>
            <p:spPr>
              <a:xfrm>
                <a:off x="4085646" y="2132808"/>
                <a:ext cx="1926276" cy="95410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94DFCD2-5F36-A2D6-4585-F8777A290BFB}"/>
                  </a:ext>
                </a:extLst>
              </p:cNvPr>
              <p:cNvSpPr txBox="1"/>
              <p:nvPr/>
            </p:nvSpPr>
            <p:spPr>
              <a:xfrm>
                <a:off x="4755730" y="3455528"/>
                <a:ext cx="1926276" cy="954107"/>
              </a:xfrm>
              <a:prstGeom prst="rect">
                <a:avLst/>
              </a:prstGeom>
              <a:noFill/>
            </p:spPr>
            <p:txBody>
              <a:bodyPr wrap="square" rtlCol="0">
                <a:spAutoFit/>
              </a:bodyPr>
              <a:lstStyle/>
              <a:p>
                <a14:m>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1</m:t>
                        </m:r>
                      </m:sub>
                    </m:sSub>
                  </m:oMath>
                </a14:m>
                <a:r>
                  <a:rPr lang="en-US" sz="2800" b="0" dirty="0">
                    <a:solidFill>
                      <a:srgbClr val="FF0000"/>
                    </a:solidFill>
                  </a:rPr>
                  <a:t>, </a:t>
                </a:r>
              </a:p>
              <a:p>
                <a:endParaRPr lang="en-US" sz="2800" dirty="0">
                  <a:solidFill>
                    <a:srgbClr val="FF0000"/>
                  </a:solidFill>
                </a:endParaRPr>
              </a:p>
            </p:txBody>
          </p:sp>
        </mc:Choice>
        <mc:Fallback xmlns="">
          <p:sp>
            <p:nvSpPr>
              <p:cNvPr id="30" name="TextBox 29">
                <a:extLst>
                  <a:ext uri="{FF2B5EF4-FFF2-40B4-BE49-F238E27FC236}">
                    <a16:creationId xmlns:a16="http://schemas.microsoft.com/office/drawing/2014/main" id="{B94DFCD2-5F36-A2D6-4585-F8777A290BFB}"/>
                  </a:ext>
                </a:extLst>
              </p:cNvPr>
              <p:cNvSpPr txBox="1">
                <a:spLocks noRot="1" noChangeAspect="1" noMove="1" noResize="1" noEditPoints="1" noAdjustHandles="1" noChangeArrowheads="1" noChangeShapeType="1" noTextEdit="1"/>
              </p:cNvSpPr>
              <p:nvPr/>
            </p:nvSpPr>
            <p:spPr>
              <a:xfrm>
                <a:off x="4755730" y="3455528"/>
                <a:ext cx="1926276" cy="954107"/>
              </a:xfrm>
              <a:prstGeom prst="rect">
                <a:avLst/>
              </a:prstGeom>
              <a:blipFill>
                <a:blip r:embed="rId12"/>
                <a:stretch>
                  <a:fillRect t="-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9FEC6E9-E250-E1E1-4DCB-922117E48A28}"/>
                  </a:ext>
                </a:extLst>
              </p:cNvPr>
              <p:cNvSpPr txBox="1"/>
              <p:nvPr/>
            </p:nvSpPr>
            <p:spPr>
              <a:xfrm>
                <a:off x="3546446" y="5589441"/>
                <a:ext cx="1926276" cy="954107"/>
              </a:xfrm>
              <a:prstGeom prst="rect">
                <a:avLst/>
              </a:prstGeom>
              <a:noFill/>
            </p:spPr>
            <p:txBody>
              <a:bodyPr wrap="square" rtlCol="0">
                <a:spAutoFit/>
              </a:bodyPr>
              <a:lstStyle/>
              <a:p>
                <a14:m>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𝑁</m:t>
                        </m:r>
                        <m:r>
                          <a:rPr lang="en-US" sz="2800" b="0" i="1" smtClean="0">
                            <a:solidFill>
                              <a:srgbClr val="FF0000"/>
                            </a:solidFill>
                            <a:latin typeface="Cambria Math" panose="02040503050406030204" pitchFamily="18" charset="0"/>
                          </a:rPr>
                          <m:t>−1</m:t>
                        </m:r>
                      </m:sub>
                    </m:sSub>
                  </m:oMath>
                </a14:m>
                <a:r>
                  <a:rPr lang="en-US" sz="2800" b="0" dirty="0">
                    <a:solidFill>
                      <a:srgbClr val="FF0000"/>
                    </a:solidFill>
                  </a:rPr>
                  <a:t>,</a:t>
                </a:r>
              </a:p>
              <a:p>
                <a:endParaRPr lang="en-US" sz="2800" dirty="0">
                  <a:solidFill>
                    <a:srgbClr val="FF0000"/>
                  </a:solidFill>
                </a:endParaRPr>
              </a:p>
            </p:txBody>
          </p:sp>
        </mc:Choice>
        <mc:Fallback xmlns="">
          <p:sp>
            <p:nvSpPr>
              <p:cNvPr id="32" name="TextBox 31">
                <a:extLst>
                  <a:ext uri="{FF2B5EF4-FFF2-40B4-BE49-F238E27FC236}">
                    <a16:creationId xmlns:a16="http://schemas.microsoft.com/office/drawing/2014/main" id="{A9FEC6E9-E250-E1E1-4DCB-922117E48A28}"/>
                  </a:ext>
                </a:extLst>
              </p:cNvPr>
              <p:cNvSpPr txBox="1">
                <a:spLocks noRot="1" noChangeAspect="1" noMove="1" noResize="1" noEditPoints="1" noAdjustHandles="1" noChangeArrowheads="1" noChangeShapeType="1" noTextEdit="1"/>
              </p:cNvSpPr>
              <p:nvPr/>
            </p:nvSpPr>
            <p:spPr>
              <a:xfrm>
                <a:off x="3546446" y="5589441"/>
                <a:ext cx="1926276" cy="954107"/>
              </a:xfrm>
              <a:prstGeom prst="rect">
                <a:avLst/>
              </a:prstGeom>
              <a:blipFill>
                <a:blip r:embed="rId13"/>
                <a:stretch>
                  <a:fillRect t="-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9CF21D3-DFC5-F7A7-2FD3-A1AA135AF2A5}"/>
                  </a:ext>
                </a:extLst>
              </p:cNvPr>
              <p:cNvSpPr txBox="1"/>
              <p:nvPr/>
            </p:nvSpPr>
            <p:spPr>
              <a:xfrm>
                <a:off x="7584024" y="5348533"/>
                <a:ext cx="4171741" cy="523220"/>
              </a:xfrm>
              <a:prstGeom prst="rect">
                <a:avLst/>
              </a:prstGeom>
              <a:noFill/>
            </p:spPr>
            <p:txBody>
              <a:bodyPr wrap="square">
                <a:spAutoFit/>
              </a:bodyPr>
              <a:lstStyle/>
              <a:p>
                <a:r>
                  <a:rPr lang="en-US" sz="2800" dirty="0"/>
                  <a:t>Threshold </a:t>
                </a:r>
                <a14:m>
                  <m:oMath xmlns:m="http://schemas.openxmlformats.org/officeDocument/2006/math">
                    <m:r>
                      <a:rPr lang="en-US" sz="2800" i="1" dirty="0" smtClean="0">
                        <a:solidFill>
                          <a:srgbClr val="FF0000"/>
                        </a:solidFill>
                        <a:latin typeface="Cambria Math" panose="02040503050406030204" pitchFamily="18" charset="0"/>
                      </a:rPr>
                      <m:t>𝑡</m:t>
                    </m:r>
                    <m:r>
                      <a:rPr lang="en-US" sz="2800" i="1" dirty="0" smtClean="0">
                        <a:solidFill>
                          <a:srgbClr val="FF0000"/>
                        </a:solidFill>
                        <a:latin typeface="Cambria Math" panose="02040503050406030204" pitchFamily="18" charset="0"/>
                      </a:rPr>
                      <m:t>= </m:t>
                    </m:r>
                    <m:r>
                      <a:rPr lang="en-US" sz="2800" i="1" dirty="0" smtClean="0">
                        <a:solidFill>
                          <a:srgbClr val="FF0000"/>
                        </a:solidFill>
                        <a:latin typeface="Cambria Math" panose="02040503050406030204" pitchFamily="18" charset="0"/>
                      </a:rPr>
                      <m:t>𝑂</m:t>
                    </m:r>
                    <m:r>
                      <a:rPr lang="en-US" sz="2800" i="1" dirty="0" smtClean="0">
                        <a:solidFill>
                          <a:srgbClr val="FF0000"/>
                        </a:solidFill>
                        <a:latin typeface="Cambria Math" panose="02040503050406030204" pitchFamily="18" charset="0"/>
                      </a:rPr>
                      <m:t>(</m:t>
                    </m:r>
                    <m:r>
                      <a:rPr lang="en-US" sz="2800" i="1" dirty="0" smtClean="0">
                        <a:solidFill>
                          <a:srgbClr val="FF0000"/>
                        </a:solidFill>
                        <a:latin typeface="Cambria Math" panose="02040503050406030204" pitchFamily="18" charset="0"/>
                      </a:rPr>
                      <m:t>𝑁</m:t>
                    </m:r>
                    <m:r>
                      <a:rPr lang="en-US" sz="2800" i="1" dirty="0" smtClean="0">
                        <a:solidFill>
                          <a:srgbClr val="FF0000"/>
                        </a:solidFill>
                        <a:latin typeface="Cambria Math" panose="02040503050406030204" pitchFamily="18" charset="0"/>
                      </a:rPr>
                      <m:t>)</m:t>
                    </m:r>
                  </m:oMath>
                </a14:m>
                <a:endParaRPr lang="en-US" sz="2800" dirty="0"/>
              </a:p>
            </p:txBody>
          </p:sp>
        </mc:Choice>
        <mc:Fallback xmlns="">
          <p:sp>
            <p:nvSpPr>
              <p:cNvPr id="31" name="TextBox 30">
                <a:extLst>
                  <a:ext uri="{FF2B5EF4-FFF2-40B4-BE49-F238E27FC236}">
                    <a16:creationId xmlns:a16="http://schemas.microsoft.com/office/drawing/2014/main" id="{39CF21D3-DFC5-F7A7-2FD3-A1AA135AF2A5}"/>
                  </a:ext>
                </a:extLst>
              </p:cNvPr>
              <p:cNvSpPr txBox="1">
                <a:spLocks noRot="1" noChangeAspect="1" noMove="1" noResize="1" noEditPoints="1" noAdjustHandles="1" noChangeArrowheads="1" noChangeShapeType="1" noTextEdit="1"/>
              </p:cNvSpPr>
              <p:nvPr/>
            </p:nvSpPr>
            <p:spPr>
              <a:xfrm>
                <a:off x="7584024" y="5348533"/>
                <a:ext cx="4171741" cy="523220"/>
              </a:xfrm>
              <a:prstGeom prst="rect">
                <a:avLst/>
              </a:prstGeom>
              <a:blipFill>
                <a:blip r:embed="rId14"/>
                <a:stretch>
                  <a:fillRect l="-3040" t="-9302" b="-30233"/>
                </a:stretch>
              </a:blipFill>
            </p:spPr>
            <p:txBody>
              <a:bodyPr/>
              <a:lstStyle/>
              <a:p>
                <a:r>
                  <a:rPr lang="en-US">
                    <a:noFill/>
                  </a:rPr>
                  <a:t> </a:t>
                </a:r>
              </a:p>
            </p:txBody>
          </p:sp>
        </mc:Fallback>
      </mc:AlternateContent>
    </p:spTree>
    <p:extLst>
      <p:ext uri="{BB962C8B-B14F-4D97-AF65-F5344CB8AC3E}">
        <p14:creationId xmlns:p14="http://schemas.microsoft.com/office/powerpoint/2010/main" val="1071405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pic>
        <p:nvPicPr>
          <p:cNvPr id="7" name="Picture 6">
            <a:extLst>
              <a:ext uri="{FF2B5EF4-FFF2-40B4-BE49-F238E27FC236}">
                <a16:creationId xmlns:a16="http://schemas.microsoft.com/office/drawing/2014/main" id="{9F4DCFD4-2D3E-2343-98E3-C482FD98E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1241" y="1753771"/>
            <a:ext cx="1889895" cy="2501652"/>
          </a:xfrm>
          <a:prstGeom prst="rect">
            <a:avLst/>
          </a:prstGeom>
        </p:spPr>
      </p:pic>
      <p:pic>
        <p:nvPicPr>
          <p:cNvPr id="8" name="Picture 7">
            <a:extLst>
              <a:ext uri="{FF2B5EF4-FFF2-40B4-BE49-F238E27FC236}">
                <a16:creationId xmlns:a16="http://schemas.microsoft.com/office/drawing/2014/main" id="{336BE9C4-9103-6541-8DBF-48B38407E4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6279" y="1649443"/>
            <a:ext cx="2036532" cy="2784411"/>
          </a:xfrm>
          <a:prstGeom prst="rect">
            <a:avLst/>
          </a:prstGeom>
        </p:spPr>
      </p:pic>
      <p:grpSp>
        <p:nvGrpSpPr>
          <p:cNvPr id="3" name="Group 2">
            <a:extLst>
              <a:ext uri="{FF2B5EF4-FFF2-40B4-BE49-F238E27FC236}">
                <a16:creationId xmlns:a16="http://schemas.microsoft.com/office/drawing/2014/main" id="{42AFC80A-DFE0-0748-89D9-7C95A7826BEC}"/>
              </a:ext>
            </a:extLst>
          </p:cNvPr>
          <p:cNvGrpSpPr/>
          <p:nvPr/>
        </p:nvGrpSpPr>
        <p:grpSpPr>
          <a:xfrm>
            <a:off x="557811" y="1866609"/>
            <a:ext cx="2036532" cy="2358100"/>
            <a:chOff x="557811" y="1866609"/>
            <a:chExt cx="2036532" cy="2358100"/>
          </a:xfrm>
        </p:grpSpPr>
        <p:pic>
          <p:nvPicPr>
            <p:cNvPr id="9" name="Picture 8">
              <a:extLst>
                <a:ext uri="{FF2B5EF4-FFF2-40B4-BE49-F238E27FC236}">
                  <a16:creationId xmlns:a16="http://schemas.microsoft.com/office/drawing/2014/main" id="{5B51829E-4E82-CF41-A6DD-C0215E5C16C0}"/>
                </a:ext>
              </a:extLst>
            </p:cNvPr>
            <p:cNvPicPr>
              <a:picLocks noChangeAspect="1"/>
            </p:cNvPicPr>
            <p:nvPr/>
          </p:nvPicPr>
          <p:blipFill>
            <a:blip r:embed="rId5"/>
            <a:stretch>
              <a:fillRect/>
            </a:stretch>
          </p:blipFill>
          <p:spPr>
            <a:xfrm>
              <a:off x="694329" y="1866609"/>
              <a:ext cx="1533775" cy="1760712"/>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CA00E31-BD7B-C74F-AAE5-67AC92516B42}"/>
                    </a:ext>
                  </a:extLst>
                </p:cNvPr>
                <p:cNvSpPr txBox="1"/>
                <p:nvPr/>
              </p:nvSpPr>
              <p:spPr>
                <a:xfrm>
                  <a:off x="557811" y="3721943"/>
                  <a:ext cx="2036532" cy="502766"/>
                </a:xfrm>
                <a:prstGeom prst="rect">
                  <a:avLst/>
                </a:prstGeom>
                <a:noFill/>
              </p:spPr>
              <p:txBody>
                <a:bodyPr wrap="square" rtlCol="0">
                  <a:spAutoFit/>
                </a:bodyPr>
                <a:lstStyle/>
                <a:p>
                  <a:r>
                    <a:rPr lang="en-US" sz="2667" dirty="0"/>
                    <a:t>Witness: </a:t>
                  </a:r>
                  <a14:m>
                    <m:oMath xmlns:m="http://schemas.openxmlformats.org/officeDocument/2006/math">
                      <m:r>
                        <a:rPr lang="en-US" sz="2667" i="1" dirty="0" smtClean="0">
                          <a:latin typeface="Cambria Math" panose="02040503050406030204" pitchFamily="18" charset="0"/>
                        </a:rPr>
                        <m:t>𝑤</m:t>
                      </m:r>
                    </m:oMath>
                  </a14:m>
                  <a:endParaRPr lang="en-US" sz="2667" dirty="0"/>
                </a:p>
              </p:txBody>
            </p:sp>
          </mc:Choice>
          <mc:Fallback xmlns="">
            <p:sp>
              <p:nvSpPr>
                <p:cNvPr id="2" name="TextBox 1">
                  <a:extLst>
                    <a:ext uri="{FF2B5EF4-FFF2-40B4-BE49-F238E27FC236}">
                      <a16:creationId xmlns:a16="http://schemas.microsoft.com/office/drawing/2014/main" id="{0CA00E31-BD7B-C74F-AAE5-67AC92516B42}"/>
                    </a:ext>
                  </a:extLst>
                </p:cNvPr>
                <p:cNvSpPr txBox="1">
                  <a:spLocks noRot="1" noChangeAspect="1" noMove="1" noResize="1" noEditPoints="1" noAdjustHandles="1" noChangeArrowheads="1" noChangeShapeType="1" noTextEdit="1"/>
                </p:cNvSpPr>
                <p:nvPr/>
              </p:nvSpPr>
              <p:spPr>
                <a:xfrm>
                  <a:off x="557811" y="3721943"/>
                  <a:ext cx="2036532" cy="502766"/>
                </a:xfrm>
                <a:prstGeom prst="rect">
                  <a:avLst/>
                </a:prstGeom>
                <a:blipFill>
                  <a:blip r:embed="rId6"/>
                  <a:stretch>
                    <a:fillRect l="-4969" t="-9756" b="-29268"/>
                  </a:stretch>
                </a:blipFill>
              </p:spPr>
              <p:txBody>
                <a:bodyPr/>
                <a:lstStyle/>
                <a:p>
                  <a:r>
                    <a:rPr lang="en-US">
                      <a:noFill/>
                    </a:rPr>
                    <a:t> </a:t>
                  </a:r>
                </a:p>
              </p:txBody>
            </p:sp>
          </mc:Fallback>
        </mc:AlternateContent>
      </p:grpSp>
      <p:sp>
        <p:nvSpPr>
          <p:cNvPr id="5" name="Rectangle 4">
            <a:extLst>
              <a:ext uri="{FF2B5EF4-FFF2-40B4-BE49-F238E27FC236}">
                <a16:creationId xmlns:a16="http://schemas.microsoft.com/office/drawing/2014/main" id="{E90D694C-FD51-BA49-BDBC-B0E83546A91A}"/>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6" name="Rectangle 5">
            <a:extLst>
              <a:ext uri="{FF2B5EF4-FFF2-40B4-BE49-F238E27FC236}">
                <a16:creationId xmlns:a16="http://schemas.microsoft.com/office/drawing/2014/main" id="{74E7E4F3-A5FC-1A4B-8D16-FB96DA5B01F3}"/>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18" name="Slide Number Placeholder 4">
            <a:extLst>
              <a:ext uri="{FF2B5EF4-FFF2-40B4-BE49-F238E27FC236}">
                <a16:creationId xmlns:a16="http://schemas.microsoft.com/office/drawing/2014/main" id="{964B551A-8822-EA47-A6DB-71BB089A7C31}"/>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BF90ED-9FB6-254A-AC1F-D0236B9231E4}" type="slidenum">
              <a:rPr lang="en-US" smtClean="0"/>
              <a:pPr algn="r"/>
              <a:t>3</a:t>
            </a:fld>
            <a:endParaRPr lang="en-US" dirty="0"/>
          </a:p>
        </p:txBody>
      </p:sp>
      <p:sp>
        <p:nvSpPr>
          <p:cNvPr id="21" name="Google Shape;35;p5">
            <a:extLst>
              <a:ext uri="{FF2B5EF4-FFF2-40B4-BE49-F238E27FC236}">
                <a16:creationId xmlns:a16="http://schemas.microsoft.com/office/drawing/2014/main" id="{32228CFC-B87E-7E49-86BF-C9782A38BA61}"/>
              </a:ext>
            </a:extLst>
          </p:cNvPr>
          <p:cNvSpPr txBox="1"/>
          <p:nvPr/>
        </p:nvSpPr>
        <p:spPr>
          <a:xfrm>
            <a:off x="630337" y="430985"/>
            <a:ext cx="9444392" cy="978722"/>
          </a:xfrm>
          <a:prstGeom prst="rect">
            <a:avLst/>
          </a:prstGeom>
          <a:noFill/>
          <a:ln>
            <a:noFill/>
          </a:ln>
        </p:spPr>
        <p:txBody>
          <a:bodyPr spcFirstLastPara="1" wrap="square" lIns="121900" tIns="121900" rIns="121900" bIns="121900" anchor="t" anchorCtr="0">
            <a:noAutofit/>
          </a:bodyPr>
          <a:lstStyle/>
          <a:p>
            <a:r>
              <a:rPr lang="en-US" sz="4400" dirty="0">
                <a:latin typeface="+mj-lt"/>
                <a:ea typeface="Lato"/>
                <a:cs typeface="Lato"/>
                <a:sym typeface="Lato"/>
              </a:rPr>
              <a:t>Zero-knowledge proofs (ZKP)</a:t>
            </a:r>
            <a:r>
              <a:rPr lang="zh-CN" altLang="en-US" sz="4400" dirty="0">
                <a:latin typeface="+mj-lt"/>
                <a:ea typeface="Lato"/>
                <a:cs typeface="Lato"/>
                <a:sym typeface="Lato"/>
              </a:rPr>
              <a:t> </a:t>
            </a:r>
            <a:r>
              <a:rPr lang="en-US" sz="4400" dirty="0">
                <a:latin typeface="+mj-lt"/>
                <a:ea typeface="Lato"/>
                <a:cs typeface="Lato"/>
                <a:sym typeface="Lato"/>
              </a:rPr>
              <a:t>[GMR85]</a:t>
            </a:r>
            <a:endParaRPr sz="4400" dirty="0">
              <a:latin typeface="+mj-lt"/>
              <a:ea typeface="Lato"/>
              <a:cs typeface="Lato"/>
              <a:sym typeface="Lato"/>
            </a:endParaRPr>
          </a:p>
        </p:txBody>
      </p:sp>
      <p:grpSp>
        <p:nvGrpSpPr>
          <p:cNvPr id="30" name="Group 29">
            <a:extLst>
              <a:ext uri="{FF2B5EF4-FFF2-40B4-BE49-F238E27FC236}">
                <a16:creationId xmlns:a16="http://schemas.microsoft.com/office/drawing/2014/main" id="{3F90FC5B-11C8-1CED-C447-21147EEA7165}"/>
              </a:ext>
            </a:extLst>
          </p:cNvPr>
          <p:cNvGrpSpPr/>
          <p:nvPr/>
        </p:nvGrpSpPr>
        <p:grpSpPr>
          <a:xfrm>
            <a:off x="4734656" y="3456933"/>
            <a:ext cx="3358103" cy="2811436"/>
            <a:chOff x="4328999" y="1477694"/>
            <a:chExt cx="3358103" cy="2811436"/>
          </a:xfrm>
        </p:grpSpPr>
        <mc:AlternateContent xmlns:mc="http://schemas.openxmlformats.org/markup-compatibility/2006">
          <mc:Choice xmlns:a14="http://schemas.microsoft.com/office/drawing/2010/main" Requires="a14">
            <p:sp>
              <p:nvSpPr>
                <p:cNvPr id="22" name="Rectangle 21">
                  <a:extLst>
                    <a:ext uri="{FF2B5EF4-FFF2-40B4-BE49-F238E27FC236}">
                      <a16:creationId xmlns:a16="http://schemas.microsoft.com/office/drawing/2014/main" id="{A0D3E6F8-0FD4-EF94-E990-6326A5901228}"/>
                    </a:ext>
                  </a:extLst>
                </p:cNvPr>
                <p:cNvSpPr/>
                <p:nvPr/>
              </p:nvSpPr>
              <p:spPr>
                <a:xfrm>
                  <a:off x="4328999" y="2938201"/>
                  <a:ext cx="596663" cy="13509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𝑥</m:t>
                        </m:r>
                      </m:oMath>
                    </m:oMathPara>
                  </a14:m>
                  <a:endParaRPr lang="en-US" sz="2800" dirty="0"/>
                </a:p>
              </p:txBody>
            </p:sp>
          </mc:Choice>
          <mc:Fallback>
            <p:sp>
              <p:nvSpPr>
                <p:cNvPr id="22" name="Rectangle 21">
                  <a:extLst>
                    <a:ext uri="{FF2B5EF4-FFF2-40B4-BE49-F238E27FC236}">
                      <a16:creationId xmlns:a16="http://schemas.microsoft.com/office/drawing/2014/main" id="{A0D3E6F8-0FD4-EF94-E990-6326A5901228}"/>
                    </a:ext>
                  </a:extLst>
                </p:cNvPr>
                <p:cNvSpPr>
                  <a:spLocks noRot="1" noChangeAspect="1" noMove="1" noResize="1" noEditPoints="1" noAdjustHandles="1" noChangeArrowheads="1" noChangeShapeType="1" noTextEdit="1"/>
                </p:cNvSpPr>
                <p:nvPr/>
              </p:nvSpPr>
              <p:spPr>
                <a:xfrm>
                  <a:off x="4328999" y="2938201"/>
                  <a:ext cx="596663" cy="1350929"/>
                </a:xfrm>
                <a:prstGeom prst="rect">
                  <a:avLst/>
                </a:prstGeom>
                <a:blipFill>
                  <a:blip r:embed="rId7"/>
                  <a:stretch>
                    <a:fillRect l="-81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Rectangle 23">
                  <a:extLst>
                    <a:ext uri="{FF2B5EF4-FFF2-40B4-BE49-F238E27FC236}">
                      <a16:creationId xmlns:a16="http://schemas.microsoft.com/office/drawing/2014/main" id="{CC9AB124-B9DC-DEA6-046A-76B569E41026}"/>
                    </a:ext>
                  </a:extLst>
                </p:cNvPr>
                <p:cNvSpPr/>
                <p:nvPr/>
              </p:nvSpPr>
              <p:spPr>
                <a:xfrm>
                  <a:off x="4337758" y="1477694"/>
                  <a:ext cx="587904" cy="1270709"/>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𝑤</m:t>
                        </m:r>
                      </m:oMath>
                    </m:oMathPara>
                  </a14:m>
                  <a:endParaRPr lang="en-US" sz="2800" dirty="0">
                    <a:solidFill>
                      <a:srgbClr val="FF0000"/>
                    </a:solidFill>
                  </a:endParaRPr>
                </a:p>
              </p:txBody>
            </p:sp>
          </mc:Choice>
          <mc:Fallback>
            <p:sp>
              <p:nvSpPr>
                <p:cNvPr id="24" name="Rectangle 23">
                  <a:extLst>
                    <a:ext uri="{FF2B5EF4-FFF2-40B4-BE49-F238E27FC236}">
                      <a16:creationId xmlns:a16="http://schemas.microsoft.com/office/drawing/2014/main" id="{CC9AB124-B9DC-DEA6-046A-76B569E41026}"/>
                    </a:ext>
                  </a:extLst>
                </p:cNvPr>
                <p:cNvSpPr>
                  <a:spLocks noRot="1" noChangeAspect="1" noMove="1" noResize="1" noEditPoints="1" noAdjustHandles="1" noChangeArrowheads="1" noChangeShapeType="1" noTextEdit="1"/>
                </p:cNvSpPr>
                <p:nvPr/>
              </p:nvSpPr>
              <p:spPr>
                <a:xfrm>
                  <a:off x="4337758" y="1477694"/>
                  <a:ext cx="587904" cy="1270709"/>
                </a:xfrm>
                <a:prstGeom prst="rect">
                  <a:avLst/>
                </a:prstGeom>
                <a:blipFill>
                  <a:blip r:embed="rId8"/>
                  <a:stretch>
                    <a:fillRect l="-142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Rectangle 24">
                  <a:extLst>
                    <a:ext uri="{FF2B5EF4-FFF2-40B4-BE49-F238E27FC236}">
                      <a16:creationId xmlns:a16="http://schemas.microsoft.com/office/drawing/2014/main" id="{FEBB4CBB-C40A-B045-3E78-BA1F0AD51500}"/>
                    </a:ext>
                  </a:extLst>
                </p:cNvPr>
                <p:cNvSpPr/>
                <p:nvPr/>
              </p:nvSpPr>
              <p:spPr>
                <a:xfrm>
                  <a:off x="7065799" y="1477694"/>
                  <a:ext cx="621303" cy="27470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𝑦</m:t>
                        </m:r>
                        <m:r>
                          <a:rPr lang="en-US" sz="2800" b="0" i="1" smtClean="0">
                            <a:solidFill>
                              <a:srgbClr val="FF0000"/>
                            </a:solidFill>
                            <a:latin typeface="Cambria Math" panose="02040503050406030204" pitchFamily="18" charset="0"/>
                          </a:rPr>
                          <m:t> </m:t>
                        </m:r>
                      </m:oMath>
                    </m:oMathPara>
                  </a14:m>
                  <a:endParaRPr lang="en-US" sz="2800" dirty="0"/>
                </a:p>
              </p:txBody>
            </p:sp>
          </mc:Choice>
          <mc:Fallback>
            <p:sp>
              <p:nvSpPr>
                <p:cNvPr id="25" name="Rectangle 24">
                  <a:extLst>
                    <a:ext uri="{FF2B5EF4-FFF2-40B4-BE49-F238E27FC236}">
                      <a16:creationId xmlns:a16="http://schemas.microsoft.com/office/drawing/2014/main" id="{FEBB4CBB-C40A-B045-3E78-BA1F0AD51500}"/>
                    </a:ext>
                  </a:extLst>
                </p:cNvPr>
                <p:cNvSpPr>
                  <a:spLocks noRot="1" noChangeAspect="1" noMove="1" noResize="1" noEditPoints="1" noAdjustHandles="1" noChangeArrowheads="1" noChangeShapeType="1" noTextEdit="1"/>
                </p:cNvSpPr>
                <p:nvPr/>
              </p:nvSpPr>
              <p:spPr>
                <a:xfrm>
                  <a:off x="7065799" y="1477694"/>
                  <a:ext cx="621303" cy="2747015"/>
                </a:xfrm>
                <a:prstGeom prst="rect">
                  <a:avLst/>
                </a:prstGeom>
                <a:blipFill>
                  <a:blip r:embed="rId9"/>
                  <a:stretch>
                    <a:fillRect l="-22000" r="-8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Rectangle 28">
                  <a:extLst>
                    <a:ext uri="{FF2B5EF4-FFF2-40B4-BE49-F238E27FC236}">
                      <a16:creationId xmlns:a16="http://schemas.microsoft.com/office/drawing/2014/main" id="{8C3113A9-17B2-A7DB-97C2-2F8EE358E4DF}"/>
                    </a:ext>
                  </a:extLst>
                </p:cNvPr>
                <p:cNvSpPr/>
                <p:nvPr/>
              </p:nvSpPr>
              <p:spPr>
                <a:xfrm>
                  <a:off x="5050783" y="1477694"/>
                  <a:ext cx="1889895" cy="27777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0" dirty="0"/>
                    <a:t>Circuit </a:t>
                  </a:r>
                  <a14:m>
                    <m:oMath xmlns:m="http://schemas.openxmlformats.org/officeDocument/2006/math">
                      <m:r>
                        <a:rPr lang="en-US" sz="2800" b="0" i="1" smtClean="0">
                          <a:solidFill>
                            <a:srgbClr val="FF0000"/>
                          </a:solidFill>
                          <a:latin typeface="Cambria Math" panose="02040503050406030204" pitchFamily="18" charset="0"/>
                        </a:rPr>
                        <m:t>𝐶</m:t>
                      </m:r>
                    </m:oMath>
                  </a14:m>
                  <a:endParaRPr lang="en-US" sz="2800" dirty="0"/>
                </a:p>
              </p:txBody>
            </p:sp>
          </mc:Choice>
          <mc:Fallback>
            <p:sp>
              <p:nvSpPr>
                <p:cNvPr id="29" name="Rectangle 28">
                  <a:extLst>
                    <a:ext uri="{FF2B5EF4-FFF2-40B4-BE49-F238E27FC236}">
                      <a16:creationId xmlns:a16="http://schemas.microsoft.com/office/drawing/2014/main" id="{8C3113A9-17B2-A7DB-97C2-2F8EE358E4DF}"/>
                    </a:ext>
                  </a:extLst>
                </p:cNvPr>
                <p:cNvSpPr>
                  <a:spLocks noRot="1" noChangeAspect="1" noMove="1" noResize="1" noEditPoints="1" noAdjustHandles="1" noChangeArrowheads="1" noChangeShapeType="1" noTextEdit="1"/>
                </p:cNvSpPr>
                <p:nvPr/>
              </p:nvSpPr>
              <p:spPr>
                <a:xfrm>
                  <a:off x="5050783" y="1477694"/>
                  <a:ext cx="1889895" cy="2777729"/>
                </a:xfrm>
                <a:prstGeom prst="rect">
                  <a:avLst/>
                </a:prstGeom>
                <a:blipFill>
                  <a:blip r:embed="rId10"/>
                  <a:stretch>
                    <a:fillRect/>
                  </a:stretch>
                </a:blipFill>
              </p:spPr>
              <p:txBody>
                <a:bodyPr/>
                <a:lstStyle/>
                <a:p>
                  <a:r>
                    <a:rPr lang="en-US">
                      <a:noFill/>
                    </a:rPr>
                    <a:t> </a:t>
                  </a:r>
                </a:p>
              </p:txBody>
            </p:sp>
          </mc:Fallback>
        </mc:AlternateContent>
      </p:grpSp>
      <p:grpSp>
        <p:nvGrpSpPr>
          <p:cNvPr id="31" name="Group 30">
            <a:extLst>
              <a:ext uri="{FF2B5EF4-FFF2-40B4-BE49-F238E27FC236}">
                <a16:creationId xmlns:a16="http://schemas.microsoft.com/office/drawing/2014/main" id="{A1D0F08A-2FD3-9EFC-432D-7E4D20A55D39}"/>
              </a:ext>
            </a:extLst>
          </p:cNvPr>
          <p:cNvGrpSpPr/>
          <p:nvPr/>
        </p:nvGrpSpPr>
        <p:grpSpPr>
          <a:xfrm>
            <a:off x="4600439" y="1998489"/>
            <a:ext cx="3926137" cy="785549"/>
            <a:chOff x="4600439" y="1998489"/>
            <a:chExt cx="3926137" cy="785549"/>
          </a:xfrm>
        </p:grpSpPr>
        <p:pic>
          <p:nvPicPr>
            <p:cNvPr id="32" name="Picture 2" descr="Image result for proof">
              <a:extLst>
                <a:ext uri="{FF2B5EF4-FFF2-40B4-BE49-F238E27FC236}">
                  <a16:creationId xmlns:a16="http://schemas.microsoft.com/office/drawing/2014/main" id="{A06E11DC-5F73-C9DB-C3B5-467A8177FFA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56068" y="1998489"/>
              <a:ext cx="1670508" cy="78554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8AFF7A8A-1DF8-2680-65F7-5D49B80397A4}"/>
                    </a:ext>
                  </a:extLst>
                </p:cNvPr>
                <p:cNvSpPr/>
                <p:nvPr/>
              </p:nvSpPr>
              <p:spPr>
                <a:xfrm>
                  <a:off x="4600439" y="2043577"/>
                  <a:ext cx="2824299" cy="502766"/>
                </a:xfrm>
                <a:prstGeom prst="rect">
                  <a:avLst/>
                </a:prstGeom>
              </p:spPr>
              <p:txBody>
                <a:bodyPr wrap="none">
                  <a:spAutoFit/>
                </a:bodyPr>
                <a:lstStyle/>
                <a:p>
                  <a14:m>
                    <m:oMath xmlns:m="http://schemas.openxmlformats.org/officeDocument/2006/math">
                      <m:r>
                        <a:rPr lang="en-US" sz="2667" b="0" i="1" dirty="0" smtClean="0">
                          <a:latin typeface="Cambria Math" panose="02040503050406030204" pitchFamily="18" charset="0"/>
                        </a:rPr>
                        <m:t>𝐶</m:t>
                      </m:r>
                      <m:r>
                        <a:rPr lang="en-US" sz="2667" i="1" dirty="0" smtClean="0">
                          <a:latin typeface="Cambria Math" panose="02040503050406030204" pitchFamily="18" charset="0"/>
                        </a:rPr>
                        <m:t>(</m:t>
                      </m:r>
                      <m:r>
                        <a:rPr lang="en-US" sz="2667" i="1" dirty="0" smtClean="0">
                          <a:latin typeface="Cambria Math" panose="02040503050406030204" pitchFamily="18" charset="0"/>
                        </a:rPr>
                        <m:t>𝑥</m:t>
                      </m:r>
                      <m:r>
                        <a:rPr lang="en-US" sz="2667" i="1" dirty="0" smtClean="0">
                          <a:latin typeface="Cambria Math" panose="02040503050406030204" pitchFamily="18" charset="0"/>
                        </a:rPr>
                        <m:t>, </m:t>
                      </m:r>
                      <m:r>
                        <a:rPr lang="en-US" sz="2667" i="1" dirty="0" smtClean="0">
                          <a:latin typeface="Cambria Math" panose="02040503050406030204" pitchFamily="18" charset="0"/>
                        </a:rPr>
                        <m:t>𝑤</m:t>
                      </m:r>
                      <m:r>
                        <a:rPr lang="en-US" sz="2667" i="1" dirty="0" smtClean="0">
                          <a:latin typeface="Cambria Math" panose="02040503050406030204" pitchFamily="18" charset="0"/>
                        </a:rPr>
                        <m:t>) </m:t>
                      </m:r>
                      <m:r>
                        <a:rPr lang="zh-CN" altLang="en-US" sz="2667" i="1" dirty="0" smtClean="0">
                          <a:latin typeface="Cambria Math" panose="02040503050406030204" pitchFamily="18" charset="0"/>
                        </a:rPr>
                        <m:t> </m:t>
                      </m:r>
                      <m:r>
                        <a:rPr lang="en-US" sz="2667" i="1" dirty="0">
                          <a:latin typeface="Cambria Math" panose="02040503050406030204" pitchFamily="18" charset="0"/>
                        </a:rPr>
                        <m:t>= </m:t>
                      </m:r>
                      <m:r>
                        <a:rPr lang="zh-CN" altLang="en-US" sz="2667" i="1" dirty="0">
                          <a:latin typeface="Cambria Math" panose="02040503050406030204" pitchFamily="18" charset="0"/>
                        </a:rPr>
                        <m:t> </m:t>
                      </m:r>
                      <m:r>
                        <a:rPr lang="en-US" sz="2667" i="1" dirty="0">
                          <a:latin typeface="Cambria Math" panose="02040503050406030204" pitchFamily="18" charset="0"/>
                        </a:rPr>
                        <m:t>𝑦</m:t>
                      </m:r>
                      <m:r>
                        <a:rPr lang="en-US" sz="2667" i="1" dirty="0">
                          <a:latin typeface="Cambria Math" panose="02040503050406030204" pitchFamily="18" charset="0"/>
                        </a:rPr>
                        <m:t>   </m:t>
                      </m:r>
                    </m:oMath>
                  </a14:m>
                  <a:r>
                    <a:rPr lang="en-US" sz="2667" dirty="0">
                      <a:latin typeface="Georgia" panose="02040502050405020303" pitchFamily="18" charset="0"/>
                    </a:rPr>
                    <a:t>+  </a:t>
                  </a:r>
                  <a:endParaRPr lang="en-US" sz="2667" dirty="0"/>
                </a:p>
              </p:txBody>
            </p:sp>
          </mc:Choice>
          <mc:Fallback xmlns="">
            <p:sp>
              <p:nvSpPr>
                <p:cNvPr id="12" name="Rectangle 11">
                  <a:extLst>
                    <a:ext uri="{FF2B5EF4-FFF2-40B4-BE49-F238E27FC236}">
                      <a16:creationId xmlns:a16="http://schemas.microsoft.com/office/drawing/2014/main" id="{2111EF74-78DA-A640-B1EF-732A7391B9AB}"/>
                    </a:ext>
                  </a:extLst>
                </p:cNvPr>
                <p:cNvSpPr>
                  <a:spLocks noRot="1" noChangeAspect="1" noMove="1" noResize="1" noEditPoints="1" noAdjustHandles="1" noChangeArrowheads="1" noChangeShapeType="1" noTextEdit="1"/>
                </p:cNvSpPr>
                <p:nvPr/>
              </p:nvSpPr>
              <p:spPr>
                <a:xfrm>
                  <a:off x="4600439" y="2043577"/>
                  <a:ext cx="2824299" cy="502766"/>
                </a:xfrm>
                <a:prstGeom prst="rect">
                  <a:avLst/>
                </a:prstGeom>
                <a:blipFill>
                  <a:blip r:embed="rId12"/>
                  <a:stretch>
                    <a:fillRect l="-897" t="-12195" r="-3139" b="-26829"/>
                  </a:stretch>
                </a:blipFill>
              </p:spPr>
              <p:txBody>
                <a:bodyPr/>
                <a:lstStyle/>
                <a:p>
                  <a:r>
                    <a:rPr lang="en-US">
                      <a:noFill/>
                    </a:rPr>
                    <a:t> </a:t>
                  </a:r>
                </a:p>
              </p:txBody>
            </p:sp>
          </mc:Fallback>
        </mc:AlternateContent>
      </p:grpSp>
      <p:sp>
        <p:nvSpPr>
          <p:cNvPr id="34" name="Right Arrow 7">
            <a:extLst>
              <a:ext uri="{FF2B5EF4-FFF2-40B4-BE49-F238E27FC236}">
                <a16:creationId xmlns:a16="http://schemas.microsoft.com/office/drawing/2014/main" id="{A28C0A07-FD5C-DA04-81A7-F5EA41BB0AB3}"/>
              </a:ext>
            </a:extLst>
          </p:cNvPr>
          <p:cNvSpPr/>
          <p:nvPr/>
        </p:nvSpPr>
        <p:spPr>
          <a:xfrm>
            <a:off x="4554663" y="2822829"/>
            <a:ext cx="3744547" cy="181769"/>
          </a:xfrm>
          <a:prstGeom prst="rightArrow">
            <a:avLst>
              <a:gd name="adj1" fmla="val 50000"/>
              <a:gd name="adj2" fmla="val 115009"/>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Georgia" panose="02040502050405020303" pitchFamily="18" charset="0"/>
            </a:endParaRPr>
          </a:p>
        </p:txBody>
      </p:sp>
    </p:spTree>
    <p:extLst>
      <p:ext uri="{BB962C8B-B14F-4D97-AF65-F5344CB8AC3E}">
        <p14:creationId xmlns:p14="http://schemas.microsoft.com/office/powerpoint/2010/main" val="3987774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BBFF8-2511-5041-A5D8-9F55E577566C}"/>
              </a:ext>
            </a:extLst>
          </p:cNvPr>
          <p:cNvSpPr>
            <a:spLocks noGrp="1"/>
          </p:cNvSpPr>
          <p:nvPr>
            <p:ph type="title"/>
          </p:nvPr>
        </p:nvSpPr>
        <p:spPr/>
        <p:txBody>
          <a:bodyPr/>
          <a:lstStyle/>
          <a:p>
            <a:r>
              <a:rPr lang="en-US" dirty="0"/>
              <a:t>Application: verifiable secret sharing (VSS)</a:t>
            </a:r>
          </a:p>
        </p:txBody>
      </p:sp>
      <p:pic>
        <p:nvPicPr>
          <p:cNvPr id="4" name="Picture 3">
            <a:extLst>
              <a:ext uri="{FF2B5EF4-FFF2-40B4-BE49-F238E27FC236}">
                <a16:creationId xmlns:a16="http://schemas.microsoft.com/office/drawing/2014/main" id="{EFCA935D-4F88-A148-AF64-70879AA90C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4131" y="2538796"/>
            <a:ext cx="1430498" cy="1893548"/>
          </a:xfrm>
          <a:prstGeom prst="rect">
            <a:avLst/>
          </a:prstGeom>
        </p:spPr>
      </p:pic>
      <p:pic>
        <p:nvPicPr>
          <p:cNvPr id="5" name="Picture 4" descr="A person with the mouth open&#10;&#10;Description automatically generated with low confidence">
            <a:extLst>
              <a:ext uri="{FF2B5EF4-FFF2-40B4-BE49-F238E27FC236}">
                <a16:creationId xmlns:a16="http://schemas.microsoft.com/office/drawing/2014/main" id="{4AF45C9F-35E0-9048-B30A-440F2359FC9E}"/>
              </a:ext>
            </a:extLst>
          </p:cNvPr>
          <p:cNvPicPr>
            <a:picLocks noChangeAspect="1"/>
          </p:cNvPicPr>
          <p:nvPr/>
        </p:nvPicPr>
        <p:blipFill>
          <a:blip r:embed="rId3"/>
          <a:stretch>
            <a:fillRect/>
          </a:stretch>
        </p:blipFill>
        <p:spPr>
          <a:xfrm>
            <a:off x="6948707" y="1347687"/>
            <a:ext cx="1074059" cy="1074059"/>
          </a:xfrm>
          <a:prstGeom prst="rect">
            <a:avLst/>
          </a:prstGeom>
        </p:spPr>
      </p:pic>
      <p:sp>
        <p:nvSpPr>
          <p:cNvPr id="6" name="TextBox 5">
            <a:extLst>
              <a:ext uri="{FF2B5EF4-FFF2-40B4-BE49-F238E27FC236}">
                <a16:creationId xmlns:a16="http://schemas.microsoft.com/office/drawing/2014/main" id="{D662D87B-D74D-114B-A39B-1C6AFA0DBAEC}"/>
              </a:ext>
            </a:extLst>
          </p:cNvPr>
          <p:cNvSpPr txBox="1"/>
          <p:nvPr/>
        </p:nvSpPr>
        <p:spPr>
          <a:xfrm>
            <a:off x="6925303" y="2347411"/>
            <a:ext cx="1187263" cy="369332"/>
          </a:xfrm>
          <a:prstGeom prst="rect">
            <a:avLst/>
          </a:prstGeom>
          <a:noFill/>
        </p:spPr>
        <p:txBody>
          <a:bodyPr wrap="square" rtlCol="0">
            <a:spAutoFit/>
          </a:bodyPr>
          <a:lstStyle/>
          <a:p>
            <a:r>
              <a:rPr lang="en-US" dirty="0"/>
              <a:t>Verifier 0</a:t>
            </a:r>
          </a:p>
        </p:txBody>
      </p:sp>
      <p:pic>
        <p:nvPicPr>
          <p:cNvPr id="7" name="Picture 6" descr="A person with the mouth open&#10;&#10;Description automatically generated with low confidence">
            <a:extLst>
              <a:ext uri="{FF2B5EF4-FFF2-40B4-BE49-F238E27FC236}">
                <a16:creationId xmlns:a16="http://schemas.microsoft.com/office/drawing/2014/main" id="{35A48ED2-FE21-E04B-8CC9-434D138FA4EF}"/>
              </a:ext>
            </a:extLst>
          </p:cNvPr>
          <p:cNvPicPr>
            <a:picLocks noChangeAspect="1"/>
          </p:cNvPicPr>
          <p:nvPr/>
        </p:nvPicPr>
        <p:blipFill>
          <a:blip r:embed="rId3"/>
          <a:stretch>
            <a:fillRect/>
          </a:stretch>
        </p:blipFill>
        <p:spPr>
          <a:xfrm>
            <a:off x="7038507" y="2880152"/>
            <a:ext cx="1074059" cy="1074059"/>
          </a:xfrm>
          <a:prstGeom prst="rect">
            <a:avLst/>
          </a:prstGeom>
        </p:spPr>
      </p:pic>
      <p:sp>
        <p:nvSpPr>
          <p:cNvPr id="8" name="TextBox 7">
            <a:extLst>
              <a:ext uri="{FF2B5EF4-FFF2-40B4-BE49-F238E27FC236}">
                <a16:creationId xmlns:a16="http://schemas.microsoft.com/office/drawing/2014/main" id="{77C4E519-6A82-714B-BA12-8FC0AD35B49D}"/>
              </a:ext>
            </a:extLst>
          </p:cNvPr>
          <p:cNvSpPr txBox="1"/>
          <p:nvPr/>
        </p:nvSpPr>
        <p:spPr>
          <a:xfrm>
            <a:off x="7016361" y="3895589"/>
            <a:ext cx="1187263" cy="369332"/>
          </a:xfrm>
          <a:prstGeom prst="rect">
            <a:avLst/>
          </a:prstGeom>
          <a:noFill/>
        </p:spPr>
        <p:txBody>
          <a:bodyPr wrap="square" rtlCol="0">
            <a:spAutoFit/>
          </a:bodyPr>
          <a:lstStyle/>
          <a:p>
            <a:r>
              <a:rPr lang="en-US" dirty="0"/>
              <a:t>Verifier 1</a:t>
            </a:r>
          </a:p>
        </p:txBody>
      </p:sp>
      <p:pic>
        <p:nvPicPr>
          <p:cNvPr id="9" name="Picture 8" descr="A person with the mouth open&#10;&#10;Description automatically generated with low confidence">
            <a:extLst>
              <a:ext uri="{FF2B5EF4-FFF2-40B4-BE49-F238E27FC236}">
                <a16:creationId xmlns:a16="http://schemas.microsoft.com/office/drawing/2014/main" id="{3918A1E0-2222-D046-9E0A-06CB69A1EB87}"/>
              </a:ext>
            </a:extLst>
          </p:cNvPr>
          <p:cNvPicPr>
            <a:picLocks noChangeAspect="1"/>
          </p:cNvPicPr>
          <p:nvPr/>
        </p:nvPicPr>
        <p:blipFill>
          <a:blip r:embed="rId3"/>
          <a:stretch>
            <a:fillRect/>
          </a:stretch>
        </p:blipFill>
        <p:spPr>
          <a:xfrm>
            <a:off x="7202052" y="4921644"/>
            <a:ext cx="1074059" cy="1074059"/>
          </a:xfrm>
          <a:prstGeom prst="rect">
            <a:avLst/>
          </a:prstGeom>
        </p:spPr>
      </p:pic>
      <p:sp>
        <p:nvSpPr>
          <p:cNvPr id="10" name="TextBox 9">
            <a:extLst>
              <a:ext uri="{FF2B5EF4-FFF2-40B4-BE49-F238E27FC236}">
                <a16:creationId xmlns:a16="http://schemas.microsoft.com/office/drawing/2014/main" id="{E2C1CF18-C073-6948-82C5-2DED468BCD9A}"/>
              </a:ext>
            </a:extLst>
          </p:cNvPr>
          <p:cNvSpPr txBox="1"/>
          <p:nvPr/>
        </p:nvSpPr>
        <p:spPr>
          <a:xfrm>
            <a:off x="7071204" y="6159112"/>
            <a:ext cx="1335753" cy="369332"/>
          </a:xfrm>
          <a:prstGeom prst="rect">
            <a:avLst/>
          </a:prstGeom>
          <a:noFill/>
        </p:spPr>
        <p:txBody>
          <a:bodyPr wrap="square" rtlCol="0">
            <a:spAutoFit/>
          </a:bodyPr>
          <a:lstStyle/>
          <a:p>
            <a:r>
              <a:rPr lang="en-US" dirty="0"/>
              <a:t>Verifier N-1</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99AB523A-0143-3F4E-A24F-59573A918EF6}"/>
                  </a:ext>
                </a:extLst>
              </p:cNvPr>
              <p:cNvSpPr/>
              <p:nvPr/>
            </p:nvSpPr>
            <p:spPr>
              <a:xfrm rot="5400000">
                <a:off x="7115537" y="4404621"/>
                <a:ext cx="1000083"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rPr>
                        <m:t>⋯</m:t>
                      </m:r>
                    </m:oMath>
                  </m:oMathPara>
                </a14:m>
                <a:endParaRPr lang="en-US" sz="2800" dirty="0"/>
              </a:p>
            </p:txBody>
          </p:sp>
        </mc:Choice>
        <mc:Fallback xmlns="">
          <p:sp>
            <p:nvSpPr>
              <p:cNvPr id="11" name="Rectangle 10">
                <a:extLst>
                  <a:ext uri="{FF2B5EF4-FFF2-40B4-BE49-F238E27FC236}">
                    <a16:creationId xmlns:a16="http://schemas.microsoft.com/office/drawing/2014/main" id="{99AB523A-0143-3F4E-A24F-59573A918EF6}"/>
                  </a:ext>
                </a:extLst>
              </p:cNvPr>
              <p:cNvSpPr>
                <a:spLocks noRot="1" noChangeAspect="1" noMove="1" noResize="1" noEditPoints="1" noAdjustHandles="1" noChangeArrowheads="1" noChangeShapeType="1" noTextEdit="1"/>
              </p:cNvSpPr>
              <p:nvPr/>
            </p:nvSpPr>
            <p:spPr>
              <a:xfrm rot="5400000">
                <a:off x="7115537" y="4404621"/>
                <a:ext cx="1000083" cy="523220"/>
              </a:xfrm>
              <a:prstGeom prst="rect">
                <a:avLst/>
              </a:prstGeom>
              <a:blipFill>
                <a:blip r:embed="rId4"/>
                <a:stretch>
                  <a:fillRect/>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00812F1F-B722-1A45-A233-F7F09DE5B0F5}"/>
              </a:ext>
            </a:extLst>
          </p:cNvPr>
          <p:cNvCxnSpPr>
            <a:cxnSpLocks/>
            <a:stCxn id="4" idx="3"/>
            <a:endCxn id="5" idx="1"/>
          </p:cNvCxnSpPr>
          <p:nvPr/>
        </p:nvCxnSpPr>
        <p:spPr>
          <a:xfrm flipV="1">
            <a:off x="4064629" y="1884717"/>
            <a:ext cx="2884078" cy="16008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56EAD68-4F9D-1F4B-9ABD-30631064FFC9}"/>
              </a:ext>
            </a:extLst>
          </p:cNvPr>
          <p:cNvCxnSpPr>
            <a:cxnSpLocks/>
            <a:stCxn id="4" idx="3"/>
            <a:endCxn id="7" idx="1"/>
          </p:cNvCxnSpPr>
          <p:nvPr/>
        </p:nvCxnSpPr>
        <p:spPr>
          <a:xfrm flipV="1">
            <a:off x="4064629" y="3417182"/>
            <a:ext cx="2973878" cy="683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539A82B-BF60-5143-8320-981393DB25CA}"/>
              </a:ext>
            </a:extLst>
          </p:cNvPr>
          <p:cNvCxnSpPr>
            <a:cxnSpLocks/>
            <a:stCxn id="4" idx="3"/>
            <a:endCxn id="9" idx="1"/>
          </p:cNvCxnSpPr>
          <p:nvPr/>
        </p:nvCxnSpPr>
        <p:spPr>
          <a:xfrm>
            <a:off x="4064629" y="3485570"/>
            <a:ext cx="3137423" cy="19731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509C4D8-A0AA-9F49-A250-F4520A5E8636}"/>
                  </a:ext>
                </a:extLst>
              </p:cNvPr>
              <p:cNvSpPr txBox="1"/>
              <p:nvPr/>
            </p:nvSpPr>
            <p:spPr>
              <a:xfrm rot="19707274">
                <a:off x="4352626" y="2023810"/>
                <a:ext cx="208666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𝐶</m:t>
                      </m:r>
                      <m:r>
                        <a:rPr lang="en-US" sz="2800" b="0" i="1" smtClean="0">
                          <a:solidFill>
                            <a:srgbClr val="FF0000"/>
                          </a:solidFill>
                          <a:latin typeface="Cambria Math" panose="02040503050406030204" pitchFamily="18" charset="0"/>
                        </a:rPr>
                        <m:t>(</m:t>
                      </m:r>
                      <m:sSup>
                        <m:sSupPr>
                          <m:ctrlPr>
                            <a:rPr lang="en-US" sz="2800" b="0" i="1" smtClean="0">
                              <a:solidFill>
                                <a:srgbClr val="FF0000"/>
                              </a:solidFill>
                              <a:latin typeface="Cambria Math" panose="02040503050406030204" pitchFamily="18" charset="0"/>
                            </a:rPr>
                          </m:ctrlPr>
                        </m:sSupPr>
                        <m:e>
                          <m:r>
                            <a:rPr lang="en-US" sz="2800" b="0" i="1" smtClean="0">
                              <a:solidFill>
                                <a:srgbClr val="FF0000"/>
                              </a:solidFill>
                              <a:latin typeface="Cambria Math" panose="02040503050406030204" pitchFamily="18" charset="0"/>
                            </a:rPr>
                            <m:t>𝜔</m:t>
                          </m:r>
                        </m:e>
                        <m:sup>
                          <m:r>
                            <a:rPr lang="en-US" sz="2800" b="0" i="1" smtClean="0">
                              <a:solidFill>
                                <a:srgbClr val="FF0000"/>
                              </a:solidFill>
                              <a:latin typeface="Cambria Math" panose="02040503050406030204" pitchFamily="18" charset="0"/>
                            </a:rPr>
                            <m:t>0</m:t>
                          </m:r>
                        </m:sup>
                      </m:sSup>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m:t>
                      </m:r>
                      <m:r>
                        <a:rPr lang="en-US" sz="2800" b="0" i="1" smtClean="0">
                          <a:solidFill>
                            <a:srgbClr val="FF0000"/>
                          </a:solidFill>
                          <a:latin typeface="Cambria Math" panose="02040503050406030204" pitchFamily="18" charset="0"/>
                        </a:rPr>
                        <m:t>)</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0</m:t>
                          </m:r>
                        </m:sub>
                      </m:sSub>
                    </m:oMath>
                  </m:oMathPara>
                </a14:m>
                <a:endParaRPr lang="en-US" sz="2800" dirty="0">
                  <a:solidFill>
                    <a:srgbClr val="FF0000"/>
                  </a:solidFill>
                </a:endParaRPr>
              </a:p>
            </p:txBody>
          </p:sp>
        </mc:Choice>
        <mc:Fallback xmlns="">
          <p:sp>
            <p:nvSpPr>
              <p:cNvPr id="15" name="TextBox 14">
                <a:extLst>
                  <a:ext uri="{FF2B5EF4-FFF2-40B4-BE49-F238E27FC236}">
                    <a16:creationId xmlns:a16="http://schemas.microsoft.com/office/drawing/2014/main" id="{D509C4D8-A0AA-9F49-A250-F4520A5E8636}"/>
                  </a:ext>
                </a:extLst>
              </p:cNvPr>
              <p:cNvSpPr txBox="1">
                <a:spLocks noRot="1" noChangeAspect="1" noMove="1" noResize="1" noEditPoints="1" noAdjustHandles="1" noChangeArrowheads="1" noChangeShapeType="1" noTextEdit="1"/>
              </p:cNvSpPr>
              <p:nvPr/>
            </p:nvSpPr>
            <p:spPr>
              <a:xfrm rot="19707274">
                <a:off x="4352626" y="2023810"/>
                <a:ext cx="2086660"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318479E-05C8-C54E-A5D3-2E5F6E627104}"/>
                  </a:ext>
                </a:extLst>
              </p:cNvPr>
              <p:cNvSpPr txBox="1"/>
              <p:nvPr/>
            </p:nvSpPr>
            <p:spPr>
              <a:xfrm rot="2130415">
                <a:off x="4001289" y="4539017"/>
                <a:ext cx="287790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𝐶</m:t>
                      </m:r>
                      <m:d>
                        <m:dPr>
                          <m:ctrlPr>
                            <a:rPr lang="en-US" sz="2800" b="0" i="1" smtClean="0">
                              <a:solidFill>
                                <a:srgbClr val="FF0000"/>
                              </a:solidFill>
                              <a:latin typeface="Cambria Math" panose="02040503050406030204" pitchFamily="18" charset="0"/>
                            </a:rPr>
                          </m:ctrlPr>
                        </m:dPr>
                        <m:e>
                          <m:sSup>
                            <m:sSupPr>
                              <m:ctrlPr>
                                <a:rPr lang="en-US" sz="2800" b="0" i="1" smtClean="0">
                                  <a:solidFill>
                                    <a:srgbClr val="FF0000"/>
                                  </a:solidFill>
                                  <a:latin typeface="Cambria Math" panose="02040503050406030204" pitchFamily="18" charset="0"/>
                                </a:rPr>
                              </m:ctrlPr>
                            </m:sSupPr>
                            <m:e>
                              <m:r>
                                <a:rPr lang="en-US" sz="2800" b="0" i="1" smtClean="0">
                                  <a:solidFill>
                                    <a:srgbClr val="FF0000"/>
                                  </a:solidFill>
                                  <a:latin typeface="Cambria Math" panose="02040503050406030204" pitchFamily="18" charset="0"/>
                                </a:rPr>
                                <m:t>𝜔</m:t>
                              </m:r>
                            </m:e>
                            <m:sup>
                              <m:r>
                                <a:rPr lang="en-US" sz="2800" b="0" i="1" smtClean="0">
                                  <a:solidFill>
                                    <a:srgbClr val="FF0000"/>
                                  </a:solidFill>
                                  <a:latin typeface="Cambria Math" panose="02040503050406030204" pitchFamily="18" charset="0"/>
                                </a:rPr>
                                <m:t>𝑁</m:t>
                              </m:r>
                              <m:r>
                                <a:rPr lang="en-US" sz="2800" b="0" i="1" smtClean="0">
                                  <a:solidFill>
                                    <a:srgbClr val="FF0000"/>
                                  </a:solidFill>
                                  <a:latin typeface="Cambria Math" panose="02040503050406030204" pitchFamily="18" charset="0"/>
                                </a:rPr>
                                <m:t>−1</m:t>
                              </m:r>
                            </m:sup>
                          </m:sSup>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m:t>
                          </m:r>
                        </m:e>
                      </m:d>
                      <m:r>
                        <a:rPr lang="en-US" sz="2800" b="0" i="1" smtClean="0">
                          <a:solidFill>
                            <a:srgbClr val="FF0000"/>
                          </a:solidFill>
                          <a:latin typeface="Cambria Math" panose="02040503050406030204" pitchFamily="18" charset="0"/>
                        </a:rPr>
                        <m:t>, </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𝑁</m:t>
                          </m:r>
                          <m:r>
                            <a:rPr lang="en-US" sz="2800" b="0" i="1" smtClean="0">
                              <a:solidFill>
                                <a:srgbClr val="FF0000"/>
                              </a:solidFill>
                              <a:latin typeface="Cambria Math" panose="02040503050406030204" pitchFamily="18" charset="0"/>
                            </a:rPr>
                            <m:t>−1</m:t>
                          </m:r>
                        </m:sub>
                      </m:sSub>
                    </m:oMath>
                  </m:oMathPara>
                </a14:m>
                <a:endParaRPr lang="en-US" sz="2800" dirty="0">
                  <a:solidFill>
                    <a:srgbClr val="FF0000"/>
                  </a:solidFill>
                </a:endParaRPr>
              </a:p>
            </p:txBody>
          </p:sp>
        </mc:Choice>
        <mc:Fallback xmlns="">
          <p:sp>
            <p:nvSpPr>
              <p:cNvPr id="16" name="TextBox 15">
                <a:extLst>
                  <a:ext uri="{FF2B5EF4-FFF2-40B4-BE49-F238E27FC236}">
                    <a16:creationId xmlns:a16="http://schemas.microsoft.com/office/drawing/2014/main" id="{C318479E-05C8-C54E-A5D3-2E5F6E627104}"/>
                  </a:ext>
                </a:extLst>
              </p:cNvPr>
              <p:cNvSpPr txBox="1">
                <a:spLocks noRot="1" noChangeAspect="1" noMove="1" noResize="1" noEditPoints="1" noAdjustHandles="1" noChangeArrowheads="1" noChangeShapeType="1" noTextEdit="1"/>
              </p:cNvSpPr>
              <p:nvPr/>
            </p:nvSpPr>
            <p:spPr>
              <a:xfrm rot="2130415">
                <a:off x="4001289" y="4539017"/>
                <a:ext cx="2877904"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3F3642B-4C7E-8840-A064-55308BC96211}"/>
                  </a:ext>
                </a:extLst>
              </p:cNvPr>
              <p:cNvSpPr txBox="1"/>
              <p:nvPr/>
            </p:nvSpPr>
            <p:spPr>
              <a:xfrm>
                <a:off x="4954156" y="2933394"/>
                <a:ext cx="207056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𝐶</m:t>
                          </m:r>
                          <m:d>
                            <m:dPr>
                              <m:ctrlPr>
                                <a:rPr lang="en-US" sz="2800" b="0" i="1" smtClean="0">
                                  <a:solidFill>
                                    <a:srgbClr val="FF0000"/>
                                  </a:solidFill>
                                  <a:latin typeface="Cambria Math" panose="02040503050406030204" pitchFamily="18" charset="0"/>
                                </a:rPr>
                              </m:ctrlPr>
                            </m:dPr>
                            <m:e>
                              <m:sSup>
                                <m:sSupPr>
                                  <m:ctrlPr>
                                    <a:rPr lang="en-US" sz="2800" b="0" i="1" smtClean="0">
                                      <a:solidFill>
                                        <a:srgbClr val="FF0000"/>
                                      </a:solidFill>
                                      <a:latin typeface="Cambria Math" panose="02040503050406030204" pitchFamily="18" charset="0"/>
                                    </a:rPr>
                                  </m:ctrlPr>
                                </m:sSupPr>
                                <m:e>
                                  <m:r>
                                    <a:rPr lang="en-US" sz="2800" b="0" i="1" smtClean="0">
                                      <a:solidFill>
                                        <a:srgbClr val="FF0000"/>
                                      </a:solidFill>
                                      <a:latin typeface="Cambria Math" panose="02040503050406030204" pitchFamily="18" charset="0"/>
                                    </a:rPr>
                                    <m:t>𝜔</m:t>
                                  </m:r>
                                </m:e>
                                <m:sup>
                                  <m:r>
                                    <a:rPr lang="en-US" sz="2800" b="0" i="1" smtClean="0">
                                      <a:solidFill>
                                        <a:srgbClr val="FF0000"/>
                                      </a:solidFill>
                                      <a:latin typeface="Cambria Math" panose="02040503050406030204" pitchFamily="18" charset="0"/>
                                    </a:rPr>
                                    <m:t>1</m:t>
                                  </m:r>
                                </m:sup>
                              </m:sSup>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m:t>
                              </m:r>
                            </m:e>
                          </m:d>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1</m:t>
                          </m:r>
                        </m:sub>
                      </m:sSub>
                    </m:oMath>
                  </m:oMathPara>
                </a14:m>
                <a:endParaRPr lang="en-US" sz="2800" dirty="0">
                  <a:solidFill>
                    <a:srgbClr val="FF0000"/>
                  </a:solidFill>
                </a:endParaRPr>
              </a:p>
            </p:txBody>
          </p:sp>
        </mc:Choice>
        <mc:Fallback xmlns="">
          <p:sp>
            <p:nvSpPr>
              <p:cNvPr id="17" name="TextBox 16">
                <a:extLst>
                  <a:ext uri="{FF2B5EF4-FFF2-40B4-BE49-F238E27FC236}">
                    <a16:creationId xmlns:a16="http://schemas.microsoft.com/office/drawing/2014/main" id="{F3F3642B-4C7E-8840-A064-55308BC96211}"/>
                  </a:ext>
                </a:extLst>
              </p:cNvPr>
              <p:cNvSpPr txBox="1">
                <a:spLocks noRot="1" noChangeAspect="1" noMove="1" noResize="1" noEditPoints="1" noAdjustHandles="1" noChangeArrowheads="1" noChangeShapeType="1" noTextEdit="1"/>
              </p:cNvSpPr>
              <p:nvPr/>
            </p:nvSpPr>
            <p:spPr>
              <a:xfrm>
                <a:off x="4954156" y="2933394"/>
                <a:ext cx="2070567" cy="523220"/>
              </a:xfrm>
              <a:prstGeom prst="rect">
                <a:avLst/>
              </a:prstGeom>
              <a:blipFill>
                <a:blip r:embed="rId7"/>
                <a:stretch>
                  <a:fillRect b="-16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73CCA5E2-8387-7B46-966F-6C45CF55810D}"/>
                  </a:ext>
                </a:extLst>
              </p:cNvPr>
              <p:cNvSpPr/>
              <p:nvPr/>
            </p:nvSpPr>
            <p:spPr>
              <a:xfrm>
                <a:off x="781484" y="4545627"/>
                <a:ext cx="4624536" cy="954107"/>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𝑠</m:t>
                      </m:r>
                      <m:r>
                        <a:rPr lang="en-US" sz="2800" b="0" i="1" smtClean="0">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𝑓</m:t>
                      </m:r>
                      <m:r>
                        <a:rPr lang="en-US" sz="2800" i="1">
                          <a:solidFill>
                            <a:schemeClr val="tx1"/>
                          </a:solidFill>
                          <a:latin typeface="Cambria Math" panose="02040503050406030204" pitchFamily="18" charset="0"/>
                        </a:rPr>
                        <m:t>(0)</m:t>
                      </m:r>
                    </m:oMath>
                  </m:oMathPara>
                </a14:m>
                <a:endParaRPr lang="en-US" sz="2800" dirty="0">
                  <a:solidFill>
                    <a:schemeClr val="tx1"/>
                  </a:solidFill>
                </a:endParaRPr>
              </a:p>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𝑓</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𝑥</m:t>
                          </m:r>
                        </m:e>
                      </m:d>
                      <m:r>
                        <a:rPr lang="en-US" sz="2800" b="0" i="1" smtClean="0">
                          <a:solidFill>
                            <a:schemeClr val="tx1"/>
                          </a:solidFill>
                          <a:latin typeface="Cambria Math" panose="02040503050406030204" pitchFamily="18" charset="0"/>
                        </a:rPr>
                        <m:t>=</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𝑎</m:t>
                          </m:r>
                        </m:e>
                        <m:sub>
                          <m:r>
                            <a:rPr lang="en-US" sz="2800" b="0" i="1" smtClean="0">
                              <a:solidFill>
                                <a:schemeClr val="tx1"/>
                              </a:solidFill>
                              <a:latin typeface="Cambria Math" panose="02040503050406030204" pitchFamily="18" charset="0"/>
                            </a:rPr>
                            <m:t>0</m:t>
                          </m:r>
                        </m:sub>
                      </m:sSub>
                      <m:r>
                        <a:rPr lang="en-US" sz="2800" b="0" i="1" smtClean="0">
                          <a:solidFill>
                            <a:schemeClr val="tx1"/>
                          </a:solidFill>
                          <a:latin typeface="Cambria Math" panose="02040503050406030204" pitchFamily="18" charset="0"/>
                        </a:rPr>
                        <m:t>+</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𝑎</m:t>
                          </m:r>
                        </m:e>
                        <m:sub>
                          <m:r>
                            <a:rPr lang="en-US" sz="2800" b="0" i="1" smtClean="0">
                              <a:solidFill>
                                <a:schemeClr val="tx1"/>
                              </a:solidFill>
                              <a:latin typeface="Cambria Math" panose="02040503050406030204" pitchFamily="18" charset="0"/>
                            </a:rPr>
                            <m:t>1</m:t>
                          </m:r>
                        </m:sub>
                      </m:sSub>
                      <m:r>
                        <a:rPr lang="en-US" sz="2800" b="0" i="1" smtClean="0">
                          <a:solidFill>
                            <a:schemeClr val="tx1"/>
                          </a:solidFill>
                          <a:latin typeface="Cambria Math" panose="02040503050406030204" pitchFamily="18" charset="0"/>
                        </a:rPr>
                        <m:t>𝑥</m:t>
                      </m:r>
                      <m:r>
                        <a:rPr lang="en-US" sz="2800" b="0" i="1" smtClean="0">
                          <a:solidFill>
                            <a:schemeClr val="tx1"/>
                          </a:solidFill>
                          <a:latin typeface="Cambria Math" panose="02040503050406030204" pitchFamily="18" charset="0"/>
                        </a:rPr>
                        <m:t>+⋯+</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𝑎</m:t>
                          </m:r>
                        </m:e>
                        <m:sub>
                          <m:r>
                            <a:rPr lang="en-US" sz="2800" b="0" i="1" smtClean="0">
                              <a:solidFill>
                                <a:schemeClr val="tx1"/>
                              </a:solidFill>
                              <a:latin typeface="Cambria Math" panose="02040503050406030204" pitchFamily="18" charset="0"/>
                            </a:rPr>
                            <m:t>𝑡</m:t>
                          </m:r>
                        </m:sub>
                      </m:sSub>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𝑥</m:t>
                          </m:r>
                        </m:e>
                        <m:sup>
                          <m:r>
                            <a:rPr lang="en-US" sz="2800" b="0" i="1" smtClean="0">
                              <a:solidFill>
                                <a:schemeClr val="tx1"/>
                              </a:solidFill>
                              <a:latin typeface="Cambria Math" panose="02040503050406030204" pitchFamily="18" charset="0"/>
                            </a:rPr>
                            <m:t>𝑡</m:t>
                          </m:r>
                        </m:sup>
                      </m:sSup>
                    </m:oMath>
                  </m:oMathPara>
                </a14:m>
                <a:endParaRPr lang="en-US" sz="2800" dirty="0">
                  <a:solidFill>
                    <a:schemeClr val="tx1"/>
                  </a:solidFill>
                </a:endParaRPr>
              </a:p>
            </p:txBody>
          </p:sp>
        </mc:Choice>
        <mc:Fallback xmlns="">
          <p:sp>
            <p:nvSpPr>
              <p:cNvPr id="18" name="Rectangle 17">
                <a:extLst>
                  <a:ext uri="{FF2B5EF4-FFF2-40B4-BE49-F238E27FC236}">
                    <a16:creationId xmlns:a16="http://schemas.microsoft.com/office/drawing/2014/main" id="{73CCA5E2-8387-7B46-966F-6C45CF55810D}"/>
                  </a:ext>
                </a:extLst>
              </p:cNvPr>
              <p:cNvSpPr>
                <a:spLocks noRot="1" noChangeAspect="1" noMove="1" noResize="1" noEditPoints="1" noAdjustHandles="1" noChangeArrowheads="1" noChangeShapeType="1" noTextEdit="1"/>
              </p:cNvSpPr>
              <p:nvPr/>
            </p:nvSpPr>
            <p:spPr>
              <a:xfrm>
                <a:off x="781484" y="4545627"/>
                <a:ext cx="4624536" cy="954107"/>
              </a:xfrm>
              <a:prstGeom prst="rect">
                <a:avLst/>
              </a:prstGeom>
              <a:blipFill>
                <a:blip r:embed="rId8"/>
                <a:stretch>
                  <a:fillRect l="-1096" b="-10667"/>
                </a:stretch>
              </a:blipFill>
            </p:spPr>
            <p:txBody>
              <a:bodyPr/>
              <a:lstStyle/>
              <a:p>
                <a:r>
                  <a:rPr lang="en-US">
                    <a:noFill/>
                  </a:rPr>
                  <a:t> </a:t>
                </a:r>
              </a:p>
            </p:txBody>
          </p:sp>
        </mc:Fallback>
      </mc:AlternateContent>
      <p:sp>
        <p:nvSpPr>
          <p:cNvPr id="35" name="Slide Number Placeholder 4">
            <a:extLst>
              <a:ext uri="{FF2B5EF4-FFF2-40B4-BE49-F238E27FC236}">
                <a16:creationId xmlns:a16="http://schemas.microsoft.com/office/drawing/2014/main" id="{EAF3D10D-194D-8348-998D-163D9CF51C8C}"/>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BF90ED-9FB6-254A-AC1F-D0236B9231E4}" type="slidenum">
              <a:rPr lang="en-US" smtClean="0"/>
              <a:pPr algn="r"/>
              <a:t>30</a:t>
            </a:fld>
            <a:endParaRPr lang="en-US" dirty="0"/>
          </a:p>
        </p:txBody>
      </p:sp>
    </p:spTree>
    <p:extLst>
      <p:ext uri="{BB962C8B-B14F-4D97-AF65-F5344CB8AC3E}">
        <p14:creationId xmlns:p14="http://schemas.microsoft.com/office/powerpoint/2010/main" val="969325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34"/>
        <p:cNvGrpSpPr/>
        <p:nvPr/>
      </p:nvGrpSpPr>
      <p:grpSpPr>
        <a:xfrm>
          <a:off x="0" y="0"/>
          <a:ext cx="0" cy="0"/>
          <a:chOff x="0" y="0"/>
          <a:chExt cx="0" cy="0"/>
        </a:xfrm>
      </p:grpSpPr>
      <p:pic>
        <p:nvPicPr>
          <p:cNvPr id="7" name="Picture 6">
            <a:extLst>
              <a:ext uri="{FF2B5EF4-FFF2-40B4-BE49-F238E27FC236}">
                <a16:creationId xmlns:a16="http://schemas.microsoft.com/office/drawing/2014/main" id="{9F4DCFD4-2D3E-2343-98E3-C482FD98E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1241" y="1753771"/>
            <a:ext cx="1889895" cy="2501652"/>
          </a:xfrm>
          <a:prstGeom prst="rect">
            <a:avLst/>
          </a:prstGeom>
        </p:spPr>
      </p:pic>
      <p:pic>
        <p:nvPicPr>
          <p:cNvPr id="8" name="Picture 7">
            <a:extLst>
              <a:ext uri="{FF2B5EF4-FFF2-40B4-BE49-F238E27FC236}">
                <a16:creationId xmlns:a16="http://schemas.microsoft.com/office/drawing/2014/main" id="{336BE9C4-9103-6541-8DBF-48B38407E4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6279" y="1649443"/>
            <a:ext cx="2036532" cy="2784411"/>
          </a:xfrm>
          <a:prstGeom prst="rect">
            <a:avLst/>
          </a:prstGeom>
        </p:spPr>
      </p:pic>
      <p:grpSp>
        <p:nvGrpSpPr>
          <p:cNvPr id="3" name="Group 2">
            <a:extLst>
              <a:ext uri="{FF2B5EF4-FFF2-40B4-BE49-F238E27FC236}">
                <a16:creationId xmlns:a16="http://schemas.microsoft.com/office/drawing/2014/main" id="{42AFC80A-DFE0-0748-89D9-7C95A7826BEC}"/>
              </a:ext>
            </a:extLst>
          </p:cNvPr>
          <p:cNvGrpSpPr/>
          <p:nvPr/>
        </p:nvGrpSpPr>
        <p:grpSpPr>
          <a:xfrm>
            <a:off x="557811" y="1866609"/>
            <a:ext cx="2036532" cy="2358100"/>
            <a:chOff x="557811" y="1866609"/>
            <a:chExt cx="2036532" cy="2358100"/>
          </a:xfrm>
        </p:grpSpPr>
        <p:pic>
          <p:nvPicPr>
            <p:cNvPr id="9" name="Picture 8">
              <a:extLst>
                <a:ext uri="{FF2B5EF4-FFF2-40B4-BE49-F238E27FC236}">
                  <a16:creationId xmlns:a16="http://schemas.microsoft.com/office/drawing/2014/main" id="{5B51829E-4E82-CF41-A6DD-C0215E5C16C0}"/>
                </a:ext>
              </a:extLst>
            </p:cNvPr>
            <p:cNvPicPr>
              <a:picLocks noChangeAspect="1"/>
            </p:cNvPicPr>
            <p:nvPr/>
          </p:nvPicPr>
          <p:blipFill>
            <a:blip r:embed="rId5"/>
            <a:stretch>
              <a:fillRect/>
            </a:stretch>
          </p:blipFill>
          <p:spPr>
            <a:xfrm>
              <a:off x="694329" y="1866609"/>
              <a:ext cx="1533775" cy="1760712"/>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CA00E31-BD7B-C74F-AAE5-67AC92516B42}"/>
                    </a:ext>
                  </a:extLst>
                </p:cNvPr>
                <p:cNvSpPr txBox="1"/>
                <p:nvPr/>
              </p:nvSpPr>
              <p:spPr>
                <a:xfrm>
                  <a:off x="557811" y="3721943"/>
                  <a:ext cx="2036532" cy="502766"/>
                </a:xfrm>
                <a:prstGeom prst="rect">
                  <a:avLst/>
                </a:prstGeom>
                <a:noFill/>
              </p:spPr>
              <p:txBody>
                <a:bodyPr wrap="square" rtlCol="0">
                  <a:spAutoFit/>
                </a:bodyPr>
                <a:lstStyle/>
                <a:p>
                  <a:r>
                    <a:rPr lang="en-US" sz="2667" dirty="0"/>
                    <a:t>Witness: </a:t>
                  </a:r>
                  <a14:m>
                    <m:oMath xmlns:m="http://schemas.openxmlformats.org/officeDocument/2006/math">
                      <m:r>
                        <a:rPr lang="en-US" sz="2667" i="1" dirty="0" smtClean="0">
                          <a:latin typeface="Cambria Math" panose="02040503050406030204" pitchFamily="18" charset="0"/>
                        </a:rPr>
                        <m:t>𝑤</m:t>
                      </m:r>
                    </m:oMath>
                  </a14:m>
                  <a:endParaRPr lang="en-US" sz="2667" dirty="0"/>
                </a:p>
              </p:txBody>
            </p:sp>
          </mc:Choice>
          <mc:Fallback xmlns="">
            <p:sp>
              <p:nvSpPr>
                <p:cNvPr id="2" name="TextBox 1">
                  <a:extLst>
                    <a:ext uri="{FF2B5EF4-FFF2-40B4-BE49-F238E27FC236}">
                      <a16:creationId xmlns:a16="http://schemas.microsoft.com/office/drawing/2014/main" id="{0CA00E31-BD7B-C74F-AAE5-67AC92516B42}"/>
                    </a:ext>
                  </a:extLst>
                </p:cNvPr>
                <p:cNvSpPr txBox="1">
                  <a:spLocks noRot="1" noChangeAspect="1" noMove="1" noResize="1" noEditPoints="1" noAdjustHandles="1" noChangeArrowheads="1" noChangeShapeType="1" noTextEdit="1"/>
                </p:cNvSpPr>
                <p:nvPr/>
              </p:nvSpPr>
              <p:spPr>
                <a:xfrm>
                  <a:off x="557811" y="3721943"/>
                  <a:ext cx="2036532" cy="502766"/>
                </a:xfrm>
                <a:prstGeom prst="rect">
                  <a:avLst/>
                </a:prstGeom>
                <a:blipFill>
                  <a:blip r:embed="rId6"/>
                  <a:stretch>
                    <a:fillRect l="-4969" t="-9756" b="-29268"/>
                  </a:stretch>
                </a:blipFill>
              </p:spPr>
              <p:txBody>
                <a:bodyPr/>
                <a:lstStyle/>
                <a:p>
                  <a:r>
                    <a:rPr lang="en-US">
                      <a:noFill/>
                    </a:rPr>
                    <a:t> </a:t>
                  </a:r>
                </a:p>
              </p:txBody>
            </p:sp>
          </mc:Fallback>
        </mc:AlternateContent>
      </p:grpSp>
      <p:grpSp>
        <p:nvGrpSpPr>
          <p:cNvPr id="4" name="Group 3">
            <a:extLst>
              <a:ext uri="{FF2B5EF4-FFF2-40B4-BE49-F238E27FC236}">
                <a16:creationId xmlns:a16="http://schemas.microsoft.com/office/drawing/2014/main" id="{D6EE5A4B-6BDE-614F-94D7-AC7F577BBA60}"/>
              </a:ext>
            </a:extLst>
          </p:cNvPr>
          <p:cNvGrpSpPr/>
          <p:nvPr/>
        </p:nvGrpSpPr>
        <p:grpSpPr>
          <a:xfrm>
            <a:off x="4600439" y="1998489"/>
            <a:ext cx="3926137" cy="785549"/>
            <a:chOff x="4600439" y="1998489"/>
            <a:chExt cx="3926137" cy="785549"/>
          </a:xfrm>
        </p:grpSpPr>
        <p:pic>
          <p:nvPicPr>
            <p:cNvPr id="13" name="Picture 2" descr="Image result for proof">
              <a:extLst>
                <a:ext uri="{FF2B5EF4-FFF2-40B4-BE49-F238E27FC236}">
                  <a16:creationId xmlns:a16="http://schemas.microsoft.com/office/drawing/2014/main" id="{B0D3D269-BAE3-3E49-A36F-EC66390D255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6068" y="1998489"/>
              <a:ext cx="1670508" cy="78554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2111EF74-78DA-A640-B1EF-732A7391B9AB}"/>
                    </a:ext>
                  </a:extLst>
                </p:cNvPr>
                <p:cNvSpPr/>
                <p:nvPr/>
              </p:nvSpPr>
              <p:spPr>
                <a:xfrm>
                  <a:off x="4600439" y="2043577"/>
                  <a:ext cx="2824299" cy="502766"/>
                </a:xfrm>
                <a:prstGeom prst="rect">
                  <a:avLst/>
                </a:prstGeom>
              </p:spPr>
              <p:txBody>
                <a:bodyPr wrap="none">
                  <a:spAutoFit/>
                </a:bodyPr>
                <a:lstStyle/>
                <a:p>
                  <a14:m>
                    <m:oMath xmlns:m="http://schemas.openxmlformats.org/officeDocument/2006/math">
                      <m:r>
                        <a:rPr lang="en-US" sz="2667" b="0" i="1" dirty="0" smtClean="0">
                          <a:latin typeface="Cambria Math" panose="02040503050406030204" pitchFamily="18" charset="0"/>
                        </a:rPr>
                        <m:t>𝐶</m:t>
                      </m:r>
                      <m:r>
                        <a:rPr lang="en-US" sz="2667" i="1" dirty="0" smtClean="0">
                          <a:latin typeface="Cambria Math" panose="02040503050406030204" pitchFamily="18" charset="0"/>
                        </a:rPr>
                        <m:t>(</m:t>
                      </m:r>
                      <m:r>
                        <a:rPr lang="en-US" sz="2667" i="1" dirty="0" smtClean="0">
                          <a:latin typeface="Cambria Math" panose="02040503050406030204" pitchFamily="18" charset="0"/>
                        </a:rPr>
                        <m:t>𝑥</m:t>
                      </m:r>
                      <m:r>
                        <a:rPr lang="en-US" sz="2667" i="1" dirty="0" smtClean="0">
                          <a:latin typeface="Cambria Math" panose="02040503050406030204" pitchFamily="18" charset="0"/>
                        </a:rPr>
                        <m:t>, </m:t>
                      </m:r>
                      <m:r>
                        <a:rPr lang="en-US" sz="2667" i="1" dirty="0" smtClean="0">
                          <a:latin typeface="Cambria Math" panose="02040503050406030204" pitchFamily="18" charset="0"/>
                        </a:rPr>
                        <m:t>𝑤</m:t>
                      </m:r>
                      <m:r>
                        <a:rPr lang="en-US" sz="2667" i="1" dirty="0" smtClean="0">
                          <a:latin typeface="Cambria Math" panose="02040503050406030204" pitchFamily="18" charset="0"/>
                        </a:rPr>
                        <m:t>) </m:t>
                      </m:r>
                      <m:r>
                        <a:rPr lang="zh-CN" altLang="en-US" sz="2667" i="1" dirty="0" smtClean="0">
                          <a:latin typeface="Cambria Math" panose="02040503050406030204" pitchFamily="18" charset="0"/>
                        </a:rPr>
                        <m:t> </m:t>
                      </m:r>
                      <m:r>
                        <a:rPr lang="en-US" sz="2667" i="1" dirty="0">
                          <a:latin typeface="Cambria Math" panose="02040503050406030204" pitchFamily="18" charset="0"/>
                        </a:rPr>
                        <m:t>= </m:t>
                      </m:r>
                      <m:r>
                        <a:rPr lang="zh-CN" altLang="en-US" sz="2667" i="1" dirty="0">
                          <a:latin typeface="Cambria Math" panose="02040503050406030204" pitchFamily="18" charset="0"/>
                        </a:rPr>
                        <m:t> </m:t>
                      </m:r>
                      <m:r>
                        <a:rPr lang="en-US" sz="2667" i="1" dirty="0">
                          <a:latin typeface="Cambria Math" panose="02040503050406030204" pitchFamily="18" charset="0"/>
                        </a:rPr>
                        <m:t>𝑦</m:t>
                      </m:r>
                      <m:r>
                        <a:rPr lang="en-US" sz="2667" i="1" dirty="0">
                          <a:latin typeface="Cambria Math" panose="02040503050406030204" pitchFamily="18" charset="0"/>
                        </a:rPr>
                        <m:t>   </m:t>
                      </m:r>
                    </m:oMath>
                  </a14:m>
                  <a:r>
                    <a:rPr lang="en-US" sz="2667" dirty="0">
                      <a:latin typeface="Georgia" panose="02040502050405020303" pitchFamily="18" charset="0"/>
                    </a:rPr>
                    <a:t>+  </a:t>
                  </a:r>
                  <a:endParaRPr lang="en-US" sz="2667" dirty="0"/>
                </a:p>
              </p:txBody>
            </p:sp>
          </mc:Choice>
          <mc:Fallback xmlns="">
            <p:sp>
              <p:nvSpPr>
                <p:cNvPr id="12" name="Rectangle 11">
                  <a:extLst>
                    <a:ext uri="{FF2B5EF4-FFF2-40B4-BE49-F238E27FC236}">
                      <a16:creationId xmlns:a16="http://schemas.microsoft.com/office/drawing/2014/main" id="{2111EF74-78DA-A640-B1EF-732A7391B9AB}"/>
                    </a:ext>
                  </a:extLst>
                </p:cNvPr>
                <p:cNvSpPr>
                  <a:spLocks noRot="1" noChangeAspect="1" noMove="1" noResize="1" noEditPoints="1" noAdjustHandles="1" noChangeArrowheads="1" noChangeShapeType="1" noTextEdit="1"/>
                </p:cNvSpPr>
                <p:nvPr/>
              </p:nvSpPr>
              <p:spPr>
                <a:xfrm>
                  <a:off x="4600439" y="2043577"/>
                  <a:ext cx="2824299" cy="502766"/>
                </a:xfrm>
                <a:prstGeom prst="rect">
                  <a:avLst/>
                </a:prstGeom>
                <a:blipFill>
                  <a:blip r:embed="rId8"/>
                  <a:stretch>
                    <a:fillRect l="-897" t="-12195" r="-3139" b="-26829"/>
                  </a:stretch>
                </a:blipFill>
              </p:spPr>
              <p:txBody>
                <a:bodyPr/>
                <a:lstStyle/>
                <a:p>
                  <a:r>
                    <a:rPr lang="en-US">
                      <a:noFill/>
                    </a:rPr>
                    <a:t> </a:t>
                  </a:r>
                </a:p>
              </p:txBody>
            </p:sp>
          </mc:Fallback>
        </mc:AlternateContent>
      </p:grpSp>
      <p:sp>
        <p:nvSpPr>
          <p:cNvPr id="14" name="Right Arrow 7">
            <a:extLst>
              <a:ext uri="{FF2B5EF4-FFF2-40B4-BE49-F238E27FC236}">
                <a16:creationId xmlns:a16="http://schemas.microsoft.com/office/drawing/2014/main" id="{A1D7A082-5DB9-7247-B68E-6AEB6D0F94AE}"/>
              </a:ext>
            </a:extLst>
          </p:cNvPr>
          <p:cNvSpPr/>
          <p:nvPr/>
        </p:nvSpPr>
        <p:spPr>
          <a:xfrm>
            <a:off x="4554663" y="2822829"/>
            <a:ext cx="3744547" cy="181769"/>
          </a:xfrm>
          <a:prstGeom prst="rightArrow">
            <a:avLst>
              <a:gd name="adj1" fmla="val 50000"/>
              <a:gd name="adj2" fmla="val 115009"/>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Georgia" panose="02040502050405020303"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B3A09CE-6383-294F-9842-2DE741A22577}"/>
                  </a:ext>
                </a:extLst>
              </p:cNvPr>
              <p:cNvSpPr txBox="1"/>
              <p:nvPr/>
            </p:nvSpPr>
            <p:spPr>
              <a:xfrm>
                <a:off x="672840" y="4539579"/>
                <a:ext cx="10906923" cy="2144498"/>
              </a:xfrm>
              <a:prstGeom prst="rect">
                <a:avLst/>
              </a:prstGeom>
              <a:noFill/>
            </p:spPr>
            <p:txBody>
              <a:bodyPr wrap="square" rtlCol="0">
                <a:spAutoFit/>
              </a:bodyPr>
              <a:lstStyle/>
              <a:p>
                <a:pPr marL="380990" lvl="4" indent="-380990">
                  <a:buFont typeface="Arial" panose="020B0604020202020204" pitchFamily="34" charset="0"/>
                  <a:buChar char="•"/>
                </a:pPr>
                <a:r>
                  <a:rPr lang="en-US" sz="2667" dirty="0"/>
                  <a:t>Completeness: </a:t>
                </a:r>
                <a:r>
                  <a:rPr lang="en-US" sz="2667" dirty="0" err="1"/>
                  <a:t>Pr</a:t>
                </a:r>
                <a:r>
                  <a:rPr lang="en-US" sz="2667" dirty="0"/>
                  <a:t>[ honest prover </a:t>
                </a:r>
                <a:r>
                  <a:rPr lang="en-US" sz="2667" dirty="0">
                    <a:solidFill>
                      <a:schemeClr val="accent3"/>
                    </a:solidFill>
                  </a:rPr>
                  <a:t>and</a:t>
                </a:r>
                <a:r>
                  <a:rPr lang="en-US" sz="2667" dirty="0"/>
                  <a:t> verification is </a:t>
                </a:r>
                <a:r>
                  <a:rPr lang="en-US" sz="2667" b="1" dirty="0">
                    <a:solidFill>
                      <a:srgbClr val="00B050"/>
                    </a:solidFill>
                    <a:latin typeface="Georgia" panose="02040502050405020303" pitchFamily="18" charset="0"/>
                    <a:sym typeface="Wingdings" panose="05000000000000000000" pitchFamily="2" charset="2"/>
                  </a:rPr>
                  <a:t> </a:t>
                </a:r>
                <a:r>
                  <a:rPr lang="en-US" sz="2667" dirty="0"/>
                  <a:t>] = 1</a:t>
                </a:r>
              </a:p>
              <a:p>
                <a:pPr lvl="4"/>
                <a:endParaRPr lang="en-US" sz="2667" dirty="0"/>
              </a:p>
              <a:p>
                <a:pPr marL="380990" lvl="4" indent="-380990">
                  <a:buFont typeface="Arial" panose="020B0604020202020204" pitchFamily="34" charset="0"/>
                  <a:buChar char="•"/>
                </a:pPr>
                <a:r>
                  <a:rPr lang="en-US" sz="2667" dirty="0"/>
                  <a:t>Soundness: </a:t>
                </a:r>
                <a:r>
                  <a:rPr lang="en-US" sz="2667" dirty="0" err="1"/>
                  <a:t>Pr</a:t>
                </a:r>
                <a:r>
                  <a:rPr lang="en-US" sz="2667" dirty="0"/>
                  <a:t>[</a:t>
                </a:r>
                <a14:m>
                  <m:oMath xmlns:m="http://schemas.openxmlformats.org/officeDocument/2006/math">
                    <m:r>
                      <a:rPr lang="en-US" sz="2667" i="1" dirty="0">
                        <a:latin typeface="Cambria Math" panose="02040503050406030204" pitchFamily="18" charset="0"/>
                      </a:rPr>
                      <m:t>𝑦</m:t>
                    </m:r>
                    <m:r>
                      <a:rPr lang="en-US" sz="2667" i="1" dirty="0">
                        <a:latin typeface="Cambria Math" panose="02040503050406030204" pitchFamily="18" charset="0"/>
                      </a:rPr>
                      <m:t>≠</m:t>
                    </m:r>
                    <m:r>
                      <a:rPr lang="en-US" sz="2667" b="0" i="1" dirty="0" smtClean="0">
                        <a:latin typeface="Cambria Math" panose="02040503050406030204" pitchFamily="18" charset="0"/>
                      </a:rPr>
                      <m:t>𝐶</m:t>
                    </m:r>
                    <m:r>
                      <a:rPr lang="en-US" sz="2667" i="1" dirty="0">
                        <a:latin typeface="Cambria Math" panose="02040503050406030204" pitchFamily="18" charset="0"/>
                      </a:rPr>
                      <m:t>(</m:t>
                    </m:r>
                    <m:r>
                      <a:rPr lang="en-US" sz="2667" b="0" i="1" dirty="0" smtClean="0">
                        <a:latin typeface="Cambria Math" panose="02040503050406030204" pitchFamily="18" charset="0"/>
                      </a:rPr>
                      <m:t>𝑥</m:t>
                    </m:r>
                    <m:r>
                      <a:rPr lang="en-US" sz="2667" b="0" i="1" dirty="0" smtClean="0">
                        <a:latin typeface="Cambria Math" panose="02040503050406030204" pitchFamily="18" charset="0"/>
                      </a:rPr>
                      <m:t>, </m:t>
                    </m:r>
                    <m:r>
                      <a:rPr lang="en-US" sz="2667" i="1" dirty="0">
                        <a:latin typeface="Cambria Math" panose="02040503050406030204" pitchFamily="18" charset="0"/>
                      </a:rPr>
                      <m:t>𝑤</m:t>
                    </m:r>
                    <m:r>
                      <a:rPr lang="en-US" sz="2667" i="1" dirty="0">
                        <a:latin typeface="Cambria Math" panose="02040503050406030204" pitchFamily="18" charset="0"/>
                      </a:rPr>
                      <m:t>)</m:t>
                    </m:r>
                  </m:oMath>
                </a14:m>
                <a:r>
                  <a:rPr lang="en-US" sz="2667" dirty="0"/>
                  <a:t> </a:t>
                </a:r>
                <a:r>
                  <a:rPr lang="en-US" sz="2667" dirty="0">
                    <a:solidFill>
                      <a:schemeClr val="accent3"/>
                    </a:solidFill>
                  </a:rPr>
                  <a:t>and</a:t>
                </a:r>
                <a:r>
                  <a:rPr lang="en-US" sz="2667" dirty="0"/>
                  <a:t> verification is </a:t>
                </a:r>
                <a:r>
                  <a:rPr lang="en-US" sz="2667" b="1" dirty="0">
                    <a:solidFill>
                      <a:srgbClr val="00B050"/>
                    </a:solidFill>
                    <a:latin typeface="Georgia" panose="02040502050405020303" pitchFamily="18" charset="0"/>
                    <a:sym typeface="Wingdings" panose="05000000000000000000" pitchFamily="2" charset="2"/>
                  </a:rPr>
                  <a:t> </a:t>
                </a:r>
                <a:r>
                  <a:rPr lang="en-US" sz="2667" dirty="0"/>
                  <a:t>] </a:t>
                </a:r>
                <a14:m>
                  <m:oMath xmlns:m="http://schemas.openxmlformats.org/officeDocument/2006/math">
                    <m:r>
                      <a:rPr lang="en-US" sz="2667" i="1">
                        <a:latin typeface="Cambria Math" panose="02040503050406030204" pitchFamily="18" charset="0"/>
                      </a:rPr>
                      <m:t>≤</m:t>
                    </m:r>
                    <m:sSup>
                      <m:sSupPr>
                        <m:ctrlPr>
                          <a:rPr lang="en-US" sz="2667" i="1">
                            <a:latin typeface="Cambria Math" panose="02040503050406030204" pitchFamily="18" charset="0"/>
                          </a:rPr>
                        </m:ctrlPr>
                      </m:sSupPr>
                      <m:e>
                        <m:r>
                          <a:rPr lang="en-US" sz="2667">
                            <a:latin typeface="Cambria Math" panose="02040503050406030204" pitchFamily="18" charset="0"/>
                          </a:rPr>
                          <m:t>2</m:t>
                        </m:r>
                      </m:e>
                      <m:sup>
                        <m:r>
                          <a:rPr lang="en-US" sz="2667" i="1">
                            <a:latin typeface="Cambria Math" panose="02040503050406030204" pitchFamily="18" charset="0"/>
                          </a:rPr>
                          <m:t>−100</m:t>
                        </m:r>
                      </m:sup>
                    </m:sSup>
                  </m:oMath>
                </a14:m>
                <a:endParaRPr lang="en-US" sz="2667" dirty="0"/>
              </a:p>
              <a:p>
                <a:pPr marL="380990" lvl="4" indent="-380990">
                  <a:buFont typeface="Arial" panose="020B0604020202020204" pitchFamily="34" charset="0"/>
                  <a:buChar char="•"/>
                </a:pPr>
                <a:endParaRPr lang="en-US" sz="2667" dirty="0"/>
              </a:p>
              <a:p>
                <a:pPr marL="380990" lvl="4" indent="-380990">
                  <a:buFont typeface="Arial" panose="020B0604020202020204" pitchFamily="34" charset="0"/>
                  <a:buChar char="•"/>
                </a:pPr>
                <a:r>
                  <a:rPr lang="en-US" sz="2667" dirty="0"/>
                  <a:t>Zero knowledge: proof leaks no information about </a:t>
                </a:r>
                <a:r>
                  <a:rPr lang="en-US" sz="2667" i="1" dirty="0"/>
                  <a:t>w</a:t>
                </a:r>
              </a:p>
            </p:txBody>
          </p:sp>
        </mc:Choice>
        <mc:Fallback xmlns="">
          <p:sp>
            <p:nvSpPr>
              <p:cNvPr id="16" name="TextBox 15">
                <a:extLst>
                  <a:ext uri="{FF2B5EF4-FFF2-40B4-BE49-F238E27FC236}">
                    <a16:creationId xmlns:a16="http://schemas.microsoft.com/office/drawing/2014/main" id="{BB3A09CE-6383-294F-9842-2DE741A22577}"/>
                  </a:ext>
                </a:extLst>
              </p:cNvPr>
              <p:cNvSpPr txBox="1">
                <a:spLocks noRot="1" noChangeAspect="1" noMove="1" noResize="1" noEditPoints="1" noAdjustHandles="1" noChangeArrowheads="1" noChangeShapeType="1" noTextEdit="1"/>
              </p:cNvSpPr>
              <p:nvPr/>
            </p:nvSpPr>
            <p:spPr>
              <a:xfrm>
                <a:off x="672840" y="4539579"/>
                <a:ext cx="10906923" cy="2144498"/>
              </a:xfrm>
              <a:prstGeom prst="rect">
                <a:avLst/>
              </a:prstGeom>
              <a:blipFill>
                <a:blip r:embed="rId9"/>
                <a:stretch>
                  <a:fillRect l="-813" t="-3529" b="-6471"/>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AD5ADB8D-B2A1-564A-BFCA-0772A6C23BE1}"/>
              </a:ext>
            </a:extLst>
          </p:cNvPr>
          <p:cNvSpPr txBox="1"/>
          <p:nvPr/>
        </p:nvSpPr>
        <p:spPr>
          <a:xfrm>
            <a:off x="6956364" y="1103171"/>
            <a:ext cx="4976361" cy="584775"/>
          </a:xfrm>
          <a:prstGeom prst="rect">
            <a:avLst/>
          </a:prstGeom>
          <a:noFill/>
        </p:spPr>
        <p:txBody>
          <a:bodyPr wrap="square" rtlCol="0">
            <a:spAutoFit/>
          </a:bodyPr>
          <a:lstStyle/>
          <a:p>
            <a:pPr algn="ctr"/>
            <a:r>
              <a:rPr lang="en-US" sz="3200" dirty="0">
                <a:latin typeface="Georgia" panose="02040502050405020303" pitchFamily="18" charset="0"/>
                <a:sym typeface="Wingdings" panose="05000000000000000000" pitchFamily="2" charset="2"/>
              </a:rPr>
              <a:t>Verification:</a:t>
            </a:r>
            <a:r>
              <a:rPr lang="en-US" sz="3200" b="1" dirty="0">
                <a:latin typeface="Georgia" panose="02040502050405020303" pitchFamily="18" charset="0"/>
                <a:sym typeface="Wingdings" panose="05000000000000000000" pitchFamily="2" charset="2"/>
              </a:rPr>
              <a:t> </a:t>
            </a:r>
            <a:r>
              <a:rPr lang="en-US" sz="3200" b="1" dirty="0">
                <a:solidFill>
                  <a:srgbClr val="00B050"/>
                </a:solidFill>
                <a:latin typeface="Georgia" panose="02040502050405020303" pitchFamily="18" charset="0"/>
                <a:sym typeface="Wingdings" panose="05000000000000000000" pitchFamily="2" charset="2"/>
              </a:rPr>
              <a:t></a:t>
            </a:r>
            <a:r>
              <a:rPr lang="en-US" sz="3200" b="1" dirty="0">
                <a:latin typeface="Georgia" panose="02040502050405020303" pitchFamily="18" charset="0"/>
                <a:sym typeface="Wingdings" panose="05000000000000000000" pitchFamily="2" charset="2"/>
              </a:rPr>
              <a:t> or </a:t>
            </a:r>
            <a:r>
              <a:rPr lang="en-US" sz="3200" b="1" dirty="0">
                <a:solidFill>
                  <a:srgbClr val="FF0000"/>
                </a:solidFill>
                <a:latin typeface="Georgia" panose="02040502050405020303" pitchFamily="18" charset="0"/>
                <a:sym typeface="Wingdings" panose="05000000000000000000" pitchFamily="2" charset="2"/>
              </a:rPr>
              <a:t></a:t>
            </a:r>
            <a:r>
              <a:rPr lang="en-US" sz="3200" b="1" dirty="0">
                <a:latin typeface="Georgia" panose="02040502050405020303" pitchFamily="18" charset="0"/>
                <a:sym typeface="Wingdings" panose="05000000000000000000" pitchFamily="2" charset="2"/>
              </a:rPr>
              <a:t> </a:t>
            </a:r>
            <a:endParaRPr lang="en-US" sz="3200" b="1" dirty="0">
              <a:latin typeface="Georgia" panose="02040502050405020303" pitchFamily="18" charset="0"/>
            </a:endParaRPr>
          </a:p>
        </p:txBody>
      </p:sp>
      <p:sp>
        <p:nvSpPr>
          <p:cNvPr id="5" name="Rectangle 4">
            <a:extLst>
              <a:ext uri="{FF2B5EF4-FFF2-40B4-BE49-F238E27FC236}">
                <a16:creationId xmlns:a16="http://schemas.microsoft.com/office/drawing/2014/main" id="{E90D694C-FD51-BA49-BDBC-B0E83546A91A}"/>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6" name="Rectangle 5">
            <a:extLst>
              <a:ext uri="{FF2B5EF4-FFF2-40B4-BE49-F238E27FC236}">
                <a16:creationId xmlns:a16="http://schemas.microsoft.com/office/drawing/2014/main" id="{74E7E4F3-A5FC-1A4B-8D16-FB96DA5B01F3}"/>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18" name="Slide Number Placeholder 4">
            <a:extLst>
              <a:ext uri="{FF2B5EF4-FFF2-40B4-BE49-F238E27FC236}">
                <a16:creationId xmlns:a16="http://schemas.microsoft.com/office/drawing/2014/main" id="{964B551A-8822-EA47-A6DB-71BB089A7C31}"/>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BF90ED-9FB6-254A-AC1F-D0236B9231E4}" type="slidenum">
              <a:rPr lang="en-US" smtClean="0"/>
              <a:pPr algn="r"/>
              <a:t>31</a:t>
            </a:fld>
            <a:endParaRPr lang="en-US" dirty="0"/>
          </a:p>
        </p:txBody>
      </p:sp>
      <p:sp>
        <p:nvSpPr>
          <p:cNvPr id="21" name="Google Shape;35;p5">
            <a:extLst>
              <a:ext uri="{FF2B5EF4-FFF2-40B4-BE49-F238E27FC236}">
                <a16:creationId xmlns:a16="http://schemas.microsoft.com/office/drawing/2014/main" id="{32228CFC-B87E-7E49-86BF-C9782A38BA61}"/>
              </a:ext>
            </a:extLst>
          </p:cNvPr>
          <p:cNvSpPr txBox="1"/>
          <p:nvPr/>
        </p:nvSpPr>
        <p:spPr>
          <a:xfrm>
            <a:off x="630337" y="430985"/>
            <a:ext cx="9444392" cy="629600"/>
          </a:xfrm>
          <a:prstGeom prst="rect">
            <a:avLst/>
          </a:prstGeom>
          <a:noFill/>
          <a:ln>
            <a:noFill/>
          </a:ln>
        </p:spPr>
        <p:txBody>
          <a:bodyPr spcFirstLastPara="1" wrap="square" lIns="121900" tIns="121900" rIns="121900" bIns="121900" anchor="t" anchorCtr="0">
            <a:noAutofit/>
          </a:bodyPr>
          <a:lstStyle/>
          <a:p>
            <a:r>
              <a:rPr lang="en-US" sz="4400" dirty="0">
                <a:latin typeface="+mj-lt"/>
                <a:ea typeface="Lato"/>
                <a:cs typeface="Lato"/>
                <a:sym typeface="Lato"/>
              </a:rPr>
              <a:t>Zero-knowledge proofs (ZKP)</a:t>
            </a:r>
            <a:r>
              <a:rPr lang="zh-CN" altLang="en-US" sz="4400" dirty="0">
                <a:latin typeface="+mj-lt"/>
                <a:ea typeface="Lato"/>
                <a:cs typeface="Lato"/>
                <a:sym typeface="Lato"/>
              </a:rPr>
              <a:t> </a:t>
            </a:r>
            <a:r>
              <a:rPr lang="en-US" sz="4400" dirty="0">
                <a:latin typeface="+mj-lt"/>
                <a:ea typeface="Lato"/>
                <a:cs typeface="Lato"/>
                <a:sym typeface="Lato"/>
              </a:rPr>
              <a:t>[GMR85]</a:t>
            </a:r>
            <a:endParaRPr sz="4400" dirty="0">
              <a:latin typeface="+mj-lt"/>
              <a:ea typeface="Lato"/>
              <a:cs typeface="Lato"/>
              <a:sym typeface="Lato"/>
            </a:endParaRPr>
          </a:p>
        </p:txBody>
      </p:sp>
    </p:spTree>
    <p:extLst>
      <p:ext uri="{BB962C8B-B14F-4D97-AF65-F5344CB8AC3E}">
        <p14:creationId xmlns:p14="http://schemas.microsoft.com/office/powerpoint/2010/main" val="4195297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FE471-1800-CA4E-A635-ADB356ADDBE3}"/>
              </a:ext>
            </a:extLst>
          </p:cNvPr>
          <p:cNvSpPr>
            <a:spLocks noGrp="1"/>
          </p:cNvSpPr>
          <p:nvPr>
            <p:ph type="title"/>
          </p:nvPr>
        </p:nvSpPr>
        <p:spPr/>
        <p:txBody>
          <a:bodyPr/>
          <a:lstStyle/>
          <a:p>
            <a:r>
              <a:rPr lang="en-US" dirty="0"/>
              <a:t>Motivation: multi-users with ZK</a:t>
            </a:r>
          </a:p>
        </p:txBody>
      </p:sp>
      <p:pic>
        <p:nvPicPr>
          <p:cNvPr id="6" name="Picture 5" descr="A group of white plates&#10;&#10;Description automatically generated with medium confidence">
            <a:extLst>
              <a:ext uri="{FF2B5EF4-FFF2-40B4-BE49-F238E27FC236}">
                <a16:creationId xmlns:a16="http://schemas.microsoft.com/office/drawing/2014/main" id="{DF8EA258-45A4-F748-9E9A-A8696FB3411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0961" y="2204356"/>
            <a:ext cx="3772969" cy="2449286"/>
          </a:xfrm>
          <a:prstGeom prst="rect">
            <a:avLst/>
          </a:prstGeom>
        </p:spPr>
      </p:pic>
      <p:pic>
        <p:nvPicPr>
          <p:cNvPr id="8" name="Picture 7">
            <a:extLst>
              <a:ext uri="{FF2B5EF4-FFF2-40B4-BE49-F238E27FC236}">
                <a16:creationId xmlns:a16="http://schemas.microsoft.com/office/drawing/2014/main" id="{E74D9176-7624-FB44-A554-AC4C54264CB2}"/>
              </a:ext>
            </a:extLst>
          </p:cNvPr>
          <p:cNvPicPr>
            <a:picLocks noChangeAspect="1"/>
          </p:cNvPicPr>
          <p:nvPr/>
        </p:nvPicPr>
        <p:blipFill>
          <a:blip r:embed="rId4"/>
          <a:stretch>
            <a:fillRect/>
          </a:stretch>
        </p:blipFill>
        <p:spPr>
          <a:xfrm>
            <a:off x="8763000" y="296872"/>
            <a:ext cx="1918222" cy="1918222"/>
          </a:xfrm>
          <a:prstGeom prst="rect">
            <a:avLst/>
          </a:prstGeom>
        </p:spPr>
      </p:pic>
      <p:sp>
        <p:nvSpPr>
          <p:cNvPr id="10" name="Right Arrow 7">
            <a:extLst>
              <a:ext uri="{FF2B5EF4-FFF2-40B4-BE49-F238E27FC236}">
                <a16:creationId xmlns:a16="http://schemas.microsoft.com/office/drawing/2014/main" id="{CF67AF8B-A469-2343-AC25-2512E951BA4C}"/>
              </a:ext>
            </a:extLst>
          </p:cNvPr>
          <p:cNvSpPr/>
          <p:nvPr/>
        </p:nvSpPr>
        <p:spPr>
          <a:xfrm rot="20414051" flipV="1">
            <a:off x="4324845" y="2310769"/>
            <a:ext cx="4617886" cy="173077"/>
          </a:xfrm>
          <a:prstGeom prst="rightArrow">
            <a:avLst>
              <a:gd name="adj1" fmla="val 50000"/>
              <a:gd name="adj2" fmla="val 115009"/>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solidFill>
                <a:schemeClr val="tx1"/>
              </a:solidFill>
              <a:latin typeface="Georgia" panose="02040502050405020303" pitchFamily="18" charset="0"/>
            </a:endParaRPr>
          </a:p>
        </p:txBody>
      </p:sp>
      <p:sp>
        <p:nvSpPr>
          <p:cNvPr id="11" name="Right Arrow 10">
            <a:extLst>
              <a:ext uri="{FF2B5EF4-FFF2-40B4-BE49-F238E27FC236}">
                <a16:creationId xmlns:a16="http://schemas.microsoft.com/office/drawing/2014/main" id="{494296E4-E5A5-644B-82AB-4364F38EC2EF}"/>
              </a:ext>
            </a:extLst>
          </p:cNvPr>
          <p:cNvSpPr/>
          <p:nvPr/>
        </p:nvSpPr>
        <p:spPr>
          <a:xfrm>
            <a:off x="4555641" y="3666653"/>
            <a:ext cx="4153420" cy="171265"/>
          </a:xfrm>
          <a:prstGeom prst="rightArrow">
            <a:avLst>
              <a:gd name="adj1" fmla="val 50000"/>
              <a:gd name="adj2" fmla="val 115009"/>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tx1"/>
              </a:solidFill>
              <a:latin typeface="Georgia" panose="02040502050405020303" pitchFamily="18" charset="0"/>
            </a:endParaRPr>
          </a:p>
        </p:txBody>
      </p:sp>
      <p:sp>
        <p:nvSpPr>
          <p:cNvPr id="16" name="Slide Number Placeholder 4">
            <a:extLst>
              <a:ext uri="{FF2B5EF4-FFF2-40B4-BE49-F238E27FC236}">
                <a16:creationId xmlns:a16="http://schemas.microsoft.com/office/drawing/2014/main" id="{F5609E74-42BA-F346-A91E-CFD2E008633E}"/>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BF90ED-9FB6-254A-AC1F-D0236B9231E4}" type="slidenum">
              <a:rPr lang="en-US" smtClean="0"/>
              <a:pPr algn="r"/>
              <a:t>32</a:t>
            </a:fld>
            <a:endParaRPr lang="en-US" dirty="0"/>
          </a:p>
        </p:txBody>
      </p:sp>
      <p:pic>
        <p:nvPicPr>
          <p:cNvPr id="15" name="Picture 14">
            <a:extLst>
              <a:ext uri="{FF2B5EF4-FFF2-40B4-BE49-F238E27FC236}">
                <a16:creationId xmlns:a16="http://schemas.microsoft.com/office/drawing/2014/main" id="{7B4BF513-9383-644B-91F6-8A3D236047B0}"/>
              </a:ext>
            </a:extLst>
          </p:cNvPr>
          <p:cNvPicPr>
            <a:picLocks noChangeAspect="1"/>
          </p:cNvPicPr>
          <p:nvPr/>
        </p:nvPicPr>
        <p:blipFill>
          <a:blip r:embed="rId4"/>
          <a:stretch>
            <a:fillRect/>
          </a:stretch>
        </p:blipFill>
        <p:spPr>
          <a:xfrm>
            <a:off x="8833444" y="2672722"/>
            <a:ext cx="1918222" cy="1918222"/>
          </a:xfrm>
          <a:prstGeom prst="rect">
            <a:avLst/>
          </a:prstGeom>
        </p:spPr>
      </p:pic>
      <p:pic>
        <p:nvPicPr>
          <p:cNvPr id="17" name="Picture 16">
            <a:extLst>
              <a:ext uri="{FF2B5EF4-FFF2-40B4-BE49-F238E27FC236}">
                <a16:creationId xmlns:a16="http://schemas.microsoft.com/office/drawing/2014/main" id="{0AB78DB8-622B-0640-89AC-7AFFEB85D630}"/>
              </a:ext>
            </a:extLst>
          </p:cNvPr>
          <p:cNvPicPr>
            <a:picLocks noChangeAspect="1"/>
          </p:cNvPicPr>
          <p:nvPr/>
        </p:nvPicPr>
        <p:blipFill>
          <a:blip r:embed="rId4"/>
          <a:stretch>
            <a:fillRect/>
          </a:stretch>
        </p:blipFill>
        <p:spPr>
          <a:xfrm>
            <a:off x="8878101" y="4878156"/>
            <a:ext cx="1918222" cy="1918222"/>
          </a:xfrm>
          <a:prstGeom prst="rect">
            <a:avLst/>
          </a:prstGeom>
        </p:spPr>
      </p:pic>
      <p:sp>
        <p:nvSpPr>
          <p:cNvPr id="18" name="Right Arrow 17">
            <a:extLst>
              <a:ext uri="{FF2B5EF4-FFF2-40B4-BE49-F238E27FC236}">
                <a16:creationId xmlns:a16="http://schemas.microsoft.com/office/drawing/2014/main" id="{7838D415-97CF-264F-AB68-0164D7A21D5A}"/>
              </a:ext>
            </a:extLst>
          </p:cNvPr>
          <p:cNvSpPr/>
          <p:nvPr/>
        </p:nvSpPr>
        <p:spPr>
          <a:xfrm rot="1522884">
            <a:off x="4234549" y="5207597"/>
            <a:ext cx="4862059" cy="175389"/>
          </a:xfrm>
          <a:prstGeom prst="rightArrow">
            <a:avLst>
              <a:gd name="adj1" fmla="val 50000"/>
              <a:gd name="adj2" fmla="val 115009"/>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tx1"/>
              </a:solidFill>
              <a:latin typeface="Georgia" panose="02040502050405020303"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BF583E4-081B-0D42-A0FA-0DEA0FA7B653}"/>
                  </a:ext>
                </a:extLst>
              </p:cNvPr>
              <p:cNvSpPr/>
              <p:nvPr/>
            </p:nvSpPr>
            <p:spPr>
              <a:xfrm rot="20066453">
                <a:off x="4926122" y="1920095"/>
                <a:ext cx="206710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0000"/>
                          </a:solidFill>
                          <a:latin typeface="Cambria Math" panose="02040503050406030204" pitchFamily="18" charset="0"/>
                        </a:rPr>
                        <m:t>𝐶</m:t>
                      </m:r>
                      <m:d>
                        <m:dPr>
                          <m:ctrlPr>
                            <a:rPr lang="en-US" sz="2800" b="0" i="1" smtClean="0">
                              <a:solidFill>
                                <a:srgbClr val="FF0000"/>
                              </a:solidFill>
                              <a:latin typeface="Cambria Math" panose="02040503050406030204" pitchFamily="18" charset="0"/>
                            </a:rPr>
                          </m:ctrlPr>
                        </m:dPr>
                        <m:e>
                          <m:sSub>
                            <m:sSubPr>
                              <m:ctrlPr>
                                <a:rPr lang="en-US" sz="2800" b="0" i="1" smtClean="0">
                                  <a:solidFill>
                                    <a:srgbClr val="FF0000"/>
                                  </a:solidFill>
                                  <a:latin typeface="Cambria Math" panose="02040503050406030204" pitchFamily="18" charset="0"/>
                                </a:rPr>
                              </m:ctrlPr>
                            </m:sSubPr>
                            <m:e>
                              <m:r>
                                <m:rPr>
                                  <m:sty m:val="p"/>
                                </m:rPr>
                                <a:rPr lang="en-US" sz="2800" b="0" i="0" smtClean="0">
                                  <a:solidFill>
                                    <a:srgbClr val="FF0000"/>
                                  </a:solidFill>
                                  <a:latin typeface="Cambria Math" panose="02040503050406030204" pitchFamily="18" charset="0"/>
                                </a:rPr>
                                <m:t>x</m:t>
                              </m:r>
                            </m:e>
                            <m:sub>
                              <m:r>
                                <a:rPr lang="en-US" sz="2800" b="0" i="0" smtClean="0">
                                  <a:solidFill>
                                    <a:srgbClr val="FF0000"/>
                                  </a:solidFill>
                                  <a:latin typeface="Cambria Math" panose="02040503050406030204" pitchFamily="18" charset="0"/>
                                </a:rPr>
                                <m:t>0</m:t>
                              </m:r>
                            </m:sub>
                          </m:sSub>
                          <m:r>
                            <a:rPr lang="en-US" sz="2800" b="0" i="0"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𝑤</m:t>
                          </m:r>
                        </m:e>
                      </m:d>
                      <m:r>
                        <a:rPr lang="en-US" sz="2800" b="0" i="0" smtClean="0">
                          <a:solidFill>
                            <a:srgbClr val="FF0000"/>
                          </a:solidFill>
                          <a:latin typeface="Cambria Math" panose="02040503050406030204" pitchFamily="18" charset="0"/>
                        </a:rPr>
                        <m:t>, </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0</m:t>
                          </m:r>
                        </m:sub>
                      </m:sSub>
                    </m:oMath>
                  </m:oMathPara>
                </a14:m>
                <a:endParaRPr lang="en-US" sz="2800" dirty="0"/>
              </a:p>
            </p:txBody>
          </p:sp>
        </mc:Choice>
        <mc:Fallback xmlns="">
          <p:sp>
            <p:nvSpPr>
              <p:cNvPr id="3" name="Rectangle 2">
                <a:extLst>
                  <a:ext uri="{FF2B5EF4-FFF2-40B4-BE49-F238E27FC236}">
                    <a16:creationId xmlns:a16="http://schemas.microsoft.com/office/drawing/2014/main" id="{1BF583E4-081B-0D42-A0FA-0DEA0FA7B653}"/>
                  </a:ext>
                </a:extLst>
              </p:cNvPr>
              <p:cNvSpPr>
                <a:spLocks noRot="1" noChangeAspect="1" noMove="1" noResize="1" noEditPoints="1" noAdjustHandles="1" noChangeArrowheads="1" noChangeShapeType="1" noTextEdit="1"/>
              </p:cNvSpPr>
              <p:nvPr/>
            </p:nvSpPr>
            <p:spPr>
              <a:xfrm rot="20066453">
                <a:off x="4926122" y="1920095"/>
                <a:ext cx="2067104"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812D5E88-1C97-2A4A-83D0-8432E47F0075}"/>
                  </a:ext>
                </a:extLst>
              </p:cNvPr>
              <p:cNvSpPr/>
              <p:nvPr/>
            </p:nvSpPr>
            <p:spPr>
              <a:xfrm>
                <a:off x="5308599" y="3174282"/>
                <a:ext cx="205056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0000"/>
                          </a:solidFill>
                          <a:latin typeface="Cambria Math" panose="02040503050406030204" pitchFamily="18" charset="0"/>
                        </a:rPr>
                        <m:t>𝐶</m:t>
                      </m:r>
                      <m:d>
                        <m:dPr>
                          <m:ctrlPr>
                            <a:rPr lang="en-US" sz="2800" b="0" i="1" smtClean="0">
                              <a:solidFill>
                                <a:srgbClr val="FF0000"/>
                              </a:solidFill>
                              <a:latin typeface="Cambria Math" panose="02040503050406030204" pitchFamily="18" charset="0"/>
                            </a:rPr>
                          </m:ctrlPr>
                        </m:dPr>
                        <m:e>
                          <m:sSub>
                            <m:sSubPr>
                              <m:ctrlPr>
                                <a:rPr lang="en-US" sz="2800" b="0" i="1" smtClean="0">
                                  <a:solidFill>
                                    <a:srgbClr val="FF0000"/>
                                  </a:solidFill>
                                  <a:latin typeface="Cambria Math" panose="02040503050406030204" pitchFamily="18" charset="0"/>
                                </a:rPr>
                              </m:ctrlPr>
                            </m:sSubPr>
                            <m:e>
                              <m:r>
                                <m:rPr>
                                  <m:sty m:val="p"/>
                                </m:rPr>
                                <a:rPr lang="en-US" sz="2800" b="0" i="0" smtClean="0">
                                  <a:solidFill>
                                    <a:srgbClr val="FF0000"/>
                                  </a:solidFill>
                                  <a:latin typeface="Cambria Math" panose="02040503050406030204" pitchFamily="18" charset="0"/>
                                </a:rPr>
                                <m:t>x</m:t>
                              </m:r>
                            </m:e>
                            <m:sub>
                              <m:r>
                                <a:rPr lang="en-US" sz="2800" b="0" i="0" smtClean="0">
                                  <a:solidFill>
                                    <a:srgbClr val="FF0000"/>
                                  </a:solidFill>
                                  <a:latin typeface="Cambria Math" panose="02040503050406030204" pitchFamily="18" charset="0"/>
                                </a:rPr>
                                <m:t>1</m:t>
                              </m:r>
                            </m:sub>
                          </m:sSub>
                          <m:r>
                            <a:rPr lang="en-US" sz="2800" b="0" i="0"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𝑤</m:t>
                          </m:r>
                        </m:e>
                      </m:d>
                      <m:r>
                        <a:rPr lang="en-US" sz="2800" b="0" i="0" smtClean="0">
                          <a:solidFill>
                            <a:srgbClr val="FF0000"/>
                          </a:solidFill>
                          <a:latin typeface="Cambria Math" panose="02040503050406030204" pitchFamily="18" charset="0"/>
                        </a:rPr>
                        <m:t>, </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1</m:t>
                          </m:r>
                        </m:sub>
                      </m:sSub>
                    </m:oMath>
                  </m:oMathPara>
                </a14:m>
                <a:endParaRPr lang="en-US" sz="2800" dirty="0"/>
              </a:p>
            </p:txBody>
          </p:sp>
        </mc:Choice>
        <mc:Fallback xmlns="">
          <p:sp>
            <p:nvSpPr>
              <p:cNvPr id="19" name="Rectangle 18">
                <a:extLst>
                  <a:ext uri="{FF2B5EF4-FFF2-40B4-BE49-F238E27FC236}">
                    <a16:creationId xmlns:a16="http://schemas.microsoft.com/office/drawing/2014/main" id="{812D5E88-1C97-2A4A-83D0-8432E47F0075}"/>
                  </a:ext>
                </a:extLst>
              </p:cNvPr>
              <p:cNvSpPr>
                <a:spLocks noRot="1" noChangeAspect="1" noMove="1" noResize="1" noEditPoints="1" noAdjustHandles="1" noChangeArrowheads="1" noChangeShapeType="1" noTextEdit="1"/>
              </p:cNvSpPr>
              <p:nvPr/>
            </p:nvSpPr>
            <p:spPr>
              <a:xfrm>
                <a:off x="5308599" y="3174282"/>
                <a:ext cx="2050561"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BE9AA146-3260-5840-A080-50F024C2ACD7}"/>
                  </a:ext>
                </a:extLst>
              </p:cNvPr>
              <p:cNvSpPr/>
              <p:nvPr/>
            </p:nvSpPr>
            <p:spPr>
              <a:xfrm rot="1518346">
                <a:off x="5198869" y="4443526"/>
                <a:ext cx="206710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0000"/>
                          </a:solidFill>
                          <a:latin typeface="Cambria Math" panose="02040503050406030204" pitchFamily="18" charset="0"/>
                        </a:rPr>
                        <m:t>𝐶</m:t>
                      </m:r>
                      <m:d>
                        <m:dPr>
                          <m:ctrlPr>
                            <a:rPr lang="en-US" sz="2800" b="0" i="1" smtClean="0">
                              <a:solidFill>
                                <a:srgbClr val="FF0000"/>
                              </a:solidFill>
                              <a:latin typeface="Cambria Math" panose="02040503050406030204" pitchFamily="18" charset="0"/>
                            </a:rPr>
                          </m:ctrlPr>
                        </m:dPr>
                        <m:e>
                          <m:sSub>
                            <m:sSubPr>
                              <m:ctrlPr>
                                <a:rPr lang="en-US" sz="2800" b="0" i="1" smtClean="0">
                                  <a:solidFill>
                                    <a:srgbClr val="FF0000"/>
                                  </a:solidFill>
                                  <a:latin typeface="Cambria Math" panose="02040503050406030204" pitchFamily="18" charset="0"/>
                                </a:rPr>
                              </m:ctrlPr>
                            </m:sSubPr>
                            <m:e>
                              <m:r>
                                <m:rPr>
                                  <m:sty m:val="p"/>
                                </m:rPr>
                                <a:rPr lang="en-US" sz="2800" b="0" i="0" smtClean="0">
                                  <a:solidFill>
                                    <a:srgbClr val="FF0000"/>
                                  </a:solidFill>
                                  <a:latin typeface="Cambria Math" panose="02040503050406030204" pitchFamily="18" charset="0"/>
                                </a:rPr>
                                <m:t>x</m:t>
                              </m:r>
                            </m:e>
                            <m:sub>
                              <m:r>
                                <a:rPr lang="en-US" sz="2800" b="0" i="0" smtClean="0">
                                  <a:solidFill>
                                    <a:srgbClr val="FF0000"/>
                                  </a:solidFill>
                                  <a:latin typeface="Cambria Math" panose="02040503050406030204" pitchFamily="18" charset="0"/>
                                </a:rPr>
                                <m:t>2</m:t>
                              </m:r>
                            </m:sub>
                          </m:sSub>
                          <m:r>
                            <a:rPr lang="en-US" sz="2800" b="0" i="0"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𝑤</m:t>
                          </m:r>
                        </m:e>
                      </m:d>
                      <m:r>
                        <a:rPr lang="en-US" sz="2800" b="0" i="0" smtClean="0">
                          <a:solidFill>
                            <a:srgbClr val="FF0000"/>
                          </a:solidFill>
                          <a:latin typeface="Cambria Math" panose="02040503050406030204" pitchFamily="18" charset="0"/>
                        </a:rPr>
                        <m:t>, </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2</m:t>
                          </m:r>
                        </m:sub>
                      </m:sSub>
                    </m:oMath>
                  </m:oMathPara>
                </a14:m>
                <a:endParaRPr lang="en-US" sz="2800" dirty="0"/>
              </a:p>
            </p:txBody>
          </p:sp>
        </mc:Choice>
        <mc:Fallback xmlns="">
          <p:sp>
            <p:nvSpPr>
              <p:cNvPr id="20" name="Rectangle 19">
                <a:extLst>
                  <a:ext uri="{FF2B5EF4-FFF2-40B4-BE49-F238E27FC236}">
                    <a16:creationId xmlns:a16="http://schemas.microsoft.com/office/drawing/2014/main" id="{BE9AA146-3260-5840-A080-50F024C2ACD7}"/>
                  </a:ext>
                </a:extLst>
              </p:cNvPr>
              <p:cNvSpPr>
                <a:spLocks noRot="1" noChangeAspect="1" noMove="1" noResize="1" noEditPoints="1" noAdjustHandles="1" noChangeArrowheads="1" noChangeShapeType="1" noTextEdit="1"/>
              </p:cNvSpPr>
              <p:nvPr/>
            </p:nvSpPr>
            <p:spPr>
              <a:xfrm rot="1518346">
                <a:off x="5198869" y="4443526"/>
                <a:ext cx="2067104"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585F60C-CA03-534C-8C8F-368D650EA53B}"/>
                  </a:ext>
                </a:extLst>
              </p:cNvPr>
              <p:cNvSpPr txBox="1"/>
              <p:nvPr/>
            </p:nvSpPr>
            <p:spPr>
              <a:xfrm>
                <a:off x="1575035" y="3186475"/>
                <a:ext cx="2036532" cy="502766"/>
              </a:xfrm>
              <a:prstGeom prst="rect">
                <a:avLst/>
              </a:prstGeom>
              <a:noFill/>
            </p:spPr>
            <p:txBody>
              <a:bodyPr wrap="square" rtlCol="0">
                <a:spAutoFit/>
              </a:bodyPr>
              <a:lstStyle/>
              <a:p>
                <a:r>
                  <a:rPr lang="en-US" sz="2667" dirty="0"/>
                  <a:t>Witness: </a:t>
                </a:r>
                <a14:m>
                  <m:oMath xmlns:m="http://schemas.openxmlformats.org/officeDocument/2006/math">
                    <m:r>
                      <a:rPr lang="en-US" sz="2667" i="1" dirty="0" smtClean="0">
                        <a:latin typeface="Cambria Math" panose="02040503050406030204" pitchFamily="18" charset="0"/>
                      </a:rPr>
                      <m:t>𝑤</m:t>
                    </m:r>
                  </m:oMath>
                </a14:m>
                <a:endParaRPr lang="en-US" sz="2667" dirty="0"/>
              </a:p>
            </p:txBody>
          </p:sp>
        </mc:Choice>
        <mc:Fallback xmlns="">
          <p:sp>
            <p:nvSpPr>
              <p:cNvPr id="24" name="TextBox 23">
                <a:extLst>
                  <a:ext uri="{FF2B5EF4-FFF2-40B4-BE49-F238E27FC236}">
                    <a16:creationId xmlns:a16="http://schemas.microsoft.com/office/drawing/2014/main" id="{E585F60C-CA03-534C-8C8F-368D650EA53B}"/>
                  </a:ext>
                </a:extLst>
              </p:cNvPr>
              <p:cNvSpPr txBox="1">
                <a:spLocks noRot="1" noChangeAspect="1" noMove="1" noResize="1" noEditPoints="1" noAdjustHandles="1" noChangeArrowheads="1" noChangeShapeType="1" noTextEdit="1"/>
              </p:cNvSpPr>
              <p:nvPr/>
            </p:nvSpPr>
            <p:spPr>
              <a:xfrm>
                <a:off x="1575035" y="3186475"/>
                <a:ext cx="2036532" cy="502766"/>
              </a:xfrm>
              <a:prstGeom prst="rect">
                <a:avLst/>
              </a:prstGeom>
              <a:blipFill>
                <a:blip r:embed="rId8"/>
                <a:stretch>
                  <a:fillRect l="-4938" t="-12500" b="-30000"/>
                </a:stretch>
              </a:blipFill>
            </p:spPr>
            <p:txBody>
              <a:bodyPr/>
              <a:lstStyle/>
              <a:p>
                <a:r>
                  <a:rPr lang="en-US">
                    <a:noFill/>
                  </a:rPr>
                  <a:t> </a:t>
                </a:r>
              </a:p>
            </p:txBody>
          </p:sp>
        </mc:Fallback>
      </mc:AlternateContent>
      <p:pic>
        <p:nvPicPr>
          <p:cNvPr id="5" name="Picture 2" descr="question mark character - ECHA Microbiology">
            <a:extLst>
              <a:ext uri="{FF2B5EF4-FFF2-40B4-BE49-F238E27FC236}">
                <a16:creationId xmlns:a16="http://schemas.microsoft.com/office/drawing/2014/main" id="{BD15DD6A-CC44-33D6-5523-5A7D37E8F0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137676">
            <a:off x="4505902" y="5307581"/>
            <a:ext cx="1309606" cy="13096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6AC44F0-9E9F-B469-C584-83B2090C4D13}"/>
              </a:ext>
            </a:extLst>
          </p:cNvPr>
          <p:cNvSpPr txBox="1"/>
          <p:nvPr/>
        </p:nvSpPr>
        <p:spPr>
          <a:xfrm>
            <a:off x="822781" y="5350935"/>
            <a:ext cx="4178877" cy="954107"/>
          </a:xfrm>
          <a:prstGeom prst="rect">
            <a:avLst/>
          </a:prstGeom>
          <a:noFill/>
        </p:spPr>
        <p:txBody>
          <a:bodyPr wrap="square" rtlCol="0">
            <a:spAutoFit/>
          </a:bodyPr>
          <a:lstStyle/>
          <a:p>
            <a:r>
              <a:rPr lang="en-US" sz="2800" dirty="0"/>
              <a:t>Can we aggregate these </a:t>
            </a:r>
          </a:p>
          <a:p>
            <a:r>
              <a:rPr lang="en-US" sz="2800" dirty="0"/>
              <a:t>computation in one shot</a:t>
            </a:r>
          </a:p>
        </p:txBody>
      </p:sp>
    </p:spTree>
    <p:extLst>
      <p:ext uri="{BB962C8B-B14F-4D97-AF65-F5344CB8AC3E}">
        <p14:creationId xmlns:p14="http://schemas.microsoft.com/office/powerpoint/2010/main" val="122491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34"/>
        <p:cNvGrpSpPr/>
        <p:nvPr/>
      </p:nvGrpSpPr>
      <p:grpSpPr>
        <a:xfrm>
          <a:off x="0" y="0"/>
          <a:ext cx="0" cy="0"/>
          <a:chOff x="0" y="0"/>
          <a:chExt cx="0" cy="0"/>
        </a:xfrm>
      </p:grpSpPr>
      <p:pic>
        <p:nvPicPr>
          <p:cNvPr id="7" name="Picture 6">
            <a:extLst>
              <a:ext uri="{FF2B5EF4-FFF2-40B4-BE49-F238E27FC236}">
                <a16:creationId xmlns:a16="http://schemas.microsoft.com/office/drawing/2014/main" id="{9F4DCFD4-2D3E-2343-98E3-C482FD98E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1241" y="1753771"/>
            <a:ext cx="1889895" cy="2501652"/>
          </a:xfrm>
          <a:prstGeom prst="rect">
            <a:avLst/>
          </a:prstGeom>
        </p:spPr>
      </p:pic>
      <p:pic>
        <p:nvPicPr>
          <p:cNvPr id="8" name="Picture 7">
            <a:extLst>
              <a:ext uri="{FF2B5EF4-FFF2-40B4-BE49-F238E27FC236}">
                <a16:creationId xmlns:a16="http://schemas.microsoft.com/office/drawing/2014/main" id="{336BE9C4-9103-6541-8DBF-48B38407E4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6279" y="1649443"/>
            <a:ext cx="2036532" cy="2784411"/>
          </a:xfrm>
          <a:prstGeom prst="rect">
            <a:avLst/>
          </a:prstGeom>
        </p:spPr>
      </p:pic>
      <p:grpSp>
        <p:nvGrpSpPr>
          <p:cNvPr id="3" name="Group 2">
            <a:extLst>
              <a:ext uri="{FF2B5EF4-FFF2-40B4-BE49-F238E27FC236}">
                <a16:creationId xmlns:a16="http://schemas.microsoft.com/office/drawing/2014/main" id="{42AFC80A-DFE0-0748-89D9-7C95A7826BEC}"/>
              </a:ext>
            </a:extLst>
          </p:cNvPr>
          <p:cNvGrpSpPr/>
          <p:nvPr/>
        </p:nvGrpSpPr>
        <p:grpSpPr>
          <a:xfrm>
            <a:off x="557811" y="1866609"/>
            <a:ext cx="2036532" cy="2358100"/>
            <a:chOff x="557811" y="1866609"/>
            <a:chExt cx="2036532" cy="2358100"/>
          </a:xfrm>
        </p:grpSpPr>
        <p:pic>
          <p:nvPicPr>
            <p:cNvPr id="9" name="Picture 8">
              <a:extLst>
                <a:ext uri="{FF2B5EF4-FFF2-40B4-BE49-F238E27FC236}">
                  <a16:creationId xmlns:a16="http://schemas.microsoft.com/office/drawing/2014/main" id="{5B51829E-4E82-CF41-A6DD-C0215E5C16C0}"/>
                </a:ext>
              </a:extLst>
            </p:cNvPr>
            <p:cNvPicPr>
              <a:picLocks noChangeAspect="1"/>
            </p:cNvPicPr>
            <p:nvPr/>
          </p:nvPicPr>
          <p:blipFill>
            <a:blip r:embed="rId5"/>
            <a:stretch>
              <a:fillRect/>
            </a:stretch>
          </p:blipFill>
          <p:spPr>
            <a:xfrm>
              <a:off x="694329" y="1866609"/>
              <a:ext cx="1533775" cy="1760712"/>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CA00E31-BD7B-C74F-AAE5-67AC92516B42}"/>
                    </a:ext>
                  </a:extLst>
                </p:cNvPr>
                <p:cNvSpPr txBox="1"/>
                <p:nvPr/>
              </p:nvSpPr>
              <p:spPr>
                <a:xfrm>
                  <a:off x="557811" y="3721943"/>
                  <a:ext cx="2036532" cy="502766"/>
                </a:xfrm>
                <a:prstGeom prst="rect">
                  <a:avLst/>
                </a:prstGeom>
                <a:noFill/>
              </p:spPr>
              <p:txBody>
                <a:bodyPr wrap="square" rtlCol="0">
                  <a:spAutoFit/>
                </a:bodyPr>
                <a:lstStyle/>
                <a:p>
                  <a:r>
                    <a:rPr lang="en-US" sz="2667" dirty="0"/>
                    <a:t>Witness: </a:t>
                  </a:r>
                  <a14:m>
                    <m:oMath xmlns:m="http://schemas.openxmlformats.org/officeDocument/2006/math">
                      <m:r>
                        <a:rPr lang="en-US" sz="2667" i="1" dirty="0" smtClean="0">
                          <a:latin typeface="Cambria Math" panose="02040503050406030204" pitchFamily="18" charset="0"/>
                        </a:rPr>
                        <m:t>𝑤</m:t>
                      </m:r>
                    </m:oMath>
                  </a14:m>
                  <a:endParaRPr lang="en-US" sz="2667" dirty="0"/>
                </a:p>
              </p:txBody>
            </p:sp>
          </mc:Choice>
          <mc:Fallback xmlns="">
            <p:sp>
              <p:nvSpPr>
                <p:cNvPr id="2" name="TextBox 1">
                  <a:extLst>
                    <a:ext uri="{FF2B5EF4-FFF2-40B4-BE49-F238E27FC236}">
                      <a16:creationId xmlns:a16="http://schemas.microsoft.com/office/drawing/2014/main" id="{0CA00E31-BD7B-C74F-AAE5-67AC92516B42}"/>
                    </a:ext>
                  </a:extLst>
                </p:cNvPr>
                <p:cNvSpPr txBox="1">
                  <a:spLocks noRot="1" noChangeAspect="1" noMove="1" noResize="1" noEditPoints="1" noAdjustHandles="1" noChangeArrowheads="1" noChangeShapeType="1" noTextEdit="1"/>
                </p:cNvSpPr>
                <p:nvPr/>
              </p:nvSpPr>
              <p:spPr>
                <a:xfrm>
                  <a:off x="557811" y="3721943"/>
                  <a:ext cx="2036532" cy="502766"/>
                </a:xfrm>
                <a:prstGeom prst="rect">
                  <a:avLst/>
                </a:prstGeom>
                <a:blipFill>
                  <a:blip r:embed="rId6"/>
                  <a:stretch>
                    <a:fillRect l="-4969" t="-9756" b="-29268"/>
                  </a:stretch>
                </a:blipFill>
              </p:spPr>
              <p:txBody>
                <a:bodyPr/>
                <a:lstStyle/>
                <a:p>
                  <a:r>
                    <a:rPr lang="en-US">
                      <a:noFill/>
                    </a:rPr>
                    <a:t> </a:t>
                  </a:r>
                </a:p>
              </p:txBody>
            </p:sp>
          </mc:Fallback>
        </mc:AlternateContent>
      </p:grpSp>
      <p:grpSp>
        <p:nvGrpSpPr>
          <p:cNvPr id="4" name="Group 3">
            <a:extLst>
              <a:ext uri="{FF2B5EF4-FFF2-40B4-BE49-F238E27FC236}">
                <a16:creationId xmlns:a16="http://schemas.microsoft.com/office/drawing/2014/main" id="{D6EE5A4B-6BDE-614F-94D7-AC7F577BBA60}"/>
              </a:ext>
            </a:extLst>
          </p:cNvPr>
          <p:cNvGrpSpPr/>
          <p:nvPr/>
        </p:nvGrpSpPr>
        <p:grpSpPr>
          <a:xfrm>
            <a:off x="4600439" y="1998489"/>
            <a:ext cx="3926137" cy="785549"/>
            <a:chOff x="4600439" y="1998489"/>
            <a:chExt cx="3926137" cy="785549"/>
          </a:xfrm>
        </p:grpSpPr>
        <p:pic>
          <p:nvPicPr>
            <p:cNvPr id="13" name="Picture 2" descr="Image result for proof">
              <a:extLst>
                <a:ext uri="{FF2B5EF4-FFF2-40B4-BE49-F238E27FC236}">
                  <a16:creationId xmlns:a16="http://schemas.microsoft.com/office/drawing/2014/main" id="{B0D3D269-BAE3-3E49-A36F-EC66390D255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6068" y="1998489"/>
              <a:ext cx="1670508" cy="78554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2111EF74-78DA-A640-B1EF-732A7391B9AB}"/>
                    </a:ext>
                  </a:extLst>
                </p:cNvPr>
                <p:cNvSpPr/>
                <p:nvPr/>
              </p:nvSpPr>
              <p:spPr>
                <a:xfrm>
                  <a:off x="4600439" y="2043577"/>
                  <a:ext cx="2824299" cy="502766"/>
                </a:xfrm>
                <a:prstGeom prst="rect">
                  <a:avLst/>
                </a:prstGeom>
              </p:spPr>
              <p:txBody>
                <a:bodyPr wrap="none">
                  <a:spAutoFit/>
                </a:bodyPr>
                <a:lstStyle/>
                <a:p>
                  <a14:m>
                    <m:oMath xmlns:m="http://schemas.openxmlformats.org/officeDocument/2006/math">
                      <m:r>
                        <a:rPr lang="en-US" sz="2667" b="0" i="1" dirty="0" smtClean="0">
                          <a:latin typeface="Cambria Math" panose="02040503050406030204" pitchFamily="18" charset="0"/>
                        </a:rPr>
                        <m:t>𝐶</m:t>
                      </m:r>
                      <m:r>
                        <a:rPr lang="en-US" sz="2667" i="1" dirty="0" smtClean="0">
                          <a:latin typeface="Cambria Math" panose="02040503050406030204" pitchFamily="18" charset="0"/>
                        </a:rPr>
                        <m:t>(</m:t>
                      </m:r>
                      <m:r>
                        <a:rPr lang="en-US" sz="2667" i="1" dirty="0" smtClean="0">
                          <a:latin typeface="Cambria Math" panose="02040503050406030204" pitchFamily="18" charset="0"/>
                        </a:rPr>
                        <m:t>𝑥</m:t>
                      </m:r>
                      <m:r>
                        <a:rPr lang="en-US" sz="2667" i="1" dirty="0" smtClean="0">
                          <a:latin typeface="Cambria Math" panose="02040503050406030204" pitchFamily="18" charset="0"/>
                        </a:rPr>
                        <m:t>, </m:t>
                      </m:r>
                      <m:r>
                        <a:rPr lang="en-US" sz="2667" i="1" dirty="0" smtClean="0">
                          <a:latin typeface="Cambria Math" panose="02040503050406030204" pitchFamily="18" charset="0"/>
                        </a:rPr>
                        <m:t>𝑤</m:t>
                      </m:r>
                      <m:r>
                        <a:rPr lang="en-US" sz="2667" i="1" dirty="0" smtClean="0">
                          <a:latin typeface="Cambria Math" panose="02040503050406030204" pitchFamily="18" charset="0"/>
                        </a:rPr>
                        <m:t>) </m:t>
                      </m:r>
                      <m:r>
                        <a:rPr lang="zh-CN" altLang="en-US" sz="2667" i="1" dirty="0" smtClean="0">
                          <a:latin typeface="Cambria Math" panose="02040503050406030204" pitchFamily="18" charset="0"/>
                        </a:rPr>
                        <m:t> </m:t>
                      </m:r>
                      <m:r>
                        <a:rPr lang="en-US" sz="2667" i="1" dirty="0">
                          <a:latin typeface="Cambria Math" panose="02040503050406030204" pitchFamily="18" charset="0"/>
                        </a:rPr>
                        <m:t>= </m:t>
                      </m:r>
                      <m:r>
                        <a:rPr lang="zh-CN" altLang="en-US" sz="2667" i="1" dirty="0">
                          <a:latin typeface="Cambria Math" panose="02040503050406030204" pitchFamily="18" charset="0"/>
                        </a:rPr>
                        <m:t> </m:t>
                      </m:r>
                      <m:r>
                        <a:rPr lang="en-US" sz="2667" i="1" dirty="0">
                          <a:latin typeface="Cambria Math" panose="02040503050406030204" pitchFamily="18" charset="0"/>
                        </a:rPr>
                        <m:t>𝑦</m:t>
                      </m:r>
                      <m:r>
                        <a:rPr lang="en-US" sz="2667" i="1" dirty="0">
                          <a:latin typeface="Cambria Math" panose="02040503050406030204" pitchFamily="18" charset="0"/>
                        </a:rPr>
                        <m:t>   </m:t>
                      </m:r>
                    </m:oMath>
                  </a14:m>
                  <a:r>
                    <a:rPr lang="en-US" sz="2667" dirty="0">
                      <a:latin typeface="Georgia" panose="02040502050405020303" pitchFamily="18" charset="0"/>
                    </a:rPr>
                    <a:t>+  </a:t>
                  </a:r>
                  <a:endParaRPr lang="en-US" sz="2667" dirty="0"/>
                </a:p>
              </p:txBody>
            </p:sp>
          </mc:Choice>
          <mc:Fallback xmlns="">
            <p:sp>
              <p:nvSpPr>
                <p:cNvPr id="12" name="Rectangle 11">
                  <a:extLst>
                    <a:ext uri="{FF2B5EF4-FFF2-40B4-BE49-F238E27FC236}">
                      <a16:creationId xmlns:a16="http://schemas.microsoft.com/office/drawing/2014/main" id="{2111EF74-78DA-A640-B1EF-732A7391B9AB}"/>
                    </a:ext>
                  </a:extLst>
                </p:cNvPr>
                <p:cNvSpPr>
                  <a:spLocks noRot="1" noChangeAspect="1" noMove="1" noResize="1" noEditPoints="1" noAdjustHandles="1" noChangeArrowheads="1" noChangeShapeType="1" noTextEdit="1"/>
                </p:cNvSpPr>
                <p:nvPr/>
              </p:nvSpPr>
              <p:spPr>
                <a:xfrm>
                  <a:off x="4600439" y="2043577"/>
                  <a:ext cx="2824299" cy="502766"/>
                </a:xfrm>
                <a:prstGeom prst="rect">
                  <a:avLst/>
                </a:prstGeom>
                <a:blipFill>
                  <a:blip r:embed="rId8"/>
                  <a:stretch>
                    <a:fillRect l="-897" t="-12195" r="-3139" b="-26829"/>
                  </a:stretch>
                </a:blipFill>
              </p:spPr>
              <p:txBody>
                <a:bodyPr/>
                <a:lstStyle/>
                <a:p>
                  <a:r>
                    <a:rPr lang="en-US">
                      <a:noFill/>
                    </a:rPr>
                    <a:t> </a:t>
                  </a:r>
                </a:p>
              </p:txBody>
            </p:sp>
          </mc:Fallback>
        </mc:AlternateContent>
      </p:grpSp>
      <p:sp>
        <p:nvSpPr>
          <p:cNvPr id="14" name="Right Arrow 7">
            <a:extLst>
              <a:ext uri="{FF2B5EF4-FFF2-40B4-BE49-F238E27FC236}">
                <a16:creationId xmlns:a16="http://schemas.microsoft.com/office/drawing/2014/main" id="{A1D7A082-5DB9-7247-B68E-6AEB6D0F94AE}"/>
              </a:ext>
            </a:extLst>
          </p:cNvPr>
          <p:cNvSpPr/>
          <p:nvPr/>
        </p:nvSpPr>
        <p:spPr>
          <a:xfrm>
            <a:off x="4554663" y="2822829"/>
            <a:ext cx="3744547" cy="181769"/>
          </a:xfrm>
          <a:prstGeom prst="rightArrow">
            <a:avLst>
              <a:gd name="adj1" fmla="val 50000"/>
              <a:gd name="adj2" fmla="val 115009"/>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Georgia" panose="02040502050405020303"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B3A09CE-6383-294F-9842-2DE741A22577}"/>
                  </a:ext>
                </a:extLst>
              </p:cNvPr>
              <p:cNvSpPr txBox="1"/>
              <p:nvPr/>
            </p:nvSpPr>
            <p:spPr>
              <a:xfrm>
                <a:off x="672840" y="4539579"/>
                <a:ext cx="10906923" cy="2144498"/>
              </a:xfrm>
              <a:prstGeom prst="rect">
                <a:avLst/>
              </a:prstGeom>
              <a:noFill/>
            </p:spPr>
            <p:txBody>
              <a:bodyPr wrap="square" rtlCol="0">
                <a:spAutoFit/>
              </a:bodyPr>
              <a:lstStyle/>
              <a:p>
                <a:pPr marL="380990" lvl="4" indent="-380990">
                  <a:buFont typeface="Arial" panose="020B0604020202020204" pitchFamily="34" charset="0"/>
                  <a:buChar char="•"/>
                </a:pPr>
                <a:r>
                  <a:rPr lang="en-US" sz="2667" dirty="0"/>
                  <a:t>Completeness: </a:t>
                </a:r>
                <a:r>
                  <a:rPr lang="en-US" sz="2667" dirty="0" err="1"/>
                  <a:t>Pr</a:t>
                </a:r>
                <a:r>
                  <a:rPr lang="en-US" sz="2667" dirty="0"/>
                  <a:t>[ honest prover </a:t>
                </a:r>
                <a:r>
                  <a:rPr lang="en-US" sz="2667" dirty="0">
                    <a:solidFill>
                      <a:schemeClr val="accent3"/>
                    </a:solidFill>
                  </a:rPr>
                  <a:t>and</a:t>
                </a:r>
                <a:r>
                  <a:rPr lang="en-US" sz="2667" dirty="0"/>
                  <a:t> verification is </a:t>
                </a:r>
                <a:r>
                  <a:rPr lang="en-US" sz="2667" b="1" dirty="0">
                    <a:solidFill>
                      <a:srgbClr val="00B050"/>
                    </a:solidFill>
                    <a:latin typeface="Georgia" panose="02040502050405020303" pitchFamily="18" charset="0"/>
                    <a:sym typeface="Wingdings" panose="05000000000000000000" pitchFamily="2" charset="2"/>
                  </a:rPr>
                  <a:t> </a:t>
                </a:r>
                <a:r>
                  <a:rPr lang="en-US" sz="2667" dirty="0"/>
                  <a:t>] = 1</a:t>
                </a:r>
              </a:p>
              <a:p>
                <a:pPr lvl="4"/>
                <a:endParaRPr lang="en-US" sz="2667" dirty="0"/>
              </a:p>
              <a:p>
                <a:pPr marL="380990" lvl="4" indent="-380990">
                  <a:buFont typeface="Arial" panose="020B0604020202020204" pitchFamily="34" charset="0"/>
                  <a:buChar char="•"/>
                </a:pPr>
                <a:r>
                  <a:rPr lang="en-US" sz="2667" dirty="0"/>
                  <a:t>Soundness: </a:t>
                </a:r>
                <a:r>
                  <a:rPr lang="en-US" sz="2667" dirty="0" err="1"/>
                  <a:t>Pr</a:t>
                </a:r>
                <a:r>
                  <a:rPr lang="en-US" sz="2667" dirty="0"/>
                  <a:t>[</a:t>
                </a:r>
                <a14:m>
                  <m:oMath xmlns:m="http://schemas.openxmlformats.org/officeDocument/2006/math">
                    <m:r>
                      <a:rPr lang="en-US" sz="2667" i="1" dirty="0">
                        <a:latin typeface="Cambria Math" panose="02040503050406030204" pitchFamily="18" charset="0"/>
                      </a:rPr>
                      <m:t>𝑦</m:t>
                    </m:r>
                    <m:r>
                      <a:rPr lang="en-US" sz="2667" i="1" dirty="0">
                        <a:latin typeface="Cambria Math" panose="02040503050406030204" pitchFamily="18" charset="0"/>
                      </a:rPr>
                      <m:t>≠</m:t>
                    </m:r>
                    <m:r>
                      <a:rPr lang="en-US" sz="2667" b="0" i="1" dirty="0" smtClean="0">
                        <a:latin typeface="Cambria Math" panose="02040503050406030204" pitchFamily="18" charset="0"/>
                      </a:rPr>
                      <m:t>𝐶</m:t>
                    </m:r>
                    <m:r>
                      <a:rPr lang="en-US" sz="2667" i="1" dirty="0">
                        <a:latin typeface="Cambria Math" panose="02040503050406030204" pitchFamily="18" charset="0"/>
                      </a:rPr>
                      <m:t>(</m:t>
                    </m:r>
                    <m:r>
                      <a:rPr lang="en-US" sz="2667" b="0" i="1" dirty="0" smtClean="0">
                        <a:latin typeface="Cambria Math" panose="02040503050406030204" pitchFamily="18" charset="0"/>
                      </a:rPr>
                      <m:t>𝑥</m:t>
                    </m:r>
                    <m:r>
                      <a:rPr lang="en-US" sz="2667" b="0" i="1" dirty="0" smtClean="0">
                        <a:latin typeface="Cambria Math" panose="02040503050406030204" pitchFamily="18" charset="0"/>
                      </a:rPr>
                      <m:t>, </m:t>
                    </m:r>
                    <m:r>
                      <a:rPr lang="en-US" sz="2667" i="1" dirty="0">
                        <a:latin typeface="Cambria Math" panose="02040503050406030204" pitchFamily="18" charset="0"/>
                      </a:rPr>
                      <m:t>𝑤</m:t>
                    </m:r>
                    <m:r>
                      <a:rPr lang="en-US" sz="2667" i="1" dirty="0">
                        <a:latin typeface="Cambria Math" panose="02040503050406030204" pitchFamily="18" charset="0"/>
                      </a:rPr>
                      <m:t>)</m:t>
                    </m:r>
                  </m:oMath>
                </a14:m>
                <a:r>
                  <a:rPr lang="en-US" sz="2667" dirty="0"/>
                  <a:t> </a:t>
                </a:r>
                <a:r>
                  <a:rPr lang="en-US" sz="2667" dirty="0">
                    <a:solidFill>
                      <a:schemeClr val="accent3"/>
                    </a:solidFill>
                  </a:rPr>
                  <a:t>and</a:t>
                </a:r>
                <a:r>
                  <a:rPr lang="en-US" sz="2667" dirty="0"/>
                  <a:t> verification is </a:t>
                </a:r>
                <a:r>
                  <a:rPr lang="en-US" sz="2667" b="1" dirty="0">
                    <a:solidFill>
                      <a:srgbClr val="00B050"/>
                    </a:solidFill>
                    <a:latin typeface="Georgia" panose="02040502050405020303" pitchFamily="18" charset="0"/>
                    <a:sym typeface="Wingdings" panose="05000000000000000000" pitchFamily="2" charset="2"/>
                  </a:rPr>
                  <a:t> </a:t>
                </a:r>
                <a:r>
                  <a:rPr lang="en-US" sz="2667" dirty="0"/>
                  <a:t>] </a:t>
                </a:r>
                <a14:m>
                  <m:oMath xmlns:m="http://schemas.openxmlformats.org/officeDocument/2006/math">
                    <m:r>
                      <a:rPr lang="en-US" sz="2667" i="1">
                        <a:latin typeface="Cambria Math" panose="02040503050406030204" pitchFamily="18" charset="0"/>
                      </a:rPr>
                      <m:t>≤</m:t>
                    </m:r>
                    <m:sSup>
                      <m:sSupPr>
                        <m:ctrlPr>
                          <a:rPr lang="en-US" sz="2667" i="1">
                            <a:latin typeface="Cambria Math" panose="02040503050406030204" pitchFamily="18" charset="0"/>
                          </a:rPr>
                        </m:ctrlPr>
                      </m:sSupPr>
                      <m:e>
                        <m:r>
                          <a:rPr lang="en-US" sz="2667">
                            <a:latin typeface="Cambria Math" panose="02040503050406030204" pitchFamily="18" charset="0"/>
                          </a:rPr>
                          <m:t>2</m:t>
                        </m:r>
                      </m:e>
                      <m:sup>
                        <m:r>
                          <a:rPr lang="en-US" sz="2667" i="1">
                            <a:latin typeface="Cambria Math" panose="02040503050406030204" pitchFamily="18" charset="0"/>
                          </a:rPr>
                          <m:t>−100</m:t>
                        </m:r>
                      </m:sup>
                    </m:sSup>
                  </m:oMath>
                </a14:m>
                <a:endParaRPr lang="en-US" sz="2667" dirty="0"/>
              </a:p>
              <a:p>
                <a:pPr marL="380990" lvl="4" indent="-380990">
                  <a:buFont typeface="Arial" panose="020B0604020202020204" pitchFamily="34" charset="0"/>
                  <a:buChar char="•"/>
                </a:pPr>
                <a:endParaRPr lang="en-US" sz="2667" dirty="0"/>
              </a:p>
              <a:p>
                <a:pPr marL="380990" lvl="4" indent="-380990">
                  <a:buFont typeface="Arial" panose="020B0604020202020204" pitchFamily="34" charset="0"/>
                  <a:buChar char="•"/>
                </a:pPr>
                <a:r>
                  <a:rPr lang="en-US" sz="2667" dirty="0"/>
                  <a:t>Zero knowledge: proof leaks no information about </a:t>
                </a:r>
                <a:r>
                  <a:rPr lang="en-US" sz="2667" i="1" dirty="0"/>
                  <a:t>w</a:t>
                </a:r>
              </a:p>
            </p:txBody>
          </p:sp>
        </mc:Choice>
        <mc:Fallback xmlns="">
          <p:sp>
            <p:nvSpPr>
              <p:cNvPr id="16" name="TextBox 15">
                <a:extLst>
                  <a:ext uri="{FF2B5EF4-FFF2-40B4-BE49-F238E27FC236}">
                    <a16:creationId xmlns:a16="http://schemas.microsoft.com/office/drawing/2014/main" id="{BB3A09CE-6383-294F-9842-2DE741A22577}"/>
                  </a:ext>
                </a:extLst>
              </p:cNvPr>
              <p:cNvSpPr txBox="1">
                <a:spLocks noRot="1" noChangeAspect="1" noMove="1" noResize="1" noEditPoints="1" noAdjustHandles="1" noChangeArrowheads="1" noChangeShapeType="1" noTextEdit="1"/>
              </p:cNvSpPr>
              <p:nvPr/>
            </p:nvSpPr>
            <p:spPr>
              <a:xfrm>
                <a:off x="672840" y="4539579"/>
                <a:ext cx="10906923" cy="2144498"/>
              </a:xfrm>
              <a:prstGeom prst="rect">
                <a:avLst/>
              </a:prstGeom>
              <a:blipFill>
                <a:blip r:embed="rId9"/>
                <a:stretch>
                  <a:fillRect l="-813" t="-3529" b="-6471"/>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AD5ADB8D-B2A1-564A-BFCA-0772A6C23BE1}"/>
              </a:ext>
            </a:extLst>
          </p:cNvPr>
          <p:cNvSpPr txBox="1"/>
          <p:nvPr/>
        </p:nvSpPr>
        <p:spPr>
          <a:xfrm>
            <a:off x="6956364" y="1103171"/>
            <a:ext cx="4976361" cy="584775"/>
          </a:xfrm>
          <a:prstGeom prst="rect">
            <a:avLst/>
          </a:prstGeom>
          <a:noFill/>
        </p:spPr>
        <p:txBody>
          <a:bodyPr wrap="square" rtlCol="0">
            <a:spAutoFit/>
          </a:bodyPr>
          <a:lstStyle/>
          <a:p>
            <a:pPr algn="ctr"/>
            <a:r>
              <a:rPr lang="en-US" sz="3200" dirty="0">
                <a:latin typeface="Georgia" panose="02040502050405020303" pitchFamily="18" charset="0"/>
                <a:sym typeface="Wingdings" panose="05000000000000000000" pitchFamily="2" charset="2"/>
              </a:rPr>
              <a:t>Verification:</a:t>
            </a:r>
            <a:r>
              <a:rPr lang="en-US" sz="3200" b="1" dirty="0">
                <a:latin typeface="Georgia" panose="02040502050405020303" pitchFamily="18" charset="0"/>
                <a:sym typeface="Wingdings" panose="05000000000000000000" pitchFamily="2" charset="2"/>
              </a:rPr>
              <a:t> </a:t>
            </a:r>
            <a:r>
              <a:rPr lang="en-US" sz="3200" b="1" dirty="0">
                <a:solidFill>
                  <a:srgbClr val="00B050"/>
                </a:solidFill>
                <a:latin typeface="Georgia" panose="02040502050405020303" pitchFamily="18" charset="0"/>
                <a:sym typeface="Wingdings" panose="05000000000000000000" pitchFamily="2" charset="2"/>
              </a:rPr>
              <a:t></a:t>
            </a:r>
            <a:r>
              <a:rPr lang="en-US" sz="3200" b="1" dirty="0">
                <a:latin typeface="Georgia" panose="02040502050405020303" pitchFamily="18" charset="0"/>
                <a:sym typeface="Wingdings" panose="05000000000000000000" pitchFamily="2" charset="2"/>
              </a:rPr>
              <a:t> or </a:t>
            </a:r>
            <a:r>
              <a:rPr lang="en-US" sz="3200" b="1" dirty="0">
                <a:solidFill>
                  <a:srgbClr val="FF0000"/>
                </a:solidFill>
                <a:latin typeface="Georgia" panose="02040502050405020303" pitchFamily="18" charset="0"/>
                <a:sym typeface="Wingdings" panose="05000000000000000000" pitchFamily="2" charset="2"/>
              </a:rPr>
              <a:t></a:t>
            </a:r>
            <a:r>
              <a:rPr lang="en-US" sz="3200" b="1" dirty="0">
                <a:latin typeface="Georgia" panose="02040502050405020303" pitchFamily="18" charset="0"/>
                <a:sym typeface="Wingdings" panose="05000000000000000000" pitchFamily="2" charset="2"/>
              </a:rPr>
              <a:t> </a:t>
            </a:r>
            <a:endParaRPr lang="en-US" sz="3200" b="1" dirty="0">
              <a:latin typeface="Georgia" panose="02040502050405020303" pitchFamily="18" charset="0"/>
            </a:endParaRPr>
          </a:p>
        </p:txBody>
      </p:sp>
      <p:sp>
        <p:nvSpPr>
          <p:cNvPr id="5" name="Rectangle 4">
            <a:extLst>
              <a:ext uri="{FF2B5EF4-FFF2-40B4-BE49-F238E27FC236}">
                <a16:creationId xmlns:a16="http://schemas.microsoft.com/office/drawing/2014/main" id="{E90D694C-FD51-BA49-BDBC-B0E83546A91A}"/>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6" name="Rectangle 5">
            <a:extLst>
              <a:ext uri="{FF2B5EF4-FFF2-40B4-BE49-F238E27FC236}">
                <a16:creationId xmlns:a16="http://schemas.microsoft.com/office/drawing/2014/main" id="{74E7E4F3-A5FC-1A4B-8D16-FB96DA5B01F3}"/>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18" name="Slide Number Placeholder 4">
            <a:extLst>
              <a:ext uri="{FF2B5EF4-FFF2-40B4-BE49-F238E27FC236}">
                <a16:creationId xmlns:a16="http://schemas.microsoft.com/office/drawing/2014/main" id="{964B551A-8822-EA47-A6DB-71BB089A7C31}"/>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BF90ED-9FB6-254A-AC1F-D0236B9231E4}" type="slidenum">
              <a:rPr lang="en-US" smtClean="0"/>
              <a:pPr algn="r"/>
              <a:t>33</a:t>
            </a:fld>
            <a:endParaRPr lang="en-US" dirty="0"/>
          </a:p>
        </p:txBody>
      </p:sp>
      <p:sp>
        <p:nvSpPr>
          <p:cNvPr id="21" name="Google Shape;35;p5">
            <a:extLst>
              <a:ext uri="{FF2B5EF4-FFF2-40B4-BE49-F238E27FC236}">
                <a16:creationId xmlns:a16="http://schemas.microsoft.com/office/drawing/2014/main" id="{32228CFC-B87E-7E49-86BF-C9782A38BA61}"/>
              </a:ext>
            </a:extLst>
          </p:cNvPr>
          <p:cNvSpPr txBox="1"/>
          <p:nvPr/>
        </p:nvSpPr>
        <p:spPr>
          <a:xfrm>
            <a:off x="630337" y="430984"/>
            <a:ext cx="9444392" cy="856863"/>
          </a:xfrm>
          <a:prstGeom prst="rect">
            <a:avLst/>
          </a:prstGeom>
          <a:noFill/>
          <a:ln>
            <a:noFill/>
          </a:ln>
        </p:spPr>
        <p:txBody>
          <a:bodyPr spcFirstLastPara="1" wrap="square" lIns="121900" tIns="121900" rIns="121900" bIns="121900" anchor="t" anchorCtr="0">
            <a:noAutofit/>
          </a:bodyPr>
          <a:lstStyle/>
          <a:p>
            <a:r>
              <a:rPr lang="en-US" sz="4400" dirty="0">
                <a:latin typeface="+mj-lt"/>
                <a:ea typeface="Lato"/>
                <a:cs typeface="Lato"/>
                <a:sym typeface="Lato"/>
              </a:rPr>
              <a:t>One-to-many prover </a:t>
            </a:r>
            <a:endParaRPr sz="4400" dirty="0">
              <a:latin typeface="+mj-lt"/>
              <a:ea typeface="Lato"/>
              <a:cs typeface="Lato"/>
              <a:sym typeface="Lato"/>
            </a:endParaRPr>
          </a:p>
        </p:txBody>
      </p:sp>
    </p:spTree>
    <p:extLst>
      <p:ext uri="{BB962C8B-B14F-4D97-AF65-F5344CB8AC3E}">
        <p14:creationId xmlns:p14="http://schemas.microsoft.com/office/powerpoint/2010/main" val="1263323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Picture 2" descr="Image result for proof">
            <a:extLst>
              <a:ext uri="{FF2B5EF4-FFF2-40B4-BE49-F238E27FC236}">
                <a16:creationId xmlns:a16="http://schemas.microsoft.com/office/drawing/2014/main" id="{FE3EBB56-A2B6-C945-A3C2-51BC925F29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8673" y="3605128"/>
            <a:ext cx="1670508" cy="7855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20FE471-1800-CA4E-A635-ADB356ADDBE3}"/>
              </a:ext>
            </a:extLst>
          </p:cNvPr>
          <p:cNvSpPr>
            <a:spLocks noGrp="1"/>
          </p:cNvSpPr>
          <p:nvPr>
            <p:ph type="title"/>
          </p:nvPr>
        </p:nvSpPr>
        <p:spPr/>
        <p:txBody>
          <a:bodyPr/>
          <a:lstStyle/>
          <a:p>
            <a:r>
              <a:rPr lang="en-US" dirty="0"/>
              <a:t>Motivation</a:t>
            </a:r>
          </a:p>
        </p:txBody>
      </p:sp>
      <p:pic>
        <p:nvPicPr>
          <p:cNvPr id="6" name="Picture 5" descr="A group of white plates&#10;&#10;Description automatically generated with medium confidence">
            <a:extLst>
              <a:ext uri="{FF2B5EF4-FFF2-40B4-BE49-F238E27FC236}">
                <a16:creationId xmlns:a16="http://schemas.microsoft.com/office/drawing/2014/main" id="{DF8EA258-45A4-F748-9E9A-A8696FB3411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0961" y="2204356"/>
            <a:ext cx="3772969" cy="2449286"/>
          </a:xfrm>
          <a:prstGeom prst="rect">
            <a:avLst/>
          </a:prstGeom>
        </p:spPr>
      </p:pic>
      <p:pic>
        <p:nvPicPr>
          <p:cNvPr id="8" name="Picture 7">
            <a:extLst>
              <a:ext uri="{FF2B5EF4-FFF2-40B4-BE49-F238E27FC236}">
                <a16:creationId xmlns:a16="http://schemas.microsoft.com/office/drawing/2014/main" id="{E74D9176-7624-FB44-A554-AC4C54264CB2}"/>
              </a:ext>
            </a:extLst>
          </p:cNvPr>
          <p:cNvPicPr>
            <a:picLocks noChangeAspect="1"/>
          </p:cNvPicPr>
          <p:nvPr/>
        </p:nvPicPr>
        <p:blipFill>
          <a:blip r:embed="rId5"/>
          <a:stretch>
            <a:fillRect/>
          </a:stretch>
        </p:blipFill>
        <p:spPr>
          <a:xfrm>
            <a:off x="8220528" y="1792721"/>
            <a:ext cx="3272557" cy="3272557"/>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E1088F2-B25E-6E44-8F6B-632C81CA6B3E}"/>
                  </a:ext>
                </a:extLst>
              </p:cNvPr>
              <p:cNvSpPr txBox="1"/>
              <p:nvPr/>
            </p:nvSpPr>
            <p:spPr>
              <a:xfrm>
                <a:off x="4926893" y="2035560"/>
                <a:ext cx="3331028" cy="954107"/>
              </a:xfrm>
              <a:prstGeom prst="rect">
                <a:avLst/>
              </a:prstGeom>
              <a:noFill/>
            </p:spPr>
            <p:txBody>
              <a:bodyPr wrap="square" rtlCol="0">
                <a:spAutoFit/>
              </a:bodyPr>
              <a:lstStyle/>
              <a:p>
                <a:pPr algn="ctr"/>
                <a:r>
                  <a:rPr lang="en-US" sz="2800" dirty="0"/>
                  <a:t>Help me </a:t>
                </a:r>
              </a:p>
              <a:p>
                <a:pPr algn="ctr"/>
                <a:r>
                  <a:rPr lang="en-US" sz="2800" dirty="0"/>
                  <a:t>compute </a:t>
                </a:r>
                <a14:m>
                  <m:oMath xmlns:m="http://schemas.openxmlformats.org/officeDocument/2006/math">
                    <m:r>
                      <a:rPr lang="en-US" sz="2800" b="0" i="1" smtClean="0">
                        <a:solidFill>
                          <a:srgbClr val="FF0000"/>
                        </a:solidFill>
                        <a:latin typeface="Cambria Math" panose="02040503050406030204" pitchFamily="18" charset="0"/>
                      </a:rPr>
                      <m:t>𝐶</m:t>
                    </m:r>
                  </m:oMath>
                </a14:m>
                <a:r>
                  <a:rPr lang="en-US" sz="2800" dirty="0"/>
                  <a:t> on </a:t>
                </a:r>
                <a14:m>
                  <m:oMath xmlns:m="http://schemas.openxmlformats.org/officeDocument/2006/math">
                    <m:r>
                      <a:rPr lang="en-US" sz="2800" b="0" i="1" smtClean="0">
                        <a:solidFill>
                          <a:srgbClr val="FF0000"/>
                        </a:solidFill>
                        <a:latin typeface="Cambria Math" panose="02040503050406030204" pitchFamily="18" charset="0"/>
                      </a:rPr>
                      <m:t>𝑥</m:t>
                    </m:r>
                  </m:oMath>
                </a14:m>
                <a:endParaRPr lang="en-US" sz="2800" dirty="0"/>
              </a:p>
            </p:txBody>
          </p:sp>
        </mc:Choice>
        <mc:Fallback xmlns="">
          <p:sp>
            <p:nvSpPr>
              <p:cNvPr id="9" name="TextBox 8">
                <a:extLst>
                  <a:ext uri="{FF2B5EF4-FFF2-40B4-BE49-F238E27FC236}">
                    <a16:creationId xmlns:a16="http://schemas.microsoft.com/office/drawing/2014/main" id="{CE1088F2-B25E-6E44-8F6B-632C81CA6B3E}"/>
                  </a:ext>
                </a:extLst>
              </p:cNvPr>
              <p:cNvSpPr txBox="1">
                <a:spLocks noRot="1" noChangeAspect="1" noMove="1" noResize="1" noEditPoints="1" noAdjustHandles="1" noChangeArrowheads="1" noChangeShapeType="1" noTextEdit="1"/>
              </p:cNvSpPr>
              <p:nvPr/>
            </p:nvSpPr>
            <p:spPr>
              <a:xfrm>
                <a:off x="4926893" y="2035560"/>
                <a:ext cx="3331028" cy="954107"/>
              </a:xfrm>
              <a:prstGeom prst="rect">
                <a:avLst/>
              </a:prstGeom>
              <a:blipFill>
                <a:blip r:embed="rId6"/>
                <a:stretch>
                  <a:fillRect t="-6579" b="-17105"/>
                </a:stretch>
              </a:blipFill>
            </p:spPr>
            <p:txBody>
              <a:bodyPr/>
              <a:lstStyle/>
              <a:p>
                <a:r>
                  <a:rPr lang="en-US">
                    <a:noFill/>
                  </a:rPr>
                  <a:t> </a:t>
                </a:r>
              </a:p>
            </p:txBody>
          </p:sp>
        </mc:Fallback>
      </mc:AlternateContent>
      <p:sp>
        <p:nvSpPr>
          <p:cNvPr id="10" name="Right Arrow 7">
            <a:extLst>
              <a:ext uri="{FF2B5EF4-FFF2-40B4-BE49-F238E27FC236}">
                <a16:creationId xmlns:a16="http://schemas.microsoft.com/office/drawing/2014/main" id="{CF67AF8B-A469-2343-AC25-2512E951BA4C}"/>
              </a:ext>
            </a:extLst>
          </p:cNvPr>
          <p:cNvSpPr/>
          <p:nvPr/>
        </p:nvSpPr>
        <p:spPr>
          <a:xfrm rot="10800000">
            <a:off x="4611169" y="3041706"/>
            <a:ext cx="3903992" cy="99987"/>
          </a:xfrm>
          <a:prstGeom prst="rightArrow">
            <a:avLst>
              <a:gd name="adj1" fmla="val 50000"/>
              <a:gd name="adj2" fmla="val 115009"/>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solidFill>
                <a:schemeClr val="tx1"/>
              </a:solidFill>
              <a:latin typeface="Georgia" panose="02040502050405020303" pitchFamily="18" charset="0"/>
            </a:endParaRPr>
          </a:p>
        </p:txBody>
      </p:sp>
      <p:sp>
        <p:nvSpPr>
          <p:cNvPr id="11" name="Right Arrow 10">
            <a:extLst>
              <a:ext uri="{FF2B5EF4-FFF2-40B4-BE49-F238E27FC236}">
                <a16:creationId xmlns:a16="http://schemas.microsoft.com/office/drawing/2014/main" id="{494296E4-E5A5-644B-82AB-4364F38EC2EF}"/>
              </a:ext>
            </a:extLst>
          </p:cNvPr>
          <p:cNvSpPr/>
          <p:nvPr/>
        </p:nvSpPr>
        <p:spPr>
          <a:xfrm>
            <a:off x="4585277" y="4240696"/>
            <a:ext cx="3929884" cy="99988"/>
          </a:xfrm>
          <a:prstGeom prst="rightArrow">
            <a:avLst>
              <a:gd name="adj1" fmla="val 50000"/>
              <a:gd name="adj2" fmla="val 115009"/>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tx1"/>
              </a:solidFill>
              <a:latin typeface="Georgia" panose="02040502050405020303" pitchFamily="18"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87270C5-C1DB-CF49-9171-E54BFA8AAC46}"/>
                  </a:ext>
                </a:extLst>
              </p:cNvPr>
              <p:cNvSpPr txBox="1"/>
              <p:nvPr/>
            </p:nvSpPr>
            <p:spPr>
              <a:xfrm>
                <a:off x="5553408" y="3666480"/>
                <a:ext cx="99668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𝐶</m:t>
                      </m:r>
                      <m:d>
                        <m:dPr>
                          <m:ctrlPr>
                            <a:rPr lang="en-US" sz="2800" b="0" i="1" smtClean="0">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𝑥</m:t>
                          </m:r>
                        </m:e>
                      </m:d>
                    </m:oMath>
                  </m:oMathPara>
                </a14:m>
                <a:endParaRPr lang="en-US" sz="2800" dirty="0">
                  <a:solidFill>
                    <a:srgbClr val="FF0000"/>
                  </a:solidFill>
                </a:endParaRPr>
              </a:p>
            </p:txBody>
          </p:sp>
        </mc:Choice>
        <mc:Fallback xmlns="">
          <p:sp>
            <p:nvSpPr>
              <p:cNvPr id="13" name="TextBox 12">
                <a:extLst>
                  <a:ext uri="{FF2B5EF4-FFF2-40B4-BE49-F238E27FC236}">
                    <a16:creationId xmlns:a16="http://schemas.microsoft.com/office/drawing/2014/main" id="{987270C5-C1DB-CF49-9171-E54BFA8AAC46}"/>
                  </a:ext>
                </a:extLst>
              </p:cNvPr>
              <p:cNvSpPr txBox="1">
                <a:spLocks noRot="1" noChangeAspect="1" noMove="1" noResize="1" noEditPoints="1" noAdjustHandles="1" noChangeArrowheads="1" noChangeShapeType="1" noTextEdit="1"/>
              </p:cNvSpPr>
              <p:nvPr/>
            </p:nvSpPr>
            <p:spPr>
              <a:xfrm>
                <a:off x="5553408" y="3666480"/>
                <a:ext cx="996683" cy="523220"/>
              </a:xfrm>
              <a:prstGeom prst="rect">
                <a:avLst/>
              </a:prstGeom>
              <a:blipFill>
                <a:blip r:embed="rId7"/>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8A67CBBC-0F81-9C4B-80AE-AA49E38735D4}"/>
              </a:ext>
            </a:extLst>
          </p:cNvPr>
          <p:cNvSpPr txBox="1"/>
          <p:nvPr/>
        </p:nvSpPr>
        <p:spPr>
          <a:xfrm>
            <a:off x="1276459" y="5167311"/>
            <a:ext cx="8553897"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Integrity</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Efficiency</a:t>
            </a:r>
          </a:p>
        </p:txBody>
      </p:sp>
      <p:pic>
        <p:nvPicPr>
          <p:cNvPr id="1028" name="Picture 4" descr="Download Devil PNG Image for Free">
            <a:extLst>
              <a:ext uri="{FF2B5EF4-FFF2-40B4-BE49-F238E27FC236}">
                <a16:creationId xmlns:a16="http://schemas.microsoft.com/office/drawing/2014/main" id="{F0D2159B-E2A3-814D-AF13-16A508453F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7353" y="2542363"/>
            <a:ext cx="1893813" cy="1893813"/>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4">
            <a:extLst>
              <a:ext uri="{FF2B5EF4-FFF2-40B4-BE49-F238E27FC236}">
                <a16:creationId xmlns:a16="http://schemas.microsoft.com/office/drawing/2014/main" id="{34A11EFB-90E0-6C4C-8295-C0CA6C52298B}"/>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BF90ED-9FB6-254A-AC1F-D0236B9231E4}" type="slidenum">
              <a:rPr lang="en-US" smtClean="0"/>
              <a:pPr algn="r"/>
              <a:t>34</a:t>
            </a:fld>
            <a:endParaRPr lang="en-US" dirty="0"/>
          </a:p>
        </p:txBody>
      </p:sp>
    </p:spTree>
    <p:extLst>
      <p:ext uri="{BB962C8B-B14F-4D97-AF65-F5344CB8AC3E}">
        <p14:creationId xmlns:p14="http://schemas.microsoft.com/office/powerpoint/2010/main" val="404580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3"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34"/>
        <p:cNvGrpSpPr/>
        <p:nvPr/>
      </p:nvGrpSpPr>
      <p:grpSpPr>
        <a:xfrm>
          <a:off x="0" y="0"/>
          <a:ext cx="0" cy="0"/>
          <a:chOff x="0" y="0"/>
          <a:chExt cx="0" cy="0"/>
        </a:xfrm>
      </p:grpSpPr>
      <p:sp>
        <p:nvSpPr>
          <p:cNvPr id="35" name="Google Shape;35;p5"/>
          <p:cNvSpPr txBox="1"/>
          <p:nvPr/>
        </p:nvSpPr>
        <p:spPr>
          <a:xfrm>
            <a:off x="630336" y="430985"/>
            <a:ext cx="9231309" cy="629600"/>
          </a:xfrm>
          <a:prstGeom prst="rect">
            <a:avLst/>
          </a:prstGeom>
          <a:noFill/>
          <a:ln>
            <a:noFill/>
          </a:ln>
        </p:spPr>
        <p:txBody>
          <a:bodyPr spcFirstLastPara="1" wrap="square" lIns="121900" tIns="121900" rIns="121900" bIns="121900" anchor="t" anchorCtr="0">
            <a:noAutofit/>
          </a:bodyPr>
          <a:lstStyle/>
          <a:p>
            <a:r>
              <a:rPr lang="en-US" sz="4400" dirty="0">
                <a:latin typeface="+mj-lt"/>
                <a:ea typeface="Lato"/>
                <a:cs typeface="Lato"/>
                <a:sym typeface="Lato"/>
              </a:rPr>
              <a:t>Verifiable computation</a:t>
            </a:r>
            <a:r>
              <a:rPr lang="zh-CN" altLang="en-US" sz="4400" dirty="0">
                <a:latin typeface="+mj-lt"/>
                <a:ea typeface="Lato"/>
                <a:cs typeface="Lato"/>
                <a:sym typeface="Lato"/>
              </a:rPr>
              <a:t> </a:t>
            </a:r>
            <a:r>
              <a:rPr lang="en-US" sz="4400" dirty="0">
                <a:latin typeface="+mj-lt"/>
                <a:ea typeface="Lato"/>
                <a:cs typeface="Lato"/>
                <a:sym typeface="Lato"/>
              </a:rPr>
              <a:t>[GMR85]</a:t>
            </a:r>
            <a:endParaRPr sz="4400" dirty="0">
              <a:latin typeface="+mj-lt"/>
              <a:ea typeface="Lato"/>
              <a:cs typeface="Lato"/>
              <a:sym typeface="Lato"/>
            </a:endParaRPr>
          </a:p>
        </p:txBody>
      </p:sp>
      <p:pic>
        <p:nvPicPr>
          <p:cNvPr id="7" name="Picture 6">
            <a:extLst>
              <a:ext uri="{FF2B5EF4-FFF2-40B4-BE49-F238E27FC236}">
                <a16:creationId xmlns:a16="http://schemas.microsoft.com/office/drawing/2014/main" id="{9F4DCFD4-2D3E-2343-98E3-C482FD98E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232" y="1913642"/>
            <a:ext cx="1889895" cy="2501652"/>
          </a:xfrm>
          <a:prstGeom prst="rect">
            <a:avLst/>
          </a:prstGeom>
        </p:spPr>
      </p:pic>
      <p:pic>
        <p:nvPicPr>
          <p:cNvPr id="8" name="Picture 7">
            <a:extLst>
              <a:ext uri="{FF2B5EF4-FFF2-40B4-BE49-F238E27FC236}">
                <a16:creationId xmlns:a16="http://schemas.microsoft.com/office/drawing/2014/main" id="{336BE9C4-9103-6541-8DBF-48B38407E4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5114" y="1785340"/>
            <a:ext cx="2036532" cy="2784411"/>
          </a:xfrm>
          <a:prstGeom prst="rect">
            <a:avLst/>
          </a:prstGeom>
        </p:spPr>
      </p:pic>
      <p:grpSp>
        <p:nvGrpSpPr>
          <p:cNvPr id="4" name="Group 3">
            <a:extLst>
              <a:ext uri="{FF2B5EF4-FFF2-40B4-BE49-F238E27FC236}">
                <a16:creationId xmlns:a16="http://schemas.microsoft.com/office/drawing/2014/main" id="{D6EE5A4B-6BDE-614F-94D7-AC7F577BBA60}"/>
              </a:ext>
            </a:extLst>
          </p:cNvPr>
          <p:cNvGrpSpPr/>
          <p:nvPr/>
        </p:nvGrpSpPr>
        <p:grpSpPr>
          <a:xfrm>
            <a:off x="3975385" y="2217557"/>
            <a:ext cx="3648923" cy="785549"/>
            <a:chOff x="4877653" y="1998489"/>
            <a:chExt cx="3648923" cy="785549"/>
          </a:xfrm>
        </p:grpSpPr>
        <p:pic>
          <p:nvPicPr>
            <p:cNvPr id="13" name="Picture 2" descr="Image result for proof">
              <a:extLst>
                <a:ext uri="{FF2B5EF4-FFF2-40B4-BE49-F238E27FC236}">
                  <a16:creationId xmlns:a16="http://schemas.microsoft.com/office/drawing/2014/main" id="{B0D3D269-BAE3-3E49-A36F-EC66390D255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6068" y="1998489"/>
              <a:ext cx="1670508" cy="78554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2111EF74-78DA-A640-B1EF-732A7391B9AB}"/>
                    </a:ext>
                  </a:extLst>
                </p:cNvPr>
                <p:cNvSpPr/>
                <p:nvPr/>
              </p:nvSpPr>
              <p:spPr>
                <a:xfrm>
                  <a:off x="4877653" y="2027229"/>
                  <a:ext cx="2433551" cy="502766"/>
                </a:xfrm>
                <a:prstGeom prst="rect">
                  <a:avLst/>
                </a:prstGeom>
              </p:spPr>
              <p:txBody>
                <a:bodyPr wrap="square">
                  <a:spAutoFit/>
                </a:bodyPr>
                <a:lstStyle/>
                <a:p>
                  <a14:m>
                    <m:oMath xmlns:m="http://schemas.openxmlformats.org/officeDocument/2006/math">
                      <m:r>
                        <a:rPr lang="en-US" sz="2667" b="0" i="1" dirty="0" smtClean="0">
                          <a:latin typeface="Cambria Math" panose="02040503050406030204" pitchFamily="18" charset="0"/>
                        </a:rPr>
                        <m:t>𝐶</m:t>
                      </m:r>
                      <m:r>
                        <a:rPr lang="en-US" sz="2667" i="1" dirty="0" smtClean="0">
                          <a:latin typeface="Cambria Math" panose="02040503050406030204" pitchFamily="18" charset="0"/>
                        </a:rPr>
                        <m:t>(</m:t>
                      </m:r>
                      <m:r>
                        <a:rPr lang="en-US" sz="2667" i="1" dirty="0" smtClean="0">
                          <a:latin typeface="Cambria Math" panose="02040503050406030204" pitchFamily="18" charset="0"/>
                        </a:rPr>
                        <m:t>𝑥</m:t>
                      </m:r>
                      <m:r>
                        <a:rPr lang="en-US" sz="2667" i="1" dirty="0" smtClean="0">
                          <a:latin typeface="Cambria Math" panose="02040503050406030204" pitchFamily="18" charset="0"/>
                        </a:rPr>
                        <m:t>) </m:t>
                      </m:r>
                      <m:r>
                        <a:rPr lang="zh-CN" altLang="en-US" sz="2667" i="1" dirty="0" smtClean="0">
                          <a:latin typeface="Cambria Math" panose="02040503050406030204" pitchFamily="18" charset="0"/>
                        </a:rPr>
                        <m:t> </m:t>
                      </m:r>
                      <m:r>
                        <a:rPr lang="en-US" sz="2667" i="1" dirty="0">
                          <a:latin typeface="Cambria Math" panose="02040503050406030204" pitchFamily="18" charset="0"/>
                        </a:rPr>
                        <m:t>= </m:t>
                      </m:r>
                      <m:r>
                        <a:rPr lang="zh-CN" altLang="en-US" sz="2667" i="1" dirty="0">
                          <a:latin typeface="Cambria Math" panose="02040503050406030204" pitchFamily="18" charset="0"/>
                        </a:rPr>
                        <m:t> </m:t>
                      </m:r>
                      <m:r>
                        <a:rPr lang="en-US" sz="2667" i="1" dirty="0">
                          <a:latin typeface="Cambria Math" panose="02040503050406030204" pitchFamily="18" charset="0"/>
                        </a:rPr>
                        <m:t>𝑦</m:t>
                      </m:r>
                      <m:r>
                        <a:rPr lang="en-US" sz="2667" i="1" dirty="0">
                          <a:latin typeface="Cambria Math" panose="02040503050406030204" pitchFamily="18" charset="0"/>
                        </a:rPr>
                        <m:t>   </m:t>
                      </m:r>
                    </m:oMath>
                  </a14:m>
                  <a:r>
                    <a:rPr lang="en-US" sz="2667" dirty="0">
                      <a:latin typeface="Georgia" panose="02040502050405020303" pitchFamily="18" charset="0"/>
                    </a:rPr>
                    <a:t>+  </a:t>
                  </a:r>
                  <a:endParaRPr lang="en-US" sz="2667" dirty="0"/>
                </a:p>
              </p:txBody>
            </p:sp>
          </mc:Choice>
          <mc:Fallback xmlns="">
            <p:sp>
              <p:nvSpPr>
                <p:cNvPr id="12" name="Rectangle 11">
                  <a:extLst>
                    <a:ext uri="{FF2B5EF4-FFF2-40B4-BE49-F238E27FC236}">
                      <a16:creationId xmlns:a16="http://schemas.microsoft.com/office/drawing/2014/main" id="{2111EF74-78DA-A640-B1EF-732A7391B9AB}"/>
                    </a:ext>
                  </a:extLst>
                </p:cNvPr>
                <p:cNvSpPr>
                  <a:spLocks noRot="1" noChangeAspect="1" noMove="1" noResize="1" noEditPoints="1" noAdjustHandles="1" noChangeArrowheads="1" noChangeShapeType="1" noTextEdit="1"/>
                </p:cNvSpPr>
                <p:nvPr/>
              </p:nvSpPr>
              <p:spPr>
                <a:xfrm>
                  <a:off x="4877653" y="2027229"/>
                  <a:ext cx="2433551" cy="502766"/>
                </a:xfrm>
                <a:prstGeom prst="rect">
                  <a:avLst/>
                </a:prstGeom>
                <a:blipFill>
                  <a:blip r:embed="rId6"/>
                  <a:stretch>
                    <a:fillRect l="-518" t="-12195" r="-3627" b="-2682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B3A09CE-6383-294F-9842-2DE741A22577}"/>
                  </a:ext>
                </a:extLst>
              </p:cNvPr>
              <p:cNvSpPr txBox="1"/>
              <p:nvPr/>
            </p:nvSpPr>
            <p:spPr>
              <a:xfrm>
                <a:off x="734485" y="4609420"/>
                <a:ext cx="10906923" cy="1323632"/>
              </a:xfrm>
              <a:prstGeom prst="rect">
                <a:avLst/>
              </a:prstGeom>
              <a:noFill/>
            </p:spPr>
            <p:txBody>
              <a:bodyPr wrap="square" rtlCol="0">
                <a:spAutoFit/>
              </a:bodyPr>
              <a:lstStyle/>
              <a:p>
                <a:pPr marL="380990" lvl="4" indent="-380990">
                  <a:buFont typeface="Arial" panose="020B0604020202020204" pitchFamily="34" charset="0"/>
                  <a:buChar char="•"/>
                </a:pPr>
                <a:r>
                  <a:rPr lang="en-US" sz="2667" dirty="0"/>
                  <a:t>Completeness: </a:t>
                </a:r>
                <a:r>
                  <a:rPr lang="en-US" sz="2667" dirty="0" err="1"/>
                  <a:t>Pr</a:t>
                </a:r>
                <a:r>
                  <a:rPr lang="en-US" sz="2667" dirty="0"/>
                  <a:t>[ honest prover </a:t>
                </a:r>
                <a:r>
                  <a:rPr lang="en-US" sz="2667" dirty="0">
                    <a:solidFill>
                      <a:schemeClr val="accent3"/>
                    </a:solidFill>
                  </a:rPr>
                  <a:t>and</a:t>
                </a:r>
                <a:r>
                  <a:rPr lang="en-US" sz="2667" dirty="0"/>
                  <a:t> verification is </a:t>
                </a:r>
                <a:r>
                  <a:rPr lang="en-US" sz="2667" b="1" dirty="0">
                    <a:solidFill>
                      <a:srgbClr val="00B050"/>
                    </a:solidFill>
                    <a:latin typeface="Georgia" panose="02040502050405020303" pitchFamily="18" charset="0"/>
                    <a:sym typeface="Wingdings" panose="05000000000000000000" pitchFamily="2" charset="2"/>
                  </a:rPr>
                  <a:t> </a:t>
                </a:r>
                <a:r>
                  <a:rPr lang="en-US" sz="2667" dirty="0"/>
                  <a:t>] = 1</a:t>
                </a:r>
              </a:p>
              <a:p>
                <a:pPr lvl="4"/>
                <a:endParaRPr lang="en-US" sz="2667" dirty="0"/>
              </a:p>
              <a:p>
                <a:pPr marL="380990" lvl="4" indent="-380990">
                  <a:buFont typeface="Arial" panose="020B0604020202020204" pitchFamily="34" charset="0"/>
                  <a:buChar char="•"/>
                </a:pPr>
                <a:r>
                  <a:rPr lang="en-US" sz="2667" dirty="0"/>
                  <a:t>Soundness: </a:t>
                </a:r>
                <a:r>
                  <a:rPr lang="en-US" sz="2667" dirty="0" err="1"/>
                  <a:t>Pr</a:t>
                </a:r>
                <a:r>
                  <a:rPr lang="en-US" sz="2667" dirty="0"/>
                  <a:t>[</a:t>
                </a:r>
                <a14:m>
                  <m:oMath xmlns:m="http://schemas.openxmlformats.org/officeDocument/2006/math">
                    <m:r>
                      <a:rPr lang="zh-CN" altLang="en-US" sz="2667" b="0" i="0" dirty="0" smtClean="0">
                        <a:latin typeface="Cambria Math" panose="02040503050406030204" pitchFamily="18" charset="0"/>
                      </a:rPr>
                      <m:t> </m:t>
                    </m:r>
                    <m:r>
                      <a:rPr lang="en-US" sz="2667" i="1" dirty="0">
                        <a:latin typeface="Cambria Math" panose="02040503050406030204" pitchFamily="18" charset="0"/>
                      </a:rPr>
                      <m:t>𝑦</m:t>
                    </m:r>
                    <m:r>
                      <a:rPr lang="en-US" sz="2667" i="1" dirty="0">
                        <a:latin typeface="Cambria Math" panose="02040503050406030204" pitchFamily="18" charset="0"/>
                      </a:rPr>
                      <m:t>≠</m:t>
                    </m:r>
                    <m:r>
                      <a:rPr lang="en-US" sz="2667" b="0" i="1" dirty="0" smtClean="0">
                        <a:latin typeface="Cambria Math" panose="02040503050406030204" pitchFamily="18" charset="0"/>
                      </a:rPr>
                      <m:t>𝐶</m:t>
                    </m:r>
                    <m:r>
                      <a:rPr lang="en-US" sz="2667" i="1" dirty="0">
                        <a:latin typeface="Cambria Math" panose="02040503050406030204" pitchFamily="18" charset="0"/>
                      </a:rPr>
                      <m:t>(</m:t>
                    </m:r>
                    <m:r>
                      <a:rPr lang="en-US" sz="2667" b="0" i="1" dirty="0" smtClean="0">
                        <a:latin typeface="Cambria Math" panose="02040503050406030204" pitchFamily="18" charset="0"/>
                      </a:rPr>
                      <m:t>𝑥</m:t>
                    </m:r>
                    <m:r>
                      <a:rPr lang="en-US" sz="2667" i="1" dirty="0">
                        <a:latin typeface="Cambria Math" panose="02040503050406030204" pitchFamily="18" charset="0"/>
                      </a:rPr>
                      <m:t>)</m:t>
                    </m:r>
                  </m:oMath>
                </a14:m>
                <a:r>
                  <a:rPr lang="en-US" sz="2667" dirty="0"/>
                  <a:t> </a:t>
                </a:r>
                <a:r>
                  <a:rPr lang="en-US" sz="2667" dirty="0">
                    <a:solidFill>
                      <a:schemeClr val="accent3"/>
                    </a:solidFill>
                  </a:rPr>
                  <a:t>and</a:t>
                </a:r>
                <a:r>
                  <a:rPr lang="en-US" sz="2667" dirty="0"/>
                  <a:t> verification is </a:t>
                </a:r>
                <a:r>
                  <a:rPr lang="en-US" sz="2667" b="1" dirty="0">
                    <a:solidFill>
                      <a:srgbClr val="00B050"/>
                    </a:solidFill>
                    <a:latin typeface="Georgia" panose="02040502050405020303" pitchFamily="18" charset="0"/>
                    <a:sym typeface="Wingdings" panose="05000000000000000000" pitchFamily="2" charset="2"/>
                  </a:rPr>
                  <a:t> </a:t>
                </a:r>
                <a:r>
                  <a:rPr lang="en-US" sz="2667" dirty="0"/>
                  <a:t>] </a:t>
                </a:r>
                <a14:m>
                  <m:oMath xmlns:m="http://schemas.openxmlformats.org/officeDocument/2006/math">
                    <m:r>
                      <a:rPr lang="en-US" sz="2667" i="1">
                        <a:latin typeface="Cambria Math" panose="02040503050406030204" pitchFamily="18" charset="0"/>
                      </a:rPr>
                      <m:t>≤</m:t>
                    </m:r>
                    <m:sSup>
                      <m:sSupPr>
                        <m:ctrlPr>
                          <a:rPr lang="en-US" sz="2667" i="1">
                            <a:latin typeface="Cambria Math" panose="02040503050406030204" pitchFamily="18" charset="0"/>
                          </a:rPr>
                        </m:ctrlPr>
                      </m:sSupPr>
                      <m:e>
                        <m:r>
                          <a:rPr lang="en-US" sz="2667">
                            <a:latin typeface="Cambria Math" panose="02040503050406030204" pitchFamily="18" charset="0"/>
                          </a:rPr>
                          <m:t>2</m:t>
                        </m:r>
                      </m:e>
                      <m:sup>
                        <m:r>
                          <a:rPr lang="en-US" sz="2667" i="1">
                            <a:latin typeface="Cambria Math" panose="02040503050406030204" pitchFamily="18" charset="0"/>
                          </a:rPr>
                          <m:t>−100</m:t>
                        </m:r>
                      </m:sup>
                    </m:sSup>
                  </m:oMath>
                </a14:m>
                <a:endParaRPr lang="en-US" sz="2667" dirty="0"/>
              </a:p>
            </p:txBody>
          </p:sp>
        </mc:Choice>
        <mc:Fallback xmlns="">
          <p:sp>
            <p:nvSpPr>
              <p:cNvPr id="16" name="TextBox 15">
                <a:extLst>
                  <a:ext uri="{FF2B5EF4-FFF2-40B4-BE49-F238E27FC236}">
                    <a16:creationId xmlns:a16="http://schemas.microsoft.com/office/drawing/2014/main" id="{BB3A09CE-6383-294F-9842-2DE741A22577}"/>
                  </a:ext>
                </a:extLst>
              </p:cNvPr>
              <p:cNvSpPr txBox="1">
                <a:spLocks noRot="1" noChangeAspect="1" noMove="1" noResize="1" noEditPoints="1" noAdjustHandles="1" noChangeArrowheads="1" noChangeShapeType="1" noTextEdit="1"/>
              </p:cNvSpPr>
              <p:nvPr/>
            </p:nvSpPr>
            <p:spPr>
              <a:xfrm>
                <a:off x="734485" y="4609420"/>
                <a:ext cx="10906923" cy="1323632"/>
              </a:xfrm>
              <a:prstGeom prst="rect">
                <a:avLst/>
              </a:prstGeom>
              <a:blipFill>
                <a:blip r:embed="rId7"/>
                <a:stretch>
                  <a:fillRect l="-930" t="-4717" b="-10377"/>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AD5ADB8D-B2A1-564A-BFCA-0772A6C23BE1}"/>
              </a:ext>
            </a:extLst>
          </p:cNvPr>
          <p:cNvSpPr txBox="1"/>
          <p:nvPr/>
        </p:nvSpPr>
        <p:spPr>
          <a:xfrm>
            <a:off x="6003011" y="1134740"/>
            <a:ext cx="4976361" cy="584775"/>
          </a:xfrm>
          <a:prstGeom prst="rect">
            <a:avLst/>
          </a:prstGeom>
          <a:noFill/>
        </p:spPr>
        <p:txBody>
          <a:bodyPr wrap="square" rtlCol="0">
            <a:spAutoFit/>
          </a:bodyPr>
          <a:lstStyle/>
          <a:p>
            <a:pPr algn="ctr"/>
            <a:r>
              <a:rPr lang="en-US" sz="3200" dirty="0">
                <a:latin typeface="Georgia" panose="02040502050405020303" pitchFamily="18" charset="0"/>
                <a:sym typeface="Wingdings" panose="05000000000000000000" pitchFamily="2" charset="2"/>
              </a:rPr>
              <a:t>Verification:</a:t>
            </a:r>
            <a:r>
              <a:rPr lang="en-US" sz="3200" b="1" dirty="0">
                <a:latin typeface="Georgia" panose="02040502050405020303" pitchFamily="18" charset="0"/>
                <a:sym typeface="Wingdings" panose="05000000000000000000" pitchFamily="2" charset="2"/>
              </a:rPr>
              <a:t> </a:t>
            </a:r>
            <a:r>
              <a:rPr lang="en-US" sz="3200" b="1" dirty="0">
                <a:solidFill>
                  <a:srgbClr val="00B050"/>
                </a:solidFill>
                <a:latin typeface="Georgia" panose="02040502050405020303" pitchFamily="18" charset="0"/>
                <a:sym typeface="Wingdings" panose="05000000000000000000" pitchFamily="2" charset="2"/>
              </a:rPr>
              <a:t></a:t>
            </a:r>
            <a:r>
              <a:rPr lang="en-US" sz="3200" b="1" dirty="0">
                <a:latin typeface="Georgia" panose="02040502050405020303" pitchFamily="18" charset="0"/>
                <a:sym typeface="Wingdings" panose="05000000000000000000" pitchFamily="2" charset="2"/>
              </a:rPr>
              <a:t> or </a:t>
            </a:r>
            <a:r>
              <a:rPr lang="en-US" sz="3200" b="1" dirty="0">
                <a:solidFill>
                  <a:srgbClr val="FF0000"/>
                </a:solidFill>
                <a:latin typeface="Georgia" panose="02040502050405020303" pitchFamily="18" charset="0"/>
                <a:sym typeface="Wingdings" panose="05000000000000000000" pitchFamily="2" charset="2"/>
              </a:rPr>
              <a:t></a:t>
            </a:r>
            <a:r>
              <a:rPr lang="en-US" sz="3200" b="1" dirty="0">
                <a:latin typeface="Georgia" panose="02040502050405020303" pitchFamily="18" charset="0"/>
                <a:sym typeface="Wingdings" panose="05000000000000000000" pitchFamily="2" charset="2"/>
              </a:rPr>
              <a:t> </a:t>
            </a:r>
            <a:endParaRPr lang="en-US" sz="3200" b="1" dirty="0">
              <a:latin typeface="Georgia" panose="02040502050405020303" pitchFamily="18" charset="0"/>
            </a:endParaRPr>
          </a:p>
        </p:txBody>
      </p:sp>
      <p:sp>
        <p:nvSpPr>
          <p:cNvPr id="5" name="Rectangle 4">
            <a:extLst>
              <a:ext uri="{FF2B5EF4-FFF2-40B4-BE49-F238E27FC236}">
                <a16:creationId xmlns:a16="http://schemas.microsoft.com/office/drawing/2014/main" id="{E90D694C-FD51-BA49-BDBC-B0E83546A91A}"/>
              </a:ext>
            </a:extLst>
          </p:cNvPr>
          <p:cNvSpPr/>
          <p:nvPr/>
        </p:nvSpPr>
        <p:spPr>
          <a:xfrm>
            <a:off x="5021460" y="3275903"/>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6" name="Rectangle 5">
            <a:extLst>
              <a:ext uri="{FF2B5EF4-FFF2-40B4-BE49-F238E27FC236}">
                <a16:creationId xmlns:a16="http://schemas.microsoft.com/office/drawing/2014/main" id="{74E7E4F3-A5FC-1A4B-8D16-FB96DA5B01F3}"/>
              </a:ext>
            </a:extLst>
          </p:cNvPr>
          <p:cNvSpPr/>
          <p:nvPr/>
        </p:nvSpPr>
        <p:spPr>
          <a:xfrm>
            <a:off x="5021460" y="3275903"/>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18" name="Right Arrow 17">
            <a:extLst>
              <a:ext uri="{FF2B5EF4-FFF2-40B4-BE49-F238E27FC236}">
                <a16:creationId xmlns:a16="http://schemas.microsoft.com/office/drawing/2014/main" id="{F2448DE4-D16F-9D49-87BB-F12180FD4DFD}"/>
              </a:ext>
            </a:extLst>
          </p:cNvPr>
          <p:cNvSpPr/>
          <p:nvPr/>
        </p:nvSpPr>
        <p:spPr>
          <a:xfrm>
            <a:off x="3720315" y="3164468"/>
            <a:ext cx="3903993" cy="113809"/>
          </a:xfrm>
          <a:prstGeom prst="rightArrow">
            <a:avLst>
              <a:gd name="adj1" fmla="val 50000"/>
              <a:gd name="adj2" fmla="val 115009"/>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solidFill>
                <a:schemeClr val="tx1"/>
              </a:solidFill>
              <a:highlight>
                <a:srgbClr val="000000"/>
              </a:highlight>
              <a:latin typeface="Georgia" panose="02040502050405020303" pitchFamily="18" charset="0"/>
            </a:endParaRPr>
          </a:p>
        </p:txBody>
      </p:sp>
      <p:sp>
        <p:nvSpPr>
          <p:cNvPr id="22" name="Slide Number Placeholder 4">
            <a:extLst>
              <a:ext uri="{FF2B5EF4-FFF2-40B4-BE49-F238E27FC236}">
                <a16:creationId xmlns:a16="http://schemas.microsoft.com/office/drawing/2014/main" id="{EB8B7C2B-83FC-A043-8363-A9319104AC89}"/>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BF90ED-9FB6-254A-AC1F-D0236B9231E4}" type="slidenum">
              <a:rPr lang="en-US" smtClean="0"/>
              <a:pPr algn="r"/>
              <a:t>35</a:t>
            </a:fld>
            <a:endParaRPr lang="en-US"/>
          </a:p>
        </p:txBody>
      </p:sp>
    </p:spTree>
    <p:extLst>
      <p:ext uri="{BB962C8B-B14F-4D97-AF65-F5344CB8AC3E}">
        <p14:creationId xmlns:p14="http://schemas.microsoft.com/office/powerpoint/2010/main" val="57649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descr="question mark character - ECHA Microbiology">
            <a:extLst>
              <a:ext uri="{FF2B5EF4-FFF2-40B4-BE49-F238E27FC236}">
                <a16:creationId xmlns:a16="http://schemas.microsoft.com/office/drawing/2014/main" id="{35AAEC47-D3CF-ED52-E18B-EB3E8A65E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37676">
            <a:off x="4664487" y="5110760"/>
            <a:ext cx="1309606" cy="13096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20FE471-1800-CA4E-A635-ADB356ADDBE3}"/>
              </a:ext>
            </a:extLst>
          </p:cNvPr>
          <p:cNvSpPr>
            <a:spLocks noGrp="1"/>
          </p:cNvSpPr>
          <p:nvPr>
            <p:ph type="title"/>
          </p:nvPr>
        </p:nvSpPr>
        <p:spPr/>
        <p:txBody>
          <a:bodyPr/>
          <a:lstStyle/>
          <a:p>
            <a:r>
              <a:rPr lang="en-US" dirty="0"/>
              <a:t>Motivation: multi-users</a:t>
            </a:r>
          </a:p>
        </p:txBody>
      </p:sp>
      <p:pic>
        <p:nvPicPr>
          <p:cNvPr id="6" name="Picture 5" descr="A group of white plates&#10;&#10;Description automatically generated with medium confidence">
            <a:extLst>
              <a:ext uri="{FF2B5EF4-FFF2-40B4-BE49-F238E27FC236}">
                <a16:creationId xmlns:a16="http://schemas.microsoft.com/office/drawing/2014/main" id="{DF8EA258-45A4-F748-9E9A-A8696FB3411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0961" y="2204356"/>
            <a:ext cx="3772969" cy="2449286"/>
          </a:xfrm>
          <a:prstGeom prst="rect">
            <a:avLst/>
          </a:prstGeom>
        </p:spPr>
      </p:pic>
      <p:pic>
        <p:nvPicPr>
          <p:cNvPr id="8" name="Picture 7">
            <a:extLst>
              <a:ext uri="{FF2B5EF4-FFF2-40B4-BE49-F238E27FC236}">
                <a16:creationId xmlns:a16="http://schemas.microsoft.com/office/drawing/2014/main" id="{E74D9176-7624-FB44-A554-AC4C54264CB2}"/>
              </a:ext>
            </a:extLst>
          </p:cNvPr>
          <p:cNvPicPr>
            <a:picLocks noChangeAspect="1"/>
          </p:cNvPicPr>
          <p:nvPr/>
        </p:nvPicPr>
        <p:blipFill>
          <a:blip r:embed="rId5"/>
          <a:stretch>
            <a:fillRect/>
          </a:stretch>
        </p:blipFill>
        <p:spPr>
          <a:xfrm>
            <a:off x="8763000" y="296872"/>
            <a:ext cx="1918222" cy="1918222"/>
          </a:xfrm>
          <a:prstGeom prst="rect">
            <a:avLst/>
          </a:prstGeom>
        </p:spPr>
      </p:pic>
      <p:sp>
        <p:nvSpPr>
          <p:cNvPr id="10" name="Right Arrow 7">
            <a:extLst>
              <a:ext uri="{FF2B5EF4-FFF2-40B4-BE49-F238E27FC236}">
                <a16:creationId xmlns:a16="http://schemas.microsoft.com/office/drawing/2014/main" id="{CF67AF8B-A469-2343-AC25-2512E951BA4C}"/>
              </a:ext>
            </a:extLst>
          </p:cNvPr>
          <p:cNvSpPr/>
          <p:nvPr/>
        </p:nvSpPr>
        <p:spPr>
          <a:xfrm rot="20414051" flipV="1">
            <a:off x="4324845" y="2310769"/>
            <a:ext cx="4617886" cy="173077"/>
          </a:xfrm>
          <a:prstGeom prst="rightArrow">
            <a:avLst>
              <a:gd name="adj1" fmla="val 50000"/>
              <a:gd name="adj2" fmla="val 115009"/>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solidFill>
                <a:schemeClr val="tx1"/>
              </a:solidFill>
              <a:latin typeface="Georgia" panose="02040502050405020303" pitchFamily="18" charset="0"/>
            </a:endParaRPr>
          </a:p>
        </p:txBody>
      </p:sp>
      <p:sp>
        <p:nvSpPr>
          <p:cNvPr id="11" name="Right Arrow 10">
            <a:extLst>
              <a:ext uri="{FF2B5EF4-FFF2-40B4-BE49-F238E27FC236}">
                <a16:creationId xmlns:a16="http://schemas.microsoft.com/office/drawing/2014/main" id="{494296E4-E5A5-644B-82AB-4364F38EC2EF}"/>
              </a:ext>
            </a:extLst>
          </p:cNvPr>
          <p:cNvSpPr/>
          <p:nvPr/>
        </p:nvSpPr>
        <p:spPr>
          <a:xfrm>
            <a:off x="4508415" y="3624949"/>
            <a:ext cx="4467926" cy="200920"/>
          </a:xfrm>
          <a:prstGeom prst="rightArrow">
            <a:avLst>
              <a:gd name="adj1" fmla="val 50000"/>
              <a:gd name="adj2" fmla="val 115009"/>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tx1"/>
              </a:solidFill>
              <a:latin typeface="Georgia" panose="02040502050405020303" pitchFamily="18" charset="0"/>
            </a:endParaRPr>
          </a:p>
        </p:txBody>
      </p:sp>
      <p:sp>
        <p:nvSpPr>
          <p:cNvPr id="12" name="TextBox 11">
            <a:extLst>
              <a:ext uri="{FF2B5EF4-FFF2-40B4-BE49-F238E27FC236}">
                <a16:creationId xmlns:a16="http://schemas.microsoft.com/office/drawing/2014/main" id="{40663C28-EF99-C64B-8EA2-ED6C0C7B4338}"/>
              </a:ext>
            </a:extLst>
          </p:cNvPr>
          <p:cNvSpPr txBox="1"/>
          <p:nvPr/>
        </p:nvSpPr>
        <p:spPr>
          <a:xfrm>
            <a:off x="1152280" y="5274234"/>
            <a:ext cx="4178877" cy="954107"/>
          </a:xfrm>
          <a:prstGeom prst="rect">
            <a:avLst/>
          </a:prstGeom>
          <a:noFill/>
        </p:spPr>
        <p:txBody>
          <a:bodyPr wrap="square" rtlCol="0">
            <a:spAutoFit/>
          </a:bodyPr>
          <a:lstStyle/>
          <a:p>
            <a:r>
              <a:rPr lang="en-US" sz="2800" dirty="0"/>
              <a:t>Can we aggregate these </a:t>
            </a:r>
          </a:p>
          <a:p>
            <a:r>
              <a:rPr lang="en-US" sz="2800" dirty="0"/>
              <a:t>computation in one shot</a:t>
            </a:r>
          </a:p>
        </p:txBody>
      </p:sp>
      <p:sp>
        <p:nvSpPr>
          <p:cNvPr id="16" name="Slide Number Placeholder 4">
            <a:extLst>
              <a:ext uri="{FF2B5EF4-FFF2-40B4-BE49-F238E27FC236}">
                <a16:creationId xmlns:a16="http://schemas.microsoft.com/office/drawing/2014/main" id="{F5609E74-42BA-F346-A91E-CFD2E008633E}"/>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BF90ED-9FB6-254A-AC1F-D0236B9231E4}" type="slidenum">
              <a:rPr lang="en-US" smtClean="0"/>
              <a:pPr algn="r"/>
              <a:t>36</a:t>
            </a:fld>
            <a:endParaRPr lang="en-US" dirty="0"/>
          </a:p>
        </p:txBody>
      </p:sp>
      <p:pic>
        <p:nvPicPr>
          <p:cNvPr id="15" name="Picture 14">
            <a:extLst>
              <a:ext uri="{FF2B5EF4-FFF2-40B4-BE49-F238E27FC236}">
                <a16:creationId xmlns:a16="http://schemas.microsoft.com/office/drawing/2014/main" id="{7B4BF513-9383-644B-91F6-8A3D236047B0}"/>
              </a:ext>
            </a:extLst>
          </p:cNvPr>
          <p:cNvPicPr>
            <a:picLocks noChangeAspect="1"/>
          </p:cNvPicPr>
          <p:nvPr/>
        </p:nvPicPr>
        <p:blipFill>
          <a:blip r:embed="rId5"/>
          <a:stretch>
            <a:fillRect/>
          </a:stretch>
        </p:blipFill>
        <p:spPr>
          <a:xfrm>
            <a:off x="8833444" y="2672722"/>
            <a:ext cx="1918222" cy="1918222"/>
          </a:xfrm>
          <a:prstGeom prst="rect">
            <a:avLst/>
          </a:prstGeom>
        </p:spPr>
      </p:pic>
      <p:pic>
        <p:nvPicPr>
          <p:cNvPr id="17" name="Picture 16">
            <a:extLst>
              <a:ext uri="{FF2B5EF4-FFF2-40B4-BE49-F238E27FC236}">
                <a16:creationId xmlns:a16="http://schemas.microsoft.com/office/drawing/2014/main" id="{0AB78DB8-622B-0640-89AC-7AFFEB85D630}"/>
              </a:ext>
            </a:extLst>
          </p:cNvPr>
          <p:cNvPicPr>
            <a:picLocks noChangeAspect="1"/>
          </p:cNvPicPr>
          <p:nvPr/>
        </p:nvPicPr>
        <p:blipFill>
          <a:blip r:embed="rId5"/>
          <a:stretch>
            <a:fillRect/>
          </a:stretch>
        </p:blipFill>
        <p:spPr>
          <a:xfrm>
            <a:off x="8878101" y="4878156"/>
            <a:ext cx="1918222" cy="1918222"/>
          </a:xfrm>
          <a:prstGeom prst="rect">
            <a:avLst/>
          </a:prstGeom>
        </p:spPr>
      </p:pic>
      <p:sp>
        <p:nvSpPr>
          <p:cNvPr id="18" name="Right Arrow 17">
            <a:extLst>
              <a:ext uri="{FF2B5EF4-FFF2-40B4-BE49-F238E27FC236}">
                <a16:creationId xmlns:a16="http://schemas.microsoft.com/office/drawing/2014/main" id="{7838D415-97CF-264F-AB68-0164D7A21D5A}"/>
              </a:ext>
            </a:extLst>
          </p:cNvPr>
          <p:cNvSpPr/>
          <p:nvPr/>
        </p:nvSpPr>
        <p:spPr>
          <a:xfrm rot="1522884">
            <a:off x="4101327" y="5079615"/>
            <a:ext cx="4862059" cy="175389"/>
          </a:xfrm>
          <a:prstGeom prst="rightArrow">
            <a:avLst>
              <a:gd name="adj1" fmla="val 50000"/>
              <a:gd name="adj2" fmla="val 115009"/>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tx1"/>
              </a:solidFill>
              <a:latin typeface="Georgia" panose="02040502050405020303"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BF583E4-081B-0D42-A0FA-0DEA0FA7B653}"/>
                  </a:ext>
                </a:extLst>
              </p:cNvPr>
              <p:cNvSpPr/>
              <p:nvPr/>
            </p:nvSpPr>
            <p:spPr>
              <a:xfrm rot="20066453">
                <a:off x="5120791" y="1920095"/>
                <a:ext cx="167776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0000"/>
                          </a:solidFill>
                          <a:latin typeface="Cambria Math" panose="02040503050406030204" pitchFamily="18" charset="0"/>
                        </a:rPr>
                        <m:t>𝐶</m:t>
                      </m:r>
                      <m:sSub>
                        <m:sSubPr>
                          <m:ctrlPr>
                            <a:rPr lang="en-US" sz="2800" b="0" i="1" smtClean="0">
                              <a:solidFill>
                                <a:srgbClr val="FF0000"/>
                              </a:solidFill>
                              <a:latin typeface="Cambria Math" panose="02040503050406030204" pitchFamily="18" charset="0"/>
                            </a:rPr>
                          </m:ctrlPr>
                        </m:sSubPr>
                        <m:e>
                          <m:d>
                            <m:dPr>
                              <m:ctrlPr>
                                <a:rPr lang="en-US" sz="2800" b="0" i="1" smtClean="0">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𝑥</m:t>
                              </m:r>
                            </m:e>
                          </m:d>
                        </m:e>
                        <m:sub>
                          <m:r>
                            <a:rPr lang="en-US" sz="2800" b="0" i="1" smtClean="0">
                              <a:solidFill>
                                <a:srgbClr val="FF0000"/>
                              </a:solidFill>
                              <a:latin typeface="Cambria Math" panose="02040503050406030204" pitchFamily="18" charset="0"/>
                            </a:rPr>
                            <m:t>0</m:t>
                          </m:r>
                        </m:sub>
                      </m:sSub>
                      <m:r>
                        <a:rPr lang="en-US" sz="2800" b="0" i="0" smtClean="0">
                          <a:solidFill>
                            <a:srgbClr val="FF0000"/>
                          </a:solidFill>
                          <a:latin typeface="Cambria Math" panose="02040503050406030204" pitchFamily="18" charset="0"/>
                        </a:rPr>
                        <m:t>, </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0</m:t>
                          </m:r>
                        </m:sub>
                      </m:sSub>
                    </m:oMath>
                  </m:oMathPara>
                </a14:m>
                <a:endParaRPr lang="en-US" sz="2800" dirty="0"/>
              </a:p>
            </p:txBody>
          </p:sp>
        </mc:Choice>
        <mc:Fallback xmlns="">
          <p:sp>
            <p:nvSpPr>
              <p:cNvPr id="3" name="Rectangle 2">
                <a:extLst>
                  <a:ext uri="{FF2B5EF4-FFF2-40B4-BE49-F238E27FC236}">
                    <a16:creationId xmlns:a16="http://schemas.microsoft.com/office/drawing/2014/main" id="{1BF583E4-081B-0D42-A0FA-0DEA0FA7B653}"/>
                  </a:ext>
                </a:extLst>
              </p:cNvPr>
              <p:cNvSpPr>
                <a:spLocks noRot="1" noChangeAspect="1" noMove="1" noResize="1" noEditPoints="1" noAdjustHandles="1" noChangeArrowheads="1" noChangeShapeType="1" noTextEdit="1"/>
              </p:cNvSpPr>
              <p:nvPr/>
            </p:nvSpPr>
            <p:spPr>
              <a:xfrm rot="20066453">
                <a:off x="5120791" y="1920095"/>
                <a:ext cx="1677767"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812D5E88-1C97-2A4A-83D0-8432E47F0075}"/>
                  </a:ext>
                </a:extLst>
              </p:cNvPr>
              <p:cNvSpPr/>
              <p:nvPr/>
            </p:nvSpPr>
            <p:spPr>
              <a:xfrm>
                <a:off x="5331486" y="3103841"/>
                <a:ext cx="166122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0000"/>
                          </a:solidFill>
                          <a:latin typeface="Cambria Math" panose="02040503050406030204" pitchFamily="18" charset="0"/>
                        </a:rPr>
                        <m:t>𝐶</m:t>
                      </m:r>
                      <m:sSub>
                        <m:sSubPr>
                          <m:ctrlPr>
                            <a:rPr lang="en-US" sz="2800" b="0" i="1" smtClean="0">
                              <a:solidFill>
                                <a:srgbClr val="FF0000"/>
                              </a:solidFill>
                              <a:latin typeface="Cambria Math" panose="02040503050406030204" pitchFamily="18" charset="0"/>
                            </a:rPr>
                          </m:ctrlPr>
                        </m:sSubPr>
                        <m:e>
                          <m:d>
                            <m:dPr>
                              <m:ctrlPr>
                                <a:rPr lang="en-US" sz="2800" b="0" i="1" smtClean="0">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𝑥</m:t>
                              </m:r>
                            </m:e>
                          </m:d>
                        </m:e>
                        <m:sub>
                          <m:r>
                            <a:rPr lang="en-US" sz="2800" b="0" i="1" smtClean="0">
                              <a:solidFill>
                                <a:srgbClr val="FF0000"/>
                              </a:solidFill>
                              <a:latin typeface="Cambria Math" panose="02040503050406030204" pitchFamily="18" charset="0"/>
                            </a:rPr>
                            <m:t>1</m:t>
                          </m:r>
                        </m:sub>
                      </m:sSub>
                      <m:r>
                        <a:rPr lang="en-US" sz="2800" b="0" i="0" smtClean="0">
                          <a:solidFill>
                            <a:srgbClr val="FF0000"/>
                          </a:solidFill>
                          <a:latin typeface="Cambria Math" panose="02040503050406030204" pitchFamily="18" charset="0"/>
                        </a:rPr>
                        <m:t>, </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1</m:t>
                          </m:r>
                        </m:sub>
                      </m:sSub>
                    </m:oMath>
                  </m:oMathPara>
                </a14:m>
                <a:endParaRPr lang="en-US" sz="2800" dirty="0"/>
              </a:p>
            </p:txBody>
          </p:sp>
        </mc:Choice>
        <mc:Fallback xmlns="">
          <p:sp>
            <p:nvSpPr>
              <p:cNvPr id="19" name="Rectangle 18">
                <a:extLst>
                  <a:ext uri="{FF2B5EF4-FFF2-40B4-BE49-F238E27FC236}">
                    <a16:creationId xmlns:a16="http://schemas.microsoft.com/office/drawing/2014/main" id="{812D5E88-1C97-2A4A-83D0-8432E47F0075}"/>
                  </a:ext>
                </a:extLst>
              </p:cNvPr>
              <p:cNvSpPr>
                <a:spLocks noRot="1" noChangeAspect="1" noMove="1" noResize="1" noEditPoints="1" noAdjustHandles="1" noChangeArrowheads="1" noChangeShapeType="1" noTextEdit="1"/>
              </p:cNvSpPr>
              <p:nvPr/>
            </p:nvSpPr>
            <p:spPr>
              <a:xfrm>
                <a:off x="5331486" y="3103841"/>
                <a:ext cx="1661224" cy="523220"/>
              </a:xfrm>
              <a:prstGeom prst="rect">
                <a:avLst/>
              </a:prstGeom>
              <a:blipFill>
                <a:blip r:embed="rId7"/>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BE9AA146-3260-5840-A080-50F024C2ACD7}"/>
                  </a:ext>
                </a:extLst>
              </p:cNvPr>
              <p:cNvSpPr/>
              <p:nvPr/>
            </p:nvSpPr>
            <p:spPr>
              <a:xfrm rot="1518346">
                <a:off x="5312444" y="4365740"/>
                <a:ext cx="167776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0000"/>
                          </a:solidFill>
                          <a:latin typeface="Cambria Math" panose="02040503050406030204" pitchFamily="18" charset="0"/>
                        </a:rPr>
                        <m:t>𝐶</m:t>
                      </m:r>
                      <m:sSub>
                        <m:sSubPr>
                          <m:ctrlPr>
                            <a:rPr lang="en-US" sz="2800" b="0" i="1" smtClean="0">
                              <a:solidFill>
                                <a:srgbClr val="FF0000"/>
                              </a:solidFill>
                              <a:latin typeface="Cambria Math" panose="02040503050406030204" pitchFamily="18" charset="0"/>
                            </a:rPr>
                          </m:ctrlPr>
                        </m:sSubPr>
                        <m:e>
                          <m:d>
                            <m:dPr>
                              <m:ctrlPr>
                                <a:rPr lang="en-US" sz="2800" b="0" i="1" smtClean="0">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𝑥</m:t>
                              </m:r>
                            </m:e>
                          </m:d>
                        </m:e>
                        <m:sub>
                          <m:r>
                            <a:rPr lang="en-US" sz="2800" b="0" i="1" smtClean="0">
                              <a:solidFill>
                                <a:srgbClr val="FF0000"/>
                              </a:solidFill>
                              <a:latin typeface="Cambria Math" panose="02040503050406030204" pitchFamily="18" charset="0"/>
                            </a:rPr>
                            <m:t>2</m:t>
                          </m:r>
                        </m:sub>
                      </m:sSub>
                      <m:r>
                        <a:rPr lang="en-US" sz="2800" b="0" i="0" smtClean="0">
                          <a:solidFill>
                            <a:srgbClr val="FF0000"/>
                          </a:solidFill>
                          <a:latin typeface="Cambria Math" panose="02040503050406030204" pitchFamily="18" charset="0"/>
                        </a:rPr>
                        <m:t>, </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2</m:t>
                          </m:r>
                        </m:sub>
                      </m:sSub>
                    </m:oMath>
                  </m:oMathPara>
                </a14:m>
                <a:endParaRPr lang="en-US" sz="2800" dirty="0"/>
              </a:p>
            </p:txBody>
          </p:sp>
        </mc:Choice>
        <mc:Fallback xmlns="">
          <p:sp>
            <p:nvSpPr>
              <p:cNvPr id="20" name="Rectangle 19">
                <a:extLst>
                  <a:ext uri="{FF2B5EF4-FFF2-40B4-BE49-F238E27FC236}">
                    <a16:creationId xmlns:a16="http://schemas.microsoft.com/office/drawing/2014/main" id="{BE9AA146-3260-5840-A080-50F024C2ACD7}"/>
                  </a:ext>
                </a:extLst>
              </p:cNvPr>
              <p:cNvSpPr>
                <a:spLocks noRot="1" noChangeAspect="1" noMove="1" noResize="1" noEditPoints="1" noAdjustHandles="1" noChangeArrowheads="1" noChangeShapeType="1" noTextEdit="1"/>
              </p:cNvSpPr>
              <p:nvPr/>
            </p:nvSpPr>
            <p:spPr>
              <a:xfrm rot="1518346">
                <a:off x="5312444" y="4365740"/>
                <a:ext cx="1677767" cy="523220"/>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8104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descr="A person with the mouth open&#10;&#10;Description automatically generated with low confidence">
            <a:extLst>
              <a:ext uri="{FF2B5EF4-FFF2-40B4-BE49-F238E27FC236}">
                <a16:creationId xmlns:a16="http://schemas.microsoft.com/office/drawing/2014/main" id="{C759E250-18D8-FBE0-9520-C27E8B4A098B}"/>
              </a:ext>
            </a:extLst>
          </p:cNvPr>
          <p:cNvPicPr>
            <a:picLocks noChangeAspect="1"/>
          </p:cNvPicPr>
          <p:nvPr/>
        </p:nvPicPr>
        <p:blipFill>
          <a:blip r:embed="rId3"/>
          <a:stretch>
            <a:fillRect/>
          </a:stretch>
        </p:blipFill>
        <p:spPr>
          <a:xfrm>
            <a:off x="9331403" y="2698084"/>
            <a:ext cx="1074059" cy="1074059"/>
          </a:xfrm>
          <a:prstGeom prst="rect">
            <a:avLst/>
          </a:prstGeom>
        </p:spPr>
      </p:pic>
      <p:pic>
        <p:nvPicPr>
          <p:cNvPr id="2" name="Picture 1">
            <a:extLst>
              <a:ext uri="{FF2B5EF4-FFF2-40B4-BE49-F238E27FC236}">
                <a16:creationId xmlns:a16="http://schemas.microsoft.com/office/drawing/2014/main" id="{DB085A7D-0061-A8B6-A511-89760E689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568" y="2512528"/>
            <a:ext cx="1889895" cy="2501652"/>
          </a:xfrm>
          <a:prstGeom prst="rect">
            <a:avLst/>
          </a:prstGeom>
        </p:spPr>
      </p:pic>
      <p:grpSp>
        <p:nvGrpSpPr>
          <p:cNvPr id="4" name="Group 3">
            <a:extLst>
              <a:ext uri="{FF2B5EF4-FFF2-40B4-BE49-F238E27FC236}">
                <a16:creationId xmlns:a16="http://schemas.microsoft.com/office/drawing/2014/main" id="{4B2EBA7A-DB07-F44A-5B96-611061FA4B66}"/>
              </a:ext>
            </a:extLst>
          </p:cNvPr>
          <p:cNvGrpSpPr/>
          <p:nvPr/>
        </p:nvGrpSpPr>
        <p:grpSpPr>
          <a:xfrm>
            <a:off x="3560323" y="1649442"/>
            <a:ext cx="4401253" cy="4070421"/>
            <a:chOff x="4328999" y="1477694"/>
            <a:chExt cx="2611679" cy="2811436"/>
          </a:xfrm>
        </p:grpSpPr>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3E5C6425-9BBC-295A-637B-E058C42D73AA}"/>
                    </a:ext>
                  </a:extLst>
                </p:cNvPr>
                <p:cNvSpPr/>
                <p:nvPr/>
              </p:nvSpPr>
              <p:spPr>
                <a:xfrm>
                  <a:off x="4328999" y="2938201"/>
                  <a:ext cx="596663" cy="13509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𝑥</m:t>
                        </m:r>
                      </m:oMath>
                    </m:oMathPara>
                  </a14:m>
                  <a:endParaRPr lang="en-US" sz="2800" dirty="0"/>
                </a:p>
              </p:txBody>
            </p:sp>
          </mc:Choice>
          <mc:Fallback>
            <p:sp>
              <p:nvSpPr>
                <p:cNvPr id="5" name="Rectangle 4">
                  <a:extLst>
                    <a:ext uri="{FF2B5EF4-FFF2-40B4-BE49-F238E27FC236}">
                      <a16:creationId xmlns:a16="http://schemas.microsoft.com/office/drawing/2014/main" id="{3E5C6425-9BBC-295A-637B-E058C42D73AA}"/>
                    </a:ext>
                  </a:extLst>
                </p:cNvPr>
                <p:cNvSpPr>
                  <a:spLocks noRot="1" noChangeAspect="1" noMove="1" noResize="1" noEditPoints="1" noAdjustHandles="1" noChangeArrowheads="1" noChangeShapeType="1" noTextEdit="1"/>
                </p:cNvSpPr>
                <p:nvPr/>
              </p:nvSpPr>
              <p:spPr>
                <a:xfrm>
                  <a:off x="4328999" y="2938201"/>
                  <a:ext cx="596663" cy="135092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8C9258F1-9C93-2D65-C96C-07F78561AC3A}"/>
                    </a:ext>
                  </a:extLst>
                </p:cNvPr>
                <p:cNvSpPr/>
                <p:nvPr/>
              </p:nvSpPr>
              <p:spPr>
                <a:xfrm>
                  <a:off x="4337758" y="1477694"/>
                  <a:ext cx="587904" cy="1270709"/>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𝑤</m:t>
                        </m:r>
                      </m:oMath>
                    </m:oMathPara>
                  </a14:m>
                  <a:endParaRPr lang="en-US" sz="2800" dirty="0">
                    <a:solidFill>
                      <a:srgbClr val="FF0000"/>
                    </a:solidFill>
                  </a:endParaRPr>
                </a:p>
              </p:txBody>
            </p:sp>
          </mc:Choice>
          <mc:Fallback>
            <p:sp>
              <p:nvSpPr>
                <p:cNvPr id="6" name="Rectangle 5">
                  <a:extLst>
                    <a:ext uri="{FF2B5EF4-FFF2-40B4-BE49-F238E27FC236}">
                      <a16:creationId xmlns:a16="http://schemas.microsoft.com/office/drawing/2014/main" id="{8C9258F1-9C93-2D65-C96C-07F78561AC3A}"/>
                    </a:ext>
                  </a:extLst>
                </p:cNvPr>
                <p:cNvSpPr>
                  <a:spLocks noRot="1" noChangeAspect="1" noMove="1" noResize="1" noEditPoints="1" noAdjustHandles="1" noChangeArrowheads="1" noChangeShapeType="1" noTextEdit="1"/>
                </p:cNvSpPr>
                <p:nvPr/>
              </p:nvSpPr>
              <p:spPr>
                <a:xfrm>
                  <a:off x="4337758" y="1477694"/>
                  <a:ext cx="587904" cy="127070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1AAC0F21-9C41-6E90-6763-D318B7C5B6A1}"/>
                    </a:ext>
                  </a:extLst>
                </p:cNvPr>
                <p:cNvSpPr/>
                <p:nvPr/>
              </p:nvSpPr>
              <p:spPr>
                <a:xfrm>
                  <a:off x="5050783" y="1477694"/>
                  <a:ext cx="1889895" cy="27777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0" dirty="0"/>
                    <a:t>Circuit </a:t>
                  </a:r>
                  <a14:m>
                    <m:oMath xmlns:m="http://schemas.openxmlformats.org/officeDocument/2006/math">
                      <m:r>
                        <a:rPr lang="en-US" sz="2800" b="0" i="1" smtClean="0">
                          <a:solidFill>
                            <a:srgbClr val="FF0000"/>
                          </a:solidFill>
                          <a:latin typeface="Cambria Math" panose="02040503050406030204" pitchFamily="18" charset="0"/>
                        </a:rPr>
                        <m:t>𝐶</m:t>
                      </m:r>
                    </m:oMath>
                  </a14:m>
                  <a:endParaRPr lang="en-US" sz="2800" dirty="0"/>
                </a:p>
              </p:txBody>
            </p:sp>
          </mc:Choice>
          <mc:Fallback>
            <p:sp>
              <p:nvSpPr>
                <p:cNvPr id="8" name="Rectangle 7">
                  <a:extLst>
                    <a:ext uri="{FF2B5EF4-FFF2-40B4-BE49-F238E27FC236}">
                      <a16:creationId xmlns:a16="http://schemas.microsoft.com/office/drawing/2014/main" id="{1AAC0F21-9C41-6E90-6763-D318B7C5B6A1}"/>
                    </a:ext>
                  </a:extLst>
                </p:cNvPr>
                <p:cNvSpPr>
                  <a:spLocks noRot="1" noChangeAspect="1" noMove="1" noResize="1" noEditPoints="1" noAdjustHandles="1" noChangeArrowheads="1" noChangeShapeType="1" noTextEdit="1"/>
                </p:cNvSpPr>
                <p:nvPr/>
              </p:nvSpPr>
              <p:spPr>
                <a:xfrm>
                  <a:off x="5050783" y="1477694"/>
                  <a:ext cx="1889895" cy="2777729"/>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9EF6E37B-82E6-18D2-3A9B-F18AA8E0BE79}"/>
                  </a:ext>
                </a:extLst>
              </p:cNvPr>
              <p:cNvSpPr/>
              <p:nvPr/>
            </p:nvSpPr>
            <p:spPr>
              <a:xfrm>
                <a:off x="8129078" y="1649442"/>
                <a:ext cx="995845" cy="995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i="1" smtClean="0">
                              <a:solidFill>
                                <a:srgbClr val="FF0000"/>
                              </a:solidFill>
                              <a:latin typeface="Cambria Math" panose="02040503050406030204" pitchFamily="18" charset="0"/>
                              <a:ea typeface="Cambria Math" panose="02040503050406030204" pitchFamily="18" charset="0"/>
                            </a:rPr>
                          </m:ctrlPr>
                        </m:sSubPr>
                        <m:e>
                          <m:r>
                            <a:rPr lang="en-US" altLang="zh-CN" sz="2800" b="0" i="1" smtClean="0">
                              <a:solidFill>
                                <a:srgbClr val="FF0000"/>
                              </a:solidFill>
                              <a:latin typeface="Cambria Math" panose="02040503050406030204" pitchFamily="18" charset="0"/>
                              <a:ea typeface="Cambria Math" panose="02040503050406030204" pitchFamily="18" charset="0"/>
                            </a:rPr>
                            <m:t> </m:t>
                          </m:r>
                          <m:r>
                            <a:rPr lang="en-US" altLang="zh-CN" sz="2800" b="0" i="1" smtClean="0">
                              <a:solidFill>
                                <a:srgbClr val="FF0000"/>
                              </a:solidFill>
                              <a:latin typeface="Cambria Math" panose="02040503050406030204" pitchFamily="18" charset="0"/>
                              <a:ea typeface="Cambria Math" panose="02040503050406030204" pitchFamily="18" charset="0"/>
                            </a:rPr>
                            <m:t>𝑦</m:t>
                          </m:r>
                        </m:e>
                        <m:sub>
                          <m:r>
                            <a:rPr lang="en-US" altLang="zh-CN" sz="2800" b="0" i="1" smtClean="0">
                              <a:solidFill>
                                <a:srgbClr val="FF0000"/>
                              </a:solidFill>
                              <a:latin typeface="Cambria Math" panose="02040503050406030204" pitchFamily="18" charset="0"/>
                              <a:ea typeface="Cambria Math" panose="02040503050406030204" pitchFamily="18" charset="0"/>
                            </a:rPr>
                            <m:t>1</m:t>
                          </m:r>
                        </m:sub>
                      </m:sSub>
                    </m:oMath>
                  </m:oMathPara>
                </a14:m>
                <a:endParaRPr lang="en-US" sz="2800" dirty="0"/>
              </a:p>
            </p:txBody>
          </p:sp>
        </mc:Choice>
        <mc:Fallback>
          <p:sp>
            <p:nvSpPr>
              <p:cNvPr id="9" name="Rectangle 8">
                <a:extLst>
                  <a:ext uri="{FF2B5EF4-FFF2-40B4-BE49-F238E27FC236}">
                    <a16:creationId xmlns:a16="http://schemas.microsoft.com/office/drawing/2014/main" id="{9EF6E37B-82E6-18D2-3A9B-F18AA8E0BE79}"/>
                  </a:ext>
                </a:extLst>
              </p:cNvPr>
              <p:cNvSpPr>
                <a:spLocks noRot="1" noChangeAspect="1" noMove="1" noResize="1" noEditPoints="1" noAdjustHandles="1" noChangeArrowheads="1" noChangeShapeType="1" noTextEdit="1"/>
              </p:cNvSpPr>
              <p:nvPr/>
            </p:nvSpPr>
            <p:spPr>
              <a:xfrm>
                <a:off x="8129078" y="1649442"/>
                <a:ext cx="995845" cy="995845"/>
              </a:xfrm>
              <a:prstGeom prst="rect">
                <a:avLst/>
              </a:prstGeom>
              <a:blipFill>
                <a:blip r:embed="rId8"/>
                <a:stretch>
                  <a:fillRect/>
                </a:stretch>
              </a:blipFill>
            </p:spPr>
            <p:txBody>
              <a:bodyPr/>
              <a:lstStyle/>
              <a:p>
                <a:r>
                  <a:rPr lang="en-US">
                    <a:noFill/>
                  </a:rPr>
                  <a:t> </a:t>
                </a:r>
              </a:p>
            </p:txBody>
          </p:sp>
        </mc:Fallback>
      </mc:AlternateContent>
      <p:pic>
        <p:nvPicPr>
          <p:cNvPr id="10" name="Picture 9" descr="A person with the mouth open&#10;&#10;Description automatically generated with low confidence">
            <a:extLst>
              <a:ext uri="{FF2B5EF4-FFF2-40B4-BE49-F238E27FC236}">
                <a16:creationId xmlns:a16="http://schemas.microsoft.com/office/drawing/2014/main" id="{B9D5749F-56C0-0099-A898-F77FC18DA086}"/>
              </a:ext>
            </a:extLst>
          </p:cNvPr>
          <p:cNvPicPr>
            <a:picLocks noChangeAspect="1"/>
          </p:cNvPicPr>
          <p:nvPr/>
        </p:nvPicPr>
        <p:blipFill>
          <a:blip r:embed="rId3"/>
          <a:stretch>
            <a:fillRect/>
          </a:stretch>
        </p:blipFill>
        <p:spPr>
          <a:xfrm>
            <a:off x="9290077" y="1347703"/>
            <a:ext cx="1164825" cy="1164825"/>
          </a:xfrm>
          <a:prstGeom prst="rect">
            <a:avLst/>
          </a:prstGeom>
        </p:spPr>
      </p:pic>
      <p:sp>
        <p:nvSpPr>
          <p:cNvPr id="11" name="TextBox 10">
            <a:extLst>
              <a:ext uri="{FF2B5EF4-FFF2-40B4-BE49-F238E27FC236}">
                <a16:creationId xmlns:a16="http://schemas.microsoft.com/office/drawing/2014/main" id="{4827BEC8-1AE4-4169-A827-1E3267CEDB97}"/>
              </a:ext>
            </a:extLst>
          </p:cNvPr>
          <p:cNvSpPr txBox="1"/>
          <p:nvPr/>
        </p:nvSpPr>
        <p:spPr>
          <a:xfrm>
            <a:off x="9322088" y="2425517"/>
            <a:ext cx="1100805" cy="369332"/>
          </a:xfrm>
          <a:prstGeom prst="rect">
            <a:avLst/>
          </a:prstGeom>
          <a:noFill/>
        </p:spPr>
        <p:txBody>
          <a:bodyPr wrap="square" rtlCol="0">
            <a:spAutoFit/>
          </a:bodyPr>
          <a:lstStyle/>
          <a:p>
            <a:r>
              <a:rPr lang="en-US" dirty="0"/>
              <a:t>Verifier 1</a:t>
            </a:r>
          </a:p>
        </p:txBody>
      </p:sp>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5C254EE1-42B2-993B-80B9-891608621BFD}"/>
                  </a:ext>
                </a:extLst>
              </p:cNvPr>
              <p:cNvSpPr/>
              <p:nvPr/>
            </p:nvSpPr>
            <p:spPr>
              <a:xfrm>
                <a:off x="8129078" y="2737192"/>
                <a:ext cx="995845" cy="995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i="1" smtClean="0">
                              <a:solidFill>
                                <a:srgbClr val="FF0000"/>
                              </a:solidFill>
                              <a:latin typeface="Cambria Math" panose="02040503050406030204" pitchFamily="18" charset="0"/>
                              <a:ea typeface="Cambria Math" panose="02040503050406030204" pitchFamily="18" charset="0"/>
                            </a:rPr>
                          </m:ctrlPr>
                        </m:sSubPr>
                        <m:e>
                          <m:r>
                            <a:rPr lang="en-US" altLang="zh-CN" sz="2800" b="0" i="1" smtClean="0">
                              <a:solidFill>
                                <a:srgbClr val="FF0000"/>
                              </a:solidFill>
                              <a:latin typeface="Cambria Math" panose="02040503050406030204" pitchFamily="18" charset="0"/>
                              <a:ea typeface="Cambria Math" panose="02040503050406030204" pitchFamily="18" charset="0"/>
                            </a:rPr>
                            <m:t> </m:t>
                          </m:r>
                          <m:r>
                            <a:rPr lang="en-US" altLang="zh-CN" sz="2800" b="0" i="1" smtClean="0">
                              <a:solidFill>
                                <a:srgbClr val="FF0000"/>
                              </a:solidFill>
                              <a:latin typeface="Cambria Math" panose="02040503050406030204" pitchFamily="18" charset="0"/>
                              <a:ea typeface="Cambria Math" panose="02040503050406030204" pitchFamily="18" charset="0"/>
                            </a:rPr>
                            <m:t>𝑦</m:t>
                          </m:r>
                        </m:e>
                        <m:sub>
                          <m:r>
                            <a:rPr lang="en-US" altLang="zh-CN" sz="2800" b="0" i="1" smtClean="0">
                              <a:solidFill>
                                <a:srgbClr val="FF0000"/>
                              </a:solidFill>
                              <a:latin typeface="Cambria Math" panose="02040503050406030204" pitchFamily="18" charset="0"/>
                              <a:ea typeface="Cambria Math" panose="02040503050406030204" pitchFamily="18" charset="0"/>
                            </a:rPr>
                            <m:t>1</m:t>
                          </m:r>
                        </m:sub>
                      </m:sSub>
                    </m:oMath>
                  </m:oMathPara>
                </a14:m>
                <a:endParaRPr lang="en-US" sz="2800" dirty="0"/>
              </a:p>
            </p:txBody>
          </p:sp>
        </mc:Choice>
        <mc:Fallback>
          <p:sp>
            <p:nvSpPr>
              <p:cNvPr id="12" name="Rectangle 11">
                <a:extLst>
                  <a:ext uri="{FF2B5EF4-FFF2-40B4-BE49-F238E27FC236}">
                    <a16:creationId xmlns:a16="http://schemas.microsoft.com/office/drawing/2014/main" id="{5C254EE1-42B2-993B-80B9-891608621BFD}"/>
                  </a:ext>
                </a:extLst>
              </p:cNvPr>
              <p:cNvSpPr>
                <a:spLocks noRot="1" noChangeAspect="1" noMove="1" noResize="1" noEditPoints="1" noAdjustHandles="1" noChangeArrowheads="1" noChangeShapeType="1" noTextEdit="1"/>
              </p:cNvSpPr>
              <p:nvPr/>
            </p:nvSpPr>
            <p:spPr>
              <a:xfrm>
                <a:off x="8129078" y="2737192"/>
                <a:ext cx="995845" cy="99584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E3E33678-E3AB-3581-6AF7-DD189ED2DD4E}"/>
                  </a:ext>
                </a:extLst>
              </p:cNvPr>
              <p:cNvSpPr/>
              <p:nvPr/>
            </p:nvSpPr>
            <p:spPr>
              <a:xfrm>
                <a:off x="8129077" y="4700613"/>
                <a:ext cx="995845" cy="995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i="1" smtClean="0">
                              <a:solidFill>
                                <a:srgbClr val="FF0000"/>
                              </a:solidFill>
                              <a:latin typeface="Cambria Math" panose="02040503050406030204" pitchFamily="18" charset="0"/>
                              <a:ea typeface="Cambria Math" panose="02040503050406030204" pitchFamily="18" charset="0"/>
                            </a:rPr>
                          </m:ctrlPr>
                        </m:sSubPr>
                        <m:e>
                          <m:r>
                            <a:rPr lang="en-US" altLang="zh-CN" sz="2800" b="0" i="1" smtClean="0">
                              <a:solidFill>
                                <a:srgbClr val="FF0000"/>
                              </a:solidFill>
                              <a:latin typeface="Cambria Math" panose="02040503050406030204" pitchFamily="18" charset="0"/>
                              <a:ea typeface="Cambria Math" panose="02040503050406030204" pitchFamily="18" charset="0"/>
                            </a:rPr>
                            <m:t> </m:t>
                          </m:r>
                          <m:r>
                            <a:rPr lang="en-US" altLang="zh-CN" sz="2800" b="0" i="1" smtClean="0">
                              <a:solidFill>
                                <a:srgbClr val="FF0000"/>
                              </a:solidFill>
                              <a:latin typeface="Cambria Math" panose="02040503050406030204" pitchFamily="18" charset="0"/>
                              <a:ea typeface="Cambria Math" panose="02040503050406030204" pitchFamily="18" charset="0"/>
                            </a:rPr>
                            <m:t>𝑦</m:t>
                          </m:r>
                        </m:e>
                        <m:sub>
                          <m:r>
                            <a:rPr lang="en-US" altLang="zh-CN" sz="2800" b="0" i="1" smtClean="0">
                              <a:solidFill>
                                <a:srgbClr val="FF0000"/>
                              </a:solidFill>
                              <a:latin typeface="Cambria Math" panose="02040503050406030204" pitchFamily="18" charset="0"/>
                              <a:ea typeface="Cambria Math" panose="02040503050406030204" pitchFamily="18" charset="0"/>
                            </a:rPr>
                            <m:t>1</m:t>
                          </m:r>
                        </m:sub>
                      </m:sSub>
                    </m:oMath>
                  </m:oMathPara>
                </a14:m>
                <a:endParaRPr lang="en-US" sz="2800" dirty="0"/>
              </a:p>
            </p:txBody>
          </p:sp>
        </mc:Choice>
        <mc:Fallback>
          <p:sp>
            <p:nvSpPr>
              <p:cNvPr id="13" name="Rectangle 12">
                <a:extLst>
                  <a:ext uri="{FF2B5EF4-FFF2-40B4-BE49-F238E27FC236}">
                    <a16:creationId xmlns:a16="http://schemas.microsoft.com/office/drawing/2014/main" id="{E3E33678-E3AB-3581-6AF7-DD189ED2DD4E}"/>
                  </a:ext>
                </a:extLst>
              </p:cNvPr>
              <p:cNvSpPr>
                <a:spLocks noRot="1" noChangeAspect="1" noMove="1" noResize="1" noEditPoints="1" noAdjustHandles="1" noChangeArrowheads="1" noChangeShapeType="1" noTextEdit="1"/>
              </p:cNvSpPr>
              <p:nvPr/>
            </p:nvSpPr>
            <p:spPr>
              <a:xfrm>
                <a:off x="8129077" y="4700613"/>
                <a:ext cx="995845" cy="99584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a:extLst>
                  <a:ext uri="{FF2B5EF4-FFF2-40B4-BE49-F238E27FC236}">
                    <a16:creationId xmlns:a16="http://schemas.microsoft.com/office/drawing/2014/main" id="{2E1D7F5A-2DC0-D005-E5A2-E31A4688ACA6}"/>
                  </a:ext>
                </a:extLst>
              </p:cNvPr>
              <p:cNvSpPr/>
              <p:nvPr/>
            </p:nvSpPr>
            <p:spPr>
              <a:xfrm rot="5400000">
                <a:off x="8126957" y="4143032"/>
                <a:ext cx="1000083"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rPr>
                        <m:t>⋯</m:t>
                      </m:r>
                    </m:oMath>
                  </m:oMathPara>
                </a14:m>
                <a:endParaRPr lang="en-US" sz="2800" dirty="0">
                  <a:solidFill>
                    <a:schemeClr val="tx1"/>
                  </a:solidFill>
                </a:endParaRPr>
              </a:p>
            </p:txBody>
          </p:sp>
        </mc:Choice>
        <mc:Fallback>
          <p:sp>
            <p:nvSpPr>
              <p:cNvPr id="15" name="Rectangle 14">
                <a:extLst>
                  <a:ext uri="{FF2B5EF4-FFF2-40B4-BE49-F238E27FC236}">
                    <a16:creationId xmlns:a16="http://schemas.microsoft.com/office/drawing/2014/main" id="{2E1D7F5A-2DC0-D005-E5A2-E31A4688ACA6}"/>
                  </a:ext>
                </a:extLst>
              </p:cNvPr>
              <p:cNvSpPr>
                <a:spLocks noRot="1" noChangeAspect="1" noMove="1" noResize="1" noEditPoints="1" noAdjustHandles="1" noChangeArrowheads="1" noChangeShapeType="1" noTextEdit="1"/>
              </p:cNvSpPr>
              <p:nvPr/>
            </p:nvSpPr>
            <p:spPr>
              <a:xfrm rot="5400000">
                <a:off x="8126957" y="4143032"/>
                <a:ext cx="1000083" cy="523220"/>
              </a:xfrm>
              <a:prstGeom prst="rect">
                <a:avLst/>
              </a:prstGeom>
              <a:blipFill>
                <a:blip r:embed="rId10"/>
                <a:stretch>
                  <a:fillRect/>
                </a:stretch>
              </a:blipFill>
            </p:spPr>
            <p:txBody>
              <a:bodyPr/>
              <a:lstStyle/>
              <a:p>
                <a:r>
                  <a:rPr lang="en-US">
                    <a:noFill/>
                  </a:rPr>
                  <a:t> </a:t>
                </a:r>
              </a:p>
            </p:txBody>
          </p:sp>
        </mc:Fallback>
      </mc:AlternateContent>
      <p:pic>
        <p:nvPicPr>
          <p:cNvPr id="17" name="Picture 16" descr="A person with the mouth open&#10;&#10;Description automatically generated with low confidence">
            <a:extLst>
              <a:ext uri="{FF2B5EF4-FFF2-40B4-BE49-F238E27FC236}">
                <a16:creationId xmlns:a16="http://schemas.microsoft.com/office/drawing/2014/main" id="{1C34B7AF-C13F-3B51-3FF2-4AB103FA3581}"/>
              </a:ext>
            </a:extLst>
          </p:cNvPr>
          <p:cNvPicPr>
            <a:picLocks noChangeAspect="1"/>
          </p:cNvPicPr>
          <p:nvPr/>
        </p:nvPicPr>
        <p:blipFill>
          <a:blip r:embed="rId3"/>
          <a:stretch>
            <a:fillRect/>
          </a:stretch>
        </p:blipFill>
        <p:spPr>
          <a:xfrm>
            <a:off x="9433409" y="4597003"/>
            <a:ext cx="1074059" cy="1074059"/>
          </a:xfrm>
          <a:prstGeom prst="rect">
            <a:avLst/>
          </a:prstGeom>
        </p:spPr>
      </p:pic>
      <p:sp>
        <p:nvSpPr>
          <p:cNvPr id="18" name="TextBox 17">
            <a:extLst>
              <a:ext uri="{FF2B5EF4-FFF2-40B4-BE49-F238E27FC236}">
                <a16:creationId xmlns:a16="http://schemas.microsoft.com/office/drawing/2014/main" id="{C46E3377-89FD-A765-BE4A-502A46A49BCF}"/>
              </a:ext>
            </a:extLst>
          </p:cNvPr>
          <p:cNvSpPr txBox="1"/>
          <p:nvPr/>
        </p:nvSpPr>
        <p:spPr>
          <a:xfrm>
            <a:off x="9387173" y="5671062"/>
            <a:ext cx="1280345" cy="369332"/>
          </a:xfrm>
          <a:prstGeom prst="rect">
            <a:avLst/>
          </a:prstGeom>
          <a:noFill/>
        </p:spPr>
        <p:txBody>
          <a:bodyPr wrap="square" rtlCol="0">
            <a:spAutoFit/>
          </a:bodyPr>
          <a:lstStyle/>
          <a:p>
            <a:r>
              <a:rPr lang="en-US" dirty="0"/>
              <a:t>Verifier N</a:t>
            </a:r>
          </a:p>
        </p:txBody>
      </p:sp>
      <p:sp>
        <p:nvSpPr>
          <p:cNvPr id="20" name="TextBox 19">
            <a:extLst>
              <a:ext uri="{FF2B5EF4-FFF2-40B4-BE49-F238E27FC236}">
                <a16:creationId xmlns:a16="http://schemas.microsoft.com/office/drawing/2014/main" id="{ADE4B9B0-F02F-6320-11D2-590104DBFA7A}"/>
              </a:ext>
            </a:extLst>
          </p:cNvPr>
          <p:cNvSpPr txBox="1"/>
          <p:nvPr/>
        </p:nvSpPr>
        <p:spPr>
          <a:xfrm>
            <a:off x="9340937" y="3811251"/>
            <a:ext cx="1280345" cy="369332"/>
          </a:xfrm>
          <a:prstGeom prst="rect">
            <a:avLst/>
          </a:prstGeom>
          <a:noFill/>
        </p:spPr>
        <p:txBody>
          <a:bodyPr wrap="square" rtlCol="0">
            <a:spAutoFit/>
          </a:bodyPr>
          <a:lstStyle/>
          <a:p>
            <a:r>
              <a:rPr lang="en-US" dirty="0"/>
              <a:t>Verifier 1</a:t>
            </a:r>
          </a:p>
        </p:txBody>
      </p:sp>
      <mc:AlternateContent xmlns:mc="http://schemas.openxmlformats.org/markup-compatibility/2006">
        <mc:Choice xmlns:a14="http://schemas.microsoft.com/office/drawing/2010/main" Requires="a14">
          <p:sp>
            <p:nvSpPr>
              <p:cNvPr id="21" name="Rectangle 20">
                <a:extLst>
                  <a:ext uri="{FF2B5EF4-FFF2-40B4-BE49-F238E27FC236}">
                    <a16:creationId xmlns:a16="http://schemas.microsoft.com/office/drawing/2014/main" id="{715A1714-8FDF-A225-C472-A59421BD460C}"/>
                  </a:ext>
                </a:extLst>
              </p:cNvPr>
              <p:cNvSpPr/>
              <p:nvPr/>
            </p:nvSpPr>
            <p:spPr>
              <a:xfrm rot="5400000">
                <a:off x="9401369" y="4135454"/>
                <a:ext cx="1000083"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rPr>
                        <m:t>⋯</m:t>
                      </m:r>
                    </m:oMath>
                  </m:oMathPara>
                </a14:m>
                <a:endParaRPr lang="en-US" sz="2800" dirty="0">
                  <a:solidFill>
                    <a:schemeClr val="tx1"/>
                  </a:solidFill>
                </a:endParaRPr>
              </a:p>
            </p:txBody>
          </p:sp>
        </mc:Choice>
        <mc:Fallback>
          <p:sp>
            <p:nvSpPr>
              <p:cNvPr id="21" name="Rectangle 20">
                <a:extLst>
                  <a:ext uri="{FF2B5EF4-FFF2-40B4-BE49-F238E27FC236}">
                    <a16:creationId xmlns:a16="http://schemas.microsoft.com/office/drawing/2014/main" id="{715A1714-8FDF-A225-C472-A59421BD460C}"/>
                  </a:ext>
                </a:extLst>
              </p:cNvPr>
              <p:cNvSpPr>
                <a:spLocks noRot="1" noChangeAspect="1" noMove="1" noResize="1" noEditPoints="1" noAdjustHandles="1" noChangeArrowheads="1" noChangeShapeType="1" noTextEdit="1"/>
              </p:cNvSpPr>
              <p:nvPr/>
            </p:nvSpPr>
            <p:spPr>
              <a:xfrm rot="5400000">
                <a:off x="9401369" y="4135454"/>
                <a:ext cx="1000083"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ADDB7163-F383-5EE8-616C-39D78B900EDA}"/>
                  </a:ext>
                </a:extLst>
              </p:cNvPr>
              <p:cNvSpPr txBox="1"/>
              <p:nvPr/>
            </p:nvSpPr>
            <p:spPr>
              <a:xfrm>
                <a:off x="10422893" y="1805465"/>
                <a:ext cx="100550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1</m:t>
                          </m:r>
                        </m:sub>
                      </m:sSub>
                    </m:oMath>
                  </m:oMathPara>
                </a14:m>
                <a:endParaRPr lang="en-US" sz="2800" dirty="0"/>
              </a:p>
            </p:txBody>
          </p:sp>
        </mc:Choice>
        <mc:Fallback>
          <p:sp>
            <p:nvSpPr>
              <p:cNvPr id="23" name="TextBox 22">
                <a:extLst>
                  <a:ext uri="{FF2B5EF4-FFF2-40B4-BE49-F238E27FC236}">
                    <a16:creationId xmlns:a16="http://schemas.microsoft.com/office/drawing/2014/main" id="{ADDB7163-F383-5EE8-616C-39D78B900EDA}"/>
                  </a:ext>
                </a:extLst>
              </p:cNvPr>
              <p:cNvSpPr txBox="1">
                <a:spLocks noRot="1" noChangeAspect="1" noMove="1" noResize="1" noEditPoints="1" noAdjustHandles="1" noChangeArrowheads="1" noChangeShapeType="1" noTextEdit="1"/>
              </p:cNvSpPr>
              <p:nvPr/>
            </p:nvSpPr>
            <p:spPr>
              <a:xfrm>
                <a:off x="10422893" y="1805465"/>
                <a:ext cx="1005508" cy="523220"/>
              </a:xfrm>
              <a:prstGeom prst="rect">
                <a:avLst/>
              </a:prstGeom>
              <a:blipFill>
                <a:blip r:embed="rId12"/>
                <a:stretch>
                  <a:fillRect b="-23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C9A1C400-5568-D1C3-42AF-5500A651489B}"/>
                  </a:ext>
                </a:extLst>
              </p:cNvPr>
              <p:cNvSpPr txBox="1"/>
              <p:nvPr/>
            </p:nvSpPr>
            <p:spPr>
              <a:xfrm>
                <a:off x="10431022" y="2987445"/>
                <a:ext cx="100550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2</m:t>
                          </m:r>
                        </m:sub>
                      </m:sSub>
                    </m:oMath>
                  </m:oMathPara>
                </a14:m>
                <a:endParaRPr lang="en-US" sz="2800" dirty="0"/>
              </a:p>
            </p:txBody>
          </p:sp>
        </mc:Choice>
        <mc:Fallback>
          <p:sp>
            <p:nvSpPr>
              <p:cNvPr id="24" name="TextBox 23">
                <a:extLst>
                  <a:ext uri="{FF2B5EF4-FFF2-40B4-BE49-F238E27FC236}">
                    <a16:creationId xmlns:a16="http://schemas.microsoft.com/office/drawing/2014/main" id="{C9A1C400-5568-D1C3-42AF-5500A651489B}"/>
                  </a:ext>
                </a:extLst>
              </p:cNvPr>
              <p:cNvSpPr txBox="1">
                <a:spLocks noRot="1" noChangeAspect="1" noMove="1" noResize="1" noEditPoints="1" noAdjustHandles="1" noChangeArrowheads="1" noChangeShapeType="1" noTextEdit="1"/>
              </p:cNvSpPr>
              <p:nvPr/>
            </p:nvSpPr>
            <p:spPr>
              <a:xfrm>
                <a:off x="10431022" y="2987445"/>
                <a:ext cx="1005508" cy="523220"/>
              </a:xfrm>
              <a:prstGeom prst="rect">
                <a:avLst/>
              </a:prstGeom>
              <a:blipFill>
                <a:blip r:embed="rId13"/>
                <a:stretch>
                  <a:fillRect b="-23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D5B87917-E8DF-7287-574C-E9CF069F404C}"/>
                  </a:ext>
                </a:extLst>
              </p:cNvPr>
              <p:cNvSpPr txBox="1"/>
              <p:nvPr/>
            </p:nvSpPr>
            <p:spPr>
              <a:xfrm>
                <a:off x="10422893" y="5027285"/>
                <a:ext cx="100550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𝑁</m:t>
                          </m:r>
                        </m:sub>
                      </m:sSub>
                    </m:oMath>
                  </m:oMathPara>
                </a14:m>
                <a:endParaRPr lang="en-US" sz="2800" dirty="0"/>
              </a:p>
            </p:txBody>
          </p:sp>
        </mc:Choice>
        <mc:Fallback>
          <p:sp>
            <p:nvSpPr>
              <p:cNvPr id="25" name="TextBox 24">
                <a:extLst>
                  <a:ext uri="{FF2B5EF4-FFF2-40B4-BE49-F238E27FC236}">
                    <a16:creationId xmlns:a16="http://schemas.microsoft.com/office/drawing/2014/main" id="{D5B87917-E8DF-7287-574C-E9CF069F404C}"/>
                  </a:ext>
                </a:extLst>
              </p:cNvPr>
              <p:cNvSpPr txBox="1">
                <a:spLocks noRot="1" noChangeAspect="1" noMove="1" noResize="1" noEditPoints="1" noAdjustHandles="1" noChangeArrowheads="1" noChangeShapeType="1" noTextEdit="1"/>
              </p:cNvSpPr>
              <p:nvPr/>
            </p:nvSpPr>
            <p:spPr>
              <a:xfrm>
                <a:off x="10422893" y="5027285"/>
                <a:ext cx="1005508" cy="523220"/>
              </a:xfrm>
              <a:prstGeom prst="rect">
                <a:avLst/>
              </a:prstGeom>
              <a:blipFill>
                <a:blip r:embed="rId14"/>
                <a:stretch>
                  <a:fillRect/>
                </a:stretch>
              </a:blipFill>
            </p:spPr>
            <p:txBody>
              <a:bodyPr/>
              <a:lstStyle/>
              <a:p>
                <a:r>
                  <a:rPr lang="en-US">
                    <a:noFill/>
                  </a:rPr>
                  <a:t> </a:t>
                </a:r>
              </a:p>
            </p:txBody>
          </p:sp>
        </mc:Fallback>
      </mc:AlternateContent>
      <p:sp>
        <p:nvSpPr>
          <p:cNvPr id="3" name="Title 1">
            <a:extLst>
              <a:ext uri="{FF2B5EF4-FFF2-40B4-BE49-F238E27FC236}">
                <a16:creationId xmlns:a16="http://schemas.microsoft.com/office/drawing/2014/main" id="{629E91E6-5A51-7E58-214C-F2C92EAEC268}"/>
              </a:ext>
            </a:extLst>
          </p:cNvPr>
          <p:cNvSpPr txBox="1">
            <a:spLocks/>
          </p:cNvSpPr>
          <p:nvPr/>
        </p:nvSpPr>
        <p:spPr>
          <a:xfrm>
            <a:off x="838200" y="365125"/>
            <a:ext cx="10515600" cy="8815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Our contribution</a:t>
            </a: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70EABE36-7C35-D972-B0AB-F268AFA4C35C}"/>
                  </a:ext>
                </a:extLst>
              </p:cNvPr>
              <p:cNvSpPr txBox="1"/>
              <p:nvPr/>
            </p:nvSpPr>
            <p:spPr>
              <a:xfrm>
                <a:off x="764762" y="4967702"/>
                <a:ext cx="261878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𝑂</m:t>
                      </m:r>
                      <m:d>
                        <m:dPr>
                          <m:ctrlPr>
                            <a:rPr lang="en-US" sz="2400" b="0" i="1" smtClean="0">
                              <a:solidFill>
                                <a:srgbClr val="FF0000"/>
                              </a:solidFill>
                              <a:latin typeface="Cambria Math" panose="02040503050406030204" pitchFamily="18" charset="0"/>
                            </a:rPr>
                          </m:ctrlPr>
                        </m:dPr>
                        <m:e>
                          <m:r>
                            <a:rPr lang="en-US" sz="2400" b="0" i="1" smtClean="0">
                              <a:solidFill>
                                <a:srgbClr val="FF0000"/>
                              </a:solidFill>
                              <a:latin typeface="Cambria Math" panose="02040503050406030204" pitchFamily="18" charset="0"/>
                            </a:rPr>
                            <m:t>𝑁</m:t>
                          </m:r>
                          <m:d>
                            <m:dPr>
                              <m:begChr m:val="|"/>
                              <m:endChr m:val="|"/>
                              <m:ctrlPr>
                                <a:rPr lang="en-US" sz="2400" b="0" i="1" smtClean="0">
                                  <a:solidFill>
                                    <a:srgbClr val="FF0000"/>
                                  </a:solidFill>
                                  <a:latin typeface="Cambria Math" panose="02040503050406030204" pitchFamily="18" charset="0"/>
                                </a:rPr>
                              </m:ctrlPr>
                            </m:dPr>
                            <m:e>
                              <m:r>
                                <a:rPr lang="en-US" sz="2400" b="0" i="1" smtClean="0">
                                  <a:solidFill>
                                    <a:srgbClr val="FF0000"/>
                                  </a:solidFill>
                                  <a:latin typeface="Cambria Math" panose="02040503050406030204" pitchFamily="18" charset="0"/>
                                </a:rPr>
                                <m:t>𝐶</m:t>
                              </m:r>
                            </m:e>
                          </m:d>
                        </m:e>
                      </m:d>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𝑂</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𝐶</m:t>
                      </m:r>
                      <m:r>
                        <a:rPr lang="en-US" sz="2400" b="0" i="1" smtClean="0">
                          <a:solidFill>
                            <a:srgbClr val="FF0000"/>
                          </a:solidFill>
                          <a:latin typeface="Cambria Math" panose="02040503050406030204" pitchFamily="18" charset="0"/>
                        </a:rPr>
                        <m:t>|)</m:t>
                      </m:r>
                    </m:oMath>
                  </m:oMathPara>
                </a14:m>
                <a:endParaRPr lang="en-US" sz="2400" dirty="0">
                  <a:solidFill>
                    <a:srgbClr val="FF0000"/>
                  </a:solidFill>
                </a:endParaRPr>
              </a:p>
            </p:txBody>
          </p:sp>
        </mc:Choice>
        <mc:Fallback>
          <p:sp>
            <p:nvSpPr>
              <p:cNvPr id="16" name="TextBox 15">
                <a:extLst>
                  <a:ext uri="{FF2B5EF4-FFF2-40B4-BE49-F238E27FC236}">
                    <a16:creationId xmlns:a16="http://schemas.microsoft.com/office/drawing/2014/main" id="{70EABE36-7C35-D972-B0AB-F268AFA4C35C}"/>
                  </a:ext>
                </a:extLst>
              </p:cNvPr>
              <p:cNvSpPr txBox="1">
                <a:spLocks noRot="1" noChangeAspect="1" noMove="1" noResize="1" noEditPoints="1" noAdjustHandles="1" noChangeArrowheads="1" noChangeShapeType="1" noTextEdit="1"/>
              </p:cNvSpPr>
              <p:nvPr/>
            </p:nvSpPr>
            <p:spPr>
              <a:xfrm>
                <a:off x="764762" y="4967702"/>
                <a:ext cx="2618784" cy="461665"/>
              </a:xfrm>
              <a:prstGeom prst="rect">
                <a:avLst/>
              </a:prstGeom>
              <a:blipFill>
                <a:blip r:embed="rId15"/>
                <a:stretch>
                  <a:fillRect r="-483" b="-16216"/>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1D0121A3-089D-2A4B-2456-C78FA56F806B}"/>
              </a:ext>
            </a:extLst>
          </p:cNvPr>
          <p:cNvSpPr txBox="1"/>
          <p:nvPr/>
        </p:nvSpPr>
        <p:spPr>
          <a:xfrm>
            <a:off x="877444" y="1002868"/>
            <a:ext cx="6099242" cy="584775"/>
          </a:xfrm>
          <a:prstGeom prst="rect">
            <a:avLst/>
          </a:prstGeom>
          <a:noFill/>
        </p:spPr>
        <p:txBody>
          <a:bodyPr wrap="square">
            <a:spAutoFit/>
          </a:bodyPr>
          <a:lstStyle/>
          <a:p>
            <a:pPr marL="0" indent="0">
              <a:buNone/>
            </a:pPr>
            <a:r>
              <a:rPr lang="en-US" sz="3200" dirty="0"/>
              <a:t>New one-to-many prover algorithm </a:t>
            </a:r>
          </a:p>
        </p:txBody>
      </p:sp>
    </p:spTree>
    <p:extLst>
      <p:ext uri="{BB962C8B-B14F-4D97-AF65-F5344CB8AC3E}">
        <p14:creationId xmlns:p14="http://schemas.microsoft.com/office/powerpoint/2010/main" val="875957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FE471-1800-CA4E-A635-ADB356ADDBE3}"/>
              </a:ext>
            </a:extLst>
          </p:cNvPr>
          <p:cNvSpPr>
            <a:spLocks noGrp="1"/>
          </p:cNvSpPr>
          <p:nvPr>
            <p:ph type="title"/>
          </p:nvPr>
        </p:nvSpPr>
        <p:spPr>
          <a:xfrm>
            <a:off x="838200" y="365125"/>
            <a:ext cx="11908316" cy="1325563"/>
          </a:xfrm>
        </p:spPr>
        <p:txBody>
          <a:bodyPr/>
          <a:lstStyle/>
          <a:p>
            <a:r>
              <a:rPr lang="en-US" dirty="0"/>
              <a:t>One-to-many prover</a:t>
            </a:r>
          </a:p>
        </p:txBody>
      </p:sp>
      <p:sp>
        <p:nvSpPr>
          <p:cNvPr id="18" name="Slide Number Placeholder 4">
            <a:extLst>
              <a:ext uri="{FF2B5EF4-FFF2-40B4-BE49-F238E27FC236}">
                <a16:creationId xmlns:a16="http://schemas.microsoft.com/office/drawing/2014/main" id="{34A11EFB-90E0-6C4C-8295-C0CA6C52298B}"/>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BF90ED-9FB6-254A-AC1F-D0236B9231E4}" type="slidenum">
              <a:rPr lang="en-US" smtClean="0"/>
              <a:pPr algn="r"/>
              <a:t>38</a:t>
            </a:fld>
            <a:endParaRPr lang="en-US" dirty="0"/>
          </a:p>
        </p:txBody>
      </p:sp>
      <p:pic>
        <p:nvPicPr>
          <p:cNvPr id="16" name="Picture 15">
            <a:extLst>
              <a:ext uri="{FF2B5EF4-FFF2-40B4-BE49-F238E27FC236}">
                <a16:creationId xmlns:a16="http://schemas.microsoft.com/office/drawing/2014/main" id="{7C287818-C4A1-5C1D-1D91-F12EC302F6DF}"/>
              </a:ext>
            </a:extLst>
          </p:cNvPr>
          <p:cNvPicPr>
            <a:picLocks noChangeAspect="1"/>
          </p:cNvPicPr>
          <p:nvPr/>
        </p:nvPicPr>
        <p:blipFill>
          <a:blip r:embed="rId3"/>
          <a:stretch>
            <a:fillRect/>
          </a:stretch>
        </p:blipFill>
        <p:spPr>
          <a:xfrm>
            <a:off x="2070842" y="2833319"/>
            <a:ext cx="1264850" cy="1325563"/>
          </a:xfrm>
          <a:prstGeom prst="rect">
            <a:avLst/>
          </a:prstGeom>
        </p:spPr>
      </p:pic>
      <p:sp>
        <p:nvSpPr>
          <p:cNvPr id="3" name="TextBox 2">
            <a:extLst>
              <a:ext uri="{FF2B5EF4-FFF2-40B4-BE49-F238E27FC236}">
                <a16:creationId xmlns:a16="http://schemas.microsoft.com/office/drawing/2014/main" id="{0CBA8023-8858-3196-1D5A-0C0BF3818E4D}"/>
              </a:ext>
            </a:extLst>
          </p:cNvPr>
          <p:cNvSpPr txBox="1"/>
          <p:nvPr/>
        </p:nvSpPr>
        <p:spPr>
          <a:xfrm>
            <a:off x="2141926" y="4219664"/>
            <a:ext cx="1177445" cy="523220"/>
          </a:xfrm>
          <a:prstGeom prst="rect">
            <a:avLst/>
          </a:prstGeom>
          <a:noFill/>
        </p:spPr>
        <p:txBody>
          <a:bodyPr wrap="square" rtlCol="0">
            <a:spAutoFit/>
          </a:bodyPr>
          <a:lstStyle/>
          <a:p>
            <a:r>
              <a:rPr lang="en-US" sz="2800" dirty="0"/>
              <a:t>Prover</a:t>
            </a:r>
          </a:p>
        </p:txBody>
      </p:sp>
      <p:pic>
        <p:nvPicPr>
          <p:cNvPr id="17" name="Picture 16" descr="A person with the mouth open&#10;&#10;Description automatically generated with low confidence">
            <a:extLst>
              <a:ext uri="{FF2B5EF4-FFF2-40B4-BE49-F238E27FC236}">
                <a16:creationId xmlns:a16="http://schemas.microsoft.com/office/drawing/2014/main" id="{1382AB0E-37DD-9F24-8B0D-C7005A040399}"/>
              </a:ext>
            </a:extLst>
          </p:cNvPr>
          <p:cNvPicPr>
            <a:picLocks noChangeAspect="1"/>
          </p:cNvPicPr>
          <p:nvPr/>
        </p:nvPicPr>
        <p:blipFill>
          <a:blip r:embed="rId4"/>
          <a:stretch>
            <a:fillRect/>
          </a:stretch>
        </p:blipFill>
        <p:spPr>
          <a:xfrm>
            <a:off x="5847916" y="1502402"/>
            <a:ext cx="1074059" cy="1074059"/>
          </a:xfrm>
          <a:prstGeom prst="rect">
            <a:avLst/>
          </a:prstGeom>
        </p:spPr>
      </p:pic>
      <p:sp>
        <p:nvSpPr>
          <p:cNvPr id="19" name="TextBox 18">
            <a:extLst>
              <a:ext uri="{FF2B5EF4-FFF2-40B4-BE49-F238E27FC236}">
                <a16:creationId xmlns:a16="http://schemas.microsoft.com/office/drawing/2014/main" id="{BE1B1ABF-1698-BAEB-8BF4-8E0431CD4419}"/>
              </a:ext>
            </a:extLst>
          </p:cNvPr>
          <p:cNvSpPr txBox="1"/>
          <p:nvPr/>
        </p:nvSpPr>
        <p:spPr>
          <a:xfrm>
            <a:off x="5840881" y="2538244"/>
            <a:ext cx="1187263" cy="369332"/>
          </a:xfrm>
          <a:prstGeom prst="rect">
            <a:avLst/>
          </a:prstGeom>
          <a:noFill/>
        </p:spPr>
        <p:txBody>
          <a:bodyPr wrap="square" rtlCol="0">
            <a:spAutoFit/>
          </a:bodyPr>
          <a:lstStyle/>
          <a:p>
            <a:r>
              <a:rPr lang="en-US" dirty="0"/>
              <a:t>Verifier 1</a:t>
            </a:r>
          </a:p>
        </p:txBody>
      </p:sp>
      <p:pic>
        <p:nvPicPr>
          <p:cNvPr id="20" name="Picture 19" descr="A person with the mouth open&#10;&#10;Description automatically generated with low confidence">
            <a:extLst>
              <a:ext uri="{FF2B5EF4-FFF2-40B4-BE49-F238E27FC236}">
                <a16:creationId xmlns:a16="http://schemas.microsoft.com/office/drawing/2014/main" id="{A8C5CB8F-C4F6-DA09-7EB2-8289FB4E0924}"/>
              </a:ext>
            </a:extLst>
          </p:cNvPr>
          <p:cNvPicPr>
            <a:picLocks noChangeAspect="1"/>
          </p:cNvPicPr>
          <p:nvPr/>
        </p:nvPicPr>
        <p:blipFill>
          <a:blip r:embed="rId4"/>
          <a:stretch>
            <a:fillRect/>
          </a:stretch>
        </p:blipFill>
        <p:spPr>
          <a:xfrm>
            <a:off x="5898830" y="2968819"/>
            <a:ext cx="1074059" cy="1074059"/>
          </a:xfrm>
          <a:prstGeom prst="rect">
            <a:avLst/>
          </a:prstGeom>
        </p:spPr>
      </p:pic>
      <p:sp>
        <p:nvSpPr>
          <p:cNvPr id="21" name="TextBox 20">
            <a:extLst>
              <a:ext uri="{FF2B5EF4-FFF2-40B4-BE49-F238E27FC236}">
                <a16:creationId xmlns:a16="http://schemas.microsoft.com/office/drawing/2014/main" id="{87CD87F0-5051-D129-7AED-E215FD59A384}"/>
              </a:ext>
            </a:extLst>
          </p:cNvPr>
          <p:cNvSpPr txBox="1"/>
          <p:nvPr/>
        </p:nvSpPr>
        <p:spPr>
          <a:xfrm>
            <a:off x="5891795" y="4004661"/>
            <a:ext cx="1187263" cy="369332"/>
          </a:xfrm>
          <a:prstGeom prst="rect">
            <a:avLst/>
          </a:prstGeom>
          <a:noFill/>
        </p:spPr>
        <p:txBody>
          <a:bodyPr wrap="square" rtlCol="0">
            <a:spAutoFit/>
          </a:bodyPr>
          <a:lstStyle/>
          <a:p>
            <a:r>
              <a:rPr lang="en-US" dirty="0"/>
              <a:t>Verifier 2</a:t>
            </a:r>
          </a:p>
        </p:txBody>
      </p:sp>
      <p:pic>
        <p:nvPicPr>
          <p:cNvPr id="22" name="Picture 21" descr="A person with the mouth open&#10;&#10;Description automatically generated with low confidence">
            <a:extLst>
              <a:ext uri="{FF2B5EF4-FFF2-40B4-BE49-F238E27FC236}">
                <a16:creationId xmlns:a16="http://schemas.microsoft.com/office/drawing/2014/main" id="{37887C52-3389-2BC8-9D63-FEE9FA12E8F9}"/>
              </a:ext>
            </a:extLst>
          </p:cNvPr>
          <p:cNvPicPr>
            <a:picLocks noChangeAspect="1"/>
          </p:cNvPicPr>
          <p:nvPr/>
        </p:nvPicPr>
        <p:blipFill>
          <a:blip r:embed="rId4"/>
          <a:stretch>
            <a:fillRect/>
          </a:stretch>
        </p:blipFill>
        <p:spPr>
          <a:xfrm>
            <a:off x="5898830" y="5064257"/>
            <a:ext cx="1074059" cy="1074059"/>
          </a:xfrm>
          <a:prstGeom prst="rect">
            <a:avLst/>
          </a:prstGeom>
        </p:spPr>
      </p:pic>
      <p:sp>
        <p:nvSpPr>
          <p:cNvPr id="23" name="TextBox 22">
            <a:extLst>
              <a:ext uri="{FF2B5EF4-FFF2-40B4-BE49-F238E27FC236}">
                <a16:creationId xmlns:a16="http://schemas.microsoft.com/office/drawing/2014/main" id="{E4EEB00A-2A6D-8A49-66B8-D388F8517C53}"/>
              </a:ext>
            </a:extLst>
          </p:cNvPr>
          <p:cNvSpPr txBox="1"/>
          <p:nvPr/>
        </p:nvSpPr>
        <p:spPr>
          <a:xfrm>
            <a:off x="5847916" y="6123543"/>
            <a:ext cx="1335753" cy="369332"/>
          </a:xfrm>
          <a:prstGeom prst="rect">
            <a:avLst/>
          </a:prstGeom>
          <a:noFill/>
        </p:spPr>
        <p:txBody>
          <a:bodyPr wrap="square" rtlCol="0">
            <a:spAutoFit/>
          </a:bodyPr>
          <a:lstStyle/>
          <a:p>
            <a:r>
              <a:rPr lang="en-US" dirty="0"/>
              <a:t>Verifier N</a:t>
            </a: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0AB8CD2B-1669-A89C-1E8C-42DDAA862FB9}"/>
                  </a:ext>
                </a:extLst>
              </p:cNvPr>
              <p:cNvSpPr/>
              <p:nvPr/>
            </p:nvSpPr>
            <p:spPr>
              <a:xfrm rot="5400000">
                <a:off x="5968531" y="4471532"/>
                <a:ext cx="1000083"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rPr>
                        <m:t>⋯</m:t>
                      </m:r>
                    </m:oMath>
                  </m:oMathPara>
                </a14:m>
                <a:endParaRPr lang="en-US" sz="2800" dirty="0">
                  <a:solidFill>
                    <a:schemeClr val="tx1"/>
                  </a:solidFill>
                </a:endParaRPr>
              </a:p>
            </p:txBody>
          </p:sp>
        </mc:Choice>
        <mc:Fallback xmlns="">
          <p:sp>
            <p:nvSpPr>
              <p:cNvPr id="24" name="Rectangle 23">
                <a:extLst>
                  <a:ext uri="{FF2B5EF4-FFF2-40B4-BE49-F238E27FC236}">
                    <a16:creationId xmlns:a16="http://schemas.microsoft.com/office/drawing/2014/main" id="{0AB8CD2B-1669-A89C-1E8C-42DDAA862FB9}"/>
                  </a:ext>
                </a:extLst>
              </p:cNvPr>
              <p:cNvSpPr>
                <a:spLocks noRot="1" noChangeAspect="1" noMove="1" noResize="1" noEditPoints="1" noAdjustHandles="1" noChangeArrowheads="1" noChangeShapeType="1" noTextEdit="1"/>
              </p:cNvSpPr>
              <p:nvPr/>
            </p:nvSpPr>
            <p:spPr>
              <a:xfrm rot="5400000">
                <a:off x="5968531" y="4471532"/>
                <a:ext cx="1000083" cy="523220"/>
              </a:xfrm>
              <a:prstGeom prst="rect">
                <a:avLst/>
              </a:prstGeom>
              <a:blipFill>
                <a:blip r:embed="rId5"/>
                <a:stretch>
                  <a:fillRect/>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ADE94FB6-1C7F-A2C3-F54A-46DF4C73B893}"/>
              </a:ext>
            </a:extLst>
          </p:cNvPr>
          <p:cNvCxnSpPr>
            <a:cxnSpLocks/>
            <a:stCxn id="16" idx="3"/>
            <a:endCxn id="17" idx="1"/>
          </p:cNvCxnSpPr>
          <p:nvPr/>
        </p:nvCxnSpPr>
        <p:spPr>
          <a:xfrm flipV="1">
            <a:off x="3335692" y="2039432"/>
            <a:ext cx="2512224" cy="14566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5BAF968-F832-6AA8-E393-52BEA477CB2A}"/>
                  </a:ext>
                </a:extLst>
              </p:cNvPr>
              <p:cNvSpPr txBox="1"/>
              <p:nvPr/>
            </p:nvSpPr>
            <p:spPr>
              <a:xfrm>
                <a:off x="1767510" y="2384356"/>
                <a:ext cx="192627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𝑤</m:t>
                      </m:r>
                    </m:oMath>
                  </m:oMathPara>
                </a14:m>
                <a:endParaRPr lang="en-US" sz="2800" dirty="0">
                  <a:solidFill>
                    <a:srgbClr val="FF0000"/>
                  </a:solidFill>
                </a:endParaRPr>
              </a:p>
            </p:txBody>
          </p:sp>
        </mc:Choice>
        <mc:Fallback>
          <p:sp>
            <p:nvSpPr>
              <p:cNvPr id="5" name="TextBox 4">
                <a:extLst>
                  <a:ext uri="{FF2B5EF4-FFF2-40B4-BE49-F238E27FC236}">
                    <a16:creationId xmlns:a16="http://schemas.microsoft.com/office/drawing/2014/main" id="{85BAF968-F832-6AA8-E393-52BEA477CB2A}"/>
                  </a:ext>
                </a:extLst>
              </p:cNvPr>
              <p:cNvSpPr txBox="1">
                <a:spLocks noRot="1" noChangeAspect="1" noMove="1" noResize="1" noEditPoints="1" noAdjustHandles="1" noChangeArrowheads="1" noChangeShapeType="1" noTextEdit="1"/>
              </p:cNvSpPr>
              <p:nvPr/>
            </p:nvSpPr>
            <p:spPr>
              <a:xfrm>
                <a:off x="1767510" y="2384356"/>
                <a:ext cx="1926276" cy="523220"/>
              </a:xfrm>
              <a:prstGeom prst="rect">
                <a:avLst/>
              </a:prstGeom>
              <a:blipFill>
                <a:blip r:embed="rId6"/>
                <a:stretch>
                  <a:fillRect/>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8E05B4B2-7D52-0EB2-56C4-A7B567D42E45}"/>
              </a:ext>
            </a:extLst>
          </p:cNvPr>
          <p:cNvCxnSpPr>
            <a:cxnSpLocks/>
            <a:stCxn id="16" idx="3"/>
            <a:endCxn id="20" idx="1"/>
          </p:cNvCxnSpPr>
          <p:nvPr/>
        </p:nvCxnSpPr>
        <p:spPr>
          <a:xfrm>
            <a:off x="3335692" y="3496101"/>
            <a:ext cx="2563138" cy="97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D6A7745-A5A2-1717-F8D6-1B0DC6B9976D}"/>
              </a:ext>
            </a:extLst>
          </p:cNvPr>
          <p:cNvCxnSpPr>
            <a:cxnSpLocks/>
            <a:stCxn id="16" idx="3"/>
            <a:endCxn id="22" idx="1"/>
          </p:cNvCxnSpPr>
          <p:nvPr/>
        </p:nvCxnSpPr>
        <p:spPr>
          <a:xfrm>
            <a:off x="3335692" y="3496101"/>
            <a:ext cx="2563138" cy="210518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0" name="TextBox 49">
                <a:extLst>
                  <a:ext uri="{FF2B5EF4-FFF2-40B4-BE49-F238E27FC236}">
                    <a16:creationId xmlns:a16="http://schemas.microsoft.com/office/drawing/2014/main" id="{145CB713-FB1C-C347-31FB-A12DDEEA62E3}"/>
                  </a:ext>
                </a:extLst>
              </p:cNvPr>
              <p:cNvSpPr txBox="1"/>
              <p:nvPr/>
            </p:nvSpPr>
            <p:spPr>
              <a:xfrm>
                <a:off x="2786817" y="1639943"/>
                <a:ext cx="2433234" cy="523220"/>
              </a:xfrm>
              <a:prstGeom prst="rect">
                <a:avLst/>
              </a:prstGeom>
              <a:solidFill>
                <a:schemeClr val="accent4">
                  <a:lumMod val="40000"/>
                  <a:lumOff val="60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𝐶</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 </m:t>
                      </m:r>
                      <m:r>
                        <a:rPr lang="en-US" sz="2800" i="1" dirty="0" smtClean="0">
                          <a:latin typeface="Cambria Math" panose="02040503050406030204" pitchFamily="18" charset="0"/>
                        </a:rPr>
                        <m:t>𝑤</m:t>
                      </m:r>
                      <m:r>
                        <a:rPr lang="en-US" sz="2800" i="1" dirty="0" smtClean="0">
                          <a:latin typeface="Cambria Math" panose="02040503050406030204" pitchFamily="18" charset="0"/>
                        </a:rPr>
                        <m:t>) = </m:t>
                      </m:r>
                      <m:r>
                        <a:rPr lang="en-US" sz="2800" i="1" dirty="0" smtClean="0">
                          <a:latin typeface="Cambria Math" panose="02040503050406030204" pitchFamily="18" charset="0"/>
                        </a:rPr>
                        <m:t>𝑦</m:t>
                      </m:r>
                      <m:r>
                        <a:rPr lang="en-US" sz="2800" i="1" dirty="0" smtClean="0">
                          <a:latin typeface="Cambria Math" panose="02040503050406030204" pitchFamily="18" charset="0"/>
                        </a:rPr>
                        <m:t> </m:t>
                      </m:r>
                    </m:oMath>
                  </m:oMathPara>
                </a14:m>
                <a:endParaRPr lang="en-US" sz="2800" dirty="0"/>
              </a:p>
            </p:txBody>
          </p:sp>
        </mc:Choice>
        <mc:Fallback>
          <p:sp>
            <p:nvSpPr>
              <p:cNvPr id="50" name="TextBox 49">
                <a:extLst>
                  <a:ext uri="{FF2B5EF4-FFF2-40B4-BE49-F238E27FC236}">
                    <a16:creationId xmlns:a16="http://schemas.microsoft.com/office/drawing/2014/main" id="{145CB713-FB1C-C347-31FB-A12DDEEA62E3}"/>
                  </a:ext>
                </a:extLst>
              </p:cNvPr>
              <p:cNvSpPr txBox="1">
                <a:spLocks noRot="1" noChangeAspect="1" noMove="1" noResize="1" noEditPoints="1" noAdjustHandles="1" noChangeArrowheads="1" noChangeShapeType="1" noTextEdit="1"/>
              </p:cNvSpPr>
              <p:nvPr/>
            </p:nvSpPr>
            <p:spPr>
              <a:xfrm>
                <a:off x="2786817" y="1639943"/>
                <a:ext cx="2433234" cy="523220"/>
              </a:xfrm>
              <a:prstGeom prst="rect">
                <a:avLst/>
              </a:prstGeom>
              <a:blipFill>
                <a:blip r:embed="rId7"/>
                <a:stretch>
                  <a:fillRect b="-214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4FE7B05C-5310-97AD-1145-BF8A9CB73EE7}"/>
                  </a:ext>
                </a:extLst>
              </p:cNvPr>
              <p:cNvSpPr txBox="1"/>
              <p:nvPr/>
            </p:nvSpPr>
            <p:spPr>
              <a:xfrm>
                <a:off x="4693190" y="2417621"/>
                <a:ext cx="1414391" cy="52322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𝑦</m:t>
                          </m:r>
                        </m:e>
                        <m:sub>
                          <m:r>
                            <a:rPr lang="en-US" sz="2800" b="0" i="1" smtClean="0">
                              <a:solidFill>
                                <a:srgbClr val="FF0000"/>
                              </a:solidFill>
                              <a:latin typeface="Cambria Math" panose="02040503050406030204" pitchFamily="18" charset="0"/>
                            </a:rPr>
                            <m:t>1</m:t>
                          </m:r>
                        </m:sub>
                      </m:sSub>
                      <m:r>
                        <a:rPr lang="en-US" sz="2800" b="0" i="1" smtClean="0">
                          <a:solidFill>
                            <a:srgbClr val="FF0000"/>
                          </a:solidFill>
                          <a:latin typeface="Cambria Math" panose="02040503050406030204" pitchFamily="18" charset="0"/>
                        </a:rPr>
                        <m:t>, </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1</m:t>
                          </m:r>
                        </m:sub>
                      </m:sSub>
                    </m:oMath>
                  </m:oMathPara>
                </a14:m>
                <a:endParaRPr lang="en-US" sz="2800" b="0" dirty="0">
                  <a:solidFill>
                    <a:srgbClr val="FF0000"/>
                  </a:solidFill>
                </a:endParaRPr>
              </a:p>
            </p:txBody>
          </p:sp>
        </mc:Choice>
        <mc:Fallback>
          <p:sp>
            <p:nvSpPr>
              <p:cNvPr id="7" name="TextBox 6">
                <a:extLst>
                  <a:ext uri="{FF2B5EF4-FFF2-40B4-BE49-F238E27FC236}">
                    <a16:creationId xmlns:a16="http://schemas.microsoft.com/office/drawing/2014/main" id="{4FE7B05C-5310-97AD-1145-BF8A9CB73EE7}"/>
                  </a:ext>
                </a:extLst>
              </p:cNvPr>
              <p:cNvSpPr txBox="1">
                <a:spLocks noRot="1" noChangeAspect="1" noMove="1" noResize="1" noEditPoints="1" noAdjustHandles="1" noChangeArrowheads="1" noChangeShapeType="1" noTextEdit="1"/>
              </p:cNvSpPr>
              <p:nvPr/>
            </p:nvSpPr>
            <p:spPr>
              <a:xfrm>
                <a:off x="4693190" y="2417621"/>
                <a:ext cx="1414391" cy="523220"/>
              </a:xfrm>
              <a:prstGeom prst="rect">
                <a:avLst/>
              </a:prstGeom>
              <a:blipFill>
                <a:blip r:embed="rId8"/>
                <a:stretch>
                  <a:fillRect b="-952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BFC79F20-0E07-592E-0B8B-340A29610B18}"/>
                  </a:ext>
                </a:extLst>
              </p:cNvPr>
              <p:cNvSpPr txBox="1"/>
              <p:nvPr/>
            </p:nvSpPr>
            <p:spPr>
              <a:xfrm>
                <a:off x="4729950" y="3830022"/>
                <a:ext cx="1414391" cy="52322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𝑦</m:t>
                          </m:r>
                        </m:e>
                        <m:sub>
                          <m:r>
                            <a:rPr lang="en-US" sz="2800" b="0" i="1" smtClean="0">
                              <a:solidFill>
                                <a:srgbClr val="FF0000"/>
                              </a:solidFill>
                              <a:latin typeface="Cambria Math" panose="02040503050406030204" pitchFamily="18" charset="0"/>
                            </a:rPr>
                            <m:t>2</m:t>
                          </m:r>
                        </m:sub>
                      </m:sSub>
                      <m:r>
                        <a:rPr lang="en-US" sz="2800" b="0" i="1" smtClean="0">
                          <a:solidFill>
                            <a:srgbClr val="FF0000"/>
                          </a:solidFill>
                          <a:latin typeface="Cambria Math" panose="02040503050406030204" pitchFamily="18" charset="0"/>
                        </a:rPr>
                        <m:t>, </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2</m:t>
                          </m:r>
                        </m:sub>
                      </m:sSub>
                    </m:oMath>
                  </m:oMathPara>
                </a14:m>
                <a:endParaRPr lang="en-US" sz="2800" b="0" dirty="0">
                  <a:solidFill>
                    <a:srgbClr val="FF0000"/>
                  </a:solidFill>
                </a:endParaRPr>
              </a:p>
            </p:txBody>
          </p:sp>
        </mc:Choice>
        <mc:Fallback>
          <p:sp>
            <p:nvSpPr>
              <p:cNvPr id="8" name="TextBox 7">
                <a:extLst>
                  <a:ext uri="{FF2B5EF4-FFF2-40B4-BE49-F238E27FC236}">
                    <a16:creationId xmlns:a16="http://schemas.microsoft.com/office/drawing/2014/main" id="{BFC79F20-0E07-592E-0B8B-340A29610B18}"/>
                  </a:ext>
                </a:extLst>
              </p:cNvPr>
              <p:cNvSpPr txBox="1">
                <a:spLocks noRot="1" noChangeAspect="1" noMove="1" noResize="1" noEditPoints="1" noAdjustHandles="1" noChangeArrowheads="1" noChangeShapeType="1" noTextEdit="1"/>
              </p:cNvSpPr>
              <p:nvPr/>
            </p:nvSpPr>
            <p:spPr>
              <a:xfrm>
                <a:off x="4729950" y="3830022"/>
                <a:ext cx="1414391" cy="523220"/>
              </a:xfrm>
              <a:prstGeom prst="rect">
                <a:avLst/>
              </a:prstGeom>
              <a:blipFill>
                <a:blip r:embed="rId9"/>
                <a:stretch>
                  <a:fillRect b="-1190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0CB8CB39-3471-5E7A-2E22-36D4B9A8A428}"/>
                  </a:ext>
                </a:extLst>
              </p:cNvPr>
              <p:cNvSpPr txBox="1"/>
              <p:nvPr/>
            </p:nvSpPr>
            <p:spPr>
              <a:xfrm>
                <a:off x="4681609" y="5638507"/>
                <a:ext cx="1414391" cy="52322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𝑦</m:t>
                          </m:r>
                        </m:e>
                        <m:sub>
                          <m:r>
                            <a:rPr lang="en-US" sz="2800" b="0" i="1" smtClean="0">
                              <a:solidFill>
                                <a:srgbClr val="FF0000"/>
                              </a:solidFill>
                              <a:latin typeface="Cambria Math" panose="02040503050406030204" pitchFamily="18" charset="0"/>
                            </a:rPr>
                            <m:t>𝑁</m:t>
                          </m:r>
                        </m:sub>
                      </m:sSub>
                      <m:r>
                        <a:rPr lang="en-US" sz="2800" b="0" i="1" smtClean="0">
                          <a:solidFill>
                            <a:srgbClr val="FF0000"/>
                          </a:solidFill>
                          <a:latin typeface="Cambria Math" panose="02040503050406030204" pitchFamily="18" charset="0"/>
                        </a:rPr>
                        <m:t>, </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𝑁</m:t>
                          </m:r>
                        </m:sub>
                      </m:sSub>
                    </m:oMath>
                  </m:oMathPara>
                </a14:m>
                <a:endParaRPr lang="en-US" sz="2800" b="0" dirty="0">
                  <a:solidFill>
                    <a:srgbClr val="FF0000"/>
                  </a:solidFill>
                </a:endParaRPr>
              </a:p>
            </p:txBody>
          </p:sp>
        </mc:Choice>
        <mc:Fallback>
          <p:sp>
            <p:nvSpPr>
              <p:cNvPr id="9" name="TextBox 8">
                <a:extLst>
                  <a:ext uri="{FF2B5EF4-FFF2-40B4-BE49-F238E27FC236}">
                    <a16:creationId xmlns:a16="http://schemas.microsoft.com/office/drawing/2014/main" id="{0CB8CB39-3471-5E7A-2E22-36D4B9A8A428}"/>
                  </a:ext>
                </a:extLst>
              </p:cNvPr>
              <p:cNvSpPr txBox="1">
                <a:spLocks noRot="1" noChangeAspect="1" noMove="1" noResize="1" noEditPoints="1" noAdjustHandles="1" noChangeArrowheads="1" noChangeShapeType="1" noTextEdit="1"/>
              </p:cNvSpPr>
              <p:nvPr/>
            </p:nvSpPr>
            <p:spPr>
              <a:xfrm>
                <a:off x="4681609" y="5638507"/>
                <a:ext cx="1414391" cy="523220"/>
              </a:xfrm>
              <a:prstGeom prst="rect">
                <a:avLst/>
              </a:prstGeom>
              <a:blipFill>
                <a:blip r:embed="rId10"/>
                <a:stretch>
                  <a:fillRect b="-9524"/>
                </a:stretch>
              </a:blipFill>
            </p:spPr>
            <p:txBody>
              <a:bodyPr/>
              <a:lstStyle/>
              <a:p>
                <a:r>
                  <a:rPr lang="en-US">
                    <a:noFill/>
                  </a:rPr>
                  <a:t> </a:t>
                </a:r>
              </a:p>
            </p:txBody>
          </p:sp>
        </mc:Fallback>
      </mc:AlternateContent>
    </p:spTree>
    <p:extLst>
      <p:ext uri="{BB962C8B-B14F-4D97-AF65-F5344CB8AC3E}">
        <p14:creationId xmlns:p14="http://schemas.microsoft.com/office/powerpoint/2010/main" val="3450407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erson with the mouth open&#10;&#10;Description automatically generated with low confidence">
            <a:extLst>
              <a:ext uri="{FF2B5EF4-FFF2-40B4-BE49-F238E27FC236}">
                <a16:creationId xmlns:a16="http://schemas.microsoft.com/office/drawing/2014/main" id="{C759E250-18D8-FBE0-9520-C27E8B4A098B}"/>
              </a:ext>
            </a:extLst>
          </p:cNvPr>
          <p:cNvPicPr>
            <a:picLocks noChangeAspect="1"/>
          </p:cNvPicPr>
          <p:nvPr/>
        </p:nvPicPr>
        <p:blipFill>
          <a:blip r:embed="rId2"/>
          <a:stretch>
            <a:fillRect/>
          </a:stretch>
        </p:blipFill>
        <p:spPr>
          <a:xfrm>
            <a:off x="9331403" y="2698084"/>
            <a:ext cx="1074059" cy="1074059"/>
          </a:xfrm>
          <a:prstGeom prst="rect">
            <a:avLst/>
          </a:prstGeom>
        </p:spPr>
      </p:pic>
      <p:pic>
        <p:nvPicPr>
          <p:cNvPr id="2" name="Picture 1">
            <a:extLst>
              <a:ext uri="{FF2B5EF4-FFF2-40B4-BE49-F238E27FC236}">
                <a16:creationId xmlns:a16="http://schemas.microsoft.com/office/drawing/2014/main" id="{DB085A7D-0061-A8B6-A511-89760E689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568" y="2512528"/>
            <a:ext cx="1889895" cy="2501652"/>
          </a:xfrm>
          <a:prstGeom prst="rect">
            <a:avLst/>
          </a:prstGeom>
        </p:spPr>
      </p:pic>
      <p:grpSp>
        <p:nvGrpSpPr>
          <p:cNvPr id="4" name="Group 3">
            <a:extLst>
              <a:ext uri="{FF2B5EF4-FFF2-40B4-BE49-F238E27FC236}">
                <a16:creationId xmlns:a16="http://schemas.microsoft.com/office/drawing/2014/main" id="{4B2EBA7A-DB07-F44A-5B96-611061FA4B66}"/>
              </a:ext>
            </a:extLst>
          </p:cNvPr>
          <p:cNvGrpSpPr/>
          <p:nvPr/>
        </p:nvGrpSpPr>
        <p:grpSpPr>
          <a:xfrm>
            <a:off x="3560323" y="1649442"/>
            <a:ext cx="4401253" cy="4070421"/>
            <a:chOff x="4328999" y="1477694"/>
            <a:chExt cx="2611679" cy="2811436"/>
          </a:xfrm>
        </p:grpSpPr>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3E5C6425-9BBC-295A-637B-E058C42D73AA}"/>
                    </a:ext>
                  </a:extLst>
                </p:cNvPr>
                <p:cNvSpPr/>
                <p:nvPr/>
              </p:nvSpPr>
              <p:spPr>
                <a:xfrm>
                  <a:off x="4328999" y="2938201"/>
                  <a:ext cx="596663" cy="13509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𝑥</m:t>
                        </m:r>
                      </m:oMath>
                    </m:oMathPara>
                  </a14:m>
                  <a:endParaRPr lang="en-US" sz="2800" dirty="0"/>
                </a:p>
              </p:txBody>
            </p:sp>
          </mc:Choice>
          <mc:Fallback>
            <p:sp>
              <p:nvSpPr>
                <p:cNvPr id="5" name="Rectangle 4">
                  <a:extLst>
                    <a:ext uri="{FF2B5EF4-FFF2-40B4-BE49-F238E27FC236}">
                      <a16:creationId xmlns:a16="http://schemas.microsoft.com/office/drawing/2014/main" id="{3E5C6425-9BBC-295A-637B-E058C42D73AA}"/>
                    </a:ext>
                  </a:extLst>
                </p:cNvPr>
                <p:cNvSpPr>
                  <a:spLocks noRot="1" noChangeAspect="1" noMove="1" noResize="1" noEditPoints="1" noAdjustHandles="1" noChangeArrowheads="1" noChangeShapeType="1" noTextEdit="1"/>
                </p:cNvSpPr>
                <p:nvPr/>
              </p:nvSpPr>
              <p:spPr>
                <a:xfrm>
                  <a:off x="4328999" y="2938201"/>
                  <a:ext cx="596663" cy="135092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8C9258F1-9C93-2D65-C96C-07F78561AC3A}"/>
                    </a:ext>
                  </a:extLst>
                </p:cNvPr>
                <p:cNvSpPr/>
                <p:nvPr/>
              </p:nvSpPr>
              <p:spPr>
                <a:xfrm>
                  <a:off x="4337758" y="1477694"/>
                  <a:ext cx="587904" cy="1270709"/>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𝑤</m:t>
                        </m:r>
                      </m:oMath>
                    </m:oMathPara>
                  </a14:m>
                  <a:endParaRPr lang="en-US" sz="2800" dirty="0">
                    <a:solidFill>
                      <a:srgbClr val="FF0000"/>
                    </a:solidFill>
                  </a:endParaRPr>
                </a:p>
              </p:txBody>
            </p:sp>
          </mc:Choice>
          <mc:Fallback>
            <p:sp>
              <p:nvSpPr>
                <p:cNvPr id="6" name="Rectangle 5">
                  <a:extLst>
                    <a:ext uri="{FF2B5EF4-FFF2-40B4-BE49-F238E27FC236}">
                      <a16:creationId xmlns:a16="http://schemas.microsoft.com/office/drawing/2014/main" id="{8C9258F1-9C93-2D65-C96C-07F78561AC3A}"/>
                    </a:ext>
                  </a:extLst>
                </p:cNvPr>
                <p:cNvSpPr>
                  <a:spLocks noRot="1" noChangeAspect="1" noMove="1" noResize="1" noEditPoints="1" noAdjustHandles="1" noChangeArrowheads="1" noChangeShapeType="1" noTextEdit="1"/>
                </p:cNvSpPr>
                <p:nvPr/>
              </p:nvSpPr>
              <p:spPr>
                <a:xfrm>
                  <a:off x="4337758" y="1477694"/>
                  <a:ext cx="587904" cy="127070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1AAC0F21-9C41-6E90-6763-D318B7C5B6A1}"/>
                    </a:ext>
                  </a:extLst>
                </p:cNvPr>
                <p:cNvSpPr/>
                <p:nvPr/>
              </p:nvSpPr>
              <p:spPr>
                <a:xfrm>
                  <a:off x="5050783" y="1477694"/>
                  <a:ext cx="1889895" cy="27777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0" dirty="0"/>
                    <a:t>Circuit </a:t>
                  </a:r>
                  <a14:m>
                    <m:oMath xmlns:m="http://schemas.openxmlformats.org/officeDocument/2006/math">
                      <m:r>
                        <a:rPr lang="en-US" sz="2800" b="0" i="1" smtClean="0">
                          <a:solidFill>
                            <a:srgbClr val="FF0000"/>
                          </a:solidFill>
                          <a:latin typeface="Cambria Math" panose="02040503050406030204" pitchFamily="18" charset="0"/>
                        </a:rPr>
                        <m:t>𝐶</m:t>
                      </m:r>
                    </m:oMath>
                  </a14:m>
                  <a:endParaRPr lang="en-US" sz="2800" dirty="0"/>
                </a:p>
              </p:txBody>
            </p:sp>
          </mc:Choice>
          <mc:Fallback>
            <p:sp>
              <p:nvSpPr>
                <p:cNvPr id="8" name="Rectangle 7">
                  <a:extLst>
                    <a:ext uri="{FF2B5EF4-FFF2-40B4-BE49-F238E27FC236}">
                      <a16:creationId xmlns:a16="http://schemas.microsoft.com/office/drawing/2014/main" id="{1AAC0F21-9C41-6E90-6763-D318B7C5B6A1}"/>
                    </a:ext>
                  </a:extLst>
                </p:cNvPr>
                <p:cNvSpPr>
                  <a:spLocks noRot="1" noChangeAspect="1" noMove="1" noResize="1" noEditPoints="1" noAdjustHandles="1" noChangeArrowheads="1" noChangeShapeType="1" noTextEdit="1"/>
                </p:cNvSpPr>
                <p:nvPr/>
              </p:nvSpPr>
              <p:spPr>
                <a:xfrm>
                  <a:off x="5050783" y="1477694"/>
                  <a:ext cx="1889895" cy="2777729"/>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9EF6E37B-82E6-18D2-3A9B-F18AA8E0BE79}"/>
                  </a:ext>
                </a:extLst>
              </p:cNvPr>
              <p:cNvSpPr/>
              <p:nvPr/>
            </p:nvSpPr>
            <p:spPr>
              <a:xfrm>
                <a:off x="8129078" y="1649442"/>
                <a:ext cx="995845" cy="995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i="1" smtClean="0">
                              <a:solidFill>
                                <a:srgbClr val="FF0000"/>
                              </a:solidFill>
                              <a:latin typeface="Cambria Math" panose="02040503050406030204" pitchFamily="18" charset="0"/>
                              <a:ea typeface="Cambria Math" panose="02040503050406030204" pitchFamily="18" charset="0"/>
                            </a:rPr>
                          </m:ctrlPr>
                        </m:sSubPr>
                        <m:e>
                          <m:r>
                            <a:rPr lang="en-US" altLang="zh-CN" sz="2800" b="0" i="1" smtClean="0">
                              <a:solidFill>
                                <a:srgbClr val="FF0000"/>
                              </a:solidFill>
                              <a:latin typeface="Cambria Math" panose="02040503050406030204" pitchFamily="18" charset="0"/>
                              <a:ea typeface="Cambria Math" panose="02040503050406030204" pitchFamily="18" charset="0"/>
                            </a:rPr>
                            <m:t> </m:t>
                          </m:r>
                          <m:r>
                            <a:rPr lang="en-US" altLang="zh-CN" sz="2800" b="0" i="1" smtClean="0">
                              <a:solidFill>
                                <a:srgbClr val="FF0000"/>
                              </a:solidFill>
                              <a:latin typeface="Cambria Math" panose="02040503050406030204" pitchFamily="18" charset="0"/>
                              <a:ea typeface="Cambria Math" panose="02040503050406030204" pitchFamily="18" charset="0"/>
                            </a:rPr>
                            <m:t>𝑦</m:t>
                          </m:r>
                        </m:e>
                        <m:sub>
                          <m:r>
                            <a:rPr lang="en-US" altLang="zh-CN" sz="2800" b="0" i="1" smtClean="0">
                              <a:solidFill>
                                <a:srgbClr val="FF0000"/>
                              </a:solidFill>
                              <a:latin typeface="Cambria Math" panose="02040503050406030204" pitchFamily="18" charset="0"/>
                              <a:ea typeface="Cambria Math" panose="02040503050406030204" pitchFamily="18" charset="0"/>
                            </a:rPr>
                            <m:t>1</m:t>
                          </m:r>
                        </m:sub>
                      </m:sSub>
                    </m:oMath>
                  </m:oMathPara>
                </a14:m>
                <a:endParaRPr lang="en-US" sz="2800" dirty="0"/>
              </a:p>
            </p:txBody>
          </p:sp>
        </mc:Choice>
        <mc:Fallback>
          <p:sp>
            <p:nvSpPr>
              <p:cNvPr id="9" name="Rectangle 8">
                <a:extLst>
                  <a:ext uri="{FF2B5EF4-FFF2-40B4-BE49-F238E27FC236}">
                    <a16:creationId xmlns:a16="http://schemas.microsoft.com/office/drawing/2014/main" id="{9EF6E37B-82E6-18D2-3A9B-F18AA8E0BE79}"/>
                  </a:ext>
                </a:extLst>
              </p:cNvPr>
              <p:cNvSpPr>
                <a:spLocks noRot="1" noChangeAspect="1" noMove="1" noResize="1" noEditPoints="1" noAdjustHandles="1" noChangeArrowheads="1" noChangeShapeType="1" noTextEdit="1"/>
              </p:cNvSpPr>
              <p:nvPr/>
            </p:nvSpPr>
            <p:spPr>
              <a:xfrm>
                <a:off x="8129078" y="1649442"/>
                <a:ext cx="995845" cy="995845"/>
              </a:xfrm>
              <a:prstGeom prst="rect">
                <a:avLst/>
              </a:prstGeom>
              <a:blipFill>
                <a:blip r:embed="rId7"/>
                <a:stretch>
                  <a:fillRect/>
                </a:stretch>
              </a:blipFill>
            </p:spPr>
            <p:txBody>
              <a:bodyPr/>
              <a:lstStyle/>
              <a:p>
                <a:r>
                  <a:rPr lang="en-US">
                    <a:noFill/>
                  </a:rPr>
                  <a:t> </a:t>
                </a:r>
              </a:p>
            </p:txBody>
          </p:sp>
        </mc:Fallback>
      </mc:AlternateContent>
      <p:pic>
        <p:nvPicPr>
          <p:cNvPr id="10" name="Picture 9" descr="A person with the mouth open&#10;&#10;Description automatically generated with low confidence">
            <a:extLst>
              <a:ext uri="{FF2B5EF4-FFF2-40B4-BE49-F238E27FC236}">
                <a16:creationId xmlns:a16="http://schemas.microsoft.com/office/drawing/2014/main" id="{B9D5749F-56C0-0099-A898-F77FC18DA086}"/>
              </a:ext>
            </a:extLst>
          </p:cNvPr>
          <p:cNvPicPr>
            <a:picLocks noChangeAspect="1"/>
          </p:cNvPicPr>
          <p:nvPr/>
        </p:nvPicPr>
        <p:blipFill>
          <a:blip r:embed="rId2"/>
          <a:stretch>
            <a:fillRect/>
          </a:stretch>
        </p:blipFill>
        <p:spPr>
          <a:xfrm>
            <a:off x="9290077" y="1347703"/>
            <a:ext cx="1164825" cy="1164825"/>
          </a:xfrm>
          <a:prstGeom prst="rect">
            <a:avLst/>
          </a:prstGeom>
        </p:spPr>
      </p:pic>
      <p:sp>
        <p:nvSpPr>
          <p:cNvPr id="11" name="TextBox 10">
            <a:extLst>
              <a:ext uri="{FF2B5EF4-FFF2-40B4-BE49-F238E27FC236}">
                <a16:creationId xmlns:a16="http://schemas.microsoft.com/office/drawing/2014/main" id="{4827BEC8-1AE4-4169-A827-1E3267CEDB97}"/>
              </a:ext>
            </a:extLst>
          </p:cNvPr>
          <p:cNvSpPr txBox="1"/>
          <p:nvPr/>
        </p:nvSpPr>
        <p:spPr>
          <a:xfrm>
            <a:off x="9322088" y="2425517"/>
            <a:ext cx="1100805" cy="369332"/>
          </a:xfrm>
          <a:prstGeom prst="rect">
            <a:avLst/>
          </a:prstGeom>
          <a:noFill/>
        </p:spPr>
        <p:txBody>
          <a:bodyPr wrap="square" rtlCol="0">
            <a:spAutoFit/>
          </a:bodyPr>
          <a:lstStyle/>
          <a:p>
            <a:r>
              <a:rPr lang="en-US" dirty="0"/>
              <a:t>Verifier 1</a:t>
            </a:r>
          </a:p>
        </p:txBody>
      </p:sp>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5C254EE1-42B2-993B-80B9-891608621BFD}"/>
                  </a:ext>
                </a:extLst>
              </p:cNvPr>
              <p:cNvSpPr/>
              <p:nvPr/>
            </p:nvSpPr>
            <p:spPr>
              <a:xfrm>
                <a:off x="8129078" y="2737192"/>
                <a:ext cx="995845" cy="995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i="1" smtClean="0">
                              <a:solidFill>
                                <a:srgbClr val="FF0000"/>
                              </a:solidFill>
                              <a:latin typeface="Cambria Math" panose="02040503050406030204" pitchFamily="18" charset="0"/>
                              <a:ea typeface="Cambria Math" panose="02040503050406030204" pitchFamily="18" charset="0"/>
                            </a:rPr>
                          </m:ctrlPr>
                        </m:sSubPr>
                        <m:e>
                          <m:r>
                            <a:rPr lang="en-US" altLang="zh-CN" sz="2800" b="0" i="1" smtClean="0">
                              <a:solidFill>
                                <a:srgbClr val="FF0000"/>
                              </a:solidFill>
                              <a:latin typeface="Cambria Math" panose="02040503050406030204" pitchFamily="18" charset="0"/>
                              <a:ea typeface="Cambria Math" panose="02040503050406030204" pitchFamily="18" charset="0"/>
                            </a:rPr>
                            <m:t> </m:t>
                          </m:r>
                          <m:r>
                            <a:rPr lang="en-US" altLang="zh-CN" sz="2800" b="0" i="1" smtClean="0">
                              <a:solidFill>
                                <a:srgbClr val="FF0000"/>
                              </a:solidFill>
                              <a:latin typeface="Cambria Math" panose="02040503050406030204" pitchFamily="18" charset="0"/>
                              <a:ea typeface="Cambria Math" panose="02040503050406030204" pitchFamily="18" charset="0"/>
                            </a:rPr>
                            <m:t>𝑦</m:t>
                          </m:r>
                        </m:e>
                        <m:sub>
                          <m:r>
                            <a:rPr lang="en-US" altLang="zh-CN" sz="2800" b="0" i="1" smtClean="0">
                              <a:solidFill>
                                <a:srgbClr val="FF0000"/>
                              </a:solidFill>
                              <a:latin typeface="Cambria Math" panose="02040503050406030204" pitchFamily="18" charset="0"/>
                              <a:ea typeface="Cambria Math" panose="02040503050406030204" pitchFamily="18" charset="0"/>
                            </a:rPr>
                            <m:t>2</m:t>
                          </m:r>
                        </m:sub>
                      </m:sSub>
                    </m:oMath>
                  </m:oMathPara>
                </a14:m>
                <a:endParaRPr lang="en-US" sz="2800" dirty="0"/>
              </a:p>
            </p:txBody>
          </p:sp>
        </mc:Choice>
        <mc:Fallback>
          <p:sp>
            <p:nvSpPr>
              <p:cNvPr id="12" name="Rectangle 11">
                <a:extLst>
                  <a:ext uri="{FF2B5EF4-FFF2-40B4-BE49-F238E27FC236}">
                    <a16:creationId xmlns:a16="http://schemas.microsoft.com/office/drawing/2014/main" id="{5C254EE1-42B2-993B-80B9-891608621BFD}"/>
                  </a:ext>
                </a:extLst>
              </p:cNvPr>
              <p:cNvSpPr>
                <a:spLocks noRot="1" noChangeAspect="1" noMove="1" noResize="1" noEditPoints="1" noAdjustHandles="1" noChangeArrowheads="1" noChangeShapeType="1" noTextEdit="1"/>
              </p:cNvSpPr>
              <p:nvPr/>
            </p:nvSpPr>
            <p:spPr>
              <a:xfrm>
                <a:off x="8129078" y="2737192"/>
                <a:ext cx="995845" cy="99584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E3E33678-E3AB-3581-6AF7-DD189ED2DD4E}"/>
                  </a:ext>
                </a:extLst>
              </p:cNvPr>
              <p:cNvSpPr/>
              <p:nvPr/>
            </p:nvSpPr>
            <p:spPr>
              <a:xfrm>
                <a:off x="8129077" y="4700613"/>
                <a:ext cx="995845" cy="995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i="1" smtClean="0">
                              <a:solidFill>
                                <a:srgbClr val="FF0000"/>
                              </a:solidFill>
                              <a:latin typeface="Cambria Math" panose="02040503050406030204" pitchFamily="18" charset="0"/>
                              <a:ea typeface="Cambria Math" panose="02040503050406030204" pitchFamily="18" charset="0"/>
                            </a:rPr>
                          </m:ctrlPr>
                        </m:sSubPr>
                        <m:e>
                          <m:r>
                            <a:rPr lang="en-US" altLang="zh-CN" sz="2800" b="0" i="1" smtClean="0">
                              <a:solidFill>
                                <a:srgbClr val="FF0000"/>
                              </a:solidFill>
                              <a:latin typeface="Cambria Math" panose="02040503050406030204" pitchFamily="18" charset="0"/>
                              <a:ea typeface="Cambria Math" panose="02040503050406030204" pitchFamily="18" charset="0"/>
                            </a:rPr>
                            <m:t> </m:t>
                          </m:r>
                          <m:r>
                            <a:rPr lang="en-US" altLang="zh-CN" sz="2800" b="0" i="1" smtClean="0">
                              <a:solidFill>
                                <a:srgbClr val="FF0000"/>
                              </a:solidFill>
                              <a:latin typeface="Cambria Math" panose="02040503050406030204" pitchFamily="18" charset="0"/>
                              <a:ea typeface="Cambria Math" panose="02040503050406030204" pitchFamily="18" charset="0"/>
                            </a:rPr>
                            <m:t>𝑦</m:t>
                          </m:r>
                        </m:e>
                        <m:sub>
                          <m:r>
                            <a:rPr lang="en-US" altLang="zh-CN" sz="2800" b="0" i="1" smtClean="0">
                              <a:solidFill>
                                <a:srgbClr val="FF0000"/>
                              </a:solidFill>
                              <a:latin typeface="Cambria Math" panose="02040503050406030204" pitchFamily="18" charset="0"/>
                              <a:ea typeface="Cambria Math" panose="02040503050406030204" pitchFamily="18" charset="0"/>
                            </a:rPr>
                            <m:t>𝑁</m:t>
                          </m:r>
                        </m:sub>
                      </m:sSub>
                    </m:oMath>
                  </m:oMathPara>
                </a14:m>
                <a:endParaRPr lang="en-US" sz="2800" dirty="0"/>
              </a:p>
            </p:txBody>
          </p:sp>
        </mc:Choice>
        <mc:Fallback>
          <p:sp>
            <p:nvSpPr>
              <p:cNvPr id="13" name="Rectangle 12">
                <a:extLst>
                  <a:ext uri="{FF2B5EF4-FFF2-40B4-BE49-F238E27FC236}">
                    <a16:creationId xmlns:a16="http://schemas.microsoft.com/office/drawing/2014/main" id="{E3E33678-E3AB-3581-6AF7-DD189ED2DD4E}"/>
                  </a:ext>
                </a:extLst>
              </p:cNvPr>
              <p:cNvSpPr>
                <a:spLocks noRot="1" noChangeAspect="1" noMove="1" noResize="1" noEditPoints="1" noAdjustHandles="1" noChangeArrowheads="1" noChangeShapeType="1" noTextEdit="1"/>
              </p:cNvSpPr>
              <p:nvPr/>
            </p:nvSpPr>
            <p:spPr>
              <a:xfrm>
                <a:off x="8129077" y="4700613"/>
                <a:ext cx="995845" cy="99584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a:extLst>
                  <a:ext uri="{FF2B5EF4-FFF2-40B4-BE49-F238E27FC236}">
                    <a16:creationId xmlns:a16="http://schemas.microsoft.com/office/drawing/2014/main" id="{2E1D7F5A-2DC0-D005-E5A2-E31A4688ACA6}"/>
                  </a:ext>
                </a:extLst>
              </p:cNvPr>
              <p:cNvSpPr/>
              <p:nvPr/>
            </p:nvSpPr>
            <p:spPr>
              <a:xfrm rot="5400000">
                <a:off x="8126957" y="4143032"/>
                <a:ext cx="1000083"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rPr>
                        <m:t>⋯</m:t>
                      </m:r>
                    </m:oMath>
                  </m:oMathPara>
                </a14:m>
                <a:endParaRPr lang="en-US" sz="2800" dirty="0">
                  <a:solidFill>
                    <a:schemeClr val="tx1"/>
                  </a:solidFill>
                </a:endParaRPr>
              </a:p>
            </p:txBody>
          </p:sp>
        </mc:Choice>
        <mc:Fallback>
          <p:sp>
            <p:nvSpPr>
              <p:cNvPr id="15" name="Rectangle 14">
                <a:extLst>
                  <a:ext uri="{FF2B5EF4-FFF2-40B4-BE49-F238E27FC236}">
                    <a16:creationId xmlns:a16="http://schemas.microsoft.com/office/drawing/2014/main" id="{2E1D7F5A-2DC0-D005-E5A2-E31A4688ACA6}"/>
                  </a:ext>
                </a:extLst>
              </p:cNvPr>
              <p:cNvSpPr>
                <a:spLocks noRot="1" noChangeAspect="1" noMove="1" noResize="1" noEditPoints="1" noAdjustHandles="1" noChangeArrowheads="1" noChangeShapeType="1" noTextEdit="1"/>
              </p:cNvSpPr>
              <p:nvPr/>
            </p:nvSpPr>
            <p:spPr>
              <a:xfrm rot="5400000">
                <a:off x="8126957" y="4143032"/>
                <a:ext cx="1000083" cy="523220"/>
              </a:xfrm>
              <a:prstGeom prst="rect">
                <a:avLst/>
              </a:prstGeom>
              <a:blipFill>
                <a:blip r:embed="rId10"/>
                <a:stretch>
                  <a:fillRect/>
                </a:stretch>
              </a:blipFill>
            </p:spPr>
            <p:txBody>
              <a:bodyPr/>
              <a:lstStyle/>
              <a:p>
                <a:r>
                  <a:rPr lang="en-US">
                    <a:noFill/>
                  </a:rPr>
                  <a:t> </a:t>
                </a:r>
              </a:p>
            </p:txBody>
          </p:sp>
        </mc:Fallback>
      </mc:AlternateContent>
      <p:pic>
        <p:nvPicPr>
          <p:cNvPr id="17" name="Picture 16" descr="A person with the mouth open&#10;&#10;Description automatically generated with low confidence">
            <a:extLst>
              <a:ext uri="{FF2B5EF4-FFF2-40B4-BE49-F238E27FC236}">
                <a16:creationId xmlns:a16="http://schemas.microsoft.com/office/drawing/2014/main" id="{1C34B7AF-C13F-3B51-3FF2-4AB103FA3581}"/>
              </a:ext>
            </a:extLst>
          </p:cNvPr>
          <p:cNvPicPr>
            <a:picLocks noChangeAspect="1"/>
          </p:cNvPicPr>
          <p:nvPr/>
        </p:nvPicPr>
        <p:blipFill>
          <a:blip r:embed="rId2"/>
          <a:stretch>
            <a:fillRect/>
          </a:stretch>
        </p:blipFill>
        <p:spPr>
          <a:xfrm>
            <a:off x="9433409" y="4597003"/>
            <a:ext cx="1074059" cy="1074059"/>
          </a:xfrm>
          <a:prstGeom prst="rect">
            <a:avLst/>
          </a:prstGeom>
        </p:spPr>
      </p:pic>
      <p:sp>
        <p:nvSpPr>
          <p:cNvPr id="18" name="TextBox 17">
            <a:extLst>
              <a:ext uri="{FF2B5EF4-FFF2-40B4-BE49-F238E27FC236}">
                <a16:creationId xmlns:a16="http://schemas.microsoft.com/office/drawing/2014/main" id="{C46E3377-89FD-A765-BE4A-502A46A49BCF}"/>
              </a:ext>
            </a:extLst>
          </p:cNvPr>
          <p:cNvSpPr txBox="1"/>
          <p:nvPr/>
        </p:nvSpPr>
        <p:spPr>
          <a:xfrm>
            <a:off x="9387173" y="5671062"/>
            <a:ext cx="1280345" cy="369332"/>
          </a:xfrm>
          <a:prstGeom prst="rect">
            <a:avLst/>
          </a:prstGeom>
          <a:noFill/>
        </p:spPr>
        <p:txBody>
          <a:bodyPr wrap="square" rtlCol="0">
            <a:spAutoFit/>
          </a:bodyPr>
          <a:lstStyle/>
          <a:p>
            <a:r>
              <a:rPr lang="en-US" dirty="0"/>
              <a:t>Verifier N</a:t>
            </a:r>
          </a:p>
        </p:txBody>
      </p:sp>
      <p:sp>
        <p:nvSpPr>
          <p:cNvPr id="20" name="TextBox 19">
            <a:extLst>
              <a:ext uri="{FF2B5EF4-FFF2-40B4-BE49-F238E27FC236}">
                <a16:creationId xmlns:a16="http://schemas.microsoft.com/office/drawing/2014/main" id="{ADE4B9B0-F02F-6320-11D2-590104DBFA7A}"/>
              </a:ext>
            </a:extLst>
          </p:cNvPr>
          <p:cNvSpPr txBox="1"/>
          <p:nvPr/>
        </p:nvSpPr>
        <p:spPr>
          <a:xfrm>
            <a:off x="9340937" y="3811251"/>
            <a:ext cx="1280345" cy="369332"/>
          </a:xfrm>
          <a:prstGeom prst="rect">
            <a:avLst/>
          </a:prstGeom>
          <a:noFill/>
        </p:spPr>
        <p:txBody>
          <a:bodyPr wrap="square" rtlCol="0">
            <a:spAutoFit/>
          </a:bodyPr>
          <a:lstStyle/>
          <a:p>
            <a:r>
              <a:rPr lang="en-US" dirty="0"/>
              <a:t>Verifier 2</a:t>
            </a:r>
          </a:p>
        </p:txBody>
      </p:sp>
      <mc:AlternateContent xmlns:mc="http://schemas.openxmlformats.org/markup-compatibility/2006">
        <mc:Choice xmlns:a14="http://schemas.microsoft.com/office/drawing/2010/main" Requires="a14">
          <p:sp>
            <p:nvSpPr>
              <p:cNvPr id="21" name="Rectangle 20">
                <a:extLst>
                  <a:ext uri="{FF2B5EF4-FFF2-40B4-BE49-F238E27FC236}">
                    <a16:creationId xmlns:a16="http://schemas.microsoft.com/office/drawing/2014/main" id="{715A1714-8FDF-A225-C472-A59421BD460C}"/>
                  </a:ext>
                </a:extLst>
              </p:cNvPr>
              <p:cNvSpPr/>
              <p:nvPr/>
            </p:nvSpPr>
            <p:spPr>
              <a:xfrm rot="5400000">
                <a:off x="9401369" y="4135454"/>
                <a:ext cx="1000083"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rPr>
                        <m:t>⋯</m:t>
                      </m:r>
                    </m:oMath>
                  </m:oMathPara>
                </a14:m>
                <a:endParaRPr lang="en-US" sz="2800" dirty="0">
                  <a:solidFill>
                    <a:schemeClr val="tx1"/>
                  </a:solidFill>
                </a:endParaRPr>
              </a:p>
            </p:txBody>
          </p:sp>
        </mc:Choice>
        <mc:Fallback>
          <p:sp>
            <p:nvSpPr>
              <p:cNvPr id="21" name="Rectangle 20">
                <a:extLst>
                  <a:ext uri="{FF2B5EF4-FFF2-40B4-BE49-F238E27FC236}">
                    <a16:creationId xmlns:a16="http://schemas.microsoft.com/office/drawing/2014/main" id="{715A1714-8FDF-A225-C472-A59421BD460C}"/>
                  </a:ext>
                </a:extLst>
              </p:cNvPr>
              <p:cNvSpPr>
                <a:spLocks noRot="1" noChangeAspect="1" noMove="1" noResize="1" noEditPoints="1" noAdjustHandles="1" noChangeArrowheads="1" noChangeShapeType="1" noTextEdit="1"/>
              </p:cNvSpPr>
              <p:nvPr/>
            </p:nvSpPr>
            <p:spPr>
              <a:xfrm rot="5400000">
                <a:off x="9401369" y="4135454"/>
                <a:ext cx="1000083"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ADDB7163-F383-5EE8-616C-39D78B900EDA}"/>
                  </a:ext>
                </a:extLst>
              </p:cNvPr>
              <p:cNvSpPr txBox="1"/>
              <p:nvPr/>
            </p:nvSpPr>
            <p:spPr>
              <a:xfrm>
                <a:off x="10422893" y="1805465"/>
                <a:ext cx="100550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1</m:t>
                          </m:r>
                        </m:sub>
                      </m:sSub>
                    </m:oMath>
                  </m:oMathPara>
                </a14:m>
                <a:endParaRPr lang="en-US" sz="2800" dirty="0"/>
              </a:p>
            </p:txBody>
          </p:sp>
        </mc:Choice>
        <mc:Fallback>
          <p:sp>
            <p:nvSpPr>
              <p:cNvPr id="23" name="TextBox 22">
                <a:extLst>
                  <a:ext uri="{FF2B5EF4-FFF2-40B4-BE49-F238E27FC236}">
                    <a16:creationId xmlns:a16="http://schemas.microsoft.com/office/drawing/2014/main" id="{ADDB7163-F383-5EE8-616C-39D78B900EDA}"/>
                  </a:ext>
                </a:extLst>
              </p:cNvPr>
              <p:cNvSpPr txBox="1">
                <a:spLocks noRot="1" noChangeAspect="1" noMove="1" noResize="1" noEditPoints="1" noAdjustHandles="1" noChangeArrowheads="1" noChangeShapeType="1" noTextEdit="1"/>
              </p:cNvSpPr>
              <p:nvPr/>
            </p:nvSpPr>
            <p:spPr>
              <a:xfrm>
                <a:off x="10422893" y="1805465"/>
                <a:ext cx="1005508" cy="523220"/>
              </a:xfrm>
              <a:prstGeom prst="rect">
                <a:avLst/>
              </a:prstGeom>
              <a:blipFill>
                <a:blip r:embed="rId12"/>
                <a:stretch>
                  <a:fillRect b="-23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C9A1C400-5568-D1C3-42AF-5500A651489B}"/>
                  </a:ext>
                </a:extLst>
              </p:cNvPr>
              <p:cNvSpPr txBox="1"/>
              <p:nvPr/>
            </p:nvSpPr>
            <p:spPr>
              <a:xfrm>
                <a:off x="10431022" y="2987445"/>
                <a:ext cx="100550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2</m:t>
                          </m:r>
                        </m:sub>
                      </m:sSub>
                    </m:oMath>
                  </m:oMathPara>
                </a14:m>
                <a:endParaRPr lang="en-US" sz="2800" dirty="0"/>
              </a:p>
            </p:txBody>
          </p:sp>
        </mc:Choice>
        <mc:Fallback>
          <p:sp>
            <p:nvSpPr>
              <p:cNvPr id="24" name="TextBox 23">
                <a:extLst>
                  <a:ext uri="{FF2B5EF4-FFF2-40B4-BE49-F238E27FC236}">
                    <a16:creationId xmlns:a16="http://schemas.microsoft.com/office/drawing/2014/main" id="{C9A1C400-5568-D1C3-42AF-5500A651489B}"/>
                  </a:ext>
                </a:extLst>
              </p:cNvPr>
              <p:cNvSpPr txBox="1">
                <a:spLocks noRot="1" noChangeAspect="1" noMove="1" noResize="1" noEditPoints="1" noAdjustHandles="1" noChangeArrowheads="1" noChangeShapeType="1" noTextEdit="1"/>
              </p:cNvSpPr>
              <p:nvPr/>
            </p:nvSpPr>
            <p:spPr>
              <a:xfrm>
                <a:off x="10431022" y="2987445"/>
                <a:ext cx="1005508" cy="523220"/>
              </a:xfrm>
              <a:prstGeom prst="rect">
                <a:avLst/>
              </a:prstGeom>
              <a:blipFill>
                <a:blip r:embed="rId13"/>
                <a:stretch>
                  <a:fillRect b="-23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D5B87917-E8DF-7287-574C-E9CF069F404C}"/>
                  </a:ext>
                </a:extLst>
              </p:cNvPr>
              <p:cNvSpPr txBox="1"/>
              <p:nvPr/>
            </p:nvSpPr>
            <p:spPr>
              <a:xfrm>
                <a:off x="10422893" y="5027285"/>
                <a:ext cx="100550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𝑁</m:t>
                          </m:r>
                        </m:sub>
                      </m:sSub>
                    </m:oMath>
                  </m:oMathPara>
                </a14:m>
                <a:endParaRPr lang="en-US" sz="2800" dirty="0"/>
              </a:p>
            </p:txBody>
          </p:sp>
        </mc:Choice>
        <mc:Fallback>
          <p:sp>
            <p:nvSpPr>
              <p:cNvPr id="25" name="TextBox 24">
                <a:extLst>
                  <a:ext uri="{FF2B5EF4-FFF2-40B4-BE49-F238E27FC236}">
                    <a16:creationId xmlns:a16="http://schemas.microsoft.com/office/drawing/2014/main" id="{D5B87917-E8DF-7287-574C-E9CF069F404C}"/>
                  </a:ext>
                </a:extLst>
              </p:cNvPr>
              <p:cNvSpPr txBox="1">
                <a:spLocks noRot="1" noChangeAspect="1" noMove="1" noResize="1" noEditPoints="1" noAdjustHandles="1" noChangeArrowheads="1" noChangeShapeType="1" noTextEdit="1"/>
              </p:cNvSpPr>
              <p:nvPr/>
            </p:nvSpPr>
            <p:spPr>
              <a:xfrm>
                <a:off x="10422893" y="5027285"/>
                <a:ext cx="1005508" cy="523220"/>
              </a:xfrm>
              <a:prstGeom prst="rect">
                <a:avLst/>
              </a:prstGeom>
              <a:blipFill>
                <a:blip r:embed="rId14"/>
                <a:stretch>
                  <a:fillRect/>
                </a:stretch>
              </a:blipFill>
            </p:spPr>
            <p:txBody>
              <a:bodyPr/>
              <a:lstStyle/>
              <a:p>
                <a:r>
                  <a:rPr lang="en-US">
                    <a:noFill/>
                  </a:rPr>
                  <a:t> </a:t>
                </a:r>
              </a:p>
            </p:txBody>
          </p:sp>
        </mc:Fallback>
      </mc:AlternateContent>
      <p:sp>
        <p:nvSpPr>
          <p:cNvPr id="3" name="Title 1">
            <a:extLst>
              <a:ext uri="{FF2B5EF4-FFF2-40B4-BE49-F238E27FC236}">
                <a16:creationId xmlns:a16="http://schemas.microsoft.com/office/drawing/2014/main" id="{629E91E6-5A51-7E58-214C-F2C92EAEC268}"/>
              </a:ext>
            </a:extLst>
          </p:cNvPr>
          <p:cNvSpPr txBox="1">
            <a:spLocks/>
          </p:cNvSpPr>
          <p:nvPr/>
        </p:nvSpPr>
        <p:spPr>
          <a:xfrm>
            <a:off x="838200" y="365125"/>
            <a:ext cx="10515600" cy="8815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One-to-many prover</a:t>
            </a:r>
          </a:p>
        </p:txBody>
      </p:sp>
    </p:spTree>
    <p:extLst>
      <p:ext uri="{BB962C8B-B14F-4D97-AF65-F5344CB8AC3E}">
        <p14:creationId xmlns:p14="http://schemas.microsoft.com/office/powerpoint/2010/main" val="3723860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FE471-1800-CA4E-A635-ADB356ADDBE3}"/>
              </a:ext>
            </a:extLst>
          </p:cNvPr>
          <p:cNvSpPr>
            <a:spLocks noGrp="1"/>
          </p:cNvSpPr>
          <p:nvPr>
            <p:ph type="title"/>
          </p:nvPr>
        </p:nvSpPr>
        <p:spPr>
          <a:xfrm>
            <a:off x="838200" y="365125"/>
            <a:ext cx="11908316" cy="1325563"/>
          </a:xfrm>
        </p:spPr>
        <p:txBody>
          <a:bodyPr/>
          <a:lstStyle/>
          <a:p>
            <a:r>
              <a:rPr lang="en-US" dirty="0"/>
              <a:t> Application: verifiable secret sharing (VSS) </a:t>
            </a:r>
          </a:p>
        </p:txBody>
      </p:sp>
      <p:sp>
        <p:nvSpPr>
          <p:cNvPr id="18" name="Slide Number Placeholder 4">
            <a:extLst>
              <a:ext uri="{FF2B5EF4-FFF2-40B4-BE49-F238E27FC236}">
                <a16:creationId xmlns:a16="http://schemas.microsoft.com/office/drawing/2014/main" id="{34A11EFB-90E0-6C4C-8295-C0CA6C52298B}"/>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BF90ED-9FB6-254A-AC1F-D0236B9231E4}" type="slidenum">
              <a:rPr lang="en-US" smtClean="0"/>
              <a:pPr algn="r"/>
              <a:t>5</a:t>
            </a:fld>
            <a:endParaRPr lang="en-US" dirty="0"/>
          </a:p>
        </p:txBody>
      </p:sp>
      <p:pic>
        <p:nvPicPr>
          <p:cNvPr id="16" name="Picture 15">
            <a:extLst>
              <a:ext uri="{FF2B5EF4-FFF2-40B4-BE49-F238E27FC236}">
                <a16:creationId xmlns:a16="http://schemas.microsoft.com/office/drawing/2014/main" id="{7C287818-C4A1-5C1D-1D91-F12EC302F6DF}"/>
              </a:ext>
            </a:extLst>
          </p:cNvPr>
          <p:cNvPicPr>
            <a:picLocks noChangeAspect="1"/>
          </p:cNvPicPr>
          <p:nvPr/>
        </p:nvPicPr>
        <p:blipFill>
          <a:blip r:embed="rId3"/>
          <a:stretch>
            <a:fillRect/>
          </a:stretch>
        </p:blipFill>
        <p:spPr>
          <a:xfrm>
            <a:off x="2070842" y="2833319"/>
            <a:ext cx="1264850" cy="1325563"/>
          </a:xfrm>
          <a:prstGeom prst="rect">
            <a:avLst/>
          </a:prstGeom>
        </p:spPr>
      </p:pic>
      <p:sp>
        <p:nvSpPr>
          <p:cNvPr id="3" name="TextBox 2">
            <a:extLst>
              <a:ext uri="{FF2B5EF4-FFF2-40B4-BE49-F238E27FC236}">
                <a16:creationId xmlns:a16="http://schemas.microsoft.com/office/drawing/2014/main" id="{0CBA8023-8858-3196-1D5A-0C0BF3818E4D}"/>
              </a:ext>
            </a:extLst>
          </p:cNvPr>
          <p:cNvSpPr txBox="1"/>
          <p:nvPr/>
        </p:nvSpPr>
        <p:spPr>
          <a:xfrm>
            <a:off x="2141926" y="4219664"/>
            <a:ext cx="1177445" cy="523220"/>
          </a:xfrm>
          <a:prstGeom prst="rect">
            <a:avLst/>
          </a:prstGeom>
          <a:noFill/>
        </p:spPr>
        <p:txBody>
          <a:bodyPr wrap="square" rtlCol="0">
            <a:spAutoFit/>
          </a:bodyPr>
          <a:lstStyle/>
          <a:p>
            <a:r>
              <a:rPr lang="en-US" sz="2800" dirty="0"/>
              <a:t>Prover</a:t>
            </a:r>
          </a:p>
        </p:txBody>
      </p:sp>
      <p:pic>
        <p:nvPicPr>
          <p:cNvPr id="17" name="Picture 16" descr="A person with the mouth open&#10;&#10;Description automatically generated with low confidence">
            <a:extLst>
              <a:ext uri="{FF2B5EF4-FFF2-40B4-BE49-F238E27FC236}">
                <a16:creationId xmlns:a16="http://schemas.microsoft.com/office/drawing/2014/main" id="{1382AB0E-37DD-9F24-8B0D-C7005A040399}"/>
              </a:ext>
            </a:extLst>
          </p:cNvPr>
          <p:cNvPicPr>
            <a:picLocks noChangeAspect="1"/>
          </p:cNvPicPr>
          <p:nvPr/>
        </p:nvPicPr>
        <p:blipFill>
          <a:blip r:embed="rId4"/>
          <a:stretch>
            <a:fillRect/>
          </a:stretch>
        </p:blipFill>
        <p:spPr>
          <a:xfrm>
            <a:off x="5847916" y="1502402"/>
            <a:ext cx="1074059" cy="1074059"/>
          </a:xfrm>
          <a:prstGeom prst="rect">
            <a:avLst/>
          </a:prstGeom>
        </p:spPr>
      </p:pic>
      <p:sp>
        <p:nvSpPr>
          <p:cNvPr id="19" name="TextBox 18">
            <a:extLst>
              <a:ext uri="{FF2B5EF4-FFF2-40B4-BE49-F238E27FC236}">
                <a16:creationId xmlns:a16="http://schemas.microsoft.com/office/drawing/2014/main" id="{BE1B1ABF-1698-BAEB-8BF4-8E0431CD4419}"/>
              </a:ext>
            </a:extLst>
          </p:cNvPr>
          <p:cNvSpPr txBox="1"/>
          <p:nvPr/>
        </p:nvSpPr>
        <p:spPr>
          <a:xfrm>
            <a:off x="5840881" y="2538244"/>
            <a:ext cx="1187263" cy="369332"/>
          </a:xfrm>
          <a:prstGeom prst="rect">
            <a:avLst/>
          </a:prstGeom>
          <a:noFill/>
        </p:spPr>
        <p:txBody>
          <a:bodyPr wrap="square" rtlCol="0">
            <a:spAutoFit/>
          </a:bodyPr>
          <a:lstStyle/>
          <a:p>
            <a:r>
              <a:rPr lang="en-US" dirty="0"/>
              <a:t>Verifier 1</a:t>
            </a:r>
          </a:p>
        </p:txBody>
      </p:sp>
      <p:pic>
        <p:nvPicPr>
          <p:cNvPr id="20" name="Picture 19" descr="A person with the mouth open&#10;&#10;Description automatically generated with low confidence">
            <a:extLst>
              <a:ext uri="{FF2B5EF4-FFF2-40B4-BE49-F238E27FC236}">
                <a16:creationId xmlns:a16="http://schemas.microsoft.com/office/drawing/2014/main" id="{A8C5CB8F-C4F6-DA09-7EB2-8289FB4E0924}"/>
              </a:ext>
            </a:extLst>
          </p:cNvPr>
          <p:cNvPicPr>
            <a:picLocks noChangeAspect="1"/>
          </p:cNvPicPr>
          <p:nvPr/>
        </p:nvPicPr>
        <p:blipFill>
          <a:blip r:embed="rId4"/>
          <a:stretch>
            <a:fillRect/>
          </a:stretch>
        </p:blipFill>
        <p:spPr>
          <a:xfrm>
            <a:off x="5898830" y="2968819"/>
            <a:ext cx="1074059" cy="1074059"/>
          </a:xfrm>
          <a:prstGeom prst="rect">
            <a:avLst/>
          </a:prstGeom>
        </p:spPr>
      </p:pic>
      <p:sp>
        <p:nvSpPr>
          <p:cNvPr id="21" name="TextBox 20">
            <a:extLst>
              <a:ext uri="{FF2B5EF4-FFF2-40B4-BE49-F238E27FC236}">
                <a16:creationId xmlns:a16="http://schemas.microsoft.com/office/drawing/2014/main" id="{87CD87F0-5051-D129-7AED-E215FD59A384}"/>
              </a:ext>
            </a:extLst>
          </p:cNvPr>
          <p:cNvSpPr txBox="1"/>
          <p:nvPr/>
        </p:nvSpPr>
        <p:spPr>
          <a:xfrm>
            <a:off x="5891795" y="4004661"/>
            <a:ext cx="1187263" cy="369332"/>
          </a:xfrm>
          <a:prstGeom prst="rect">
            <a:avLst/>
          </a:prstGeom>
          <a:noFill/>
        </p:spPr>
        <p:txBody>
          <a:bodyPr wrap="square" rtlCol="0">
            <a:spAutoFit/>
          </a:bodyPr>
          <a:lstStyle/>
          <a:p>
            <a:r>
              <a:rPr lang="en-US" dirty="0"/>
              <a:t>Verifier 2</a:t>
            </a:r>
          </a:p>
        </p:txBody>
      </p:sp>
      <p:pic>
        <p:nvPicPr>
          <p:cNvPr id="22" name="Picture 21" descr="A person with the mouth open&#10;&#10;Description automatically generated with low confidence">
            <a:extLst>
              <a:ext uri="{FF2B5EF4-FFF2-40B4-BE49-F238E27FC236}">
                <a16:creationId xmlns:a16="http://schemas.microsoft.com/office/drawing/2014/main" id="{37887C52-3389-2BC8-9D63-FEE9FA12E8F9}"/>
              </a:ext>
            </a:extLst>
          </p:cNvPr>
          <p:cNvPicPr>
            <a:picLocks noChangeAspect="1"/>
          </p:cNvPicPr>
          <p:nvPr/>
        </p:nvPicPr>
        <p:blipFill>
          <a:blip r:embed="rId4"/>
          <a:stretch>
            <a:fillRect/>
          </a:stretch>
        </p:blipFill>
        <p:spPr>
          <a:xfrm>
            <a:off x="5898830" y="5064257"/>
            <a:ext cx="1074059" cy="1074059"/>
          </a:xfrm>
          <a:prstGeom prst="rect">
            <a:avLst/>
          </a:prstGeom>
        </p:spPr>
      </p:pic>
      <p:sp>
        <p:nvSpPr>
          <p:cNvPr id="23" name="TextBox 22">
            <a:extLst>
              <a:ext uri="{FF2B5EF4-FFF2-40B4-BE49-F238E27FC236}">
                <a16:creationId xmlns:a16="http://schemas.microsoft.com/office/drawing/2014/main" id="{E4EEB00A-2A6D-8A49-66B8-D388F8517C53}"/>
              </a:ext>
            </a:extLst>
          </p:cNvPr>
          <p:cNvSpPr txBox="1"/>
          <p:nvPr/>
        </p:nvSpPr>
        <p:spPr>
          <a:xfrm>
            <a:off x="5847916" y="6123543"/>
            <a:ext cx="1335753" cy="369332"/>
          </a:xfrm>
          <a:prstGeom prst="rect">
            <a:avLst/>
          </a:prstGeom>
          <a:noFill/>
        </p:spPr>
        <p:txBody>
          <a:bodyPr wrap="square" rtlCol="0">
            <a:spAutoFit/>
          </a:bodyPr>
          <a:lstStyle/>
          <a:p>
            <a:r>
              <a:rPr lang="en-US" dirty="0"/>
              <a:t>Verifier N</a:t>
            </a: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0AB8CD2B-1669-A89C-1E8C-42DDAA862FB9}"/>
                  </a:ext>
                </a:extLst>
              </p:cNvPr>
              <p:cNvSpPr/>
              <p:nvPr/>
            </p:nvSpPr>
            <p:spPr>
              <a:xfrm rot="5400000">
                <a:off x="5968531" y="4471532"/>
                <a:ext cx="1000083"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rPr>
                        <m:t>⋯</m:t>
                      </m:r>
                    </m:oMath>
                  </m:oMathPara>
                </a14:m>
                <a:endParaRPr lang="en-US" sz="2800" dirty="0">
                  <a:solidFill>
                    <a:schemeClr val="tx1"/>
                  </a:solidFill>
                </a:endParaRPr>
              </a:p>
            </p:txBody>
          </p:sp>
        </mc:Choice>
        <mc:Fallback xmlns="">
          <p:sp>
            <p:nvSpPr>
              <p:cNvPr id="24" name="Rectangle 23">
                <a:extLst>
                  <a:ext uri="{FF2B5EF4-FFF2-40B4-BE49-F238E27FC236}">
                    <a16:creationId xmlns:a16="http://schemas.microsoft.com/office/drawing/2014/main" id="{0AB8CD2B-1669-A89C-1E8C-42DDAA862FB9}"/>
                  </a:ext>
                </a:extLst>
              </p:cNvPr>
              <p:cNvSpPr>
                <a:spLocks noRot="1" noChangeAspect="1" noMove="1" noResize="1" noEditPoints="1" noAdjustHandles="1" noChangeArrowheads="1" noChangeShapeType="1" noTextEdit="1"/>
              </p:cNvSpPr>
              <p:nvPr/>
            </p:nvSpPr>
            <p:spPr>
              <a:xfrm rot="5400000">
                <a:off x="5968531" y="4471532"/>
                <a:ext cx="1000083" cy="523220"/>
              </a:xfrm>
              <a:prstGeom prst="rect">
                <a:avLst/>
              </a:prstGeom>
              <a:blipFill>
                <a:blip r:embed="rId5"/>
                <a:stretch>
                  <a:fillRect/>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ADE94FB6-1C7F-A2C3-F54A-46DF4C73B893}"/>
              </a:ext>
            </a:extLst>
          </p:cNvPr>
          <p:cNvCxnSpPr>
            <a:cxnSpLocks/>
            <a:stCxn id="16" idx="3"/>
            <a:endCxn id="17" idx="1"/>
          </p:cNvCxnSpPr>
          <p:nvPr/>
        </p:nvCxnSpPr>
        <p:spPr>
          <a:xfrm flipV="1">
            <a:off x="3335692" y="2039432"/>
            <a:ext cx="2512224" cy="14566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5BAF968-F832-6AA8-E393-52BEA477CB2A}"/>
                  </a:ext>
                </a:extLst>
              </p:cNvPr>
              <p:cNvSpPr txBox="1"/>
              <p:nvPr/>
            </p:nvSpPr>
            <p:spPr>
              <a:xfrm>
                <a:off x="2439593" y="3766384"/>
                <a:ext cx="192627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𝑠𝑘</m:t>
                      </m:r>
                    </m:oMath>
                  </m:oMathPara>
                </a14:m>
                <a:endParaRPr lang="en-US" sz="2800" dirty="0">
                  <a:solidFill>
                    <a:srgbClr val="FF0000"/>
                  </a:solidFill>
                </a:endParaRPr>
              </a:p>
            </p:txBody>
          </p:sp>
        </mc:Choice>
        <mc:Fallback xmlns="">
          <p:sp>
            <p:nvSpPr>
              <p:cNvPr id="5" name="TextBox 4">
                <a:extLst>
                  <a:ext uri="{FF2B5EF4-FFF2-40B4-BE49-F238E27FC236}">
                    <a16:creationId xmlns:a16="http://schemas.microsoft.com/office/drawing/2014/main" id="{85BAF968-F832-6AA8-E393-52BEA477CB2A}"/>
                  </a:ext>
                </a:extLst>
              </p:cNvPr>
              <p:cNvSpPr txBox="1">
                <a:spLocks noRot="1" noChangeAspect="1" noMove="1" noResize="1" noEditPoints="1" noAdjustHandles="1" noChangeArrowheads="1" noChangeShapeType="1" noTextEdit="1"/>
              </p:cNvSpPr>
              <p:nvPr/>
            </p:nvSpPr>
            <p:spPr>
              <a:xfrm>
                <a:off x="2439593" y="3766384"/>
                <a:ext cx="1926276" cy="523220"/>
              </a:xfrm>
              <a:prstGeom prst="rect">
                <a:avLst/>
              </a:prstGeom>
              <a:blipFill>
                <a:blip r:embed="rId6"/>
                <a:stretch>
                  <a:fillRect/>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8E05B4B2-7D52-0EB2-56C4-A7B567D42E45}"/>
              </a:ext>
            </a:extLst>
          </p:cNvPr>
          <p:cNvCxnSpPr>
            <a:cxnSpLocks/>
            <a:stCxn id="16" idx="3"/>
            <a:endCxn id="20" idx="1"/>
          </p:cNvCxnSpPr>
          <p:nvPr/>
        </p:nvCxnSpPr>
        <p:spPr>
          <a:xfrm>
            <a:off x="3335692" y="3496101"/>
            <a:ext cx="2563138" cy="97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D6A7745-A5A2-1717-F8D6-1B0DC6B9976D}"/>
              </a:ext>
            </a:extLst>
          </p:cNvPr>
          <p:cNvCxnSpPr>
            <a:cxnSpLocks/>
            <a:stCxn id="16" idx="3"/>
            <a:endCxn id="22" idx="1"/>
          </p:cNvCxnSpPr>
          <p:nvPr/>
        </p:nvCxnSpPr>
        <p:spPr>
          <a:xfrm>
            <a:off x="3335692" y="3496101"/>
            <a:ext cx="2563138" cy="210518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B2E206D-5169-143F-5854-D1A92E38F495}"/>
              </a:ext>
            </a:extLst>
          </p:cNvPr>
          <p:cNvCxnSpPr>
            <a:cxnSpLocks/>
          </p:cNvCxnSpPr>
          <p:nvPr/>
        </p:nvCxnSpPr>
        <p:spPr>
          <a:xfrm>
            <a:off x="6896518" y="2072995"/>
            <a:ext cx="2247482" cy="1539308"/>
          </a:xfrm>
          <a:prstGeom prst="straightConnector1">
            <a:avLst/>
          </a:prstGeom>
          <a:ln w="381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B4AE073-8916-F4B0-F7EB-E0ECFC1BF610}"/>
              </a:ext>
            </a:extLst>
          </p:cNvPr>
          <p:cNvCxnSpPr>
            <a:cxnSpLocks/>
            <a:stCxn id="22" idx="3"/>
          </p:cNvCxnSpPr>
          <p:nvPr/>
        </p:nvCxnSpPr>
        <p:spPr>
          <a:xfrm flipV="1">
            <a:off x="6972889" y="3562807"/>
            <a:ext cx="2171111" cy="2038480"/>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390C49C9-E144-B3D7-9B19-5338A84B013E}"/>
                  </a:ext>
                </a:extLst>
              </p:cNvPr>
              <p:cNvSpPr txBox="1"/>
              <p:nvPr/>
            </p:nvSpPr>
            <p:spPr>
              <a:xfrm>
                <a:off x="8446288" y="3295193"/>
                <a:ext cx="192627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𝑠𝑘</m:t>
                      </m:r>
                    </m:oMath>
                  </m:oMathPara>
                </a14:m>
                <a:endParaRPr lang="en-US" sz="2800" dirty="0">
                  <a:solidFill>
                    <a:srgbClr val="FF0000"/>
                  </a:solidFill>
                </a:endParaRPr>
              </a:p>
            </p:txBody>
          </p:sp>
        </mc:Choice>
        <mc:Fallback xmlns="">
          <p:sp>
            <p:nvSpPr>
              <p:cNvPr id="48" name="TextBox 47">
                <a:extLst>
                  <a:ext uri="{FF2B5EF4-FFF2-40B4-BE49-F238E27FC236}">
                    <a16:creationId xmlns:a16="http://schemas.microsoft.com/office/drawing/2014/main" id="{390C49C9-E144-B3D7-9B19-5338A84B013E}"/>
                  </a:ext>
                </a:extLst>
              </p:cNvPr>
              <p:cNvSpPr txBox="1">
                <a:spLocks noRot="1" noChangeAspect="1" noMove="1" noResize="1" noEditPoints="1" noAdjustHandles="1" noChangeArrowheads="1" noChangeShapeType="1" noTextEdit="1"/>
              </p:cNvSpPr>
              <p:nvPr/>
            </p:nvSpPr>
            <p:spPr>
              <a:xfrm>
                <a:off x="8446288" y="3295193"/>
                <a:ext cx="1926276" cy="523220"/>
              </a:xfrm>
              <a:prstGeom prst="rect">
                <a:avLst/>
              </a:prstGeom>
              <a:blipFill>
                <a:blip r:embed="rId6"/>
                <a:stretch>
                  <a:fillRect/>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id="{7AE4DC0D-1D8F-544D-1031-EF8D9D13957C}"/>
              </a:ext>
            </a:extLst>
          </p:cNvPr>
          <p:cNvSpPr txBox="1"/>
          <p:nvPr/>
        </p:nvSpPr>
        <p:spPr>
          <a:xfrm>
            <a:off x="7575860" y="1656518"/>
            <a:ext cx="2433234" cy="523220"/>
          </a:xfrm>
          <a:prstGeom prst="rect">
            <a:avLst/>
          </a:prstGeom>
          <a:solidFill>
            <a:schemeClr val="accent4">
              <a:lumMod val="40000"/>
              <a:lumOff val="60000"/>
            </a:schemeClr>
          </a:solidFill>
        </p:spPr>
        <p:txBody>
          <a:bodyPr wrap="square" rtlCol="0">
            <a:spAutoFit/>
          </a:bodyPr>
          <a:lstStyle/>
          <a:p>
            <a:pPr algn="ctr"/>
            <a:r>
              <a:rPr lang="en-US" sz="2800" dirty="0"/>
              <a:t>reconstruct</a:t>
            </a:r>
          </a:p>
        </p:txBody>
      </p:sp>
      <p:sp>
        <p:nvSpPr>
          <p:cNvPr id="50" name="TextBox 49">
            <a:extLst>
              <a:ext uri="{FF2B5EF4-FFF2-40B4-BE49-F238E27FC236}">
                <a16:creationId xmlns:a16="http://schemas.microsoft.com/office/drawing/2014/main" id="{145CB713-FB1C-C347-31FB-A12DDEEA62E3}"/>
              </a:ext>
            </a:extLst>
          </p:cNvPr>
          <p:cNvSpPr txBox="1"/>
          <p:nvPr/>
        </p:nvSpPr>
        <p:spPr>
          <a:xfrm>
            <a:off x="2786817" y="1639943"/>
            <a:ext cx="2433234" cy="523220"/>
          </a:xfrm>
          <a:prstGeom prst="rect">
            <a:avLst/>
          </a:prstGeom>
          <a:solidFill>
            <a:schemeClr val="accent4">
              <a:lumMod val="40000"/>
              <a:lumOff val="60000"/>
            </a:schemeClr>
          </a:solidFill>
        </p:spPr>
        <p:txBody>
          <a:bodyPr wrap="square" rtlCol="0">
            <a:spAutoFit/>
          </a:bodyPr>
          <a:lstStyle/>
          <a:p>
            <a:pPr algn="ctr"/>
            <a:r>
              <a:rPr lang="en-US" sz="2800" dirty="0"/>
              <a:t>share </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79BC748-2C93-512E-4614-F85353F20F80}"/>
                  </a:ext>
                </a:extLst>
              </p:cNvPr>
              <p:cNvSpPr txBox="1"/>
              <p:nvPr/>
            </p:nvSpPr>
            <p:spPr>
              <a:xfrm>
                <a:off x="4648160" y="5507374"/>
                <a:ext cx="1414391" cy="523220"/>
              </a:xfrm>
              <a:prstGeom prst="rect">
                <a:avLst/>
              </a:prstGeom>
              <a:noFill/>
            </p:spPr>
            <p:txBody>
              <a:bodyPr wrap="square" rtlCol="0">
                <a:spAutoFit/>
              </a:bodyPr>
              <a:lstStyle/>
              <a:p>
                <a14:m>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𝑁</m:t>
                        </m:r>
                      </m:sub>
                    </m:sSub>
                  </m:oMath>
                </a14:m>
                <a:r>
                  <a:rPr lang="en-US" sz="2800" b="0" dirty="0">
                    <a:solidFill>
                      <a:srgbClr val="FF0000"/>
                    </a:solidFill>
                  </a:rPr>
                  <a:t>, </a:t>
                </a:r>
                <a14:m>
                  <m:oMath xmlns:m="http://schemas.openxmlformats.org/officeDocument/2006/math">
                    <m:r>
                      <a:rPr lang="en-US" sz="2800" b="0" i="1" smtClean="0">
                        <a:solidFill>
                          <a:srgbClr val="FF0000"/>
                        </a:solidFill>
                        <a:latin typeface="Cambria Math" panose="02040503050406030204" pitchFamily="18" charset="0"/>
                      </a:rPr>
                      <m:t>𝑠</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𝑘</m:t>
                        </m:r>
                      </m:e>
                      <m:sub>
                        <m:r>
                          <a:rPr lang="en-US" sz="2800" b="0" i="1" smtClean="0">
                            <a:solidFill>
                              <a:srgbClr val="FF0000"/>
                            </a:solidFill>
                            <a:latin typeface="Cambria Math" panose="02040503050406030204" pitchFamily="18" charset="0"/>
                          </a:rPr>
                          <m:t>𝑁</m:t>
                        </m:r>
                      </m:sub>
                    </m:sSub>
                  </m:oMath>
                </a14:m>
                <a:endParaRPr lang="en-US" sz="2800" b="0" dirty="0">
                  <a:solidFill>
                    <a:srgbClr val="FF0000"/>
                  </a:solidFill>
                </a:endParaRPr>
              </a:p>
            </p:txBody>
          </p:sp>
        </mc:Choice>
        <mc:Fallback xmlns="">
          <p:sp>
            <p:nvSpPr>
              <p:cNvPr id="30" name="TextBox 29">
                <a:extLst>
                  <a:ext uri="{FF2B5EF4-FFF2-40B4-BE49-F238E27FC236}">
                    <a16:creationId xmlns:a16="http://schemas.microsoft.com/office/drawing/2014/main" id="{479BC748-2C93-512E-4614-F85353F20F80}"/>
                  </a:ext>
                </a:extLst>
              </p:cNvPr>
              <p:cNvSpPr txBox="1">
                <a:spLocks noRot="1" noChangeAspect="1" noMove="1" noResize="1" noEditPoints="1" noAdjustHandles="1" noChangeArrowheads="1" noChangeShapeType="1" noTextEdit="1"/>
              </p:cNvSpPr>
              <p:nvPr/>
            </p:nvSpPr>
            <p:spPr>
              <a:xfrm>
                <a:off x="4648160" y="5507374"/>
                <a:ext cx="1414391" cy="523220"/>
              </a:xfrm>
              <a:prstGeom prst="rect">
                <a:avLst/>
              </a:prstGeom>
              <a:blipFill>
                <a:blip r:embed="rId7"/>
                <a:stretch>
                  <a:fillRect t="-11905"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2EF3637-21DB-593F-0141-EDC1381C21F4}"/>
                  </a:ext>
                </a:extLst>
              </p:cNvPr>
              <p:cNvSpPr txBox="1"/>
              <p:nvPr/>
            </p:nvSpPr>
            <p:spPr>
              <a:xfrm>
                <a:off x="7575860" y="5312961"/>
                <a:ext cx="4318674" cy="954107"/>
              </a:xfrm>
              <a:prstGeom prst="rect">
                <a:avLst/>
              </a:prstGeom>
              <a:noFill/>
            </p:spPr>
            <p:txBody>
              <a:bodyPr wrap="square">
                <a:spAutoFit/>
              </a:bodyPr>
              <a:lstStyle/>
              <a:p>
                <a:r>
                  <a:rPr lang="en-US" sz="2800" dirty="0"/>
                  <a:t>Threshold </a:t>
                </a:r>
                <a14:m>
                  <m:oMath xmlns:m="http://schemas.openxmlformats.org/officeDocument/2006/math">
                    <m:r>
                      <a:rPr lang="en-US" sz="2800" i="1" dirty="0" smtClean="0">
                        <a:solidFill>
                          <a:srgbClr val="FF0000"/>
                        </a:solidFill>
                        <a:latin typeface="Cambria Math" panose="02040503050406030204" pitchFamily="18" charset="0"/>
                      </a:rPr>
                      <m:t>𝑡</m:t>
                    </m:r>
                    <m:r>
                      <a:rPr lang="en-US" sz="2800" i="1" dirty="0" smtClean="0">
                        <a:solidFill>
                          <a:srgbClr val="FF0000"/>
                        </a:solidFill>
                        <a:latin typeface="Cambria Math" panose="02040503050406030204" pitchFamily="18" charset="0"/>
                      </a:rPr>
                      <m:t>= </m:t>
                    </m:r>
                    <m:r>
                      <a:rPr lang="en-US" sz="2800" i="1" dirty="0" smtClean="0">
                        <a:solidFill>
                          <a:srgbClr val="FF0000"/>
                        </a:solidFill>
                        <a:latin typeface="Cambria Math" panose="02040503050406030204" pitchFamily="18" charset="0"/>
                      </a:rPr>
                      <m:t>𝑂</m:t>
                    </m:r>
                    <m:r>
                      <a:rPr lang="en-US" sz="2800" i="1" dirty="0" smtClean="0">
                        <a:solidFill>
                          <a:srgbClr val="FF0000"/>
                        </a:solidFill>
                        <a:latin typeface="Cambria Math" panose="02040503050406030204" pitchFamily="18" charset="0"/>
                      </a:rPr>
                      <m:t>(</m:t>
                    </m:r>
                    <m:r>
                      <a:rPr lang="en-US" sz="2800" i="1" dirty="0" smtClean="0">
                        <a:solidFill>
                          <a:srgbClr val="FF0000"/>
                        </a:solidFill>
                        <a:latin typeface="Cambria Math" panose="02040503050406030204" pitchFamily="18" charset="0"/>
                      </a:rPr>
                      <m:t>𝑁</m:t>
                    </m:r>
                    <m:r>
                      <a:rPr lang="en-US" sz="2800" i="1" dirty="0" smtClean="0">
                        <a:solidFill>
                          <a:srgbClr val="FF0000"/>
                        </a:solidFill>
                        <a:latin typeface="Cambria Math" panose="02040503050406030204" pitchFamily="18" charset="0"/>
                      </a:rPr>
                      <m:t>) </m:t>
                    </m:r>
                  </m:oMath>
                </a14:m>
                <a:r>
                  <a:rPr lang="en-US" sz="2800" dirty="0"/>
                  <a:t>⇒ tolerate </a:t>
                </a:r>
                <a14:m>
                  <m:oMath xmlns:m="http://schemas.openxmlformats.org/officeDocument/2006/math">
                    <m:r>
                      <a:rPr lang="en-US" sz="2800" i="1" dirty="0" smtClean="0">
                        <a:solidFill>
                          <a:srgbClr val="FF0000"/>
                        </a:solidFill>
                        <a:latin typeface="Cambria Math" panose="02040503050406030204" pitchFamily="18" charset="0"/>
                      </a:rPr>
                      <m:t>𝑡</m:t>
                    </m:r>
                    <m:r>
                      <a:rPr lang="en-US" sz="2800" i="1" dirty="0" smtClean="0">
                        <a:solidFill>
                          <a:srgbClr val="FF0000"/>
                        </a:solidFill>
                        <a:latin typeface="Cambria Math" panose="02040503050406030204" pitchFamily="18" charset="0"/>
                      </a:rPr>
                      <m:t>−1</m:t>
                    </m:r>
                  </m:oMath>
                </a14:m>
                <a:r>
                  <a:rPr lang="en-US" sz="2800" dirty="0"/>
                  <a:t> compromises</a:t>
                </a:r>
              </a:p>
            </p:txBody>
          </p:sp>
        </mc:Choice>
        <mc:Fallback xmlns="">
          <p:sp>
            <p:nvSpPr>
              <p:cNvPr id="4" name="TextBox 3">
                <a:extLst>
                  <a:ext uri="{FF2B5EF4-FFF2-40B4-BE49-F238E27FC236}">
                    <a16:creationId xmlns:a16="http://schemas.microsoft.com/office/drawing/2014/main" id="{32EF3637-21DB-593F-0141-EDC1381C21F4}"/>
                  </a:ext>
                </a:extLst>
              </p:cNvPr>
              <p:cNvSpPr txBox="1">
                <a:spLocks noRot="1" noChangeAspect="1" noMove="1" noResize="1" noEditPoints="1" noAdjustHandles="1" noChangeArrowheads="1" noChangeShapeType="1" noTextEdit="1"/>
              </p:cNvSpPr>
              <p:nvPr/>
            </p:nvSpPr>
            <p:spPr>
              <a:xfrm>
                <a:off x="7575860" y="5312961"/>
                <a:ext cx="4318674" cy="954107"/>
              </a:xfrm>
              <a:prstGeom prst="rect">
                <a:avLst/>
              </a:prstGeom>
              <a:blipFill>
                <a:blip r:embed="rId13"/>
                <a:stretch>
                  <a:fillRect l="-2933" t="-6579"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12C16F4-AEF7-F4B5-261F-EDFC8C8B7B0D}"/>
                  </a:ext>
                </a:extLst>
              </p:cNvPr>
              <p:cNvSpPr txBox="1"/>
              <p:nvPr/>
            </p:nvSpPr>
            <p:spPr>
              <a:xfrm>
                <a:off x="4638505" y="3620302"/>
                <a:ext cx="1414391" cy="523220"/>
              </a:xfrm>
              <a:prstGeom prst="rect">
                <a:avLst/>
              </a:prstGeom>
              <a:noFill/>
            </p:spPr>
            <p:txBody>
              <a:bodyPr wrap="square" rtlCol="0">
                <a:spAutoFit/>
              </a:bodyPr>
              <a:lstStyle/>
              <a:p>
                <a14:m>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2</m:t>
                        </m:r>
                      </m:sub>
                    </m:sSub>
                  </m:oMath>
                </a14:m>
                <a:r>
                  <a:rPr lang="en-US" sz="2800" b="0" dirty="0">
                    <a:solidFill>
                      <a:srgbClr val="FF0000"/>
                    </a:solidFill>
                  </a:rPr>
                  <a:t>, </a:t>
                </a:r>
                <a14:m>
                  <m:oMath xmlns:m="http://schemas.openxmlformats.org/officeDocument/2006/math">
                    <m:r>
                      <a:rPr lang="en-US" sz="2800" b="0" i="1" smtClean="0">
                        <a:solidFill>
                          <a:srgbClr val="FF0000"/>
                        </a:solidFill>
                        <a:latin typeface="Cambria Math" panose="02040503050406030204" pitchFamily="18" charset="0"/>
                      </a:rPr>
                      <m:t>𝑠</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𝑘</m:t>
                        </m:r>
                      </m:e>
                      <m:sub>
                        <m:r>
                          <a:rPr lang="en-US" sz="2800" b="0" i="1" smtClean="0">
                            <a:solidFill>
                              <a:srgbClr val="FF0000"/>
                            </a:solidFill>
                            <a:latin typeface="Cambria Math" panose="02040503050406030204" pitchFamily="18" charset="0"/>
                          </a:rPr>
                          <m:t>2</m:t>
                        </m:r>
                      </m:sub>
                    </m:sSub>
                  </m:oMath>
                </a14:m>
                <a:endParaRPr lang="en-US" sz="2800" b="0" dirty="0">
                  <a:solidFill>
                    <a:srgbClr val="FF0000"/>
                  </a:solidFill>
                </a:endParaRPr>
              </a:p>
            </p:txBody>
          </p:sp>
        </mc:Choice>
        <mc:Fallback xmlns="">
          <p:sp>
            <p:nvSpPr>
              <p:cNvPr id="6" name="TextBox 5">
                <a:extLst>
                  <a:ext uri="{FF2B5EF4-FFF2-40B4-BE49-F238E27FC236}">
                    <a16:creationId xmlns:a16="http://schemas.microsoft.com/office/drawing/2014/main" id="{D12C16F4-AEF7-F4B5-261F-EDFC8C8B7B0D}"/>
                  </a:ext>
                </a:extLst>
              </p:cNvPr>
              <p:cNvSpPr txBox="1">
                <a:spLocks noRot="1" noChangeAspect="1" noMove="1" noResize="1" noEditPoints="1" noAdjustHandles="1" noChangeArrowheads="1" noChangeShapeType="1" noTextEdit="1"/>
              </p:cNvSpPr>
              <p:nvPr/>
            </p:nvSpPr>
            <p:spPr>
              <a:xfrm>
                <a:off x="4638505" y="3620302"/>
                <a:ext cx="1414391" cy="523220"/>
              </a:xfrm>
              <a:prstGeom prst="rect">
                <a:avLst/>
              </a:prstGeom>
              <a:blipFill>
                <a:blip r:embed="rId14"/>
                <a:stretch>
                  <a:fillRect t="-14286"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FE7B05C-5310-97AD-1145-BF8A9CB73EE7}"/>
                  </a:ext>
                </a:extLst>
              </p:cNvPr>
              <p:cNvSpPr txBox="1"/>
              <p:nvPr/>
            </p:nvSpPr>
            <p:spPr>
              <a:xfrm>
                <a:off x="4693190" y="2206723"/>
                <a:ext cx="1414391" cy="523220"/>
              </a:xfrm>
              <a:prstGeom prst="rect">
                <a:avLst/>
              </a:prstGeom>
              <a:noFill/>
            </p:spPr>
            <p:txBody>
              <a:bodyPr wrap="square" rtlCol="0">
                <a:spAutoFit/>
              </a:bodyPr>
              <a:lstStyle/>
              <a:p>
                <a14:m>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1</m:t>
                        </m:r>
                      </m:sub>
                    </m:sSub>
                  </m:oMath>
                </a14:m>
                <a:r>
                  <a:rPr lang="en-US" sz="2800" b="0" dirty="0">
                    <a:solidFill>
                      <a:srgbClr val="FF0000"/>
                    </a:solidFill>
                  </a:rPr>
                  <a:t>, </a:t>
                </a:r>
                <a14:m>
                  <m:oMath xmlns:m="http://schemas.openxmlformats.org/officeDocument/2006/math">
                    <m:r>
                      <a:rPr lang="en-US" sz="2800" b="0" i="1" smtClean="0">
                        <a:solidFill>
                          <a:srgbClr val="FF0000"/>
                        </a:solidFill>
                        <a:latin typeface="Cambria Math" panose="02040503050406030204" pitchFamily="18" charset="0"/>
                      </a:rPr>
                      <m:t>𝑠</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𝑘</m:t>
                        </m:r>
                      </m:e>
                      <m:sub>
                        <m:r>
                          <a:rPr lang="en-US" sz="2800" b="0" i="1" smtClean="0">
                            <a:solidFill>
                              <a:srgbClr val="FF0000"/>
                            </a:solidFill>
                            <a:latin typeface="Cambria Math" panose="02040503050406030204" pitchFamily="18" charset="0"/>
                          </a:rPr>
                          <m:t>1</m:t>
                        </m:r>
                      </m:sub>
                    </m:sSub>
                  </m:oMath>
                </a14:m>
                <a:endParaRPr lang="en-US" sz="2800" b="0" dirty="0">
                  <a:solidFill>
                    <a:srgbClr val="FF0000"/>
                  </a:solidFill>
                </a:endParaRPr>
              </a:p>
            </p:txBody>
          </p:sp>
        </mc:Choice>
        <mc:Fallback xmlns="">
          <p:sp>
            <p:nvSpPr>
              <p:cNvPr id="7" name="TextBox 6">
                <a:extLst>
                  <a:ext uri="{FF2B5EF4-FFF2-40B4-BE49-F238E27FC236}">
                    <a16:creationId xmlns:a16="http://schemas.microsoft.com/office/drawing/2014/main" id="{4FE7B05C-5310-97AD-1145-BF8A9CB73EE7}"/>
                  </a:ext>
                </a:extLst>
              </p:cNvPr>
              <p:cNvSpPr txBox="1">
                <a:spLocks noRot="1" noChangeAspect="1" noMove="1" noResize="1" noEditPoints="1" noAdjustHandles="1" noChangeArrowheads="1" noChangeShapeType="1" noTextEdit="1"/>
              </p:cNvSpPr>
              <p:nvPr/>
            </p:nvSpPr>
            <p:spPr>
              <a:xfrm>
                <a:off x="4693190" y="2206723"/>
                <a:ext cx="1414391" cy="523220"/>
              </a:xfrm>
              <a:prstGeom prst="rect">
                <a:avLst/>
              </a:prstGeom>
              <a:blipFill>
                <a:blip r:embed="rId15"/>
                <a:stretch>
                  <a:fillRect t="-11628" b="-27907"/>
                </a:stretch>
              </a:blipFill>
            </p:spPr>
            <p:txBody>
              <a:bodyPr/>
              <a:lstStyle/>
              <a:p>
                <a:r>
                  <a:rPr lang="en-US">
                    <a:noFill/>
                  </a:rPr>
                  <a:t> </a:t>
                </a:r>
              </a:p>
            </p:txBody>
          </p:sp>
        </mc:Fallback>
      </mc:AlternateContent>
    </p:spTree>
    <p:extLst>
      <p:ext uri="{BB962C8B-B14F-4D97-AF65-F5344CB8AC3E}">
        <p14:creationId xmlns:p14="http://schemas.microsoft.com/office/powerpoint/2010/main" val="120195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7" grpId="0" animBg="1"/>
      <p:bldP spid="50" grpId="0" animBg="1"/>
      <p:bldP spid="30" grpId="0"/>
      <p:bldP spid="4"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D1CBF-AAE8-88D9-3523-D94582288187}"/>
              </a:ext>
            </a:extLst>
          </p:cNvPr>
          <p:cNvSpPr>
            <a:spLocks noGrp="1"/>
          </p:cNvSpPr>
          <p:nvPr>
            <p:ph type="title"/>
          </p:nvPr>
        </p:nvSpPr>
        <p:spPr/>
        <p:txBody>
          <a:bodyPr/>
          <a:lstStyle/>
          <a:p>
            <a:r>
              <a:rPr lang="en-US" dirty="0"/>
              <a:t>Applications of VSS</a:t>
            </a:r>
          </a:p>
        </p:txBody>
      </p:sp>
      <p:pic>
        <p:nvPicPr>
          <p:cNvPr id="1026" name="Picture 2" descr="Concept of mobile payments. Wallet connected with mobile phone. Earning money to your e-wallet">
            <a:extLst>
              <a:ext uri="{FF2B5EF4-FFF2-40B4-BE49-F238E27FC236}">
                <a16:creationId xmlns:a16="http://schemas.microsoft.com/office/drawing/2014/main" id="{22131DDD-5068-8A68-7171-0989842EF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652" y="2394344"/>
            <a:ext cx="3221658" cy="25355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a Decentralized Randomness Beacon Could Boost Cryptographic Security -  CoinDesk">
            <a:extLst>
              <a:ext uri="{FF2B5EF4-FFF2-40B4-BE49-F238E27FC236}">
                <a16:creationId xmlns:a16="http://schemas.microsoft.com/office/drawing/2014/main" id="{A81E0827-C13C-0D5D-930E-115167F393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0960" y="2394344"/>
            <a:ext cx="3221658" cy="25355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pplied Sciences | Free Full-Text | Generation and Distribution of Quantum  Oblivious Keys for Secure Multiparty Computation">
            <a:extLst>
              <a:ext uri="{FF2B5EF4-FFF2-40B4-BE49-F238E27FC236}">
                <a16:creationId xmlns:a16="http://schemas.microsoft.com/office/drawing/2014/main" id="{ACB330FE-4C81-EB84-A30A-99ED2C0858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349" y="2394343"/>
            <a:ext cx="3417654" cy="253550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C241B707-0D63-6BA2-399F-F9D0A63C76D1}"/>
              </a:ext>
            </a:extLst>
          </p:cNvPr>
          <p:cNvCxnSpPr>
            <a:cxnSpLocks/>
          </p:cNvCxnSpPr>
          <p:nvPr/>
        </p:nvCxnSpPr>
        <p:spPr>
          <a:xfrm>
            <a:off x="4354827" y="1830173"/>
            <a:ext cx="0" cy="4214166"/>
          </a:xfrm>
          <a:prstGeom prst="line">
            <a:avLst/>
          </a:prstGeom>
          <a:ln w="31750">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01271D9-25E5-01DC-5FF4-6AB536F4C7B4}"/>
              </a:ext>
            </a:extLst>
          </p:cNvPr>
          <p:cNvCxnSpPr>
            <a:cxnSpLocks/>
          </p:cNvCxnSpPr>
          <p:nvPr/>
        </p:nvCxnSpPr>
        <p:spPr>
          <a:xfrm>
            <a:off x="8218942" y="1830173"/>
            <a:ext cx="0" cy="4214166"/>
          </a:xfrm>
          <a:prstGeom prst="line">
            <a:avLst/>
          </a:prstGeom>
          <a:ln w="31750">
            <a:prstDash val="lg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55C596D-5025-5720-E794-457E080EC11A}"/>
              </a:ext>
            </a:extLst>
          </p:cNvPr>
          <p:cNvSpPr txBox="1"/>
          <p:nvPr/>
        </p:nvSpPr>
        <p:spPr>
          <a:xfrm>
            <a:off x="1968284" y="5334955"/>
            <a:ext cx="1208867" cy="523220"/>
          </a:xfrm>
          <a:prstGeom prst="rect">
            <a:avLst/>
          </a:prstGeom>
          <a:noFill/>
        </p:spPr>
        <p:txBody>
          <a:bodyPr wrap="square" rtlCol="0">
            <a:spAutoFit/>
          </a:bodyPr>
          <a:lstStyle/>
          <a:p>
            <a:r>
              <a:rPr lang="en-US" sz="2800" dirty="0"/>
              <a:t>MPC</a:t>
            </a:r>
          </a:p>
        </p:txBody>
      </p:sp>
      <p:sp>
        <p:nvSpPr>
          <p:cNvPr id="18" name="TextBox 17">
            <a:extLst>
              <a:ext uri="{FF2B5EF4-FFF2-40B4-BE49-F238E27FC236}">
                <a16:creationId xmlns:a16="http://schemas.microsoft.com/office/drawing/2014/main" id="{DAA02190-458E-AF20-659C-D7C33576B703}"/>
              </a:ext>
            </a:extLst>
          </p:cNvPr>
          <p:cNvSpPr txBox="1"/>
          <p:nvPr/>
        </p:nvSpPr>
        <p:spPr>
          <a:xfrm>
            <a:off x="8940491" y="5334955"/>
            <a:ext cx="2565710" cy="523220"/>
          </a:xfrm>
          <a:prstGeom prst="rect">
            <a:avLst/>
          </a:prstGeom>
          <a:noFill/>
        </p:spPr>
        <p:txBody>
          <a:bodyPr wrap="square" rtlCol="0">
            <a:spAutoFit/>
          </a:bodyPr>
          <a:lstStyle/>
          <a:p>
            <a:r>
              <a:rPr lang="en-US" sz="2800" dirty="0"/>
              <a:t>random beacon</a:t>
            </a:r>
          </a:p>
        </p:txBody>
      </p:sp>
      <p:sp>
        <p:nvSpPr>
          <p:cNvPr id="19" name="TextBox 18">
            <a:extLst>
              <a:ext uri="{FF2B5EF4-FFF2-40B4-BE49-F238E27FC236}">
                <a16:creationId xmlns:a16="http://schemas.microsoft.com/office/drawing/2014/main" id="{B1F80CB2-06FA-788A-5E01-EFC9CE0718F5}"/>
              </a:ext>
            </a:extLst>
          </p:cNvPr>
          <p:cNvSpPr txBox="1"/>
          <p:nvPr/>
        </p:nvSpPr>
        <p:spPr>
          <a:xfrm>
            <a:off x="4507227" y="5334955"/>
            <a:ext cx="3673098" cy="523220"/>
          </a:xfrm>
          <a:prstGeom prst="rect">
            <a:avLst/>
          </a:prstGeom>
          <a:noFill/>
        </p:spPr>
        <p:txBody>
          <a:bodyPr wrap="square" rtlCol="0">
            <a:spAutoFit/>
          </a:bodyPr>
          <a:lstStyle/>
          <a:p>
            <a:r>
              <a:rPr lang="en-US" sz="2800" dirty="0"/>
              <a:t>Cryptocurrency  wallet</a:t>
            </a:r>
          </a:p>
        </p:txBody>
      </p:sp>
      <p:sp>
        <p:nvSpPr>
          <p:cNvPr id="21" name="Slide Number Placeholder 4">
            <a:extLst>
              <a:ext uri="{FF2B5EF4-FFF2-40B4-BE49-F238E27FC236}">
                <a16:creationId xmlns:a16="http://schemas.microsoft.com/office/drawing/2014/main" id="{46418171-4DAD-FD4E-8F94-1926C80F7561}"/>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BF90ED-9FB6-254A-AC1F-D0236B9231E4}" type="slidenum">
              <a:rPr lang="en-US" smtClean="0"/>
              <a:pPr algn="r"/>
              <a:t>6</a:t>
            </a:fld>
            <a:endParaRPr lang="en-US" dirty="0"/>
          </a:p>
        </p:txBody>
      </p:sp>
    </p:spTree>
    <p:extLst>
      <p:ext uri="{BB962C8B-B14F-4D97-AF65-F5344CB8AC3E}">
        <p14:creationId xmlns:p14="http://schemas.microsoft.com/office/powerpoint/2010/main" val="3878588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FE471-1800-CA4E-A635-ADB356ADDBE3}"/>
              </a:ext>
            </a:extLst>
          </p:cNvPr>
          <p:cNvSpPr>
            <a:spLocks noGrp="1"/>
          </p:cNvSpPr>
          <p:nvPr>
            <p:ph type="title"/>
          </p:nvPr>
        </p:nvSpPr>
        <p:spPr/>
        <p:txBody>
          <a:bodyPr/>
          <a:lstStyle/>
          <a:p>
            <a:r>
              <a:rPr lang="en-US" dirty="0"/>
              <a:t> Shamir secret sharing [Shamir79]</a:t>
            </a:r>
          </a:p>
        </p:txBody>
      </p:sp>
      <p:sp>
        <p:nvSpPr>
          <p:cNvPr id="18" name="Slide Number Placeholder 4">
            <a:extLst>
              <a:ext uri="{FF2B5EF4-FFF2-40B4-BE49-F238E27FC236}">
                <a16:creationId xmlns:a16="http://schemas.microsoft.com/office/drawing/2014/main" id="{34A11EFB-90E0-6C4C-8295-C0CA6C52298B}"/>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BF90ED-9FB6-254A-AC1F-D0236B9231E4}" type="slidenum">
              <a:rPr lang="en-US" smtClean="0"/>
              <a:pPr algn="r"/>
              <a:t>7</a:t>
            </a:fld>
            <a:endParaRPr lang="en-US" dirty="0"/>
          </a:p>
        </p:txBody>
      </p:sp>
      <p:pic>
        <p:nvPicPr>
          <p:cNvPr id="16" name="Picture 15">
            <a:extLst>
              <a:ext uri="{FF2B5EF4-FFF2-40B4-BE49-F238E27FC236}">
                <a16:creationId xmlns:a16="http://schemas.microsoft.com/office/drawing/2014/main" id="{7C287818-C4A1-5C1D-1D91-F12EC302F6DF}"/>
              </a:ext>
            </a:extLst>
          </p:cNvPr>
          <p:cNvPicPr>
            <a:picLocks noChangeAspect="1"/>
          </p:cNvPicPr>
          <p:nvPr/>
        </p:nvPicPr>
        <p:blipFill>
          <a:blip r:embed="rId3"/>
          <a:stretch>
            <a:fillRect/>
          </a:stretch>
        </p:blipFill>
        <p:spPr>
          <a:xfrm>
            <a:off x="2070842" y="2833319"/>
            <a:ext cx="1264850" cy="1325563"/>
          </a:xfrm>
          <a:prstGeom prst="rect">
            <a:avLst/>
          </a:prstGeom>
        </p:spPr>
      </p:pic>
      <p:sp>
        <p:nvSpPr>
          <p:cNvPr id="3" name="TextBox 2">
            <a:extLst>
              <a:ext uri="{FF2B5EF4-FFF2-40B4-BE49-F238E27FC236}">
                <a16:creationId xmlns:a16="http://schemas.microsoft.com/office/drawing/2014/main" id="{0CBA8023-8858-3196-1D5A-0C0BF3818E4D}"/>
              </a:ext>
            </a:extLst>
          </p:cNvPr>
          <p:cNvSpPr txBox="1"/>
          <p:nvPr/>
        </p:nvSpPr>
        <p:spPr>
          <a:xfrm>
            <a:off x="2141926" y="4219664"/>
            <a:ext cx="1177445" cy="523220"/>
          </a:xfrm>
          <a:prstGeom prst="rect">
            <a:avLst/>
          </a:prstGeom>
          <a:noFill/>
        </p:spPr>
        <p:txBody>
          <a:bodyPr wrap="square" rtlCol="0">
            <a:spAutoFit/>
          </a:bodyPr>
          <a:lstStyle/>
          <a:p>
            <a:r>
              <a:rPr lang="en-US" sz="2800" dirty="0"/>
              <a:t>Prover</a:t>
            </a:r>
          </a:p>
        </p:txBody>
      </p:sp>
      <p:pic>
        <p:nvPicPr>
          <p:cNvPr id="17" name="Picture 16" descr="A person with the mouth open&#10;&#10;Description automatically generated with low confidence">
            <a:extLst>
              <a:ext uri="{FF2B5EF4-FFF2-40B4-BE49-F238E27FC236}">
                <a16:creationId xmlns:a16="http://schemas.microsoft.com/office/drawing/2014/main" id="{1382AB0E-37DD-9F24-8B0D-C7005A040399}"/>
              </a:ext>
            </a:extLst>
          </p:cNvPr>
          <p:cNvPicPr>
            <a:picLocks noChangeAspect="1"/>
          </p:cNvPicPr>
          <p:nvPr/>
        </p:nvPicPr>
        <p:blipFill>
          <a:blip r:embed="rId4"/>
          <a:stretch>
            <a:fillRect/>
          </a:stretch>
        </p:blipFill>
        <p:spPr>
          <a:xfrm>
            <a:off x="5847916" y="1502402"/>
            <a:ext cx="1074059" cy="1074059"/>
          </a:xfrm>
          <a:prstGeom prst="rect">
            <a:avLst/>
          </a:prstGeom>
        </p:spPr>
      </p:pic>
      <p:sp>
        <p:nvSpPr>
          <p:cNvPr id="19" name="TextBox 18">
            <a:extLst>
              <a:ext uri="{FF2B5EF4-FFF2-40B4-BE49-F238E27FC236}">
                <a16:creationId xmlns:a16="http://schemas.microsoft.com/office/drawing/2014/main" id="{BE1B1ABF-1698-BAEB-8BF4-8E0431CD4419}"/>
              </a:ext>
            </a:extLst>
          </p:cNvPr>
          <p:cNvSpPr txBox="1"/>
          <p:nvPr/>
        </p:nvSpPr>
        <p:spPr>
          <a:xfrm>
            <a:off x="5840881" y="2538244"/>
            <a:ext cx="1187263" cy="369332"/>
          </a:xfrm>
          <a:prstGeom prst="rect">
            <a:avLst/>
          </a:prstGeom>
          <a:noFill/>
        </p:spPr>
        <p:txBody>
          <a:bodyPr wrap="square" rtlCol="0">
            <a:spAutoFit/>
          </a:bodyPr>
          <a:lstStyle/>
          <a:p>
            <a:r>
              <a:rPr lang="en-US" dirty="0"/>
              <a:t>Verifier 1</a:t>
            </a:r>
          </a:p>
        </p:txBody>
      </p:sp>
      <p:pic>
        <p:nvPicPr>
          <p:cNvPr id="20" name="Picture 19" descr="A person with the mouth open&#10;&#10;Description automatically generated with low confidence">
            <a:extLst>
              <a:ext uri="{FF2B5EF4-FFF2-40B4-BE49-F238E27FC236}">
                <a16:creationId xmlns:a16="http://schemas.microsoft.com/office/drawing/2014/main" id="{A8C5CB8F-C4F6-DA09-7EB2-8289FB4E0924}"/>
              </a:ext>
            </a:extLst>
          </p:cNvPr>
          <p:cNvPicPr>
            <a:picLocks noChangeAspect="1"/>
          </p:cNvPicPr>
          <p:nvPr/>
        </p:nvPicPr>
        <p:blipFill>
          <a:blip r:embed="rId4"/>
          <a:stretch>
            <a:fillRect/>
          </a:stretch>
        </p:blipFill>
        <p:spPr>
          <a:xfrm>
            <a:off x="5898830" y="2968819"/>
            <a:ext cx="1074059" cy="1074059"/>
          </a:xfrm>
          <a:prstGeom prst="rect">
            <a:avLst/>
          </a:prstGeom>
        </p:spPr>
      </p:pic>
      <p:sp>
        <p:nvSpPr>
          <p:cNvPr id="21" name="TextBox 20">
            <a:extLst>
              <a:ext uri="{FF2B5EF4-FFF2-40B4-BE49-F238E27FC236}">
                <a16:creationId xmlns:a16="http://schemas.microsoft.com/office/drawing/2014/main" id="{87CD87F0-5051-D129-7AED-E215FD59A384}"/>
              </a:ext>
            </a:extLst>
          </p:cNvPr>
          <p:cNvSpPr txBox="1"/>
          <p:nvPr/>
        </p:nvSpPr>
        <p:spPr>
          <a:xfrm>
            <a:off x="5891795" y="4004661"/>
            <a:ext cx="1187263" cy="369332"/>
          </a:xfrm>
          <a:prstGeom prst="rect">
            <a:avLst/>
          </a:prstGeom>
          <a:noFill/>
        </p:spPr>
        <p:txBody>
          <a:bodyPr wrap="square" rtlCol="0">
            <a:spAutoFit/>
          </a:bodyPr>
          <a:lstStyle/>
          <a:p>
            <a:r>
              <a:rPr lang="en-US" dirty="0"/>
              <a:t>Verifier 2</a:t>
            </a:r>
          </a:p>
        </p:txBody>
      </p:sp>
      <p:pic>
        <p:nvPicPr>
          <p:cNvPr id="22" name="Picture 21" descr="A person with the mouth open&#10;&#10;Description automatically generated with low confidence">
            <a:extLst>
              <a:ext uri="{FF2B5EF4-FFF2-40B4-BE49-F238E27FC236}">
                <a16:creationId xmlns:a16="http://schemas.microsoft.com/office/drawing/2014/main" id="{37887C52-3389-2BC8-9D63-FEE9FA12E8F9}"/>
              </a:ext>
            </a:extLst>
          </p:cNvPr>
          <p:cNvPicPr>
            <a:picLocks noChangeAspect="1"/>
          </p:cNvPicPr>
          <p:nvPr/>
        </p:nvPicPr>
        <p:blipFill>
          <a:blip r:embed="rId4"/>
          <a:stretch>
            <a:fillRect/>
          </a:stretch>
        </p:blipFill>
        <p:spPr>
          <a:xfrm>
            <a:off x="5898830" y="5064257"/>
            <a:ext cx="1074059" cy="1074059"/>
          </a:xfrm>
          <a:prstGeom prst="rect">
            <a:avLst/>
          </a:prstGeom>
        </p:spPr>
      </p:pic>
      <p:sp>
        <p:nvSpPr>
          <p:cNvPr id="23" name="TextBox 22">
            <a:extLst>
              <a:ext uri="{FF2B5EF4-FFF2-40B4-BE49-F238E27FC236}">
                <a16:creationId xmlns:a16="http://schemas.microsoft.com/office/drawing/2014/main" id="{E4EEB00A-2A6D-8A49-66B8-D388F8517C53}"/>
              </a:ext>
            </a:extLst>
          </p:cNvPr>
          <p:cNvSpPr txBox="1"/>
          <p:nvPr/>
        </p:nvSpPr>
        <p:spPr>
          <a:xfrm>
            <a:off x="5942703" y="6167662"/>
            <a:ext cx="1335753" cy="369332"/>
          </a:xfrm>
          <a:prstGeom prst="rect">
            <a:avLst/>
          </a:prstGeom>
          <a:noFill/>
        </p:spPr>
        <p:txBody>
          <a:bodyPr wrap="square" rtlCol="0">
            <a:spAutoFit/>
          </a:bodyPr>
          <a:lstStyle/>
          <a:p>
            <a:r>
              <a:rPr lang="en-US" dirty="0"/>
              <a:t>Verifier N</a:t>
            </a: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0AB8CD2B-1669-A89C-1E8C-42DDAA862FB9}"/>
                  </a:ext>
                </a:extLst>
              </p:cNvPr>
              <p:cNvSpPr/>
              <p:nvPr/>
            </p:nvSpPr>
            <p:spPr>
              <a:xfrm rot="5400000">
                <a:off x="5968531" y="4471532"/>
                <a:ext cx="1000083"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rPr>
                        <m:t>⋯</m:t>
                      </m:r>
                    </m:oMath>
                  </m:oMathPara>
                </a14:m>
                <a:endParaRPr lang="en-US" sz="2800" dirty="0">
                  <a:solidFill>
                    <a:schemeClr val="tx1"/>
                  </a:solidFill>
                </a:endParaRPr>
              </a:p>
            </p:txBody>
          </p:sp>
        </mc:Choice>
        <mc:Fallback xmlns="">
          <p:sp>
            <p:nvSpPr>
              <p:cNvPr id="24" name="Rectangle 23">
                <a:extLst>
                  <a:ext uri="{FF2B5EF4-FFF2-40B4-BE49-F238E27FC236}">
                    <a16:creationId xmlns:a16="http://schemas.microsoft.com/office/drawing/2014/main" id="{0AB8CD2B-1669-A89C-1E8C-42DDAA862FB9}"/>
                  </a:ext>
                </a:extLst>
              </p:cNvPr>
              <p:cNvSpPr>
                <a:spLocks noRot="1" noChangeAspect="1" noMove="1" noResize="1" noEditPoints="1" noAdjustHandles="1" noChangeArrowheads="1" noChangeShapeType="1" noTextEdit="1"/>
              </p:cNvSpPr>
              <p:nvPr/>
            </p:nvSpPr>
            <p:spPr>
              <a:xfrm rot="5400000">
                <a:off x="5968531" y="4471532"/>
                <a:ext cx="1000083" cy="523220"/>
              </a:xfrm>
              <a:prstGeom prst="rect">
                <a:avLst/>
              </a:prstGeom>
              <a:blipFill>
                <a:blip r:embed="rId5"/>
                <a:stretch>
                  <a:fillRect/>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ADE94FB6-1C7F-A2C3-F54A-46DF4C73B893}"/>
              </a:ext>
            </a:extLst>
          </p:cNvPr>
          <p:cNvCxnSpPr>
            <a:cxnSpLocks/>
            <a:stCxn id="16" idx="3"/>
            <a:endCxn id="17" idx="1"/>
          </p:cNvCxnSpPr>
          <p:nvPr/>
        </p:nvCxnSpPr>
        <p:spPr>
          <a:xfrm flipV="1">
            <a:off x="3335692" y="2039432"/>
            <a:ext cx="2512224" cy="14566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E05B4B2-7D52-0EB2-56C4-A7B567D42E45}"/>
              </a:ext>
            </a:extLst>
          </p:cNvPr>
          <p:cNvCxnSpPr>
            <a:cxnSpLocks/>
            <a:stCxn id="16" idx="3"/>
            <a:endCxn id="20" idx="1"/>
          </p:cNvCxnSpPr>
          <p:nvPr/>
        </p:nvCxnSpPr>
        <p:spPr>
          <a:xfrm>
            <a:off x="3335692" y="3496101"/>
            <a:ext cx="2563138" cy="97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D6A7745-A5A2-1717-F8D6-1B0DC6B9976D}"/>
              </a:ext>
            </a:extLst>
          </p:cNvPr>
          <p:cNvCxnSpPr>
            <a:cxnSpLocks/>
            <a:stCxn id="16" idx="3"/>
            <a:endCxn id="22" idx="1"/>
          </p:cNvCxnSpPr>
          <p:nvPr/>
        </p:nvCxnSpPr>
        <p:spPr>
          <a:xfrm>
            <a:off x="3335692" y="3496101"/>
            <a:ext cx="2563138" cy="210518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CE3E98F3-6CDE-87A2-2BB2-017DEEF6785B}"/>
                  </a:ext>
                </a:extLst>
              </p:cNvPr>
              <p:cNvSpPr txBox="1"/>
              <p:nvPr/>
            </p:nvSpPr>
            <p:spPr>
              <a:xfrm>
                <a:off x="4582427" y="2179732"/>
                <a:ext cx="144899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𝑓</m:t>
                      </m:r>
                      <m:d>
                        <m:dPr>
                          <m:ctrlPr>
                            <a:rPr lang="en-US" sz="2800" b="0" i="1" smtClean="0">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1</m:t>
                          </m:r>
                        </m:e>
                      </m:d>
                      <m:r>
                        <a:rPr lang="en-US" sz="2800" b="0" i="1" smtClean="0">
                          <a:solidFill>
                            <a:srgbClr val="FF0000"/>
                          </a:solidFill>
                          <a:latin typeface="Cambria Math" panose="02040503050406030204" pitchFamily="18" charset="0"/>
                        </a:rPr>
                        <m:t>, </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1</m:t>
                          </m:r>
                        </m:sub>
                      </m:sSub>
                    </m:oMath>
                  </m:oMathPara>
                </a14:m>
                <a:endParaRPr lang="en-US" sz="2800" b="0" dirty="0">
                  <a:solidFill>
                    <a:srgbClr val="FF0000"/>
                  </a:solidFill>
                </a:endParaRPr>
              </a:p>
            </p:txBody>
          </p:sp>
        </mc:Choice>
        <mc:Fallback>
          <p:sp>
            <p:nvSpPr>
              <p:cNvPr id="34" name="TextBox 33">
                <a:extLst>
                  <a:ext uri="{FF2B5EF4-FFF2-40B4-BE49-F238E27FC236}">
                    <a16:creationId xmlns:a16="http://schemas.microsoft.com/office/drawing/2014/main" id="{CE3E98F3-6CDE-87A2-2BB2-017DEEF6785B}"/>
                  </a:ext>
                </a:extLst>
              </p:cNvPr>
              <p:cNvSpPr txBox="1">
                <a:spLocks noRot="1" noChangeAspect="1" noMove="1" noResize="1" noEditPoints="1" noAdjustHandles="1" noChangeArrowheads="1" noChangeShapeType="1" noTextEdit="1"/>
              </p:cNvSpPr>
              <p:nvPr/>
            </p:nvSpPr>
            <p:spPr>
              <a:xfrm>
                <a:off x="4582427" y="2179732"/>
                <a:ext cx="1448997" cy="523220"/>
              </a:xfrm>
              <a:prstGeom prst="rect">
                <a:avLst/>
              </a:prstGeom>
              <a:blipFill>
                <a:blip r:embed="rId6"/>
                <a:stretch>
                  <a:fillRect l="-2609" b="-19048"/>
                </a:stretch>
              </a:blipFill>
            </p:spPr>
            <p:txBody>
              <a:bodyPr/>
              <a:lstStyle/>
              <a:p>
                <a:r>
                  <a:rPr lang="en-US">
                    <a:noFill/>
                  </a:rPr>
                  <a:t> </a:t>
                </a:r>
              </a:p>
            </p:txBody>
          </p:sp>
        </mc:Fallback>
      </mc:AlternateContent>
      <p:cxnSp>
        <p:nvCxnSpPr>
          <p:cNvPr id="36" name="Straight Arrow Connector 35">
            <a:extLst>
              <a:ext uri="{FF2B5EF4-FFF2-40B4-BE49-F238E27FC236}">
                <a16:creationId xmlns:a16="http://schemas.microsoft.com/office/drawing/2014/main" id="{CB2E206D-5169-143F-5854-D1A92E38F495}"/>
              </a:ext>
            </a:extLst>
          </p:cNvPr>
          <p:cNvCxnSpPr>
            <a:cxnSpLocks/>
          </p:cNvCxnSpPr>
          <p:nvPr/>
        </p:nvCxnSpPr>
        <p:spPr>
          <a:xfrm>
            <a:off x="6896518" y="2072995"/>
            <a:ext cx="2247482" cy="1539308"/>
          </a:xfrm>
          <a:prstGeom prst="straightConnector1">
            <a:avLst/>
          </a:prstGeom>
          <a:ln w="381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B4AE073-8916-F4B0-F7EB-E0ECFC1BF610}"/>
              </a:ext>
            </a:extLst>
          </p:cNvPr>
          <p:cNvCxnSpPr>
            <a:cxnSpLocks/>
            <a:stCxn id="22" idx="3"/>
          </p:cNvCxnSpPr>
          <p:nvPr/>
        </p:nvCxnSpPr>
        <p:spPr>
          <a:xfrm flipV="1">
            <a:off x="6972889" y="3562807"/>
            <a:ext cx="2171111" cy="2038480"/>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390C49C9-E144-B3D7-9B19-5338A84B013E}"/>
                  </a:ext>
                </a:extLst>
              </p:cNvPr>
              <p:cNvSpPr txBox="1"/>
              <p:nvPr/>
            </p:nvSpPr>
            <p:spPr>
              <a:xfrm>
                <a:off x="8446288" y="3295193"/>
                <a:ext cx="192627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𝑠𝑘</m:t>
                      </m:r>
                    </m:oMath>
                  </m:oMathPara>
                </a14:m>
                <a:endParaRPr lang="en-US" sz="2800" dirty="0">
                  <a:solidFill>
                    <a:srgbClr val="FF0000"/>
                  </a:solidFill>
                </a:endParaRPr>
              </a:p>
            </p:txBody>
          </p:sp>
        </mc:Choice>
        <mc:Fallback xmlns="">
          <p:sp>
            <p:nvSpPr>
              <p:cNvPr id="48" name="TextBox 47">
                <a:extLst>
                  <a:ext uri="{FF2B5EF4-FFF2-40B4-BE49-F238E27FC236}">
                    <a16:creationId xmlns:a16="http://schemas.microsoft.com/office/drawing/2014/main" id="{390C49C9-E144-B3D7-9B19-5338A84B013E}"/>
                  </a:ext>
                </a:extLst>
              </p:cNvPr>
              <p:cNvSpPr txBox="1">
                <a:spLocks noRot="1" noChangeAspect="1" noMove="1" noResize="1" noEditPoints="1" noAdjustHandles="1" noChangeArrowheads="1" noChangeShapeType="1" noTextEdit="1"/>
              </p:cNvSpPr>
              <p:nvPr/>
            </p:nvSpPr>
            <p:spPr>
              <a:xfrm>
                <a:off x="8446288" y="3295193"/>
                <a:ext cx="1926276" cy="523220"/>
              </a:xfrm>
              <a:prstGeom prst="rect">
                <a:avLst/>
              </a:prstGeom>
              <a:blipFill>
                <a:blip r:embed="rId9"/>
                <a:stretch>
                  <a:fillRect/>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id="{7AE4DC0D-1D8F-544D-1031-EF8D9D13957C}"/>
              </a:ext>
            </a:extLst>
          </p:cNvPr>
          <p:cNvSpPr txBox="1"/>
          <p:nvPr/>
        </p:nvSpPr>
        <p:spPr>
          <a:xfrm>
            <a:off x="7575860" y="1656518"/>
            <a:ext cx="2433234" cy="523220"/>
          </a:xfrm>
          <a:prstGeom prst="rect">
            <a:avLst/>
          </a:prstGeom>
          <a:solidFill>
            <a:schemeClr val="accent4">
              <a:lumMod val="40000"/>
              <a:lumOff val="60000"/>
            </a:schemeClr>
          </a:solidFill>
        </p:spPr>
        <p:txBody>
          <a:bodyPr wrap="square" rtlCol="0">
            <a:spAutoFit/>
          </a:bodyPr>
          <a:lstStyle/>
          <a:p>
            <a:pPr algn="ctr"/>
            <a:r>
              <a:rPr lang="en-US" sz="2800" dirty="0">
                <a:solidFill>
                  <a:srgbClr val="FF0000"/>
                </a:solidFill>
              </a:rPr>
              <a:t>Interpolation</a:t>
            </a:r>
          </a:p>
        </p:txBody>
      </p:sp>
      <p:sp>
        <p:nvSpPr>
          <p:cNvPr id="50" name="TextBox 49">
            <a:extLst>
              <a:ext uri="{FF2B5EF4-FFF2-40B4-BE49-F238E27FC236}">
                <a16:creationId xmlns:a16="http://schemas.microsoft.com/office/drawing/2014/main" id="{145CB713-FB1C-C347-31FB-A12DDEEA62E3}"/>
              </a:ext>
            </a:extLst>
          </p:cNvPr>
          <p:cNvSpPr txBox="1"/>
          <p:nvPr/>
        </p:nvSpPr>
        <p:spPr>
          <a:xfrm>
            <a:off x="2786817" y="1639943"/>
            <a:ext cx="2433234" cy="523220"/>
          </a:xfrm>
          <a:prstGeom prst="rect">
            <a:avLst/>
          </a:prstGeom>
          <a:solidFill>
            <a:schemeClr val="accent4">
              <a:lumMod val="40000"/>
              <a:lumOff val="60000"/>
            </a:schemeClr>
          </a:solidFill>
        </p:spPr>
        <p:txBody>
          <a:bodyPr wrap="square" rtlCol="0">
            <a:spAutoFit/>
          </a:bodyPr>
          <a:lstStyle/>
          <a:p>
            <a:pPr algn="ctr"/>
            <a:r>
              <a:rPr lang="en-US" sz="2800" dirty="0">
                <a:solidFill>
                  <a:srgbClr val="FF0000"/>
                </a:solidFill>
              </a:rPr>
              <a:t>Evaluation </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9C21C1B-AE4A-DE85-8B7F-A5C256A1601A}"/>
                  </a:ext>
                </a:extLst>
              </p:cNvPr>
              <p:cNvSpPr txBox="1"/>
              <p:nvPr/>
            </p:nvSpPr>
            <p:spPr>
              <a:xfrm>
                <a:off x="-262474" y="4728387"/>
                <a:ext cx="6098582" cy="95410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ea typeface="Cambria Math" panose="02040503050406030204" pitchFamily="18" charset="0"/>
                        </a:rPr>
                        <m:t> </m:t>
                      </m:r>
                      <m:r>
                        <a:rPr lang="en-US" sz="2800" b="0" i="1" smtClean="0">
                          <a:solidFill>
                            <a:srgbClr val="FF0000"/>
                          </a:solidFill>
                          <a:latin typeface="Cambria Math" panose="02040503050406030204" pitchFamily="18" charset="0"/>
                          <a:ea typeface="Cambria Math" panose="02040503050406030204" pitchFamily="18" charset="0"/>
                        </a:rPr>
                        <m:t>𝑠𝑘</m:t>
                      </m:r>
                      <m:r>
                        <a:rPr lang="en-US" sz="2800" b="0" i="1" smtClean="0">
                          <a:solidFill>
                            <a:srgbClr val="FF0000"/>
                          </a:solidFill>
                          <a:latin typeface="Cambria Math" panose="02040503050406030204" pitchFamily="18" charset="0"/>
                          <a:ea typeface="Cambria Math" panose="02040503050406030204" pitchFamily="18" charset="0"/>
                        </a:rPr>
                        <m:t>=</m:t>
                      </m:r>
                      <m:r>
                        <a:rPr lang="en-US" sz="2800" i="1">
                          <a:solidFill>
                            <a:srgbClr val="FF0000"/>
                          </a:solidFill>
                          <a:latin typeface="Cambria Math" panose="02040503050406030204" pitchFamily="18" charset="0"/>
                          <a:ea typeface="Cambria Math" panose="02040503050406030204" pitchFamily="18" charset="0"/>
                        </a:rPr>
                        <m:t>𝑓</m:t>
                      </m:r>
                      <m:r>
                        <a:rPr lang="en-US" sz="2800" b="0" i="1" smtClean="0">
                          <a:solidFill>
                            <a:srgbClr val="FF0000"/>
                          </a:solidFill>
                          <a:latin typeface="Cambria Math" panose="02040503050406030204" pitchFamily="18" charset="0"/>
                          <a:ea typeface="Cambria Math" panose="02040503050406030204" pitchFamily="18" charset="0"/>
                        </a:rPr>
                        <m:t>(0</m:t>
                      </m:r>
                      <m:r>
                        <a:rPr lang="en-US" sz="2800" i="1">
                          <a:solidFill>
                            <a:srgbClr val="FF0000"/>
                          </a:solidFill>
                          <a:latin typeface="Cambria Math" panose="02040503050406030204" pitchFamily="18" charset="0"/>
                          <a:ea typeface="Cambria Math" panose="02040503050406030204" pitchFamily="18" charset="0"/>
                        </a:rPr>
                        <m:t>)</m:t>
                      </m:r>
                    </m:oMath>
                  </m:oMathPara>
                </a14:m>
                <a:endParaRPr lang="en-US" sz="2800" dirty="0">
                  <a:solidFill>
                    <a:schemeClr val="tx1"/>
                  </a:solidFill>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ea typeface="Cambria Math" panose="02040503050406030204" pitchFamily="18" charset="0"/>
                        </a:rPr>
                        <m:t>𝑓</m:t>
                      </m:r>
                      <m:d>
                        <m:dPr>
                          <m:ctrlPr>
                            <a:rPr lang="en-US" sz="2800" b="0" i="1" smtClean="0">
                              <a:solidFill>
                                <a:schemeClr val="tx1"/>
                              </a:solidFill>
                              <a:latin typeface="Cambria Math" panose="02040503050406030204" pitchFamily="18" charset="0"/>
                              <a:ea typeface="Cambria Math" panose="02040503050406030204" pitchFamily="18" charset="0"/>
                            </a:rPr>
                          </m:ctrlPr>
                        </m:dPr>
                        <m:e>
                          <m:r>
                            <a:rPr lang="en-US" sz="2800" b="0" i="1" smtClean="0">
                              <a:solidFill>
                                <a:schemeClr val="tx1"/>
                              </a:solidFill>
                              <a:latin typeface="Cambria Math" panose="02040503050406030204" pitchFamily="18" charset="0"/>
                              <a:ea typeface="Cambria Math" panose="02040503050406030204" pitchFamily="18" charset="0"/>
                            </a:rPr>
                            <m:t>𝑥</m:t>
                          </m:r>
                        </m:e>
                      </m:d>
                      <m:r>
                        <a:rPr lang="en-US" sz="2800" b="0" i="1" smtClean="0">
                          <a:solidFill>
                            <a:schemeClr val="tx1"/>
                          </a:solidFill>
                          <a:latin typeface="Cambria Math" panose="02040503050406030204" pitchFamily="18" charset="0"/>
                          <a:ea typeface="Cambria Math" panose="02040503050406030204" pitchFamily="18" charset="0"/>
                        </a:rPr>
                        <m:t>=</m:t>
                      </m:r>
                      <m:sSub>
                        <m:sSubPr>
                          <m:ctrlPr>
                            <a:rPr lang="en-US" sz="2800" b="0" i="1" smtClean="0">
                              <a:solidFill>
                                <a:schemeClr val="tx1"/>
                              </a:solidFill>
                              <a:latin typeface="Cambria Math" panose="02040503050406030204" pitchFamily="18" charset="0"/>
                              <a:ea typeface="Cambria Math" panose="02040503050406030204" pitchFamily="18" charset="0"/>
                            </a:rPr>
                          </m:ctrlPr>
                        </m:sSubPr>
                        <m:e>
                          <m:r>
                            <a:rPr lang="en-US" sz="2800" b="0" i="1" smtClean="0">
                              <a:solidFill>
                                <a:schemeClr val="tx1"/>
                              </a:solidFill>
                              <a:latin typeface="Cambria Math" panose="02040503050406030204" pitchFamily="18" charset="0"/>
                              <a:ea typeface="Cambria Math" panose="02040503050406030204" pitchFamily="18" charset="0"/>
                            </a:rPr>
                            <m:t>𝑎</m:t>
                          </m:r>
                        </m:e>
                        <m:sub>
                          <m:r>
                            <a:rPr lang="en-US" sz="2800" b="0" i="1" smtClean="0">
                              <a:solidFill>
                                <a:schemeClr val="tx1"/>
                              </a:solidFill>
                              <a:latin typeface="Cambria Math" panose="02040503050406030204" pitchFamily="18" charset="0"/>
                              <a:ea typeface="Cambria Math" panose="02040503050406030204" pitchFamily="18" charset="0"/>
                            </a:rPr>
                            <m:t>0</m:t>
                          </m:r>
                        </m:sub>
                      </m:sSub>
                      <m:r>
                        <a:rPr lang="en-US" sz="2800" b="0" i="1" smtClean="0">
                          <a:solidFill>
                            <a:schemeClr val="tx1"/>
                          </a:solidFill>
                          <a:latin typeface="Cambria Math" panose="02040503050406030204" pitchFamily="18" charset="0"/>
                          <a:ea typeface="Cambria Math" panose="02040503050406030204" pitchFamily="18" charset="0"/>
                        </a:rPr>
                        <m:t>+</m:t>
                      </m:r>
                      <m:sSub>
                        <m:sSubPr>
                          <m:ctrlPr>
                            <a:rPr lang="en-US" sz="2800" b="0" i="1" smtClean="0">
                              <a:solidFill>
                                <a:schemeClr val="tx1"/>
                              </a:solidFill>
                              <a:latin typeface="Cambria Math" panose="02040503050406030204" pitchFamily="18" charset="0"/>
                              <a:ea typeface="Cambria Math" panose="02040503050406030204" pitchFamily="18" charset="0"/>
                            </a:rPr>
                          </m:ctrlPr>
                        </m:sSubPr>
                        <m:e>
                          <m:r>
                            <a:rPr lang="en-US" sz="2800" b="0" i="1" smtClean="0">
                              <a:solidFill>
                                <a:schemeClr val="tx1"/>
                              </a:solidFill>
                              <a:latin typeface="Cambria Math" panose="02040503050406030204" pitchFamily="18" charset="0"/>
                              <a:ea typeface="Cambria Math" panose="02040503050406030204" pitchFamily="18" charset="0"/>
                            </a:rPr>
                            <m:t>𝑎</m:t>
                          </m:r>
                        </m:e>
                        <m:sub>
                          <m:r>
                            <a:rPr lang="en-US" sz="2800" b="0" i="1" smtClean="0">
                              <a:solidFill>
                                <a:schemeClr val="tx1"/>
                              </a:solidFill>
                              <a:latin typeface="Cambria Math" panose="02040503050406030204" pitchFamily="18" charset="0"/>
                              <a:ea typeface="Cambria Math" panose="02040503050406030204" pitchFamily="18" charset="0"/>
                            </a:rPr>
                            <m:t>1</m:t>
                          </m:r>
                        </m:sub>
                      </m:sSub>
                      <m:r>
                        <a:rPr lang="en-US" sz="2800" b="0" i="1" smtClean="0">
                          <a:solidFill>
                            <a:schemeClr val="tx1"/>
                          </a:solidFill>
                          <a:latin typeface="Cambria Math" panose="02040503050406030204" pitchFamily="18" charset="0"/>
                          <a:ea typeface="Cambria Math" panose="02040503050406030204" pitchFamily="18" charset="0"/>
                        </a:rPr>
                        <m:t>𝑥</m:t>
                      </m:r>
                      <m:r>
                        <a:rPr lang="en-US" sz="2800" b="0" i="1" smtClean="0">
                          <a:solidFill>
                            <a:schemeClr val="tx1"/>
                          </a:solidFill>
                          <a:latin typeface="Cambria Math" panose="02040503050406030204" pitchFamily="18" charset="0"/>
                          <a:ea typeface="Cambria Math" panose="02040503050406030204" pitchFamily="18" charset="0"/>
                        </a:rPr>
                        <m:t>+⋯+</m:t>
                      </m:r>
                      <m:sSub>
                        <m:sSubPr>
                          <m:ctrlPr>
                            <a:rPr lang="en-US" sz="2800" b="0" i="1" smtClean="0">
                              <a:solidFill>
                                <a:schemeClr val="tx1"/>
                              </a:solidFill>
                              <a:latin typeface="Cambria Math" panose="02040503050406030204" pitchFamily="18" charset="0"/>
                              <a:ea typeface="Cambria Math" panose="02040503050406030204" pitchFamily="18" charset="0"/>
                            </a:rPr>
                          </m:ctrlPr>
                        </m:sSubPr>
                        <m:e>
                          <m:r>
                            <a:rPr lang="en-US" sz="2800" b="0" i="1" smtClean="0">
                              <a:solidFill>
                                <a:schemeClr val="tx1"/>
                              </a:solidFill>
                              <a:latin typeface="Cambria Math" panose="02040503050406030204" pitchFamily="18" charset="0"/>
                              <a:ea typeface="Cambria Math" panose="02040503050406030204" pitchFamily="18" charset="0"/>
                            </a:rPr>
                            <m:t>𝑎</m:t>
                          </m:r>
                        </m:e>
                        <m:sub>
                          <m:r>
                            <a:rPr lang="en-US" sz="2800" b="0" i="1" smtClean="0">
                              <a:solidFill>
                                <a:schemeClr val="tx1"/>
                              </a:solidFill>
                              <a:latin typeface="Cambria Math" panose="02040503050406030204" pitchFamily="18" charset="0"/>
                              <a:ea typeface="Cambria Math" panose="02040503050406030204" pitchFamily="18" charset="0"/>
                            </a:rPr>
                            <m:t>𝑡</m:t>
                          </m:r>
                        </m:sub>
                      </m:sSub>
                      <m:sSup>
                        <m:sSupPr>
                          <m:ctrlPr>
                            <a:rPr lang="en-US" sz="2800" b="0" i="1" smtClean="0">
                              <a:solidFill>
                                <a:schemeClr val="tx1"/>
                              </a:solidFill>
                              <a:latin typeface="Cambria Math" panose="02040503050406030204" pitchFamily="18" charset="0"/>
                              <a:ea typeface="Cambria Math" panose="02040503050406030204" pitchFamily="18" charset="0"/>
                            </a:rPr>
                          </m:ctrlPr>
                        </m:sSupPr>
                        <m:e>
                          <m:r>
                            <a:rPr lang="en-US" sz="2800" b="0" i="1" smtClean="0">
                              <a:solidFill>
                                <a:schemeClr val="tx1"/>
                              </a:solidFill>
                              <a:latin typeface="Cambria Math" panose="02040503050406030204" pitchFamily="18" charset="0"/>
                              <a:ea typeface="Cambria Math" panose="02040503050406030204" pitchFamily="18" charset="0"/>
                            </a:rPr>
                            <m:t>𝑥</m:t>
                          </m:r>
                        </m:e>
                        <m:sup>
                          <m:r>
                            <a:rPr lang="en-US" sz="2800" b="0" i="1" smtClean="0">
                              <a:solidFill>
                                <a:schemeClr val="tx1"/>
                              </a:solidFill>
                              <a:latin typeface="Cambria Math" panose="02040503050406030204" pitchFamily="18" charset="0"/>
                              <a:ea typeface="Cambria Math" panose="02040503050406030204" pitchFamily="18" charset="0"/>
                            </a:rPr>
                            <m:t>𝑡</m:t>
                          </m:r>
                        </m:sup>
                      </m:sSup>
                    </m:oMath>
                  </m:oMathPara>
                </a14:m>
                <a:endParaRPr lang="en-US" sz="2800" dirty="0">
                  <a:solidFill>
                    <a:schemeClr val="tx1"/>
                  </a:solidFill>
                  <a:latin typeface="Cambria Math" panose="02040503050406030204" pitchFamily="18" charset="0"/>
                  <a:ea typeface="Cambria Math" panose="02040503050406030204" pitchFamily="18" charset="0"/>
                </a:endParaRPr>
              </a:p>
            </p:txBody>
          </p:sp>
        </mc:Choice>
        <mc:Fallback xmlns="">
          <p:sp>
            <p:nvSpPr>
              <p:cNvPr id="27" name="TextBox 26">
                <a:extLst>
                  <a:ext uri="{FF2B5EF4-FFF2-40B4-BE49-F238E27FC236}">
                    <a16:creationId xmlns:a16="http://schemas.microsoft.com/office/drawing/2014/main" id="{A9C21C1B-AE4A-DE85-8B7F-A5C256A1601A}"/>
                  </a:ext>
                </a:extLst>
              </p:cNvPr>
              <p:cNvSpPr txBox="1">
                <a:spLocks noRot="1" noChangeAspect="1" noMove="1" noResize="1" noEditPoints="1" noAdjustHandles="1" noChangeArrowheads="1" noChangeShapeType="1" noTextEdit="1"/>
              </p:cNvSpPr>
              <p:nvPr/>
            </p:nvSpPr>
            <p:spPr>
              <a:xfrm>
                <a:off x="-262474" y="4728387"/>
                <a:ext cx="6098582" cy="954107"/>
              </a:xfrm>
              <a:prstGeom prst="rect">
                <a:avLst/>
              </a:prstGeom>
              <a:blipFill>
                <a:blip r:embed="rId10"/>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80F6EEF-5133-45E5-D404-838225762A97}"/>
                  </a:ext>
                </a:extLst>
              </p:cNvPr>
              <p:cNvSpPr txBox="1"/>
              <p:nvPr/>
            </p:nvSpPr>
            <p:spPr>
              <a:xfrm>
                <a:off x="7584024" y="5348533"/>
                <a:ext cx="4171741" cy="523220"/>
              </a:xfrm>
              <a:prstGeom prst="rect">
                <a:avLst/>
              </a:prstGeom>
              <a:noFill/>
            </p:spPr>
            <p:txBody>
              <a:bodyPr wrap="square">
                <a:spAutoFit/>
              </a:bodyPr>
              <a:lstStyle/>
              <a:p>
                <a:r>
                  <a:rPr lang="en-US" sz="2800" dirty="0"/>
                  <a:t>Threshold </a:t>
                </a:r>
                <a14:m>
                  <m:oMath xmlns:m="http://schemas.openxmlformats.org/officeDocument/2006/math">
                    <m:r>
                      <a:rPr lang="en-US" sz="2800" i="1" dirty="0" smtClean="0">
                        <a:solidFill>
                          <a:srgbClr val="FF0000"/>
                        </a:solidFill>
                        <a:latin typeface="Cambria Math" panose="02040503050406030204" pitchFamily="18" charset="0"/>
                      </a:rPr>
                      <m:t>𝑡</m:t>
                    </m:r>
                    <m:r>
                      <a:rPr lang="en-US" sz="2800" i="1" dirty="0" smtClean="0">
                        <a:solidFill>
                          <a:srgbClr val="FF0000"/>
                        </a:solidFill>
                        <a:latin typeface="Cambria Math" panose="02040503050406030204" pitchFamily="18" charset="0"/>
                      </a:rPr>
                      <m:t>= </m:t>
                    </m:r>
                    <m:r>
                      <a:rPr lang="en-US" sz="2800" i="1" dirty="0" smtClean="0">
                        <a:solidFill>
                          <a:srgbClr val="FF0000"/>
                        </a:solidFill>
                        <a:latin typeface="Cambria Math" panose="02040503050406030204" pitchFamily="18" charset="0"/>
                      </a:rPr>
                      <m:t>𝑂</m:t>
                    </m:r>
                    <m:r>
                      <a:rPr lang="en-US" sz="2800" i="1" dirty="0" smtClean="0">
                        <a:solidFill>
                          <a:srgbClr val="FF0000"/>
                        </a:solidFill>
                        <a:latin typeface="Cambria Math" panose="02040503050406030204" pitchFamily="18" charset="0"/>
                      </a:rPr>
                      <m:t>(</m:t>
                    </m:r>
                    <m:r>
                      <a:rPr lang="en-US" sz="2800" i="1" dirty="0" smtClean="0">
                        <a:solidFill>
                          <a:srgbClr val="FF0000"/>
                        </a:solidFill>
                        <a:latin typeface="Cambria Math" panose="02040503050406030204" pitchFamily="18" charset="0"/>
                      </a:rPr>
                      <m:t>𝑁</m:t>
                    </m:r>
                    <m:r>
                      <a:rPr lang="en-US" sz="2800" i="1" dirty="0" smtClean="0">
                        <a:solidFill>
                          <a:srgbClr val="FF0000"/>
                        </a:solidFill>
                        <a:latin typeface="Cambria Math" panose="02040503050406030204" pitchFamily="18" charset="0"/>
                      </a:rPr>
                      <m:t>)</m:t>
                    </m:r>
                  </m:oMath>
                </a14:m>
                <a:endParaRPr lang="en-US" sz="2800" dirty="0"/>
              </a:p>
            </p:txBody>
          </p:sp>
        </mc:Choice>
        <mc:Fallback xmlns="">
          <p:sp>
            <p:nvSpPr>
              <p:cNvPr id="37" name="TextBox 36">
                <a:extLst>
                  <a:ext uri="{FF2B5EF4-FFF2-40B4-BE49-F238E27FC236}">
                    <a16:creationId xmlns:a16="http://schemas.microsoft.com/office/drawing/2014/main" id="{480F6EEF-5133-45E5-D404-838225762A97}"/>
                  </a:ext>
                </a:extLst>
              </p:cNvPr>
              <p:cNvSpPr txBox="1">
                <a:spLocks noRot="1" noChangeAspect="1" noMove="1" noResize="1" noEditPoints="1" noAdjustHandles="1" noChangeArrowheads="1" noChangeShapeType="1" noTextEdit="1"/>
              </p:cNvSpPr>
              <p:nvPr/>
            </p:nvSpPr>
            <p:spPr>
              <a:xfrm>
                <a:off x="7584024" y="5348533"/>
                <a:ext cx="4171741" cy="523220"/>
              </a:xfrm>
              <a:prstGeom prst="rect">
                <a:avLst/>
              </a:prstGeom>
              <a:blipFill>
                <a:blip r:embed="rId11"/>
                <a:stretch>
                  <a:fillRect l="-3040" t="-9302" b="-30233"/>
                </a:stretch>
              </a:blipFill>
            </p:spPr>
            <p:txBody>
              <a:bodyPr/>
              <a:lstStyle/>
              <a:p>
                <a:r>
                  <a:rPr lang="en-US">
                    <a:noFill/>
                  </a:rPr>
                  <a:t> </a:t>
                </a:r>
              </a:p>
            </p:txBody>
          </p:sp>
        </mc:Fallback>
      </mc:AlternateContent>
      <p:pic>
        <p:nvPicPr>
          <p:cNvPr id="1026" name="Picture 2" descr="Lagrange Polynomial Interpolation — Python Numerical Methods">
            <a:extLst>
              <a:ext uri="{FF2B5EF4-FFF2-40B4-BE49-F238E27FC236}">
                <a16:creationId xmlns:a16="http://schemas.microsoft.com/office/drawing/2014/main" id="{57A3046A-596D-D018-A8A7-DD10A5FE190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63680" y="2336046"/>
            <a:ext cx="3570052" cy="292452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01538EC2-DA8F-BD58-FCAE-891B6DDD8EFE}"/>
                  </a:ext>
                </a:extLst>
              </p:cNvPr>
              <p:cNvSpPr txBox="1"/>
              <p:nvPr/>
            </p:nvSpPr>
            <p:spPr>
              <a:xfrm>
                <a:off x="7609751" y="3216191"/>
                <a:ext cx="192627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𝑠𝑘</m:t>
                      </m:r>
                    </m:oMath>
                  </m:oMathPara>
                </a14:m>
                <a:endParaRPr lang="en-US" sz="2800" dirty="0">
                  <a:solidFill>
                    <a:srgbClr val="FF0000"/>
                  </a:solidFill>
                </a:endParaRPr>
              </a:p>
            </p:txBody>
          </p:sp>
        </mc:Choice>
        <mc:Fallback>
          <p:sp>
            <p:nvSpPr>
              <p:cNvPr id="29" name="TextBox 28">
                <a:extLst>
                  <a:ext uri="{FF2B5EF4-FFF2-40B4-BE49-F238E27FC236}">
                    <a16:creationId xmlns:a16="http://schemas.microsoft.com/office/drawing/2014/main" id="{01538EC2-DA8F-BD58-FCAE-891B6DDD8EFE}"/>
                  </a:ext>
                </a:extLst>
              </p:cNvPr>
              <p:cNvSpPr txBox="1">
                <a:spLocks noRot="1" noChangeAspect="1" noMove="1" noResize="1" noEditPoints="1" noAdjustHandles="1" noChangeArrowheads="1" noChangeShapeType="1" noTextEdit="1"/>
              </p:cNvSpPr>
              <p:nvPr/>
            </p:nvSpPr>
            <p:spPr>
              <a:xfrm>
                <a:off x="7609751" y="3216191"/>
                <a:ext cx="1926276"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22088428-2C83-F97B-7DF3-BD6FCC936FEE}"/>
                  </a:ext>
                </a:extLst>
              </p:cNvPr>
              <p:cNvSpPr txBox="1"/>
              <p:nvPr/>
            </p:nvSpPr>
            <p:spPr>
              <a:xfrm>
                <a:off x="4561860" y="3579623"/>
                <a:ext cx="144899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𝑓</m:t>
                      </m:r>
                      <m:d>
                        <m:dPr>
                          <m:ctrlPr>
                            <a:rPr lang="en-US" sz="2800" b="0" i="1" smtClean="0">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2</m:t>
                          </m:r>
                        </m:e>
                      </m:d>
                      <m:r>
                        <a:rPr lang="en-US" sz="2800" b="0" i="1" smtClean="0">
                          <a:solidFill>
                            <a:srgbClr val="FF0000"/>
                          </a:solidFill>
                          <a:latin typeface="Cambria Math" panose="02040503050406030204" pitchFamily="18" charset="0"/>
                        </a:rPr>
                        <m:t>, </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2</m:t>
                          </m:r>
                        </m:sub>
                      </m:sSub>
                    </m:oMath>
                  </m:oMathPara>
                </a14:m>
                <a:endParaRPr lang="en-US" sz="2800" b="0" dirty="0">
                  <a:solidFill>
                    <a:srgbClr val="FF0000"/>
                  </a:solidFill>
                </a:endParaRPr>
              </a:p>
            </p:txBody>
          </p:sp>
        </mc:Choice>
        <mc:Fallback>
          <p:sp>
            <p:nvSpPr>
              <p:cNvPr id="4" name="TextBox 3">
                <a:extLst>
                  <a:ext uri="{FF2B5EF4-FFF2-40B4-BE49-F238E27FC236}">
                    <a16:creationId xmlns:a16="http://schemas.microsoft.com/office/drawing/2014/main" id="{22088428-2C83-F97B-7DF3-BD6FCC936FEE}"/>
                  </a:ext>
                </a:extLst>
              </p:cNvPr>
              <p:cNvSpPr txBox="1">
                <a:spLocks noRot="1" noChangeAspect="1" noMove="1" noResize="1" noEditPoints="1" noAdjustHandles="1" noChangeArrowheads="1" noChangeShapeType="1" noTextEdit="1"/>
              </p:cNvSpPr>
              <p:nvPr/>
            </p:nvSpPr>
            <p:spPr>
              <a:xfrm>
                <a:off x="4561860" y="3579623"/>
                <a:ext cx="1448997" cy="523220"/>
              </a:xfrm>
              <a:prstGeom prst="rect">
                <a:avLst/>
              </a:prstGeom>
              <a:blipFill>
                <a:blip r:embed="rId14"/>
                <a:stretch>
                  <a:fillRect l="-3478" b="-1627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73F088C5-CB3D-51BB-0A4B-61A7D5CADF71}"/>
                  </a:ext>
                </a:extLst>
              </p:cNvPr>
              <p:cNvSpPr txBox="1"/>
              <p:nvPr/>
            </p:nvSpPr>
            <p:spPr>
              <a:xfrm>
                <a:off x="4512555" y="5507374"/>
                <a:ext cx="144899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𝑓</m:t>
                      </m:r>
                      <m:d>
                        <m:dPr>
                          <m:ctrlPr>
                            <a:rPr lang="en-US" sz="2800" b="0" i="1" smtClean="0">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𝑁</m:t>
                          </m:r>
                        </m:e>
                      </m:d>
                      <m:r>
                        <a:rPr lang="en-US" sz="2800" b="0" i="1" smtClean="0">
                          <a:solidFill>
                            <a:srgbClr val="FF0000"/>
                          </a:solidFill>
                          <a:latin typeface="Cambria Math" panose="02040503050406030204" pitchFamily="18" charset="0"/>
                        </a:rPr>
                        <m:t>, </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𝑁</m:t>
                          </m:r>
                        </m:sub>
                      </m:sSub>
                    </m:oMath>
                  </m:oMathPara>
                </a14:m>
                <a:endParaRPr lang="en-US" sz="2800" b="0" dirty="0">
                  <a:solidFill>
                    <a:srgbClr val="FF0000"/>
                  </a:solidFill>
                </a:endParaRPr>
              </a:p>
            </p:txBody>
          </p:sp>
        </mc:Choice>
        <mc:Fallback>
          <p:sp>
            <p:nvSpPr>
              <p:cNvPr id="5" name="TextBox 4">
                <a:extLst>
                  <a:ext uri="{FF2B5EF4-FFF2-40B4-BE49-F238E27FC236}">
                    <a16:creationId xmlns:a16="http://schemas.microsoft.com/office/drawing/2014/main" id="{73F088C5-CB3D-51BB-0A4B-61A7D5CADF71}"/>
                  </a:ext>
                </a:extLst>
              </p:cNvPr>
              <p:cNvSpPr txBox="1">
                <a:spLocks noRot="1" noChangeAspect="1" noMove="1" noResize="1" noEditPoints="1" noAdjustHandles="1" noChangeArrowheads="1" noChangeShapeType="1" noTextEdit="1"/>
              </p:cNvSpPr>
              <p:nvPr/>
            </p:nvSpPr>
            <p:spPr>
              <a:xfrm>
                <a:off x="4512555" y="5507374"/>
                <a:ext cx="1448997" cy="523220"/>
              </a:xfrm>
              <a:prstGeom prst="rect">
                <a:avLst/>
              </a:prstGeom>
              <a:blipFill>
                <a:blip r:embed="rId15"/>
                <a:stretch>
                  <a:fillRect l="-5217" r="-2609" b="-19048"/>
                </a:stretch>
              </a:blipFill>
            </p:spPr>
            <p:txBody>
              <a:bodyPr/>
              <a:lstStyle/>
              <a:p>
                <a:r>
                  <a:rPr lang="en-US">
                    <a:noFill/>
                  </a:rPr>
                  <a:t> </a:t>
                </a:r>
              </a:p>
            </p:txBody>
          </p:sp>
        </mc:Fallback>
      </mc:AlternateContent>
    </p:spTree>
    <p:extLst>
      <p:ext uri="{BB962C8B-B14F-4D97-AF65-F5344CB8AC3E}">
        <p14:creationId xmlns:p14="http://schemas.microsoft.com/office/powerpoint/2010/main" val="1922326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erson with the mouth open&#10;&#10;Description automatically generated with low confidence">
            <a:extLst>
              <a:ext uri="{FF2B5EF4-FFF2-40B4-BE49-F238E27FC236}">
                <a16:creationId xmlns:a16="http://schemas.microsoft.com/office/drawing/2014/main" id="{C759E250-18D8-FBE0-9520-C27E8B4A098B}"/>
              </a:ext>
            </a:extLst>
          </p:cNvPr>
          <p:cNvPicPr>
            <a:picLocks noChangeAspect="1"/>
          </p:cNvPicPr>
          <p:nvPr/>
        </p:nvPicPr>
        <p:blipFill>
          <a:blip r:embed="rId3"/>
          <a:stretch>
            <a:fillRect/>
          </a:stretch>
        </p:blipFill>
        <p:spPr>
          <a:xfrm>
            <a:off x="9331403" y="2698084"/>
            <a:ext cx="1074059" cy="1074059"/>
          </a:xfrm>
          <a:prstGeom prst="rect">
            <a:avLst/>
          </a:prstGeom>
        </p:spPr>
      </p:pic>
      <p:pic>
        <p:nvPicPr>
          <p:cNvPr id="2" name="Picture 1">
            <a:extLst>
              <a:ext uri="{FF2B5EF4-FFF2-40B4-BE49-F238E27FC236}">
                <a16:creationId xmlns:a16="http://schemas.microsoft.com/office/drawing/2014/main" id="{DB085A7D-0061-A8B6-A511-89760E689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568" y="2512528"/>
            <a:ext cx="1889895" cy="2501652"/>
          </a:xfrm>
          <a:prstGeom prst="rect">
            <a:avLst/>
          </a:prstGeom>
        </p:spPr>
      </p:pic>
      <p:grpSp>
        <p:nvGrpSpPr>
          <p:cNvPr id="4" name="Group 3">
            <a:extLst>
              <a:ext uri="{FF2B5EF4-FFF2-40B4-BE49-F238E27FC236}">
                <a16:creationId xmlns:a16="http://schemas.microsoft.com/office/drawing/2014/main" id="{4B2EBA7A-DB07-F44A-5B96-611061FA4B66}"/>
              </a:ext>
            </a:extLst>
          </p:cNvPr>
          <p:cNvGrpSpPr/>
          <p:nvPr/>
        </p:nvGrpSpPr>
        <p:grpSpPr>
          <a:xfrm>
            <a:off x="3560323" y="1649442"/>
            <a:ext cx="4401253" cy="4070421"/>
            <a:chOff x="4328999" y="1477694"/>
            <a:chExt cx="2611679" cy="2811436"/>
          </a:xfrm>
        </p:grpSpPr>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3E5C6425-9BBC-295A-637B-E058C42D73AA}"/>
                    </a:ext>
                  </a:extLst>
                </p:cNvPr>
                <p:cNvSpPr/>
                <p:nvPr/>
              </p:nvSpPr>
              <p:spPr>
                <a:xfrm>
                  <a:off x="4328999" y="2938201"/>
                  <a:ext cx="596663" cy="13509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𝑥</m:t>
                        </m:r>
                      </m:oMath>
                    </m:oMathPara>
                  </a14:m>
                  <a:endParaRPr lang="en-US" sz="2800" dirty="0"/>
                </a:p>
              </p:txBody>
            </p:sp>
          </mc:Choice>
          <mc:Fallback>
            <p:sp>
              <p:nvSpPr>
                <p:cNvPr id="5" name="Rectangle 4">
                  <a:extLst>
                    <a:ext uri="{FF2B5EF4-FFF2-40B4-BE49-F238E27FC236}">
                      <a16:creationId xmlns:a16="http://schemas.microsoft.com/office/drawing/2014/main" id="{3E5C6425-9BBC-295A-637B-E058C42D73AA}"/>
                    </a:ext>
                  </a:extLst>
                </p:cNvPr>
                <p:cNvSpPr>
                  <a:spLocks noRot="1" noChangeAspect="1" noMove="1" noResize="1" noEditPoints="1" noAdjustHandles="1" noChangeArrowheads="1" noChangeShapeType="1" noTextEdit="1"/>
                </p:cNvSpPr>
                <p:nvPr/>
              </p:nvSpPr>
              <p:spPr>
                <a:xfrm>
                  <a:off x="4328999" y="2938201"/>
                  <a:ext cx="596663" cy="135092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8C9258F1-9C93-2D65-C96C-07F78561AC3A}"/>
                    </a:ext>
                  </a:extLst>
                </p:cNvPr>
                <p:cNvSpPr/>
                <p:nvPr/>
              </p:nvSpPr>
              <p:spPr>
                <a:xfrm>
                  <a:off x="4337758" y="1477694"/>
                  <a:ext cx="587904" cy="1270709"/>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𝑤</m:t>
                        </m:r>
                      </m:oMath>
                    </m:oMathPara>
                  </a14:m>
                  <a:endParaRPr lang="en-US" sz="2800" dirty="0">
                    <a:solidFill>
                      <a:srgbClr val="FF0000"/>
                    </a:solidFill>
                  </a:endParaRPr>
                </a:p>
              </p:txBody>
            </p:sp>
          </mc:Choice>
          <mc:Fallback>
            <p:sp>
              <p:nvSpPr>
                <p:cNvPr id="6" name="Rectangle 5">
                  <a:extLst>
                    <a:ext uri="{FF2B5EF4-FFF2-40B4-BE49-F238E27FC236}">
                      <a16:creationId xmlns:a16="http://schemas.microsoft.com/office/drawing/2014/main" id="{8C9258F1-9C93-2D65-C96C-07F78561AC3A}"/>
                    </a:ext>
                  </a:extLst>
                </p:cNvPr>
                <p:cNvSpPr>
                  <a:spLocks noRot="1" noChangeAspect="1" noMove="1" noResize="1" noEditPoints="1" noAdjustHandles="1" noChangeArrowheads="1" noChangeShapeType="1" noTextEdit="1"/>
                </p:cNvSpPr>
                <p:nvPr/>
              </p:nvSpPr>
              <p:spPr>
                <a:xfrm>
                  <a:off x="4337758" y="1477694"/>
                  <a:ext cx="587904" cy="127070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1AAC0F21-9C41-6E90-6763-D318B7C5B6A1}"/>
                    </a:ext>
                  </a:extLst>
                </p:cNvPr>
                <p:cNvSpPr/>
                <p:nvPr/>
              </p:nvSpPr>
              <p:spPr>
                <a:xfrm>
                  <a:off x="5050783" y="1477694"/>
                  <a:ext cx="1889895" cy="27777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0" dirty="0"/>
                    <a:t>Circuit </a:t>
                  </a:r>
                  <a14:m>
                    <m:oMath xmlns:m="http://schemas.openxmlformats.org/officeDocument/2006/math">
                      <m:r>
                        <a:rPr lang="en-US" sz="2800" b="0" i="1" smtClean="0">
                          <a:solidFill>
                            <a:srgbClr val="FF0000"/>
                          </a:solidFill>
                          <a:latin typeface="Cambria Math" panose="02040503050406030204" pitchFamily="18" charset="0"/>
                        </a:rPr>
                        <m:t>𝐶</m:t>
                      </m:r>
                    </m:oMath>
                  </a14:m>
                  <a:endParaRPr lang="en-US" sz="2800" dirty="0"/>
                </a:p>
              </p:txBody>
            </p:sp>
          </mc:Choice>
          <mc:Fallback>
            <p:sp>
              <p:nvSpPr>
                <p:cNvPr id="8" name="Rectangle 7">
                  <a:extLst>
                    <a:ext uri="{FF2B5EF4-FFF2-40B4-BE49-F238E27FC236}">
                      <a16:creationId xmlns:a16="http://schemas.microsoft.com/office/drawing/2014/main" id="{1AAC0F21-9C41-6E90-6763-D318B7C5B6A1}"/>
                    </a:ext>
                  </a:extLst>
                </p:cNvPr>
                <p:cNvSpPr>
                  <a:spLocks noRot="1" noChangeAspect="1" noMove="1" noResize="1" noEditPoints="1" noAdjustHandles="1" noChangeArrowheads="1" noChangeShapeType="1" noTextEdit="1"/>
                </p:cNvSpPr>
                <p:nvPr/>
              </p:nvSpPr>
              <p:spPr>
                <a:xfrm>
                  <a:off x="5050783" y="1477694"/>
                  <a:ext cx="1889895" cy="2777729"/>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9EF6E37B-82E6-18D2-3A9B-F18AA8E0BE79}"/>
                  </a:ext>
                </a:extLst>
              </p:cNvPr>
              <p:cNvSpPr/>
              <p:nvPr/>
            </p:nvSpPr>
            <p:spPr>
              <a:xfrm>
                <a:off x="8129078" y="1649442"/>
                <a:ext cx="995845" cy="995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i="1" smtClean="0">
                              <a:solidFill>
                                <a:srgbClr val="FF0000"/>
                              </a:solidFill>
                              <a:latin typeface="Cambria Math" panose="02040503050406030204" pitchFamily="18" charset="0"/>
                              <a:ea typeface="Cambria Math" panose="02040503050406030204" pitchFamily="18" charset="0"/>
                            </a:rPr>
                          </m:ctrlPr>
                        </m:sSubPr>
                        <m:e>
                          <m:r>
                            <a:rPr lang="en-US" altLang="zh-CN" sz="2800" b="0" i="1" smtClean="0">
                              <a:solidFill>
                                <a:srgbClr val="FF0000"/>
                              </a:solidFill>
                              <a:latin typeface="Cambria Math" panose="02040503050406030204" pitchFamily="18" charset="0"/>
                              <a:ea typeface="Cambria Math" panose="02040503050406030204" pitchFamily="18" charset="0"/>
                            </a:rPr>
                            <m:t> </m:t>
                          </m:r>
                          <m:r>
                            <a:rPr lang="en-US" altLang="zh-CN" sz="2800" b="0" i="1" smtClean="0">
                              <a:solidFill>
                                <a:srgbClr val="FF0000"/>
                              </a:solidFill>
                              <a:latin typeface="Cambria Math" panose="02040503050406030204" pitchFamily="18" charset="0"/>
                              <a:ea typeface="Cambria Math" panose="02040503050406030204" pitchFamily="18" charset="0"/>
                            </a:rPr>
                            <m:t>𝑦</m:t>
                          </m:r>
                        </m:e>
                        <m:sub>
                          <m:r>
                            <a:rPr lang="en-US" altLang="zh-CN" sz="2800" b="0" i="1" smtClean="0">
                              <a:solidFill>
                                <a:srgbClr val="FF0000"/>
                              </a:solidFill>
                              <a:latin typeface="Cambria Math" panose="02040503050406030204" pitchFamily="18" charset="0"/>
                              <a:ea typeface="Cambria Math" panose="02040503050406030204" pitchFamily="18" charset="0"/>
                            </a:rPr>
                            <m:t>1</m:t>
                          </m:r>
                        </m:sub>
                      </m:sSub>
                    </m:oMath>
                  </m:oMathPara>
                </a14:m>
                <a:endParaRPr lang="en-US" sz="2800" dirty="0"/>
              </a:p>
            </p:txBody>
          </p:sp>
        </mc:Choice>
        <mc:Fallback>
          <p:sp>
            <p:nvSpPr>
              <p:cNvPr id="9" name="Rectangle 8">
                <a:extLst>
                  <a:ext uri="{FF2B5EF4-FFF2-40B4-BE49-F238E27FC236}">
                    <a16:creationId xmlns:a16="http://schemas.microsoft.com/office/drawing/2014/main" id="{9EF6E37B-82E6-18D2-3A9B-F18AA8E0BE79}"/>
                  </a:ext>
                </a:extLst>
              </p:cNvPr>
              <p:cNvSpPr>
                <a:spLocks noRot="1" noChangeAspect="1" noMove="1" noResize="1" noEditPoints="1" noAdjustHandles="1" noChangeArrowheads="1" noChangeShapeType="1" noTextEdit="1"/>
              </p:cNvSpPr>
              <p:nvPr/>
            </p:nvSpPr>
            <p:spPr>
              <a:xfrm>
                <a:off x="8129078" y="1649442"/>
                <a:ext cx="995845" cy="995845"/>
              </a:xfrm>
              <a:prstGeom prst="rect">
                <a:avLst/>
              </a:prstGeom>
              <a:blipFill>
                <a:blip r:embed="rId8"/>
                <a:stretch>
                  <a:fillRect/>
                </a:stretch>
              </a:blipFill>
            </p:spPr>
            <p:txBody>
              <a:bodyPr/>
              <a:lstStyle/>
              <a:p>
                <a:r>
                  <a:rPr lang="en-US">
                    <a:noFill/>
                  </a:rPr>
                  <a:t> </a:t>
                </a:r>
              </a:p>
            </p:txBody>
          </p:sp>
        </mc:Fallback>
      </mc:AlternateContent>
      <p:pic>
        <p:nvPicPr>
          <p:cNvPr id="10" name="Picture 9" descr="A person with the mouth open&#10;&#10;Description automatically generated with low confidence">
            <a:extLst>
              <a:ext uri="{FF2B5EF4-FFF2-40B4-BE49-F238E27FC236}">
                <a16:creationId xmlns:a16="http://schemas.microsoft.com/office/drawing/2014/main" id="{B9D5749F-56C0-0099-A898-F77FC18DA086}"/>
              </a:ext>
            </a:extLst>
          </p:cNvPr>
          <p:cNvPicPr>
            <a:picLocks noChangeAspect="1"/>
          </p:cNvPicPr>
          <p:nvPr/>
        </p:nvPicPr>
        <p:blipFill>
          <a:blip r:embed="rId3"/>
          <a:stretch>
            <a:fillRect/>
          </a:stretch>
        </p:blipFill>
        <p:spPr>
          <a:xfrm>
            <a:off x="9290077" y="1347703"/>
            <a:ext cx="1164825" cy="1164825"/>
          </a:xfrm>
          <a:prstGeom prst="rect">
            <a:avLst/>
          </a:prstGeom>
        </p:spPr>
      </p:pic>
      <p:sp>
        <p:nvSpPr>
          <p:cNvPr id="11" name="TextBox 10">
            <a:extLst>
              <a:ext uri="{FF2B5EF4-FFF2-40B4-BE49-F238E27FC236}">
                <a16:creationId xmlns:a16="http://schemas.microsoft.com/office/drawing/2014/main" id="{4827BEC8-1AE4-4169-A827-1E3267CEDB97}"/>
              </a:ext>
            </a:extLst>
          </p:cNvPr>
          <p:cNvSpPr txBox="1"/>
          <p:nvPr/>
        </p:nvSpPr>
        <p:spPr>
          <a:xfrm>
            <a:off x="9322088" y="2425517"/>
            <a:ext cx="1100805" cy="369332"/>
          </a:xfrm>
          <a:prstGeom prst="rect">
            <a:avLst/>
          </a:prstGeom>
          <a:noFill/>
        </p:spPr>
        <p:txBody>
          <a:bodyPr wrap="square" rtlCol="0">
            <a:spAutoFit/>
          </a:bodyPr>
          <a:lstStyle/>
          <a:p>
            <a:r>
              <a:rPr lang="en-US" dirty="0"/>
              <a:t>Verifier 1</a:t>
            </a:r>
          </a:p>
        </p:txBody>
      </p:sp>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5C254EE1-42B2-993B-80B9-891608621BFD}"/>
                  </a:ext>
                </a:extLst>
              </p:cNvPr>
              <p:cNvSpPr/>
              <p:nvPr/>
            </p:nvSpPr>
            <p:spPr>
              <a:xfrm>
                <a:off x="8129078" y="2737192"/>
                <a:ext cx="995845" cy="995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i="1" smtClean="0">
                              <a:solidFill>
                                <a:srgbClr val="FF0000"/>
                              </a:solidFill>
                              <a:latin typeface="Cambria Math" panose="02040503050406030204" pitchFamily="18" charset="0"/>
                              <a:ea typeface="Cambria Math" panose="02040503050406030204" pitchFamily="18" charset="0"/>
                            </a:rPr>
                          </m:ctrlPr>
                        </m:sSubPr>
                        <m:e>
                          <m:r>
                            <a:rPr lang="en-US" altLang="zh-CN" sz="2800" b="0" i="1" smtClean="0">
                              <a:solidFill>
                                <a:srgbClr val="FF0000"/>
                              </a:solidFill>
                              <a:latin typeface="Cambria Math" panose="02040503050406030204" pitchFamily="18" charset="0"/>
                              <a:ea typeface="Cambria Math" panose="02040503050406030204" pitchFamily="18" charset="0"/>
                            </a:rPr>
                            <m:t> </m:t>
                          </m:r>
                          <m:r>
                            <a:rPr lang="en-US" altLang="zh-CN" sz="2800" b="0" i="1" smtClean="0">
                              <a:solidFill>
                                <a:srgbClr val="FF0000"/>
                              </a:solidFill>
                              <a:latin typeface="Cambria Math" panose="02040503050406030204" pitchFamily="18" charset="0"/>
                              <a:ea typeface="Cambria Math" panose="02040503050406030204" pitchFamily="18" charset="0"/>
                            </a:rPr>
                            <m:t>𝑦</m:t>
                          </m:r>
                        </m:e>
                        <m:sub>
                          <m:r>
                            <a:rPr lang="en-US" altLang="zh-CN" sz="2800" b="0" i="1" smtClean="0">
                              <a:solidFill>
                                <a:srgbClr val="FF0000"/>
                              </a:solidFill>
                              <a:latin typeface="Cambria Math" panose="02040503050406030204" pitchFamily="18" charset="0"/>
                              <a:ea typeface="Cambria Math" panose="02040503050406030204" pitchFamily="18" charset="0"/>
                            </a:rPr>
                            <m:t>2</m:t>
                          </m:r>
                        </m:sub>
                      </m:sSub>
                    </m:oMath>
                  </m:oMathPara>
                </a14:m>
                <a:endParaRPr lang="en-US" sz="2800" dirty="0"/>
              </a:p>
            </p:txBody>
          </p:sp>
        </mc:Choice>
        <mc:Fallback>
          <p:sp>
            <p:nvSpPr>
              <p:cNvPr id="12" name="Rectangle 11">
                <a:extLst>
                  <a:ext uri="{FF2B5EF4-FFF2-40B4-BE49-F238E27FC236}">
                    <a16:creationId xmlns:a16="http://schemas.microsoft.com/office/drawing/2014/main" id="{5C254EE1-42B2-993B-80B9-891608621BFD}"/>
                  </a:ext>
                </a:extLst>
              </p:cNvPr>
              <p:cNvSpPr>
                <a:spLocks noRot="1" noChangeAspect="1" noMove="1" noResize="1" noEditPoints="1" noAdjustHandles="1" noChangeArrowheads="1" noChangeShapeType="1" noTextEdit="1"/>
              </p:cNvSpPr>
              <p:nvPr/>
            </p:nvSpPr>
            <p:spPr>
              <a:xfrm>
                <a:off x="8129078" y="2737192"/>
                <a:ext cx="995845" cy="99584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E3E33678-E3AB-3581-6AF7-DD189ED2DD4E}"/>
                  </a:ext>
                </a:extLst>
              </p:cNvPr>
              <p:cNvSpPr/>
              <p:nvPr/>
            </p:nvSpPr>
            <p:spPr>
              <a:xfrm>
                <a:off x="8129077" y="4700613"/>
                <a:ext cx="995845" cy="995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i="1" smtClean="0">
                              <a:solidFill>
                                <a:srgbClr val="FF0000"/>
                              </a:solidFill>
                              <a:latin typeface="Cambria Math" panose="02040503050406030204" pitchFamily="18" charset="0"/>
                              <a:ea typeface="Cambria Math" panose="02040503050406030204" pitchFamily="18" charset="0"/>
                            </a:rPr>
                          </m:ctrlPr>
                        </m:sSubPr>
                        <m:e>
                          <m:r>
                            <a:rPr lang="en-US" altLang="zh-CN" sz="2800" b="0" i="1" smtClean="0">
                              <a:solidFill>
                                <a:srgbClr val="FF0000"/>
                              </a:solidFill>
                              <a:latin typeface="Cambria Math" panose="02040503050406030204" pitchFamily="18" charset="0"/>
                              <a:ea typeface="Cambria Math" panose="02040503050406030204" pitchFamily="18" charset="0"/>
                            </a:rPr>
                            <m:t> </m:t>
                          </m:r>
                          <m:r>
                            <a:rPr lang="en-US" altLang="zh-CN" sz="2800" b="0" i="1" smtClean="0">
                              <a:solidFill>
                                <a:srgbClr val="FF0000"/>
                              </a:solidFill>
                              <a:latin typeface="Cambria Math" panose="02040503050406030204" pitchFamily="18" charset="0"/>
                              <a:ea typeface="Cambria Math" panose="02040503050406030204" pitchFamily="18" charset="0"/>
                            </a:rPr>
                            <m:t>𝑦</m:t>
                          </m:r>
                        </m:e>
                        <m:sub>
                          <m:r>
                            <a:rPr lang="en-US" altLang="zh-CN" sz="2800" b="0" i="1" smtClean="0">
                              <a:solidFill>
                                <a:srgbClr val="FF0000"/>
                              </a:solidFill>
                              <a:latin typeface="Cambria Math" panose="02040503050406030204" pitchFamily="18" charset="0"/>
                              <a:ea typeface="Cambria Math" panose="02040503050406030204" pitchFamily="18" charset="0"/>
                            </a:rPr>
                            <m:t>𝑁</m:t>
                          </m:r>
                        </m:sub>
                      </m:sSub>
                    </m:oMath>
                  </m:oMathPara>
                </a14:m>
                <a:endParaRPr lang="en-US" sz="2800" dirty="0"/>
              </a:p>
            </p:txBody>
          </p:sp>
        </mc:Choice>
        <mc:Fallback>
          <p:sp>
            <p:nvSpPr>
              <p:cNvPr id="13" name="Rectangle 12">
                <a:extLst>
                  <a:ext uri="{FF2B5EF4-FFF2-40B4-BE49-F238E27FC236}">
                    <a16:creationId xmlns:a16="http://schemas.microsoft.com/office/drawing/2014/main" id="{E3E33678-E3AB-3581-6AF7-DD189ED2DD4E}"/>
                  </a:ext>
                </a:extLst>
              </p:cNvPr>
              <p:cNvSpPr>
                <a:spLocks noRot="1" noChangeAspect="1" noMove="1" noResize="1" noEditPoints="1" noAdjustHandles="1" noChangeArrowheads="1" noChangeShapeType="1" noTextEdit="1"/>
              </p:cNvSpPr>
              <p:nvPr/>
            </p:nvSpPr>
            <p:spPr>
              <a:xfrm>
                <a:off x="8129077" y="4700613"/>
                <a:ext cx="995845" cy="99584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a:extLst>
                  <a:ext uri="{FF2B5EF4-FFF2-40B4-BE49-F238E27FC236}">
                    <a16:creationId xmlns:a16="http://schemas.microsoft.com/office/drawing/2014/main" id="{2E1D7F5A-2DC0-D005-E5A2-E31A4688ACA6}"/>
                  </a:ext>
                </a:extLst>
              </p:cNvPr>
              <p:cNvSpPr/>
              <p:nvPr/>
            </p:nvSpPr>
            <p:spPr>
              <a:xfrm rot="5400000">
                <a:off x="8126957" y="4143032"/>
                <a:ext cx="1000083"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rPr>
                        <m:t>⋯</m:t>
                      </m:r>
                    </m:oMath>
                  </m:oMathPara>
                </a14:m>
                <a:endParaRPr lang="en-US" sz="2800" dirty="0">
                  <a:solidFill>
                    <a:schemeClr val="tx1"/>
                  </a:solidFill>
                </a:endParaRPr>
              </a:p>
            </p:txBody>
          </p:sp>
        </mc:Choice>
        <mc:Fallback>
          <p:sp>
            <p:nvSpPr>
              <p:cNvPr id="15" name="Rectangle 14">
                <a:extLst>
                  <a:ext uri="{FF2B5EF4-FFF2-40B4-BE49-F238E27FC236}">
                    <a16:creationId xmlns:a16="http://schemas.microsoft.com/office/drawing/2014/main" id="{2E1D7F5A-2DC0-D005-E5A2-E31A4688ACA6}"/>
                  </a:ext>
                </a:extLst>
              </p:cNvPr>
              <p:cNvSpPr>
                <a:spLocks noRot="1" noChangeAspect="1" noMove="1" noResize="1" noEditPoints="1" noAdjustHandles="1" noChangeArrowheads="1" noChangeShapeType="1" noTextEdit="1"/>
              </p:cNvSpPr>
              <p:nvPr/>
            </p:nvSpPr>
            <p:spPr>
              <a:xfrm rot="5400000">
                <a:off x="8126957" y="4143032"/>
                <a:ext cx="1000083" cy="523220"/>
              </a:xfrm>
              <a:prstGeom prst="rect">
                <a:avLst/>
              </a:prstGeom>
              <a:blipFill>
                <a:blip r:embed="rId11"/>
                <a:stretch>
                  <a:fillRect/>
                </a:stretch>
              </a:blipFill>
            </p:spPr>
            <p:txBody>
              <a:bodyPr/>
              <a:lstStyle/>
              <a:p>
                <a:r>
                  <a:rPr lang="en-US">
                    <a:noFill/>
                  </a:rPr>
                  <a:t> </a:t>
                </a:r>
              </a:p>
            </p:txBody>
          </p:sp>
        </mc:Fallback>
      </mc:AlternateContent>
      <p:pic>
        <p:nvPicPr>
          <p:cNvPr id="17" name="Picture 16" descr="A person with the mouth open&#10;&#10;Description automatically generated with low confidence">
            <a:extLst>
              <a:ext uri="{FF2B5EF4-FFF2-40B4-BE49-F238E27FC236}">
                <a16:creationId xmlns:a16="http://schemas.microsoft.com/office/drawing/2014/main" id="{1C34B7AF-C13F-3B51-3FF2-4AB103FA3581}"/>
              </a:ext>
            </a:extLst>
          </p:cNvPr>
          <p:cNvPicPr>
            <a:picLocks noChangeAspect="1"/>
          </p:cNvPicPr>
          <p:nvPr/>
        </p:nvPicPr>
        <p:blipFill>
          <a:blip r:embed="rId3"/>
          <a:stretch>
            <a:fillRect/>
          </a:stretch>
        </p:blipFill>
        <p:spPr>
          <a:xfrm>
            <a:off x="9433409" y="4597003"/>
            <a:ext cx="1074059" cy="1074059"/>
          </a:xfrm>
          <a:prstGeom prst="rect">
            <a:avLst/>
          </a:prstGeom>
        </p:spPr>
      </p:pic>
      <p:sp>
        <p:nvSpPr>
          <p:cNvPr id="18" name="TextBox 17">
            <a:extLst>
              <a:ext uri="{FF2B5EF4-FFF2-40B4-BE49-F238E27FC236}">
                <a16:creationId xmlns:a16="http://schemas.microsoft.com/office/drawing/2014/main" id="{C46E3377-89FD-A765-BE4A-502A46A49BCF}"/>
              </a:ext>
            </a:extLst>
          </p:cNvPr>
          <p:cNvSpPr txBox="1"/>
          <p:nvPr/>
        </p:nvSpPr>
        <p:spPr>
          <a:xfrm>
            <a:off x="9387173" y="5671062"/>
            <a:ext cx="1280345" cy="369332"/>
          </a:xfrm>
          <a:prstGeom prst="rect">
            <a:avLst/>
          </a:prstGeom>
          <a:noFill/>
        </p:spPr>
        <p:txBody>
          <a:bodyPr wrap="square" rtlCol="0">
            <a:spAutoFit/>
          </a:bodyPr>
          <a:lstStyle/>
          <a:p>
            <a:r>
              <a:rPr lang="en-US" dirty="0"/>
              <a:t>Verifier N</a:t>
            </a:r>
          </a:p>
        </p:txBody>
      </p:sp>
      <p:sp>
        <p:nvSpPr>
          <p:cNvPr id="20" name="TextBox 19">
            <a:extLst>
              <a:ext uri="{FF2B5EF4-FFF2-40B4-BE49-F238E27FC236}">
                <a16:creationId xmlns:a16="http://schemas.microsoft.com/office/drawing/2014/main" id="{ADE4B9B0-F02F-6320-11D2-590104DBFA7A}"/>
              </a:ext>
            </a:extLst>
          </p:cNvPr>
          <p:cNvSpPr txBox="1"/>
          <p:nvPr/>
        </p:nvSpPr>
        <p:spPr>
          <a:xfrm>
            <a:off x="9340937" y="3811251"/>
            <a:ext cx="1280345" cy="369332"/>
          </a:xfrm>
          <a:prstGeom prst="rect">
            <a:avLst/>
          </a:prstGeom>
          <a:noFill/>
        </p:spPr>
        <p:txBody>
          <a:bodyPr wrap="square" rtlCol="0">
            <a:spAutoFit/>
          </a:bodyPr>
          <a:lstStyle/>
          <a:p>
            <a:r>
              <a:rPr lang="en-US" dirty="0"/>
              <a:t>Verifier 2</a:t>
            </a:r>
          </a:p>
        </p:txBody>
      </p:sp>
      <mc:AlternateContent xmlns:mc="http://schemas.openxmlformats.org/markup-compatibility/2006">
        <mc:Choice xmlns:a14="http://schemas.microsoft.com/office/drawing/2010/main" Requires="a14">
          <p:sp>
            <p:nvSpPr>
              <p:cNvPr id="21" name="Rectangle 20">
                <a:extLst>
                  <a:ext uri="{FF2B5EF4-FFF2-40B4-BE49-F238E27FC236}">
                    <a16:creationId xmlns:a16="http://schemas.microsoft.com/office/drawing/2014/main" id="{715A1714-8FDF-A225-C472-A59421BD460C}"/>
                  </a:ext>
                </a:extLst>
              </p:cNvPr>
              <p:cNvSpPr/>
              <p:nvPr/>
            </p:nvSpPr>
            <p:spPr>
              <a:xfrm rot="5400000">
                <a:off x="9401369" y="4135454"/>
                <a:ext cx="1000083"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rPr>
                        <m:t>⋯</m:t>
                      </m:r>
                    </m:oMath>
                  </m:oMathPara>
                </a14:m>
                <a:endParaRPr lang="en-US" sz="2800" dirty="0">
                  <a:solidFill>
                    <a:schemeClr val="tx1"/>
                  </a:solidFill>
                </a:endParaRPr>
              </a:p>
            </p:txBody>
          </p:sp>
        </mc:Choice>
        <mc:Fallback>
          <p:sp>
            <p:nvSpPr>
              <p:cNvPr id="21" name="Rectangle 20">
                <a:extLst>
                  <a:ext uri="{FF2B5EF4-FFF2-40B4-BE49-F238E27FC236}">
                    <a16:creationId xmlns:a16="http://schemas.microsoft.com/office/drawing/2014/main" id="{715A1714-8FDF-A225-C472-A59421BD460C}"/>
                  </a:ext>
                </a:extLst>
              </p:cNvPr>
              <p:cNvSpPr>
                <a:spLocks noRot="1" noChangeAspect="1" noMove="1" noResize="1" noEditPoints="1" noAdjustHandles="1" noChangeArrowheads="1" noChangeShapeType="1" noTextEdit="1"/>
              </p:cNvSpPr>
              <p:nvPr/>
            </p:nvSpPr>
            <p:spPr>
              <a:xfrm rot="5400000">
                <a:off x="9401369" y="4135454"/>
                <a:ext cx="1000083"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ADDB7163-F383-5EE8-616C-39D78B900EDA}"/>
                  </a:ext>
                </a:extLst>
              </p:cNvPr>
              <p:cNvSpPr txBox="1"/>
              <p:nvPr/>
            </p:nvSpPr>
            <p:spPr>
              <a:xfrm>
                <a:off x="10422893" y="1805465"/>
                <a:ext cx="100550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1</m:t>
                          </m:r>
                        </m:sub>
                      </m:sSub>
                    </m:oMath>
                  </m:oMathPara>
                </a14:m>
                <a:endParaRPr lang="en-US" sz="2800" dirty="0"/>
              </a:p>
            </p:txBody>
          </p:sp>
        </mc:Choice>
        <mc:Fallback>
          <p:sp>
            <p:nvSpPr>
              <p:cNvPr id="23" name="TextBox 22">
                <a:extLst>
                  <a:ext uri="{FF2B5EF4-FFF2-40B4-BE49-F238E27FC236}">
                    <a16:creationId xmlns:a16="http://schemas.microsoft.com/office/drawing/2014/main" id="{ADDB7163-F383-5EE8-616C-39D78B900EDA}"/>
                  </a:ext>
                </a:extLst>
              </p:cNvPr>
              <p:cNvSpPr txBox="1">
                <a:spLocks noRot="1" noChangeAspect="1" noMove="1" noResize="1" noEditPoints="1" noAdjustHandles="1" noChangeArrowheads="1" noChangeShapeType="1" noTextEdit="1"/>
              </p:cNvSpPr>
              <p:nvPr/>
            </p:nvSpPr>
            <p:spPr>
              <a:xfrm>
                <a:off x="10422893" y="1805465"/>
                <a:ext cx="1005508" cy="523220"/>
              </a:xfrm>
              <a:prstGeom prst="rect">
                <a:avLst/>
              </a:prstGeom>
              <a:blipFill>
                <a:blip r:embed="rId13"/>
                <a:stretch>
                  <a:fillRect b="-23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C9A1C400-5568-D1C3-42AF-5500A651489B}"/>
                  </a:ext>
                </a:extLst>
              </p:cNvPr>
              <p:cNvSpPr txBox="1"/>
              <p:nvPr/>
            </p:nvSpPr>
            <p:spPr>
              <a:xfrm>
                <a:off x="10431022" y="2987445"/>
                <a:ext cx="100550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2</m:t>
                          </m:r>
                        </m:sub>
                      </m:sSub>
                    </m:oMath>
                  </m:oMathPara>
                </a14:m>
                <a:endParaRPr lang="en-US" sz="2800" dirty="0"/>
              </a:p>
            </p:txBody>
          </p:sp>
        </mc:Choice>
        <mc:Fallback>
          <p:sp>
            <p:nvSpPr>
              <p:cNvPr id="24" name="TextBox 23">
                <a:extLst>
                  <a:ext uri="{FF2B5EF4-FFF2-40B4-BE49-F238E27FC236}">
                    <a16:creationId xmlns:a16="http://schemas.microsoft.com/office/drawing/2014/main" id="{C9A1C400-5568-D1C3-42AF-5500A651489B}"/>
                  </a:ext>
                </a:extLst>
              </p:cNvPr>
              <p:cNvSpPr txBox="1">
                <a:spLocks noRot="1" noChangeAspect="1" noMove="1" noResize="1" noEditPoints="1" noAdjustHandles="1" noChangeArrowheads="1" noChangeShapeType="1" noTextEdit="1"/>
              </p:cNvSpPr>
              <p:nvPr/>
            </p:nvSpPr>
            <p:spPr>
              <a:xfrm>
                <a:off x="10431022" y="2987445"/>
                <a:ext cx="1005508" cy="523220"/>
              </a:xfrm>
              <a:prstGeom prst="rect">
                <a:avLst/>
              </a:prstGeom>
              <a:blipFill>
                <a:blip r:embed="rId14"/>
                <a:stretch>
                  <a:fillRect b="-23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D5B87917-E8DF-7287-574C-E9CF069F404C}"/>
                  </a:ext>
                </a:extLst>
              </p:cNvPr>
              <p:cNvSpPr txBox="1"/>
              <p:nvPr/>
            </p:nvSpPr>
            <p:spPr>
              <a:xfrm>
                <a:off x="10422893" y="5027285"/>
                <a:ext cx="100550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𝑁</m:t>
                          </m:r>
                        </m:sub>
                      </m:sSub>
                    </m:oMath>
                  </m:oMathPara>
                </a14:m>
                <a:endParaRPr lang="en-US" sz="2800" dirty="0"/>
              </a:p>
            </p:txBody>
          </p:sp>
        </mc:Choice>
        <mc:Fallback>
          <p:sp>
            <p:nvSpPr>
              <p:cNvPr id="25" name="TextBox 24">
                <a:extLst>
                  <a:ext uri="{FF2B5EF4-FFF2-40B4-BE49-F238E27FC236}">
                    <a16:creationId xmlns:a16="http://schemas.microsoft.com/office/drawing/2014/main" id="{D5B87917-E8DF-7287-574C-E9CF069F404C}"/>
                  </a:ext>
                </a:extLst>
              </p:cNvPr>
              <p:cNvSpPr txBox="1">
                <a:spLocks noRot="1" noChangeAspect="1" noMove="1" noResize="1" noEditPoints="1" noAdjustHandles="1" noChangeArrowheads="1" noChangeShapeType="1" noTextEdit="1"/>
              </p:cNvSpPr>
              <p:nvPr/>
            </p:nvSpPr>
            <p:spPr>
              <a:xfrm>
                <a:off x="10422893" y="5027285"/>
                <a:ext cx="1005508" cy="523220"/>
              </a:xfrm>
              <a:prstGeom prst="rect">
                <a:avLst/>
              </a:prstGeom>
              <a:blipFill>
                <a:blip r:embed="rId15"/>
                <a:stretch>
                  <a:fillRect/>
                </a:stretch>
              </a:blipFill>
            </p:spPr>
            <p:txBody>
              <a:bodyPr/>
              <a:lstStyle/>
              <a:p>
                <a:r>
                  <a:rPr lang="en-US">
                    <a:noFill/>
                  </a:rPr>
                  <a:t> </a:t>
                </a:r>
              </a:p>
            </p:txBody>
          </p:sp>
        </mc:Fallback>
      </mc:AlternateContent>
      <p:sp>
        <p:nvSpPr>
          <p:cNvPr id="3" name="Title 1">
            <a:extLst>
              <a:ext uri="{FF2B5EF4-FFF2-40B4-BE49-F238E27FC236}">
                <a16:creationId xmlns:a16="http://schemas.microsoft.com/office/drawing/2014/main" id="{629E91E6-5A51-7E58-214C-F2C92EAEC268}"/>
              </a:ext>
            </a:extLst>
          </p:cNvPr>
          <p:cNvSpPr txBox="1">
            <a:spLocks/>
          </p:cNvSpPr>
          <p:nvPr/>
        </p:nvSpPr>
        <p:spPr>
          <a:xfrm>
            <a:off x="838200" y="365125"/>
            <a:ext cx="10515600" cy="8815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Naïve solution: run ZKP </a:t>
            </a:r>
            <a:r>
              <a:rPr lang="en-US">
                <a:solidFill>
                  <a:srgbClr val="FF0000"/>
                </a:solidFill>
              </a:rPr>
              <a:t>N</a:t>
            </a:r>
            <a:r>
              <a:rPr lang="en-US"/>
              <a:t> times</a:t>
            </a:r>
            <a:endParaRPr lang="en-US" dirty="0"/>
          </a:p>
        </p:txBody>
      </p:sp>
      <p:pic>
        <p:nvPicPr>
          <p:cNvPr id="7" name="Picture 6" descr="question mark character - ECHA Microbiology">
            <a:extLst>
              <a:ext uri="{FF2B5EF4-FFF2-40B4-BE49-F238E27FC236}">
                <a16:creationId xmlns:a16="http://schemas.microsoft.com/office/drawing/2014/main" id="{8BFF3567-8D37-CE70-C2E2-399988BBBC4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137676">
            <a:off x="7153920" y="5500048"/>
            <a:ext cx="1309606" cy="130960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D851F59-769D-46CF-DCAE-99FE7BF78064}"/>
              </a:ext>
            </a:extLst>
          </p:cNvPr>
          <p:cNvSpPr txBox="1"/>
          <p:nvPr/>
        </p:nvSpPr>
        <p:spPr>
          <a:xfrm>
            <a:off x="3239449" y="5689658"/>
            <a:ext cx="4722127" cy="954107"/>
          </a:xfrm>
          <a:prstGeom prst="rect">
            <a:avLst/>
          </a:prstGeom>
          <a:noFill/>
        </p:spPr>
        <p:txBody>
          <a:bodyPr wrap="square" rtlCol="0">
            <a:spAutoFit/>
          </a:bodyPr>
          <a:lstStyle/>
          <a:p>
            <a:r>
              <a:rPr lang="en-US" sz="2800" dirty="0"/>
              <a:t>Can the prover produce all </a:t>
            </a:r>
          </a:p>
          <a:p>
            <a:r>
              <a:rPr lang="en-US" sz="2800" dirty="0">
                <a:solidFill>
                  <a:srgbClr val="FF0000"/>
                </a:solidFill>
              </a:rPr>
              <a:t>N</a:t>
            </a:r>
            <a:r>
              <a:rPr lang="en-US" sz="2800" dirty="0"/>
              <a:t> proofs for the cost of one</a:t>
            </a: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70EABE36-7C35-D972-B0AB-F268AFA4C35C}"/>
                  </a:ext>
                </a:extLst>
              </p:cNvPr>
              <p:cNvSpPr txBox="1"/>
              <p:nvPr/>
            </p:nvSpPr>
            <p:spPr>
              <a:xfrm>
                <a:off x="1449190" y="4904684"/>
                <a:ext cx="162697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𝑂</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𝑁</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𝐶</m:t>
                      </m:r>
                      <m:r>
                        <a:rPr lang="en-US" sz="2400" b="0" i="1" smtClean="0">
                          <a:solidFill>
                            <a:srgbClr val="FF0000"/>
                          </a:solidFill>
                          <a:latin typeface="Cambria Math" panose="02040503050406030204" pitchFamily="18" charset="0"/>
                        </a:rPr>
                        <m:t>| )</m:t>
                      </m:r>
                    </m:oMath>
                  </m:oMathPara>
                </a14:m>
                <a:endParaRPr lang="en-US" sz="2400" dirty="0">
                  <a:solidFill>
                    <a:srgbClr val="FF0000"/>
                  </a:solidFill>
                </a:endParaRPr>
              </a:p>
            </p:txBody>
          </p:sp>
        </mc:Choice>
        <mc:Fallback>
          <p:sp>
            <p:nvSpPr>
              <p:cNvPr id="16" name="TextBox 15">
                <a:extLst>
                  <a:ext uri="{FF2B5EF4-FFF2-40B4-BE49-F238E27FC236}">
                    <a16:creationId xmlns:a16="http://schemas.microsoft.com/office/drawing/2014/main" id="{70EABE36-7C35-D972-B0AB-F268AFA4C35C}"/>
                  </a:ext>
                </a:extLst>
              </p:cNvPr>
              <p:cNvSpPr txBox="1">
                <a:spLocks noRot="1" noChangeAspect="1" noMove="1" noResize="1" noEditPoints="1" noAdjustHandles="1" noChangeArrowheads="1" noChangeShapeType="1" noTextEdit="1"/>
              </p:cNvSpPr>
              <p:nvPr/>
            </p:nvSpPr>
            <p:spPr>
              <a:xfrm>
                <a:off x="1449190" y="4904684"/>
                <a:ext cx="1626971" cy="461665"/>
              </a:xfrm>
              <a:prstGeom prst="rect">
                <a:avLst/>
              </a:prstGeom>
              <a:blipFill>
                <a:blip r:embed="rId17"/>
                <a:stretch>
                  <a:fillRect b="-21622"/>
                </a:stretch>
              </a:blipFill>
            </p:spPr>
            <p:txBody>
              <a:bodyPr/>
              <a:lstStyle/>
              <a:p>
                <a:r>
                  <a:rPr lang="en-US">
                    <a:noFill/>
                  </a:rPr>
                  <a:t> </a:t>
                </a:r>
              </a:p>
            </p:txBody>
          </p:sp>
        </mc:Fallback>
      </mc:AlternateContent>
    </p:spTree>
    <p:extLst>
      <p:ext uri="{BB962C8B-B14F-4D97-AF65-F5344CB8AC3E}">
        <p14:creationId xmlns:p14="http://schemas.microsoft.com/office/powerpoint/2010/main" val="382828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erson with the mouth open&#10;&#10;Description automatically generated with low confidence">
            <a:extLst>
              <a:ext uri="{FF2B5EF4-FFF2-40B4-BE49-F238E27FC236}">
                <a16:creationId xmlns:a16="http://schemas.microsoft.com/office/drawing/2014/main" id="{C759E250-18D8-FBE0-9520-C27E8B4A098B}"/>
              </a:ext>
            </a:extLst>
          </p:cNvPr>
          <p:cNvPicPr>
            <a:picLocks noChangeAspect="1"/>
          </p:cNvPicPr>
          <p:nvPr/>
        </p:nvPicPr>
        <p:blipFill>
          <a:blip r:embed="rId3"/>
          <a:stretch>
            <a:fillRect/>
          </a:stretch>
        </p:blipFill>
        <p:spPr>
          <a:xfrm>
            <a:off x="9331403" y="2698084"/>
            <a:ext cx="1074059" cy="1074059"/>
          </a:xfrm>
          <a:prstGeom prst="rect">
            <a:avLst/>
          </a:prstGeom>
        </p:spPr>
      </p:pic>
      <p:pic>
        <p:nvPicPr>
          <p:cNvPr id="2" name="Picture 1">
            <a:extLst>
              <a:ext uri="{FF2B5EF4-FFF2-40B4-BE49-F238E27FC236}">
                <a16:creationId xmlns:a16="http://schemas.microsoft.com/office/drawing/2014/main" id="{DB085A7D-0061-A8B6-A511-89760E689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568" y="2512528"/>
            <a:ext cx="1889895" cy="2501652"/>
          </a:xfrm>
          <a:prstGeom prst="rect">
            <a:avLst/>
          </a:prstGeom>
        </p:spPr>
      </p:pic>
      <p:grpSp>
        <p:nvGrpSpPr>
          <p:cNvPr id="4" name="Group 3">
            <a:extLst>
              <a:ext uri="{FF2B5EF4-FFF2-40B4-BE49-F238E27FC236}">
                <a16:creationId xmlns:a16="http://schemas.microsoft.com/office/drawing/2014/main" id="{4B2EBA7A-DB07-F44A-5B96-611061FA4B66}"/>
              </a:ext>
            </a:extLst>
          </p:cNvPr>
          <p:cNvGrpSpPr/>
          <p:nvPr/>
        </p:nvGrpSpPr>
        <p:grpSpPr>
          <a:xfrm>
            <a:off x="3560323" y="1649442"/>
            <a:ext cx="4401253" cy="4070421"/>
            <a:chOff x="4328999" y="1477694"/>
            <a:chExt cx="2611679" cy="2811436"/>
          </a:xfrm>
        </p:grpSpPr>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3E5C6425-9BBC-295A-637B-E058C42D73AA}"/>
                    </a:ext>
                  </a:extLst>
                </p:cNvPr>
                <p:cNvSpPr/>
                <p:nvPr/>
              </p:nvSpPr>
              <p:spPr>
                <a:xfrm>
                  <a:off x="4328999" y="2938201"/>
                  <a:ext cx="596663" cy="13509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𝑥</m:t>
                        </m:r>
                      </m:oMath>
                    </m:oMathPara>
                  </a14:m>
                  <a:endParaRPr lang="en-US" sz="2800" dirty="0"/>
                </a:p>
              </p:txBody>
            </p:sp>
          </mc:Choice>
          <mc:Fallback>
            <p:sp>
              <p:nvSpPr>
                <p:cNvPr id="5" name="Rectangle 4">
                  <a:extLst>
                    <a:ext uri="{FF2B5EF4-FFF2-40B4-BE49-F238E27FC236}">
                      <a16:creationId xmlns:a16="http://schemas.microsoft.com/office/drawing/2014/main" id="{3E5C6425-9BBC-295A-637B-E058C42D73AA}"/>
                    </a:ext>
                  </a:extLst>
                </p:cNvPr>
                <p:cNvSpPr>
                  <a:spLocks noRot="1" noChangeAspect="1" noMove="1" noResize="1" noEditPoints="1" noAdjustHandles="1" noChangeArrowheads="1" noChangeShapeType="1" noTextEdit="1"/>
                </p:cNvSpPr>
                <p:nvPr/>
              </p:nvSpPr>
              <p:spPr>
                <a:xfrm>
                  <a:off x="4328999" y="2938201"/>
                  <a:ext cx="596663" cy="135092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8C9258F1-9C93-2D65-C96C-07F78561AC3A}"/>
                    </a:ext>
                  </a:extLst>
                </p:cNvPr>
                <p:cNvSpPr/>
                <p:nvPr/>
              </p:nvSpPr>
              <p:spPr>
                <a:xfrm>
                  <a:off x="4337758" y="1477694"/>
                  <a:ext cx="587904" cy="1270709"/>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𝑤</m:t>
                        </m:r>
                      </m:oMath>
                    </m:oMathPara>
                  </a14:m>
                  <a:endParaRPr lang="en-US" sz="2800" dirty="0">
                    <a:solidFill>
                      <a:srgbClr val="FF0000"/>
                    </a:solidFill>
                  </a:endParaRPr>
                </a:p>
              </p:txBody>
            </p:sp>
          </mc:Choice>
          <mc:Fallback>
            <p:sp>
              <p:nvSpPr>
                <p:cNvPr id="6" name="Rectangle 5">
                  <a:extLst>
                    <a:ext uri="{FF2B5EF4-FFF2-40B4-BE49-F238E27FC236}">
                      <a16:creationId xmlns:a16="http://schemas.microsoft.com/office/drawing/2014/main" id="{8C9258F1-9C93-2D65-C96C-07F78561AC3A}"/>
                    </a:ext>
                  </a:extLst>
                </p:cNvPr>
                <p:cNvSpPr>
                  <a:spLocks noRot="1" noChangeAspect="1" noMove="1" noResize="1" noEditPoints="1" noAdjustHandles="1" noChangeArrowheads="1" noChangeShapeType="1" noTextEdit="1"/>
                </p:cNvSpPr>
                <p:nvPr/>
              </p:nvSpPr>
              <p:spPr>
                <a:xfrm>
                  <a:off x="4337758" y="1477694"/>
                  <a:ext cx="587904" cy="127070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1AAC0F21-9C41-6E90-6763-D318B7C5B6A1}"/>
                    </a:ext>
                  </a:extLst>
                </p:cNvPr>
                <p:cNvSpPr/>
                <p:nvPr/>
              </p:nvSpPr>
              <p:spPr>
                <a:xfrm>
                  <a:off x="5050783" y="1477694"/>
                  <a:ext cx="1889895" cy="27777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0" dirty="0"/>
                    <a:t>Circuit </a:t>
                  </a:r>
                  <a14:m>
                    <m:oMath xmlns:m="http://schemas.openxmlformats.org/officeDocument/2006/math">
                      <m:r>
                        <a:rPr lang="en-US" sz="2800" b="0" i="1" smtClean="0">
                          <a:solidFill>
                            <a:srgbClr val="FF0000"/>
                          </a:solidFill>
                          <a:latin typeface="Cambria Math" panose="02040503050406030204" pitchFamily="18" charset="0"/>
                        </a:rPr>
                        <m:t>𝐶</m:t>
                      </m:r>
                    </m:oMath>
                  </a14:m>
                  <a:endParaRPr lang="en-US" sz="2800" dirty="0"/>
                </a:p>
              </p:txBody>
            </p:sp>
          </mc:Choice>
          <mc:Fallback>
            <p:sp>
              <p:nvSpPr>
                <p:cNvPr id="8" name="Rectangle 7">
                  <a:extLst>
                    <a:ext uri="{FF2B5EF4-FFF2-40B4-BE49-F238E27FC236}">
                      <a16:creationId xmlns:a16="http://schemas.microsoft.com/office/drawing/2014/main" id="{1AAC0F21-9C41-6E90-6763-D318B7C5B6A1}"/>
                    </a:ext>
                  </a:extLst>
                </p:cNvPr>
                <p:cNvSpPr>
                  <a:spLocks noRot="1" noChangeAspect="1" noMove="1" noResize="1" noEditPoints="1" noAdjustHandles="1" noChangeArrowheads="1" noChangeShapeType="1" noTextEdit="1"/>
                </p:cNvSpPr>
                <p:nvPr/>
              </p:nvSpPr>
              <p:spPr>
                <a:xfrm>
                  <a:off x="5050783" y="1477694"/>
                  <a:ext cx="1889895" cy="2777729"/>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9EF6E37B-82E6-18D2-3A9B-F18AA8E0BE79}"/>
                  </a:ext>
                </a:extLst>
              </p:cNvPr>
              <p:cNvSpPr/>
              <p:nvPr/>
            </p:nvSpPr>
            <p:spPr>
              <a:xfrm>
                <a:off x="8129078" y="1649442"/>
                <a:ext cx="995845" cy="995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i="1" smtClean="0">
                              <a:solidFill>
                                <a:srgbClr val="FF0000"/>
                              </a:solidFill>
                              <a:latin typeface="Cambria Math" panose="02040503050406030204" pitchFamily="18" charset="0"/>
                              <a:ea typeface="Cambria Math" panose="02040503050406030204" pitchFamily="18" charset="0"/>
                            </a:rPr>
                          </m:ctrlPr>
                        </m:sSubPr>
                        <m:e>
                          <m:r>
                            <a:rPr lang="en-US" altLang="zh-CN" sz="2800" b="0" i="1" smtClean="0">
                              <a:solidFill>
                                <a:srgbClr val="FF0000"/>
                              </a:solidFill>
                              <a:latin typeface="Cambria Math" panose="02040503050406030204" pitchFamily="18" charset="0"/>
                              <a:ea typeface="Cambria Math" panose="02040503050406030204" pitchFamily="18" charset="0"/>
                            </a:rPr>
                            <m:t> </m:t>
                          </m:r>
                          <m:r>
                            <a:rPr lang="en-US" altLang="zh-CN" sz="2800" b="0" i="1" smtClean="0">
                              <a:solidFill>
                                <a:srgbClr val="FF0000"/>
                              </a:solidFill>
                              <a:latin typeface="Cambria Math" panose="02040503050406030204" pitchFamily="18" charset="0"/>
                              <a:ea typeface="Cambria Math" panose="02040503050406030204" pitchFamily="18" charset="0"/>
                            </a:rPr>
                            <m:t>𝑦</m:t>
                          </m:r>
                        </m:e>
                        <m:sub>
                          <m:r>
                            <a:rPr lang="en-US" altLang="zh-CN" sz="2800" b="0" i="1" smtClean="0">
                              <a:solidFill>
                                <a:srgbClr val="FF0000"/>
                              </a:solidFill>
                              <a:latin typeface="Cambria Math" panose="02040503050406030204" pitchFamily="18" charset="0"/>
                              <a:ea typeface="Cambria Math" panose="02040503050406030204" pitchFamily="18" charset="0"/>
                            </a:rPr>
                            <m:t>1</m:t>
                          </m:r>
                        </m:sub>
                      </m:sSub>
                    </m:oMath>
                  </m:oMathPara>
                </a14:m>
                <a:endParaRPr lang="en-US" sz="2800" dirty="0"/>
              </a:p>
            </p:txBody>
          </p:sp>
        </mc:Choice>
        <mc:Fallback>
          <p:sp>
            <p:nvSpPr>
              <p:cNvPr id="9" name="Rectangle 8">
                <a:extLst>
                  <a:ext uri="{FF2B5EF4-FFF2-40B4-BE49-F238E27FC236}">
                    <a16:creationId xmlns:a16="http://schemas.microsoft.com/office/drawing/2014/main" id="{9EF6E37B-82E6-18D2-3A9B-F18AA8E0BE79}"/>
                  </a:ext>
                </a:extLst>
              </p:cNvPr>
              <p:cNvSpPr>
                <a:spLocks noRot="1" noChangeAspect="1" noMove="1" noResize="1" noEditPoints="1" noAdjustHandles="1" noChangeArrowheads="1" noChangeShapeType="1" noTextEdit="1"/>
              </p:cNvSpPr>
              <p:nvPr/>
            </p:nvSpPr>
            <p:spPr>
              <a:xfrm>
                <a:off x="8129078" y="1649442"/>
                <a:ext cx="995845" cy="995845"/>
              </a:xfrm>
              <a:prstGeom prst="rect">
                <a:avLst/>
              </a:prstGeom>
              <a:blipFill>
                <a:blip r:embed="rId8"/>
                <a:stretch>
                  <a:fillRect/>
                </a:stretch>
              </a:blipFill>
            </p:spPr>
            <p:txBody>
              <a:bodyPr/>
              <a:lstStyle/>
              <a:p>
                <a:r>
                  <a:rPr lang="en-US">
                    <a:noFill/>
                  </a:rPr>
                  <a:t> </a:t>
                </a:r>
              </a:p>
            </p:txBody>
          </p:sp>
        </mc:Fallback>
      </mc:AlternateContent>
      <p:pic>
        <p:nvPicPr>
          <p:cNvPr id="10" name="Picture 9" descr="A person with the mouth open&#10;&#10;Description automatically generated with low confidence">
            <a:extLst>
              <a:ext uri="{FF2B5EF4-FFF2-40B4-BE49-F238E27FC236}">
                <a16:creationId xmlns:a16="http://schemas.microsoft.com/office/drawing/2014/main" id="{B9D5749F-56C0-0099-A898-F77FC18DA086}"/>
              </a:ext>
            </a:extLst>
          </p:cNvPr>
          <p:cNvPicPr>
            <a:picLocks noChangeAspect="1"/>
          </p:cNvPicPr>
          <p:nvPr/>
        </p:nvPicPr>
        <p:blipFill>
          <a:blip r:embed="rId3"/>
          <a:stretch>
            <a:fillRect/>
          </a:stretch>
        </p:blipFill>
        <p:spPr>
          <a:xfrm>
            <a:off x="9290077" y="1347703"/>
            <a:ext cx="1164825" cy="1164825"/>
          </a:xfrm>
          <a:prstGeom prst="rect">
            <a:avLst/>
          </a:prstGeom>
        </p:spPr>
      </p:pic>
      <p:sp>
        <p:nvSpPr>
          <p:cNvPr id="11" name="TextBox 10">
            <a:extLst>
              <a:ext uri="{FF2B5EF4-FFF2-40B4-BE49-F238E27FC236}">
                <a16:creationId xmlns:a16="http://schemas.microsoft.com/office/drawing/2014/main" id="{4827BEC8-1AE4-4169-A827-1E3267CEDB97}"/>
              </a:ext>
            </a:extLst>
          </p:cNvPr>
          <p:cNvSpPr txBox="1"/>
          <p:nvPr/>
        </p:nvSpPr>
        <p:spPr>
          <a:xfrm>
            <a:off x="9322088" y="2425517"/>
            <a:ext cx="1100805" cy="369332"/>
          </a:xfrm>
          <a:prstGeom prst="rect">
            <a:avLst/>
          </a:prstGeom>
          <a:noFill/>
        </p:spPr>
        <p:txBody>
          <a:bodyPr wrap="square" rtlCol="0">
            <a:spAutoFit/>
          </a:bodyPr>
          <a:lstStyle/>
          <a:p>
            <a:r>
              <a:rPr lang="en-US" dirty="0"/>
              <a:t>Verifier 1</a:t>
            </a:r>
          </a:p>
        </p:txBody>
      </p:sp>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5C254EE1-42B2-993B-80B9-891608621BFD}"/>
                  </a:ext>
                </a:extLst>
              </p:cNvPr>
              <p:cNvSpPr/>
              <p:nvPr/>
            </p:nvSpPr>
            <p:spPr>
              <a:xfrm>
                <a:off x="8129078" y="2737192"/>
                <a:ext cx="995845" cy="995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i="1" smtClean="0">
                              <a:solidFill>
                                <a:srgbClr val="FF0000"/>
                              </a:solidFill>
                              <a:latin typeface="Cambria Math" panose="02040503050406030204" pitchFamily="18" charset="0"/>
                              <a:ea typeface="Cambria Math" panose="02040503050406030204" pitchFamily="18" charset="0"/>
                            </a:rPr>
                          </m:ctrlPr>
                        </m:sSubPr>
                        <m:e>
                          <m:r>
                            <a:rPr lang="en-US" altLang="zh-CN" sz="2800" b="0" i="1" smtClean="0">
                              <a:solidFill>
                                <a:srgbClr val="FF0000"/>
                              </a:solidFill>
                              <a:latin typeface="Cambria Math" panose="02040503050406030204" pitchFamily="18" charset="0"/>
                              <a:ea typeface="Cambria Math" panose="02040503050406030204" pitchFamily="18" charset="0"/>
                            </a:rPr>
                            <m:t> </m:t>
                          </m:r>
                          <m:r>
                            <a:rPr lang="en-US" altLang="zh-CN" sz="2800" b="0" i="1" smtClean="0">
                              <a:solidFill>
                                <a:srgbClr val="FF0000"/>
                              </a:solidFill>
                              <a:latin typeface="Cambria Math" panose="02040503050406030204" pitchFamily="18" charset="0"/>
                              <a:ea typeface="Cambria Math" panose="02040503050406030204" pitchFamily="18" charset="0"/>
                            </a:rPr>
                            <m:t>𝑦</m:t>
                          </m:r>
                        </m:e>
                        <m:sub>
                          <m:r>
                            <a:rPr lang="en-US" altLang="zh-CN" sz="2800" b="0" i="1" smtClean="0">
                              <a:solidFill>
                                <a:srgbClr val="FF0000"/>
                              </a:solidFill>
                              <a:latin typeface="Cambria Math" panose="02040503050406030204" pitchFamily="18" charset="0"/>
                              <a:ea typeface="Cambria Math" panose="02040503050406030204" pitchFamily="18" charset="0"/>
                            </a:rPr>
                            <m:t>2</m:t>
                          </m:r>
                        </m:sub>
                      </m:sSub>
                    </m:oMath>
                  </m:oMathPara>
                </a14:m>
                <a:endParaRPr lang="en-US" sz="2800" dirty="0"/>
              </a:p>
            </p:txBody>
          </p:sp>
        </mc:Choice>
        <mc:Fallback>
          <p:sp>
            <p:nvSpPr>
              <p:cNvPr id="12" name="Rectangle 11">
                <a:extLst>
                  <a:ext uri="{FF2B5EF4-FFF2-40B4-BE49-F238E27FC236}">
                    <a16:creationId xmlns:a16="http://schemas.microsoft.com/office/drawing/2014/main" id="{5C254EE1-42B2-993B-80B9-891608621BFD}"/>
                  </a:ext>
                </a:extLst>
              </p:cNvPr>
              <p:cNvSpPr>
                <a:spLocks noRot="1" noChangeAspect="1" noMove="1" noResize="1" noEditPoints="1" noAdjustHandles="1" noChangeArrowheads="1" noChangeShapeType="1" noTextEdit="1"/>
              </p:cNvSpPr>
              <p:nvPr/>
            </p:nvSpPr>
            <p:spPr>
              <a:xfrm>
                <a:off x="8129078" y="2737192"/>
                <a:ext cx="995845" cy="99584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E3E33678-E3AB-3581-6AF7-DD189ED2DD4E}"/>
                  </a:ext>
                </a:extLst>
              </p:cNvPr>
              <p:cNvSpPr/>
              <p:nvPr/>
            </p:nvSpPr>
            <p:spPr>
              <a:xfrm>
                <a:off x="8129077" y="4700613"/>
                <a:ext cx="995845" cy="995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800" i="1" smtClean="0">
                              <a:solidFill>
                                <a:srgbClr val="FF0000"/>
                              </a:solidFill>
                              <a:latin typeface="Cambria Math" panose="02040503050406030204" pitchFamily="18" charset="0"/>
                              <a:ea typeface="Cambria Math" panose="02040503050406030204" pitchFamily="18" charset="0"/>
                            </a:rPr>
                          </m:ctrlPr>
                        </m:sSubPr>
                        <m:e>
                          <m:r>
                            <a:rPr lang="en-US" altLang="zh-CN" sz="2800" b="0" i="1" smtClean="0">
                              <a:solidFill>
                                <a:srgbClr val="FF0000"/>
                              </a:solidFill>
                              <a:latin typeface="Cambria Math" panose="02040503050406030204" pitchFamily="18" charset="0"/>
                              <a:ea typeface="Cambria Math" panose="02040503050406030204" pitchFamily="18" charset="0"/>
                            </a:rPr>
                            <m:t> </m:t>
                          </m:r>
                          <m:r>
                            <a:rPr lang="en-US" altLang="zh-CN" sz="2800" b="0" i="1" smtClean="0">
                              <a:solidFill>
                                <a:srgbClr val="FF0000"/>
                              </a:solidFill>
                              <a:latin typeface="Cambria Math" panose="02040503050406030204" pitchFamily="18" charset="0"/>
                              <a:ea typeface="Cambria Math" panose="02040503050406030204" pitchFamily="18" charset="0"/>
                            </a:rPr>
                            <m:t>𝑦</m:t>
                          </m:r>
                        </m:e>
                        <m:sub>
                          <m:r>
                            <a:rPr lang="en-US" altLang="zh-CN" sz="2800" b="0" i="1" smtClean="0">
                              <a:solidFill>
                                <a:srgbClr val="FF0000"/>
                              </a:solidFill>
                              <a:latin typeface="Cambria Math" panose="02040503050406030204" pitchFamily="18" charset="0"/>
                              <a:ea typeface="Cambria Math" panose="02040503050406030204" pitchFamily="18" charset="0"/>
                            </a:rPr>
                            <m:t>𝑁</m:t>
                          </m:r>
                        </m:sub>
                      </m:sSub>
                    </m:oMath>
                  </m:oMathPara>
                </a14:m>
                <a:endParaRPr lang="en-US" sz="2800" dirty="0"/>
              </a:p>
            </p:txBody>
          </p:sp>
        </mc:Choice>
        <mc:Fallback>
          <p:sp>
            <p:nvSpPr>
              <p:cNvPr id="13" name="Rectangle 12">
                <a:extLst>
                  <a:ext uri="{FF2B5EF4-FFF2-40B4-BE49-F238E27FC236}">
                    <a16:creationId xmlns:a16="http://schemas.microsoft.com/office/drawing/2014/main" id="{E3E33678-E3AB-3581-6AF7-DD189ED2DD4E}"/>
                  </a:ext>
                </a:extLst>
              </p:cNvPr>
              <p:cNvSpPr>
                <a:spLocks noRot="1" noChangeAspect="1" noMove="1" noResize="1" noEditPoints="1" noAdjustHandles="1" noChangeArrowheads="1" noChangeShapeType="1" noTextEdit="1"/>
              </p:cNvSpPr>
              <p:nvPr/>
            </p:nvSpPr>
            <p:spPr>
              <a:xfrm>
                <a:off x="8129077" y="4700613"/>
                <a:ext cx="995845" cy="99584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a:extLst>
                  <a:ext uri="{FF2B5EF4-FFF2-40B4-BE49-F238E27FC236}">
                    <a16:creationId xmlns:a16="http://schemas.microsoft.com/office/drawing/2014/main" id="{2E1D7F5A-2DC0-D005-E5A2-E31A4688ACA6}"/>
                  </a:ext>
                </a:extLst>
              </p:cNvPr>
              <p:cNvSpPr/>
              <p:nvPr/>
            </p:nvSpPr>
            <p:spPr>
              <a:xfrm rot="5400000">
                <a:off x="8126957" y="4143032"/>
                <a:ext cx="1000083"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rPr>
                        <m:t>⋯</m:t>
                      </m:r>
                    </m:oMath>
                  </m:oMathPara>
                </a14:m>
                <a:endParaRPr lang="en-US" sz="2800" dirty="0">
                  <a:solidFill>
                    <a:schemeClr val="tx1"/>
                  </a:solidFill>
                </a:endParaRPr>
              </a:p>
            </p:txBody>
          </p:sp>
        </mc:Choice>
        <mc:Fallback>
          <p:sp>
            <p:nvSpPr>
              <p:cNvPr id="15" name="Rectangle 14">
                <a:extLst>
                  <a:ext uri="{FF2B5EF4-FFF2-40B4-BE49-F238E27FC236}">
                    <a16:creationId xmlns:a16="http://schemas.microsoft.com/office/drawing/2014/main" id="{2E1D7F5A-2DC0-D005-E5A2-E31A4688ACA6}"/>
                  </a:ext>
                </a:extLst>
              </p:cNvPr>
              <p:cNvSpPr>
                <a:spLocks noRot="1" noChangeAspect="1" noMove="1" noResize="1" noEditPoints="1" noAdjustHandles="1" noChangeArrowheads="1" noChangeShapeType="1" noTextEdit="1"/>
              </p:cNvSpPr>
              <p:nvPr/>
            </p:nvSpPr>
            <p:spPr>
              <a:xfrm rot="5400000">
                <a:off x="8126957" y="4143032"/>
                <a:ext cx="1000083" cy="523220"/>
              </a:xfrm>
              <a:prstGeom prst="rect">
                <a:avLst/>
              </a:prstGeom>
              <a:blipFill>
                <a:blip r:embed="rId11"/>
                <a:stretch>
                  <a:fillRect/>
                </a:stretch>
              </a:blipFill>
            </p:spPr>
            <p:txBody>
              <a:bodyPr/>
              <a:lstStyle/>
              <a:p>
                <a:r>
                  <a:rPr lang="en-US">
                    <a:noFill/>
                  </a:rPr>
                  <a:t> </a:t>
                </a:r>
              </a:p>
            </p:txBody>
          </p:sp>
        </mc:Fallback>
      </mc:AlternateContent>
      <p:pic>
        <p:nvPicPr>
          <p:cNvPr id="17" name="Picture 16" descr="A person with the mouth open&#10;&#10;Description automatically generated with low confidence">
            <a:extLst>
              <a:ext uri="{FF2B5EF4-FFF2-40B4-BE49-F238E27FC236}">
                <a16:creationId xmlns:a16="http://schemas.microsoft.com/office/drawing/2014/main" id="{1C34B7AF-C13F-3B51-3FF2-4AB103FA3581}"/>
              </a:ext>
            </a:extLst>
          </p:cNvPr>
          <p:cNvPicPr>
            <a:picLocks noChangeAspect="1"/>
          </p:cNvPicPr>
          <p:nvPr/>
        </p:nvPicPr>
        <p:blipFill>
          <a:blip r:embed="rId3"/>
          <a:stretch>
            <a:fillRect/>
          </a:stretch>
        </p:blipFill>
        <p:spPr>
          <a:xfrm>
            <a:off x="9433409" y="4597003"/>
            <a:ext cx="1074059" cy="1074059"/>
          </a:xfrm>
          <a:prstGeom prst="rect">
            <a:avLst/>
          </a:prstGeom>
        </p:spPr>
      </p:pic>
      <p:sp>
        <p:nvSpPr>
          <p:cNvPr id="18" name="TextBox 17">
            <a:extLst>
              <a:ext uri="{FF2B5EF4-FFF2-40B4-BE49-F238E27FC236}">
                <a16:creationId xmlns:a16="http://schemas.microsoft.com/office/drawing/2014/main" id="{C46E3377-89FD-A765-BE4A-502A46A49BCF}"/>
              </a:ext>
            </a:extLst>
          </p:cNvPr>
          <p:cNvSpPr txBox="1"/>
          <p:nvPr/>
        </p:nvSpPr>
        <p:spPr>
          <a:xfrm>
            <a:off x="9387173" y="5671062"/>
            <a:ext cx="1280345" cy="369332"/>
          </a:xfrm>
          <a:prstGeom prst="rect">
            <a:avLst/>
          </a:prstGeom>
          <a:noFill/>
        </p:spPr>
        <p:txBody>
          <a:bodyPr wrap="square" rtlCol="0">
            <a:spAutoFit/>
          </a:bodyPr>
          <a:lstStyle/>
          <a:p>
            <a:r>
              <a:rPr lang="en-US" dirty="0"/>
              <a:t>Verifier N</a:t>
            </a:r>
          </a:p>
        </p:txBody>
      </p:sp>
      <p:sp>
        <p:nvSpPr>
          <p:cNvPr id="20" name="TextBox 19">
            <a:extLst>
              <a:ext uri="{FF2B5EF4-FFF2-40B4-BE49-F238E27FC236}">
                <a16:creationId xmlns:a16="http://schemas.microsoft.com/office/drawing/2014/main" id="{ADE4B9B0-F02F-6320-11D2-590104DBFA7A}"/>
              </a:ext>
            </a:extLst>
          </p:cNvPr>
          <p:cNvSpPr txBox="1"/>
          <p:nvPr/>
        </p:nvSpPr>
        <p:spPr>
          <a:xfrm>
            <a:off x="9340937" y="3811251"/>
            <a:ext cx="1280345" cy="369332"/>
          </a:xfrm>
          <a:prstGeom prst="rect">
            <a:avLst/>
          </a:prstGeom>
          <a:noFill/>
        </p:spPr>
        <p:txBody>
          <a:bodyPr wrap="square" rtlCol="0">
            <a:spAutoFit/>
          </a:bodyPr>
          <a:lstStyle/>
          <a:p>
            <a:r>
              <a:rPr lang="en-US" dirty="0"/>
              <a:t>Verifier 2</a:t>
            </a:r>
          </a:p>
        </p:txBody>
      </p:sp>
      <mc:AlternateContent xmlns:mc="http://schemas.openxmlformats.org/markup-compatibility/2006">
        <mc:Choice xmlns:a14="http://schemas.microsoft.com/office/drawing/2010/main" Requires="a14">
          <p:sp>
            <p:nvSpPr>
              <p:cNvPr id="21" name="Rectangle 20">
                <a:extLst>
                  <a:ext uri="{FF2B5EF4-FFF2-40B4-BE49-F238E27FC236}">
                    <a16:creationId xmlns:a16="http://schemas.microsoft.com/office/drawing/2014/main" id="{715A1714-8FDF-A225-C472-A59421BD460C}"/>
                  </a:ext>
                </a:extLst>
              </p:cNvPr>
              <p:cNvSpPr/>
              <p:nvPr/>
            </p:nvSpPr>
            <p:spPr>
              <a:xfrm rot="5400000">
                <a:off x="9401369" y="4135454"/>
                <a:ext cx="1000083"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rPr>
                        <m:t>⋯</m:t>
                      </m:r>
                    </m:oMath>
                  </m:oMathPara>
                </a14:m>
                <a:endParaRPr lang="en-US" sz="2800" dirty="0">
                  <a:solidFill>
                    <a:schemeClr val="tx1"/>
                  </a:solidFill>
                </a:endParaRPr>
              </a:p>
            </p:txBody>
          </p:sp>
        </mc:Choice>
        <mc:Fallback>
          <p:sp>
            <p:nvSpPr>
              <p:cNvPr id="21" name="Rectangle 20">
                <a:extLst>
                  <a:ext uri="{FF2B5EF4-FFF2-40B4-BE49-F238E27FC236}">
                    <a16:creationId xmlns:a16="http://schemas.microsoft.com/office/drawing/2014/main" id="{715A1714-8FDF-A225-C472-A59421BD460C}"/>
                  </a:ext>
                </a:extLst>
              </p:cNvPr>
              <p:cNvSpPr>
                <a:spLocks noRot="1" noChangeAspect="1" noMove="1" noResize="1" noEditPoints="1" noAdjustHandles="1" noChangeArrowheads="1" noChangeShapeType="1" noTextEdit="1"/>
              </p:cNvSpPr>
              <p:nvPr/>
            </p:nvSpPr>
            <p:spPr>
              <a:xfrm rot="5400000">
                <a:off x="9401369" y="4135454"/>
                <a:ext cx="1000083"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ADDB7163-F383-5EE8-616C-39D78B900EDA}"/>
                  </a:ext>
                </a:extLst>
              </p:cNvPr>
              <p:cNvSpPr txBox="1"/>
              <p:nvPr/>
            </p:nvSpPr>
            <p:spPr>
              <a:xfrm>
                <a:off x="10422893" y="1805465"/>
                <a:ext cx="100550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1</m:t>
                          </m:r>
                        </m:sub>
                      </m:sSub>
                    </m:oMath>
                  </m:oMathPara>
                </a14:m>
                <a:endParaRPr lang="en-US" sz="2800" dirty="0"/>
              </a:p>
            </p:txBody>
          </p:sp>
        </mc:Choice>
        <mc:Fallback>
          <p:sp>
            <p:nvSpPr>
              <p:cNvPr id="23" name="TextBox 22">
                <a:extLst>
                  <a:ext uri="{FF2B5EF4-FFF2-40B4-BE49-F238E27FC236}">
                    <a16:creationId xmlns:a16="http://schemas.microsoft.com/office/drawing/2014/main" id="{ADDB7163-F383-5EE8-616C-39D78B900EDA}"/>
                  </a:ext>
                </a:extLst>
              </p:cNvPr>
              <p:cNvSpPr txBox="1">
                <a:spLocks noRot="1" noChangeAspect="1" noMove="1" noResize="1" noEditPoints="1" noAdjustHandles="1" noChangeArrowheads="1" noChangeShapeType="1" noTextEdit="1"/>
              </p:cNvSpPr>
              <p:nvPr/>
            </p:nvSpPr>
            <p:spPr>
              <a:xfrm>
                <a:off x="10422893" y="1805465"/>
                <a:ext cx="1005508" cy="523220"/>
              </a:xfrm>
              <a:prstGeom prst="rect">
                <a:avLst/>
              </a:prstGeom>
              <a:blipFill>
                <a:blip r:embed="rId13"/>
                <a:stretch>
                  <a:fillRect b="-23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C9A1C400-5568-D1C3-42AF-5500A651489B}"/>
                  </a:ext>
                </a:extLst>
              </p:cNvPr>
              <p:cNvSpPr txBox="1"/>
              <p:nvPr/>
            </p:nvSpPr>
            <p:spPr>
              <a:xfrm>
                <a:off x="10431022" y="2987445"/>
                <a:ext cx="100550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2</m:t>
                          </m:r>
                        </m:sub>
                      </m:sSub>
                    </m:oMath>
                  </m:oMathPara>
                </a14:m>
                <a:endParaRPr lang="en-US" sz="2800" dirty="0"/>
              </a:p>
            </p:txBody>
          </p:sp>
        </mc:Choice>
        <mc:Fallback>
          <p:sp>
            <p:nvSpPr>
              <p:cNvPr id="24" name="TextBox 23">
                <a:extLst>
                  <a:ext uri="{FF2B5EF4-FFF2-40B4-BE49-F238E27FC236}">
                    <a16:creationId xmlns:a16="http://schemas.microsoft.com/office/drawing/2014/main" id="{C9A1C400-5568-D1C3-42AF-5500A651489B}"/>
                  </a:ext>
                </a:extLst>
              </p:cNvPr>
              <p:cNvSpPr txBox="1">
                <a:spLocks noRot="1" noChangeAspect="1" noMove="1" noResize="1" noEditPoints="1" noAdjustHandles="1" noChangeArrowheads="1" noChangeShapeType="1" noTextEdit="1"/>
              </p:cNvSpPr>
              <p:nvPr/>
            </p:nvSpPr>
            <p:spPr>
              <a:xfrm>
                <a:off x="10431022" y="2987445"/>
                <a:ext cx="1005508" cy="523220"/>
              </a:xfrm>
              <a:prstGeom prst="rect">
                <a:avLst/>
              </a:prstGeom>
              <a:blipFill>
                <a:blip r:embed="rId14"/>
                <a:stretch>
                  <a:fillRect b="-23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D5B87917-E8DF-7287-574C-E9CF069F404C}"/>
                  </a:ext>
                </a:extLst>
              </p:cNvPr>
              <p:cNvSpPr txBox="1"/>
              <p:nvPr/>
            </p:nvSpPr>
            <p:spPr>
              <a:xfrm>
                <a:off x="10422893" y="5027285"/>
                <a:ext cx="100550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𝜋</m:t>
                          </m:r>
                        </m:e>
                        <m:sub>
                          <m:r>
                            <a:rPr lang="en-US" sz="2800" b="0" i="1" smtClean="0">
                              <a:solidFill>
                                <a:srgbClr val="FF0000"/>
                              </a:solidFill>
                              <a:latin typeface="Cambria Math" panose="02040503050406030204" pitchFamily="18" charset="0"/>
                            </a:rPr>
                            <m:t>𝑁</m:t>
                          </m:r>
                        </m:sub>
                      </m:sSub>
                    </m:oMath>
                  </m:oMathPara>
                </a14:m>
                <a:endParaRPr lang="en-US" sz="2800" dirty="0"/>
              </a:p>
            </p:txBody>
          </p:sp>
        </mc:Choice>
        <mc:Fallback>
          <p:sp>
            <p:nvSpPr>
              <p:cNvPr id="25" name="TextBox 24">
                <a:extLst>
                  <a:ext uri="{FF2B5EF4-FFF2-40B4-BE49-F238E27FC236}">
                    <a16:creationId xmlns:a16="http://schemas.microsoft.com/office/drawing/2014/main" id="{D5B87917-E8DF-7287-574C-E9CF069F404C}"/>
                  </a:ext>
                </a:extLst>
              </p:cNvPr>
              <p:cNvSpPr txBox="1">
                <a:spLocks noRot="1" noChangeAspect="1" noMove="1" noResize="1" noEditPoints="1" noAdjustHandles="1" noChangeArrowheads="1" noChangeShapeType="1" noTextEdit="1"/>
              </p:cNvSpPr>
              <p:nvPr/>
            </p:nvSpPr>
            <p:spPr>
              <a:xfrm>
                <a:off x="10422893" y="5027285"/>
                <a:ext cx="1005508" cy="523220"/>
              </a:xfrm>
              <a:prstGeom prst="rect">
                <a:avLst/>
              </a:prstGeom>
              <a:blipFill>
                <a:blip r:embed="rId15"/>
                <a:stretch>
                  <a:fillRect/>
                </a:stretch>
              </a:blipFill>
            </p:spPr>
            <p:txBody>
              <a:bodyPr/>
              <a:lstStyle/>
              <a:p>
                <a:r>
                  <a:rPr lang="en-US">
                    <a:noFill/>
                  </a:rPr>
                  <a:t> </a:t>
                </a:r>
              </a:p>
            </p:txBody>
          </p:sp>
        </mc:Fallback>
      </mc:AlternateContent>
      <p:sp>
        <p:nvSpPr>
          <p:cNvPr id="3" name="Title 1">
            <a:extLst>
              <a:ext uri="{FF2B5EF4-FFF2-40B4-BE49-F238E27FC236}">
                <a16:creationId xmlns:a16="http://schemas.microsoft.com/office/drawing/2014/main" id="{629E91E6-5A51-7E58-214C-F2C92EAEC268}"/>
              </a:ext>
            </a:extLst>
          </p:cNvPr>
          <p:cNvSpPr txBox="1">
            <a:spLocks/>
          </p:cNvSpPr>
          <p:nvPr/>
        </p:nvSpPr>
        <p:spPr>
          <a:xfrm>
            <a:off x="838200" y="365125"/>
            <a:ext cx="10515600" cy="8815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Our contribution: run ZKP once</a:t>
            </a: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70EABE36-7C35-D972-B0AB-F268AFA4C35C}"/>
                  </a:ext>
                </a:extLst>
              </p:cNvPr>
              <p:cNvSpPr txBox="1"/>
              <p:nvPr/>
            </p:nvSpPr>
            <p:spPr>
              <a:xfrm>
                <a:off x="764762" y="4967702"/>
                <a:ext cx="261878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𝑂</m:t>
                      </m:r>
                      <m:d>
                        <m:dPr>
                          <m:ctrlPr>
                            <a:rPr lang="en-US" sz="2400" b="0" i="1" smtClean="0">
                              <a:solidFill>
                                <a:srgbClr val="FF0000"/>
                              </a:solidFill>
                              <a:latin typeface="Cambria Math" panose="02040503050406030204" pitchFamily="18" charset="0"/>
                            </a:rPr>
                          </m:ctrlPr>
                        </m:dPr>
                        <m:e>
                          <m:r>
                            <a:rPr lang="en-US" sz="2400" b="0" i="1" smtClean="0">
                              <a:solidFill>
                                <a:srgbClr val="FF0000"/>
                              </a:solidFill>
                              <a:latin typeface="Cambria Math" panose="02040503050406030204" pitchFamily="18" charset="0"/>
                            </a:rPr>
                            <m:t>𝑁</m:t>
                          </m:r>
                          <m:d>
                            <m:dPr>
                              <m:begChr m:val="|"/>
                              <m:endChr m:val="|"/>
                              <m:ctrlPr>
                                <a:rPr lang="en-US" sz="2400" b="0" i="1" smtClean="0">
                                  <a:solidFill>
                                    <a:srgbClr val="FF0000"/>
                                  </a:solidFill>
                                  <a:latin typeface="Cambria Math" panose="02040503050406030204" pitchFamily="18" charset="0"/>
                                </a:rPr>
                              </m:ctrlPr>
                            </m:dPr>
                            <m:e>
                              <m:r>
                                <a:rPr lang="en-US" sz="2400" b="0" i="1" smtClean="0">
                                  <a:solidFill>
                                    <a:srgbClr val="FF0000"/>
                                  </a:solidFill>
                                  <a:latin typeface="Cambria Math" panose="02040503050406030204" pitchFamily="18" charset="0"/>
                                </a:rPr>
                                <m:t>𝐶</m:t>
                              </m:r>
                            </m:e>
                          </m:d>
                        </m:e>
                      </m:d>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𝑂</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𝐶</m:t>
                      </m:r>
                      <m:r>
                        <a:rPr lang="en-US" sz="2400" b="0" i="1" smtClean="0">
                          <a:solidFill>
                            <a:srgbClr val="FF0000"/>
                          </a:solidFill>
                          <a:latin typeface="Cambria Math" panose="02040503050406030204" pitchFamily="18" charset="0"/>
                        </a:rPr>
                        <m:t>|)</m:t>
                      </m:r>
                    </m:oMath>
                  </m:oMathPara>
                </a14:m>
                <a:endParaRPr lang="en-US" sz="2400" dirty="0">
                  <a:solidFill>
                    <a:srgbClr val="FF0000"/>
                  </a:solidFill>
                </a:endParaRPr>
              </a:p>
            </p:txBody>
          </p:sp>
        </mc:Choice>
        <mc:Fallback>
          <p:sp>
            <p:nvSpPr>
              <p:cNvPr id="16" name="TextBox 15">
                <a:extLst>
                  <a:ext uri="{FF2B5EF4-FFF2-40B4-BE49-F238E27FC236}">
                    <a16:creationId xmlns:a16="http://schemas.microsoft.com/office/drawing/2014/main" id="{70EABE36-7C35-D972-B0AB-F268AFA4C35C}"/>
                  </a:ext>
                </a:extLst>
              </p:cNvPr>
              <p:cNvSpPr txBox="1">
                <a:spLocks noRot="1" noChangeAspect="1" noMove="1" noResize="1" noEditPoints="1" noAdjustHandles="1" noChangeArrowheads="1" noChangeShapeType="1" noTextEdit="1"/>
              </p:cNvSpPr>
              <p:nvPr/>
            </p:nvSpPr>
            <p:spPr>
              <a:xfrm>
                <a:off x="764762" y="4967702"/>
                <a:ext cx="2618784" cy="461665"/>
              </a:xfrm>
              <a:prstGeom prst="rect">
                <a:avLst/>
              </a:prstGeom>
              <a:blipFill>
                <a:blip r:embed="rId16"/>
                <a:stretch>
                  <a:fillRect r="-483" b="-16216"/>
                </a:stretch>
              </a:blipFill>
            </p:spPr>
            <p:txBody>
              <a:bodyPr/>
              <a:lstStyle/>
              <a:p>
                <a:r>
                  <a:rPr lang="en-US">
                    <a:noFill/>
                  </a:rPr>
                  <a:t> </a:t>
                </a:r>
              </a:p>
            </p:txBody>
          </p:sp>
        </mc:Fallback>
      </mc:AlternateContent>
    </p:spTree>
    <p:extLst>
      <p:ext uri="{BB962C8B-B14F-4D97-AF65-F5344CB8AC3E}">
        <p14:creationId xmlns:p14="http://schemas.microsoft.com/office/powerpoint/2010/main" val="82629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4451</TotalTime>
  <Words>2704</Words>
  <Application>Microsoft Macintosh PowerPoint</Application>
  <PresentationFormat>Widescreen</PresentationFormat>
  <Paragraphs>489</Paragraphs>
  <Slides>38</Slides>
  <Notes>26</Notes>
  <HiddenSlides>21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Cambria Math</vt:lpstr>
      <vt:lpstr>Georgia</vt:lpstr>
      <vt:lpstr>Times</vt:lpstr>
      <vt:lpstr>Office Theme</vt:lpstr>
      <vt:lpstr>Polynomial Commitment with a One-to-Many Prover and Applications</vt:lpstr>
      <vt:lpstr>PowerPoint Presentation</vt:lpstr>
      <vt:lpstr>PowerPoint Presentation</vt:lpstr>
      <vt:lpstr>PowerPoint Presentation</vt:lpstr>
      <vt:lpstr> Application: verifiable secret sharing (VSS) </vt:lpstr>
      <vt:lpstr>Applications of VSS</vt:lpstr>
      <vt:lpstr> Shamir secret sharing [Shamir79]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Experiment on VSS (without trusted setup)</vt:lpstr>
      <vt:lpstr>Optimal VSS scheme based on KZG (trusted setup)</vt:lpstr>
      <vt:lpstr>Summary</vt:lpstr>
      <vt:lpstr>PowerPoint Presentation</vt:lpstr>
      <vt:lpstr>Experiment on VSS (with trusted setup)</vt:lpstr>
      <vt:lpstr>Experiment on VSS (with trusted setup)</vt:lpstr>
      <vt:lpstr>PowerPoint Presentation</vt:lpstr>
      <vt:lpstr>Experiment on VSS (with trusted setup)</vt:lpstr>
      <vt:lpstr>Experiment on VSS (with trusted setup)</vt:lpstr>
      <vt:lpstr>Summary</vt:lpstr>
      <vt:lpstr>Apply to VSS</vt:lpstr>
      <vt:lpstr> Secret sharing (SS) [Shamir79, Blakley79]</vt:lpstr>
      <vt:lpstr>Application: verifiable secret sharing (VSS)</vt:lpstr>
      <vt:lpstr> Shamir secret sharing (SSS) [Shamir79]</vt:lpstr>
      <vt:lpstr> Verifiable Shamir secret sharing</vt:lpstr>
      <vt:lpstr>Application: verifiable secret sharing (VSS)</vt:lpstr>
      <vt:lpstr>PowerPoint Presentation</vt:lpstr>
      <vt:lpstr>Motivation: multi-users with ZK</vt:lpstr>
      <vt:lpstr>PowerPoint Presentation</vt:lpstr>
      <vt:lpstr>Motivation</vt:lpstr>
      <vt:lpstr>PowerPoint Presentation</vt:lpstr>
      <vt:lpstr>Motivation: multi-users</vt:lpstr>
      <vt:lpstr>PowerPoint Presentation</vt:lpstr>
      <vt:lpstr>One-to-many prover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张 嘉恒</dc:creator>
  <cp:lastModifiedBy>张 嘉恒</cp:lastModifiedBy>
  <cp:revision>38</cp:revision>
  <dcterms:created xsi:type="dcterms:W3CDTF">2022-08-07T00:03:15Z</dcterms:created>
  <dcterms:modified xsi:type="dcterms:W3CDTF">2022-08-11T19:42:38Z</dcterms:modified>
</cp:coreProperties>
</file>