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48" r:id="rId1"/>
  </p:sldMasterIdLst>
  <p:notesMasterIdLst>
    <p:notesMasterId r:id="rId24"/>
  </p:notesMasterIdLst>
  <p:sldIdLst>
    <p:sldId id="256" r:id="rId2"/>
    <p:sldId id="257" r:id="rId3"/>
    <p:sldId id="264" r:id="rId4"/>
    <p:sldId id="262" r:id="rId5"/>
    <p:sldId id="272" r:id="rId6"/>
    <p:sldId id="258" r:id="rId7"/>
    <p:sldId id="259" r:id="rId8"/>
    <p:sldId id="260" r:id="rId9"/>
    <p:sldId id="269" r:id="rId10"/>
    <p:sldId id="278" r:id="rId11"/>
    <p:sldId id="275" r:id="rId12"/>
    <p:sldId id="267" r:id="rId13"/>
    <p:sldId id="273" r:id="rId14"/>
    <p:sldId id="274" r:id="rId15"/>
    <p:sldId id="265" r:id="rId16"/>
    <p:sldId id="270" r:id="rId17"/>
    <p:sldId id="277" r:id="rId18"/>
    <p:sldId id="271" r:id="rId19"/>
    <p:sldId id="279" r:id="rId20"/>
    <p:sldId id="268" r:id="rId21"/>
    <p:sldId id="276" r:id="rId22"/>
    <p:sldId id="263" r:id="rId23"/>
  </p:sldIdLst>
  <p:sldSz cx="12192000" cy="6858000"/>
  <p:notesSz cx="6858000" cy="9144000"/>
  <p:embeddedFontLst>
    <p:embeddedFont>
      <p:font typeface="Bierstadt" panose="020B0004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000"/>
    <a:srgbClr val="861F41"/>
    <a:srgbClr val="E87731"/>
    <a:srgbClr val="484848"/>
    <a:srgbClr val="8FAADC"/>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4"/>
    <p:restoredTop sz="65896"/>
  </p:normalViewPr>
  <p:slideViewPr>
    <p:cSldViewPr snapToGrid="0">
      <p:cViewPr varScale="1">
        <p:scale>
          <a:sx n="75" d="100"/>
          <a:sy n="75" d="100"/>
        </p:scale>
        <p:origin x="9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4CEA5-FDE2-D844-860E-6A16492482D2}"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5B665-2CAD-1347-9A08-7A2A4C56E22C}" type="slidenum">
              <a:rPr lang="en-US" smtClean="0"/>
              <a:t>‹#›</a:t>
            </a:fld>
            <a:endParaRPr lang="en-US"/>
          </a:p>
        </p:txBody>
      </p:sp>
    </p:spTree>
    <p:extLst>
      <p:ext uri="{BB962C8B-B14F-4D97-AF65-F5344CB8AC3E}">
        <p14:creationId xmlns:p14="http://schemas.microsoft.com/office/powerpoint/2010/main" val="90949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now I’m going present our paper “Efficient Dynamic Proof of Retrievability for Cold Storage”. </a:t>
            </a:r>
          </a:p>
          <a:p>
            <a:r>
              <a:rPr lang="en-US" dirty="0"/>
              <a:t>I’m Tung Le. This is the joint work with Huang, Yavuz, Shi, and Hoang.</a:t>
            </a:r>
          </a:p>
        </p:txBody>
      </p:sp>
      <p:sp>
        <p:nvSpPr>
          <p:cNvPr id="4" name="Slide Number Placeholder 3"/>
          <p:cNvSpPr>
            <a:spLocks noGrp="1"/>
          </p:cNvSpPr>
          <p:nvPr>
            <p:ph type="sldNum" sz="quarter" idx="5"/>
          </p:nvPr>
        </p:nvSpPr>
        <p:spPr/>
        <p:txBody>
          <a:bodyPr/>
          <a:lstStyle/>
          <a:p>
            <a:fld id="{5BE5B665-2CAD-1347-9A08-7A2A4C56E22C}" type="slidenum">
              <a:rPr lang="en-US" smtClean="0"/>
              <a:t>0</a:t>
            </a:fld>
            <a:endParaRPr lang="en-US"/>
          </a:p>
        </p:txBody>
      </p:sp>
    </p:spTree>
    <p:extLst>
      <p:ext uri="{BB962C8B-B14F-4D97-AF65-F5344CB8AC3E}">
        <p14:creationId xmlns:p14="http://schemas.microsoft.com/office/powerpoint/2010/main" val="369647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update a data block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client writes it to the raw buffer U.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In addition, the client also needs to update HMAC values on the Merkle path corresponding to the updated data block.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root of the Merkle tree is kept by the client to check the integrity of data when reading from this raw buffer later.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a:p>
                <a:r>
                  <a:rPr lang="en-US" dirty="0"/>
                  <a:t>The client also sends a MAC tag of the updated data block. The server uses the data block and this tag to perform updating hierarchical log H. </a:t>
                </a:r>
              </a:p>
              <a:p>
                <a:r>
                  <a:rPr lang="en-US" dirty="0"/>
                  <a:t>When rebuilding a level in the hierarchical log, the server receives complementary values from the client to update MAC tags at the new level.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a:p>
                <a:r>
                  <a:rPr lang="en-US" dirty="0"/>
                  <a:t>And after N updates, where N is the total number of data blocks, erasure code C is rebuilt from raw buffer U.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update a data block </a:t>
                </a:r>
                <a:r>
                  <a:rPr lang="en-US" i="0">
                    <a:latin typeface="Cambria Math" panose="02040503050406030204" pitchFamily="18" charset="0"/>
                    <a:ea typeface="Cambria Math" panose="02040503050406030204" pitchFamily="18" charset="0"/>
                  </a:rPr>
                  <a:t>↓</a:t>
                </a:r>
                <a:r>
                  <a:rPr lang="en-US" dirty="0"/>
                  <a:t>, the client writes it to the raw buffer U. </a:t>
                </a:r>
                <a:r>
                  <a:rPr lang="en-US" i="0">
                    <a:latin typeface="Cambria Math" panose="02040503050406030204" pitchFamily="18" charset="0"/>
                    <a:ea typeface="Cambria Math" panose="02040503050406030204" pitchFamily="18" charset="0"/>
                  </a:rPr>
                  <a:t>↓</a:t>
                </a:r>
                <a:endParaRPr lang="en-US" dirty="0"/>
              </a:p>
              <a:p>
                <a:r>
                  <a:rPr lang="en-US" dirty="0"/>
                  <a:t>In addition, the client also needs to update HMAC values on the Merkle path corresponding to the updated data block.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root of the Merkle tree is kept by the client to check the integrity of data when reading from this raw buffer later.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endParaRPr lang="en-US" dirty="0"/>
              </a:p>
              <a:p>
                <a:r>
                  <a:rPr lang="en-US" dirty="0"/>
                  <a:t>The client also sends a MAC tag of the updated data block. The server uses the data block and this tag to perform updating hierarchical log H. </a:t>
                </a:r>
              </a:p>
              <a:p>
                <a:r>
                  <a:rPr lang="en-US" dirty="0"/>
                  <a:t>When rebuilding a level in the hierarchical log, the server receives complementary values from the client to update MAC tags at the new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endParaRPr lang="en-US" dirty="0"/>
              </a:p>
              <a:p>
                <a:r>
                  <a:rPr lang="en-US" dirty="0"/>
                  <a:t>And after N updates, where N is the total number of data blocks, erasure code C is rebuilt from raw buffer U.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9</a:t>
            </a:fld>
            <a:endParaRPr lang="en-US"/>
          </a:p>
        </p:txBody>
      </p:sp>
    </p:spTree>
    <p:extLst>
      <p:ext uri="{BB962C8B-B14F-4D97-AF65-F5344CB8AC3E}">
        <p14:creationId xmlns:p14="http://schemas.microsoft.com/office/powerpoint/2010/main" val="158540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Our Audit Procedure works as follows.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In erasure code C and each level of hierarchical log H, we choose lambda random codewords and their MAC of commitments. </a:t>
                </a:r>
              </a:p>
              <a:p>
                <a:r>
                  <a:rPr lang="en-US" dirty="0"/>
                  <a:t>Then, we compute the aggregated codeword b and its MAC value sigma as the formulas shown here.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err="1"/>
                  <a:t>Rho_l</a:t>
                </a:r>
                <a:r>
                  <a:rPr lang="en-US" dirty="0"/>
                  <a:t>, </a:t>
                </a:r>
                <a:r>
                  <a:rPr lang="en-US" dirty="0" err="1"/>
                  <a:t>i</a:t>
                </a:r>
                <a:r>
                  <a:rPr lang="en-US" dirty="0"/>
                  <a:t> here are random scalars indicated by the client. These scalar values can be generated from a random seed value. </a:t>
                </a:r>
              </a:p>
              <a:p>
                <a:r>
                  <a:rPr lang="en-US" dirty="0"/>
                  <a:t>We can consider this as a random linear combination of codewords and their homomorphic MACs. </a:t>
                </a:r>
              </a:p>
            </p:txBody>
          </p:sp>
        </mc:Choice>
        <mc:Fallback xmlns="">
          <p:sp>
            <p:nvSpPr>
              <p:cNvPr id="3" name="Notes Placeholder 2"/>
              <p:cNvSpPr>
                <a:spLocks noGrp="1"/>
              </p:cNvSpPr>
              <p:nvPr>
                <p:ph type="body" idx="1"/>
              </p:nvPr>
            </p:nvSpPr>
            <p:spPr/>
            <p:txBody>
              <a:bodyPr/>
              <a:lstStyle/>
              <a:p>
                <a:r>
                  <a:rPr lang="en-US" dirty="0"/>
                  <a:t>Our Audit Procedure works as follows. </a:t>
                </a:r>
                <a:r>
                  <a:rPr lang="en-US" i="0">
                    <a:latin typeface="Cambria Math" panose="02040503050406030204" pitchFamily="18" charset="0"/>
                    <a:ea typeface="Cambria Math" panose="02040503050406030204" pitchFamily="18" charset="0"/>
                  </a:rPr>
                  <a:t>↓</a:t>
                </a:r>
                <a:endParaRPr lang="en-US" dirty="0"/>
              </a:p>
              <a:p>
                <a:r>
                  <a:rPr lang="en-US" dirty="0"/>
                  <a:t>In erasure code C and each level of hierarchical log H, we choose lambda random codewords and their MAC of commitments. </a:t>
                </a:r>
              </a:p>
              <a:p>
                <a:r>
                  <a:rPr lang="en-US" dirty="0"/>
                  <a:t>Then, we compute the aggregated codeword b and its MAC value sigma as the formulas shown here. </a:t>
                </a:r>
                <a:r>
                  <a:rPr lang="en-US" i="0">
                    <a:latin typeface="Cambria Math" panose="02040503050406030204" pitchFamily="18" charset="0"/>
                    <a:ea typeface="Cambria Math" panose="02040503050406030204" pitchFamily="18" charset="0"/>
                  </a:rPr>
                  <a:t>↓</a:t>
                </a:r>
                <a:endParaRPr lang="en-US" dirty="0"/>
              </a:p>
              <a:p>
                <a:r>
                  <a:rPr lang="en-US" dirty="0" err="1"/>
                  <a:t>Rho_l</a:t>
                </a:r>
                <a:r>
                  <a:rPr lang="en-US" dirty="0"/>
                  <a:t>, </a:t>
                </a:r>
                <a:r>
                  <a:rPr lang="en-US" dirty="0" err="1"/>
                  <a:t>i</a:t>
                </a:r>
                <a:r>
                  <a:rPr lang="en-US" dirty="0"/>
                  <a:t> here are random scalars indicated by the client. </a:t>
                </a:r>
              </a:p>
              <a:p>
                <a:r>
                  <a:rPr lang="en-US" dirty="0"/>
                  <a:t>We can consider this as a random linear combination of codewords and their homomorphic MACs.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10</a:t>
            </a:fld>
            <a:endParaRPr lang="en-US"/>
          </a:p>
        </p:txBody>
      </p:sp>
    </p:spTree>
    <p:extLst>
      <p:ext uri="{BB962C8B-B14F-4D97-AF65-F5344CB8AC3E}">
        <p14:creationId xmlns:p14="http://schemas.microsoft.com/office/powerpoint/2010/main" val="120474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So our audit protocol. Suppose that a user stores his database on a cloud and he would like to perform an audit.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The client starts by sending an audit request and a random seed to the server.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Then, the server returns back to the client the commitment and MAC of the aggregated codeword block.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The client with secret key alpha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can compute the MAC from the commitment of the aggregated codeword, and compare it with the aggregated MAC that he receives from the server. </a:t>
                </a:r>
              </a:p>
              <a:p>
                <a:r>
                  <a:rPr lang="en-US" dirty="0"/>
                  <a:t>If they are equal, it means the commitments of codeword blocks are correct. </a:t>
                </a:r>
              </a:p>
            </p:txBody>
          </p:sp>
        </mc:Choice>
        <mc:Fallback xmlns="">
          <p:sp>
            <p:nvSpPr>
              <p:cNvPr id="3" name="Notes Placeholder 2"/>
              <p:cNvSpPr>
                <a:spLocks noGrp="1"/>
              </p:cNvSpPr>
              <p:nvPr>
                <p:ph type="body" idx="1"/>
              </p:nvPr>
            </p:nvSpPr>
            <p:spPr/>
            <p:txBody>
              <a:bodyPr/>
              <a:lstStyle/>
              <a:p>
                <a:r>
                  <a:rPr lang="en-US" dirty="0"/>
                  <a:t>So our audit protocol. Suppose that a user stores his database on a cloud and he would like to perform an audit. </a:t>
                </a:r>
                <a:r>
                  <a:rPr lang="en-US" i="0">
                    <a:latin typeface="Cambria Math" panose="02040503050406030204" pitchFamily="18" charset="0"/>
                    <a:ea typeface="Cambria Math" panose="02040503050406030204" pitchFamily="18" charset="0"/>
                  </a:rPr>
                  <a:t>↓</a:t>
                </a:r>
                <a:endParaRPr lang="en-US" dirty="0"/>
              </a:p>
              <a:p>
                <a:r>
                  <a:rPr lang="en-US" dirty="0"/>
                  <a:t>The client starts by sending an audit request and a random seed to the server. </a:t>
                </a:r>
                <a:r>
                  <a:rPr lang="en-US" i="0">
                    <a:latin typeface="Cambria Math" panose="02040503050406030204" pitchFamily="18" charset="0"/>
                    <a:ea typeface="Cambria Math" panose="02040503050406030204" pitchFamily="18" charset="0"/>
                  </a:rPr>
                  <a:t>↓</a:t>
                </a:r>
                <a:endParaRPr lang="en-US" dirty="0"/>
              </a:p>
              <a:p>
                <a:r>
                  <a:rPr lang="en-US" dirty="0"/>
                  <a:t>Then, the server returns back to the client the commitment and MAC of the aggregated codeword block. </a:t>
                </a:r>
                <a:r>
                  <a:rPr lang="en-US" i="0">
                    <a:latin typeface="Cambria Math" panose="02040503050406030204" pitchFamily="18" charset="0"/>
                    <a:ea typeface="Cambria Math" panose="02040503050406030204" pitchFamily="18" charset="0"/>
                  </a:rPr>
                  <a:t>↓</a:t>
                </a:r>
                <a:endParaRPr lang="en-US" dirty="0"/>
              </a:p>
              <a:p>
                <a:r>
                  <a:rPr lang="en-US" dirty="0"/>
                  <a:t>The client with secret key alpha </a:t>
                </a:r>
                <a:r>
                  <a:rPr lang="en-US" i="0">
                    <a:latin typeface="Cambria Math" panose="02040503050406030204" pitchFamily="18" charset="0"/>
                    <a:ea typeface="Cambria Math" panose="02040503050406030204" pitchFamily="18" charset="0"/>
                  </a:rPr>
                  <a:t>↓</a:t>
                </a:r>
                <a:r>
                  <a:rPr lang="en-US" dirty="0"/>
                  <a:t> can compute the MAC from the commitment of the aggregated codeword, and compare it with the aggregated MAC that he receives from the server. </a:t>
                </a:r>
              </a:p>
              <a:p>
                <a:r>
                  <a:rPr lang="en-US" dirty="0"/>
                  <a:t>If they are equal, it means the commitments of data blocks are correct.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11</a:t>
            </a:fld>
            <a:endParaRPr lang="en-US"/>
          </a:p>
        </p:txBody>
      </p:sp>
    </p:spTree>
    <p:extLst>
      <p:ext uri="{BB962C8B-B14F-4D97-AF65-F5344CB8AC3E}">
        <p14:creationId xmlns:p14="http://schemas.microsoft.com/office/powerpoint/2010/main" val="423282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However, the server can compute the commitments of codeword blocks and just store the commitments and MAC values of codeword blocks.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p>
              <a:p>
                <a:r>
                  <a:rPr lang="en-US" dirty="0"/>
                  <a:t>Codeword blocks can still be deleted from the server and the audit protocol is still passed.</a:t>
                </a:r>
              </a:p>
              <a:p>
                <a:r>
                  <a:rPr lang="en-US" dirty="0"/>
                  <a:t>Therefore, audit proof created by using only Commitment and MAC of the aggregated codeword block is insufficient. </a:t>
                </a:r>
              </a:p>
              <a:p>
                <a:r>
                  <a:rPr lang="en-US" dirty="0"/>
                  <a:t>The server needs to provide a proof of its knowledge about the aggregated codeword block for the client.</a:t>
                </a:r>
              </a:p>
            </p:txBody>
          </p:sp>
        </mc:Choice>
        <mc:Fallback xmlns="">
          <p:sp>
            <p:nvSpPr>
              <p:cNvPr id="3" name="Notes Placeholder 2"/>
              <p:cNvSpPr>
                <a:spLocks noGrp="1"/>
              </p:cNvSpPr>
              <p:nvPr>
                <p:ph type="body" idx="1"/>
              </p:nvPr>
            </p:nvSpPr>
            <p:spPr/>
            <p:txBody>
              <a:bodyPr/>
              <a:lstStyle/>
              <a:p>
                <a:r>
                  <a:rPr lang="en-US" dirty="0"/>
                  <a:t>However, the server can compute the commitment of data blocks and just store the commitment and MAC values of codeword blocks. </a:t>
                </a:r>
                <a:r>
                  <a:rPr lang="en-US" i="0">
                    <a:latin typeface="Cambria Math" panose="02040503050406030204" pitchFamily="18" charset="0"/>
                    <a:ea typeface="Cambria Math" panose="02040503050406030204" pitchFamily="18" charset="0"/>
                  </a:rPr>
                  <a:t>↓</a:t>
                </a:r>
                <a:r>
                  <a:rPr lang="en-US" dirty="0"/>
                  <a:t> </a:t>
                </a:r>
                <a:r>
                  <a:rPr lang="en-US" i="0">
                    <a:latin typeface="Cambria Math" panose="02040503050406030204" pitchFamily="18" charset="0"/>
                    <a:ea typeface="Cambria Math" panose="02040503050406030204" pitchFamily="18" charset="0"/>
                  </a:rPr>
                  <a:t>↓</a:t>
                </a:r>
                <a:r>
                  <a:rPr lang="en-US" dirty="0"/>
                  <a:t> </a:t>
                </a:r>
              </a:p>
              <a:p>
                <a:r>
                  <a:rPr lang="en-US" dirty="0"/>
                  <a:t>Data blocks can still be deleted from the server and the audit protocol is still passed.</a:t>
                </a:r>
              </a:p>
              <a:p>
                <a:r>
                  <a:rPr lang="en-US" dirty="0"/>
                  <a:t>Therefore, audit proof created by using only Commitment and MAC of the aggregated codeword block is insufficient. </a:t>
                </a:r>
              </a:p>
              <a:p>
                <a:r>
                  <a:rPr lang="en-US" dirty="0"/>
                  <a:t>The server needs to provide a proof of its knowledge about the aggregated codeword block for the client.</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12</a:t>
            </a:fld>
            <a:endParaRPr lang="en-US"/>
          </a:p>
        </p:txBody>
      </p:sp>
    </p:spTree>
    <p:extLst>
      <p:ext uri="{BB962C8B-B14F-4D97-AF65-F5344CB8AC3E}">
        <p14:creationId xmlns:p14="http://schemas.microsoft.com/office/powerpoint/2010/main" val="189716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So following the</a:t>
                </a:r>
                <a:r>
                  <a:rPr lang="en-US" i="0" baseline="0" dirty="0">
                    <a:latin typeface="Times New Roman" panose="02020603050405020304" pitchFamily="18" charset="0"/>
                    <a:ea typeface="Cambria Math" panose="02040503050406030204" pitchFamily="18" charset="0"/>
                    <a:cs typeface="Times New Roman" panose="02020603050405020304" pitchFamily="18" charset="0"/>
                  </a:rPr>
                  <a:t> description before, the server now needs to send proof of knowledge about the aggregated codeword block.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baseline="0" dirty="0">
                    <a:latin typeface="Times New Roman" panose="02020603050405020304" pitchFamily="18" charset="0"/>
                    <a:ea typeface="Cambria Math" panose="02040503050406030204" pitchFamily="18" charset="0"/>
                    <a:cs typeface="Times New Roman" panose="02020603050405020304" pitchFamily="18" charset="0"/>
                  </a:rPr>
                  <a:t> And the client verifies this proof to be certain that the server stores real data blocks. </a:t>
                </a:r>
                <a:endParaRPr lang="en-US" i="0" dirty="0">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The proof can be the aggregated block itself. However, if the data block size is large, then the proof size is also large.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So, to reduce the proof size, we harness two verifiable computation techniques.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The first one is the inner product argument in Bulletproofs, and the second one is KZG.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Bulletproofs doesn’t require trusted setup while KZG requires trusted setup.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The proof size of using Bulletproofs is </a:t>
                </a:r>
                <a:r>
                  <a:rPr lang="en-US" i="0" dirty="0" err="1">
                    <a:latin typeface="Times New Roman" panose="02020603050405020304" pitchFamily="18" charset="0"/>
                    <a:ea typeface="Cambria Math" panose="02040503050406030204" pitchFamily="18" charset="0"/>
                    <a:cs typeface="Times New Roman" panose="02020603050405020304" pitchFamily="18" charset="0"/>
                  </a:rPr>
                  <a:t>BigO</a:t>
                </a:r>
                <a:r>
                  <a:rPr lang="en-US" i="0" dirty="0">
                    <a:latin typeface="Times New Roman" panose="02020603050405020304" pitchFamily="18" charset="0"/>
                    <a:ea typeface="Cambria Math" panose="02040503050406030204" pitchFamily="18" charset="0"/>
                    <a:cs typeface="Times New Roman" panose="02020603050405020304" pitchFamily="18" charset="0"/>
                  </a:rPr>
                  <a:t>(log D), where D is the data block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And the proof size of KZG is a constant.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So following the</a:t>
                </a:r>
                <a:r>
                  <a:rPr lang="en-US" i="0" baseline="0" dirty="0">
                    <a:latin typeface="Times New Roman" panose="02020603050405020304" pitchFamily="18" charset="0"/>
                    <a:ea typeface="Cambria Math" panose="02040503050406030204" pitchFamily="18" charset="0"/>
                    <a:cs typeface="Times New Roman" panose="02020603050405020304" pitchFamily="18" charset="0"/>
                  </a:rPr>
                  <a:t> description before, the server now needs to send proof of knowledge about the aggregated codeword block.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baseline="0" dirty="0">
                    <a:latin typeface="Times New Roman" panose="02020603050405020304" pitchFamily="18" charset="0"/>
                    <a:ea typeface="Cambria Math" panose="02040503050406030204" pitchFamily="18" charset="0"/>
                    <a:cs typeface="Times New Roman" panose="02020603050405020304" pitchFamily="18" charset="0"/>
                  </a:rPr>
                  <a:t> And the client verifies this proof to be certain that the server stores real data blocks. </a:t>
                </a:r>
                <a:endParaRPr lang="en-US" i="0" dirty="0">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The proof can be the aggregated block itself. However, if the data block size is large, then the proof size is also large.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So, to reduce the proof size, we harness two verifiable computation techniques.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The first one is the inner product argument in Bulletproofs, and the second one is KZG.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Bulletproofs doesn’t require trusted setup while KZG requires trusted setup.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The proof size of using Bulletproofs is </a:t>
                </a:r>
                <a:r>
                  <a:rPr lang="en-US" i="0" dirty="0" err="1">
                    <a:latin typeface="Times New Roman" panose="02020603050405020304" pitchFamily="18" charset="0"/>
                    <a:ea typeface="Cambria Math" panose="02040503050406030204" pitchFamily="18" charset="0"/>
                    <a:cs typeface="Times New Roman" panose="02020603050405020304" pitchFamily="18" charset="0"/>
                  </a:rPr>
                  <a:t>BigO</a:t>
                </a:r>
                <a:r>
                  <a:rPr lang="en-US" i="0" dirty="0">
                    <a:latin typeface="Times New Roman" panose="02020603050405020304" pitchFamily="18" charset="0"/>
                    <a:ea typeface="Cambria Math" panose="02040503050406030204" pitchFamily="18" charset="0"/>
                    <a:cs typeface="Times New Roman" panose="02020603050405020304" pitchFamily="18" charset="0"/>
                  </a:rPr>
                  <a:t>(log D), where D is the data block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And the proof size of KZG is a constant.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13</a:t>
            </a:fld>
            <a:endParaRPr lang="en-US"/>
          </a:p>
        </p:txBody>
      </p:sp>
    </p:spTree>
    <p:extLst>
      <p:ext uri="{BB962C8B-B14F-4D97-AF65-F5344CB8AC3E}">
        <p14:creationId xmlns:p14="http://schemas.microsoft.com/office/powerpoint/2010/main" val="2028833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of using verifiable computation techniques to create proof of the server’s knowledge about the aggregated codeword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given its commitment P is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let the client send an evaluation point x to the server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Then the server uses two mentioned techniques, Bulletproofs and KZG, to create proof that it knows the aggregated codeword satisfying the given commitment P and the dot product between the aggregated codeword b and vector x, which is a power series from the value x here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p>
              <a:p>
                <a:r>
                  <a:rPr lang="en-US" dirty="0"/>
                  <a:t>Then the server sends the proof back to the client for verification.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And this is the size of using two schemes. Our </a:t>
                </a:r>
                <a:r>
                  <a:rPr lang="en-US" dirty="0" err="1"/>
                  <a:t>Porla</a:t>
                </a:r>
                <a:r>
                  <a:rPr lang="en-US" dirty="0"/>
                  <a:t> using inner product argument creates a proof of size of 2log(D) + 2 group elements and 2 values in </a:t>
                </a:r>
                <a:r>
                  <a:rPr lang="en-US" dirty="0" err="1"/>
                  <a:t>Z_p</a:t>
                </a:r>
                <a:r>
                  <a:rPr lang="en-US" dirty="0"/>
                  <a:t>. </a:t>
                </a:r>
              </a:p>
              <a:p>
                <a:r>
                  <a:rPr lang="en-US" dirty="0"/>
                  <a:t>And our </a:t>
                </a:r>
                <a:r>
                  <a:rPr lang="en-US" dirty="0" err="1"/>
                  <a:t>Porla</a:t>
                </a:r>
                <a:r>
                  <a:rPr lang="en-US" dirty="0"/>
                  <a:t> using </a:t>
                </a:r>
                <a:r>
                  <a:rPr lang="en-US" dirty="0" err="1"/>
                  <a:t>kzg</a:t>
                </a:r>
                <a:r>
                  <a:rPr lang="en-US" dirty="0"/>
                  <a:t> creates a proof of 3 group elements.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of using verifiable computation techniques to create proof of the server’s knowledge about the aggregated codeword </a:t>
                </a:r>
                <a:r>
                  <a:rPr lang="en-US" i="0">
                    <a:latin typeface="Cambria Math" panose="02040503050406030204" pitchFamily="18" charset="0"/>
                    <a:ea typeface="Cambria Math" panose="02040503050406030204" pitchFamily="18" charset="0"/>
                  </a:rPr>
                  <a:t>↓</a:t>
                </a:r>
                <a:r>
                  <a:rPr lang="en-US" dirty="0"/>
                  <a:t> given its commitment P is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let the client send an evaluation point x to the server </a:t>
                </a:r>
                <a:r>
                  <a:rPr lang="en-US" i="0">
                    <a:latin typeface="Cambria Math" panose="02040503050406030204" pitchFamily="18" charset="0"/>
                    <a:ea typeface="Cambria Math" panose="02040503050406030204" pitchFamily="18" charset="0"/>
                  </a:rPr>
                  <a:t>↓</a:t>
                </a:r>
                <a:r>
                  <a:rPr lang="en-US" dirty="0"/>
                  <a:t>. Then the server uses two mentioned techniques, Bulletproofs and KZG, to create proof that it knows the aggregated codeword satisfying the given commitment P and the dot product between the aggregated codeword b and vector x, which is a power series from the value x here </a:t>
                </a:r>
                <a:r>
                  <a:rPr lang="en-US" i="0">
                    <a:latin typeface="Cambria Math" panose="02040503050406030204" pitchFamily="18" charset="0"/>
                    <a:ea typeface="Cambria Math" panose="02040503050406030204" pitchFamily="18" charset="0"/>
                  </a:rPr>
                  <a:t>↓</a:t>
                </a:r>
                <a:r>
                  <a:rPr lang="en-US" dirty="0"/>
                  <a:t>. </a:t>
                </a:r>
              </a:p>
              <a:p>
                <a:r>
                  <a:rPr lang="en-US" dirty="0"/>
                  <a:t>Then the server sends the proof back to the client for verification.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dirty="0"/>
                  <a:t> And this is the size of using two schemes. Our </a:t>
                </a:r>
                <a:r>
                  <a:rPr lang="en-US" dirty="0" err="1"/>
                  <a:t>Porla</a:t>
                </a:r>
                <a:r>
                  <a:rPr lang="en-US" dirty="0"/>
                  <a:t> using inner product argument creates a proof of size of 2log(D) + 2 group elements and 2 values in </a:t>
                </a:r>
                <a:r>
                  <a:rPr lang="en-US" dirty="0" err="1"/>
                  <a:t>Z_p</a:t>
                </a:r>
                <a:r>
                  <a:rPr lang="en-US" dirty="0"/>
                  <a:t>. </a:t>
                </a:r>
              </a:p>
              <a:p>
                <a:r>
                  <a:rPr lang="en-US" dirty="0"/>
                  <a:t>And our </a:t>
                </a:r>
                <a:r>
                  <a:rPr lang="en-US" dirty="0" err="1"/>
                  <a:t>Porla</a:t>
                </a:r>
                <a:r>
                  <a:rPr lang="en-US" dirty="0"/>
                  <a:t> using </a:t>
                </a:r>
                <a:r>
                  <a:rPr lang="en-US" dirty="0" err="1"/>
                  <a:t>kzg</a:t>
                </a:r>
                <a:r>
                  <a:rPr lang="en-US" dirty="0"/>
                  <a:t> creates a proof of 3 group elements.</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14</a:t>
            </a:fld>
            <a:endParaRPr lang="en-US"/>
          </a:p>
        </p:txBody>
      </p:sp>
    </p:spTree>
    <p:extLst>
      <p:ext uri="{BB962C8B-B14F-4D97-AF65-F5344CB8AC3E}">
        <p14:creationId xmlns:p14="http://schemas.microsoft.com/office/powerpoint/2010/main" val="324857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To evaluate our </a:t>
                </a:r>
                <a:r>
                  <a:rPr lang="en-US" dirty="0" err="1"/>
                  <a:t>Porla</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we use an amazon ec2 instance with 16-core Intel Xeon and 64 GB RAM. </a:t>
                </a:r>
              </a:p>
              <a:p>
                <a:r>
                  <a:rPr lang="en-US" dirty="0"/>
                  <a:t>Our client is a laptop i7 with 16 GB RAM. </a:t>
                </a:r>
              </a:p>
              <a:p>
                <a:r>
                  <a:rPr lang="en-US" dirty="0"/>
                  <a:t>Our implementation is in C++. </a:t>
                </a:r>
              </a:p>
              <a:p>
                <a:r>
                  <a:rPr lang="en-US" dirty="0"/>
                  <a:t>We use Secp256k1 library for our </a:t>
                </a:r>
                <a:r>
                  <a:rPr lang="en-US" dirty="0" err="1"/>
                  <a:t>Porla</a:t>
                </a:r>
                <a:r>
                  <a:rPr lang="en-US" dirty="0"/>
                  <a:t> scheme with inner-product argument and BN254 for our </a:t>
                </a:r>
                <a:r>
                  <a:rPr lang="en-US" dirty="0" err="1"/>
                  <a:t>Porla</a:t>
                </a:r>
                <a:r>
                  <a:rPr lang="en-US" dirty="0"/>
                  <a:t> scheme with </a:t>
                </a:r>
                <a:r>
                  <a:rPr lang="en-US" dirty="0" err="1"/>
                  <a:t>kzg</a:t>
                </a:r>
                <a:r>
                  <a:rPr lang="en-US" dirty="0"/>
                  <a:t>.</a:t>
                </a:r>
              </a:p>
            </p:txBody>
          </p:sp>
        </mc:Choice>
        <mc:Fallback xmlns="">
          <p:sp>
            <p:nvSpPr>
              <p:cNvPr id="3" name="Notes Placeholder 2"/>
              <p:cNvSpPr>
                <a:spLocks noGrp="1"/>
              </p:cNvSpPr>
              <p:nvPr>
                <p:ph type="body" idx="1"/>
              </p:nvPr>
            </p:nvSpPr>
            <p:spPr/>
            <p:txBody>
              <a:bodyPr/>
              <a:lstStyle/>
              <a:p>
                <a:r>
                  <a:rPr lang="en-US" dirty="0"/>
                  <a:t>To evaluate our </a:t>
                </a:r>
                <a:r>
                  <a:rPr lang="en-US" dirty="0" err="1"/>
                  <a:t>Porla</a:t>
                </a:r>
                <a:r>
                  <a:rPr lang="en-US" dirty="0"/>
                  <a:t> </a:t>
                </a:r>
                <a:r>
                  <a:rPr lang="en-US" i="0">
                    <a:latin typeface="Cambria Math" panose="02040503050406030204" pitchFamily="18" charset="0"/>
                    <a:ea typeface="Cambria Math" panose="02040503050406030204" pitchFamily="18" charset="0"/>
                  </a:rPr>
                  <a:t>↓</a:t>
                </a:r>
                <a:r>
                  <a:rPr lang="en-US" dirty="0"/>
                  <a:t>, we use an amazon ec2 instance with 16-core Intel Xeon and 64 GB RAM. </a:t>
                </a:r>
              </a:p>
              <a:p>
                <a:r>
                  <a:rPr lang="en-US" dirty="0"/>
                  <a:t>Our client is a laptop i7 with 16 GB RAM. </a:t>
                </a:r>
              </a:p>
              <a:p>
                <a:r>
                  <a:rPr lang="en-US" dirty="0"/>
                  <a:t>Our implementation is in C++. </a:t>
                </a:r>
              </a:p>
              <a:p>
                <a:r>
                  <a:rPr lang="en-US" dirty="0"/>
                  <a:t>We use Secp256k1 library for our </a:t>
                </a:r>
                <a:r>
                  <a:rPr lang="en-US" dirty="0" err="1"/>
                  <a:t>Porla</a:t>
                </a:r>
                <a:r>
                  <a:rPr lang="en-US" dirty="0"/>
                  <a:t> scheme with inner-product argument and BN254 for our </a:t>
                </a:r>
                <a:r>
                  <a:rPr lang="en-US" dirty="0" err="1"/>
                  <a:t>Porla</a:t>
                </a:r>
                <a:r>
                  <a:rPr lang="en-US" dirty="0"/>
                  <a:t> scheme with </a:t>
                </a:r>
                <a:r>
                  <a:rPr lang="en-US" dirty="0" err="1"/>
                  <a:t>kzg</a:t>
                </a:r>
                <a:r>
                  <a:rPr lang="en-US" dirty="0"/>
                  <a:t>.</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15</a:t>
            </a:fld>
            <a:endParaRPr lang="en-US"/>
          </a:p>
        </p:txBody>
      </p:sp>
    </p:spTree>
    <p:extLst>
      <p:ext uri="{BB962C8B-B14F-4D97-AF65-F5344CB8AC3E}">
        <p14:creationId xmlns:p14="http://schemas.microsoft.com/office/powerpoint/2010/main" val="9304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perform comparisons with remarkable and state-of-the-art </a:t>
                </a:r>
                <a:r>
                  <a:rPr lang="en-US" dirty="0" err="1"/>
                  <a:t>PoR</a:t>
                </a:r>
                <a:r>
                  <a:rPr lang="en-US" dirty="0"/>
                  <a:t> designs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p>
              <a:p>
                <a:r>
                  <a:rPr lang="en-US" dirty="0"/>
                  <a:t>Regarding the audit proof size of </a:t>
                </a:r>
                <a:r>
                  <a:rPr lang="en-US" dirty="0" err="1"/>
                  <a:t>Porla</a:t>
                </a:r>
                <a:r>
                  <a:rPr lang="en-US" dirty="0"/>
                  <a:t>, it is 87 to more than 14,000 times smaller than prior </a:t>
                </a:r>
                <a:r>
                  <a:rPr lang="en-US" dirty="0" err="1"/>
                  <a:t>PoR</a:t>
                </a:r>
                <a:r>
                  <a:rPr lang="en-US" dirty="0"/>
                  <a:t> schemes. </a:t>
                </a:r>
              </a:p>
              <a:p>
                <a:endParaRPr lang="en-US" dirty="0"/>
              </a:p>
              <a:p>
                <a:r>
                  <a:rPr lang="en-US" dirty="0"/>
                  <a:t>The poof size of </a:t>
                </a:r>
                <a:r>
                  <a:rPr lang="en-US" dirty="0" err="1"/>
                  <a:t>Porla</a:t>
                </a:r>
                <a:r>
                  <a:rPr lang="en-US" dirty="0"/>
                  <a:t> using Inner Product Argument depends on the block size. But for both our </a:t>
                </a:r>
                <a:r>
                  <a:rPr lang="en-US" dirty="0" err="1"/>
                  <a:t>Porla</a:t>
                </a:r>
                <a:r>
                  <a:rPr lang="en-US" dirty="0"/>
                  <a:t> schemes, the proof size is small and independent with database size. </a:t>
                </a:r>
              </a:p>
            </p:txBody>
          </p:sp>
        </mc:Choice>
        <mc:Fallback xmlns="">
          <p:sp>
            <p:nvSpPr>
              <p:cNvPr id="3" name="Notes Placeholder 2"/>
              <p:cNvSpPr>
                <a:spLocks noGrp="1"/>
              </p:cNvSpPr>
              <p:nvPr>
                <p:ph type="body" idx="1"/>
              </p:nvPr>
            </p:nvSpPr>
            <p:spPr/>
            <p:txBody>
              <a:bodyPr/>
              <a:lstStyle/>
              <a:p>
                <a:r>
                  <a:rPr lang="en-US" dirty="0"/>
                  <a:t>We perform comparisons with remarkable and state-of-the-art </a:t>
                </a:r>
                <a:r>
                  <a:rPr lang="en-US" dirty="0" err="1"/>
                  <a:t>PoR</a:t>
                </a:r>
                <a:r>
                  <a:rPr lang="en-US" dirty="0"/>
                  <a:t> designs </a:t>
                </a:r>
                <a:r>
                  <a:rPr lang="en-US" i="0">
                    <a:latin typeface="Cambria Math" panose="02040503050406030204" pitchFamily="18" charset="0"/>
                    <a:ea typeface="Cambria Math" panose="02040503050406030204" pitchFamily="18" charset="0"/>
                  </a:rPr>
                  <a:t>↓</a:t>
                </a:r>
                <a:r>
                  <a:rPr lang="en-US" dirty="0"/>
                  <a:t>. </a:t>
                </a:r>
              </a:p>
              <a:p>
                <a:r>
                  <a:rPr lang="en-US" dirty="0"/>
                  <a:t>Regarding the audit proof size of </a:t>
                </a:r>
                <a:r>
                  <a:rPr lang="en-US" dirty="0" err="1"/>
                  <a:t>Porla</a:t>
                </a:r>
                <a:r>
                  <a:rPr lang="en-US" dirty="0"/>
                  <a:t>, it is 87 to more than 14,000 times smaller than prior </a:t>
                </a:r>
                <a:r>
                  <a:rPr lang="en-US" dirty="0" err="1"/>
                  <a:t>PoR</a:t>
                </a:r>
                <a:r>
                  <a:rPr lang="en-US" dirty="0"/>
                  <a:t> schemes. </a:t>
                </a:r>
              </a:p>
              <a:p>
                <a:endParaRPr lang="en-US" dirty="0"/>
              </a:p>
              <a:p>
                <a:r>
                  <a:rPr lang="en-US" dirty="0"/>
                  <a:t>The poof size of </a:t>
                </a:r>
                <a:r>
                  <a:rPr lang="en-US" dirty="0" err="1"/>
                  <a:t>Porla</a:t>
                </a:r>
                <a:r>
                  <a:rPr lang="en-US" dirty="0"/>
                  <a:t> using Inner Product Argument depends on the block size. But for both our </a:t>
                </a:r>
                <a:r>
                  <a:rPr lang="en-US" dirty="0" err="1"/>
                  <a:t>Porla</a:t>
                </a:r>
                <a:r>
                  <a:rPr lang="en-US" dirty="0"/>
                  <a:t> schemes, the proof size is small and independent with database size.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16</a:t>
            </a:fld>
            <a:endParaRPr lang="en-US"/>
          </a:p>
        </p:txBody>
      </p:sp>
    </p:spTree>
    <p:extLst>
      <p:ext uri="{BB962C8B-B14F-4D97-AF65-F5344CB8AC3E}">
        <p14:creationId xmlns:p14="http://schemas.microsoft.com/office/powerpoint/2010/main" val="2852034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About end-to-end audit latency, our </a:t>
                </a:r>
                <a:r>
                  <a:rPr lang="en-US" dirty="0" err="1"/>
                  <a:t>Porla</a:t>
                </a:r>
                <a:r>
                  <a:rPr lang="en-US" dirty="0"/>
                  <a:t> is 4 to 18,000 times faster than prior approaches. </a:t>
                </a:r>
              </a:p>
            </p:txBody>
          </p:sp>
        </mc:Choice>
        <mc:Fallback xmlns="">
          <p:sp>
            <p:nvSpPr>
              <p:cNvPr id="3" name="Notes Placeholder 2"/>
              <p:cNvSpPr>
                <a:spLocks noGrp="1"/>
              </p:cNvSpPr>
              <p:nvPr>
                <p:ph type="body" idx="1"/>
              </p:nvPr>
            </p:nvSpPr>
            <p:spPr/>
            <p:txBody>
              <a:bodyPr/>
              <a:lstStyle/>
              <a:p>
                <a:r>
                  <a:rPr lang="en-US" i="0">
                    <a:latin typeface="Cambria Math" panose="02040503050406030204" pitchFamily="18" charset="0"/>
                    <a:ea typeface="Cambria Math" panose="02040503050406030204" pitchFamily="18" charset="0"/>
                  </a:rPr>
                  <a:t>↓</a:t>
                </a:r>
                <a:r>
                  <a:rPr lang="en-US" dirty="0"/>
                  <a:t> About end-to-end audit latency, our </a:t>
                </a:r>
                <a:r>
                  <a:rPr lang="en-US" dirty="0" err="1"/>
                  <a:t>Porla</a:t>
                </a:r>
                <a:r>
                  <a:rPr lang="en-US" dirty="0"/>
                  <a:t> is 4 to 18,000 times faster than prior approaches.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17</a:t>
            </a:fld>
            <a:endParaRPr lang="en-US"/>
          </a:p>
        </p:txBody>
      </p:sp>
    </p:spTree>
    <p:extLst>
      <p:ext uri="{BB962C8B-B14F-4D97-AF65-F5344CB8AC3E}">
        <p14:creationId xmlns:p14="http://schemas.microsoft.com/office/powerpoint/2010/main" val="17090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Bierstadt" panose="020B0004020202020204" pitchFamily="34" charset="0"/>
              </a:rPr>
              <a:t>The trade-off of our scheme for smaller proof size and audit time is the longer update latency.</a:t>
            </a:r>
          </a:p>
          <a:p>
            <a:r>
              <a:rPr lang="en-US" dirty="0">
                <a:latin typeface="Bierstadt" panose="020B0004020202020204" pitchFamily="34" charset="0"/>
              </a:rPr>
              <a:t>In comparison with the previous </a:t>
            </a:r>
            <a:r>
              <a:rPr lang="en-US" dirty="0" err="1">
                <a:latin typeface="Bierstadt" panose="020B0004020202020204" pitchFamily="34" charset="0"/>
              </a:rPr>
              <a:t>DPoR</a:t>
            </a:r>
            <a:r>
              <a:rPr lang="en-US" dirty="0">
                <a:latin typeface="Bierstadt" panose="020B0004020202020204" pitchFamily="34" charset="0"/>
              </a:rPr>
              <a:t> design by Shi in 2013 using the same erasure code, our update is 1.2 to 3 times slower. </a:t>
            </a:r>
          </a:p>
        </p:txBody>
      </p:sp>
      <p:sp>
        <p:nvSpPr>
          <p:cNvPr id="4" name="Slide Number Placeholder 3"/>
          <p:cNvSpPr>
            <a:spLocks noGrp="1"/>
          </p:cNvSpPr>
          <p:nvPr>
            <p:ph type="sldNum" sz="quarter" idx="5"/>
          </p:nvPr>
        </p:nvSpPr>
        <p:spPr/>
        <p:txBody>
          <a:bodyPr/>
          <a:lstStyle/>
          <a:p>
            <a:fld id="{5BE5B665-2CAD-1347-9A08-7A2A4C56E22C}" type="slidenum">
              <a:rPr lang="en-US" smtClean="0"/>
              <a:t>18</a:t>
            </a:fld>
            <a:endParaRPr lang="en-US"/>
          </a:p>
        </p:txBody>
      </p:sp>
    </p:spTree>
    <p:extLst>
      <p:ext uri="{BB962C8B-B14F-4D97-AF65-F5344CB8AC3E}">
        <p14:creationId xmlns:p14="http://schemas.microsoft.com/office/powerpoint/2010/main" val="249693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Nowadays, Storage-as-a-Service has become more and more ubiquitous.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It can provide a sophisticated data storage facility and infrastructure for clients to outsource their data to the cloud.</a:t>
                </a:r>
              </a:p>
              <a:p>
                <a:r>
                  <a:rPr lang="en-US" dirty="0"/>
                  <a:t>This can reduce expensive data management, maintenance, and archival costs.</a:t>
                </a:r>
              </a:p>
            </p:txBody>
          </p:sp>
        </mc:Choice>
        <mc:Fallback xmlns="">
          <p:sp>
            <p:nvSpPr>
              <p:cNvPr id="3" name="Notes Placeholder 2"/>
              <p:cNvSpPr>
                <a:spLocks noGrp="1"/>
              </p:cNvSpPr>
              <p:nvPr>
                <p:ph type="body" idx="1"/>
              </p:nvPr>
            </p:nvSpPr>
            <p:spPr/>
            <p:txBody>
              <a:bodyPr/>
              <a:lstStyle/>
              <a:p>
                <a:r>
                  <a:rPr lang="en-US" dirty="0"/>
                  <a:t>Nowadays, Storage-as-a-Service has become more and more ubiquitous. </a:t>
                </a:r>
                <a:r>
                  <a:rPr lang="en-US" i="0">
                    <a:latin typeface="Cambria Math" panose="02040503050406030204" pitchFamily="18" charset="0"/>
                    <a:ea typeface="Cambria Math" panose="02040503050406030204" pitchFamily="18" charset="0"/>
                  </a:rPr>
                  <a:t>↓</a:t>
                </a:r>
                <a:endParaRPr lang="en-US" dirty="0"/>
              </a:p>
              <a:p>
                <a:r>
                  <a:rPr lang="en-US" dirty="0"/>
                  <a:t>It can provide a sophisticated data storage facility and infrastructure for clients to outsource their data to the cloud.</a:t>
                </a:r>
              </a:p>
              <a:p>
                <a:r>
                  <a:rPr lang="en-US" dirty="0"/>
                  <a:t>This can reduce expensive data management, maintenance, and archival costs.</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a:t>
            </a:fld>
            <a:endParaRPr lang="en-US"/>
          </a:p>
        </p:txBody>
      </p:sp>
    </p:spTree>
    <p:extLst>
      <p:ext uri="{BB962C8B-B14F-4D97-AF65-F5344CB8AC3E}">
        <p14:creationId xmlns:p14="http://schemas.microsoft.com/office/powerpoint/2010/main" val="2282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Additionally,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we also present how to modify the protocol to implement public audit mechanism in our paper. </a:t>
                </a:r>
              </a:p>
            </p:txBody>
          </p:sp>
        </mc:Choice>
        <mc:Fallback xmlns="">
          <p:sp>
            <p:nvSpPr>
              <p:cNvPr id="3" name="Notes Placeholder 2"/>
              <p:cNvSpPr>
                <a:spLocks noGrp="1"/>
              </p:cNvSpPr>
              <p:nvPr>
                <p:ph type="body" idx="1"/>
              </p:nvPr>
            </p:nvSpPr>
            <p:spPr/>
            <p:txBody>
              <a:bodyPr/>
              <a:lstStyle/>
              <a:p>
                <a:r>
                  <a:rPr lang="en-US" dirty="0"/>
                  <a:t>Additionally, </a:t>
                </a:r>
                <a:r>
                  <a:rPr lang="en-US" i="0">
                    <a:latin typeface="Cambria Math" panose="02040503050406030204" pitchFamily="18" charset="0"/>
                    <a:ea typeface="Cambria Math" panose="02040503050406030204" pitchFamily="18" charset="0"/>
                  </a:rPr>
                  <a:t>↓↓</a:t>
                </a:r>
                <a:r>
                  <a:rPr lang="en-US" dirty="0"/>
                  <a:t> we also present how to modify the protocol to implement public audit mechanism in our paper.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19</a:t>
            </a:fld>
            <a:endParaRPr lang="en-US"/>
          </a:p>
        </p:txBody>
      </p:sp>
    </p:spTree>
    <p:extLst>
      <p:ext uri="{BB962C8B-B14F-4D97-AF65-F5344CB8AC3E}">
        <p14:creationId xmlns:p14="http://schemas.microsoft.com/office/powerpoint/2010/main" val="2456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conclusion,</a:t>
                </a: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Our </a:t>
                </a:r>
                <a:r>
                  <a:rPr lang="en-US" dirty="0" err="1"/>
                  <a:t>Porla</a:t>
                </a:r>
                <a:r>
                  <a:rPr lang="en-US" dirty="0"/>
                  <a:t> design is a dynamic </a:t>
                </a:r>
                <a:r>
                  <a:rPr lang="en-US" dirty="0" err="1"/>
                  <a:t>PoR</a:t>
                </a:r>
                <a:r>
                  <a:rPr lang="en-US" dirty="0"/>
                  <a:t> scheme that achieves small audit cost, regarding proof size and audit end-to-end latency.</a:t>
                </a:r>
              </a:p>
              <a:p>
                <a:r>
                  <a:rPr lang="en-US" dirty="0"/>
                  <a:t>In addition, it also maintains a reasonable data update performance. </a:t>
                </a:r>
              </a:p>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a:p>
                <a:r>
                  <a:rPr lang="en-US" dirty="0"/>
                  <a:t>We publish our source code here. Please visit it for more information. </a:t>
                </a:r>
              </a:p>
            </p:txBody>
          </p:sp>
        </mc:Choice>
        <mc:Fallback xmlns="">
          <p:sp>
            <p:nvSpPr>
              <p:cNvPr id="3" name="Notes Placeholder 2"/>
              <p:cNvSpPr>
                <a:spLocks noGrp="1"/>
              </p:cNvSpPr>
              <p:nvPr>
                <p:ph type="body" idx="1"/>
              </p:nvPr>
            </p:nvSpPr>
            <p:spPr/>
            <p:txBody>
              <a:bodyPr/>
              <a:lstStyle/>
              <a:p>
                <a:r>
                  <a:rPr lang="en-US" dirty="0"/>
                  <a:t>In conclusion,</a:t>
                </a:r>
                <a:r>
                  <a:rPr lang="en-US" dirty="0">
                    <a:ea typeface="Cambria Math" panose="02040503050406030204" pitchFamily="18" charset="0"/>
                  </a:rPr>
                  <a:t> </a:t>
                </a:r>
                <a:r>
                  <a:rPr lang="en-US" i="0">
                    <a:latin typeface="Cambria Math" panose="02040503050406030204" pitchFamily="18" charset="0"/>
                    <a:ea typeface="Cambria Math" panose="02040503050406030204" pitchFamily="18" charset="0"/>
                  </a:rPr>
                  <a:t>↓</a:t>
                </a:r>
                <a:endParaRPr lang="en-US" dirty="0"/>
              </a:p>
              <a:p>
                <a:r>
                  <a:rPr lang="en-US" dirty="0"/>
                  <a:t>Our </a:t>
                </a:r>
                <a:r>
                  <a:rPr lang="en-US" dirty="0" err="1"/>
                  <a:t>Porla</a:t>
                </a:r>
                <a:r>
                  <a:rPr lang="en-US" dirty="0"/>
                  <a:t> design is a dynamic </a:t>
                </a:r>
                <a:r>
                  <a:rPr lang="en-US" dirty="0" err="1"/>
                  <a:t>PoR</a:t>
                </a:r>
                <a:r>
                  <a:rPr lang="en-US" dirty="0"/>
                  <a:t> scheme that achieves small audit cost, regarding proof size and audit end-to-end latency.</a:t>
                </a:r>
              </a:p>
              <a:p>
                <a:r>
                  <a:rPr lang="en-US" dirty="0"/>
                  <a:t>In addition, it also maintains a reasonable data update performance. </a:t>
                </a:r>
              </a:p>
              <a:p>
                <a:pPr/>
                <a:r>
                  <a:rPr lang="en-US" i="0">
                    <a:latin typeface="Cambria Math" panose="02040503050406030204" pitchFamily="18" charset="0"/>
                    <a:ea typeface="Cambria Math" panose="02040503050406030204" pitchFamily="18" charset="0"/>
                  </a:rPr>
                  <a:t>↓</a:t>
                </a:r>
                <a:endParaRPr lang="en-US" dirty="0"/>
              </a:p>
              <a:p>
                <a:r>
                  <a:rPr lang="en-US" dirty="0"/>
                  <a:t>For future work, we aim to design a new ICC scheme that incurs lower storage overhead. Currently, the total database to store the erasure code and hierarchical log of our </a:t>
                </a:r>
                <a:r>
                  <a:rPr lang="en-US" dirty="0" err="1"/>
                  <a:t>Porla</a:t>
                </a:r>
                <a:r>
                  <a:rPr lang="en-US" dirty="0"/>
                  <a:t> design incurs 5 times more overhead than only original data. </a:t>
                </a:r>
              </a:p>
              <a:p>
                <a:pPr/>
                <a:r>
                  <a:rPr lang="en-US" i="0">
                    <a:latin typeface="Cambria Math" panose="02040503050406030204" pitchFamily="18" charset="0"/>
                    <a:ea typeface="Cambria Math" panose="02040503050406030204" pitchFamily="18" charset="0"/>
                  </a:rPr>
                  <a:t>↓</a:t>
                </a:r>
                <a:endParaRPr lang="en-US" dirty="0"/>
              </a:p>
              <a:p>
                <a:r>
                  <a:rPr lang="en-US" dirty="0"/>
                  <a:t>We publish our source code here. Please visit it for more information.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20</a:t>
            </a:fld>
            <a:endParaRPr lang="en-US"/>
          </a:p>
        </p:txBody>
      </p:sp>
    </p:spTree>
    <p:extLst>
      <p:ext uri="{BB962C8B-B14F-4D97-AF65-F5344CB8AC3E}">
        <p14:creationId xmlns:p14="http://schemas.microsoft.com/office/powerpoint/2010/main" val="4219406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my presentation. Thank you for your attention. I would be happy to answer any questions.</a:t>
            </a:r>
          </a:p>
        </p:txBody>
      </p:sp>
      <p:sp>
        <p:nvSpPr>
          <p:cNvPr id="4" name="Slide Number Placeholder 3"/>
          <p:cNvSpPr>
            <a:spLocks noGrp="1"/>
          </p:cNvSpPr>
          <p:nvPr>
            <p:ph type="sldNum" sz="quarter" idx="5"/>
          </p:nvPr>
        </p:nvSpPr>
        <p:spPr/>
        <p:txBody>
          <a:bodyPr/>
          <a:lstStyle/>
          <a:p>
            <a:fld id="{5BE5B665-2CAD-1347-9A08-7A2A4C56E22C}" type="slidenum">
              <a:rPr lang="en-US" smtClean="0"/>
              <a:t>21</a:t>
            </a:fld>
            <a:endParaRPr lang="en-US"/>
          </a:p>
        </p:txBody>
      </p:sp>
    </p:spTree>
    <p:extLst>
      <p:ext uri="{BB962C8B-B14F-4D97-AF65-F5344CB8AC3E}">
        <p14:creationId xmlns:p14="http://schemas.microsoft.com/office/powerpoint/2010/main" val="165924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However, cloud storage also brings significant concerns regarding data integrity to the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Data loss can happen due to unwanted accidents such as hardware failures or adversarial behaviors.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For instance, the adversary may delete certain parts of data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sz="1200" dirty="0">
                    <a:effectLst/>
                    <a:latin typeface="CMR9"/>
                  </a:rPr>
                  <a:t> that are rarely accessed to reduce storage overhead and monetary costs.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sz="1200" dirty="0">
                    <a:effectLst/>
                    <a:latin typeface="CMR9"/>
                  </a:rPr>
                  <a:t> As a baseline design, the client can compute HMAC for her data and enclose HMAC with data on the cloud.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Later, the client can download her data, and verify it with HMAC to check the integrity of outsourced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However, this incurs a lot of overhead to check for a large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Proof of Retrievability (</a:t>
                </a:r>
                <a:r>
                  <a:rPr lang="en-US" sz="1200" dirty="0" err="1">
                    <a:effectLst/>
                    <a:latin typeface="CMR9"/>
                  </a:rPr>
                  <a:t>PoR</a:t>
                </a:r>
                <a:r>
                  <a:rPr lang="en-US" sz="1200" dirty="0">
                    <a:effectLst/>
                    <a:latin typeface="CMR9"/>
                  </a:rPr>
                  <a:t>), proposed by </a:t>
                </a:r>
                <a:r>
                  <a:rPr lang="en-US" sz="1200" dirty="0" err="1">
                    <a:effectLst/>
                    <a:latin typeface="CMR9"/>
                  </a:rPr>
                  <a:t>Juels</a:t>
                </a:r>
                <a:r>
                  <a:rPr lang="en-US" sz="1200" dirty="0">
                    <a:effectLst/>
                    <a:latin typeface="CMR9"/>
                  </a:rPr>
                  <a:t> and </a:t>
                </a:r>
                <a:r>
                  <a:rPr lang="en-US" sz="1200" dirty="0" err="1">
                    <a:effectLst/>
                    <a:latin typeface="CMR9"/>
                  </a:rPr>
                  <a:t>Kaliski</a:t>
                </a:r>
                <a:r>
                  <a:rPr lang="en-US" sz="1200" dirty="0">
                    <a:effectLst/>
                    <a:latin typeface="CMR9"/>
                  </a:rPr>
                  <a:t> in 2007, enables a client to store </a:t>
                </a:r>
                <a:r>
                  <a:rPr lang="en-US" sz="1200" dirty="0">
                    <a:effectLst/>
                    <a:latin typeface="CMMI9"/>
                  </a:rPr>
                  <a:t>data </a:t>
                </a:r>
                <a:r>
                  <a:rPr lang="en-US" sz="1200" dirty="0">
                    <a:effectLst/>
                    <a:latin typeface="CMR9"/>
                  </a:rPr>
                  <a:t>blocks with a cloud server so that later the server can prove the possession of all the data in a very efficient manner.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(i.e., with constant computation and bandwidth).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Its mechanism is to insert sentinels into random positions in the database. For each audit request later, a portion of the inserted sentinels are used to verify. </a:t>
                </a:r>
                <a:endParaRPr lang="en-US" dirty="0"/>
              </a:p>
              <a:p>
                <a:r>
                  <a:rPr lang="en-US" dirty="0"/>
                  <a:t>This first </a:t>
                </a:r>
                <a:r>
                  <a:rPr lang="en-US" dirty="0" err="1"/>
                  <a:t>PoR</a:t>
                </a:r>
                <a:r>
                  <a:rPr lang="en-US" dirty="0"/>
                  <a:t> design is static, which means it doesn’t support update. </a:t>
                </a:r>
              </a:p>
              <a:p>
                <a:r>
                  <a:rPr lang="en-US" dirty="0"/>
                  <a:t>In addition, the number of audit times is limited.  </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However, cloud storage also brings significant concerns regarding data integrity to the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Data loss can happen due to unwanted accidents such as hardware failures or adversarial behaviors. </a:t>
                </a:r>
                <a:r>
                  <a:rPr lang="en-US" i="0">
                    <a:latin typeface="Cambria Math" panose="02040503050406030204" pitchFamily="18" charset="0"/>
                    <a:ea typeface="Cambria Math" panose="02040503050406030204" pitchFamily="18" charset="0"/>
                  </a:rPr>
                  <a:t>↓</a:t>
                </a:r>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For instance, the adversary may delete certain parts of data </a:t>
                </a:r>
                <a:r>
                  <a:rPr lang="en-US" i="0">
                    <a:latin typeface="Cambria Math" panose="02040503050406030204" pitchFamily="18" charset="0"/>
                    <a:ea typeface="Cambria Math" panose="02040503050406030204" pitchFamily="18" charset="0"/>
                  </a:rPr>
                  <a:t>↓</a:t>
                </a:r>
                <a:r>
                  <a:rPr lang="en-US" sz="1200" dirty="0">
                    <a:effectLst/>
                    <a:latin typeface="CMR9"/>
                  </a:rPr>
                  <a:t> that are rarely accessed to reduce storage overhead and monetary costs. </a:t>
                </a:r>
                <a:r>
                  <a:rPr lang="en-US" i="0">
                    <a:latin typeface="Cambria Math" panose="02040503050406030204" pitchFamily="18" charset="0"/>
                    <a:ea typeface="Cambria Math" panose="02040503050406030204" pitchFamily="18" charset="0"/>
                  </a:rPr>
                  <a:t>↓</a:t>
                </a:r>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As a baseline design, the client can compute HMAC for her data and enclose HMAC with data on the cloud.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Later, the client can download her data, and verify it with HMAC to check the integrity of outsourced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However, this incurs a lot of overhead to check for a large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Proof of Retrievability (</a:t>
                </a:r>
                <a:r>
                  <a:rPr lang="en-US" sz="1200" dirty="0" err="1">
                    <a:effectLst/>
                    <a:latin typeface="CMR9"/>
                  </a:rPr>
                  <a:t>PoR</a:t>
                </a:r>
                <a:r>
                  <a:rPr lang="en-US" sz="1200" dirty="0">
                    <a:effectLst/>
                    <a:latin typeface="CMR9"/>
                  </a:rPr>
                  <a:t>), proposed by </a:t>
                </a:r>
                <a:r>
                  <a:rPr lang="en-US" sz="1200" dirty="0" err="1">
                    <a:effectLst/>
                    <a:latin typeface="CMR9"/>
                  </a:rPr>
                  <a:t>Juels</a:t>
                </a:r>
                <a:r>
                  <a:rPr lang="en-US" sz="1200" dirty="0">
                    <a:effectLst/>
                    <a:latin typeface="CMR9"/>
                  </a:rPr>
                  <a:t> and </a:t>
                </a:r>
                <a:r>
                  <a:rPr lang="en-US" sz="1200" dirty="0" err="1">
                    <a:effectLst/>
                    <a:latin typeface="CMR9"/>
                  </a:rPr>
                  <a:t>Kaliski</a:t>
                </a:r>
                <a:r>
                  <a:rPr lang="en-US" sz="1200" dirty="0">
                    <a:effectLst/>
                    <a:latin typeface="CMR9"/>
                  </a:rPr>
                  <a:t> in 2007, enables a client to store </a:t>
                </a:r>
                <a:r>
                  <a:rPr lang="en-US" sz="1200" dirty="0">
                    <a:effectLst/>
                    <a:latin typeface="CMMI9"/>
                  </a:rPr>
                  <a:t>data </a:t>
                </a:r>
                <a:r>
                  <a:rPr lang="en-US" sz="1200" dirty="0">
                    <a:effectLst/>
                    <a:latin typeface="CMR9"/>
                  </a:rPr>
                  <a:t>blocks with a cloud server so that later the server can prove the possession of all the data in a very efficient manner.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(i.e., with constant computation and bandwidth).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9"/>
                  </a:rPr>
                  <a:t>Its mechanism is to insert sentinels into random positions in the database. For each audit request later, a portion of the inserted sentinels are used to verify. </a:t>
                </a:r>
                <a:endParaRPr lang="en-US" dirty="0"/>
              </a:p>
              <a:p>
                <a:r>
                  <a:rPr lang="en-US" dirty="0"/>
                  <a:t>This first </a:t>
                </a:r>
                <a:r>
                  <a:rPr lang="en-US" dirty="0" err="1"/>
                  <a:t>PoR</a:t>
                </a:r>
                <a:r>
                  <a:rPr lang="en-US" dirty="0"/>
                  <a:t> design is static, which means it doesn’t support update. </a:t>
                </a:r>
              </a:p>
              <a:p>
                <a:r>
                  <a:rPr lang="en-US" dirty="0"/>
                  <a:t>In addition, the number of audit times is limited.  </a:t>
                </a:r>
              </a:p>
              <a:p>
                <a:endParaRPr lang="en-US" dirty="0"/>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2</a:t>
            </a:fld>
            <a:endParaRPr lang="en-US"/>
          </a:p>
        </p:txBody>
      </p:sp>
    </p:spTree>
    <p:extLst>
      <p:ext uri="{BB962C8B-B14F-4D97-AF65-F5344CB8AC3E}">
        <p14:creationId xmlns:p14="http://schemas.microsoft.com/office/powerpoint/2010/main" val="217074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Proof of Retrievability works as follows. First, the client sends an audit request to the cloud server.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the server returns an audit proof to the client.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endParaRPr lang="en-US" dirty="0"/>
              </a:p>
              <a:p>
                <a:r>
                  <a:rPr lang="en-US" dirty="0"/>
                  <a:t>By verifying this proof, the client can ensure that her outsourced data is still kept intact. </a:t>
                </a:r>
              </a:p>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support both update and audit, Dynamic </a:t>
                </a:r>
                <a:r>
                  <a:rPr lang="en-US" dirty="0" err="1"/>
                  <a:t>PoR</a:t>
                </a:r>
                <a:r>
                  <a:rPr lang="en-US" dirty="0"/>
                  <a:t> schemes have been proposed.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Previous works focus on designing </a:t>
                </a:r>
                <a:r>
                  <a:rPr lang="en-US" dirty="0" err="1"/>
                  <a:t>DPoRs</a:t>
                </a:r>
                <a:r>
                  <a:rPr lang="en-US" dirty="0"/>
                  <a:t> that achieve low storage, fast update and metadata privacy. </a:t>
                </a:r>
              </a:p>
              <a:p>
                <a:r>
                  <a:rPr lang="en-US" dirty="0"/>
                  <a:t>Our </a:t>
                </a:r>
                <a:r>
                  <a:rPr lang="en-US" dirty="0" err="1"/>
                  <a:t>DPoR</a:t>
                </a:r>
                <a:r>
                  <a:rPr lang="en-US" dirty="0"/>
                  <a:t> design, which is called </a:t>
                </a:r>
                <a:r>
                  <a:rPr lang="en-US" dirty="0" err="1"/>
                  <a:t>Porla</a:t>
                </a:r>
                <a:r>
                  <a:rPr lang="en-US" dirty="0"/>
                  <a:t>, aim to achieve small proof size and low audit time.</a:t>
                </a:r>
              </a:p>
            </p:txBody>
          </p:sp>
        </mc:Choice>
        <mc:Fallback xmlns="">
          <p:sp>
            <p:nvSpPr>
              <p:cNvPr id="3" name="Notes Placeholder 2"/>
              <p:cNvSpPr>
                <a:spLocks noGrp="1"/>
              </p:cNvSpPr>
              <p:nvPr>
                <p:ph type="body" idx="1"/>
              </p:nvPr>
            </p:nvSpPr>
            <p:spPr/>
            <p:txBody>
              <a:bodyPr/>
              <a:lstStyle/>
              <a:p>
                <a:r>
                  <a:rPr lang="en-US" dirty="0"/>
                  <a:t>Proof of Retrievability works as follows. First, the client sends an audit request to the cloud server. </a:t>
                </a:r>
                <a:r>
                  <a:rPr lang="en-US" i="0">
                    <a:latin typeface="Cambria Math" panose="02040503050406030204" pitchFamily="18" charset="0"/>
                    <a:ea typeface="Cambria Math" panose="02040503050406030204" pitchFamily="18" charset="0"/>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the server returns an audit proof to the client.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 </a:t>
                </a:r>
                <a:endParaRPr lang="en-US" dirty="0"/>
              </a:p>
              <a:p>
                <a:r>
                  <a:rPr lang="en-US" dirty="0"/>
                  <a:t>By verifying this proof, the client can ensure that her outsourced data is still kept intact. </a:t>
                </a:r>
              </a:p>
              <a:p>
                <a:pPr/>
                <a:r>
                  <a:rPr lang="en-US" i="0">
                    <a:latin typeface="Cambria Math" panose="02040503050406030204" pitchFamily="18" charset="0"/>
                    <a:ea typeface="Cambria Math" panose="02040503050406030204" pitchFamily="18" charset="0"/>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support both update and audit, Dynamic </a:t>
                </a:r>
                <a:r>
                  <a:rPr lang="en-US" dirty="0" err="1"/>
                  <a:t>PoR</a:t>
                </a:r>
                <a:r>
                  <a:rPr lang="en-US" dirty="0"/>
                  <a:t> schemes have been proposed. </a:t>
                </a:r>
                <a:r>
                  <a:rPr lang="en-US" i="0">
                    <a:latin typeface="Cambria Math" panose="02040503050406030204" pitchFamily="18" charset="0"/>
                    <a:ea typeface="Cambria Math" panose="02040503050406030204" pitchFamily="18" charset="0"/>
                  </a:rPr>
                  <a:t>↓</a:t>
                </a:r>
                <a:endParaRPr lang="en-US" dirty="0"/>
              </a:p>
              <a:p>
                <a:r>
                  <a:rPr lang="en-US" dirty="0"/>
                  <a:t>Previous works focus on designing </a:t>
                </a:r>
                <a:r>
                  <a:rPr lang="en-US" dirty="0" err="1"/>
                  <a:t>DPoRs</a:t>
                </a:r>
                <a:r>
                  <a:rPr lang="en-US" dirty="0"/>
                  <a:t> that achieve low storage, fast update and metadata privacy. </a:t>
                </a:r>
              </a:p>
              <a:p>
                <a:r>
                  <a:rPr lang="en-US" dirty="0"/>
                  <a:t>Our </a:t>
                </a:r>
                <a:r>
                  <a:rPr lang="en-US" dirty="0" err="1"/>
                  <a:t>DPoR</a:t>
                </a:r>
                <a:r>
                  <a:rPr lang="en-US" dirty="0"/>
                  <a:t> design, which is called </a:t>
                </a:r>
                <a:r>
                  <a:rPr lang="en-US" dirty="0" err="1"/>
                  <a:t>Porla</a:t>
                </a:r>
                <a:r>
                  <a:rPr lang="en-US" dirty="0"/>
                  <a:t>, aim to achieve small proof size and low audit time.</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3</a:t>
            </a:fld>
            <a:endParaRPr lang="en-US"/>
          </a:p>
        </p:txBody>
      </p:sp>
    </p:spTree>
    <p:extLst>
      <p:ext uri="{BB962C8B-B14F-4D97-AF65-F5344CB8AC3E}">
        <p14:creationId xmlns:p14="http://schemas.microsoft.com/office/powerpoint/2010/main" val="85204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Now, I’m going to talk about our </a:t>
                </a:r>
                <a:r>
                  <a:rPr lang="en-US" dirty="0" err="1"/>
                  <a:t>Porla</a:t>
                </a:r>
                <a:r>
                  <a:rPr lang="en-US" dirty="0"/>
                  <a:t> design. </a:t>
                </a:r>
              </a:p>
              <a:p>
                <a:r>
                  <a:rPr lang="en-US" dirty="0"/>
                  <a:t>Based on the previous work by Shi et. al. in 2013, our </a:t>
                </a:r>
                <a:r>
                  <a:rPr lang="en-US" dirty="0" err="1"/>
                  <a:t>Porla</a:t>
                </a:r>
                <a:r>
                  <a:rPr lang="en-US" dirty="0"/>
                  <a:t> also performs encoding data by a type of error correction code.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Basically, error correction code allows recovering the entire dataset while tolerating a certain portion of damaged codewords. </a:t>
                </a:r>
              </a:p>
              <a:p>
                <a:endParaRPr lang="en-US" dirty="0"/>
              </a:p>
              <a:p>
                <a:r>
                  <a:rPr lang="en-US" dirty="0"/>
                  <a:t>The error correction code that we use can allow up to half of codewords to be corrupted.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The codeword is computed as the formula here. A permuted data vector multiplies with a matrix G.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a:p>
                <a:r>
                  <a:rPr lang="en-US" dirty="0"/>
                  <a:t>The output codeword H here will be double longer than the original data. </a:t>
                </a:r>
              </a:p>
              <a:p>
                <a:r>
                  <a:rPr lang="en-US" dirty="0"/>
                  <a:t>So, because any square sub-matrix of G is non-singular, we can compute the inversion of the submatrix of G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and multiply it with a subset of codewords H, denoted as H hat here to recover the original data. </a:t>
                </a:r>
              </a:p>
              <a:p>
                <a:r>
                  <a:rPr lang="en-US" dirty="0"/>
                  <a:t>For more details, please refer to our paper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We also have MATLAB example code here to exemplify how to build this error correction code and how to use it to recover data. </a:t>
                </a:r>
              </a:p>
            </p:txBody>
          </p:sp>
        </mc:Choice>
        <mc:Fallback xmlns="">
          <p:sp>
            <p:nvSpPr>
              <p:cNvPr id="3" name="Notes Placeholder 2"/>
              <p:cNvSpPr>
                <a:spLocks noGrp="1"/>
              </p:cNvSpPr>
              <p:nvPr>
                <p:ph type="body" idx="1"/>
              </p:nvPr>
            </p:nvSpPr>
            <p:spPr/>
            <p:txBody>
              <a:bodyPr/>
              <a:lstStyle/>
              <a:p>
                <a:r>
                  <a:rPr lang="en-US" dirty="0"/>
                  <a:t>Now, I’m going to talk about our </a:t>
                </a:r>
                <a:r>
                  <a:rPr lang="en-US" dirty="0" err="1"/>
                  <a:t>Porla</a:t>
                </a:r>
                <a:r>
                  <a:rPr lang="en-US" dirty="0"/>
                  <a:t> design. </a:t>
                </a:r>
              </a:p>
              <a:p>
                <a:r>
                  <a:rPr lang="en-US" dirty="0"/>
                  <a:t>Based on the previous work by Shi et. al. in 2013, our </a:t>
                </a:r>
                <a:r>
                  <a:rPr lang="en-US" dirty="0" err="1"/>
                  <a:t>Porla</a:t>
                </a:r>
                <a:r>
                  <a:rPr lang="en-US" dirty="0"/>
                  <a:t> also performs encoding data by a type of error correction code. </a:t>
                </a:r>
                <a:r>
                  <a:rPr lang="en-US" i="0">
                    <a:latin typeface="Cambria Math" panose="02040503050406030204" pitchFamily="18" charset="0"/>
                    <a:ea typeface="Cambria Math" panose="02040503050406030204" pitchFamily="18" charset="0"/>
                  </a:rPr>
                  <a:t>↓</a:t>
                </a:r>
                <a:endParaRPr lang="en-US" dirty="0"/>
              </a:p>
              <a:p>
                <a:r>
                  <a:rPr lang="en-US" dirty="0"/>
                  <a:t>Basically, error correction code allows recovering the entire dataset while tolerating a certain portion of damaged codewords. </a:t>
                </a:r>
              </a:p>
              <a:p>
                <a:endParaRPr lang="en-US" dirty="0"/>
              </a:p>
              <a:p>
                <a:r>
                  <a:rPr lang="en-US" dirty="0"/>
                  <a:t>The error correction code that we use can allow up to half of codewords to be corrupted. </a:t>
                </a:r>
                <a:r>
                  <a:rPr lang="en-US" i="0">
                    <a:latin typeface="Cambria Math" panose="02040503050406030204" pitchFamily="18" charset="0"/>
                    <a:ea typeface="Cambria Math" panose="02040503050406030204" pitchFamily="18" charset="0"/>
                  </a:rPr>
                  <a:t>↓</a:t>
                </a:r>
                <a:endParaRPr lang="en-US" dirty="0"/>
              </a:p>
              <a:p>
                <a:r>
                  <a:rPr lang="en-US" dirty="0"/>
                  <a:t>The codeword is computed as the formula here. A permuted data vector multiplies with a matrix G. </a:t>
                </a:r>
                <a:r>
                  <a:rPr lang="en-US" i="0">
                    <a:latin typeface="Cambria Math" panose="02040503050406030204" pitchFamily="18" charset="0"/>
                    <a:ea typeface="Cambria Math" panose="02040503050406030204" pitchFamily="18" charset="0"/>
                  </a:rPr>
                  <a:t>↓↓</a:t>
                </a:r>
                <a:endParaRPr lang="en-US" dirty="0"/>
              </a:p>
              <a:p>
                <a:r>
                  <a:rPr lang="en-US" dirty="0"/>
                  <a:t>The output codeword H here will be double longer than the original data. </a:t>
                </a:r>
              </a:p>
              <a:p>
                <a:r>
                  <a:rPr lang="en-US" dirty="0"/>
                  <a:t>So, because any square sub-matrix of G is non-singular, we can compute the inversion of the submatrix of G </a:t>
                </a:r>
                <a:r>
                  <a:rPr lang="en-US" i="0">
                    <a:latin typeface="Cambria Math" panose="02040503050406030204" pitchFamily="18" charset="0"/>
                    <a:ea typeface="Cambria Math" panose="02040503050406030204" pitchFamily="18" charset="0"/>
                  </a:rPr>
                  <a:t>↓</a:t>
                </a:r>
                <a:r>
                  <a:rPr lang="en-US" dirty="0"/>
                  <a:t> and multiply it with a subset of codewords H, denoted as H hat here to recover the original data. </a:t>
                </a:r>
              </a:p>
              <a:p>
                <a:r>
                  <a:rPr lang="en-US" dirty="0"/>
                  <a:t>For more details, please refer to our paper </a:t>
                </a:r>
                <a:r>
                  <a:rPr lang="en-US" i="0">
                    <a:latin typeface="Cambria Math" panose="02040503050406030204" pitchFamily="18" charset="0"/>
                    <a:ea typeface="Cambria Math" panose="02040503050406030204" pitchFamily="18" charset="0"/>
                  </a:rPr>
                  <a:t>↓</a:t>
                </a:r>
                <a:r>
                  <a:rPr lang="en-US" dirty="0"/>
                  <a:t>. We also have MATLAB example code here to exemplify how to build this error correction code and how to use it to recover data.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4</a:t>
            </a:fld>
            <a:endParaRPr lang="en-US"/>
          </a:p>
        </p:txBody>
      </p:sp>
    </p:spTree>
    <p:extLst>
      <p:ext uri="{BB962C8B-B14F-4D97-AF65-F5344CB8AC3E}">
        <p14:creationId xmlns:p14="http://schemas.microsoft.com/office/powerpoint/2010/main" val="259320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database that our </a:t>
                </a:r>
                <a:r>
                  <a:rPr lang="en-US" dirty="0" err="1"/>
                  <a:t>Porla</a:t>
                </a:r>
                <a:r>
                  <a:rPr lang="en-US" dirty="0"/>
                  <a:t> stores includes three components: </a:t>
                </a:r>
              </a:p>
              <a:p>
                <a:r>
                  <a:rPr lang="en-US" dirty="0"/>
                  <a:t>-   Raw data buffer U</a:t>
                </a:r>
              </a:p>
              <a:p>
                <a:pPr marL="171450" indent="-171450">
                  <a:buFontTx/>
                  <a:buChar char="-"/>
                </a:pPr>
                <a:r>
                  <a:rPr lang="en-US" dirty="0"/>
                  <a:t>Erasure code C is error correction code computed from raw data buffer U.</a:t>
                </a:r>
              </a:p>
              <a:p>
                <a:pPr marL="171450" indent="-171450">
                  <a:buFontTx/>
                  <a:buChar char="-"/>
                </a:pPr>
                <a:r>
                  <a:rPr lang="en-US" dirty="0"/>
                  <a:t>Hierarchical log H is incrementally constructible code, where level l contains the codewords of 2^l newest updated data blocks.</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For example, an updated data block will be written to H_0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and after another new block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H_0 will be cleared and H_1 will be rebuilt</a:t>
                </a:r>
                <a:r>
                  <a:rPr lang="en-US" i="0" baseline="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And continue, after the next 2 new blocks, H_0 and H_1 will be cleared and H_2 will be rebuilt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p>
              <a:p>
                <a:pPr marL="171450" indent="-171450">
                  <a:buFontTx/>
                  <a:buChar char="-"/>
                </a:pPr>
                <a:endParaRPr lang="en-US" dirty="0"/>
              </a:p>
            </p:txBody>
          </p:sp>
        </mc:Choice>
        <mc:Fallback xmlns="">
          <p:sp>
            <p:nvSpPr>
              <p:cNvPr id="3" name="Notes Placeholder 2"/>
              <p:cNvSpPr>
                <a:spLocks noGrp="1"/>
              </p:cNvSpPr>
              <p:nvPr>
                <p:ph type="body" idx="1"/>
              </p:nvPr>
            </p:nvSpPr>
            <p:spPr/>
            <p:txBody>
              <a:bodyPr/>
              <a:lstStyle/>
              <a:p>
                <a:r>
                  <a:rPr lang="en-US" dirty="0"/>
                  <a:t>The database that our </a:t>
                </a:r>
                <a:r>
                  <a:rPr lang="en-US" dirty="0" err="1"/>
                  <a:t>Porla</a:t>
                </a:r>
                <a:r>
                  <a:rPr lang="en-US" dirty="0"/>
                  <a:t> stores includes three components: </a:t>
                </a:r>
              </a:p>
              <a:p>
                <a:r>
                  <a:rPr lang="en-US" dirty="0"/>
                  <a:t>- Raw data buffer U</a:t>
                </a:r>
              </a:p>
              <a:p>
                <a:pPr marL="171450" indent="-171450">
                  <a:buFontTx/>
                  <a:buChar char="-"/>
                </a:pPr>
                <a:r>
                  <a:rPr lang="en-US" dirty="0"/>
                  <a:t>Erasure code C is error correction code computed from raw data buffer U.</a:t>
                </a:r>
              </a:p>
              <a:p>
                <a:pPr marL="171450" indent="-171450">
                  <a:buFontTx/>
                  <a:buChar char="-"/>
                </a:pPr>
                <a:r>
                  <a:rPr lang="en-US" dirty="0"/>
                  <a:t>Hierarchical log H is incrementally constructible code, where level </a:t>
                </a:r>
                <a:r>
                  <a:rPr lang="en-US" dirty="0" err="1"/>
                  <a:t>H_l</a:t>
                </a:r>
                <a:r>
                  <a:rPr lang="en-US" dirty="0"/>
                  <a:t> contains 2^l newest updated data blocks.</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For example, an updated data block will be written to H_0, and after 2 new blocks </a:t>
                </a: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H_0 will be cleared and H_1 will be rebuilt  </a:t>
                </a: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And continue, after the next 2 new blocks, H_0 and H_1 will be cleared and H_2 will be rebuilt </a:t>
                </a: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p>
              <a:p>
                <a:pPr marL="171450" indent="-171450">
                  <a:buFontTx/>
                  <a:buChar char="-"/>
                </a:pPr>
                <a:endParaRPr lang="en-US" dirty="0"/>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5</a:t>
            </a:fld>
            <a:endParaRPr lang="en-US"/>
          </a:p>
        </p:txBody>
      </p:sp>
    </p:spTree>
    <p:extLst>
      <p:ext uri="{BB962C8B-B14F-4D97-AF65-F5344CB8AC3E}">
        <p14:creationId xmlns:p14="http://schemas.microsoft.com/office/powerpoint/2010/main" val="169646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Similarly, for the next level H_3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i="0" dirty="0">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So, level </a:t>
                </a:r>
                <a:r>
                  <a:rPr lang="en-US" i="0" dirty="0" err="1">
                    <a:latin typeface="Times New Roman" panose="02020603050405020304" pitchFamily="18" charset="0"/>
                    <a:ea typeface="Cambria Math" panose="02040503050406030204" pitchFamily="18" charset="0"/>
                    <a:cs typeface="Times New Roman" panose="02020603050405020304" pitchFamily="18" charset="0"/>
                  </a:rPr>
                  <a:t>H_l</a:t>
                </a:r>
                <a:r>
                  <a:rPr lang="en-US" i="0" dirty="0">
                    <a:latin typeface="Times New Roman" panose="02020603050405020304" pitchFamily="18" charset="0"/>
                    <a:ea typeface="Cambria Math" panose="02040503050406030204" pitchFamily="18" charset="0"/>
                    <a:cs typeface="Times New Roman" panose="02020603050405020304" pitchFamily="18" charset="0"/>
                  </a:rPr>
                  <a:t> is rebuilt after every 2^l updates happen.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And after N updates, where N is the total number of data blocks in the database, erasure code C is rebuilt, and codewords in H at every level will be cleared.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In terms of amortized cost, each update just requires a computational complexity of O(log N), where N is the total number of data blocks.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And ICC operations are based on FFT butterfly circuit.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Similarly, for the next level H_3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 </a:t>
                </a: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So, level </a:t>
                </a:r>
                <a:r>
                  <a:rPr lang="en-US" i="0" dirty="0" err="1">
                    <a:latin typeface="Times New Roman" panose="02020603050405020304" pitchFamily="18" charset="0"/>
                    <a:ea typeface="Cambria Math" panose="02040503050406030204" pitchFamily="18" charset="0"/>
                    <a:cs typeface="Times New Roman" panose="02020603050405020304" pitchFamily="18" charset="0"/>
                  </a:rPr>
                  <a:t>H_l</a:t>
                </a:r>
                <a:r>
                  <a:rPr lang="en-US" i="0" dirty="0">
                    <a:latin typeface="Times New Roman" panose="02020603050405020304" pitchFamily="18" charset="0"/>
                    <a:ea typeface="Cambria Math" panose="02040503050406030204" pitchFamily="18" charset="0"/>
                    <a:cs typeface="Times New Roman" panose="02020603050405020304" pitchFamily="18" charset="0"/>
                  </a:rPr>
                  <a:t> is rebuilt after every 2^l updates.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And after N updates, where N is the total number of data blocks in the database, erasure code C is rebuilt, and codewords in H at every level will be cleared.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Times New Roman" panose="02020603050405020304" pitchFamily="18" charset="0"/>
                    <a:ea typeface="Cambria Math" panose="02040503050406030204" pitchFamily="18" charset="0"/>
                    <a:cs typeface="Times New Roman" panose="02020603050405020304" pitchFamily="18" charset="0"/>
                  </a:rPr>
                  <a:t>In terms of amortized cost, each update just requires a computational complexity of O(log N), where N is the total number of data blocks.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6</a:t>
            </a:fld>
            <a:endParaRPr lang="en-US"/>
          </a:p>
        </p:txBody>
      </p:sp>
    </p:spTree>
    <p:extLst>
      <p:ext uri="{BB962C8B-B14F-4D97-AF65-F5344CB8AC3E}">
        <p14:creationId xmlns:p14="http://schemas.microsoft.com/office/powerpoint/2010/main" val="44035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 am going to introduce several definitions and notations in our work here.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We use alpha to denote a secret key.</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 data block v is written as a vector of values.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The commitment of a data block v is cm, with g is a vector of group elements.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And MAC of Commitment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sigma, which is computed with secret key alpha, and another component </a:t>
                </a:r>
                <a:r>
                  <a:rPr lang="en-US" dirty="0" err="1"/>
                  <a:t>h^r</a:t>
                </a:r>
                <a:r>
                  <a:rPr lang="en-US" dirty="0"/>
                  <a:t>, with h here is a group element.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And r is the output from a pseudorandom function with another secret key k. </a:t>
                </a:r>
              </a:p>
              <a:p>
                <a:endParaRPr lang="en-US" dirty="0"/>
              </a:p>
              <a:p>
                <a:r>
                  <a:rPr lang="en-US" dirty="0"/>
                  <a:t>This MAC has the important property that it is additively homomorphic, which means we can compute the MAC of a linear combination of data blocks from the MAC of separate components.  </a:t>
                </a:r>
              </a:p>
              <a:p>
                <a:r>
                  <a:rPr lang="en-US" dirty="0"/>
                  <a:t>You can have a look at our paper to see the proof of its homomorphism. </a:t>
                </a:r>
              </a:p>
            </p:txBody>
          </p:sp>
        </mc:Choice>
        <mc:Fallback xmlns="">
          <p:sp>
            <p:nvSpPr>
              <p:cNvPr id="3" name="Notes Placeholder 2"/>
              <p:cNvSpPr>
                <a:spLocks noGrp="1"/>
              </p:cNvSpPr>
              <p:nvPr>
                <p:ph type="body" idx="1"/>
              </p:nvPr>
            </p:nvSpPr>
            <p:spPr/>
            <p:txBody>
              <a:bodyPr/>
              <a:lstStyle/>
              <a:p>
                <a:r>
                  <a:rPr lang="en-US" dirty="0"/>
                  <a:t>I am going to introduce several definitions and notations in our work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We use alpha to denote a secret key.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 data block v is written as a vector of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The commitment of a data block v is cm, with g is a vector of group elements.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And MAC of Commitment </a:t>
                </a:r>
                <a:r>
                  <a:rPr lang="en-US" i="0">
                    <a:latin typeface="Cambria Math" panose="02040503050406030204" pitchFamily="18" charset="0"/>
                    <a:ea typeface="Cambria Math" panose="02040503050406030204" pitchFamily="18" charset="0"/>
                  </a:rPr>
                  <a:t>↓</a:t>
                </a:r>
                <a:r>
                  <a:rPr lang="en-US" dirty="0"/>
                  <a:t>, sigma, which is computed with secret key alpha, and another component </a:t>
                </a:r>
                <a:r>
                  <a:rPr lang="en-US" dirty="0" err="1"/>
                  <a:t>h^r</a:t>
                </a:r>
                <a:r>
                  <a:rPr lang="en-US" dirty="0"/>
                  <a:t>, with h here is a group element.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And r is the output from a pseudorandom function with another secret key k. </a:t>
                </a:r>
              </a:p>
              <a:p>
                <a:endParaRPr lang="en-US" dirty="0"/>
              </a:p>
              <a:p>
                <a:r>
                  <a:rPr lang="en-US" dirty="0"/>
                  <a:t>This MAC has the important property that it is additively homomorphic, which means we can compute the MAC of a linear combination of data blocks from the MAC of separate components.  </a:t>
                </a:r>
              </a:p>
              <a:p>
                <a:r>
                  <a:rPr lang="en-US" dirty="0"/>
                  <a:t>You can have a look at our paper to see the proof of its homomorphism.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7</a:t>
            </a:fld>
            <a:endParaRPr lang="en-US"/>
          </a:p>
        </p:txBody>
      </p:sp>
    </p:spTree>
    <p:extLst>
      <p:ext uri="{BB962C8B-B14F-4D97-AF65-F5344CB8AC3E}">
        <p14:creationId xmlns:p14="http://schemas.microsoft.com/office/powerpoint/2010/main" val="182774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As described previously, our data structure includes: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 raw buffer U, which is integrated with Merkle Tree. The client keeps track of the root of the Merkle Tree to verify the integrity of data when reading from buffer U.</a:t>
                </a:r>
              </a:p>
              <a:p>
                <a:pPr marL="171450" marR="0" lvl="0" indent="-171450" algn="l" defTabSz="914400" rtl="0" eaLnBrk="1" fontAlgn="auto" latinLnBrk="0" hangingPunct="1">
                  <a:lnSpc>
                    <a:spcPct val="100000"/>
                  </a:lnSpc>
                  <a:spcBef>
                    <a:spcPts val="0"/>
                  </a:spcBef>
                  <a:spcAft>
                    <a:spcPts val="0"/>
                  </a:spcAft>
                  <a:buClrTx/>
                  <a:buSzTx/>
                  <a:buFontTx/>
                  <a:buChar char="-"/>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Erasure code C is computed from raw data buffer U.</a:t>
                </a:r>
              </a:p>
              <a:p>
                <a:pPr marL="171450" marR="0" lvl="0" indent="-171450" algn="l" defTabSz="914400" rtl="0" eaLnBrk="1" fontAlgn="auto" latinLnBrk="0" hangingPunct="1">
                  <a:lnSpc>
                    <a:spcPct val="100000"/>
                  </a:lnSpc>
                  <a:spcBef>
                    <a:spcPts val="0"/>
                  </a:spcBef>
                  <a:spcAft>
                    <a:spcPts val="0"/>
                  </a:spcAft>
                  <a:buClrTx/>
                  <a:buSzTx/>
                  <a:buFontTx/>
                  <a:buChar char="-"/>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And hierarchical log H. </a:t>
                </a:r>
              </a:p>
              <a:p>
                <a:pPr marL="171450" indent="-171450">
                  <a:buFontTx/>
                  <a:buChar char="-"/>
                </a:pPr>
                <a:endParaRPr lang="en-US" dirty="0"/>
              </a:p>
              <a:p>
                <a:pPr marL="0" indent="0">
                  <a:buFontTx/>
                  <a:buNone/>
                </a:pPr>
                <a:r>
                  <a:rPr lang="en-US" dirty="0"/>
                  <a:t>Each codeword block in erasure code C and H is enclosed with a homomorphic MAC. </a:t>
                </a:r>
              </a:p>
            </p:txBody>
          </p:sp>
        </mc:Choice>
        <mc:Fallback xmlns="">
          <p:sp>
            <p:nvSpPr>
              <p:cNvPr id="3" name="Notes Placeholder 2"/>
              <p:cNvSpPr>
                <a:spLocks noGrp="1"/>
              </p:cNvSpPr>
              <p:nvPr>
                <p:ph type="body" idx="1"/>
              </p:nvPr>
            </p:nvSpPr>
            <p:spPr/>
            <p:txBody>
              <a:bodyPr/>
              <a:lstStyle/>
              <a:p>
                <a:r>
                  <a:rPr lang="en-US" dirty="0"/>
                  <a:t>As described previously, our data structure includes: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 raw buffer U, which is integrated with Merkle Tree. The client keeps track of the root of the Merkle Tree to verify the integrity of data when reading from buffer 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Erasure code C computed from raw data buffer 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latin typeface="Cambria Math" panose="02040503050406030204" pitchFamily="18" charset="0"/>
                    <a:ea typeface="Cambria Math" panose="02040503050406030204" pitchFamily="18" charset="0"/>
                  </a:rPr>
                  <a:t>↓</a:t>
                </a:r>
                <a:r>
                  <a:rPr lang="en-US" i="0"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t>And hierarchical log H. </a:t>
                </a:r>
              </a:p>
              <a:p>
                <a:pPr marL="171450" indent="-171450">
                  <a:buFontTx/>
                  <a:buChar char="-"/>
                </a:pPr>
                <a:endParaRPr lang="en-US" dirty="0"/>
              </a:p>
              <a:p>
                <a:pPr marL="0" indent="0">
                  <a:buFontTx/>
                  <a:buNone/>
                </a:pPr>
                <a:r>
                  <a:rPr lang="en-US" dirty="0"/>
                  <a:t>Each codeword block in erasure code C and H is enclosed with a homomorphic MAC. </a:t>
                </a:r>
              </a:p>
            </p:txBody>
          </p:sp>
        </mc:Fallback>
      </mc:AlternateContent>
      <p:sp>
        <p:nvSpPr>
          <p:cNvPr id="4" name="Slide Number Placeholder 3"/>
          <p:cNvSpPr>
            <a:spLocks noGrp="1"/>
          </p:cNvSpPr>
          <p:nvPr>
            <p:ph type="sldNum" sz="quarter" idx="5"/>
          </p:nvPr>
        </p:nvSpPr>
        <p:spPr/>
        <p:txBody>
          <a:bodyPr/>
          <a:lstStyle/>
          <a:p>
            <a:fld id="{5BE5B665-2CAD-1347-9A08-7A2A4C56E22C}" type="slidenum">
              <a:rPr lang="en-US" smtClean="0"/>
              <a:t>8</a:t>
            </a:fld>
            <a:endParaRPr lang="en-US"/>
          </a:p>
        </p:txBody>
      </p:sp>
    </p:spTree>
    <p:extLst>
      <p:ext uri="{BB962C8B-B14F-4D97-AF65-F5344CB8AC3E}">
        <p14:creationId xmlns:p14="http://schemas.microsoft.com/office/powerpoint/2010/main" val="402012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C7C-AB32-AD54-DA59-93124A3E16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688FA-B435-C3BD-0E77-78AFA356E6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F06C5-AFAB-5F77-543E-AEC53C03C642}"/>
              </a:ext>
            </a:extLst>
          </p:cNvPr>
          <p:cNvSpPr>
            <a:spLocks noGrp="1"/>
          </p:cNvSpPr>
          <p:nvPr>
            <p:ph type="dt" sz="half" idx="10"/>
          </p:nvPr>
        </p:nvSpPr>
        <p:spPr/>
        <p:txBody>
          <a:bodyPr/>
          <a:lstStyle/>
          <a:p>
            <a:fld id="{BF386A46-9B20-1846-AE70-208546F6C7FB}" type="datetime1">
              <a:rPr lang="en-US" smtClean="0"/>
              <a:t>3/15/23</a:t>
            </a:fld>
            <a:endParaRPr lang="en-US"/>
          </a:p>
        </p:txBody>
      </p:sp>
      <p:sp>
        <p:nvSpPr>
          <p:cNvPr id="5" name="Footer Placeholder 4">
            <a:extLst>
              <a:ext uri="{FF2B5EF4-FFF2-40B4-BE49-F238E27FC236}">
                <a16:creationId xmlns:a16="http://schemas.microsoft.com/office/drawing/2014/main" id="{81F559E5-264C-DB6A-16FD-A75F7938B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A1C25-D49D-4842-542E-76815ADB92EA}"/>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98692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C5F1-BEB7-B398-6B23-5187EAE55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F9D87F-0244-F88F-0C32-38A6B132F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A3E2B-1FB9-254A-1B81-B709ABD3EA73}"/>
              </a:ext>
            </a:extLst>
          </p:cNvPr>
          <p:cNvSpPr>
            <a:spLocks noGrp="1"/>
          </p:cNvSpPr>
          <p:nvPr>
            <p:ph type="dt" sz="half" idx="10"/>
          </p:nvPr>
        </p:nvSpPr>
        <p:spPr/>
        <p:txBody>
          <a:bodyPr/>
          <a:lstStyle/>
          <a:p>
            <a:fld id="{495EEC78-2E02-4542-AFCA-C6BCD58BB4C1}" type="datetime1">
              <a:rPr lang="en-US" smtClean="0"/>
              <a:t>3/15/23</a:t>
            </a:fld>
            <a:endParaRPr lang="en-US"/>
          </a:p>
        </p:txBody>
      </p:sp>
      <p:sp>
        <p:nvSpPr>
          <p:cNvPr id="5" name="Footer Placeholder 4">
            <a:extLst>
              <a:ext uri="{FF2B5EF4-FFF2-40B4-BE49-F238E27FC236}">
                <a16:creationId xmlns:a16="http://schemas.microsoft.com/office/drawing/2014/main" id="{913F1D0F-4732-4779-5BF0-4A12780CA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E7420-A3AE-B612-61A6-7F7AD8B45EC2}"/>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257483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70802-E196-E62E-A210-7FF86BCB9D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DBA162-4172-B4D9-80F1-BFD4448F85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70EC1-79BD-D14A-2826-220AD301902C}"/>
              </a:ext>
            </a:extLst>
          </p:cNvPr>
          <p:cNvSpPr>
            <a:spLocks noGrp="1"/>
          </p:cNvSpPr>
          <p:nvPr>
            <p:ph type="dt" sz="half" idx="10"/>
          </p:nvPr>
        </p:nvSpPr>
        <p:spPr/>
        <p:txBody>
          <a:bodyPr/>
          <a:lstStyle/>
          <a:p>
            <a:fld id="{24B1E190-13B6-9B4F-B151-D152AA21F7BC}" type="datetime1">
              <a:rPr lang="en-US" smtClean="0"/>
              <a:t>3/15/23</a:t>
            </a:fld>
            <a:endParaRPr lang="en-US"/>
          </a:p>
        </p:txBody>
      </p:sp>
      <p:sp>
        <p:nvSpPr>
          <p:cNvPr id="5" name="Footer Placeholder 4">
            <a:extLst>
              <a:ext uri="{FF2B5EF4-FFF2-40B4-BE49-F238E27FC236}">
                <a16:creationId xmlns:a16="http://schemas.microsoft.com/office/drawing/2014/main" id="{DC20A277-80EC-3D80-48E6-B685BF356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5578F-05C9-8B3D-132F-40FCE6DC1C74}"/>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45346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E2EA-1B1B-9005-666C-48A13D03A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878DE-EE44-8C09-8CA3-14C022C529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B72B9-81D7-52DE-5F5C-EEBEC016B569}"/>
              </a:ext>
            </a:extLst>
          </p:cNvPr>
          <p:cNvSpPr>
            <a:spLocks noGrp="1"/>
          </p:cNvSpPr>
          <p:nvPr>
            <p:ph type="dt" sz="half" idx="10"/>
          </p:nvPr>
        </p:nvSpPr>
        <p:spPr/>
        <p:txBody>
          <a:bodyPr/>
          <a:lstStyle/>
          <a:p>
            <a:fld id="{ABA6254D-E7C2-F144-AAA5-9CDED14D1D85}" type="datetime1">
              <a:rPr lang="en-US" smtClean="0"/>
              <a:t>3/15/23</a:t>
            </a:fld>
            <a:endParaRPr lang="en-US"/>
          </a:p>
        </p:txBody>
      </p:sp>
      <p:sp>
        <p:nvSpPr>
          <p:cNvPr id="5" name="Footer Placeholder 4">
            <a:extLst>
              <a:ext uri="{FF2B5EF4-FFF2-40B4-BE49-F238E27FC236}">
                <a16:creationId xmlns:a16="http://schemas.microsoft.com/office/drawing/2014/main" id="{50EAF9D0-6EE3-529E-EABD-5832FE809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3B095-27CA-9628-46E1-9C1591C67FB1}"/>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44510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D40B-5B94-15CC-31E4-505CD0907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9A430-C9CA-0972-0035-6593F9AAE3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266768-2DF2-A7A3-FC1F-7552E80D5C68}"/>
              </a:ext>
            </a:extLst>
          </p:cNvPr>
          <p:cNvSpPr>
            <a:spLocks noGrp="1"/>
          </p:cNvSpPr>
          <p:nvPr>
            <p:ph type="dt" sz="half" idx="10"/>
          </p:nvPr>
        </p:nvSpPr>
        <p:spPr/>
        <p:txBody>
          <a:bodyPr/>
          <a:lstStyle/>
          <a:p>
            <a:fld id="{9870BB7D-F823-5243-B5C7-C6A78F80C8C4}" type="datetime1">
              <a:rPr lang="en-US" smtClean="0"/>
              <a:t>3/15/23</a:t>
            </a:fld>
            <a:endParaRPr lang="en-US"/>
          </a:p>
        </p:txBody>
      </p:sp>
      <p:sp>
        <p:nvSpPr>
          <p:cNvPr id="5" name="Footer Placeholder 4">
            <a:extLst>
              <a:ext uri="{FF2B5EF4-FFF2-40B4-BE49-F238E27FC236}">
                <a16:creationId xmlns:a16="http://schemas.microsoft.com/office/drawing/2014/main" id="{8C89754A-86F1-27A7-3A13-C5C46CB63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AC43B-C5A9-A572-1348-64CA2A944DC7}"/>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7096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78E7B-B443-29D6-9062-856498860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561175-5492-3369-D00A-4908A1BCAD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ED5014-8442-E45D-A647-6B6DCD1CFD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F4C9BC-2E8F-BF19-5121-66B0095F6347}"/>
              </a:ext>
            </a:extLst>
          </p:cNvPr>
          <p:cNvSpPr>
            <a:spLocks noGrp="1"/>
          </p:cNvSpPr>
          <p:nvPr>
            <p:ph type="dt" sz="half" idx="10"/>
          </p:nvPr>
        </p:nvSpPr>
        <p:spPr/>
        <p:txBody>
          <a:bodyPr/>
          <a:lstStyle/>
          <a:p>
            <a:fld id="{87DCCCE9-19DA-B44F-9B84-77682B740262}" type="datetime1">
              <a:rPr lang="en-US" smtClean="0"/>
              <a:t>3/15/23</a:t>
            </a:fld>
            <a:endParaRPr lang="en-US"/>
          </a:p>
        </p:txBody>
      </p:sp>
      <p:sp>
        <p:nvSpPr>
          <p:cNvPr id="6" name="Footer Placeholder 5">
            <a:extLst>
              <a:ext uri="{FF2B5EF4-FFF2-40B4-BE49-F238E27FC236}">
                <a16:creationId xmlns:a16="http://schemas.microsoft.com/office/drawing/2014/main" id="{48387FC7-5CD5-5A27-30B9-127D41225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BCB91-9EF4-7BA6-5160-54BF75E441EE}"/>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119557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A768-B055-3FED-0E93-8528683262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93D1F9-A0A6-78E4-C45D-94B08949C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8552E-C09D-892D-208D-5DC70A8756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F58234-E566-A82D-91D6-A28BF566B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746A90-516A-7E3B-EECE-40769B68E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3238C-691F-2D97-14B6-B05E13174257}"/>
              </a:ext>
            </a:extLst>
          </p:cNvPr>
          <p:cNvSpPr>
            <a:spLocks noGrp="1"/>
          </p:cNvSpPr>
          <p:nvPr>
            <p:ph type="dt" sz="half" idx="10"/>
          </p:nvPr>
        </p:nvSpPr>
        <p:spPr/>
        <p:txBody>
          <a:bodyPr/>
          <a:lstStyle/>
          <a:p>
            <a:fld id="{33FE2FC0-4A70-E148-B5F9-29DA931367B3}" type="datetime1">
              <a:rPr lang="en-US" smtClean="0"/>
              <a:t>3/15/23</a:t>
            </a:fld>
            <a:endParaRPr lang="en-US"/>
          </a:p>
        </p:txBody>
      </p:sp>
      <p:sp>
        <p:nvSpPr>
          <p:cNvPr id="8" name="Footer Placeholder 7">
            <a:extLst>
              <a:ext uri="{FF2B5EF4-FFF2-40B4-BE49-F238E27FC236}">
                <a16:creationId xmlns:a16="http://schemas.microsoft.com/office/drawing/2014/main" id="{B69E22D8-4A9D-2122-2F4B-69C90B9479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444BBA-9512-4E0F-0BC0-B469F2666F97}"/>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399678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5AF8-3B29-F4DD-93FE-6D4E20A44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7028E2-2901-3E30-42A4-7E6059A18970}"/>
              </a:ext>
            </a:extLst>
          </p:cNvPr>
          <p:cNvSpPr>
            <a:spLocks noGrp="1"/>
          </p:cNvSpPr>
          <p:nvPr>
            <p:ph type="dt" sz="half" idx="10"/>
          </p:nvPr>
        </p:nvSpPr>
        <p:spPr/>
        <p:txBody>
          <a:bodyPr/>
          <a:lstStyle/>
          <a:p>
            <a:fld id="{6775BE12-C3F8-474E-BDCA-B627EA9A374A}" type="datetime1">
              <a:rPr lang="en-US" smtClean="0"/>
              <a:t>3/15/23</a:t>
            </a:fld>
            <a:endParaRPr lang="en-US"/>
          </a:p>
        </p:txBody>
      </p:sp>
      <p:sp>
        <p:nvSpPr>
          <p:cNvPr id="4" name="Footer Placeholder 3">
            <a:extLst>
              <a:ext uri="{FF2B5EF4-FFF2-40B4-BE49-F238E27FC236}">
                <a16:creationId xmlns:a16="http://schemas.microsoft.com/office/drawing/2014/main" id="{711DCACC-7D05-4AED-3E51-938AAC2FD1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A6418A-E9C7-3699-D5FB-8AE272F53D0D}"/>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81334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56777-33CF-CD26-A2D7-F4037475386F}"/>
              </a:ext>
            </a:extLst>
          </p:cNvPr>
          <p:cNvSpPr>
            <a:spLocks noGrp="1"/>
          </p:cNvSpPr>
          <p:nvPr>
            <p:ph type="dt" sz="half" idx="10"/>
          </p:nvPr>
        </p:nvSpPr>
        <p:spPr/>
        <p:txBody>
          <a:bodyPr/>
          <a:lstStyle/>
          <a:p>
            <a:fld id="{BA132AAA-CC97-5C43-915C-A918DBD46789}" type="datetime1">
              <a:rPr lang="en-US" smtClean="0"/>
              <a:t>3/15/23</a:t>
            </a:fld>
            <a:endParaRPr lang="en-US"/>
          </a:p>
        </p:txBody>
      </p:sp>
      <p:sp>
        <p:nvSpPr>
          <p:cNvPr id="3" name="Footer Placeholder 2">
            <a:extLst>
              <a:ext uri="{FF2B5EF4-FFF2-40B4-BE49-F238E27FC236}">
                <a16:creationId xmlns:a16="http://schemas.microsoft.com/office/drawing/2014/main" id="{FCF63722-6691-A3D9-C5AB-62A8128F97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12935B-CEAC-A59A-07D0-98AC321F9E9E}"/>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28331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35EC-67F1-4C4E-42B4-D33EF55055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195581-5E1B-4A9E-FCBA-76B478494F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A58B67-DB7C-8C2C-06B7-3A061151A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BB7B9-BEA7-ADCA-134C-685C16D73B93}"/>
              </a:ext>
            </a:extLst>
          </p:cNvPr>
          <p:cNvSpPr>
            <a:spLocks noGrp="1"/>
          </p:cNvSpPr>
          <p:nvPr>
            <p:ph type="dt" sz="half" idx="10"/>
          </p:nvPr>
        </p:nvSpPr>
        <p:spPr/>
        <p:txBody>
          <a:bodyPr/>
          <a:lstStyle/>
          <a:p>
            <a:fld id="{5B33839D-2685-E849-9BDB-C64C8411F205}" type="datetime1">
              <a:rPr lang="en-US" smtClean="0"/>
              <a:t>3/15/23</a:t>
            </a:fld>
            <a:endParaRPr lang="en-US"/>
          </a:p>
        </p:txBody>
      </p:sp>
      <p:sp>
        <p:nvSpPr>
          <p:cNvPr id="6" name="Footer Placeholder 5">
            <a:extLst>
              <a:ext uri="{FF2B5EF4-FFF2-40B4-BE49-F238E27FC236}">
                <a16:creationId xmlns:a16="http://schemas.microsoft.com/office/drawing/2014/main" id="{63F20FE0-B748-42A5-2F21-D29299D74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38F3D-6079-62EC-A49C-C989E22BDF77}"/>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304655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AD21-EC97-54BA-9A79-DAF4D34C5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848EC6-8A16-1334-C833-2C0F53D33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F8D2EA-E362-D09C-BC52-D1C6E4C4D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D1F76-1498-36B3-94FC-E5BEE5CAD5DB}"/>
              </a:ext>
            </a:extLst>
          </p:cNvPr>
          <p:cNvSpPr>
            <a:spLocks noGrp="1"/>
          </p:cNvSpPr>
          <p:nvPr>
            <p:ph type="dt" sz="half" idx="10"/>
          </p:nvPr>
        </p:nvSpPr>
        <p:spPr/>
        <p:txBody>
          <a:bodyPr/>
          <a:lstStyle/>
          <a:p>
            <a:fld id="{87FF4B84-DF63-8C4B-BE2D-B518B4566AEA}" type="datetime1">
              <a:rPr lang="en-US" smtClean="0"/>
              <a:t>3/15/23</a:t>
            </a:fld>
            <a:endParaRPr lang="en-US"/>
          </a:p>
        </p:txBody>
      </p:sp>
      <p:sp>
        <p:nvSpPr>
          <p:cNvPr id="6" name="Footer Placeholder 5">
            <a:extLst>
              <a:ext uri="{FF2B5EF4-FFF2-40B4-BE49-F238E27FC236}">
                <a16:creationId xmlns:a16="http://schemas.microsoft.com/office/drawing/2014/main" id="{A69E20B8-4C2D-D352-5117-863943691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44608-AA6F-A81F-C4F0-5C277040E82C}"/>
              </a:ext>
            </a:extLst>
          </p:cNvPr>
          <p:cNvSpPr>
            <a:spLocks noGrp="1"/>
          </p:cNvSpPr>
          <p:nvPr>
            <p:ph type="sldNum" sz="quarter" idx="12"/>
          </p:nvPr>
        </p:nvSpPr>
        <p:spPr/>
        <p:txBody>
          <a:bodyPr/>
          <a:lstStyle/>
          <a:p>
            <a:fld id="{C2D47E1E-16B8-6B43-8345-A36FFC908F81}" type="slidenum">
              <a:rPr lang="en-US" smtClean="0"/>
              <a:t>‹#›</a:t>
            </a:fld>
            <a:endParaRPr lang="en-US"/>
          </a:p>
        </p:txBody>
      </p:sp>
    </p:spTree>
    <p:extLst>
      <p:ext uri="{BB962C8B-B14F-4D97-AF65-F5344CB8AC3E}">
        <p14:creationId xmlns:p14="http://schemas.microsoft.com/office/powerpoint/2010/main" val="72217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62D21-CCD4-9424-E1B4-70F207B1A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E17C7-FFA5-06C8-5CFF-E28CFC026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1DCE8-4805-1FFF-0828-D9661E238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38F74-DB71-054E-B201-8F74B2F55802}" type="datetime1">
              <a:rPr lang="en-US" smtClean="0"/>
              <a:t>3/15/23</a:t>
            </a:fld>
            <a:endParaRPr lang="en-US"/>
          </a:p>
        </p:txBody>
      </p:sp>
      <p:sp>
        <p:nvSpPr>
          <p:cNvPr id="5" name="Footer Placeholder 4">
            <a:extLst>
              <a:ext uri="{FF2B5EF4-FFF2-40B4-BE49-F238E27FC236}">
                <a16:creationId xmlns:a16="http://schemas.microsoft.com/office/drawing/2014/main" id="{44C4BF40-7D11-3465-5EC0-2E975DC46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D4F385-1D8D-9229-4721-F81EE322D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47E1E-16B8-6B43-8345-A36FFC908F81}" type="slidenum">
              <a:rPr lang="en-US" smtClean="0"/>
              <a:t>‹#›</a:t>
            </a:fld>
            <a:endParaRPr lang="en-US"/>
          </a:p>
        </p:txBody>
      </p:sp>
    </p:spTree>
    <p:extLst>
      <p:ext uri="{BB962C8B-B14F-4D97-AF65-F5344CB8AC3E}">
        <p14:creationId xmlns:p14="http://schemas.microsoft.com/office/powerpoint/2010/main" val="88089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1.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5.png"/><Relationship Id="rId3" Type="http://schemas.openxmlformats.org/officeDocument/2006/relationships/image" Target="../media/image5.tiff"/><Relationship Id="rId7" Type="http://schemas.openxmlformats.org/officeDocument/2006/relationships/image" Target="../media/image8.png"/><Relationship Id="rId12"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400.png"/><Relationship Id="rId5" Type="http://schemas.openxmlformats.org/officeDocument/2006/relationships/image" Target="../media/image7.png"/><Relationship Id="rId15" Type="http://schemas.openxmlformats.org/officeDocument/2006/relationships/image" Target="../media/image47.png"/><Relationship Id="rId10" Type="http://schemas.openxmlformats.org/officeDocument/2006/relationships/image" Target="../media/image9.png"/><Relationship Id="rId4" Type="http://schemas.openxmlformats.org/officeDocument/2006/relationships/image" Target="../media/image6.tiff"/><Relationship Id="rId9" Type="http://schemas.openxmlformats.org/officeDocument/2006/relationships/image" Target="../media/image20.tiff"/><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9.png"/><Relationship Id="rId10" Type="http://schemas.openxmlformats.org/officeDocument/2006/relationships/image" Target="../media/image52.png"/><Relationship Id="rId4" Type="http://schemas.openxmlformats.org/officeDocument/2006/relationships/image" Target="../media/image20.tiff"/><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20.png"/><Relationship Id="rId13"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10.png"/><Relationship Id="rId12"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0.png"/><Relationship Id="rId11" Type="http://schemas.openxmlformats.org/officeDocument/2006/relationships/image" Target="../media/image550.png"/><Relationship Id="rId5" Type="http://schemas.openxmlformats.org/officeDocument/2006/relationships/image" Target="../media/image55.png"/><Relationship Id="rId10" Type="http://schemas.openxmlformats.org/officeDocument/2006/relationships/image" Target="../media/image540.png"/><Relationship Id="rId4" Type="http://schemas.openxmlformats.org/officeDocument/2006/relationships/image" Target="../media/image43.png"/><Relationship Id="rId9" Type="http://schemas.openxmlformats.org/officeDocument/2006/relationships/image" Target="../media/image530.png"/><Relationship Id="rId14" Type="http://schemas.openxmlformats.org/officeDocument/2006/relationships/image" Target="../media/image5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tiff"/><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tiff"/><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tiff"/><Relationship Id="rId9" Type="http://schemas.openxmlformats.org/officeDocument/2006/relationships/image" Target="../media/image25.jp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1.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C0F5-744A-72E7-9970-499B46D5B38D}"/>
              </a:ext>
            </a:extLst>
          </p:cNvPr>
          <p:cNvSpPr>
            <a:spLocks noGrp="1"/>
          </p:cNvSpPr>
          <p:nvPr>
            <p:ph type="ctrTitle"/>
          </p:nvPr>
        </p:nvSpPr>
        <p:spPr>
          <a:xfrm>
            <a:off x="890644" y="1445777"/>
            <a:ext cx="10410711" cy="2751613"/>
          </a:xfrm>
        </p:spPr>
        <p:txBody>
          <a:bodyPr>
            <a:normAutofit/>
          </a:bodyPr>
          <a:lstStyle/>
          <a:p>
            <a:pPr>
              <a:lnSpc>
                <a:spcPct val="150000"/>
              </a:lnSpc>
            </a:pPr>
            <a:r>
              <a:rPr lang="en-US" sz="3600" b="1" dirty="0">
                <a:solidFill>
                  <a:srgbClr val="861F41"/>
                </a:solidFill>
                <a:latin typeface="Bierstadt" panose="020B0004020202020204" pitchFamily="34" charset="0"/>
                <a:cs typeface="Arial" panose="020B0604020202020204" pitchFamily="34" charset="0"/>
              </a:rPr>
              <a:t>EFFICIENT DYNAMIC PROOF OF RETRIEVABILITY </a:t>
            </a:r>
            <a:br>
              <a:rPr lang="en-US" sz="3600" b="1" dirty="0">
                <a:solidFill>
                  <a:srgbClr val="861F41"/>
                </a:solidFill>
                <a:latin typeface="Bierstadt" panose="020B0004020202020204" pitchFamily="34" charset="0"/>
                <a:cs typeface="Arial" panose="020B0604020202020204" pitchFamily="34" charset="0"/>
              </a:rPr>
            </a:br>
            <a:r>
              <a:rPr lang="en-US" sz="3600" b="1" dirty="0">
                <a:solidFill>
                  <a:srgbClr val="861F41"/>
                </a:solidFill>
                <a:latin typeface="Bierstadt" panose="020B0004020202020204" pitchFamily="34" charset="0"/>
                <a:cs typeface="Arial" panose="020B0604020202020204" pitchFamily="34" charset="0"/>
              </a:rPr>
              <a:t>FOR COLD STORAGE</a:t>
            </a:r>
          </a:p>
        </p:txBody>
      </p:sp>
      <p:sp>
        <p:nvSpPr>
          <p:cNvPr id="3" name="Subtitle 2">
            <a:extLst>
              <a:ext uri="{FF2B5EF4-FFF2-40B4-BE49-F238E27FC236}">
                <a16:creationId xmlns:a16="http://schemas.microsoft.com/office/drawing/2014/main" id="{7704321F-AB2E-4D0D-8E82-8EA6E4376D27}"/>
              </a:ext>
            </a:extLst>
          </p:cNvPr>
          <p:cNvSpPr>
            <a:spLocks noGrp="1"/>
          </p:cNvSpPr>
          <p:nvPr>
            <p:ph type="subTitle" idx="1"/>
          </p:nvPr>
        </p:nvSpPr>
        <p:spPr>
          <a:xfrm>
            <a:off x="1523999" y="3984033"/>
            <a:ext cx="9144000" cy="1655762"/>
          </a:xfrm>
        </p:spPr>
        <p:txBody>
          <a:bodyPr>
            <a:normAutofit/>
          </a:bodyPr>
          <a:lstStyle/>
          <a:p>
            <a:endParaRPr lang="en-US" sz="2000" dirty="0">
              <a:latin typeface="Bierstadt" panose="020B0004020202020204" pitchFamily="34" charset="0"/>
              <a:cs typeface="Arial" panose="020B0604020202020204" pitchFamily="34" charset="0"/>
            </a:endParaRPr>
          </a:p>
          <a:p>
            <a:endParaRPr lang="en-US" sz="2000" dirty="0">
              <a:latin typeface="Bierstadt" panose="020B0004020202020204" pitchFamily="34" charset="0"/>
              <a:cs typeface="Arial" panose="020B0604020202020204" pitchFamily="34" charset="0"/>
            </a:endParaRPr>
          </a:p>
          <a:p>
            <a:r>
              <a:rPr lang="en-US" u="sng" dirty="0">
                <a:solidFill>
                  <a:srgbClr val="E87731"/>
                </a:solidFill>
                <a:latin typeface="Bierstadt" panose="020B0004020202020204" pitchFamily="34" charset="0"/>
                <a:cs typeface="Arial" panose="020B0604020202020204" pitchFamily="34" charset="0"/>
              </a:rPr>
              <a:t>Tung Le</a:t>
            </a:r>
            <a:r>
              <a:rPr lang="en-US" dirty="0">
                <a:solidFill>
                  <a:srgbClr val="E87731"/>
                </a:solidFill>
                <a:latin typeface="Bierstadt" panose="020B0004020202020204" pitchFamily="34" charset="0"/>
                <a:cs typeface="Arial" panose="020B0604020202020204" pitchFamily="34" charset="0"/>
              </a:rPr>
              <a:t>, </a:t>
            </a:r>
            <a:r>
              <a:rPr lang="en-US" dirty="0" err="1">
                <a:solidFill>
                  <a:srgbClr val="E87731"/>
                </a:solidFill>
                <a:latin typeface="Bierstadt" panose="020B0004020202020204" pitchFamily="34" charset="0"/>
                <a:cs typeface="Arial" panose="020B0604020202020204" pitchFamily="34" charset="0"/>
              </a:rPr>
              <a:t>Pengzhi</a:t>
            </a:r>
            <a:r>
              <a:rPr lang="en-US" dirty="0">
                <a:solidFill>
                  <a:srgbClr val="E87731"/>
                </a:solidFill>
                <a:latin typeface="Bierstadt" panose="020B0004020202020204" pitchFamily="34" charset="0"/>
                <a:cs typeface="Arial" panose="020B0604020202020204" pitchFamily="34" charset="0"/>
              </a:rPr>
              <a:t> Huang, Attila A. Yavuz, Elaine Shi, Thang Hoang</a:t>
            </a:r>
          </a:p>
        </p:txBody>
      </p:sp>
      <p:pic>
        <p:nvPicPr>
          <p:cNvPr id="5" name="Picture 4" descr="Logo&#10;&#10;Description automatically generated">
            <a:extLst>
              <a:ext uri="{FF2B5EF4-FFF2-40B4-BE49-F238E27FC236}">
                <a16:creationId xmlns:a16="http://schemas.microsoft.com/office/drawing/2014/main" id="{66614845-A40F-461E-7FE8-EB4FC5AA750D}"/>
              </a:ext>
            </a:extLst>
          </p:cNvPr>
          <p:cNvPicPr>
            <a:picLocks noChangeAspect="1"/>
          </p:cNvPicPr>
          <p:nvPr/>
        </p:nvPicPr>
        <p:blipFill>
          <a:blip r:embed="rId3"/>
          <a:stretch>
            <a:fillRect/>
          </a:stretch>
        </p:blipFill>
        <p:spPr>
          <a:xfrm>
            <a:off x="180336" y="365340"/>
            <a:ext cx="2956893" cy="1561350"/>
          </a:xfrm>
          <a:prstGeom prst="rect">
            <a:avLst/>
          </a:prstGeom>
        </p:spPr>
      </p:pic>
      <p:pic>
        <p:nvPicPr>
          <p:cNvPr id="7" name="Picture 6" descr="Logo&#10;&#10;Description automatically generated">
            <a:extLst>
              <a:ext uri="{FF2B5EF4-FFF2-40B4-BE49-F238E27FC236}">
                <a16:creationId xmlns:a16="http://schemas.microsoft.com/office/drawing/2014/main" id="{54F29E1F-7CF2-E2D9-A3DC-21CE17C42773}"/>
              </a:ext>
            </a:extLst>
          </p:cNvPr>
          <p:cNvPicPr>
            <a:picLocks noChangeAspect="1"/>
          </p:cNvPicPr>
          <p:nvPr/>
        </p:nvPicPr>
        <p:blipFill>
          <a:blip r:embed="rId4"/>
          <a:stretch>
            <a:fillRect/>
          </a:stretch>
        </p:blipFill>
        <p:spPr>
          <a:xfrm>
            <a:off x="3398800" y="257227"/>
            <a:ext cx="3146484" cy="1769897"/>
          </a:xfrm>
          <a:prstGeom prst="rect">
            <a:avLst/>
          </a:prstGeom>
        </p:spPr>
      </p:pic>
      <p:pic>
        <p:nvPicPr>
          <p:cNvPr id="11" name="Picture 10" descr="Logo&#10;&#10;Description automatically generated">
            <a:extLst>
              <a:ext uri="{FF2B5EF4-FFF2-40B4-BE49-F238E27FC236}">
                <a16:creationId xmlns:a16="http://schemas.microsoft.com/office/drawing/2014/main" id="{F2B06778-2E5A-54A1-E1C4-3F00DE8303EE}"/>
              </a:ext>
            </a:extLst>
          </p:cNvPr>
          <p:cNvPicPr>
            <a:picLocks noChangeAspect="1"/>
          </p:cNvPicPr>
          <p:nvPr/>
        </p:nvPicPr>
        <p:blipFill>
          <a:blip r:embed="rId5"/>
          <a:stretch>
            <a:fillRect/>
          </a:stretch>
        </p:blipFill>
        <p:spPr>
          <a:xfrm>
            <a:off x="7227148" y="309723"/>
            <a:ext cx="1687604" cy="1577031"/>
          </a:xfrm>
          <a:prstGeom prst="rect">
            <a:avLst/>
          </a:prstGeom>
        </p:spPr>
      </p:pic>
      <p:sp>
        <p:nvSpPr>
          <p:cNvPr id="4" name="TextBox 3">
            <a:extLst>
              <a:ext uri="{FF2B5EF4-FFF2-40B4-BE49-F238E27FC236}">
                <a16:creationId xmlns:a16="http://schemas.microsoft.com/office/drawing/2014/main" id="{F7AE5538-C5BA-730B-2A86-F6F4172E849B}"/>
              </a:ext>
            </a:extLst>
          </p:cNvPr>
          <p:cNvSpPr txBox="1"/>
          <p:nvPr/>
        </p:nvSpPr>
        <p:spPr>
          <a:xfrm>
            <a:off x="4837712" y="5739149"/>
            <a:ext cx="2488437" cy="707886"/>
          </a:xfrm>
          <a:prstGeom prst="rect">
            <a:avLst/>
          </a:prstGeom>
          <a:noFill/>
        </p:spPr>
        <p:txBody>
          <a:bodyPr wrap="none" rtlCol="0">
            <a:spAutoFit/>
          </a:bodyPr>
          <a:lstStyle/>
          <a:p>
            <a:pPr algn="ctr"/>
            <a:r>
              <a:rPr lang="en-US" sz="2000" dirty="0">
                <a:solidFill>
                  <a:schemeClr val="accent6">
                    <a:lumMod val="50000"/>
                  </a:schemeClr>
                </a:solidFill>
                <a:latin typeface="Bierstadt" panose="020B0004020202020204" pitchFamily="34" charset="0"/>
              </a:rPr>
              <a:t>NDSS 2023</a:t>
            </a:r>
          </a:p>
          <a:p>
            <a:pPr algn="ctr"/>
            <a:r>
              <a:rPr lang="en-US" sz="2000" i="1" dirty="0">
                <a:solidFill>
                  <a:schemeClr val="accent6">
                    <a:lumMod val="50000"/>
                  </a:schemeClr>
                </a:solidFill>
                <a:latin typeface="Bierstadt" panose="020B0004020202020204" pitchFamily="34" charset="0"/>
              </a:rPr>
              <a:t>San Diego, California</a:t>
            </a:r>
          </a:p>
        </p:txBody>
      </p:sp>
      <p:pic>
        <p:nvPicPr>
          <p:cNvPr id="8" name="Picture 7" descr="A picture containing text&#10;&#10;Description automatically generated">
            <a:extLst>
              <a:ext uri="{FF2B5EF4-FFF2-40B4-BE49-F238E27FC236}">
                <a16:creationId xmlns:a16="http://schemas.microsoft.com/office/drawing/2014/main" id="{168FF3BD-A6D0-86A3-545C-A9FA9A8721CF}"/>
              </a:ext>
            </a:extLst>
          </p:cNvPr>
          <p:cNvPicPr>
            <a:picLocks noChangeAspect="1"/>
          </p:cNvPicPr>
          <p:nvPr/>
        </p:nvPicPr>
        <p:blipFill>
          <a:blip r:embed="rId6"/>
          <a:stretch>
            <a:fillRect/>
          </a:stretch>
        </p:blipFill>
        <p:spPr>
          <a:xfrm>
            <a:off x="9753783" y="345691"/>
            <a:ext cx="1565496" cy="1565496"/>
          </a:xfrm>
          <a:prstGeom prst="rect">
            <a:avLst/>
          </a:prstGeom>
        </p:spPr>
      </p:pic>
    </p:spTree>
    <p:extLst>
      <p:ext uri="{BB962C8B-B14F-4D97-AF65-F5344CB8AC3E}">
        <p14:creationId xmlns:p14="http://schemas.microsoft.com/office/powerpoint/2010/main" val="165291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Update Procedure</a:t>
            </a:r>
          </a:p>
        </p:txBody>
      </p:sp>
      <p:sp>
        <p:nvSpPr>
          <p:cNvPr id="6" name="Rectangle 5">
            <a:extLst>
              <a:ext uri="{FF2B5EF4-FFF2-40B4-BE49-F238E27FC236}">
                <a16:creationId xmlns:a16="http://schemas.microsoft.com/office/drawing/2014/main" id="{57EB68F7-919C-3FEE-DDD0-355492302E27}"/>
              </a:ext>
            </a:extLst>
          </p:cNvPr>
          <p:cNvSpPr/>
          <p:nvPr/>
        </p:nvSpPr>
        <p:spPr>
          <a:xfrm>
            <a:off x="2328002" y="4210906"/>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88E62D-936E-EB1B-AC8D-5E53F929D041}"/>
              </a:ext>
            </a:extLst>
          </p:cNvPr>
          <p:cNvSpPr/>
          <p:nvPr/>
        </p:nvSpPr>
        <p:spPr>
          <a:xfrm>
            <a:off x="2937602" y="4210906"/>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9C88450-3282-243B-D7CC-081CAE5D6102}"/>
              </a:ext>
            </a:extLst>
          </p:cNvPr>
          <p:cNvSpPr txBox="1"/>
          <p:nvPr/>
        </p:nvSpPr>
        <p:spPr>
          <a:xfrm>
            <a:off x="838065" y="477741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0</a:t>
            </a:r>
            <a:endParaRPr lang="en-US" sz="2400" b="1" dirty="0">
              <a:solidFill>
                <a:srgbClr val="7030A0"/>
              </a:solidFill>
              <a:latin typeface="Bierstadt" panose="020B0004020202020204" pitchFamily="34" charset="0"/>
            </a:endParaRPr>
          </a:p>
        </p:txBody>
      </p:sp>
      <p:sp>
        <p:nvSpPr>
          <p:cNvPr id="28" name="TextBox 27">
            <a:extLst>
              <a:ext uri="{FF2B5EF4-FFF2-40B4-BE49-F238E27FC236}">
                <a16:creationId xmlns:a16="http://schemas.microsoft.com/office/drawing/2014/main" id="{5DDCC63D-39B6-D7F3-83C8-286784F87435}"/>
              </a:ext>
            </a:extLst>
          </p:cNvPr>
          <p:cNvSpPr txBox="1"/>
          <p:nvPr/>
        </p:nvSpPr>
        <p:spPr>
          <a:xfrm>
            <a:off x="838065" y="4183610"/>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1</a:t>
            </a:r>
            <a:endParaRPr lang="en-US" sz="2400" b="1" dirty="0">
              <a:solidFill>
                <a:srgbClr val="7030A0"/>
              </a:solidFill>
              <a:latin typeface="Bierstadt" panose="020B0004020202020204" pitchFamily="34" charset="0"/>
            </a:endParaRPr>
          </a:p>
        </p:txBody>
      </p:sp>
      <p:sp>
        <p:nvSpPr>
          <p:cNvPr id="27" name="Rectangle 26">
            <a:extLst>
              <a:ext uri="{FF2B5EF4-FFF2-40B4-BE49-F238E27FC236}">
                <a16:creationId xmlns:a16="http://schemas.microsoft.com/office/drawing/2014/main" id="{324BDACC-1684-8CD8-32C8-25F1C79C87A1}"/>
              </a:ext>
            </a:extLst>
          </p:cNvPr>
          <p:cNvSpPr/>
          <p:nvPr/>
        </p:nvSpPr>
        <p:spPr>
          <a:xfrm>
            <a:off x="2227986" y="4734549"/>
            <a:ext cx="524503" cy="47595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179E344-45F2-7DAF-FE84-ED66DBCD0F67}"/>
              </a:ext>
            </a:extLst>
          </p:cNvPr>
          <p:cNvSpPr/>
          <p:nvPr/>
        </p:nvSpPr>
        <p:spPr>
          <a:xfrm>
            <a:off x="2227986" y="4142506"/>
            <a:ext cx="1086576" cy="46166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46B4D45A-12DC-91B3-DBB9-3F399BFF90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75846" y="4342455"/>
            <a:ext cx="182880" cy="182880"/>
          </a:xfrm>
          <a:prstGeom prst="rect">
            <a:avLst/>
          </a:prstGeom>
        </p:spPr>
      </p:pic>
      <p:pic>
        <p:nvPicPr>
          <p:cNvPr id="43" name="Picture 42">
            <a:extLst>
              <a:ext uri="{FF2B5EF4-FFF2-40B4-BE49-F238E27FC236}">
                <a16:creationId xmlns:a16="http://schemas.microsoft.com/office/drawing/2014/main" id="{8317D02F-6DB0-12AC-84A9-671975F3FB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75726" y="4342189"/>
            <a:ext cx="182880" cy="182880"/>
          </a:xfrm>
          <a:prstGeom prst="rect">
            <a:avLst/>
          </a:prstGeom>
        </p:spPr>
      </p:pic>
      <p:sp>
        <p:nvSpPr>
          <p:cNvPr id="46" name="TextBox 45">
            <a:extLst>
              <a:ext uri="{FF2B5EF4-FFF2-40B4-BE49-F238E27FC236}">
                <a16:creationId xmlns:a16="http://schemas.microsoft.com/office/drawing/2014/main" id="{32436C92-C58E-28FA-28BD-13EEB41BE636}"/>
              </a:ext>
            </a:extLst>
          </p:cNvPr>
          <p:cNvSpPr txBox="1"/>
          <p:nvPr/>
        </p:nvSpPr>
        <p:spPr>
          <a:xfrm>
            <a:off x="838065" y="3100397"/>
            <a:ext cx="306564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Hierarchical Log H:</a:t>
            </a:r>
          </a:p>
        </p:txBody>
      </p:sp>
      <p:sp>
        <p:nvSpPr>
          <p:cNvPr id="47" name="TextBox 46">
            <a:extLst>
              <a:ext uri="{FF2B5EF4-FFF2-40B4-BE49-F238E27FC236}">
                <a16:creationId xmlns:a16="http://schemas.microsoft.com/office/drawing/2014/main" id="{9A85F822-4B30-78AE-61F1-AD977F3610A7}"/>
              </a:ext>
            </a:extLst>
          </p:cNvPr>
          <p:cNvSpPr txBox="1"/>
          <p:nvPr/>
        </p:nvSpPr>
        <p:spPr>
          <a:xfrm>
            <a:off x="838065" y="3583377"/>
            <a:ext cx="447558"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a:t>
            </a:r>
          </a:p>
        </p:txBody>
      </p:sp>
      <p:sp>
        <p:nvSpPr>
          <p:cNvPr id="48" name="TextBox 47">
            <a:extLst>
              <a:ext uri="{FF2B5EF4-FFF2-40B4-BE49-F238E27FC236}">
                <a16:creationId xmlns:a16="http://schemas.microsoft.com/office/drawing/2014/main" id="{360C99F4-13E3-E38B-2E64-F883C3386496}"/>
              </a:ext>
            </a:extLst>
          </p:cNvPr>
          <p:cNvSpPr txBox="1"/>
          <p:nvPr/>
        </p:nvSpPr>
        <p:spPr>
          <a:xfrm>
            <a:off x="838065" y="1453286"/>
            <a:ext cx="232672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Raw buffer U:</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A7A7540-DA3F-24AD-FF92-F58FE3ACD245}"/>
                  </a:ext>
                </a:extLst>
              </p:cNvPr>
              <p:cNvSpPr txBox="1"/>
              <p:nvPr/>
            </p:nvSpPr>
            <p:spPr>
              <a:xfrm>
                <a:off x="837204" y="5887089"/>
                <a:ext cx="834311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Erasure code C: computed from U after </a:t>
                </a:r>
                <a14:m>
                  <m:oMath xmlns:m="http://schemas.openxmlformats.org/officeDocument/2006/math">
                    <m:r>
                      <a:rPr lang="en-US" sz="2400" i="1" dirty="0" smtClean="0">
                        <a:solidFill>
                          <a:srgbClr val="002060"/>
                        </a:solidFill>
                        <a:latin typeface="Cambria Math" panose="02040503050406030204" pitchFamily="18" charset="0"/>
                      </a:rPr>
                      <m:t>𝑁</m:t>
                    </m:r>
                  </m:oMath>
                </a14:m>
                <a:r>
                  <a:rPr lang="en-US" sz="2400" dirty="0">
                    <a:solidFill>
                      <a:srgbClr val="002060"/>
                    </a:solidFill>
                    <a:latin typeface="Bierstadt" panose="020B0004020202020204" pitchFamily="34" charset="0"/>
                  </a:rPr>
                  <a:t> updates happen.</a:t>
                </a:r>
              </a:p>
            </p:txBody>
          </p:sp>
        </mc:Choice>
        <mc:Fallback xmlns="">
          <p:sp>
            <p:nvSpPr>
              <p:cNvPr id="49" name="TextBox 48">
                <a:extLst>
                  <a:ext uri="{FF2B5EF4-FFF2-40B4-BE49-F238E27FC236}">
                    <a16:creationId xmlns:a16="http://schemas.microsoft.com/office/drawing/2014/main" id="{AA7A7540-DA3F-24AD-FF92-F58FE3ACD245}"/>
                  </a:ext>
                </a:extLst>
              </p:cNvPr>
              <p:cNvSpPr txBox="1">
                <a:spLocks noRot="1" noChangeAspect="1" noMove="1" noResize="1" noEditPoints="1" noAdjustHandles="1" noChangeArrowheads="1" noChangeShapeType="1" noTextEdit="1"/>
              </p:cNvSpPr>
              <p:nvPr/>
            </p:nvSpPr>
            <p:spPr>
              <a:xfrm>
                <a:off x="837204" y="5887089"/>
                <a:ext cx="8343118" cy="461665"/>
              </a:xfrm>
              <a:prstGeom prst="rect">
                <a:avLst/>
              </a:prstGeom>
              <a:blipFill>
                <a:blip r:embed="rId5"/>
                <a:stretch>
                  <a:fillRect l="-912" t="-8108" r="-456" b="-29730"/>
                </a:stretch>
              </a:blipFill>
            </p:spPr>
            <p:txBody>
              <a:bodyPr/>
              <a:lstStyle/>
              <a:p>
                <a:r>
                  <a:rPr lang="en-US">
                    <a:noFill/>
                  </a:rPr>
                  <a:t> </a:t>
                </a:r>
              </a:p>
            </p:txBody>
          </p:sp>
        </mc:Fallback>
      </mc:AlternateContent>
      <p:sp>
        <p:nvSpPr>
          <p:cNvPr id="50" name="Rectangle 49">
            <a:extLst>
              <a:ext uri="{FF2B5EF4-FFF2-40B4-BE49-F238E27FC236}">
                <a16:creationId xmlns:a16="http://schemas.microsoft.com/office/drawing/2014/main" id="{3D31E9E8-3F50-AF57-A044-825769895389}"/>
              </a:ext>
            </a:extLst>
          </p:cNvPr>
          <p:cNvSpPr/>
          <p:nvPr/>
        </p:nvSpPr>
        <p:spPr>
          <a:xfrm>
            <a:off x="3632336" y="2545698"/>
            <a:ext cx="6609057" cy="43584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CCE9A26-D6EB-4F71-5EBF-0B07C4B3D91C}"/>
              </a:ext>
            </a:extLst>
          </p:cNvPr>
          <p:cNvSpPr/>
          <p:nvPr/>
        </p:nvSpPr>
        <p:spPr>
          <a:xfrm>
            <a:off x="3698933" y="2607433"/>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BF3CFB8-5DB7-F826-39EF-EBD093B28478}"/>
              </a:ext>
            </a:extLst>
          </p:cNvPr>
          <p:cNvSpPr/>
          <p:nvPr/>
        </p:nvSpPr>
        <p:spPr>
          <a:xfrm>
            <a:off x="4314415" y="2600691"/>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61C650A0-1FB0-6388-E262-B8E464484438}"/>
              </a:ext>
            </a:extLst>
          </p:cNvPr>
          <p:cNvSpPr/>
          <p:nvPr/>
        </p:nvSpPr>
        <p:spPr>
          <a:xfrm>
            <a:off x="4929897" y="2607433"/>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EDDDBBEC-F7AF-F21C-BC99-B787B255FD1B}"/>
              </a:ext>
            </a:extLst>
          </p:cNvPr>
          <p:cNvSpPr/>
          <p:nvPr/>
        </p:nvSpPr>
        <p:spPr>
          <a:xfrm>
            <a:off x="5542973" y="2600691"/>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90FCC04-F510-94F7-37E1-99D38206FB02}"/>
              </a:ext>
            </a:extLst>
          </p:cNvPr>
          <p:cNvSpPr/>
          <p:nvPr/>
        </p:nvSpPr>
        <p:spPr>
          <a:xfrm>
            <a:off x="7998805" y="2603665"/>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51707B3A-1405-0847-1618-1264D888A91A}"/>
              </a:ext>
            </a:extLst>
          </p:cNvPr>
          <p:cNvSpPr/>
          <p:nvPr/>
        </p:nvSpPr>
        <p:spPr>
          <a:xfrm>
            <a:off x="8614287" y="2596923"/>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908AB5B8-710A-B417-FF45-7A66ADF0C947}"/>
              </a:ext>
            </a:extLst>
          </p:cNvPr>
          <p:cNvSpPr/>
          <p:nvPr/>
        </p:nvSpPr>
        <p:spPr>
          <a:xfrm>
            <a:off x="9229769" y="2603665"/>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7AD874A-EC7A-4375-0CFA-4A541992B14A}"/>
              </a:ext>
            </a:extLst>
          </p:cNvPr>
          <p:cNvSpPr/>
          <p:nvPr/>
        </p:nvSpPr>
        <p:spPr>
          <a:xfrm>
            <a:off x="9842845" y="2596923"/>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91516FF0-0D45-7ADF-1E75-6DB299AE26E7}"/>
              </a:ext>
            </a:extLst>
          </p:cNvPr>
          <p:cNvSpPr txBox="1"/>
          <p:nvPr/>
        </p:nvSpPr>
        <p:spPr>
          <a:xfrm>
            <a:off x="6558378" y="2583535"/>
            <a:ext cx="447558" cy="461665"/>
          </a:xfrm>
          <a:prstGeom prst="rect">
            <a:avLst/>
          </a:prstGeom>
          <a:noFill/>
        </p:spPr>
        <p:txBody>
          <a:bodyPr wrap="none" rtlCol="0">
            <a:spAutoFit/>
          </a:bodyPr>
          <a:lstStyle/>
          <a:p>
            <a:r>
              <a:rPr lang="en-US" sz="2400" b="1" dirty="0">
                <a:solidFill>
                  <a:schemeClr val="accent4">
                    <a:lumMod val="50000"/>
                  </a:schemeClr>
                </a:solidFill>
                <a:latin typeface="Bierstadt" panose="020B0004020202020204" pitchFamily="34" charset="0"/>
              </a:rPr>
              <a:t>…</a:t>
            </a:r>
          </a:p>
        </p:txBody>
      </p:sp>
      <p:sp>
        <p:nvSpPr>
          <p:cNvPr id="4" name="Rectangle 3">
            <a:extLst>
              <a:ext uri="{FF2B5EF4-FFF2-40B4-BE49-F238E27FC236}">
                <a16:creationId xmlns:a16="http://schemas.microsoft.com/office/drawing/2014/main" id="{26253C01-3B90-33CF-B232-7C28FD89DC84}"/>
              </a:ext>
            </a:extLst>
          </p:cNvPr>
          <p:cNvSpPr/>
          <p:nvPr/>
        </p:nvSpPr>
        <p:spPr>
          <a:xfrm>
            <a:off x="8418973" y="4685916"/>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721144B-F58D-7CF4-87D9-82E53C44F45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30923" y="5355143"/>
            <a:ext cx="296137" cy="296137"/>
          </a:xfrm>
          <a:prstGeom prst="rect">
            <a:avLst/>
          </a:prstGeom>
        </p:spPr>
      </p:pic>
      <p:sp>
        <p:nvSpPr>
          <p:cNvPr id="9" name="TextBox 8">
            <a:extLst>
              <a:ext uri="{FF2B5EF4-FFF2-40B4-BE49-F238E27FC236}">
                <a16:creationId xmlns:a16="http://schemas.microsoft.com/office/drawing/2014/main" id="{CFB52D9C-626D-2BCA-FB1A-88EC162D0507}"/>
              </a:ext>
            </a:extLst>
          </p:cNvPr>
          <p:cNvSpPr txBox="1"/>
          <p:nvPr/>
        </p:nvSpPr>
        <p:spPr>
          <a:xfrm>
            <a:off x="8723954" y="5330613"/>
            <a:ext cx="2377254"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Homomorphic MAC</a:t>
            </a:r>
          </a:p>
        </p:txBody>
      </p:sp>
      <p:sp>
        <p:nvSpPr>
          <p:cNvPr id="10" name="TextBox 9">
            <a:extLst>
              <a:ext uri="{FF2B5EF4-FFF2-40B4-BE49-F238E27FC236}">
                <a16:creationId xmlns:a16="http://schemas.microsoft.com/office/drawing/2014/main" id="{90795DCE-35FB-99C2-3C2E-452F6A4B2EB4}"/>
              </a:ext>
            </a:extLst>
          </p:cNvPr>
          <p:cNvSpPr txBox="1"/>
          <p:nvPr/>
        </p:nvSpPr>
        <p:spPr>
          <a:xfrm>
            <a:off x="8734228" y="4648668"/>
            <a:ext cx="1334533"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Codeword</a:t>
            </a:r>
          </a:p>
        </p:txBody>
      </p:sp>
      <p:sp>
        <p:nvSpPr>
          <p:cNvPr id="12" name="TextBox 11">
            <a:extLst>
              <a:ext uri="{FF2B5EF4-FFF2-40B4-BE49-F238E27FC236}">
                <a16:creationId xmlns:a16="http://schemas.microsoft.com/office/drawing/2014/main" id="{5FF46063-D86F-E6EB-1084-42CEBB5362F2}"/>
              </a:ext>
            </a:extLst>
          </p:cNvPr>
          <p:cNvSpPr txBox="1"/>
          <p:nvPr/>
        </p:nvSpPr>
        <p:spPr>
          <a:xfrm>
            <a:off x="8739508" y="4009075"/>
            <a:ext cx="1381725"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Data block</a:t>
            </a:r>
          </a:p>
        </p:txBody>
      </p:sp>
      <p:sp>
        <p:nvSpPr>
          <p:cNvPr id="13" name="Rectangle 12">
            <a:extLst>
              <a:ext uri="{FF2B5EF4-FFF2-40B4-BE49-F238E27FC236}">
                <a16:creationId xmlns:a16="http://schemas.microsoft.com/office/drawing/2014/main" id="{191BA89B-4F9A-31EF-F6D1-D5A2F5F29C41}"/>
              </a:ext>
            </a:extLst>
          </p:cNvPr>
          <p:cNvSpPr/>
          <p:nvPr/>
        </p:nvSpPr>
        <p:spPr>
          <a:xfrm>
            <a:off x="8412771" y="4040161"/>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93B545E7-62EF-15CD-88D4-471681FAF1F3}"/>
              </a:ext>
            </a:extLst>
          </p:cNvPr>
          <p:cNvSpPr/>
          <p:nvPr/>
        </p:nvSpPr>
        <p:spPr>
          <a:xfrm>
            <a:off x="3745021" y="2208069"/>
            <a:ext cx="223779" cy="2708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50"/>
                </a:solidFill>
                <a:latin typeface="Bierstadt" panose="020B0004020202020204" pitchFamily="34" charset="0"/>
              </a:rPr>
              <a:t>L</a:t>
            </a:r>
          </a:p>
        </p:txBody>
      </p:sp>
      <p:sp>
        <p:nvSpPr>
          <p:cNvPr id="15" name="Rounded Rectangle 14">
            <a:extLst>
              <a:ext uri="{FF2B5EF4-FFF2-40B4-BE49-F238E27FC236}">
                <a16:creationId xmlns:a16="http://schemas.microsoft.com/office/drawing/2014/main" id="{EF60A6FC-2316-861E-0EE9-41683C247BEF}"/>
              </a:ext>
            </a:extLst>
          </p:cNvPr>
          <p:cNvSpPr/>
          <p:nvPr/>
        </p:nvSpPr>
        <p:spPr>
          <a:xfrm>
            <a:off x="6703917" y="1239992"/>
            <a:ext cx="447558" cy="34156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50"/>
                </a:solidFill>
                <a:latin typeface="Bierstadt" panose="020B0004020202020204" pitchFamily="34" charset="0"/>
              </a:rPr>
              <a:t>R</a:t>
            </a:r>
          </a:p>
        </p:txBody>
      </p:sp>
      <p:sp>
        <p:nvSpPr>
          <p:cNvPr id="16" name="Rounded Rectangle 15">
            <a:extLst>
              <a:ext uri="{FF2B5EF4-FFF2-40B4-BE49-F238E27FC236}">
                <a16:creationId xmlns:a16="http://schemas.microsoft.com/office/drawing/2014/main" id="{7BD3F460-ECE2-6299-EB9C-C3EE19582EC2}"/>
              </a:ext>
            </a:extLst>
          </p:cNvPr>
          <p:cNvSpPr/>
          <p:nvPr/>
        </p:nvSpPr>
        <p:spPr>
          <a:xfrm>
            <a:off x="4362545" y="2209483"/>
            <a:ext cx="223779" cy="2708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50"/>
                </a:solidFill>
                <a:latin typeface="Bierstadt" panose="020B0004020202020204" pitchFamily="34" charset="0"/>
              </a:rPr>
              <a:t>L</a:t>
            </a:r>
          </a:p>
        </p:txBody>
      </p:sp>
      <p:sp>
        <p:nvSpPr>
          <p:cNvPr id="17" name="Rounded Rectangle 16">
            <a:extLst>
              <a:ext uri="{FF2B5EF4-FFF2-40B4-BE49-F238E27FC236}">
                <a16:creationId xmlns:a16="http://schemas.microsoft.com/office/drawing/2014/main" id="{C0F08941-E50C-3D1D-88D2-3E88375FA7BC}"/>
              </a:ext>
            </a:extLst>
          </p:cNvPr>
          <p:cNvSpPr/>
          <p:nvPr/>
        </p:nvSpPr>
        <p:spPr>
          <a:xfrm>
            <a:off x="4980069" y="2212809"/>
            <a:ext cx="223779" cy="2708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50"/>
                </a:solidFill>
                <a:latin typeface="Bierstadt" panose="020B0004020202020204" pitchFamily="34" charset="0"/>
              </a:rPr>
              <a:t>L</a:t>
            </a:r>
          </a:p>
        </p:txBody>
      </p:sp>
      <p:sp>
        <p:nvSpPr>
          <p:cNvPr id="18" name="Rounded Rectangle 17">
            <a:extLst>
              <a:ext uri="{FF2B5EF4-FFF2-40B4-BE49-F238E27FC236}">
                <a16:creationId xmlns:a16="http://schemas.microsoft.com/office/drawing/2014/main" id="{A6541458-3E85-1DCA-E399-95875F620935}"/>
              </a:ext>
            </a:extLst>
          </p:cNvPr>
          <p:cNvSpPr/>
          <p:nvPr/>
        </p:nvSpPr>
        <p:spPr>
          <a:xfrm>
            <a:off x="5597593" y="2214223"/>
            <a:ext cx="223779" cy="2708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50"/>
                </a:solidFill>
                <a:latin typeface="Bierstadt" panose="020B0004020202020204" pitchFamily="34" charset="0"/>
              </a:rPr>
              <a:t>L</a:t>
            </a:r>
          </a:p>
        </p:txBody>
      </p:sp>
      <p:sp>
        <p:nvSpPr>
          <p:cNvPr id="26" name="Rounded Rectangle 25">
            <a:extLst>
              <a:ext uri="{FF2B5EF4-FFF2-40B4-BE49-F238E27FC236}">
                <a16:creationId xmlns:a16="http://schemas.microsoft.com/office/drawing/2014/main" id="{FDFE3157-7144-AD5F-3510-1CE16C601780}"/>
              </a:ext>
            </a:extLst>
          </p:cNvPr>
          <p:cNvSpPr/>
          <p:nvPr/>
        </p:nvSpPr>
        <p:spPr>
          <a:xfrm>
            <a:off x="8049171" y="2211595"/>
            <a:ext cx="223779" cy="2708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50"/>
                </a:solidFill>
                <a:latin typeface="Bierstadt" panose="020B0004020202020204" pitchFamily="34" charset="0"/>
              </a:rPr>
              <a:t>L</a:t>
            </a:r>
          </a:p>
        </p:txBody>
      </p:sp>
      <p:sp>
        <p:nvSpPr>
          <p:cNvPr id="44" name="Rounded Rectangle 43">
            <a:extLst>
              <a:ext uri="{FF2B5EF4-FFF2-40B4-BE49-F238E27FC236}">
                <a16:creationId xmlns:a16="http://schemas.microsoft.com/office/drawing/2014/main" id="{9B4117D9-2471-071D-315A-D90BAB5DAA2E}"/>
              </a:ext>
            </a:extLst>
          </p:cNvPr>
          <p:cNvSpPr/>
          <p:nvPr/>
        </p:nvSpPr>
        <p:spPr>
          <a:xfrm>
            <a:off x="8666695" y="2213009"/>
            <a:ext cx="223779" cy="2708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50"/>
                </a:solidFill>
                <a:latin typeface="Bierstadt" panose="020B0004020202020204" pitchFamily="34" charset="0"/>
              </a:rPr>
              <a:t>L</a:t>
            </a:r>
          </a:p>
        </p:txBody>
      </p:sp>
      <p:sp>
        <p:nvSpPr>
          <p:cNvPr id="45" name="Rounded Rectangle 44">
            <a:extLst>
              <a:ext uri="{FF2B5EF4-FFF2-40B4-BE49-F238E27FC236}">
                <a16:creationId xmlns:a16="http://schemas.microsoft.com/office/drawing/2014/main" id="{CF51D737-B46B-CC5E-B6F5-61B828C1B939}"/>
              </a:ext>
            </a:extLst>
          </p:cNvPr>
          <p:cNvSpPr/>
          <p:nvPr/>
        </p:nvSpPr>
        <p:spPr>
          <a:xfrm>
            <a:off x="9284219" y="2216335"/>
            <a:ext cx="223779" cy="2708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50"/>
                </a:solidFill>
                <a:latin typeface="Bierstadt" panose="020B0004020202020204" pitchFamily="34" charset="0"/>
              </a:rPr>
              <a:t>L</a:t>
            </a:r>
          </a:p>
        </p:txBody>
      </p:sp>
      <p:sp>
        <p:nvSpPr>
          <p:cNvPr id="52" name="Rounded Rectangle 51">
            <a:extLst>
              <a:ext uri="{FF2B5EF4-FFF2-40B4-BE49-F238E27FC236}">
                <a16:creationId xmlns:a16="http://schemas.microsoft.com/office/drawing/2014/main" id="{80D20460-BDD6-0F1E-2C91-45E6D1E1535B}"/>
              </a:ext>
            </a:extLst>
          </p:cNvPr>
          <p:cNvSpPr/>
          <p:nvPr/>
        </p:nvSpPr>
        <p:spPr>
          <a:xfrm>
            <a:off x="9901743" y="2217749"/>
            <a:ext cx="223779" cy="2708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50"/>
                </a:solidFill>
                <a:latin typeface="Bierstadt" panose="020B0004020202020204" pitchFamily="34" charset="0"/>
              </a:rPr>
              <a:t>L</a:t>
            </a:r>
          </a:p>
        </p:txBody>
      </p:sp>
      <p:sp>
        <p:nvSpPr>
          <p:cNvPr id="61" name="TextBox 60">
            <a:extLst>
              <a:ext uri="{FF2B5EF4-FFF2-40B4-BE49-F238E27FC236}">
                <a16:creationId xmlns:a16="http://schemas.microsoft.com/office/drawing/2014/main" id="{76A3B0D9-4937-CB25-B898-8EF7EBB0F52D}"/>
              </a:ext>
            </a:extLst>
          </p:cNvPr>
          <p:cNvSpPr txBox="1"/>
          <p:nvPr/>
        </p:nvSpPr>
        <p:spPr>
          <a:xfrm>
            <a:off x="5208680" y="1625819"/>
            <a:ext cx="332142" cy="307777"/>
          </a:xfrm>
          <a:prstGeom prst="rect">
            <a:avLst/>
          </a:prstGeom>
          <a:noFill/>
        </p:spPr>
        <p:txBody>
          <a:bodyPr wrap="none" rtlCol="0">
            <a:spAutoFit/>
          </a:bodyPr>
          <a:lstStyle/>
          <a:p>
            <a:r>
              <a:rPr lang="en-US" sz="1400" dirty="0">
                <a:solidFill>
                  <a:srgbClr val="00B050"/>
                </a:solidFill>
                <a:latin typeface="Bierstadt" panose="020B0004020202020204" pitchFamily="34" charset="0"/>
              </a:rPr>
              <a:t>…</a:t>
            </a:r>
          </a:p>
        </p:txBody>
      </p:sp>
      <p:sp>
        <p:nvSpPr>
          <p:cNvPr id="80" name="TextBox 79">
            <a:extLst>
              <a:ext uri="{FF2B5EF4-FFF2-40B4-BE49-F238E27FC236}">
                <a16:creationId xmlns:a16="http://schemas.microsoft.com/office/drawing/2014/main" id="{DFDADD2E-735B-735E-758D-CFC94E400F0B}"/>
              </a:ext>
            </a:extLst>
          </p:cNvPr>
          <p:cNvSpPr txBox="1"/>
          <p:nvPr/>
        </p:nvSpPr>
        <p:spPr>
          <a:xfrm>
            <a:off x="8263429" y="1643375"/>
            <a:ext cx="332142" cy="307777"/>
          </a:xfrm>
          <a:prstGeom prst="rect">
            <a:avLst/>
          </a:prstGeom>
          <a:noFill/>
        </p:spPr>
        <p:txBody>
          <a:bodyPr wrap="none" rtlCol="0">
            <a:spAutoFit/>
          </a:bodyPr>
          <a:lstStyle/>
          <a:p>
            <a:r>
              <a:rPr lang="en-US" sz="1400" dirty="0">
                <a:solidFill>
                  <a:srgbClr val="00B050"/>
                </a:solidFill>
                <a:latin typeface="Bierstadt" panose="020B0004020202020204" pitchFamily="34" charset="0"/>
              </a:rPr>
              <a:t>…</a:t>
            </a:r>
          </a:p>
        </p:txBody>
      </p:sp>
      <p:cxnSp>
        <p:nvCxnSpPr>
          <p:cNvPr id="84" name="Straight Arrow Connector 83">
            <a:extLst>
              <a:ext uri="{FF2B5EF4-FFF2-40B4-BE49-F238E27FC236}">
                <a16:creationId xmlns:a16="http://schemas.microsoft.com/office/drawing/2014/main" id="{6CE9257C-DA04-8109-D770-95D6766EF4DE}"/>
              </a:ext>
            </a:extLst>
          </p:cNvPr>
          <p:cNvCxnSpPr>
            <a:cxnSpLocks/>
            <a:endCxn id="14" idx="0"/>
          </p:cNvCxnSpPr>
          <p:nvPr/>
        </p:nvCxnSpPr>
        <p:spPr>
          <a:xfrm flipH="1">
            <a:off x="3856911" y="1908718"/>
            <a:ext cx="287260" cy="2993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6967541-BFB6-0BB9-6FAC-021345F9424E}"/>
              </a:ext>
            </a:extLst>
          </p:cNvPr>
          <p:cNvCxnSpPr>
            <a:cxnSpLocks/>
            <a:endCxn id="16" idx="0"/>
          </p:cNvCxnSpPr>
          <p:nvPr/>
        </p:nvCxnSpPr>
        <p:spPr>
          <a:xfrm>
            <a:off x="4146206" y="1908718"/>
            <a:ext cx="328229" cy="30076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3B95D61-46A6-C1B4-E54D-9AF0619BD9AF}"/>
              </a:ext>
            </a:extLst>
          </p:cNvPr>
          <p:cNvCxnSpPr>
            <a:cxnSpLocks/>
          </p:cNvCxnSpPr>
          <p:nvPr/>
        </p:nvCxnSpPr>
        <p:spPr>
          <a:xfrm flipH="1">
            <a:off x="5081694" y="1907346"/>
            <a:ext cx="287260" cy="2993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B4B03DEC-37F6-01DF-F289-257A576EC901}"/>
              </a:ext>
            </a:extLst>
          </p:cNvPr>
          <p:cNvCxnSpPr>
            <a:cxnSpLocks/>
          </p:cNvCxnSpPr>
          <p:nvPr/>
        </p:nvCxnSpPr>
        <p:spPr>
          <a:xfrm>
            <a:off x="5370989" y="1907346"/>
            <a:ext cx="328229" cy="30076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70EF176B-4B20-22A4-49DB-933D9C9B6F87}"/>
              </a:ext>
            </a:extLst>
          </p:cNvPr>
          <p:cNvCxnSpPr>
            <a:cxnSpLocks/>
          </p:cNvCxnSpPr>
          <p:nvPr/>
        </p:nvCxnSpPr>
        <p:spPr>
          <a:xfrm flipH="1">
            <a:off x="8143100" y="1910911"/>
            <a:ext cx="287260" cy="2993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31EE1C6-0548-61AE-CF79-AD2056FD350E}"/>
              </a:ext>
            </a:extLst>
          </p:cNvPr>
          <p:cNvCxnSpPr>
            <a:cxnSpLocks/>
          </p:cNvCxnSpPr>
          <p:nvPr/>
        </p:nvCxnSpPr>
        <p:spPr>
          <a:xfrm>
            <a:off x="8432395" y="1910911"/>
            <a:ext cx="328229" cy="30076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A62FE476-F102-BA3C-FD3A-65C9F972B25A}"/>
              </a:ext>
            </a:extLst>
          </p:cNvPr>
          <p:cNvCxnSpPr>
            <a:cxnSpLocks/>
          </p:cNvCxnSpPr>
          <p:nvPr/>
        </p:nvCxnSpPr>
        <p:spPr>
          <a:xfrm flipH="1">
            <a:off x="9378148" y="1925592"/>
            <a:ext cx="287260" cy="2993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9F5DE8D-223E-0BB8-400E-752C6F71A150}"/>
              </a:ext>
            </a:extLst>
          </p:cNvPr>
          <p:cNvCxnSpPr>
            <a:cxnSpLocks/>
          </p:cNvCxnSpPr>
          <p:nvPr/>
        </p:nvCxnSpPr>
        <p:spPr>
          <a:xfrm>
            <a:off x="9667443" y="1925592"/>
            <a:ext cx="328229" cy="30076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6" name="Right Brace 95">
            <a:extLst>
              <a:ext uri="{FF2B5EF4-FFF2-40B4-BE49-F238E27FC236}">
                <a16:creationId xmlns:a16="http://schemas.microsoft.com/office/drawing/2014/main" id="{FB9274A7-83CC-9867-E0CC-FF2FE6F23DE8}"/>
              </a:ext>
            </a:extLst>
          </p:cNvPr>
          <p:cNvSpPr/>
          <p:nvPr/>
        </p:nvSpPr>
        <p:spPr>
          <a:xfrm>
            <a:off x="10446327" y="1274618"/>
            <a:ext cx="346364" cy="1212525"/>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TextBox 96">
            <a:extLst>
              <a:ext uri="{FF2B5EF4-FFF2-40B4-BE49-F238E27FC236}">
                <a16:creationId xmlns:a16="http://schemas.microsoft.com/office/drawing/2014/main" id="{2C4A5AFD-D7A9-2CB3-E3F5-058A89A3F7D5}"/>
              </a:ext>
            </a:extLst>
          </p:cNvPr>
          <p:cNvSpPr txBox="1"/>
          <p:nvPr/>
        </p:nvSpPr>
        <p:spPr>
          <a:xfrm>
            <a:off x="10760973" y="1705935"/>
            <a:ext cx="1453218" cy="400110"/>
          </a:xfrm>
          <a:prstGeom prst="rect">
            <a:avLst/>
          </a:prstGeom>
          <a:noFill/>
        </p:spPr>
        <p:txBody>
          <a:bodyPr wrap="none" rtlCol="0">
            <a:spAutoFit/>
          </a:bodyPr>
          <a:lstStyle/>
          <a:p>
            <a:r>
              <a:rPr lang="en-US" sz="2000" dirty="0">
                <a:solidFill>
                  <a:srgbClr val="00B050"/>
                </a:solidFill>
                <a:latin typeface="Bierstadt" panose="020B0004020202020204" pitchFamily="34" charset="0"/>
              </a:rPr>
              <a:t>Merkle Tree</a:t>
            </a:r>
          </a:p>
        </p:txBody>
      </p:sp>
      <p:sp>
        <p:nvSpPr>
          <p:cNvPr id="98" name="TextBox 97">
            <a:extLst>
              <a:ext uri="{FF2B5EF4-FFF2-40B4-BE49-F238E27FC236}">
                <a16:creationId xmlns:a16="http://schemas.microsoft.com/office/drawing/2014/main" id="{77AEDC52-B46E-634C-A6D9-A23273C6CEDA}"/>
              </a:ext>
            </a:extLst>
          </p:cNvPr>
          <p:cNvSpPr txBox="1"/>
          <p:nvPr/>
        </p:nvSpPr>
        <p:spPr>
          <a:xfrm>
            <a:off x="7842975" y="1067065"/>
            <a:ext cx="2094997" cy="400110"/>
          </a:xfrm>
          <a:prstGeom prst="rect">
            <a:avLst/>
          </a:prstGeom>
          <a:noFill/>
        </p:spPr>
        <p:txBody>
          <a:bodyPr wrap="none" rtlCol="0">
            <a:spAutoFit/>
          </a:bodyPr>
          <a:lstStyle/>
          <a:p>
            <a:r>
              <a:rPr lang="en-US" sz="2000" dirty="0">
                <a:solidFill>
                  <a:srgbClr val="FF0000"/>
                </a:solidFill>
                <a:latin typeface="Bierstadt" panose="020B0004020202020204" pitchFamily="34" charset="0"/>
              </a:rPr>
              <a:t>Kept by the client</a:t>
            </a:r>
          </a:p>
        </p:txBody>
      </p:sp>
      <p:cxnSp>
        <p:nvCxnSpPr>
          <p:cNvPr id="100" name="Straight Arrow Connector 99">
            <a:extLst>
              <a:ext uri="{FF2B5EF4-FFF2-40B4-BE49-F238E27FC236}">
                <a16:creationId xmlns:a16="http://schemas.microsoft.com/office/drawing/2014/main" id="{C43C9928-2E4A-F684-90E1-D667E58F58AF}"/>
              </a:ext>
            </a:extLst>
          </p:cNvPr>
          <p:cNvCxnSpPr>
            <a:stCxn id="98" idx="1"/>
            <a:endCxn id="15" idx="3"/>
          </p:cNvCxnSpPr>
          <p:nvPr/>
        </p:nvCxnSpPr>
        <p:spPr>
          <a:xfrm flipH="1">
            <a:off x="7151475" y="1267120"/>
            <a:ext cx="691500" cy="143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79F3AA0-0D76-416D-F6B1-6E372C86B96E}"/>
              </a:ext>
            </a:extLst>
          </p:cNvPr>
          <p:cNvSpPr txBox="1"/>
          <p:nvPr/>
        </p:nvSpPr>
        <p:spPr>
          <a:xfrm>
            <a:off x="3983178" y="1634295"/>
            <a:ext cx="332142" cy="307777"/>
          </a:xfrm>
          <a:prstGeom prst="rect">
            <a:avLst/>
          </a:prstGeom>
          <a:noFill/>
        </p:spPr>
        <p:txBody>
          <a:bodyPr wrap="none" rtlCol="0">
            <a:spAutoFit/>
          </a:bodyPr>
          <a:lstStyle/>
          <a:p>
            <a:r>
              <a:rPr lang="en-US" sz="1400" dirty="0">
                <a:solidFill>
                  <a:srgbClr val="00B050"/>
                </a:solidFill>
                <a:latin typeface="Bierstadt" panose="020B0004020202020204" pitchFamily="34" charset="0"/>
              </a:rPr>
              <a:t>…</a:t>
            </a:r>
          </a:p>
        </p:txBody>
      </p:sp>
      <p:sp>
        <p:nvSpPr>
          <p:cNvPr id="102" name="TextBox 101">
            <a:extLst>
              <a:ext uri="{FF2B5EF4-FFF2-40B4-BE49-F238E27FC236}">
                <a16:creationId xmlns:a16="http://schemas.microsoft.com/office/drawing/2014/main" id="{1F2A4363-109A-0C85-4083-A859BF696F5E}"/>
              </a:ext>
            </a:extLst>
          </p:cNvPr>
          <p:cNvSpPr txBox="1"/>
          <p:nvPr/>
        </p:nvSpPr>
        <p:spPr>
          <a:xfrm>
            <a:off x="9507998" y="1648655"/>
            <a:ext cx="332142" cy="307777"/>
          </a:xfrm>
          <a:prstGeom prst="rect">
            <a:avLst/>
          </a:prstGeom>
          <a:noFill/>
        </p:spPr>
        <p:txBody>
          <a:bodyPr wrap="none" rtlCol="0">
            <a:spAutoFit/>
          </a:bodyPr>
          <a:lstStyle/>
          <a:p>
            <a:r>
              <a:rPr lang="en-US" sz="1400" dirty="0">
                <a:solidFill>
                  <a:srgbClr val="00B050"/>
                </a:solidFill>
                <a:latin typeface="Bierstadt" panose="020B0004020202020204" pitchFamily="34" charset="0"/>
              </a:rPr>
              <a:t>…</a:t>
            </a:r>
          </a:p>
        </p:txBody>
      </p:sp>
      <p:sp>
        <p:nvSpPr>
          <p:cNvPr id="103" name="Rounded Rectangle 102">
            <a:extLst>
              <a:ext uri="{FF2B5EF4-FFF2-40B4-BE49-F238E27FC236}">
                <a16:creationId xmlns:a16="http://schemas.microsoft.com/office/drawing/2014/main" id="{83431D69-33CE-127E-BAF4-F28FEE763EA1}"/>
              </a:ext>
            </a:extLst>
          </p:cNvPr>
          <p:cNvSpPr/>
          <p:nvPr/>
        </p:nvSpPr>
        <p:spPr>
          <a:xfrm>
            <a:off x="8316372" y="3359826"/>
            <a:ext cx="447558" cy="34156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B050"/>
              </a:solidFill>
              <a:latin typeface="Bierstadt" panose="020B0004020202020204" pitchFamily="34" charset="0"/>
            </a:endParaRPr>
          </a:p>
        </p:txBody>
      </p:sp>
      <p:sp>
        <p:nvSpPr>
          <p:cNvPr id="104" name="TextBox 103">
            <a:extLst>
              <a:ext uri="{FF2B5EF4-FFF2-40B4-BE49-F238E27FC236}">
                <a16:creationId xmlns:a16="http://schemas.microsoft.com/office/drawing/2014/main" id="{012D0B0E-3621-8B9F-D614-59A1C1D35F69}"/>
              </a:ext>
            </a:extLst>
          </p:cNvPr>
          <p:cNvSpPr txBox="1"/>
          <p:nvPr/>
        </p:nvSpPr>
        <p:spPr>
          <a:xfrm>
            <a:off x="8761715" y="3350020"/>
            <a:ext cx="891270"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HMAC</a:t>
            </a:r>
          </a:p>
        </p:txBody>
      </p:sp>
      <p:sp>
        <p:nvSpPr>
          <p:cNvPr id="105" name="Slide Number Placeholder 104">
            <a:extLst>
              <a:ext uri="{FF2B5EF4-FFF2-40B4-BE49-F238E27FC236}">
                <a16:creationId xmlns:a16="http://schemas.microsoft.com/office/drawing/2014/main" id="{DCBCE379-98A0-3793-8FD1-7DE04B2C5DCA}"/>
              </a:ext>
            </a:extLst>
          </p:cNvPr>
          <p:cNvSpPr>
            <a:spLocks noGrp="1"/>
          </p:cNvSpPr>
          <p:nvPr>
            <p:ph type="sldNum" sz="quarter" idx="12"/>
          </p:nvPr>
        </p:nvSpPr>
        <p:spPr/>
        <p:txBody>
          <a:bodyPr/>
          <a:lstStyle/>
          <a:p>
            <a:fld id="{C2D47E1E-16B8-6B43-8345-A36FFC908F81}" type="slidenum">
              <a:rPr lang="en-US" smtClean="0"/>
              <a:t>9</a:t>
            </a:fld>
            <a:endParaRPr lang="en-US"/>
          </a:p>
        </p:txBody>
      </p:sp>
    </p:spTree>
    <p:extLst>
      <p:ext uri="{BB962C8B-B14F-4D97-AF65-F5344CB8AC3E}">
        <p14:creationId xmlns:p14="http://schemas.microsoft.com/office/powerpoint/2010/main" val="5090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250"/>
                                        <p:tgtEl>
                                          <p:spTgt spid="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linds(horizontal)">
                                      <p:cBhvr>
                                        <p:cTn id="10" dur="250"/>
                                        <p:tgtEl>
                                          <p:spTgt spid="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linds(horizontal)">
                                      <p:cBhvr>
                                        <p:cTn id="13" dur="250"/>
                                        <p:tgtEl>
                                          <p:spTgt spid="7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linds(horizontal)">
                                      <p:cBhvr>
                                        <p:cTn id="16" dur="250"/>
                                        <p:tgtEl>
                                          <p:spTgt spid="7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blinds(horizontal)">
                                      <p:cBhvr>
                                        <p:cTn id="19" dur="250"/>
                                        <p:tgtEl>
                                          <p:spTgt spid="7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250"/>
                                        <p:tgtEl>
                                          <p:spTgt spid="7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blinds(horizontal)">
                                      <p:cBhvr>
                                        <p:cTn id="25" dur="250"/>
                                        <p:tgtEl>
                                          <p:spTgt spid="7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blinds(horizontal)">
                                      <p:cBhvr>
                                        <p:cTn id="28" dur="250"/>
                                        <p:tgtEl>
                                          <p:spTgt spid="7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linds(horizontal)">
                                      <p:cBhvr>
                                        <p:cTn id="31" dur="250"/>
                                        <p:tgtEl>
                                          <p:spTgt spid="7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blinds(horizontal)">
                                      <p:cBhvr>
                                        <p:cTn id="34" dur="250"/>
                                        <p:tgtEl>
                                          <p:spTgt spid="7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linds(horizontal)">
                                      <p:cBhvr>
                                        <p:cTn id="37" dur="250"/>
                                        <p:tgtEl>
                                          <p:spTgt spid="48"/>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250"/>
                                        <p:tgtEl>
                                          <p:spTgt spid="12"/>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25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250"/>
                                        <p:tgtEl>
                                          <p:spTgt spid="1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250"/>
                                        <p:tgtEl>
                                          <p:spTgt spid="1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250"/>
                                        <p:tgtEl>
                                          <p:spTgt spid="1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250"/>
                                        <p:tgtEl>
                                          <p:spTgt spid="1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linds(horizontal)">
                                      <p:cBhvr>
                                        <p:cTn id="60" dur="250"/>
                                        <p:tgtEl>
                                          <p:spTgt spid="1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linds(horizontal)">
                                      <p:cBhvr>
                                        <p:cTn id="63" dur="250"/>
                                        <p:tgtEl>
                                          <p:spTgt spid="2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blinds(horizontal)">
                                      <p:cBhvr>
                                        <p:cTn id="66" dur="250"/>
                                        <p:tgtEl>
                                          <p:spTgt spid="44"/>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linds(horizontal)">
                                      <p:cBhvr>
                                        <p:cTn id="69" dur="250"/>
                                        <p:tgtEl>
                                          <p:spTgt spid="4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linds(horizontal)">
                                      <p:cBhvr>
                                        <p:cTn id="72" dur="250"/>
                                        <p:tgtEl>
                                          <p:spTgt spid="5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blinds(horizontal)">
                                      <p:cBhvr>
                                        <p:cTn id="75" dur="250"/>
                                        <p:tgtEl>
                                          <p:spTgt spid="6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blinds(horizontal)">
                                      <p:cBhvr>
                                        <p:cTn id="78" dur="250"/>
                                        <p:tgtEl>
                                          <p:spTgt spid="80"/>
                                        </p:tgtEl>
                                      </p:cBhvr>
                                    </p:animEffect>
                                  </p:childTnLst>
                                </p:cTn>
                              </p:par>
                              <p:par>
                                <p:cTn id="79" presetID="3" presetClass="entr" presetSubtype="10" fill="hold" nodeType="with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blinds(horizontal)">
                                      <p:cBhvr>
                                        <p:cTn id="81" dur="250"/>
                                        <p:tgtEl>
                                          <p:spTgt spid="84"/>
                                        </p:tgtEl>
                                      </p:cBhvr>
                                    </p:animEffect>
                                  </p:childTnLst>
                                </p:cTn>
                              </p:par>
                              <p:par>
                                <p:cTn id="82" presetID="3" presetClass="entr" presetSubtype="10" fill="hold" nodeType="with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blinds(horizontal)">
                                      <p:cBhvr>
                                        <p:cTn id="84" dur="250"/>
                                        <p:tgtEl>
                                          <p:spTgt spid="85"/>
                                        </p:tgtEl>
                                      </p:cBhvr>
                                    </p:animEffect>
                                  </p:childTnLst>
                                </p:cTn>
                              </p:par>
                              <p:par>
                                <p:cTn id="85" presetID="3" presetClass="entr" presetSubtype="10" fill="hold" nodeType="with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blinds(horizontal)">
                                      <p:cBhvr>
                                        <p:cTn id="87" dur="250"/>
                                        <p:tgtEl>
                                          <p:spTgt spid="90"/>
                                        </p:tgtEl>
                                      </p:cBhvr>
                                    </p:animEffect>
                                  </p:childTnLst>
                                </p:cTn>
                              </p:par>
                              <p:par>
                                <p:cTn id="88" presetID="3" presetClass="entr" presetSubtype="10" fill="hold"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blinds(horizontal)">
                                      <p:cBhvr>
                                        <p:cTn id="90" dur="250"/>
                                        <p:tgtEl>
                                          <p:spTgt spid="91"/>
                                        </p:tgtEl>
                                      </p:cBhvr>
                                    </p:animEffect>
                                  </p:childTnLst>
                                </p:cTn>
                              </p:par>
                              <p:par>
                                <p:cTn id="91" presetID="3" presetClass="entr" presetSubtype="10" fill="hold"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blinds(horizontal)">
                                      <p:cBhvr>
                                        <p:cTn id="93" dur="250"/>
                                        <p:tgtEl>
                                          <p:spTgt spid="92"/>
                                        </p:tgtEl>
                                      </p:cBhvr>
                                    </p:animEffect>
                                  </p:childTnLst>
                                </p:cTn>
                              </p:par>
                              <p:par>
                                <p:cTn id="94" presetID="3" presetClass="entr" presetSubtype="10" fill="hold" nodeType="with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blinds(horizontal)">
                                      <p:cBhvr>
                                        <p:cTn id="96" dur="250"/>
                                        <p:tgtEl>
                                          <p:spTgt spid="93"/>
                                        </p:tgtEl>
                                      </p:cBhvr>
                                    </p:animEffect>
                                  </p:childTnLst>
                                </p:cTn>
                              </p:par>
                              <p:par>
                                <p:cTn id="97" presetID="3" presetClass="entr" presetSubtype="10"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blinds(horizontal)">
                                      <p:cBhvr>
                                        <p:cTn id="99" dur="250"/>
                                        <p:tgtEl>
                                          <p:spTgt spid="94"/>
                                        </p:tgtEl>
                                      </p:cBhvr>
                                    </p:animEffect>
                                  </p:childTnLst>
                                </p:cTn>
                              </p:par>
                              <p:par>
                                <p:cTn id="100" presetID="3" presetClass="entr" presetSubtype="10" fill="hold" nodeType="with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blinds(horizontal)">
                                      <p:cBhvr>
                                        <p:cTn id="102" dur="250"/>
                                        <p:tgtEl>
                                          <p:spTgt spid="95"/>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blinds(horizontal)">
                                      <p:cBhvr>
                                        <p:cTn id="105" dur="250"/>
                                        <p:tgtEl>
                                          <p:spTgt spid="96"/>
                                        </p:tgtEl>
                                      </p:cBhvr>
                                    </p:animEffect>
                                  </p:childTnLst>
                                </p:cTn>
                              </p:par>
                              <p:par>
                                <p:cTn id="106" presetID="3" presetClass="entr" presetSubtype="10" fill="hold" grpId="1" nodeType="withEffect">
                                  <p:stCondLst>
                                    <p:cond delay="0"/>
                                  </p:stCondLst>
                                  <p:childTnLst>
                                    <p:set>
                                      <p:cBhvr>
                                        <p:cTn id="107" dur="1" fill="hold">
                                          <p:stCondLst>
                                            <p:cond delay="0"/>
                                          </p:stCondLst>
                                        </p:cTn>
                                        <p:tgtEl>
                                          <p:spTgt spid="96"/>
                                        </p:tgtEl>
                                        <p:attrNameLst>
                                          <p:attrName>style.visibility</p:attrName>
                                        </p:attrNameLst>
                                      </p:cBhvr>
                                      <p:to>
                                        <p:strVal val="visible"/>
                                      </p:to>
                                    </p:set>
                                    <p:animEffect transition="in" filter="blinds(horizontal)">
                                      <p:cBhvr>
                                        <p:cTn id="108" dur="250"/>
                                        <p:tgtEl>
                                          <p:spTgt spid="9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blinds(horizontal)">
                                      <p:cBhvr>
                                        <p:cTn id="111" dur="250"/>
                                        <p:tgtEl>
                                          <p:spTgt spid="97"/>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01"/>
                                        </p:tgtEl>
                                        <p:attrNameLst>
                                          <p:attrName>style.visibility</p:attrName>
                                        </p:attrNameLst>
                                      </p:cBhvr>
                                      <p:to>
                                        <p:strVal val="visible"/>
                                      </p:to>
                                    </p:set>
                                    <p:animEffect transition="in" filter="blinds(horizontal)">
                                      <p:cBhvr>
                                        <p:cTn id="114" dur="250"/>
                                        <p:tgtEl>
                                          <p:spTgt spid="101"/>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02"/>
                                        </p:tgtEl>
                                        <p:attrNameLst>
                                          <p:attrName>style.visibility</p:attrName>
                                        </p:attrNameLst>
                                      </p:cBhvr>
                                      <p:to>
                                        <p:strVal val="visible"/>
                                      </p:to>
                                    </p:set>
                                    <p:animEffect transition="in" filter="blinds(horizontal)">
                                      <p:cBhvr>
                                        <p:cTn id="117" dur="250"/>
                                        <p:tgtEl>
                                          <p:spTgt spid="102"/>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104"/>
                                        </p:tgtEl>
                                        <p:attrNameLst>
                                          <p:attrName>style.visibility</p:attrName>
                                        </p:attrNameLst>
                                      </p:cBhvr>
                                      <p:to>
                                        <p:strVal val="visible"/>
                                      </p:to>
                                    </p:set>
                                    <p:animEffect transition="in" filter="blinds(horizontal)">
                                      <p:cBhvr>
                                        <p:cTn id="120" dur="500"/>
                                        <p:tgtEl>
                                          <p:spTgt spid="104"/>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03"/>
                                        </p:tgtEl>
                                        <p:attrNameLst>
                                          <p:attrName>style.visibility</p:attrName>
                                        </p:attrNameLst>
                                      </p:cBhvr>
                                      <p:to>
                                        <p:strVal val="visible"/>
                                      </p:to>
                                    </p:set>
                                    <p:animEffect transition="in" filter="blinds(horizontal)">
                                      <p:cBhvr>
                                        <p:cTn id="123" dur="500"/>
                                        <p:tgtEl>
                                          <p:spTgt spid="103"/>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98"/>
                                        </p:tgtEl>
                                        <p:attrNameLst>
                                          <p:attrName>style.visibility</p:attrName>
                                        </p:attrNameLst>
                                      </p:cBhvr>
                                      <p:to>
                                        <p:strVal val="visible"/>
                                      </p:to>
                                    </p:set>
                                    <p:animEffect transition="in" filter="blinds(horizontal)">
                                      <p:cBhvr>
                                        <p:cTn id="128" dur="250"/>
                                        <p:tgtEl>
                                          <p:spTgt spid="98"/>
                                        </p:tgtEl>
                                      </p:cBhvr>
                                    </p:animEffect>
                                  </p:childTnLst>
                                </p:cTn>
                              </p:par>
                              <p:par>
                                <p:cTn id="129" presetID="3" presetClass="entr" presetSubtype="10" fill="hold" nodeType="withEffect">
                                  <p:stCondLst>
                                    <p:cond delay="0"/>
                                  </p:stCondLst>
                                  <p:childTnLst>
                                    <p:set>
                                      <p:cBhvr>
                                        <p:cTn id="130" dur="1" fill="hold">
                                          <p:stCondLst>
                                            <p:cond delay="0"/>
                                          </p:stCondLst>
                                        </p:cTn>
                                        <p:tgtEl>
                                          <p:spTgt spid="100"/>
                                        </p:tgtEl>
                                        <p:attrNameLst>
                                          <p:attrName>style.visibility</p:attrName>
                                        </p:attrNameLst>
                                      </p:cBhvr>
                                      <p:to>
                                        <p:strVal val="visible"/>
                                      </p:to>
                                    </p:set>
                                    <p:animEffect transition="in" filter="blinds(horizontal)">
                                      <p:cBhvr>
                                        <p:cTn id="131" dur="250"/>
                                        <p:tgtEl>
                                          <p:spTgt spid="100"/>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blinds(horizontal)">
                                      <p:cBhvr>
                                        <p:cTn id="136" dur="250"/>
                                        <p:tgtEl>
                                          <p:spTgt spid="6"/>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7"/>
                                        </p:tgtEl>
                                        <p:attrNameLst>
                                          <p:attrName>style.visibility</p:attrName>
                                        </p:attrNameLst>
                                      </p:cBhvr>
                                      <p:to>
                                        <p:strVal val="visible"/>
                                      </p:to>
                                    </p:set>
                                    <p:animEffect transition="in" filter="blinds(horizontal)">
                                      <p:cBhvr>
                                        <p:cTn id="139" dur="250"/>
                                        <p:tgtEl>
                                          <p:spTgt spid="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blinds(horizontal)">
                                      <p:cBhvr>
                                        <p:cTn id="142" dur="250"/>
                                        <p:tgtEl>
                                          <p:spTgt spid="25"/>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blinds(horizontal)">
                                      <p:cBhvr>
                                        <p:cTn id="145" dur="250"/>
                                        <p:tgtEl>
                                          <p:spTgt spid="28"/>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blinds(horizontal)">
                                      <p:cBhvr>
                                        <p:cTn id="148" dur="250"/>
                                        <p:tgtEl>
                                          <p:spTgt spid="27"/>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blinds(horizontal)">
                                      <p:cBhvr>
                                        <p:cTn id="151" dur="250"/>
                                        <p:tgtEl>
                                          <p:spTgt spid="31"/>
                                        </p:tgtEl>
                                      </p:cBhvr>
                                    </p:animEffect>
                                  </p:childTnLst>
                                </p:cTn>
                              </p:par>
                              <p:par>
                                <p:cTn id="152" presetID="3" presetClass="entr" presetSubtype="10" fill="hold" nodeType="with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blinds(horizontal)">
                                      <p:cBhvr>
                                        <p:cTn id="154" dur="250"/>
                                        <p:tgtEl>
                                          <p:spTgt spid="42"/>
                                        </p:tgtEl>
                                      </p:cBhvr>
                                    </p:animEffect>
                                  </p:childTnLst>
                                </p:cTn>
                              </p:par>
                              <p:par>
                                <p:cTn id="155" presetID="3" presetClass="entr" presetSubtype="10" fill="hold"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blinds(horizontal)">
                                      <p:cBhvr>
                                        <p:cTn id="157" dur="250"/>
                                        <p:tgtEl>
                                          <p:spTgt spid="43"/>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blinds(horizontal)">
                                      <p:cBhvr>
                                        <p:cTn id="160" dur="250"/>
                                        <p:tgtEl>
                                          <p:spTgt spid="46"/>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blinds(horizontal)">
                                      <p:cBhvr>
                                        <p:cTn id="163" dur="250"/>
                                        <p:tgtEl>
                                          <p:spTgt spid="47"/>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4"/>
                                        </p:tgtEl>
                                        <p:attrNameLst>
                                          <p:attrName>style.visibility</p:attrName>
                                        </p:attrNameLst>
                                      </p:cBhvr>
                                      <p:to>
                                        <p:strVal val="visible"/>
                                      </p:to>
                                    </p:set>
                                    <p:animEffect transition="in" filter="blinds(horizontal)">
                                      <p:cBhvr>
                                        <p:cTn id="166" dur="250"/>
                                        <p:tgtEl>
                                          <p:spTgt spid="4"/>
                                        </p:tgtEl>
                                      </p:cBhvr>
                                    </p:animEffect>
                                  </p:childTnLst>
                                </p:cTn>
                              </p:par>
                              <p:par>
                                <p:cTn id="167" presetID="3" presetClass="entr" presetSubtype="10" fill="hold" nodeType="withEffect">
                                  <p:stCondLst>
                                    <p:cond delay="0"/>
                                  </p:stCondLst>
                                  <p:childTnLst>
                                    <p:set>
                                      <p:cBhvr>
                                        <p:cTn id="168" dur="1" fill="hold">
                                          <p:stCondLst>
                                            <p:cond delay="0"/>
                                          </p:stCondLst>
                                        </p:cTn>
                                        <p:tgtEl>
                                          <p:spTgt spid="8"/>
                                        </p:tgtEl>
                                        <p:attrNameLst>
                                          <p:attrName>style.visibility</p:attrName>
                                        </p:attrNameLst>
                                      </p:cBhvr>
                                      <p:to>
                                        <p:strVal val="visible"/>
                                      </p:to>
                                    </p:set>
                                    <p:animEffect transition="in" filter="blinds(horizontal)">
                                      <p:cBhvr>
                                        <p:cTn id="169" dur="250"/>
                                        <p:tgtEl>
                                          <p:spTgt spid="8"/>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9"/>
                                        </p:tgtEl>
                                        <p:attrNameLst>
                                          <p:attrName>style.visibility</p:attrName>
                                        </p:attrNameLst>
                                      </p:cBhvr>
                                      <p:to>
                                        <p:strVal val="visible"/>
                                      </p:to>
                                    </p:set>
                                    <p:animEffect transition="in" filter="blinds(horizontal)">
                                      <p:cBhvr>
                                        <p:cTn id="172" dur="250"/>
                                        <p:tgtEl>
                                          <p:spTgt spid="9"/>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blinds(horizontal)">
                                      <p:cBhvr>
                                        <p:cTn id="175" dur="250"/>
                                        <p:tgtEl>
                                          <p:spTgt spid="10"/>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49"/>
                                        </p:tgtEl>
                                        <p:attrNameLst>
                                          <p:attrName>style.visibility</p:attrName>
                                        </p:attrNameLst>
                                      </p:cBhvr>
                                      <p:to>
                                        <p:strVal val="visible"/>
                                      </p:to>
                                    </p:set>
                                    <p:animEffect transition="in" filter="blinds(horizontal)">
                                      <p:cBhvr>
                                        <p:cTn id="180"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5" grpId="0"/>
      <p:bldP spid="28" grpId="0"/>
      <p:bldP spid="27" grpId="0" animBg="1"/>
      <p:bldP spid="31" grpId="0" animBg="1"/>
      <p:bldP spid="46" grpId="0"/>
      <p:bldP spid="47" grpId="0"/>
      <p:bldP spid="48" grpId="0"/>
      <p:bldP spid="49" grpId="0"/>
      <p:bldP spid="50" grpId="0" animBg="1"/>
      <p:bldP spid="71" grpId="0" animBg="1"/>
      <p:bldP spid="72" grpId="0" animBg="1"/>
      <p:bldP spid="73" grpId="0" animBg="1"/>
      <p:bldP spid="74" grpId="0" animBg="1"/>
      <p:bldP spid="75" grpId="0" animBg="1"/>
      <p:bldP spid="76" grpId="0" animBg="1"/>
      <p:bldP spid="77" grpId="0" animBg="1"/>
      <p:bldP spid="78" grpId="0" animBg="1"/>
      <p:bldP spid="79" grpId="0"/>
      <p:bldP spid="4" grpId="0" animBg="1"/>
      <p:bldP spid="9" grpId="0"/>
      <p:bldP spid="10" grpId="0"/>
      <p:bldP spid="12" grpId="1"/>
      <p:bldP spid="13" grpId="1" animBg="1"/>
      <p:bldP spid="14" grpId="0" animBg="1"/>
      <p:bldP spid="15" grpId="0" animBg="1"/>
      <p:bldP spid="16" grpId="0" animBg="1"/>
      <p:bldP spid="17" grpId="0" animBg="1"/>
      <p:bldP spid="18" grpId="0" animBg="1"/>
      <p:bldP spid="26" grpId="0" animBg="1"/>
      <p:bldP spid="44" grpId="0" animBg="1"/>
      <p:bldP spid="45" grpId="0" animBg="1"/>
      <p:bldP spid="52" grpId="0" animBg="1"/>
      <p:bldP spid="61" grpId="0"/>
      <p:bldP spid="80" grpId="0"/>
      <p:bldP spid="96" grpId="0" animBg="1"/>
      <p:bldP spid="96" grpId="1" animBg="1"/>
      <p:bldP spid="97" grpId="0"/>
      <p:bldP spid="98" grpId="0"/>
      <p:bldP spid="101" grpId="0"/>
      <p:bldP spid="102" grpId="0"/>
      <p:bldP spid="103" grpId="0" animBg="1"/>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Audit Procedure</a:t>
            </a:r>
          </a:p>
        </p:txBody>
      </p:sp>
      <p:sp>
        <p:nvSpPr>
          <p:cNvPr id="6" name="Rectangle 5">
            <a:extLst>
              <a:ext uri="{FF2B5EF4-FFF2-40B4-BE49-F238E27FC236}">
                <a16:creationId xmlns:a16="http://schemas.microsoft.com/office/drawing/2014/main" id="{57EB68F7-919C-3FEE-DDD0-355492302E27}"/>
              </a:ext>
            </a:extLst>
          </p:cNvPr>
          <p:cNvSpPr/>
          <p:nvPr/>
        </p:nvSpPr>
        <p:spPr>
          <a:xfrm>
            <a:off x="2328137" y="471624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88E62D-936E-EB1B-AC8D-5E53F929D041}"/>
              </a:ext>
            </a:extLst>
          </p:cNvPr>
          <p:cNvSpPr/>
          <p:nvPr/>
        </p:nvSpPr>
        <p:spPr>
          <a:xfrm>
            <a:off x="2937737" y="471624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487BCD-382B-F71E-5C40-8A7A88424D4F}"/>
              </a:ext>
            </a:extLst>
          </p:cNvPr>
          <p:cNvSpPr/>
          <p:nvPr/>
        </p:nvSpPr>
        <p:spPr>
          <a:xfrm>
            <a:off x="3547337" y="346004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905C08-29C4-32BD-7D1A-AFB780EB2DB5}"/>
              </a:ext>
            </a:extLst>
          </p:cNvPr>
          <p:cNvSpPr/>
          <p:nvPr/>
        </p:nvSpPr>
        <p:spPr>
          <a:xfrm>
            <a:off x="4156937" y="346004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C68A11-9935-56CA-88FE-84A15EA32E4B}"/>
              </a:ext>
            </a:extLst>
          </p:cNvPr>
          <p:cNvSpPr/>
          <p:nvPr/>
        </p:nvSpPr>
        <p:spPr>
          <a:xfrm>
            <a:off x="2312897" y="346004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7E00757-E271-0B52-5BF0-ADC74C41F0DB}"/>
              </a:ext>
            </a:extLst>
          </p:cNvPr>
          <p:cNvSpPr/>
          <p:nvPr/>
        </p:nvSpPr>
        <p:spPr>
          <a:xfrm>
            <a:off x="2937737" y="346004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D7A4D7-8BF2-07F4-F2E9-7E16A4BFD9C8}"/>
              </a:ext>
            </a:extLst>
          </p:cNvPr>
          <p:cNvSpPr/>
          <p:nvPr/>
        </p:nvSpPr>
        <p:spPr>
          <a:xfrm>
            <a:off x="5985737" y="346004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E8DA5A-01C8-044A-79CA-7C0BDBDCB057}"/>
              </a:ext>
            </a:extLst>
          </p:cNvPr>
          <p:cNvSpPr/>
          <p:nvPr/>
        </p:nvSpPr>
        <p:spPr>
          <a:xfrm>
            <a:off x="6576118" y="346004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0FB888-89F4-FDBC-14E1-E35027B85CEF}"/>
              </a:ext>
            </a:extLst>
          </p:cNvPr>
          <p:cNvSpPr/>
          <p:nvPr/>
        </p:nvSpPr>
        <p:spPr>
          <a:xfrm>
            <a:off x="4766537" y="346004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744CEFB-6E26-86CD-7AE3-18EBFA01E5F4}"/>
              </a:ext>
            </a:extLst>
          </p:cNvPr>
          <p:cNvSpPr/>
          <p:nvPr/>
        </p:nvSpPr>
        <p:spPr>
          <a:xfrm>
            <a:off x="5376137" y="346004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9C88450-3282-243B-D7CC-081CAE5D6102}"/>
              </a:ext>
            </a:extLst>
          </p:cNvPr>
          <p:cNvSpPr txBox="1"/>
          <p:nvPr/>
        </p:nvSpPr>
        <p:spPr>
          <a:xfrm>
            <a:off x="838200" y="5282748"/>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0</a:t>
            </a:r>
            <a:endParaRPr lang="en-US" sz="2400" b="1" dirty="0">
              <a:solidFill>
                <a:srgbClr val="7030A0"/>
              </a:solidFill>
              <a:latin typeface="Bierstadt" panose="020B0004020202020204" pitchFamily="34" charset="0"/>
            </a:endParaRPr>
          </a:p>
        </p:txBody>
      </p:sp>
      <p:sp>
        <p:nvSpPr>
          <p:cNvPr id="28" name="TextBox 27">
            <a:extLst>
              <a:ext uri="{FF2B5EF4-FFF2-40B4-BE49-F238E27FC236}">
                <a16:creationId xmlns:a16="http://schemas.microsoft.com/office/drawing/2014/main" id="{5DDCC63D-39B6-D7F3-83C8-286784F87435}"/>
              </a:ext>
            </a:extLst>
          </p:cNvPr>
          <p:cNvSpPr txBox="1"/>
          <p:nvPr/>
        </p:nvSpPr>
        <p:spPr>
          <a:xfrm>
            <a:off x="838200" y="468894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1</a:t>
            </a:r>
            <a:endParaRPr lang="en-US" sz="2400" b="1" dirty="0">
              <a:solidFill>
                <a:srgbClr val="7030A0"/>
              </a:solidFill>
              <a:latin typeface="Bierstadt" panose="020B0004020202020204" pitchFamily="34" charset="0"/>
            </a:endParaRPr>
          </a:p>
        </p:txBody>
      </p:sp>
      <p:sp>
        <p:nvSpPr>
          <p:cNvPr id="29" name="TextBox 28">
            <a:extLst>
              <a:ext uri="{FF2B5EF4-FFF2-40B4-BE49-F238E27FC236}">
                <a16:creationId xmlns:a16="http://schemas.microsoft.com/office/drawing/2014/main" id="{366BA229-6DAA-FC79-E7EF-100CFFF6D0A0}"/>
              </a:ext>
            </a:extLst>
          </p:cNvPr>
          <p:cNvSpPr txBox="1"/>
          <p:nvPr/>
        </p:nvSpPr>
        <p:spPr>
          <a:xfrm>
            <a:off x="838200" y="406414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2</a:t>
            </a:r>
            <a:endParaRPr lang="en-US" sz="2400" b="1" dirty="0">
              <a:solidFill>
                <a:srgbClr val="7030A0"/>
              </a:solidFill>
              <a:latin typeface="Bierstadt" panose="020B0004020202020204" pitchFamily="34" charset="0"/>
            </a:endParaRPr>
          </a:p>
        </p:txBody>
      </p:sp>
      <p:sp>
        <p:nvSpPr>
          <p:cNvPr id="30" name="TextBox 29">
            <a:extLst>
              <a:ext uri="{FF2B5EF4-FFF2-40B4-BE49-F238E27FC236}">
                <a16:creationId xmlns:a16="http://schemas.microsoft.com/office/drawing/2014/main" id="{EB6EBD97-03B8-2C99-AC58-D1B98566D19B}"/>
              </a:ext>
            </a:extLst>
          </p:cNvPr>
          <p:cNvSpPr txBox="1"/>
          <p:nvPr/>
        </p:nvSpPr>
        <p:spPr>
          <a:xfrm>
            <a:off x="838199" y="3420953"/>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3</a:t>
            </a:r>
            <a:endParaRPr lang="en-US" sz="2400" b="1" dirty="0">
              <a:solidFill>
                <a:srgbClr val="7030A0"/>
              </a:solidFill>
              <a:latin typeface="Bierstadt" panose="020B0004020202020204" pitchFamily="34" charset="0"/>
            </a:endParaRPr>
          </a:p>
        </p:txBody>
      </p:sp>
      <p:sp>
        <p:nvSpPr>
          <p:cNvPr id="27" name="Rectangle 26">
            <a:extLst>
              <a:ext uri="{FF2B5EF4-FFF2-40B4-BE49-F238E27FC236}">
                <a16:creationId xmlns:a16="http://schemas.microsoft.com/office/drawing/2014/main" id="{324BDACC-1684-8CD8-32C8-25F1C79C87A1}"/>
              </a:ext>
            </a:extLst>
          </p:cNvPr>
          <p:cNvSpPr/>
          <p:nvPr/>
        </p:nvSpPr>
        <p:spPr>
          <a:xfrm>
            <a:off x="2228121" y="5239883"/>
            <a:ext cx="524503" cy="47595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179E344-45F2-7DAF-FE84-ED66DBCD0F67}"/>
              </a:ext>
            </a:extLst>
          </p:cNvPr>
          <p:cNvSpPr/>
          <p:nvPr/>
        </p:nvSpPr>
        <p:spPr>
          <a:xfrm>
            <a:off x="2228121" y="4647840"/>
            <a:ext cx="1086576" cy="46166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29138C-5BD8-6EA9-B58B-EAF9372DFC11}"/>
              </a:ext>
            </a:extLst>
          </p:cNvPr>
          <p:cNvSpPr/>
          <p:nvPr/>
        </p:nvSpPr>
        <p:spPr>
          <a:xfrm>
            <a:off x="2223588" y="3997628"/>
            <a:ext cx="2329591"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107FCD-7DA5-996B-DE3B-387D037B2EA8}"/>
              </a:ext>
            </a:extLst>
          </p:cNvPr>
          <p:cNvSpPr/>
          <p:nvPr/>
        </p:nvSpPr>
        <p:spPr>
          <a:xfrm>
            <a:off x="2220122" y="3335809"/>
            <a:ext cx="4824826"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510608AB-ACBA-E88F-BEB5-0218080A08D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47769" y="3594189"/>
            <a:ext cx="182880" cy="182880"/>
          </a:xfrm>
          <a:prstGeom prst="rect">
            <a:avLst/>
          </a:prstGeom>
        </p:spPr>
      </p:pic>
      <p:pic>
        <p:nvPicPr>
          <p:cNvPr id="35" name="Picture 34">
            <a:extLst>
              <a:ext uri="{FF2B5EF4-FFF2-40B4-BE49-F238E27FC236}">
                <a16:creationId xmlns:a16="http://schemas.microsoft.com/office/drawing/2014/main" id="{E909E1A4-077D-7784-7598-4426C514732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75478" y="3597712"/>
            <a:ext cx="182880" cy="182880"/>
          </a:xfrm>
          <a:prstGeom prst="rect">
            <a:avLst/>
          </a:prstGeom>
        </p:spPr>
      </p:pic>
      <p:pic>
        <p:nvPicPr>
          <p:cNvPr id="36" name="Picture 35">
            <a:extLst>
              <a:ext uri="{FF2B5EF4-FFF2-40B4-BE49-F238E27FC236}">
                <a16:creationId xmlns:a16="http://schemas.microsoft.com/office/drawing/2014/main" id="{129845E9-666B-F03A-B3C6-BEFFC36FDCA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89217" y="3592554"/>
            <a:ext cx="182880" cy="182880"/>
          </a:xfrm>
          <a:prstGeom prst="rect">
            <a:avLst/>
          </a:prstGeom>
        </p:spPr>
      </p:pic>
      <p:pic>
        <p:nvPicPr>
          <p:cNvPr id="37" name="Picture 36">
            <a:extLst>
              <a:ext uri="{FF2B5EF4-FFF2-40B4-BE49-F238E27FC236}">
                <a16:creationId xmlns:a16="http://schemas.microsoft.com/office/drawing/2014/main" id="{4B0BFDB7-3ABB-28E1-84CE-FAFE5D3C46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93563" y="3599880"/>
            <a:ext cx="182880" cy="182880"/>
          </a:xfrm>
          <a:prstGeom prst="rect">
            <a:avLst/>
          </a:prstGeom>
        </p:spPr>
      </p:pic>
      <p:pic>
        <p:nvPicPr>
          <p:cNvPr id="38" name="Picture 37">
            <a:extLst>
              <a:ext uri="{FF2B5EF4-FFF2-40B4-BE49-F238E27FC236}">
                <a16:creationId xmlns:a16="http://schemas.microsoft.com/office/drawing/2014/main" id="{B4DAD65B-D839-4989-A2F9-6B8BE9E49F5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902288" y="3597202"/>
            <a:ext cx="182880" cy="182880"/>
          </a:xfrm>
          <a:prstGeom prst="rect">
            <a:avLst/>
          </a:prstGeom>
        </p:spPr>
      </p:pic>
      <p:pic>
        <p:nvPicPr>
          <p:cNvPr id="39" name="Picture 38">
            <a:extLst>
              <a:ext uri="{FF2B5EF4-FFF2-40B4-BE49-F238E27FC236}">
                <a16:creationId xmlns:a16="http://schemas.microsoft.com/office/drawing/2014/main" id="{C0EBF0D3-8881-76B0-B7F4-08578779DCC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17934" y="3599495"/>
            <a:ext cx="182880" cy="182880"/>
          </a:xfrm>
          <a:prstGeom prst="rect">
            <a:avLst/>
          </a:prstGeom>
        </p:spPr>
      </p:pic>
      <p:pic>
        <p:nvPicPr>
          <p:cNvPr id="40" name="Picture 39">
            <a:extLst>
              <a:ext uri="{FF2B5EF4-FFF2-40B4-BE49-F238E27FC236}">
                <a16:creationId xmlns:a16="http://schemas.microsoft.com/office/drawing/2014/main" id="{C147CDCC-85C4-36C9-165B-18DC66ED1D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121734" y="3594337"/>
            <a:ext cx="182880" cy="182880"/>
          </a:xfrm>
          <a:prstGeom prst="rect">
            <a:avLst/>
          </a:prstGeom>
        </p:spPr>
      </p:pic>
      <p:pic>
        <p:nvPicPr>
          <p:cNvPr id="41" name="Picture 40">
            <a:extLst>
              <a:ext uri="{FF2B5EF4-FFF2-40B4-BE49-F238E27FC236}">
                <a16:creationId xmlns:a16="http://schemas.microsoft.com/office/drawing/2014/main" id="{F2ED87E0-CB5E-BE4A-DEE6-4C5B6609E57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18052" y="3600962"/>
            <a:ext cx="182880" cy="182880"/>
          </a:xfrm>
          <a:prstGeom prst="rect">
            <a:avLst/>
          </a:prstGeom>
        </p:spPr>
      </p:pic>
      <p:pic>
        <p:nvPicPr>
          <p:cNvPr id="42" name="Picture 41">
            <a:extLst>
              <a:ext uri="{FF2B5EF4-FFF2-40B4-BE49-F238E27FC236}">
                <a16:creationId xmlns:a16="http://schemas.microsoft.com/office/drawing/2014/main" id="{46B4D45A-12DC-91B3-DBB9-3F399BFF90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66011" y="4846141"/>
            <a:ext cx="182880" cy="182880"/>
          </a:xfrm>
          <a:prstGeom prst="rect">
            <a:avLst/>
          </a:prstGeom>
        </p:spPr>
      </p:pic>
      <p:pic>
        <p:nvPicPr>
          <p:cNvPr id="43" name="Picture 42">
            <a:extLst>
              <a:ext uri="{FF2B5EF4-FFF2-40B4-BE49-F238E27FC236}">
                <a16:creationId xmlns:a16="http://schemas.microsoft.com/office/drawing/2014/main" id="{8317D02F-6DB0-12AC-84A9-671975F3FB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63903" y="4838089"/>
            <a:ext cx="182880" cy="182880"/>
          </a:xfrm>
          <a:prstGeom prst="rect">
            <a:avLst/>
          </a:prstGeom>
        </p:spPr>
      </p:pic>
      <p:sp>
        <p:nvSpPr>
          <p:cNvPr id="46" name="TextBox 45">
            <a:extLst>
              <a:ext uri="{FF2B5EF4-FFF2-40B4-BE49-F238E27FC236}">
                <a16:creationId xmlns:a16="http://schemas.microsoft.com/office/drawing/2014/main" id="{32436C92-C58E-28FA-28BD-13EEB41BE636}"/>
              </a:ext>
            </a:extLst>
          </p:cNvPr>
          <p:cNvSpPr txBox="1"/>
          <p:nvPr/>
        </p:nvSpPr>
        <p:spPr>
          <a:xfrm>
            <a:off x="838065" y="2344169"/>
            <a:ext cx="306564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Hierarchical Log H:</a:t>
            </a:r>
          </a:p>
        </p:txBody>
      </p:sp>
      <p:sp>
        <p:nvSpPr>
          <p:cNvPr id="47" name="TextBox 46">
            <a:extLst>
              <a:ext uri="{FF2B5EF4-FFF2-40B4-BE49-F238E27FC236}">
                <a16:creationId xmlns:a16="http://schemas.microsoft.com/office/drawing/2014/main" id="{9A85F822-4B30-78AE-61F1-AD977F3610A7}"/>
              </a:ext>
            </a:extLst>
          </p:cNvPr>
          <p:cNvSpPr txBox="1"/>
          <p:nvPr/>
        </p:nvSpPr>
        <p:spPr>
          <a:xfrm>
            <a:off x="838065" y="2827149"/>
            <a:ext cx="447558"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a:t>
            </a:r>
          </a:p>
        </p:txBody>
      </p:sp>
      <p:sp>
        <p:nvSpPr>
          <p:cNvPr id="49" name="TextBox 48">
            <a:extLst>
              <a:ext uri="{FF2B5EF4-FFF2-40B4-BE49-F238E27FC236}">
                <a16:creationId xmlns:a16="http://schemas.microsoft.com/office/drawing/2014/main" id="{AA7A7540-DA3F-24AD-FF92-F58FE3ACD245}"/>
              </a:ext>
            </a:extLst>
          </p:cNvPr>
          <p:cNvSpPr txBox="1"/>
          <p:nvPr/>
        </p:nvSpPr>
        <p:spPr>
          <a:xfrm>
            <a:off x="838064" y="1782823"/>
            <a:ext cx="264328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Erasure code C:</a:t>
            </a:r>
          </a:p>
        </p:txBody>
      </p:sp>
      <p:sp>
        <p:nvSpPr>
          <p:cNvPr id="51" name="Rectangle 50">
            <a:extLst>
              <a:ext uri="{FF2B5EF4-FFF2-40B4-BE49-F238E27FC236}">
                <a16:creationId xmlns:a16="http://schemas.microsoft.com/office/drawing/2014/main" id="{E1C9572C-6235-C5E3-9532-1216B19F883F}"/>
              </a:ext>
            </a:extLst>
          </p:cNvPr>
          <p:cNvSpPr/>
          <p:nvPr/>
        </p:nvSpPr>
        <p:spPr>
          <a:xfrm>
            <a:off x="3588174" y="1728306"/>
            <a:ext cx="6607528" cy="53250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0C4F382-BC4A-4E35-81F4-F56FB9136214}"/>
              </a:ext>
            </a:extLst>
          </p:cNvPr>
          <p:cNvSpPr/>
          <p:nvPr/>
        </p:nvSpPr>
        <p:spPr>
          <a:xfrm>
            <a:off x="4890511" y="181674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46995E5-364E-511F-AA5E-0FA4CAE74A69}"/>
              </a:ext>
            </a:extLst>
          </p:cNvPr>
          <p:cNvSpPr/>
          <p:nvPr/>
        </p:nvSpPr>
        <p:spPr>
          <a:xfrm>
            <a:off x="5500111" y="181674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7CDD52-65B1-96D4-17FF-433151496D15}"/>
              </a:ext>
            </a:extLst>
          </p:cNvPr>
          <p:cNvSpPr/>
          <p:nvPr/>
        </p:nvSpPr>
        <p:spPr>
          <a:xfrm>
            <a:off x="3656071" y="181674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CCFFC7F4-F9BB-1BFC-2C7B-6321512571F2}"/>
              </a:ext>
            </a:extLst>
          </p:cNvPr>
          <p:cNvSpPr/>
          <p:nvPr/>
        </p:nvSpPr>
        <p:spPr>
          <a:xfrm>
            <a:off x="4280911" y="181674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7635818-38CF-AE74-C5A6-E4E55DAF98DC}"/>
              </a:ext>
            </a:extLst>
          </p:cNvPr>
          <p:cNvSpPr/>
          <p:nvPr/>
        </p:nvSpPr>
        <p:spPr>
          <a:xfrm>
            <a:off x="9202269" y="183025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4B45E31-6CC1-A62A-FCD6-3E068E30B850}"/>
              </a:ext>
            </a:extLst>
          </p:cNvPr>
          <p:cNvSpPr/>
          <p:nvPr/>
        </p:nvSpPr>
        <p:spPr>
          <a:xfrm>
            <a:off x="9792650" y="183025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CF84792-67B2-1F47-D31C-F30FA684832E}"/>
              </a:ext>
            </a:extLst>
          </p:cNvPr>
          <p:cNvSpPr/>
          <p:nvPr/>
        </p:nvSpPr>
        <p:spPr>
          <a:xfrm>
            <a:off x="7983069" y="183025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36E4718-2F50-E5B9-131F-C4321BEEE677}"/>
              </a:ext>
            </a:extLst>
          </p:cNvPr>
          <p:cNvSpPr/>
          <p:nvPr/>
        </p:nvSpPr>
        <p:spPr>
          <a:xfrm>
            <a:off x="8592669" y="183025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3C0E8A31-FDAB-9E1B-9293-080E08D39D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00036" y="1959139"/>
            <a:ext cx="182880" cy="182880"/>
          </a:xfrm>
          <a:prstGeom prst="rect">
            <a:avLst/>
          </a:prstGeom>
        </p:spPr>
      </p:pic>
      <p:pic>
        <p:nvPicPr>
          <p:cNvPr id="63" name="Picture 62">
            <a:extLst>
              <a:ext uri="{FF2B5EF4-FFF2-40B4-BE49-F238E27FC236}">
                <a16:creationId xmlns:a16="http://schemas.microsoft.com/office/drawing/2014/main" id="{E8F939F3-1AAA-9867-324B-38281482A2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20705" y="1957273"/>
            <a:ext cx="182880" cy="182880"/>
          </a:xfrm>
          <a:prstGeom prst="rect">
            <a:avLst/>
          </a:prstGeom>
        </p:spPr>
      </p:pic>
      <p:pic>
        <p:nvPicPr>
          <p:cNvPr id="64" name="Picture 63">
            <a:extLst>
              <a:ext uri="{FF2B5EF4-FFF2-40B4-BE49-F238E27FC236}">
                <a16:creationId xmlns:a16="http://schemas.microsoft.com/office/drawing/2014/main" id="{CCE29B35-7981-8C88-19DB-BF11BC2C701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37663" y="1961248"/>
            <a:ext cx="182880" cy="182880"/>
          </a:xfrm>
          <a:prstGeom prst="rect">
            <a:avLst/>
          </a:prstGeom>
        </p:spPr>
      </p:pic>
      <p:pic>
        <p:nvPicPr>
          <p:cNvPr id="65" name="Picture 64">
            <a:extLst>
              <a:ext uri="{FF2B5EF4-FFF2-40B4-BE49-F238E27FC236}">
                <a16:creationId xmlns:a16="http://schemas.microsoft.com/office/drawing/2014/main" id="{649E800D-4EAD-02EF-42ED-F831033FDD0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41361" y="1952538"/>
            <a:ext cx="182880" cy="182880"/>
          </a:xfrm>
          <a:prstGeom prst="rect">
            <a:avLst/>
          </a:prstGeom>
        </p:spPr>
      </p:pic>
      <p:pic>
        <p:nvPicPr>
          <p:cNvPr id="66" name="Picture 65">
            <a:extLst>
              <a:ext uri="{FF2B5EF4-FFF2-40B4-BE49-F238E27FC236}">
                <a16:creationId xmlns:a16="http://schemas.microsoft.com/office/drawing/2014/main" id="{2B7C9511-21D5-D7B6-2FF8-885E0C7AC27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31694" y="1971794"/>
            <a:ext cx="182880" cy="182880"/>
          </a:xfrm>
          <a:prstGeom prst="rect">
            <a:avLst/>
          </a:prstGeom>
        </p:spPr>
      </p:pic>
      <p:pic>
        <p:nvPicPr>
          <p:cNvPr id="67" name="Picture 66">
            <a:extLst>
              <a:ext uri="{FF2B5EF4-FFF2-40B4-BE49-F238E27FC236}">
                <a16:creationId xmlns:a16="http://schemas.microsoft.com/office/drawing/2014/main" id="{ACB30D98-9875-DD34-9796-DB8D6CD304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39525" y="1973691"/>
            <a:ext cx="182880" cy="182880"/>
          </a:xfrm>
          <a:prstGeom prst="rect">
            <a:avLst/>
          </a:prstGeom>
        </p:spPr>
      </p:pic>
      <p:pic>
        <p:nvPicPr>
          <p:cNvPr id="68" name="Picture 67">
            <a:extLst>
              <a:ext uri="{FF2B5EF4-FFF2-40B4-BE49-F238E27FC236}">
                <a16:creationId xmlns:a16="http://schemas.microsoft.com/office/drawing/2014/main" id="{752A9D56-A3FD-3EFA-0002-6DEF42BC0A2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43124" y="1971566"/>
            <a:ext cx="182880" cy="182880"/>
          </a:xfrm>
          <a:prstGeom prst="rect">
            <a:avLst/>
          </a:prstGeom>
        </p:spPr>
      </p:pic>
      <p:pic>
        <p:nvPicPr>
          <p:cNvPr id="69" name="Picture 68">
            <a:extLst>
              <a:ext uri="{FF2B5EF4-FFF2-40B4-BE49-F238E27FC236}">
                <a16:creationId xmlns:a16="http://schemas.microsoft.com/office/drawing/2014/main" id="{77E044E3-0399-C2B3-7AD5-DF63AB11796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31027" y="1971169"/>
            <a:ext cx="182880" cy="182880"/>
          </a:xfrm>
          <a:prstGeom prst="rect">
            <a:avLst/>
          </a:prstGeom>
        </p:spPr>
      </p:pic>
      <p:sp>
        <p:nvSpPr>
          <p:cNvPr id="70" name="TextBox 69">
            <a:extLst>
              <a:ext uri="{FF2B5EF4-FFF2-40B4-BE49-F238E27FC236}">
                <a16:creationId xmlns:a16="http://schemas.microsoft.com/office/drawing/2014/main" id="{1BC1D755-A0F1-881F-8914-1B183EBA67DA}"/>
              </a:ext>
            </a:extLst>
          </p:cNvPr>
          <p:cNvSpPr txBox="1"/>
          <p:nvPr/>
        </p:nvSpPr>
        <p:spPr>
          <a:xfrm>
            <a:off x="6511866" y="1800055"/>
            <a:ext cx="447558" cy="461665"/>
          </a:xfrm>
          <a:prstGeom prst="rect">
            <a:avLst/>
          </a:prstGeom>
          <a:noFill/>
        </p:spPr>
        <p:txBody>
          <a:bodyPr wrap="none" rtlCol="0">
            <a:spAutoFit/>
          </a:bodyPr>
          <a:lstStyle/>
          <a:p>
            <a:r>
              <a:rPr lang="en-US" sz="2400" b="1" dirty="0">
                <a:solidFill>
                  <a:schemeClr val="accent1">
                    <a:lumMod val="75000"/>
                  </a:schemeClr>
                </a:solidFill>
                <a:latin typeface="Bierstadt" panose="020B0004020202020204" pitchFamily="34" charset="0"/>
              </a:rPr>
              <a:t>…</a:t>
            </a:r>
          </a:p>
        </p:txBody>
      </p:sp>
      <p:sp>
        <p:nvSpPr>
          <p:cNvPr id="4" name="Rectangle 3">
            <a:extLst>
              <a:ext uri="{FF2B5EF4-FFF2-40B4-BE49-F238E27FC236}">
                <a16:creationId xmlns:a16="http://schemas.microsoft.com/office/drawing/2014/main" id="{26253C01-3B90-33CF-B232-7C28FD89DC84}"/>
              </a:ext>
            </a:extLst>
          </p:cNvPr>
          <p:cNvSpPr/>
          <p:nvPr/>
        </p:nvSpPr>
        <p:spPr>
          <a:xfrm>
            <a:off x="8430696" y="4115492"/>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721144B-F58D-7CF4-87D9-82E53C44F45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42646" y="4804175"/>
            <a:ext cx="296137" cy="296137"/>
          </a:xfrm>
          <a:prstGeom prst="rect">
            <a:avLst/>
          </a:prstGeom>
        </p:spPr>
      </p:pic>
      <p:sp>
        <p:nvSpPr>
          <p:cNvPr id="9" name="TextBox 8">
            <a:extLst>
              <a:ext uri="{FF2B5EF4-FFF2-40B4-BE49-F238E27FC236}">
                <a16:creationId xmlns:a16="http://schemas.microsoft.com/office/drawing/2014/main" id="{CFB52D9C-626D-2BCA-FB1A-88EC162D0507}"/>
              </a:ext>
            </a:extLst>
          </p:cNvPr>
          <p:cNvSpPr txBox="1"/>
          <p:nvPr/>
        </p:nvSpPr>
        <p:spPr>
          <a:xfrm>
            <a:off x="8735677" y="4779645"/>
            <a:ext cx="2377254"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Homomorphic MAC</a:t>
            </a:r>
          </a:p>
        </p:txBody>
      </p:sp>
      <p:sp>
        <p:nvSpPr>
          <p:cNvPr id="10" name="TextBox 9">
            <a:extLst>
              <a:ext uri="{FF2B5EF4-FFF2-40B4-BE49-F238E27FC236}">
                <a16:creationId xmlns:a16="http://schemas.microsoft.com/office/drawing/2014/main" id="{90795DCE-35FB-99C2-3C2E-452F6A4B2EB4}"/>
              </a:ext>
            </a:extLst>
          </p:cNvPr>
          <p:cNvSpPr txBox="1"/>
          <p:nvPr/>
        </p:nvSpPr>
        <p:spPr>
          <a:xfrm>
            <a:off x="8745951" y="4078244"/>
            <a:ext cx="1334533"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Codeword</a:t>
            </a:r>
          </a:p>
        </p:txBody>
      </p:sp>
      <p:cxnSp>
        <p:nvCxnSpPr>
          <p:cNvPr id="14" name="Straight Arrow Connector 13">
            <a:extLst>
              <a:ext uri="{FF2B5EF4-FFF2-40B4-BE49-F238E27FC236}">
                <a16:creationId xmlns:a16="http://schemas.microsoft.com/office/drawing/2014/main" id="{CA63223E-4015-F9D9-256B-472386F299A7}"/>
              </a:ext>
            </a:extLst>
          </p:cNvPr>
          <p:cNvCxnSpPr>
            <a:cxnSpLocks/>
          </p:cNvCxnSpPr>
          <p:nvPr/>
        </p:nvCxnSpPr>
        <p:spPr>
          <a:xfrm>
            <a:off x="3917498" y="2219518"/>
            <a:ext cx="1256081" cy="293109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606071-41DA-B97F-4E10-BEBF55B3AB0B}"/>
              </a:ext>
            </a:extLst>
          </p:cNvPr>
          <p:cNvCxnSpPr>
            <a:cxnSpLocks/>
          </p:cNvCxnSpPr>
          <p:nvPr/>
        </p:nvCxnSpPr>
        <p:spPr>
          <a:xfrm flipH="1">
            <a:off x="5376137" y="2213188"/>
            <a:ext cx="217765" cy="2887124"/>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998B785-B07A-4326-8D1E-7EDBC52E99B0}"/>
              </a:ext>
            </a:extLst>
          </p:cNvPr>
          <p:cNvCxnSpPr>
            <a:cxnSpLocks/>
          </p:cNvCxnSpPr>
          <p:nvPr/>
        </p:nvCxnSpPr>
        <p:spPr>
          <a:xfrm flipH="1">
            <a:off x="5545166" y="2244488"/>
            <a:ext cx="3137756" cy="291517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A02AAB9-B8EF-DEFE-E33B-A95D099D82D3}"/>
              </a:ext>
            </a:extLst>
          </p:cNvPr>
          <p:cNvCxnSpPr>
            <a:cxnSpLocks/>
          </p:cNvCxnSpPr>
          <p:nvPr/>
        </p:nvCxnSpPr>
        <p:spPr>
          <a:xfrm>
            <a:off x="3283304" y="3845850"/>
            <a:ext cx="1817536" cy="135505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70D7550-E44C-EE0E-C7A4-18B9EBBF5725}"/>
              </a:ext>
            </a:extLst>
          </p:cNvPr>
          <p:cNvCxnSpPr>
            <a:cxnSpLocks/>
          </p:cNvCxnSpPr>
          <p:nvPr/>
        </p:nvCxnSpPr>
        <p:spPr>
          <a:xfrm flipH="1">
            <a:off x="5466390" y="3839434"/>
            <a:ext cx="545726" cy="126883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368A446-7726-D4DD-9156-218FEC250C7F}"/>
              </a:ext>
            </a:extLst>
          </p:cNvPr>
          <p:cNvCxnSpPr>
            <a:cxnSpLocks/>
          </p:cNvCxnSpPr>
          <p:nvPr/>
        </p:nvCxnSpPr>
        <p:spPr>
          <a:xfrm>
            <a:off x="4869884" y="3816652"/>
            <a:ext cx="412324" cy="128366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77DD18C7-CE7A-E722-98CF-EB860E8C7AC9}"/>
                  </a:ext>
                </a:extLst>
              </p:cNvPr>
              <p:cNvSpPr txBox="1"/>
              <p:nvPr/>
            </p:nvSpPr>
            <p:spPr>
              <a:xfrm>
                <a:off x="4545776" y="5121016"/>
                <a:ext cx="2262093" cy="871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𝑏</m:t>
                          </m:r>
                        </m:e>
                      </m:acc>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rPr>
                            <m:t>𝐿</m:t>
                          </m:r>
                          <m:r>
                            <a:rPr lang="en-US" b="0" i="1" smtClean="0">
                              <a:latin typeface="Cambria Math" panose="02040503050406030204" pitchFamily="18" charset="0"/>
                            </a:rPr>
                            <m:t>+1</m:t>
                          </m:r>
                        </m:sup>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m:rPr>
                                  <m:sty m:val="p"/>
                                  <m:brk m:alnAt="7"/>
                                </m:rPr>
                                <a:rPr lang="el-GR" b="0" i="1" smtClean="0">
                                  <a:latin typeface="Cambria Math" panose="02040503050406030204" pitchFamily="18" charset="0"/>
                                  <a:ea typeface="Cambria Math" panose="02040503050406030204" pitchFamily="18" charset="0"/>
                                </a:rPr>
                                <m:t>Ι</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rPr>
                                    <m:t>,</m:t>
                                  </m:r>
                                  <m:r>
                                    <a:rPr lang="en-US" b="0" i="1" smtClean="0">
                                      <a:latin typeface="Cambria Math" panose="02040503050406030204" pitchFamily="18" charset="0"/>
                                    </a:rPr>
                                    <m:t>𝑖</m:t>
                                  </m:r>
                                </m:sub>
                              </m:sSub>
                            </m:e>
                          </m:nary>
                          <m:sSub>
                            <m:sSubPr>
                              <m:ctrlPr>
                                <a:rPr lang="en-US" b="0" i="1" smtClean="0">
                                  <a:latin typeface="Cambria Math" panose="02040503050406030204" pitchFamily="18" charset="0"/>
                                </a:rPr>
                              </m:ctrlPr>
                            </m:sSubPr>
                            <m:e>
                              <m:r>
                                <a:rPr lang="en-US" b="1" i="0" smtClean="0">
                                  <a:latin typeface="Cambria Math" panose="02040503050406030204" pitchFamily="18" charset="0"/>
                                </a:rPr>
                                <m:t>𝐇</m:t>
                              </m:r>
                            </m:e>
                            <m:sub>
                              <m:r>
                                <a:rPr lang="en-US" b="0" i="1" smtClean="0">
                                  <a:latin typeface="Cambria Math" panose="02040503050406030204" pitchFamily="18" charset="0"/>
                                  <a:ea typeface="Cambria Math" panose="02040503050406030204" pitchFamily="18" charset="0"/>
                                </a:rPr>
                                <m:t>ℓ</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oMath>
                  </m:oMathPara>
                </a14:m>
                <a:endParaRPr lang="en-US" dirty="0"/>
              </a:p>
            </p:txBody>
          </p:sp>
        </mc:Choice>
        <mc:Fallback xmlns="">
          <p:sp>
            <p:nvSpPr>
              <p:cNvPr id="93" name="TextBox 92">
                <a:extLst>
                  <a:ext uri="{FF2B5EF4-FFF2-40B4-BE49-F238E27FC236}">
                    <a16:creationId xmlns:a16="http://schemas.microsoft.com/office/drawing/2014/main" id="{77DD18C7-CE7A-E722-98CF-EB860E8C7AC9}"/>
                  </a:ext>
                </a:extLst>
              </p:cNvPr>
              <p:cNvSpPr txBox="1">
                <a:spLocks noRot="1" noChangeAspect="1" noMove="1" noResize="1" noEditPoints="1" noAdjustHandles="1" noChangeArrowheads="1" noChangeShapeType="1" noTextEdit="1"/>
              </p:cNvSpPr>
              <p:nvPr/>
            </p:nvSpPr>
            <p:spPr>
              <a:xfrm>
                <a:off x="4545776" y="5121016"/>
                <a:ext cx="2262093" cy="871457"/>
              </a:xfrm>
              <a:prstGeom prst="rect">
                <a:avLst/>
              </a:prstGeom>
              <a:blipFill>
                <a:blip r:embed="rId5"/>
                <a:stretch>
                  <a:fillRect l="-12291" t="-95652" b="-150725"/>
                </a:stretch>
              </a:blipFill>
            </p:spPr>
            <p:txBody>
              <a:bodyPr/>
              <a:lstStyle/>
              <a:p>
                <a:r>
                  <a:rPr lang="en-US">
                    <a:noFill/>
                  </a:rPr>
                  <a:t> </a:t>
                </a:r>
              </a:p>
            </p:txBody>
          </p:sp>
        </mc:Fallback>
      </mc:AlternateContent>
      <p:sp>
        <p:nvSpPr>
          <p:cNvPr id="101" name="Oval 100">
            <a:extLst>
              <a:ext uri="{FF2B5EF4-FFF2-40B4-BE49-F238E27FC236}">
                <a16:creationId xmlns:a16="http://schemas.microsoft.com/office/drawing/2014/main" id="{BD78B650-D035-B3B6-CDE6-96F156061AE5}"/>
              </a:ext>
            </a:extLst>
          </p:cNvPr>
          <p:cNvSpPr/>
          <p:nvPr/>
        </p:nvSpPr>
        <p:spPr>
          <a:xfrm>
            <a:off x="5806083" y="5361016"/>
            <a:ext cx="398850" cy="4929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D48B2DF0-9468-1E04-10C2-580EC6F45E8B}"/>
              </a:ext>
            </a:extLst>
          </p:cNvPr>
          <p:cNvSpPr/>
          <p:nvPr/>
        </p:nvSpPr>
        <p:spPr>
          <a:xfrm>
            <a:off x="6090363" y="5253303"/>
            <a:ext cx="716127" cy="645525"/>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E212F64B-8E43-8118-BD6E-06E4A7AA9573}"/>
                  </a:ext>
                </a:extLst>
              </p:cNvPr>
              <p:cNvSpPr txBox="1"/>
              <p:nvPr/>
            </p:nvSpPr>
            <p:spPr>
              <a:xfrm>
                <a:off x="6638310" y="5919932"/>
                <a:ext cx="5238357" cy="400110"/>
              </a:xfrm>
              <a:prstGeom prst="rect">
                <a:avLst/>
              </a:prstGeom>
              <a:noFill/>
            </p:spPr>
            <p:txBody>
              <a:bodyPr wrap="none" rtlCol="0">
                <a:spAutoFit/>
              </a:bodyPr>
              <a:lstStyle/>
              <a:p>
                <a14:m>
                  <m:oMath xmlns:m="http://schemas.openxmlformats.org/officeDocument/2006/math">
                    <m:r>
                      <a:rPr lang="en-US" sz="2000" i="1" smtClean="0">
                        <a:solidFill>
                          <a:schemeClr val="accent6"/>
                        </a:solidFill>
                        <a:latin typeface="Cambria Math" panose="02040503050406030204" pitchFamily="18" charset="0"/>
                        <a:ea typeface="Cambria Math" panose="02040503050406030204" pitchFamily="18" charset="0"/>
                      </a:rPr>
                      <m:t>𝜆</m:t>
                    </m:r>
                  </m:oMath>
                </a14:m>
                <a:r>
                  <a:rPr lang="en-US" sz="2000" dirty="0">
                    <a:solidFill>
                      <a:schemeClr val="accent6"/>
                    </a:solidFill>
                    <a:latin typeface="Bierstadt" panose="020B0004020202020204" pitchFamily="34" charset="0"/>
                  </a:rPr>
                  <a:t> random codewords/MACs on </a:t>
                </a:r>
                <a14:m>
                  <m:oMath xmlns:m="http://schemas.openxmlformats.org/officeDocument/2006/math">
                    <m:r>
                      <m:rPr>
                        <m:sty m:val="p"/>
                      </m:rPr>
                      <a:rPr lang="en-US" sz="2000" i="0" dirty="0" smtClean="0">
                        <a:solidFill>
                          <a:schemeClr val="accent6"/>
                        </a:solidFill>
                        <a:latin typeface="Cambria Math" panose="02040503050406030204" pitchFamily="18" charset="0"/>
                      </a:rPr>
                      <m:t>C</m:t>
                    </m:r>
                  </m:oMath>
                </a14:m>
                <a:r>
                  <a:rPr lang="en-US" sz="2000" dirty="0">
                    <a:solidFill>
                      <a:schemeClr val="accent6"/>
                    </a:solidFill>
                    <a:latin typeface="Bierstadt" panose="020B0004020202020204" pitchFamily="34" charset="0"/>
                  </a:rPr>
                  <a:t> and each </a:t>
                </a:r>
                <a14:m>
                  <m:oMath xmlns:m="http://schemas.openxmlformats.org/officeDocument/2006/math">
                    <m:sSub>
                      <m:sSubPr>
                        <m:ctrlPr>
                          <a:rPr lang="en-US" sz="2000" i="1" smtClean="0">
                            <a:solidFill>
                              <a:schemeClr val="accent6"/>
                            </a:solidFill>
                            <a:latin typeface="Cambria Math" panose="02040503050406030204" pitchFamily="18" charset="0"/>
                          </a:rPr>
                        </m:ctrlPr>
                      </m:sSubPr>
                      <m:e>
                        <m:r>
                          <a:rPr lang="en-US" sz="2000" b="1" i="0" smtClean="0">
                            <a:solidFill>
                              <a:schemeClr val="accent6"/>
                            </a:solidFill>
                            <a:latin typeface="Cambria Math" panose="02040503050406030204" pitchFamily="18" charset="0"/>
                          </a:rPr>
                          <m:t>𝐇</m:t>
                        </m:r>
                      </m:e>
                      <m:sub>
                        <m:r>
                          <a:rPr lang="en-US" sz="2000" i="1" smtClean="0">
                            <a:solidFill>
                              <a:schemeClr val="accent6"/>
                            </a:solidFill>
                            <a:latin typeface="Cambria Math" panose="02040503050406030204" pitchFamily="18" charset="0"/>
                            <a:ea typeface="Cambria Math" panose="02040503050406030204" pitchFamily="18" charset="0"/>
                          </a:rPr>
                          <m:t>ℓ</m:t>
                        </m:r>
                      </m:sub>
                    </m:sSub>
                  </m:oMath>
                </a14:m>
                <a:endParaRPr lang="en-US" sz="2000" dirty="0">
                  <a:solidFill>
                    <a:schemeClr val="accent6"/>
                  </a:solidFill>
                  <a:latin typeface="Bierstadt" panose="020B0004020202020204" pitchFamily="34" charset="0"/>
                </a:endParaRPr>
              </a:p>
            </p:txBody>
          </p:sp>
        </mc:Choice>
        <mc:Fallback xmlns="">
          <p:sp>
            <p:nvSpPr>
              <p:cNvPr id="103" name="TextBox 102">
                <a:extLst>
                  <a:ext uri="{FF2B5EF4-FFF2-40B4-BE49-F238E27FC236}">
                    <a16:creationId xmlns:a16="http://schemas.microsoft.com/office/drawing/2014/main" id="{E212F64B-8E43-8118-BD6E-06E4A7AA9573}"/>
                  </a:ext>
                </a:extLst>
              </p:cNvPr>
              <p:cNvSpPr txBox="1">
                <a:spLocks noRot="1" noChangeAspect="1" noMove="1" noResize="1" noEditPoints="1" noAdjustHandles="1" noChangeArrowheads="1" noChangeShapeType="1" noTextEdit="1"/>
              </p:cNvSpPr>
              <p:nvPr/>
            </p:nvSpPr>
            <p:spPr>
              <a:xfrm>
                <a:off x="6638310" y="5919932"/>
                <a:ext cx="5238357" cy="400110"/>
              </a:xfrm>
              <a:prstGeom prst="rect">
                <a:avLst/>
              </a:prstGeom>
              <a:blipFill>
                <a:blip r:embed="rId6"/>
                <a:stretch>
                  <a:fillRect t="-9375" b="-25000"/>
                </a:stretch>
              </a:blipFill>
            </p:spPr>
            <p:txBody>
              <a:bodyPr/>
              <a:lstStyle/>
              <a:p>
                <a:r>
                  <a:rPr lang="en-US">
                    <a:noFill/>
                  </a:rPr>
                  <a:t> </a:t>
                </a:r>
              </a:p>
            </p:txBody>
          </p:sp>
        </mc:Fallback>
      </mc:AlternateContent>
      <p:sp>
        <p:nvSpPr>
          <p:cNvPr id="104" name="TextBox 103">
            <a:extLst>
              <a:ext uri="{FF2B5EF4-FFF2-40B4-BE49-F238E27FC236}">
                <a16:creationId xmlns:a16="http://schemas.microsoft.com/office/drawing/2014/main" id="{8AB53A17-D19A-1FBA-E4F3-31EE3B15D353}"/>
              </a:ext>
            </a:extLst>
          </p:cNvPr>
          <p:cNvSpPr txBox="1"/>
          <p:nvPr/>
        </p:nvSpPr>
        <p:spPr>
          <a:xfrm>
            <a:off x="1970797" y="5919932"/>
            <a:ext cx="4407489" cy="400110"/>
          </a:xfrm>
          <a:prstGeom prst="rect">
            <a:avLst/>
          </a:prstGeom>
          <a:noFill/>
        </p:spPr>
        <p:txBody>
          <a:bodyPr wrap="none" rtlCol="0">
            <a:spAutoFit/>
          </a:bodyPr>
          <a:lstStyle/>
          <a:p>
            <a:r>
              <a:rPr lang="en-US" sz="2000" dirty="0">
                <a:solidFill>
                  <a:srgbClr val="FF0000"/>
                </a:solidFill>
                <a:latin typeface="Bierstadt" panose="020B0004020202020204" pitchFamily="34" charset="0"/>
              </a:rPr>
              <a:t>random scalars indicated by the client</a:t>
            </a:r>
          </a:p>
        </p:txBody>
      </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84DB976B-82AA-AB66-A80E-FD94F77230B1}"/>
                  </a:ext>
                </a:extLst>
              </p:cNvPr>
              <p:cNvSpPr txBox="1"/>
              <p:nvPr/>
            </p:nvSpPr>
            <p:spPr>
              <a:xfrm>
                <a:off x="6979169" y="5118883"/>
                <a:ext cx="2387064" cy="871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+1</m:t>
                          </m:r>
                        </m:sup>
                        <m:e>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sub>
                            <m:sup/>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a:latin typeface="Cambria Math" panose="02040503050406030204" pitchFamily="18" charset="0"/>
                                              <a:ea typeface="Cambria Math" panose="02040503050406030204" pitchFamily="18" charset="0"/>
                                            </a:rPr>
                                            <m:t>𝐇</m:t>
                                          </m:r>
                                        </m:e>
                                      </m:acc>
                                    </m:e>
                                    <m:sub>
                                      <m:r>
                                        <a:rPr lang="en-US" i="1">
                                          <a:latin typeface="Cambria Math" panose="02040503050406030204" pitchFamily="18" charset="0"/>
                                          <a:ea typeface="Cambria Math" panose="02040503050406030204" pitchFamily="18" charset="0"/>
                                        </a:rPr>
                                        <m:t>ℓ</m:t>
                                      </m:r>
                                    </m:sub>
                                  </m:sSub>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smtClean="0">
                                          <a:latin typeface="Cambria Math" panose="02040503050406030204" pitchFamily="18" charset="0"/>
                                          <a:ea typeface="Cambria Math" panose="02040503050406030204" pitchFamily="18" charset="0"/>
                                        </a:rPr>
                                        <m:t>ℓ</m:t>
                                      </m:r>
                                      <m:r>
                                        <a:rPr lang="en-US" i="1">
                                          <a:latin typeface="Cambria Math" panose="02040503050406030204" pitchFamily="18" charset="0"/>
                                        </a:rPr>
                                        <m:t>,</m:t>
                                      </m:r>
                                      <m:r>
                                        <a:rPr lang="en-US" b="0" i="1" smtClean="0">
                                          <a:latin typeface="Cambria Math" panose="02040503050406030204" pitchFamily="18" charset="0"/>
                                        </a:rPr>
                                        <m:t>𝑖</m:t>
                                      </m:r>
                                    </m:sub>
                                  </m:sSub>
                                </m:sup>
                              </m:sSup>
                            </m:e>
                          </m:nary>
                        </m:e>
                      </m:nary>
                    </m:oMath>
                  </m:oMathPara>
                </a14:m>
                <a:endParaRPr lang="en-US" dirty="0"/>
              </a:p>
            </p:txBody>
          </p:sp>
        </mc:Choice>
        <mc:Fallback xmlns="">
          <p:sp>
            <p:nvSpPr>
              <p:cNvPr id="105" name="TextBox 104">
                <a:extLst>
                  <a:ext uri="{FF2B5EF4-FFF2-40B4-BE49-F238E27FC236}">
                    <a16:creationId xmlns:a16="http://schemas.microsoft.com/office/drawing/2014/main" id="{84DB976B-82AA-AB66-A80E-FD94F77230B1}"/>
                  </a:ext>
                </a:extLst>
              </p:cNvPr>
              <p:cNvSpPr txBox="1">
                <a:spLocks noRot="1" noChangeAspect="1" noMove="1" noResize="1" noEditPoints="1" noAdjustHandles="1" noChangeArrowheads="1" noChangeShapeType="1" noTextEdit="1"/>
              </p:cNvSpPr>
              <p:nvPr/>
            </p:nvSpPr>
            <p:spPr>
              <a:xfrm>
                <a:off x="6979169" y="5118883"/>
                <a:ext cx="2387064" cy="871457"/>
              </a:xfrm>
              <a:prstGeom prst="rect">
                <a:avLst/>
              </a:prstGeom>
              <a:blipFill>
                <a:blip r:embed="rId7"/>
                <a:stretch>
                  <a:fillRect l="-12698" t="-95652" b="-150725"/>
                </a:stretch>
              </a:blipFill>
            </p:spPr>
            <p:txBody>
              <a:bodyPr/>
              <a:lstStyle/>
              <a:p>
                <a:r>
                  <a:rPr lang="en-US">
                    <a:noFill/>
                  </a:rPr>
                  <a:t> </a:t>
                </a:r>
              </a:p>
            </p:txBody>
          </p:sp>
        </mc:Fallback>
      </mc:AlternateContent>
      <p:sp>
        <p:nvSpPr>
          <p:cNvPr id="108" name="Oval 107">
            <a:extLst>
              <a:ext uri="{FF2B5EF4-FFF2-40B4-BE49-F238E27FC236}">
                <a16:creationId xmlns:a16="http://schemas.microsoft.com/office/drawing/2014/main" id="{06FB969D-2865-0F8E-7B1C-143FDEF6DB73}"/>
              </a:ext>
            </a:extLst>
          </p:cNvPr>
          <p:cNvSpPr/>
          <p:nvPr/>
        </p:nvSpPr>
        <p:spPr>
          <a:xfrm>
            <a:off x="8904280" y="5267126"/>
            <a:ext cx="398850" cy="4929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5C83433-2CFF-EE99-C118-5C7BA35B474C}"/>
              </a:ext>
            </a:extLst>
          </p:cNvPr>
          <p:cNvSpPr/>
          <p:nvPr/>
        </p:nvSpPr>
        <p:spPr>
          <a:xfrm>
            <a:off x="8242229" y="5252057"/>
            <a:ext cx="716127" cy="645525"/>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8B16B524-112B-EB04-8177-22EE8282D7F0}"/>
              </a:ext>
            </a:extLst>
          </p:cNvPr>
          <p:cNvCxnSpPr/>
          <p:nvPr/>
        </p:nvCxnSpPr>
        <p:spPr>
          <a:xfrm>
            <a:off x="6959424" y="5253303"/>
            <a:ext cx="0" cy="6666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64F29D-450E-7CC9-332F-660959FD9EA9}"/>
              </a:ext>
            </a:extLst>
          </p:cNvPr>
          <p:cNvSpPr txBox="1"/>
          <p:nvPr/>
        </p:nvSpPr>
        <p:spPr>
          <a:xfrm>
            <a:off x="5052752" y="6372127"/>
            <a:ext cx="3393237"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A random linear combination</a:t>
            </a:r>
          </a:p>
        </p:txBody>
      </p:sp>
      <p:sp>
        <p:nvSpPr>
          <p:cNvPr id="12" name="Slide Number Placeholder 11">
            <a:extLst>
              <a:ext uri="{FF2B5EF4-FFF2-40B4-BE49-F238E27FC236}">
                <a16:creationId xmlns:a16="http://schemas.microsoft.com/office/drawing/2014/main" id="{D5AF1261-FAFA-D053-4D5E-EC3CEFD05DBD}"/>
              </a:ext>
            </a:extLst>
          </p:cNvPr>
          <p:cNvSpPr>
            <a:spLocks noGrp="1"/>
          </p:cNvSpPr>
          <p:nvPr>
            <p:ph type="sldNum" sz="quarter" idx="12"/>
          </p:nvPr>
        </p:nvSpPr>
        <p:spPr/>
        <p:txBody>
          <a:bodyPr/>
          <a:lstStyle/>
          <a:p>
            <a:fld id="{C2D47E1E-16B8-6B43-8345-A36FFC908F81}" type="slidenum">
              <a:rPr lang="en-US" smtClean="0"/>
              <a:t>10</a:t>
            </a:fld>
            <a:endParaRPr lang="en-US"/>
          </a:p>
        </p:txBody>
      </p:sp>
    </p:spTree>
    <p:extLst>
      <p:ext uri="{BB962C8B-B14F-4D97-AF65-F5344CB8AC3E}">
        <p14:creationId xmlns:p14="http://schemas.microsoft.com/office/powerpoint/2010/main" val="369491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250"/>
                                        <p:tgtEl>
                                          <p:spTgt spid="52"/>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25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blinds(horizontal)">
                                      <p:cBhvr>
                                        <p:cTn id="13" dur="250"/>
                                        <p:tgtEl>
                                          <p:spTgt spid="84"/>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250"/>
                                        <p:tgtEl>
                                          <p:spTgt spid="15"/>
                                        </p:tgtEl>
                                      </p:cBhvr>
                                    </p:animEffect>
                                  </p:childTnLst>
                                </p:cTn>
                              </p:par>
                              <p:par>
                                <p:cTn id="17" presetID="3" presetClass="entr" presetSubtype="1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blinds(horizontal)">
                                      <p:cBhvr>
                                        <p:cTn id="19" dur="250"/>
                                        <p:tgtEl>
                                          <p:spTgt spid="80"/>
                                        </p:tgtEl>
                                      </p:cBhvr>
                                    </p:animEffect>
                                  </p:childTnLst>
                                </p:cTn>
                              </p:par>
                              <p:par>
                                <p:cTn id="20" presetID="3"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250"/>
                                        <p:tgtEl>
                                          <p:spTgt spid="2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blinds(horizontal)">
                                      <p:cBhvr>
                                        <p:cTn id="25" dur="250"/>
                                        <p:tgtEl>
                                          <p:spTgt spid="9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blinds(horizontal)">
                                      <p:cBhvr>
                                        <p:cTn id="28" dur="250"/>
                                        <p:tgtEl>
                                          <p:spTgt spid="10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2000"/>
                                  </p:stCondLst>
                                  <p:childTnLst>
                                    <p:set>
                                      <p:cBhvr>
                                        <p:cTn id="33" dur="1" fill="hold">
                                          <p:stCondLst>
                                            <p:cond delay="0"/>
                                          </p:stCondLst>
                                        </p:cTn>
                                        <p:tgtEl>
                                          <p:spTgt spid="109"/>
                                        </p:tgtEl>
                                        <p:attrNameLst>
                                          <p:attrName>style.visibility</p:attrName>
                                        </p:attrNameLst>
                                      </p:cBhvr>
                                      <p:to>
                                        <p:strVal val="visible"/>
                                      </p:to>
                                    </p:set>
                                    <p:animEffect transition="in" filter="blinds(horizontal)">
                                      <p:cBhvr>
                                        <p:cTn id="34" dur="250"/>
                                        <p:tgtEl>
                                          <p:spTgt spid="109"/>
                                        </p:tgtEl>
                                      </p:cBhvr>
                                    </p:animEffect>
                                  </p:childTnLst>
                                </p:cTn>
                              </p:par>
                              <p:par>
                                <p:cTn id="35" presetID="3" presetClass="entr" presetSubtype="10" fill="hold" grpId="0" nodeType="withEffect">
                                  <p:stCondLst>
                                    <p:cond delay="2000"/>
                                  </p:stCondLst>
                                  <p:childTnLst>
                                    <p:set>
                                      <p:cBhvr>
                                        <p:cTn id="36" dur="1" fill="hold">
                                          <p:stCondLst>
                                            <p:cond delay="0"/>
                                          </p:stCondLst>
                                        </p:cTn>
                                        <p:tgtEl>
                                          <p:spTgt spid="103"/>
                                        </p:tgtEl>
                                        <p:attrNameLst>
                                          <p:attrName>style.visibility</p:attrName>
                                        </p:attrNameLst>
                                      </p:cBhvr>
                                      <p:to>
                                        <p:strVal val="visible"/>
                                      </p:to>
                                    </p:set>
                                    <p:animEffect transition="in" filter="blinds(horizontal)">
                                      <p:cBhvr>
                                        <p:cTn id="37" dur="250"/>
                                        <p:tgtEl>
                                          <p:spTgt spid="103"/>
                                        </p:tgtEl>
                                      </p:cBhvr>
                                    </p:animEffect>
                                  </p:childTnLst>
                                </p:cTn>
                              </p:par>
                              <p:par>
                                <p:cTn id="38" presetID="3" presetClass="entr" presetSubtype="10" fill="hold" grpId="0" nodeType="withEffect">
                                  <p:stCondLst>
                                    <p:cond delay="2000"/>
                                  </p:stCondLst>
                                  <p:childTnLst>
                                    <p:set>
                                      <p:cBhvr>
                                        <p:cTn id="39" dur="1" fill="hold">
                                          <p:stCondLst>
                                            <p:cond delay="0"/>
                                          </p:stCondLst>
                                        </p:cTn>
                                        <p:tgtEl>
                                          <p:spTgt spid="102"/>
                                        </p:tgtEl>
                                        <p:attrNameLst>
                                          <p:attrName>style.visibility</p:attrName>
                                        </p:attrNameLst>
                                      </p:cBhvr>
                                      <p:to>
                                        <p:strVal val="visible"/>
                                      </p:to>
                                    </p:set>
                                    <p:animEffect transition="in" filter="blinds(horizontal)">
                                      <p:cBhvr>
                                        <p:cTn id="40" dur="250"/>
                                        <p:tgtEl>
                                          <p:spTgt spid="102"/>
                                        </p:tgtEl>
                                      </p:cBhvr>
                                    </p:animEffect>
                                  </p:childTnLst>
                                </p:cTn>
                              </p:par>
                              <p:par>
                                <p:cTn id="41" presetID="3" presetClass="entr" presetSubtype="10"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blinds(horizontal)">
                                      <p:cBhvr>
                                        <p:cTn id="43" dur="250"/>
                                        <p:tgtEl>
                                          <p:spTgt spid="11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blinds(horizontal)">
                                      <p:cBhvr>
                                        <p:cTn id="48" dur="250"/>
                                        <p:tgtEl>
                                          <p:spTgt spid="10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blinds(horizontal)">
                                      <p:cBhvr>
                                        <p:cTn id="51" dur="250"/>
                                        <p:tgtEl>
                                          <p:spTgt spid="10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blinds(horizontal)">
                                      <p:cBhvr>
                                        <p:cTn id="54" dur="2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1" grpId="0" animBg="1"/>
      <p:bldP spid="102" grpId="0" animBg="1"/>
      <p:bldP spid="103" grpId="0"/>
      <p:bldP spid="104" grpId="0"/>
      <p:bldP spid="105" grpId="0"/>
      <p:bldP spid="108" grpId="0" animBg="1"/>
      <p:bldP spid="10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Our Audit Protocol</a:t>
            </a:r>
          </a:p>
        </p:txBody>
      </p:sp>
      <p:grpSp>
        <p:nvGrpSpPr>
          <p:cNvPr id="5" name="Group 4">
            <a:extLst>
              <a:ext uri="{FF2B5EF4-FFF2-40B4-BE49-F238E27FC236}">
                <a16:creationId xmlns:a16="http://schemas.microsoft.com/office/drawing/2014/main" id="{E03374DA-57EA-8E18-04E7-AA49543A3A3C}"/>
              </a:ext>
            </a:extLst>
          </p:cNvPr>
          <p:cNvGrpSpPr/>
          <p:nvPr/>
        </p:nvGrpSpPr>
        <p:grpSpPr>
          <a:xfrm>
            <a:off x="4867847" y="1835891"/>
            <a:ext cx="2456305" cy="1886853"/>
            <a:chOff x="7083073" y="2476323"/>
            <a:chExt cx="3142962" cy="2438786"/>
          </a:xfrm>
        </p:grpSpPr>
        <p:sp>
          <p:nvSpPr>
            <p:cNvPr id="6" name="Cloud 5">
              <a:extLst>
                <a:ext uri="{FF2B5EF4-FFF2-40B4-BE49-F238E27FC236}">
                  <a16:creationId xmlns:a16="http://schemas.microsoft.com/office/drawing/2014/main" id="{2878768C-ACE4-9904-51C8-5C52D5A4D1D7}"/>
                </a:ext>
              </a:extLst>
            </p:cNvPr>
            <p:cNvSpPr/>
            <p:nvPr/>
          </p:nvSpPr>
          <p:spPr>
            <a:xfrm>
              <a:off x="7083073" y="2476323"/>
              <a:ext cx="3142962" cy="2438786"/>
            </a:xfrm>
            <a:prstGeom prst="cloud">
              <a:avLst/>
            </a:prstGeom>
            <a:solidFill>
              <a:schemeClr val="accent6">
                <a:lumMod val="20000"/>
                <a:lumOff val="80000"/>
                <a:alpha val="99000"/>
              </a:schemeClr>
            </a:solidFill>
            <a:ln w="12700" cap="flat">
              <a:solidFill>
                <a:srgbClr val="0F2B48"/>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7" name="Picture 6">
              <a:extLst>
                <a:ext uri="{FF2B5EF4-FFF2-40B4-BE49-F238E27FC236}">
                  <a16:creationId xmlns:a16="http://schemas.microsoft.com/office/drawing/2014/main" id="{4758D70F-BF31-6485-3AD6-AF1B7A2958C2}"/>
                </a:ext>
              </a:extLst>
            </p:cNvPr>
            <p:cNvPicPr>
              <a:picLocks noChangeAspect="1"/>
            </p:cNvPicPr>
            <p:nvPr/>
          </p:nvPicPr>
          <p:blipFill>
            <a:blip r:embed="rId3"/>
            <a:stretch>
              <a:fillRect/>
            </a:stretch>
          </p:blipFill>
          <p:spPr>
            <a:xfrm>
              <a:off x="8257114" y="3806953"/>
              <a:ext cx="794877" cy="794878"/>
            </a:xfrm>
            <a:prstGeom prst="rect">
              <a:avLst/>
            </a:prstGeom>
            <a:effectLst>
              <a:innerShdw blurRad="63500" dist="50800" dir="16200000">
                <a:prstClr val="black">
                  <a:alpha val="50000"/>
                </a:prstClr>
              </a:innerShdw>
            </a:effectLst>
          </p:spPr>
        </p:pic>
        <p:pic>
          <p:nvPicPr>
            <p:cNvPr id="8" name="Picture 7">
              <a:extLst>
                <a:ext uri="{FF2B5EF4-FFF2-40B4-BE49-F238E27FC236}">
                  <a16:creationId xmlns:a16="http://schemas.microsoft.com/office/drawing/2014/main" id="{B656AF27-FF2B-9A8C-32FA-668BAE8D0BB3}"/>
                </a:ext>
              </a:extLst>
            </p:cNvPr>
            <p:cNvPicPr>
              <a:picLocks noChangeAspect="1"/>
            </p:cNvPicPr>
            <p:nvPr/>
          </p:nvPicPr>
          <p:blipFill>
            <a:blip r:embed="rId4"/>
            <a:stretch>
              <a:fillRect/>
            </a:stretch>
          </p:blipFill>
          <p:spPr>
            <a:xfrm>
              <a:off x="9382242" y="3759037"/>
              <a:ext cx="794877" cy="794878"/>
            </a:xfrm>
            <a:prstGeom prst="rect">
              <a:avLst/>
            </a:prstGeom>
            <a:effectLst>
              <a:innerShdw blurRad="63500" dist="50800">
                <a:prstClr val="black">
                  <a:alpha val="50000"/>
                </a:prstClr>
              </a:innerShdw>
            </a:effectLst>
          </p:spPr>
        </p:pic>
      </p:grpSp>
      <p:pic>
        <p:nvPicPr>
          <p:cNvPr id="9" name="Picture 22" descr="Related image">
            <a:extLst>
              <a:ext uri="{FF2B5EF4-FFF2-40B4-BE49-F238E27FC236}">
                <a16:creationId xmlns:a16="http://schemas.microsoft.com/office/drawing/2014/main" id="{DDBA267D-181F-6F95-A78B-1E5E0DEC4BC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10" t="6456" r="17448"/>
          <a:stretch/>
        </p:blipFill>
        <p:spPr bwMode="auto">
          <a:xfrm>
            <a:off x="4038398" y="1718217"/>
            <a:ext cx="555507" cy="851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Image result for icloud icon png">
            <a:extLst>
              <a:ext uri="{FF2B5EF4-FFF2-40B4-BE49-F238E27FC236}">
                <a16:creationId xmlns:a16="http://schemas.microsoft.com/office/drawing/2014/main" id="{7EE4D44B-9EA7-0692-02DC-0DB3BEDE8B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2637" y="2005965"/>
            <a:ext cx="697366" cy="7323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a:extLst>
              <a:ext uri="{FF2B5EF4-FFF2-40B4-BE49-F238E27FC236}">
                <a16:creationId xmlns:a16="http://schemas.microsoft.com/office/drawing/2014/main" id="{BDE19BF5-6F6C-68B3-A76C-77DFF1FBD87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631" t="16923" r="18842"/>
          <a:stretch/>
        </p:blipFill>
        <p:spPr bwMode="auto">
          <a:xfrm>
            <a:off x="4108328" y="2760500"/>
            <a:ext cx="630470" cy="85129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BCD68523-A2CE-8A55-2E1B-3FF1783F0B54}"/>
              </a:ext>
            </a:extLst>
          </p:cNvPr>
          <p:cNvCxnSpPr>
            <a:stCxn id="9" idx="3"/>
            <a:endCxn id="10" idx="1"/>
          </p:cNvCxnSpPr>
          <p:nvPr/>
        </p:nvCxnSpPr>
        <p:spPr>
          <a:xfrm>
            <a:off x="4593905" y="2143866"/>
            <a:ext cx="1118732" cy="22829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C228FE-C041-75AC-C8BD-FDBF49163EF9}"/>
              </a:ext>
            </a:extLst>
          </p:cNvPr>
          <p:cNvCxnSpPr>
            <a:cxnSpLocks/>
            <a:stCxn id="11" idx="3"/>
            <a:endCxn id="7" idx="1"/>
          </p:cNvCxnSpPr>
          <p:nvPr/>
        </p:nvCxnSpPr>
        <p:spPr>
          <a:xfrm flipV="1">
            <a:off x="4738798" y="3172873"/>
            <a:ext cx="1046592" cy="1327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pic>
        <p:nvPicPr>
          <p:cNvPr id="15" name="Picture 14" descr="A picture containing graphical user interface&#10;&#10;Description automatically generated">
            <a:extLst>
              <a:ext uri="{FF2B5EF4-FFF2-40B4-BE49-F238E27FC236}">
                <a16:creationId xmlns:a16="http://schemas.microsoft.com/office/drawing/2014/main" id="{69046633-F834-73FE-BBB3-13147794EE8F}"/>
              </a:ext>
            </a:extLst>
          </p:cNvPr>
          <p:cNvPicPr>
            <a:picLocks noChangeAspect="1"/>
          </p:cNvPicPr>
          <p:nvPr/>
        </p:nvPicPr>
        <p:blipFill>
          <a:blip r:embed="rId8"/>
          <a:stretch>
            <a:fillRect/>
          </a:stretch>
        </p:blipFill>
        <p:spPr>
          <a:xfrm flipH="1">
            <a:off x="8974680" y="4775565"/>
            <a:ext cx="645266" cy="645266"/>
          </a:xfrm>
          <a:prstGeom prst="rect">
            <a:avLst/>
          </a:prstGeom>
        </p:spPr>
      </p:pic>
      <p:pic>
        <p:nvPicPr>
          <p:cNvPr id="16" name="Picture 15">
            <a:extLst>
              <a:ext uri="{FF2B5EF4-FFF2-40B4-BE49-F238E27FC236}">
                <a16:creationId xmlns:a16="http://schemas.microsoft.com/office/drawing/2014/main" id="{438828FA-B21E-CC88-4D5C-F4B244FA12C4}"/>
              </a:ext>
            </a:extLst>
          </p:cNvPr>
          <p:cNvPicPr>
            <a:picLocks noChangeAspect="1"/>
          </p:cNvPicPr>
          <p:nvPr/>
        </p:nvPicPr>
        <p:blipFill>
          <a:blip r:embed="rId9"/>
          <a:stretch>
            <a:fillRect/>
          </a:stretch>
        </p:blipFill>
        <p:spPr>
          <a:xfrm>
            <a:off x="8007659" y="3117604"/>
            <a:ext cx="3182700" cy="3875461"/>
          </a:xfrm>
          <a:prstGeom prst="rect">
            <a:avLst/>
          </a:prstGeom>
          <a:ln>
            <a:noFill/>
          </a:ln>
        </p:spPr>
      </p:pic>
      <p:pic>
        <p:nvPicPr>
          <p:cNvPr id="17" name="Picture 20" descr="Related image">
            <a:extLst>
              <a:ext uri="{FF2B5EF4-FFF2-40B4-BE49-F238E27FC236}">
                <a16:creationId xmlns:a16="http://schemas.microsoft.com/office/drawing/2014/main" id="{F83E7230-85AA-DE01-0746-38F45401B9C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376" t="16923" r="18841"/>
          <a:stretch/>
        </p:blipFill>
        <p:spPr bwMode="auto">
          <a:xfrm>
            <a:off x="1455799" y="4554722"/>
            <a:ext cx="628854" cy="90267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9391D5F1-D878-A7A4-3C7C-E647E1980AFA}"/>
              </a:ext>
            </a:extLst>
          </p:cNvPr>
          <p:cNvCxnSpPr>
            <a:cxnSpLocks/>
          </p:cNvCxnSpPr>
          <p:nvPr/>
        </p:nvCxnSpPr>
        <p:spPr>
          <a:xfrm flipH="1">
            <a:off x="2740833" y="4869594"/>
            <a:ext cx="4583319" cy="0"/>
          </a:xfrm>
          <a:prstGeom prst="straightConnector1">
            <a:avLst/>
          </a:prstGeom>
          <a:ln w="317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DBAEA8-1DC2-C5B1-2F7B-9586390D0AE0}"/>
              </a:ext>
            </a:extLst>
          </p:cNvPr>
          <p:cNvSpPr txBox="1"/>
          <p:nvPr/>
        </p:nvSpPr>
        <p:spPr>
          <a:xfrm>
            <a:off x="2901934" y="4435710"/>
            <a:ext cx="4240520" cy="461665"/>
          </a:xfrm>
          <a:prstGeom prst="rect">
            <a:avLst/>
          </a:prstGeom>
          <a:noFill/>
        </p:spPr>
        <p:txBody>
          <a:bodyPr wrap="none" rtlCol="0">
            <a:spAutoFit/>
          </a:bodyPr>
          <a:lstStyle/>
          <a:p>
            <a:pPr algn="ctr"/>
            <a:r>
              <a:rPr lang="en-US" sz="2400" dirty="0">
                <a:solidFill>
                  <a:srgbClr val="002060"/>
                </a:solidFill>
                <a:latin typeface="Bierstadt" panose="020B0004020202020204" pitchFamily="34" charset="0"/>
              </a:rPr>
              <a:t>Audit request + a random seed</a:t>
            </a:r>
          </a:p>
        </p:txBody>
      </p:sp>
      <p:cxnSp>
        <p:nvCxnSpPr>
          <p:cNvPr id="24" name="Straight Arrow Connector 23">
            <a:extLst>
              <a:ext uri="{FF2B5EF4-FFF2-40B4-BE49-F238E27FC236}">
                <a16:creationId xmlns:a16="http://schemas.microsoft.com/office/drawing/2014/main" id="{E2F47098-A8C7-6429-C8F9-F914CB64B3B8}"/>
              </a:ext>
            </a:extLst>
          </p:cNvPr>
          <p:cNvCxnSpPr>
            <a:cxnSpLocks/>
          </p:cNvCxnSpPr>
          <p:nvPr/>
        </p:nvCxnSpPr>
        <p:spPr>
          <a:xfrm flipH="1">
            <a:off x="2728885" y="5306526"/>
            <a:ext cx="4545090" cy="0"/>
          </a:xfrm>
          <a:prstGeom prst="straightConnector1">
            <a:avLst/>
          </a:prstGeom>
          <a:ln w="317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907B8D1-F486-39E9-D667-C85F3FD130C2}"/>
              </a:ext>
            </a:extLst>
          </p:cNvPr>
          <p:cNvSpPr txBox="1"/>
          <p:nvPr/>
        </p:nvSpPr>
        <p:spPr>
          <a:xfrm>
            <a:off x="3123554" y="4897375"/>
            <a:ext cx="3851760" cy="830997"/>
          </a:xfrm>
          <a:prstGeom prst="rect">
            <a:avLst/>
          </a:prstGeom>
          <a:noFill/>
        </p:spPr>
        <p:txBody>
          <a:bodyPr wrap="none" rtlCol="0">
            <a:spAutoFit/>
          </a:bodyPr>
          <a:lstStyle/>
          <a:p>
            <a:pPr algn="ctr"/>
            <a:r>
              <a:rPr lang="en-US" sz="2400" dirty="0">
                <a:solidFill>
                  <a:schemeClr val="accent2"/>
                </a:solidFill>
                <a:latin typeface="Bierstadt" panose="020B0004020202020204" pitchFamily="34" charset="0"/>
              </a:rPr>
              <a:t>Commitment &amp; MAC of </a:t>
            </a:r>
          </a:p>
          <a:p>
            <a:pPr algn="ctr"/>
            <a:r>
              <a:rPr lang="en-US" sz="2400" dirty="0">
                <a:solidFill>
                  <a:schemeClr val="accent2"/>
                </a:solidFill>
                <a:latin typeface="Bierstadt" panose="020B0004020202020204" pitchFamily="34" charset="0"/>
              </a:rPr>
              <a:t>aggregated codeword block</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4070F5B-EFC0-C889-5E6C-748E28DA4988}"/>
                  </a:ext>
                </a:extLst>
              </p:cNvPr>
              <p:cNvSpPr txBox="1"/>
              <p:nvPr/>
            </p:nvSpPr>
            <p:spPr>
              <a:xfrm>
                <a:off x="4384475" y="5609962"/>
                <a:ext cx="1119857" cy="4921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6"/>
                              </a:solidFill>
                              <a:latin typeface="Cambria Math" panose="02040503050406030204" pitchFamily="18" charset="0"/>
                            </a:rPr>
                          </m:ctrlPr>
                        </m:sSubPr>
                        <m:e>
                          <m:r>
                            <m:rPr>
                              <m:sty m:val="p"/>
                            </m:rPr>
                            <a:rPr lang="en-US" sz="2400" b="0" i="0" smtClean="0">
                              <a:solidFill>
                                <a:schemeClr val="accent6"/>
                              </a:solidFill>
                              <a:latin typeface="Cambria Math" panose="02040503050406030204" pitchFamily="18" charset="0"/>
                            </a:rPr>
                            <m:t>cm</m:t>
                          </m:r>
                        </m:e>
                        <m:sub>
                          <m:acc>
                            <m:accPr>
                              <m:chr m:val="⃗"/>
                              <m:ctrlPr>
                                <a:rPr lang="en-US" sz="2400" i="1" smtClean="0">
                                  <a:solidFill>
                                    <a:schemeClr val="accent6"/>
                                  </a:solidFill>
                                  <a:latin typeface="Cambria Math" panose="02040503050406030204" pitchFamily="18" charset="0"/>
                                </a:rPr>
                              </m:ctrlPr>
                            </m:accPr>
                            <m:e>
                              <m:r>
                                <a:rPr lang="en-US" sz="2400" b="0" i="1" smtClean="0">
                                  <a:solidFill>
                                    <a:schemeClr val="accent6"/>
                                  </a:solidFill>
                                  <a:latin typeface="Cambria Math" panose="02040503050406030204" pitchFamily="18" charset="0"/>
                                </a:rPr>
                                <m:t>𝑏</m:t>
                              </m:r>
                            </m:e>
                          </m:acc>
                        </m:sub>
                      </m:sSub>
                      <m:r>
                        <a:rPr lang="en-US" sz="2400" b="0" i="1" smtClean="0">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ea typeface="Cambria Math" panose="02040503050406030204" pitchFamily="18" charset="0"/>
                        </a:rPr>
                        <m:t>𝜎</m:t>
                      </m:r>
                    </m:oMath>
                  </m:oMathPara>
                </a14:m>
                <a:endParaRPr lang="en-US" sz="2400" dirty="0">
                  <a:solidFill>
                    <a:schemeClr val="accent6"/>
                  </a:solidFill>
                </a:endParaRPr>
              </a:p>
            </p:txBody>
          </p:sp>
        </mc:Choice>
        <mc:Fallback xmlns="">
          <p:sp>
            <p:nvSpPr>
              <p:cNvPr id="74" name="TextBox 73">
                <a:extLst>
                  <a:ext uri="{FF2B5EF4-FFF2-40B4-BE49-F238E27FC236}">
                    <a16:creationId xmlns:a16="http://schemas.microsoft.com/office/drawing/2014/main" id="{B4070F5B-EFC0-C889-5E6C-748E28DA4988}"/>
                  </a:ext>
                </a:extLst>
              </p:cNvPr>
              <p:cNvSpPr txBox="1">
                <a:spLocks noRot="1" noChangeAspect="1" noMove="1" noResize="1" noEditPoints="1" noAdjustHandles="1" noChangeArrowheads="1" noChangeShapeType="1" noTextEdit="1"/>
              </p:cNvSpPr>
              <p:nvPr/>
            </p:nvSpPr>
            <p:spPr>
              <a:xfrm>
                <a:off x="4384475" y="5609962"/>
                <a:ext cx="1119857" cy="492186"/>
              </a:xfrm>
              <a:prstGeom prst="rect">
                <a:avLst/>
              </a:prstGeom>
              <a:blipFill>
                <a:blip r:embed="rId11"/>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DA7252E-80CE-72BE-F327-C02E1CEC5C3C}"/>
                  </a:ext>
                </a:extLst>
              </p:cNvPr>
              <p:cNvSpPr txBox="1"/>
              <p:nvPr/>
            </p:nvSpPr>
            <p:spPr>
              <a:xfrm>
                <a:off x="0" y="5514006"/>
                <a:ext cx="3773084" cy="9580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rgbClr val="FF0000"/>
                              </a:solidFill>
                              <a:latin typeface="Cambria Math" panose="02040503050406030204" pitchFamily="18" charset="0"/>
                            </a:rPr>
                          </m:ctrlPr>
                        </m:sSupPr>
                        <m:e>
                          <m:sSub>
                            <m:sSubPr>
                              <m:ctrlPr>
                                <a:rPr lang="en-US" sz="2000" i="1">
                                  <a:solidFill>
                                    <a:srgbClr val="FF0000"/>
                                  </a:solidFill>
                                  <a:latin typeface="Cambria Math" panose="02040503050406030204" pitchFamily="18" charset="0"/>
                                </a:rPr>
                              </m:ctrlPr>
                            </m:sSubPr>
                            <m:e>
                              <m:r>
                                <a:rPr lang="en-US" sz="2000">
                                  <a:solidFill>
                                    <a:srgbClr val="FF0000"/>
                                  </a:solidFill>
                                  <a:latin typeface="Cambria Math" panose="02040503050406030204" pitchFamily="18" charset="0"/>
                                </a:rPr>
                                <m:t>(</m:t>
                              </m:r>
                              <m:r>
                                <m:rPr>
                                  <m:sty m:val="p"/>
                                </m:rPr>
                                <a:rPr lang="en-US" sz="2000">
                                  <a:solidFill>
                                    <a:srgbClr val="FF0000"/>
                                  </a:solidFill>
                                  <a:latin typeface="Cambria Math" panose="02040503050406030204" pitchFamily="18" charset="0"/>
                                </a:rPr>
                                <m:t>cm</m:t>
                              </m:r>
                            </m:e>
                            <m:sub>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𝑏</m:t>
                                  </m:r>
                                </m:e>
                              </m:acc>
                            </m:sub>
                          </m:sSub>
                          <m:r>
                            <a:rPr lang="en-US" sz="2000" i="1">
                              <a:solidFill>
                                <a:srgbClr val="FF0000"/>
                              </a:solidFill>
                              <a:latin typeface="Cambria Math" panose="02040503050406030204" pitchFamily="18" charset="0"/>
                            </a:rPr>
                            <m:t>)</m:t>
                          </m:r>
                        </m:e>
                        <m:sup>
                          <m:r>
                            <a:rPr lang="en-US" sz="2000" b="0" i="1" smtClean="0">
                              <a:solidFill>
                                <a:srgbClr val="FF0000"/>
                              </a:solidFill>
                              <a:latin typeface="Cambria Math" panose="02040503050406030204" pitchFamily="18" charset="0"/>
                              <a:ea typeface="Cambria Math" panose="02040503050406030204" pitchFamily="18" charset="0"/>
                            </a:rPr>
                            <m:t>𝛼</m:t>
                          </m:r>
                        </m:sup>
                      </m:sSup>
                      <m:nary>
                        <m:naryPr>
                          <m:chr m:val="∏"/>
                          <m:ctrlPr>
                            <a:rPr lang="en-US" sz="2000" b="0" i="1" smtClean="0">
                              <a:solidFill>
                                <a:srgbClr val="FF0000"/>
                              </a:solidFill>
                              <a:latin typeface="Cambria Math" panose="02040503050406030204" pitchFamily="18" charset="0"/>
                              <a:ea typeface="Cambria Math" panose="02040503050406030204" pitchFamily="18" charset="0"/>
                            </a:rPr>
                          </m:ctrlPr>
                        </m:naryPr>
                        <m:sub>
                          <m:r>
                            <m:rPr>
                              <m:brk m:alnAt="23"/>
                            </m:rPr>
                            <a:rPr lang="en-US" sz="2000" b="0" i="1" smtClean="0">
                              <a:solidFill>
                                <a:srgbClr val="FF0000"/>
                              </a:solidFill>
                              <a:latin typeface="Cambria Math" panose="02040503050406030204" pitchFamily="18" charset="0"/>
                              <a:ea typeface="Cambria Math" panose="02040503050406030204" pitchFamily="18" charset="0"/>
                            </a:rPr>
                            <m:t>ℓ</m:t>
                          </m:r>
                          <m:r>
                            <a:rPr lang="en-US" sz="2000" b="0" i="1" smtClean="0">
                              <a:solidFill>
                                <a:srgbClr val="FF0000"/>
                              </a:solidFill>
                              <a:latin typeface="Cambria Math" panose="02040503050406030204" pitchFamily="18" charset="0"/>
                              <a:ea typeface="Cambria Math" panose="02040503050406030204" pitchFamily="18" charset="0"/>
                            </a:rPr>
                            <m:t>=0</m:t>
                          </m:r>
                        </m:sub>
                        <m:sup>
                          <m:r>
                            <a:rPr lang="en-US" sz="2000" b="0" i="1" smtClean="0">
                              <a:solidFill>
                                <a:srgbClr val="FF0000"/>
                              </a:solidFill>
                              <a:latin typeface="Cambria Math" panose="02040503050406030204" pitchFamily="18" charset="0"/>
                              <a:ea typeface="Cambria Math" panose="02040503050406030204" pitchFamily="18" charset="0"/>
                            </a:rPr>
                            <m:t>𝐿</m:t>
                          </m:r>
                          <m:r>
                            <a:rPr lang="en-US" sz="2000" b="0" i="1" smtClean="0">
                              <a:solidFill>
                                <a:srgbClr val="FF0000"/>
                              </a:solidFill>
                              <a:latin typeface="Cambria Math" panose="02040503050406030204" pitchFamily="18" charset="0"/>
                              <a:ea typeface="Cambria Math" panose="02040503050406030204" pitchFamily="18" charset="0"/>
                            </a:rPr>
                            <m:t>+1</m:t>
                          </m:r>
                        </m:sup>
                        <m:e>
                          <m:nary>
                            <m:naryPr>
                              <m:chr m:val="∏"/>
                              <m:supHide m:val="on"/>
                              <m:ctrlPr>
                                <a:rPr lang="en-US" sz="2000" b="0" i="1" smtClean="0">
                                  <a:solidFill>
                                    <a:srgbClr val="FF0000"/>
                                  </a:solidFill>
                                  <a:latin typeface="Cambria Math" panose="02040503050406030204" pitchFamily="18" charset="0"/>
                                  <a:ea typeface="Cambria Math" panose="02040503050406030204" pitchFamily="18" charset="0"/>
                                </a:rPr>
                              </m:ctrlPr>
                            </m:naryPr>
                            <m:sub>
                              <m:r>
                                <m:rPr>
                                  <m:brk m:alnAt="7"/>
                                </m:rPr>
                                <a:rPr lang="en-US" sz="2000" b="0" i="1" smtClean="0">
                                  <a:solidFill>
                                    <a:srgbClr val="FF0000"/>
                                  </a:solidFill>
                                  <a:latin typeface="Cambria Math" panose="02040503050406030204" pitchFamily="18" charset="0"/>
                                  <a:ea typeface="Cambria Math" panose="02040503050406030204" pitchFamily="18" charset="0"/>
                                </a:rPr>
                                <m:t>𝑖</m:t>
                              </m:r>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𝐼</m:t>
                              </m:r>
                            </m:sub>
                            <m:sup/>
                            <m:e>
                              <m:sSup>
                                <m:sSupPr>
                                  <m:ctrlPr>
                                    <a:rPr lang="en-US" sz="2000" b="0" i="1" smtClean="0">
                                      <a:solidFill>
                                        <a:srgbClr val="FF0000"/>
                                      </a:solidFill>
                                      <a:latin typeface="Cambria Math" panose="02040503050406030204" pitchFamily="18" charset="0"/>
                                      <a:ea typeface="Cambria Math" panose="02040503050406030204" pitchFamily="18" charset="0"/>
                                    </a:rPr>
                                  </m:ctrlPr>
                                </m:sSupPr>
                                <m:e>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h</m:t>
                                      </m:r>
                                    </m:e>
                                    <m:sup>
                                      <m:r>
                                        <a:rPr lang="en-US" sz="2000" b="0" i="1" smtClean="0">
                                          <a:solidFill>
                                            <a:srgbClr val="FF0000"/>
                                          </a:solidFill>
                                          <a:latin typeface="Cambria Math" panose="02040503050406030204" pitchFamily="18" charset="0"/>
                                          <a:ea typeface="Cambria Math" panose="02040503050406030204" pitchFamily="18" charset="0"/>
                                        </a:rPr>
                                        <m:t>𝑟</m:t>
                                      </m:r>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𝑡</m:t>
                                      </m:r>
                                      <m:r>
                                        <a:rPr lang="en-US" sz="2000" b="0" i="1" smtClean="0">
                                          <a:solidFill>
                                            <a:srgbClr val="FF0000"/>
                                          </a:solidFill>
                                          <a:latin typeface="Cambria Math" panose="02040503050406030204" pitchFamily="18" charset="0"/>
                                          <a:ea typeface="Cambria Math" panose="02040503050406030204" pitchFamily="18" charset="0"/>
                                        </a:rPr>
                                        <m:t>,   ℓ,   </m:t>
                                      </m:r>
                                      <m:r>
                                        <a:rPr lang="en-US" sz="2000" b="0" i="1" smtClean="0">
                                          <a:solidFill>
                                            <a:srgbClr val="FF0000"/>
                                          </a:solidFill>
                                          <a:latin typeface="Cambria Math" panose="02040503050406030204" pitchFamily="18" charset="0"/>
                                          <a:ea typeface="Cambria Math" panose="02040503050406030204" pitchFamily="18" charset="0"/>
                                        </a:rPr>
                                        <m:t>𝑖</m:t>
                                      </m:r>
                                      <m:r>
                                        <a:rPr lang="en-US" sz="2000" b="0" i="1" smtClean="0">
                                          <a:solidFill>
                                            <a:srgbClr val="FF0000"/>
                                          </a:solidFill>
                                          <a:latin typeface="Cambria Math" panose="02040503050406030204" pitchFamily="18" charset="0"/>
                                          <a:ea typeface="Cambria Math" panose="02040503050406030204" pitchFamily="18" charset="0"/>
                                        </a:rPr>
                                        <m:t>)</m:t>
                                      </m:r>
                                    </m:sup>
                                  </m:sSup>
                                  <m:r>
                                    <a:rPr lang="en-US" sz="2000" b="0" i="1" smtClean="0">
                                      <a:solidFill>
                                        <a:srgbClr val="FF0000"/>
                                      </a:solidFill>
                                      <a:latin typeface="Cambria Math" panose="02040503050406030204" pitchFamily="18" charset="0"/>
                                      <a:ea typeface="Cambria Math" panose="02040503050406030204" pitchFamily="18" charset="0"/>
                                    </a:rPr>
                                    <m:t>)</m:t>
                                  </m:r>
                                </m:e>
                                <m:sup>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𝜌</m:t>
                                      </m:r>
                                    </m:e>
                                    <m:sub>
                                      <m:r>
                                        <a:rPr lang="en-US" sz="2000" i="1" smtClean="0">
                                          <a:solidFill>
                                            <a:srgbClr val="FF0000"/>
                                          </a:solidFill>
                                          <a:latin typeface="Cambria Math" panose="02040503050406030204" pitchFamily="18" charset="0"/>
                                          <a:ea typeface="Cambria Math" panose="02040503050406030204" pitchFamily="18" charset="0"/>
                                        </a:rPr>
                                        <m:t>ℓ</m:t>
                                      </m:r>
                                      <m:r>
                                        <a:rPr lang="en-US" sz="2000" i="1">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𝑖</m:t>
                                      </m:r>
                                    </m:sub>
                                  </m:sSub>
                                </m:sup>
                              </m:sSup>
                            </m:e>
                          </m:nary>
                        </m:e>
                      </m:nary>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𝜎</m:t>
                      </m:r>
                    </m:oMath>
                  </m:oMathPara>
                </a14:m>
                <a:endParaRPr lang="en-US" sz="2000" dirty="0">
                  <a:solidFill>
                    <a:srgbClr val="FF0000"/>
                  </a:solidFill>
                </a:endParaRPr>
              </a:p>
            </p:txBody>
          </p:sp>
        </mc:Choice>
        <mc:Fallback xmlns="">
          <p:sp>
            <p:nvSpPr>
              <p:cNvPr id="75" name="TextBox 74">
                <a:extLst>
                  <a:ext uri="{FF2B5EF4-FFF2-40B4-BE49-F238E27FC236}">
                    <a16:creationId xmlns:a16="http://schemas.microsoft.com/office/drawing/2014/main" id="{8DA7252E-80CE-72BE-F327-C02E1CEC5C3C}"/>
                  </a:ext>
                </a:extLst>
              </p:cNvPr>
              <p:cNvSpPr txBox="1">
                <a:spLocks noRot="1" noChangeAspect="1" noMove="1" noResize="1" noEditPoints="1" noAdjustHandles="1" noChangeArrowheads="1" noChangeShapeType="1" noTextEdit="1"/>
              </p:cNvSpPr>
              <p:nvPr/>
            </p:nvSpPr>
            <p:spPr>
              <a:xfrm>
                <a:off x="0" y="5514006"/>
                <a:ext cx="3773084" cy="958083"/>
              </a:xfrm>
              <a:prstGeom prst="rect">
                <a:avLst/>
              </a:prstGeom>
              <a:blipFill>
                <a:blip r:embed="rId12"/>
                <a:stretch>
                  <a:fillRect t="-98684" b="-15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D614F62-6021-62CF-B1F9-D324607D0ACB}"/>
                  </a:ext>
                </a:extLst>
              </p:cNvPr>
              <p:cNvSpPr txBox="1"/>
              <p:nvPr/>
            </p:nvSpPr>
            <p:spPr>
              <a:xfrm>
                <a:off x="840562" y="4007874"/>
                <a:ext cx="1869871" cy="461665"/>
              </a:xfrm>
              <a:prstGeom prst="rect">
                <a:avLst/>
              </a:prstGeom>
              <a:noFill/>
            </p:spPr>
            <p:txBody>
              <a:bodyPr wrap="none" rtlCol="0">
                <a:spAutoFit/>
              </a:bodyPr>
              <a:lstStyle/>
              <a:p>
                <a14:m>
                  <m:oMath xmlns:m="http://schemas.openxmlformats.org/officeDocument/2006/math">
                    <m:r>
                      <a:rPr lang="en-US" sz="2400" i="1" smtClean="0">
                        <a:solidFill>
                          <a:srgbClr val="7030A0"/>
                        </a:solidFill>
                        <a:latin typeface="Cambria Math" panose="02040503050406030204" pitchFamily="18" charset="0"/>
                        <a:ea typeface="Cambria Math" panose="02040503050406030204" pitchFamily="18" charset="0"/>
                      </a:rPr>
                      <m:t>𝛼</m:t>
                    </m:r>
                    <m:r>
                      <a:rPr lang="en-US" sz="2400" b="0" i="1" smtClean="0">
                        <a:solidFill>
                          <a:srgbClr val="7030A0"/>
                        </a:solidFill>
                        <a:latin typeface="Cambria Math" panose="02040503050406030204" pitchFamily="18" charset="0"/>
                        <a:ea typeface="Cambria Math" panose="02040503050406030204" pitchFamily="18" charset="0"/>
                      </a:rPr>
                      <m:t>:</m:t>
                    </m:r>
                  </m:oMath>
                </a14:m>
                <a:r>
                  <a:rPr lang="en-US" sz="2400" dirty="0">
                    <a:solidFill>
                      <a:srgbClr val="7030A0"/>
                    </a:solidFill>
                    <a:latin typeface="Bierstadt" panose="020B0004020202020204" pitchFamily="34" charset="0"/>
                  </a:rPr>
                  <a:t> secret key</a:t>
                </a:r>
              </a:p>
            </p:txBody>
          </p:sp>
        </mc:Choice>
        <mc:Fallback xmlns="">
          <p:sp>
            <p:nvSpPr>
              <p:cNvPr id="76" name="TextBox 75">
                <a:extLst>
                  <a:ext uri="{FF2B5EF4-FFF2-40B4-BE49-F238E27FC236}">
                    <a16:creationId xmlns:a16="http://schemas.microsoft.com/office/drawing/2014/main" id="{5D614F62-6021-62CF-B1F9-D324607D0ACB}"/>
                  </a:ext>
                </a:extLst>
              </p:cNvPr>
              <p:cNvSpPr txBox="1">
                <a:spLocks noRot="1" noChangeAspect="1" noMove="1" noResize="1" noEditPoints="1" noAdjustHandles="1" noChangeArrowheads="1" noChangeShapeType="1" noTextEdit="1"/>
              </p:cNvSpPr>
              <p:nvPr/>
            </p:nvSpPr>
            <p:spPr>
              <a:xfrm>
                <a:off x="840562" y="4007874"/>
                <a:ext cx="1869871" cy="461665"/>
              </a:xfrm>
              <a:prstGeom prst="rect">
                <a:avLst/>
              </a:prstGeom>
              <a:blipFill>
                <a:blip r:embed="rId13"/>
                <a:stretch>
                  <a:fillRect t="-8108" r="-4054"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F18C7F5-B3BE-7297-935D-66D3DFF44F64}"/>
                  </a:ext>
                </a:extLst>
              </p:cNvPr>
              <p:cNvSpPr txBox="1"/>
              <p:nvPr/>
            </p:nvSpPr>
            <p:spPr>
              <a:xfrm>
                <a:off x="7367473" y="3053849"/>
                <a:ext cx="2302810" cy="871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𝑏</m:t>
                          </m:r>
                        </m:e>
                      </m:acc>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rPr>
                            <m:t>𝐿</m:t>
                          </m:r>
                          <m:r>
                            <a:rPr lang="en-US" b="0" i="1" smtClean="0">
                              <a:latin typeface="Cambria Math" panose="02040503050406030204" pitchFamily="18" charset="0"/>
                            </a:rPr>
                            <m:t>+1</m:t>
                          </m:r>
                        </m:sup>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m:rPr>
                                  <m:sty m:val="p"/>
                                  <m:brk m:alnAt="7"/>
                                </m:rPr>
                                <a:rPr lang="el-GR" b="0" i="1" smtClean="0">
                                  <a:latin typeface="Cambria Math" panose="02040503050406030204" pitchFamily="18" charset="0"/>
                                  <a:ea typeface="Cambria Math" panose="02040503050406030204" pitchFamily="18" charset="0"/>
                                </a:rPr>
                                <m:t>Ι</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rPr>
                                    <m:t>,</m:t>
                                  </m:r>
                                  <m:r>
                                    <a:rPr lang="en-US" b="0" i="1" smtClean="0">
                                      <a:latin typeface="Cambria Math" panose="02040503050406030204" pitchFamily="18" charset="0"/>
                                    </a:rPr>
                                    <m:t>𝑖</m:t>
                                  </m:r>
                                </m:sub>
                              </m:sSub>
                            </m:e>
                          </m:nary>
                          <m:sSub>
                            <m:sSubPr>
                              <m:ctrlPr>
                                <a:rPr lang="en-US" b="0" i="1" smtClean="0">
                                  <a:latin typeface="Cambria Math" panose="02040503050406030204" pitchFamily="18" charset="0"/>
                                </a:rPr>
                              </m:ctrlPr>
                            </m:sSubPr>
                            <m:e>
                              <m:r>
                                <a:rPr lang="en-US" b="1" i="0" smtClean="0">
                                  <a:latin typeface="Cambria Math" panose="02040503050406030204" pitchFamily="18" charset="0"/>
                                </a:rPr>
                                <m:t>𝐇</m:t>
                              </m:r>
                            </m:e>
                            <m:sub>
                              <m:r>
                                <a:rPr lang="en-US" b="0" i="1" smtClean="0">
                                  <a:latin typeface="Cambria Math" panose="02040503050406030204" pitchFamily="18" charset="0"/>
                                  <a:ea typeface="Cambria Math" panose="02040503050406030204" pitchFamily="18" charset="0"/>
                                </a:rPr>
                                <m:t>ℓ</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oMath>
                  </m:oMathPara>
                </a14:m>
                <a:endParaRPr lang="en-US" dirty="0"/>
              </a:p>
            </p:txBody>
          </p:sp>
        </mc:Choice>
        <mc:Fallback xmlns="">
          <p:sp>
            <p:nvSpPr>
              <p:cNvPr id="3" name="TextBox 2">
                <a:extLst>
                  <a:ext uri="{FF2B5EF4-FFF2-40B4-BE49-F238E27FC236}">
                    <a16:creationId xmlns:a16="http://schemas.microsoft.com/office/drawing/2014/main" id="{6F18C7F5-B3BE-7297-935D-66D3DFF44F64}"/>
                  </a:ext>
                </a:extLst>
              </p:cNvPr>
              <p:cNvSpPr txBox="1">
                <a:spLocks noRot="1" noChangeAspect="1" noMove="1" noResize="1" noEditPoints="1" noAdjustHandles="1" noChangeArrowheads="1" noChangeShapeType="1" noTextEdit="1"/>
              </p:cNvSpPr>
              <p:nvPr/>
            </p:nvSpPr>
            <p:spPr>
              <a:xfrm>
                <a:off x="7367473" y="3053849"/>
                <a:ext cx="2302810" cy="871457"/>
              </a:xfrm>
              <a:prstGeom prst="rect">
                <a:avLst/>
              </a:prstGeom>
              <a:blipFill>
                <a:blip r:embed="rId14"/>
                <a:stretch>
                  <a:fillRect l="-10989" t="-94286" b="-14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26E6AE2-0C36-11E4-CDF4-467D011BBFA1}"/>
                  </a:ext>
                </a:extLst>
              </p:cNvPr>
              <p:cNvSpPr txBox="1"/>
              <p:nvPr/>
            </p:nvSpPr>
            <p:spPr>
              <a:xfrm>
                <a:off x="9800866" y="3051716"/>
                <a:ext cx="2391873" cy="900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rPr>
                            <m:t>𝐿</m:t>
                          </m:r>
                          <m:r>
                            <a:rPr lang="en-US" b="0" i="1" smtClean="0">
                              <a:latin typeface="Cambria Math" panose="02040503050406030204" pitchFamily="18" charset="0"/>
                            </a:rPr>
                            <m:t>+1</m:t>
                          </m:r>
                        </m:sup>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sub>
                            <m:sup/>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a:latin typeface="Cambria Math" panose="02040503050406030204" pitchFamily="18" charset="0"/>
                                              <a:ea typeface="Cambria Math" panose="02040503050406030204" pitchFamily="18" charset="0"/>
                                            </a:rPr>
                                            <m:t>𝐇</m:t>
                                          </m:r>
                                        </m:e>
                                      </m:acc>
                                    </m:e>
                                    <m:sub>
                                      <m:r>
                                        <a:rPr lang="en-US" i="1">
                                          <a:latin typeface="Cambria Math" panose="02040503050406030204" pitchFamily="18" charset="0"/>
                                          <a:ea typeface="Cambria Math" panose="02040503050406030204" pitchFamily="18" charset="0"/>
                                        </a:rPr>
                                        <m:t>ℓ</m:t>
                                      </m:r>
                                    </m:sub>
                                  </m:sSub>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ea typeface="Cambria Math" panose="02040503050406030204" pitchFamily="18" charset="0"/>
                                        </a:rPr>
                                        <m:t>ℓ</m:t>
                                      </m:r>
                                      <m:r>
                                        <a:rPr lang="en-US" i="1">
                                          <a:latin typeface="Cambria Math" panose="02040503050406030204" pitchFamily="18" charset="0"/>
                                        </a:rPr>
                                        <m:t>,</m:t>
                                      </m:r>
                                      <m:r>
                                        <a:rPr lang="en-US" i="1">
                                          <a:latin typeface="Cambria Math" panose="02040503050406030204" pitchFamily="18" charset="0"/>
                                        </a:rPr>
                                        <m:t>𝑖</m:t>
                                      </m:r>
                                    </m:sub>
                                  </m:sSub>
                                </m:sup>
                              </m:sSup>
                            </m:e>
                          </m:nary>
                        </m:e>
                      </m:nary>
                    </m:oMath>
                  </m:oMathPara>
                </a14:m>
                <a:endParaRPr lang="en-US" dirty="0"/>
              </a:p>
            </p:txBody>
          </p:sp>
        </mc:Choice>
        <mc:Fallback xmlns="">
          <p:sp>
            <p:nvSpPr>
              <p:cNvPr id="19" name="TextBox 18">
                <a:extLst>
                  <a:ext uri="{FF2B5EF4-FFF2-40B4-BE49-F238E27FC236}">
                    <a16:creationId xmlns:a16="http://schemas.microsoft.com/office/drawing/2014/main" id="{026E6AE2-0C36-11E4-CDF4-467D011BBFA1}"/>
                  </a:ext>
                </a:extLst>
              </p:cNvPr>
              <p:cNvSpPr txBox="1">
                <a:spLocks noRot="1" noChangeAspect="1" noMove="1" noResize="1" noEditPoints="1" noAdjustHandles="1" noChangeArrowheads="1" noChangeShapeType="1" noTextEdit="1"/>
              </p:cNvSpPr>
              <p:nvPr/>
            </p:nvSpPr>
            <p:spPr>
              <a:xfrm>
                <a:off x="9800866" y="3051716"/>
                <a:ext cx="2391873" cy="900375"/>
              </a:xfrm>
              <a:prstGeom prst="rect">
                <a:avLst/>
              </a:prstGeom>
              <a:blipFill>
                <a:blip r:embed="rId15"/>
                <a:stretch>
                  <a:fillRect l="-12632" t="-91667" b="-141667"/>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AC64FEE8-87C8-1011-DA40-EF7B1A527AF9}"/>
              </a:ext>
            </a:extLst>
          </p:cNvPr>
          <p:cNvCxnSpPr/>
          <p:nvPr/>
        </p:nvCxnSpPr>
        <p:spPr>
          <a:xfrm>
            <a:off x="9781121" y="3186136"/>
            <a:ext cx="0" cy="6666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6F441ED-2BA3-E408-C706-0E4F1D0FB791}"/>
              </a:ext>
            </a:extLst>
          </p:cNvPr>
          <p:cNvSpPr>
            <a:spLocks noGrp="1"/>
          </p:cNvSpPr>
          <p:nvPr>
            <p:ph type="sldNum" sz="quarter" idx="12"/>
          </p:nvPr>
        </p:nvSpPr>
        <p:spPr/>
        <p:txBody>
          <a:bodyPr/>
          <a:lstStyle/>
          <a:p>
            <a:fld id="{C2D47E1E-16B8-6B43-8345-A36FFC908F81}" type="slidenum">
              <a:rPr lang="en-US" smtClean="0"/>
              <a:t>11</a:t>
            </a:fld>
            <a:endParaRPr lang="en-US"/>
          </a:p>
        </p:txBody>
      </p:sp>
    </p:spTree>
    <p:extLst>
      <p:ext uri="{BB962C8B-B14F-4D97-AF65-F5344CB8AC3E}">
        <p14:creationId xmlns:p14="http://schemas.microsoft.com/office/powerpoint/2010/main" val="275966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5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25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25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25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25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250"/>
                                        <p:tgtEl>
                                          <p:spTgt spid="2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250"/>
                                        <p:tgtEl>
                                          <p:spTgt spid="2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blinds(horizontal)">
                                      <p:cBhvr>
                                        <p:cTn id="32" dur="250"/>
                                        <p:tgtEl>
                                          <p:spTgt spid="7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250"/>
                                        <p:tgtEl>
                                          <p:spTgt spid="1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250"/>
                                        <p:tgtEl>
                                          <p:spTgt spid="3"/>
                                        </p:tgtEl>
                                      </p:cBhvr>
                                    </p:animEffect>
                                  </p:childTnLst>
                                </p:cTn>
                              </p:par>
                              <p:par>
                                <p:cTn id="39" presetID="3" presetClass="entr" presetSubtype="1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25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blinds(horizontal)">
                                      <p:cBhvr>
                                        <p:cTn id="46" dur="250"/>
                                        <p:tgtEl>
                                          <p:spTgt spid="7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blinds(horizontal)">
                                      <p:cBhvr>
                                        <p:cTn id="49"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74" grpId="0"/>
      <p:bldP spid="75" grpId="1"/>
      <p:bldP spid="76" grpId="0"/>
      <p:bldP spid="3"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Not Enough!</a:t>
            </a:r>
          </a:p>
        </p:txBody>
      </p:sp>
      <p:sp>
        <p:nvSpPr>
          <p:cNvPr id="6" name="Rectangle 5">
            <a:extLst>
              <a:ext uri="{FF2B5EF4-FFF2-40B4-BE49-F238E27FC236}">
                <a16:creationId xmlns:a16="http://schemas.microsoft.com/office/drawing/2014/main" id="{57EB68F7-919C-3FEE-DDD0-355492302E27}"/>
              </a:ext>
            </a:extLst>
          </p:cNvPr>
          <p:cNvSpPr/>
          <p:nvPr/>
        </p:nvSpPr>
        <p:spPr>
          <a:xfrm>
            <a:off x="2328137" y="494109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88E62D-936E-EB1B-AC8D-5E53F929D041}"/>
              </a:ext>
            </a:extLst>
          </p:cNvPr>
          <p:cNvSpPr/>
          <p:nvPr/>
        </p:nvSpPr>
        <p:spPr>
          <a:xfrm>
            <a:off x="2937737" y="494109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487BCD-382B-F71E-5C40-8A7A88424D4F}"/>
              </a:ext>
            </a:extLst>
          </p:cNvPr>
          <p:cNvSpPr/>
          <p:nvPr/>
        </p:nvSpPr>
        <p:spPr>
          <a:xfrm>
            <a:off x="35473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905C08-29C4-32BD-7D1A-AFB780EB2DB5}"/>
              </a:ext>
            </a:extLst>
          </p:cNvPr>
          <p:cNvSpPr/>
          <p:nvPr/>
        </p:nvSpPr>
        <p:spPr>
          <a:xfrm>
            <a:off x="41569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C68A11-9935-56CA-88FE-84A15EA32E4B}"/>
              </a:ext>
            </a:extLst>
          </p:cNvPr>
          <p:cNvSpPr/>
          <p:nvPr/>
        </p:nvSpPr>
        <p:spPr>
          <a:xfrm>
            <a:off x="231289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7E00757-E271-0B52-5BF0-ADC74C41F0DB}"/>
              </a:ext>
            </a:extLst>
          </p:cNvPr>
          <p:cNvSpPr/>
          <p:nvPr/>
        </p:nvSpPr>
        <p:spPr>
          <a:xfrm>
            <a:off x="29377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D7A4D7-8BF2-07F4-F2E9-7E16A4BFD9C8}"/>
              </a:ext>
            </a:extLst>
          </p:cNvPr>
          <p:cNvSpPr/>
          <p:nvPr/>
        </p:nvSpPr>
        <p:spPr>
          <a:xfrm>
            <a:off x="59857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E8DA5A-01C8-044A-79CA-7C0BDBDCB057}"/>
              </a:ext>
            </a:extLst>
          </p:cNvPr>
          <p:cNvSpPr/>
          <p:nvPr/>
        </p:nvSpPr>
        <p:spPr>
          <a:xfrm>
            <a:off x="6576118"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0FB888-89F4-FDBC-14E1-E35027B85CEF}"/>
              </a:ext>
            </a:extLst>
          </p:cNvPr>
          <p:cNvSpPr/>
          <p:nvPr/>
        </p:nvSpPr>
        <p:spPr>
          <a:xfrm>
            <a:off x="47665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744CEFB-6E26-86CD-7AE3-18EBFA01E5F4}"/>
              </a:ext>
            </a:extLst>
          </p:cNvPr>
          <p:cNvSpPr/>
          <p:nvPr/>
        </p:nvSpPr>
        <p:spPr>
          <a:xfrm>
            <a:off x="53761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9C88450-3282-243B-D7CC-081CAE5D6102}"/>
              </a:ext>
            </a:extLst>
          </p:cNvPr>
          <p:cNvSpPr txBox="1"/>
          <p:nvPr/>
        </p:nvSpPr>
        <p:spPr>
          <a:xfrm>
            <a:off x="838200" y="5507598"/>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0</a:t>
            </a:r>
            <a:endParaRPr lang="en-US" sz="2400" b="1" dirty="0">
              <a:solidFill>
                <a:srgbClr val="7030A0"/>
              </a:solidFill>
              <a:latin typeface="Bierstadt" panose="020B0004020202020204" pitchFamily="34" charset="0"/>
            </a:endParaRPr>
          </a:p>
        </p:txBody>
      </p:sp>
      <p:sp>
        <p:nvSpPr>
          <p:cNvPr id="28" name="TextBox 27">
            <a:extLst>
              <a:ext uri="{FF2B5EF4-FFF2-40B4-BE49-F238E27FC236}">
                <a16:creationId xmlns:a16="http://schemas.microsoft.com/office/drawing/2014/main" id="{5DDCC63D-39B6-D7F3-83C8-286784F87435}"/>
              </a:ext>
            </a:extLst>
          </p:cNvPr>
          <p:cNvSpPr txBox="1"/>
          <p:nvPr/>
        </p:nvSpPr>
        <p:spPr>
          <a:xfrm>
            <a:off x="838200" y="491379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1</a:t>
            </a:r>
            <a:endParaRPr lang="en-US" sz="2400" b="1" dirty="0">
              <a:solidFill>
                <a:srgbClr val="7030A0"/>
              </a:solidFill>
              <a:latin typeface="Bierstadt" panose="020B0004020202020204" pitchFamily="34" charset="0"/>
            </a:endParaRPr>
          </a:p>
        </p:txBody>
      </p:sp>
      <p:sp>
        <p:nvSpPr>
          <p:cNvPr id="29" name="TextBox 28">
            <a:extLst>
              <a:ext uri="{FF2B5EF4-FFF2-40B4-BE49-F238E27FC236}">
                <a16:creationId xmlns:a16="http://schemas.microsoft.com/office/drawing/2014/main" id="{366BA229-6DAA-FC79-E7EF-100CFFF6D0A0}"/>
              </a:ext>
            </a:extLst>
          </p:cNvPr>
          <p:cNvSpPr txBox="1"/>
          <p:nvPr/>
        </p:nvSpPr>
        <p:spPr>
          <a:xfrm>
            <a:off x="838200" y="428899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2</a:t>
            </a:r>
            <a:endParaRPr lang="en-US" sz="2400" b="1" dirty="0">
              <a:solidFill>
                <a:srgbClr val="7030A0"/>
              </a:solidFill>
              <a:latin typeface="Bierstadt" panose="020B0004020202020204" pitchFamily="34" charset="0"/>
            </a:endParaRPr>
          </a:p>
        </p:txBody>
      </p:sp>
      <p:sp>
        <p:nvSpPr>
          <p:cNvPr id="30" name="TextBox 29">
            <a:extLst>
              <a:ext uri="{FF2B5EF4-FFF2-40B4-BE49-F238E27FC236}">
                <a16:creationId xmlns:a16="http://schemas.microsoft.com/office/drawing/2014/main" id="{EB6EBD97-03B8-2C99-AC58-D1B98566D19B}"/>
              </a:ext>
            </a:extLst>
          </p:cNvPr>
          <p:cNvSpPr txBox="1"/>
          <p:nvPr/>
        </p:nvSpPr>
        <p:spPr>
          <a:xfrm>
            <a:off x="838199" y="3645803"/>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3</a:t>
            </a:r>
            <a:endParaRPr lang="en-US" sz="2400" b="1" dirty="0">
              <a:solidFill>
                <a:srgbClr val="7030A0"/>
              </a:solidFill>
              <a:latin typeface="Bierstadt" panose="020B0004020202020204" pitchFamily="34" charset="0"/>
            </a:endParaRPr>
          </a:p>
        </p:txBody>
      </p:sp>
      <p:sp>
        <p:nvSpPr>
          <p:cNvPr id="27" name="Rectangle 26">
            <a:extLst>
              <a:ext uri="{FF2B5EF4-FFF2-40B4-BE49-F238E27FC236}">
                <a16:creationId xmlns:a16="http://schemas.microsoft.com/office/drawing/2014/main" id="{324BDACC-1684-8CD8-32C8-25F1C79C87A1}"/>
              </a:ext>
            </a:extLst>
          </p:cNvPr>
          <p:cNvSpPr/>
          <p:nvPr/>
        </p:nvSpPr>
        <p:spPr>
          <a:xfrm>
            <a:off x="2228121" y="5464733"/>
            <a:ext cx="524503" cy="47595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179E344-45F2-7DAF-FE84-ED66DBCD0F67}"/>
              </a:ext>
            </a:extLst>
          </p:cNvPr>
          <p:cNvSpPr/>
          <p:nvPr/>
        </p:nvSpPr>
        <p:spPr>
          <a:xfrm>
            <a:off x="2228121" y="4872690"/>
            <a:ext cx="1086576" cy="46166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29138C-5BD8-6EA9-B58B-EAF9372DFC11}"/>
              </a:ext>
            </a:extLst>
          </p:cNvPr>
          <p:cNvSpPr/>
          <p:nvPr/>
        </p:nvSpPr>
        <p:spPr>
          <a:xfrm>
            <a:off x="2223588" y="4222478"/>
            <a:ext cx="2329591"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107FCD-7DA5-996B-DE3B-387D037B2EA8}"/>
              </a:ext>
            </a:extLst>
          </p:cNvPr>
          <p:cNvSpPr/>
          <p:nvPr/>
        </p:nvSpPr>
        <p:spPr>
          <a:xfrm>
            <a:off x="2220122" y="3560659"/>
            <a:ext cx="4824826"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510608AB-ACBA-E88F-BEB5-0218080A08D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59234" y="3830395"/>
            <a:ext cx="182880" cy="182880"/>
          </a:xfrm>
          <a:prstGeom prst="rect">
            <a:avLst/>
          </a:prstGeom>
        </p:spPr>
      </p:pic>
      <p:pic>
        <p:nvPicPr>
          <p:cNvPr id="35" name="Picture 34">
            <a:extLst>
              <a:ext uri="{FF2B5EF4-FFF2-40B4-BE49-F238E27FC236}">
                <a16:creationId xmlns:a16="http://schemas.microsoft.com/office/drawing/2014/main" id="{E909E1A4-077D-7784-7598-4426C514732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74676" y="3823979"/>
            <a:ext cx="182880" cy="182880"/>
          </a:xfrm>
          <a:prstGeom prst="rect">
            <a:avLst/>
          </a:prstGeom>
        </p:spPr>
      </p:pic>
      <p:pic>
        <p:nvPicPr>
          <p:cNvPr id="36" name="Picture 35">
            <a:extLst>
              <a:ext uri="{FF2B5EF4-FFF2-40B4-BE49-F238E27FC236}">
                <a16:creationId xmlns:a16="http://schemas.microsoft.com/office/drawing/2014/main" id="{129845E9-666B-F03A-B3C6-BEFFC36FDCA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85910" y="3827530"/>
            <a:ext cx="182880" cy="182880"/>
          </a:xfrm>
          <a:prstGeom prst="rect">
            <a:avLst/>
          </a:prstGeom>
        </p:spPr>
      </p:pic>
      <p:pic>
        <p:nvPicPr>
          <p:cNvPr id="37" name="Picture 36">
            <a:extLst>
              <a:ext uri="{FF2B5EF4-FFF2-40B4-BE49-F238E27FC236}">
                <a16:creationId xmlns:a16="http://schemas.microsoft.com/office/drawing/2014/main" id="{4B0BFDB7-3ABB-28E1-84CE-FAFE5D3C46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87304" y="3832105"/>
            <a:ext cx="182880" cy="182880"/>
          </a:xfrm>
          <a:prstGeom prst="rect">
            <a:avLst/>
          </a:prstGeom>
        </p:spPr>
      </p:pic>
      <p:pic>
        <p:nvPicPr>
          <p:cNvPr id="38" name="Picture 37">
            <a:extLst>
              <a:ext uri="{FF2B5EF4-FFF2-40B4-BE49-F238E27FC236}">
                <a16:creationId xmlns:a16="http://schemas.microsoft.com/office/drawing/2014/main" id="{B4DAD65B-D839-4989-A2F9-6B8BE9E49F5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904279" y="3829427"/>
            <a:ext cx="182880" cy="182880"/>
          </a:xfrm>
          <a:prstGeom prst="rect">
            <a:avLst/>
          </a:prstGeom>
        </p:spPr>
      </p:pic>
      <p:pic>
        <p:nvPicPr>
          <p:cNvPr id="39" name="Picture 38">
            <a:extLst>
              <a:ext uri="{FF2B5EF4-FFF2-40B4-BE49-F238E27FC236}">
                <a16:creationId xmlns:a16="http://schemas.microsoft.com/office/drawing/2014/main" id="{C0EBF0D3-8881-76B0-B7F4-08578779DCC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12110" y="3832155"/>
            <a:ext cx="182880" cy="182880"/>
          </a:xfrm>
          <a:prstGeom prst="rect">
            <a:avLst/>
          </a:prstGeom>
        </p:spPr>
      </p:pic>
      <p:pic>
        <p:nvPicPr>
          <p:cNvPr id="40" name="Picture 39">
            <a:extLst>
              <a:ext uri="{FF2B5EF4-FFF2-40B4-BE49-F238E27FC236}">
                <a16:creationId xmlns:a16="http://schemas.microsoft.com/office/drawing/2014/main" id="{C147CDCC-85C4-36C9-165B-18DC66ED1D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125054" y="3826562"/>
            <a:ext cx="182880" cy="182880"/>
          </a:xfrm>
          <a:prstGeom prst="rect">
            <a:avLst/>
          </a:prstGeom>
        </p:spPr>
      </p:pic>
      <p:pic>
        <p:nvPicPr>
          <p:cNvPr id="41" name="Picture 40">
            <a:extLst>
              <a:ext uri="{FF2B5EF4-FFF2-40B4-BE49-F238E27FC236}">
                <a16:creationId xmlns:a16="http://schemas.microsoft.com/office/drawing/2014/main" id="{F2ED87E0-CB5E-BE4A-DEE6-4C5B6609E57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18084" y="3829427"/>
            <a:ext cx="182880" cy="182880"/>
          </a:xfrm>
          <a:prstGeom prst="rect">
            <a:avLst/>
          </a:prstGeom>
        </p:spPr>
      </p:pic>
      <p:pic>
        <p:nvPicPr>
          <p:cNvPr id="42" name="Picture 41">
            <a:extLst>
              <a:ext uri="{FF2B5EF4-FFF2-40B4-BE49-F238E27FC236}">
                <a16:creationId xmlns:a16="http://schemas.microsoft.com/office/drawing/2014/main" id="{46B4D45A-12DC-91B3-DBB9-3F399BFF90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64167" y="5078030"/>
            <a:ext cx="182880" cy="182880"/>
          </a:xfrm>
          <a:prstGeom prst="rect">
            <a:avLst/>
          </a:prstGeom>
        </p:spPr>
      </p:pic>
      <p:pic>
        <p:nvPicPr>
          <p:cNvPr id="43" name="Picture 42">
            <a:extLst>
              <a:ext uri="{FF2B5EF4-FFF2-40B4-BE49-F238E27FC236}">
                <a16:creationId xmlns:a16="http://schemas.microsoft.com/office/drawing/2014/main" id="{8317D02F-6DB0-12AC-84A9-671975F3FB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74519" y="5076656"/>
            <a:ext cx="182880" cy="182880"/>
          </a:xfrm>
          <a:prstGeom prst="rect">
            <a:avLst/>
          </a:prstGeom>
        </p:spPr>
      </p:pic>
      <p:sp>
        <p:nvSpPr>
          <p:cNvPr id="46" name="TextBox 45">
            <a:extLst>
              <a:ext uri="{FF2B5EF4-FFF2-40B4-BE49-F238E27FC236}">
                <a16:creationId xmlns:a16="http://schemas.microsoft.com/office/drawing/2014/main" id="{32436C92-C58E-28FA-28BD-13EEB41BE636}"/>
              </a:ext>
            </a:extLst>
          </p:cNvPr>
          <p:cNvSpPr txBox="1"/>
          <p:nvPr/>
        </p:nvSpPr>
        <p:spPr>
          <a:xfrm>
            <a:off x="838065" y="2569019"/>
            <a:ext cx="306564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Hierarchical Log H:</a:t>
            </a:r>
          </a:p>
        </p:txBody>
      </p:sp>
      <p:sp>
        <p:nvSpPr>
          <p:cNvPr id="47" name="TextBox 46">
            <a:extLst>
              <a:ext uri="{FF2B5EF4-FFF2-40B4-BE49-F238E27FC236}">
                <a16:creationId xmlns:a16="http://schemas.microsoft.com/office/drawing/2014/main" id="{9A85F822-4B30-78AE-61F1-AD977F3610A7}"/>
              </a:ext>
            </a:extLst>
          </p:cNvPr>
          <p:cNvSpPr txBox="1"/>
          <p:nvPr/>
        </p:nvSpPr>
        <p:spPr>
          <a:xfrm>
            <a:off x="838065" y="3051999"/>
            <a:ext cx="447558"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a:t>
            </a:r>
          </a:p>
        </p:txBody>
      </p:sp>
      <p:sp>
        <p:nvSpPr>
          <p:cNvPr id="49" name="TextBox 48">
            <a:extLst>
              <a:ext uri="{FF2B5EF4-FFF2-40B4-BE49-F238E27FC236}">
                <a16:creationId xmlns:a16="http://schemas.microsoft.com/office/drawing/2014/main" id="{AA7A7540-DA3F-24AD-FF92-F58FE3ACD245}"/>
              </a:ext>
            </a:extLst>
          </p:cNvPr>
          <p:cNvSpPr txBox="1"/>
          <p:nvPr/>
        </p:nvSpPr>
        <p:spPr>
          <a:xfrm>
            <a:off x="838064" y="2007673"/>
            <a:ext cx="264328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Erasure code C:</a:t>
            </a:r>
          </a:p>
        </p:txBody>
      </p:sp>
      <p:sp>
        <p:nvSpPr>
          <p:cNvPr id="51" name="Rectangle 50">
            <a:extLst>
              <a:ext uri="{FF2B5EF4-FFF2-40B4-BE49-F238E27FC236}">
                <a16:creationId xmlns:a16="http://schemas.microsoft.com/office/drawing/2014/main" id="{E1C9572C-6235-C5E3-9532-1216B19F883F}"/>
              </a:ext>
            </a:extLst>
          </p:cNvPr>
          <p:cNvSpPr/>
          <p:nvPr/>
        </p:nvSpPr>
        <p:spPr>
          <a:xfrm>
            <a:off x="3588174" y="1953156"/>
            <a:ext cx="6607528" cy="53250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0C4F382-BC4A-4E35-81F4-F56FB9136214}"/>
              </a:ext>
            </a:extLst>
          </p:cNvPr>
          <p:cNvSpPr/>
          <p:nvPr/>
        </p:nvSpPr>
        <p:spPr>
          <a:xfrm>
            <a:off x="4890511" y="204159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46995E5-364E-511F-AA5E-0FA4CAE74A69}"/>
              </a:ext>
            </a:extLst>
          </p:cNvPr>
          <p:cNvSpPr/>
          <p:nvPr/>
        </p:nvSpPr>
        <p:spPr>
          <a:xfrm>
            <a:off x="5500111" y="204159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7CDD52-65B1-96D4-17FF-433151496D15}"/>
              </a:ext>
            </a:extLst>
          </p:cNvPr>
          <p:cNvSpPr/>
          <p:nvPr/>
        </p:nvSpPr>
        <p:spPr>
          <a:xfrm>
            <a:off x="3656071" y="204159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CCFFC7F4-F9BB-1BFC-2C7B-6321512571F2}"/>
              </a:ext>
            </a:extLst>
          </p:cNvPr>
          <p:cNvSpPr/>
          <p:nvPr/>
        </p:nvSpPr>
        <p:spPr>
          <a:xfrm>
            <a:off x="4280911" y="204159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7635818-38CF-AE74-C5A6-E4E55DAF98DC}"/>
              </a:ext>
            </a:extLst>
          </p:cNvPr>
          <p:cNvSpPr/>
          <p:nvPr/>
        </p:nvSpPr>
        <p:spPr>
          <a:xfrm>
            <a:off x="9202269" y="205510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4B45E31-6CC1-A62A-FCD6-3E068E30B850}"/>
              </a:ext>
            </a:extLst>
          </p:cNvPr>
          <p:cNvSpPr/>
          <p:nvPr/>
        </p:nvSpPr>
        <p:spPr>
          <a:xfrm>
            <a:off x="9792650" y="205510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CF84792-67B2-1F47-D31C-F30FA684832E}"/>
              </a:ext>
            </a:extLst>
          </p:cNvPr>
          <p:cNvSpPr/>
          <p:nvPr/>
        </p:nvSpPr>
        <p:spPr>
          <a:xfrm>
            <a:off x="7983069" y="205510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36E4718-2F50-E5B9-131F-C4321BEEE677}"/>
              </a:ext>
            </a:extLst>
          </p:cNvPr>
          <p:cNvSpPr/>
          <p:nvPr/>
        </p:nvSpPr>
        <p:spPr>
          <a:xfrm>
            <a:off x="8592669" y="205510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3C0E8A31-FDAB-9E1B-9293-080E08D39D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7422" y="2174582"/>
            <a:ext cx="182880" cy="182880"/>
          </a:xfrm>
          <a:prstGeom prst="rect">
            <a:avLst/>
          </a:prstGeom>
        </p:spPr>
      </p:pic>
      <p:pic>
        <p:nvPicPr>
          <p:cNvPr id="63" name="Picture 62">
            <a:extLst>
              <a:ext uri="{FF2B5EF4-FFF2-40B4-BE49-F238E27FC236}">
                <a16:creationId xmlns:a16="http://schemas.microsoft.com/office/drawing/2014/main" id="{E8F939F3-1AAA-9867-324B-38281482A2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22618" y="2175592"/>
            <a:ext cx="182880" cy="182880"/>
          </a:xfrm>
          <a:prstGeom prst="rect">
            <a:avLst/>
          </a:prstGeom>
        </p:spPr>
      </p:pic>
      <p:pic>
        <p:nvPicPr>
          <p:cNvPr id="64" name="Picture 63">
            <a:extLst>
              <a:ext uri="{FF2B5EF4-FFF2-40B4-BE49-F238E27FC236}">
                <a16:creationId xmlns:a16="http://schemas.microsoft.com/office/drawing/2014/main" id="{CCE29B35-7981-8C88-19DB-BF11BC2C701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29802" y="2177827"/>
            <a:ext cx="182880" cy="182880"/>
          </a:xfrm>
          <a:prstGeom prst="rect">
            <a:avLst/>
          </a:prstGeom>
        </p:spPr>
      </p:pic>
      <p:pic>
        <p:nvPicPr>
          <p:cNvPr id="65" name="Picture 64">
            <a:extLst>
              <a:ext uri="{FF2B5EF4-FFF2-40B4-BE49-F238E27FC236}">
                <a16:creationId xmlns:a16="http://schemas.microsoft.com/office/drawing/2014/main" id="{649E800D-4EAD-02EF-42ED-F831033FDD0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42644" y="2173968"/>
            <a:ext cx="182880" cy="182880"/>
          </a:xfrm>
          <a:prstGeom prst="rect">
            <a:avLst/>
          </a:prstGeom>
        </p:spPr>
      </p:pic>
      <p:pic>
        <p:nvPicPr>
          <p:cNvPr id="66" name="Picture 65">
            <a:extLst>
              <a:ext uri="{FF2B5EF4-FFF2-40B4-BE49-F238E27FC236}">
                <a16:creationId xmlns:a16="http://schemas.microsoft.com/office/drawing/2014/main" id="{2B7C9511-21D5-D7B6-2FF8-885E0C7AC27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26121" y="2192931"/>
            <a:ext cx="182880" cy="182880"/>
          </a:xfrm>
          <a:prstGeom prst="rect">
            <a:avLst/>
          </a:prstGeom>
        </p:spPr>
      </p:pic>
      <p:pic>
        <p:nvPicPr>
          <p:cNvPr id="67" name="Picture 66">
            <a:extLst>
              <a:ext uri="{FF2B5EF4-FFF2-40B4-BE49-F238E27FC236}">
                <a16:creationId xmlns:a16="http://schemas.microsoft.com/office/drawing/2014/main" id="{ACB30D98-9875-DD34-9796-DB8D6CD304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30160" y="2187355"/>
            <a:ext cx="182880" cy="182880"/>
          </a:xfrm>
          <a:prstGeom prst="rect">
            <a:avLst/>
          </a:prstGeom>
        </p:spPr>
      </p:pic>
      <p:pic>
        <p:nvPicPr>
          <p:cNvPr id="68" name="Picture 67">
            <a:extLst>
              <a:ext uri="{FF2B5EF4-FFF2-40B4-BE49-F238E27FC236}">
                <a16:creationId xmlns:a16="http://schemas.microsoft.com/office/drawing/2014/main" id="{752A9D56-A3FD-3EFA-0002-6DEF42BC0A2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43484" y="2189692"/>
            <a:ext cx="182880" cy="182880"/>
          </a:xfrm>
          <a:prstGeom prst="rect">
            <a:avLst/>
          </a:prstGeom>
        </p:spPr>
      </p:pic>
      <p:pic>
        <p:nvPicPr>
          <p:cNvPr id="69" name="Picture 68">
            <a:extLst>
              <a:ext uri="{FF2B5EF4-FFF2-40B4-BE49-F238E27FC236}">
                <a16:creationId xmlns:a16="http://schemas.microsoft.com/office/drawing/2014/main" id="{77E044E3-0399-C2B3-7AD5-DF63AB11796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38183" y="2192557"/>
            <a:ext cx="182880" cy="182880"/>
          </a:xfrm>
          <a:prstGeom prst="rect">
            <a:avLst/>
          </a:prstGeom>
        </p:spPr>
      </p:pic>
      <p:sp>
        <p:nvSpPr>
          <p:cNvPr id="70" name="TextBox 69">
            <a:extLst>
              <a:ext uri="{FF2B5EF4-FFF2-40B4-BE49-F238E27FC236}">
                <a16:creationId xmlns:a16="http://schemas.microsoft.com/office/drawing/2014/main" id="{1BC1D755-A0F1-881F-8914-1B183EBA67DA}"/>
              </a:ext>
            </a:extLst>
          </p:cNvPr>
          <p:cNvSpPr txBox="1"/>
          <p:nvPr/>
        </p:nvSpPr>
        <p:spPr>
          <a:xfrm>
            <a:off x="6511866" y="2024905"/>
            <a:ext cx="447558" cy="461665"/>
          </a:xfrm>
          <a:prstGeom prst="rect">
            <a:avLst/>
          </a:prstGeom>
          <a:noFill/>
        </p:spPr>
        <p:txBody>
          <a:bodyPr wrap="none" rtlCol="0">
            <a:spAutoFit/>
          </a:bodyPr>
          <a:lstStyle/>
          <a:p>
            <a:r>
              <a:rPr lang="en-US" sz="2400" b="1" dirty="0">
                <a:solidFill>
                  <a:schemeClr val="accent1">
                    <a:lumMod val="75000"/>
                  </a:schemeClr>
                </a:solidFill>
                <a:latin typeface="Bierstadt" panose="020B0004020202020204" pitchFamily="34" charset="0"/>
              </a:rPr>
              <a:t>…</a:t>
            </a:r>
          </a:p>
        </p:txBody>
      </p:sp>
      <p:pic>
        <p:nvPicPr>
          <p:cNvPr id="4" name="Picture 3" descr="Icon&#10;&#10;Description automatically generated">
            <a:extLst>
              <a:ext uri="{FF2B5EF4-FFF2-40B4-BE49-F238E27FC236}">
                <a16:creationId xmlns:a16="http://schemas.microsoft.com/office/drawing/2014/main" id="{944949F8-5E48-5E92-0C60-9DEB07552BBD}"/>
              </a:ext>
            </a:extLst>
          </p:cNvPr>
          <p:cNvPicPr>
            <a:picLocks noChangeAspect="1"/>
          </p:cNvPicPr>
          <p:nvPr/>
        </p:nvPicPr>
        <p:blipFill>
          <a:blip r:embed="rId5"/>
          <a:stretch>
            <a:fillRect/>
          </a:stretch>
        </p:blipFill>
        <p:spPr>
          <a:xfrm>
            <a:off x="2073463" y="3470463"/>
            <a:ext cx="442913" cy="442913"/>
          </a:xfrm>
          <a:prstGeom prst="rect">
            <a:avLst/>
          </a:prstGeom>
        </p:spPr>
      </p:pic>
      <p:pic>
        <p:nvPicPr>
          <p:cNvPr id="9" name="Picture 8" descr="Icon&#10;&#10;Description automatically generated">
            <a:extLst>
              <a:ext uri="{FF2B5EF4-FFF2-40B4-BE49-F238E27FC236}">
                <a16:creationId xmlns:a16="http://schemas.microsoft.com/office/drawing/2014/main" id="{DB8F3B8F-EF3D-46E8-99CB-57DA85AD7B68}"/>
              </a:ext>
            </a:extLst>
          </p:cNvPr>
          <p:cNvPicPr>
            <a:picLocks noChangeAspect="1"/>
          </p:cNvPicPr>
          <p:nvPr/>
        </p:nvPicPr>
        <p:blipFill>
          <a:blip r:embed="rId5"/>
          <a:stretch>
            <a:fillRect/>
          </a:stretch>
        </p:blipFill>
        <p:spPr>
          <a:xfrm>
            <a:off x="2670126" y="3469912"/>
            <a:ext cx="442913" cy="442913"/>
          </a:xfrm>
          <a:prstGeom prst="rect">
            <a:avLst/>
          </a:prstGeom>
        </p:spPr>
      </p:pic>
      <p:pic>
        <p:nvPicPr>
          <p:cNvPr id="10" name="Picture 9" descr="Icon&#10;&#10;Description automatically generated">
            <a:extLst>
              <a:ext uri="{FF2B5EF4-FFF2-40B4-BE49-F238E27FC236}">
                <a16:creationId xmlns:a16="http://schemas.microsoft.com/office/drawing/2014/main" id="{69C96399-30C5-2531-03A4-E170791C1983}"/>
              </a:ext>
            </a:extLst>
          </p:cNvPr>
          <p:cNvPicPr>
            <a:picLocks noChangeAspect="1"/>
          </p:cNvPicPr>
          <p:nvPr/>
        </p:nvPicPr>
        <p:blipFill>
          <a:blip r:embed="rId5"/>
          <a:stretch>
            <a:fillRect/>
          </a:stretch>
        </p:blipFill>
        <p:spPr>
          <a:xfrm>
            <a:off x="3313654" y="3465214"/>
            <a:ext cx="442913" cy="442913"/>
          </a:xfrm>
          <a:prstGeom prst="rect">
            <a:avLst/>
          </a:prstGeom>
        </p:spPr>
      </p:pic>
      <p:pic>
        <p:nvPicPr>
          <p:cNvPr id="11" name="Picture 10" descr="Icon&#10;&#10;Description automatically generated">
            <a:extLst>
              <a:ext uri="{FF2B5EF4-FFF2-40B4-BE49-F238E27FC236}">
                <a16:creationId xmlns:a16="http://schemas.microsoft.com/office/drawing/2014/main" id="{99507FF7-FA37-91F6-3D71-35F2F8782F4B}"/>
              </a:ext>
            </a:extLst>
          </p:cNvPr>
          <p:cNvPicPr>
            <a:picLocks noChangeAspect="1"/>
          </p:cNvPicPr>
          <p:nvPr/>
        </p:nvPicPr>
        <p:blipFill>
          <a:blip r:embed="rId5"/>
          <a:stretch>
            <a:fillRect/>
          </a:stretch>
        </p:blipFill>
        <p:spPr>
          <a:xfrm>
            <a:off x="3924339" y="3461331"/>
            <a:ext cx="442913" cy="442913"/>
          </a:xfrm>
          <a:prstGeom prst="rect">
            <a:avLst/>
          </a:prstGeom>
        </p:spPr>
      </p:pic>
      <p:pic>
        <p:nvPicPr>
          <p:cNvPr id="16" name="Picture 15" descr="Icon&#10;&#10;Description automatically generated">
            <a:extLst>
              <a:ext uri="{FF2B5EF4-FFF2-40B4-BE49-F238E27FC236}">
                <a16:creationId xmlns:a16="http://schemas.microsoft.com/office/drawing/2014/main" id="{594B2849-B2E6-409A-BDA8-D8A92F4CB382}"/>
              </a:ext>
            </a:extLst>
          </p:cNvPr>
          <p:cNvPicPr>
            <a:picLocks noChangeAspect="1"/>
          </p:cNvPicPr>
          <p:nvPr/>
        </p:nvPicPr>
        <p:blipFill>
          <a:blip r:embed="rId5"/>
          <a:stretch>
            <a:fillRect/>
          </a:stretch>
        </p:blipFill>
        <p:spPr>
          <a:xfrm>
            <a:off x="4552133" y="3466861"/>
            <a:ext cx="442913" cy="442913"/>
          </a:xfrm>
          <a:prstGeom prst="rect">
            <a:avLst/>
          </a:prstGeom>
        </p:spPr>
      </p:pic>
      <p:pic>
        <p:nvPicPr>
          <p:cNvPr id="17" name="Picture 16" descr="Icon&#10;&#10;Description automatically generated">
            <a:extLst>
              <a:ext uri="{FF2B5EF4-FFF2-40B4-BE49-F238E27FC236}">
                <a16:creationId xmlns:a16="http://schemas.microsoft.com/office/drawing/2014/main" id="{32EBDD8F-9A56-E497-AB47-D95F0F16F412}"/>
              </a:ext>
            </a:extLst>
          </p:cNvPr>
          <p:cNvPicPr>
            <a:picLocks noChangeAspect="1"/>
          </p:cNvPicPr>
          <p:nvPr/>
        </p:nvPicPr>
        <p:blipFill>
          <a:blip r:embed="rId5"/>
          <a:stretch>
            <a:fillRect/>
          </a:stretch>
        </p:blipFill>
        <p:spPr>
          <a:xfrm>
            <a:off x="5148796" y="3466310"/>
            <a:ext cx="442913" cy="442913"/>
          </a:xfrm>
          <a:prstGeom prst="rect">
            <a:avLst/>
          </a:prstGeom>
        </p:spPr>
      </p:pic>
      <p:pic>
        <p:nvPicPr>
          <p:cNvPr id="18" name="Picture 17" descr="Icon&#10;&#10;Description automatically generated">
            <a:extLst>
              <a:ext uri="{FF2B5EF4-FFF2-40B4-BE49-F238E27FC236}">
                <a16:creationId xmlns:a16="http://schemas.microsoft.com/office/drawing/2014/main" id="{11030E7D-AE4D-9221-D623-0471DE8B2271}"/>
              </a:ext>
            </a:extLst>
          </p:cNvPr>
          <p:cNvPicPr>
            <a:picLocks noChangeAspect="1"/>
          </p:cNvPicPr>
          <p:nvPr/>
        </p:nvPicPr>
        <p:blipFill>
          <a:blip r:embed="rId5"/>
          <a:stretch>
            <a:fillRect/>
          </a:stretch>
        </p:blipFill>
        <p:spPr>
          <a:xfrm>
            <a:off x="5792324" y="3461612"/>
            <a:ext cx="442913" cy="442913"/>
          </a:xfrm>
          <a:prstGeom prst="rect">
            <a:avLst/>
          </a:prstGeom>
        </p:spPr>
      </p:pic>
      <p:pic>
        <p:nvPicPr>
          <p:cNvPr id="26" name="Picture 25" descr="Icon&#10;&#10;Description automatically generated">
            <a:extLst>
              <a:ext uri="{FF2B5EF4-FFF2-40B4-BE49-F238E27FC236}">
                <a16:creationId xmlns:a16="http://schemas.microsoft.com/office/drawing/2014/main" id="{5733E41D-B679-CC4F-DE5D-5AC6AD47BDF9}"/>
              </a:ext>
            </a:extLst>
          </p:cNvPr>
          <p:cNvPicPr>
            <a:picLocks noChangeAspect="1"/>
          </p:cNvPicPr>
          <p:nvPr/>
        </p:nvPicPr>
        <p:blipFill>
          <a:blip r:embed="rId5"/>
          <a:stretch>
            <a:fillRect/>
          </a:stretch>
        </p:blipFill>
        <p:spPr>
          <a:xfrm>
            <a:off x="6403009" y="3457729"/>
            <a:ext cx="442913" cy="442913"/>
          </a:xfrm>
          <a:prstGeom prst="rect">
            <a:avLst/>
          </a:prstGeom>
        </p:spPr>
      </p:pic>
      <p:pic>
        <p:nvPicPr>
          <p:cNvPr id="44" name="Picture 43" descr="Icon&#10;&#10;Description automatically generated">
            <a:extLst>
              <a:ext uri="{FF2B5EF4-FFF2-40B4-BE49-F238E27FC236}">
                <a16:creationId xmlns:a16="http://schemas.microsoft.com/office/drawing/2014/main" id="{912F6382-E4C0-D00D-E294-726B968D7145}"/>
              </a:ext>
            </a:extLst>
          </p:cNvPr>
          <p:cNvPicPr>
            <a:picLocks noChangeAspect="1"/>
          </p:cNvPicPr>
          <p:nvPr/>
        </p:nvPicPr>
        <p:blipFill>
          <a:blip r:embed="rId5"/>
          <a:stretch>
            <a:fillRect/>
          </a:stretch>
        </p:blipFill>
        <p:spPr>
          <a:xfrm>
            <a:off x="2049528" y="4780425"/>
            <a:ext cx="442913" cy="442913"/>
          </a:xfrm>
          <a:prstGeom prst="rect">
            <a:avLst/>
          </a:prstGeom>
        </p:spPr>
      </p:pic>
      <p:pic>
        <p:nvPicPr>
          <p:cNvPr id="45" name="Picture 44" descr="Icon&#10;&#10;Description automatically generated">
            <a:extLst>
              <a:ext uri="{FF2B5EF4-FFF2-40B4-BE49-F238E27FC236}">
                <a16:creationId xmlns:a16="http://schemas.microsoft.com/office/drawing/2014/main" id="{D440344F-7827-AC80-47B9-5C02181C3321}"/>
              </a:ext>
            </a:extLst>
          </p:cNvPr>
          <p:cNvPicPr>
            <a:picLocks noChangeAspect="1"/>
          </p:cNvPicPr>
          <p:nvPr/>
        </p:nvPicPr>
        <p:blipFill>
          <a:blip r:embed="rId5"/>
          <a:stretch>
            <a:fillRect/>
          </a:stretch>
        </p:blipFill>
        <p:spPr>
          <a:xfrm>
            <a:off x="2660213" y="4776542"/>
            <a:ext cx="442913" cy="442913"/>
          </a:xfrm>
          <a:prstGeom prst="rect">
            <a:avLst/>
          </a:prstGeom>
        </p:spPr>
      </p:pic>
      <p:pic>
        <p:nvPicPr>
          <p:cNvPr id="52" name="Picture 51" descr="Icon&#10;&#10;Description automatically generated">
            <a:extLst>
              <a:ext uri="{FF2B5EF4-FFF2-40B4-BE49-F238E27FC236}">
                <a16:creationId xmlns:a16="http://schemas.microsoft.com/office/drawing/2014/main" id="{452F846F-C9B4-E14C-6F37-BEA67AB32A70}"/>
              </a:ext>
            </a:extLst>
          </p:cNvPr>
          <p:cNvPicPr>
            <a:picLocks noChangeAspect="1"/>
          </p:cNvPicPr>
          <p:nvPr/>
        </p:nvPicPr>
        <p:blipFill>
          <a:blip r:embed="rId5"/>
          <a:stretch>
            <a:fillRect/>
          </a:stretch>
        </p:blipFill>
        <p:spPr>
          <a:xfrm>
            <a:off x="7719765" y="1862123"/>
            <a:ext cx="442913" cy="442913"/>
          </a:xfrm>
          <a:prstGeom prst="rect">
            <a:avLst/>
          </a:prstGeom>
        </p:spPr>
      </p:pic>
      <p:pic>
        <p:nvPicPr>
          <p:cNvPr id="61" name="Picture 60" descr="Icon&#10;&#10;Description automatically generated">
            <a:extLst>
              <a:ext uri="{FF2B5EF4-FFF2-40B4-BE49-F238E27FC236}">
                <a16:creationId xmlns:a16="http://schemas.microsoft.com/office/drawing/2014/main" id="{F752B77C-07A6-DF4A-FB5B-66662256B78C}"/>
              </a:ext>
            </a:extLst>
          </p:cNvPr>
          <p:cNvPicPr>
            <a:picLocks noChangeAspect="1"/>
          </p:cNvPicPr>
          <p:nvPr/>
        </p:nvPicPr>
        <p:blipFill>
          <a:blip r:embed="rId5"/>
          <a:stretch>
            <a:fillRect/>
          </a:stretch>
        </p:blipFill>
        <p:spPr>
          <a:xfrm>
            <a:off x="8316428" y="1861572"/>
            <a:ext cx="442913" cy="442913"/>
          </a:xfrm>
          <a:prstGeom prst="rect">
            <a:avLst/>
          </a:prstGeom>
        </p:spPr>
      </p:pic>
      <p:pic>
        <p:nvPicPr>
          <p:cNvPr id="80" name="Picture 79" descr="Icon&#10;&#10;Description automatically generated">
            <a:extLst>
              <a:ext uri="{FF2B5EF4-FFF2-40B4-BE49-F238E27FC236}">
                <a16:creationId xmlns:a16="http://schemas.microsoft.com/office/drawing/2014/main" id="{E08310E5-5D61-60F6-4549-6C912141B0B7}"/>
              </a:ext>
            </a:extLst>
          </p:cNvPr>
          <p:cNvPicPr>
            <a:picLocks noChangeAspect="1"/>
          </p:cNvPicPr>
          <p:nvPr/>
        </p:nvPicPr>
        <p:blipFill>
          <a:blip r:embed="rId5"/>
          <a:stretch>
            <a:fillRect/>
          </a:stretch>
        </p:blipFill>
        <p:spPr>
          <a:xfrm>
            <a:off x="8959956" y="1856874"/>
            <a:ext cx="442913" cy="442913"/>
          </a:xfrm>
          <a:prstGeom prst="rect">
            <a:avLst/>
          </a:prstGeom>
        </p:spPr>
      </p:pic>
      <p:pic>
        <p:nvPicPr>
          <p:cNvPr id="81" name="Picture 80" descr="Icon&#10;&#10;Description automatically generated">
            <a:extLst>
              <a:ext uri="{FF2B5EF4-FFF2-40B4-BE49-F238E27FC236}">
                <a16:creationId xmlns:a16="http://schemas.microsoft.com/office/drawing/2014/main" id="{5420DDDE-3F05-4B45-52FB-6801D696547A}"/>
              </a:ext>
            </a:extLst>
          </p:cNvPr>
          <p:cNvPicPr>
            <a:picLocks noChangeAspect="1"/>
          </p:cNvPicPr>
          <p:nvPr/>
        </p:nvPicPr>
        <p:blipFill>
          <a:blip r:embed="rId5"/>
          <a:stretch>
            <a:fillRect/>
          </a:stretch>
        </p:blipFill>
        <p:spPr>
          <a:xfrm>
            <a:off x="9570641" y="1852991"/>
            <a:ext cx="442913" cy="442913"/>
          </a:xfrm>
          <a:prstGeom prst="rect">
            <a:avLst/>
          </a:prstGeom>
        </p:spPr>
      </p:pic>
      <p:pic>
        <p:nvPicPr>
          <p:cNvPr id="82" name="Picture 81" descr="Icon&#10;&#10;Description automatically generated">
            <a:extLst>
              <a:ext uri="{FF2B5EF4-FFF2-40B4-BE49-F238E27FC236}">
                <a16:creationId xmlns:a16="http://schemas.microsoft.com/office/drawing/2014/main" id="{5FB78AB7-85B8-267D-6AF7-6F0E006D032E}"/>
              </a:ext>
            </a:extLst>
          </p:cNvPr>
          <p:cNvPicPr>
            <a:picLocks noChangeAspect="1"/>
          </p:cNvPicPr>
          <p:nvPr/>
        </p:nvPicPr>
        <p:blipFill>
          <a:blip r:embed="rId5"/>
          <a:stretch>
            <a:fillRect/>
          </a:stretch>
        </p:blipFill>
        <p:spPr>
          <a:xfrm>
            <a:off x="3418939" y="1861572"/>
            <a:ext cx="442913" cy="442913"/>
          </a:xfrm>
          <a:prstGeom prst="rect">
            <a:avLst/>
          </a:prstGeom>
        </p:spPr>
      </p:pic>
      <p:pic>
        <p:nvPicPr>
          <p:cNvPr id="83" name="Picture 82" descr="Icon&#10;&#10;Description automatically generated">
            <a:extLst>
              <a:ext uri="{FF2B5EF4-FFF2-40B4-BE49-F238E27FC236}">
                <a16:creationId xmlns:a16="http://schemas.microsoft.com/office/drawing/2014/main" id="{A9DDA3FD-E909-6317-1450-06FA28407151}"/>
              </a:ext>
            </a:extLst>
          </p:cNvPr>
          <p:cNvPicPr>
            <a:picLocks noChangeAspect="1"/>
          </p:cNvPicPr>
          <p:nvPr/>
        </p:nvPicPr>
        <p:blipFill>
          <a:blip r:embed="rId5"/>
          <a:stretch>
            <a:fillRect/>
          </a:stretch>
        </p:blipFill>
        <p:spPr>
          <a:xfrm>
            <a:off x="4015602" y="1861021"/>
            <a:ext cx="442913" cy="442913"/>
          </a:xfrm>
          <a:prstGeom prst="rect">
            <a:avLst/>
          </a:prstGeom>
        </p:spPr>
      </p:pic>
      <p:pic>
        <p:nvPicPr>
          <p:cNvPr id="84" name="Picture 83" descr="Icon&#10;&#10;Description automatically generated">
            <a:extLst>
              <a:ext uri="{FF2B5EF4-FFF2-40B4-BE49-F238E27FC236}">
                <a16:creationId xmlns:a16="http://schemas.microsoft.com/office/drawing/2014/main" id="{678CEA72-58F9-DFBC-7850-838A995178ED}"/>
              </a:ext>
            </a:extLst>
          </p:cNvPr>
          <p:cNvPicPr>
            <a:picLocks noChangeAspect="1"/>
          </p:cNvPicPr>
          <p:nvPr/>
        </p:nvPicPr>
        <p:blipFill>
          <a:blip r:embed="rId5"/>
          <a:stretch>
            <a:fillRect/>
          </a:stretch>
        </p:blipFill>
        <p:spPr>
          <a:xfrm>
            <a:off x="4659130" y="1856323"/>
            <a:ext cx="442913" cy="442913"/>
          </a:xfrm>
          <a:prstGeom prst="rect">
            <a:avLst/>
          </a:prstGeom>
        </p:spPr>
      </p:pic>
      <p:pic>
        <p:nvPicPr>
          <p:cNvPr id="85" name="Picture 84" descr="Icon&#10;&#10;Description automatically generated">
            <a:extLst>
              <a:ext uri="{FF2B5EF4-FFF2-40B4-BE49-F238E27FC236}">
                <a16:creationId xmlns:a16="http://schemas.microsoft.com/office/drawing/2014/main" id="{7036E56C-0419-33FE-DD4D-0CC4C815AA32}"/>
              </a:ext>
            </a:extLst>
          </p:cNvPr>
          <p:cNvPicPr>
            <a:picLocks noChangeAspect="1"/>
          </p:cNvPicPr>
          <p:nvPr/>
        </p:nvPicPr>
        <p:blipFill>
          <a:blip r:embed="rId5"/>
          <a:stretch>
            <a:fillRect/>
          </a:stretch>
        </p:blipFill>
        <p:spPr>
          <a:xfrm>
            <a:off x="5269815" y="1852440"/>
            <a:ext cx="442913" cy="442913"/>
          </a:xfrm>
          <a:prstGeom prst="rect">
            <a:avLst/>
          </a:prstGeom>
        </p:spPr>
      </p:pic>
      <p:sp>
        <p:nvSpPr>
          <p:cNvPr id="8" name="Rectangle 7">
            <a:extLst>
              <a:ext uri="{FF2B5EF4-FFF2-40B4-BE49-F238E27FC236}">
                <a16:creationId xmlns:a16="http://schemas.microsoft.com/office/drawing/2014/main" id="{A885CF5E-DEBD-9A7C-262C-1A817EAEC3CE}"/>
              </a:ext>
            </a:extLst>
          </p:cNvPr>
          <p:cNvSpPr/>
          <p:nvPr/>
        </p:nvSpPr>
        <p:spPr>
          <a:xfrm>
            <a:off x="3593439" y="2176905"/>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EFE904-7D5E-4BE8-D656-B7399298F2D4}"/>
              </a:ext>
            </a:extLst>
          </p:cNvPr>
          <p:cNvSpPr/>
          <p:nvPr/>
        </p:nvSpPr>
        <p:spPr>
          <a:xfrm>
            <a:off x="4199634" y="2170136"/>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78D7F7-1710-52A2-5218-BD9BA769C70A}"/>
              </a:ext>
            </a:extLst>
          </p:cNvPr>
          <p:cNvSpPr/>
          <p:nvPr/>
        </p:nvSpPr>
        <p:spPr>
          <a:xfrm>
            <a:off x="4805343" y="2175869"/>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B29E2B-A5A7-1FB4-0C5B-892A9D182D8C}"/>
              </a:ext>
            </a:extLst>
          </p:cNvPr>
          <p:cNvSpPr/>
          <p:nvPr/>
        </p:nvSpPr>
        <p:spPr>
          <a:xfrm>
            <a:off x="5417400" y="2174962"/>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056535-46BE-43D3-7396-80272680D7A6}"/>
              </a:ext>
            </a:extLst>
          </p:cNvPr>
          <p:cNvSpPr/>
          <p:nvPr/>
        </p:nvSpPr>
        <p:spPr>
          <a:xfrm>
            <a:off x="7904385" y="2188247"/>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7C85584-269A-9AC0-92A1-1BFDA33F8772}"/>
              </a:ext>
            </a:extLst>
          </p:cNvPr>
          <p:cNvSpPr/>
          <p:nvPr/>
        </p:nvSpPr>
        <p:spPr>
          <a:xfrm>
            <a:off x="8510580" y="2188735"/>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F9A52B4-3D3A-E8C1-9159-9DA95F3D426F}"/>
              </a:ext>
            </a:extLst>
          </p:cNvPr>
          <p:cNvSpPr/>
          <p:nvPr/>
        </p:nvSpPr>
        <p:spPr>
          <a:xfrm>
            <a:off x="9116289" y="2187211"/>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FB799AB-1035-CE33-4816-DA36E43D2617}"/>
              </a:ext>
            </a:extLst>
          </p:cNvPr>
          <p:cNvSpPr/>
          <p:nvPr/>
        </p:nvSpPr>
        <p:spPr>
          <a:xfrm>
            <a:off x="9728346" y="2186304"/>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F34C754-95A0-7E04-A380-A97726A28537}"/>
              </a:ext>
            </a:extLst>
          </p:cNvPr>
          <p:cNvSpPr/>
          <p:nvPr/>
        </p:nvSpPr>
        <p:spPr>
          <a:xfrm>
            <a:off x="2253697" y="3821467"/>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E4949F9-D2FF-F2F0-51AC-1A55055108EE}"/>
              </a:ext>
            </a:extLst>
          </p:cNvPr>
          <p:cNvSpPr/>
          <p:nvPr/>
        </p:nvSpPr>
        <p:spPr>
          <a:xfrm>
            <a:off x="2859892" y="3821955"/>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8233AD5-1214-ADB8-1F76-B0D41AA66A2F}"/>
              </a:ext>
            </a:extLst>
          </p:cNvPr>
          <p:cNvSpPr/>
          <p:nvPr/>
        </p:nvSpPr>
        <p:spPr>
          <a:xfrm>
            <a:off x="3465601" y="3827688"/>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682EA56-138C-E94A-20E0-E04F1A4224BD}"/>
              </a:ext>
            </a:extLst>
          </p:cNvPr>
          <p:cNvSpPr/>
          <p:nvPr/>
        </p:nvSpPr>
        <p:spPr>
          <a:xfrm>
            <a:off x="4077658" y="3826781"/>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3B6BDF7-D2A1-CB48-649C-C19928ECFF6E}"/>
              </a:ext>
            </a:extLst>
          </p:cNvPr>
          <p:cNvSpPr/>
          <p:nvPr/>
        </p:nvSpPr>
        <p:spPr>
          <a:xfrm>
            <a:off x="4684752" y="3821467"/>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C43CB7C-8104-09DC-3545-3C53D83793CD}"/>
              </a:ext>
            </a:extLst>
          </p:cNvPr>
          <p:cNvSpPr/>
          <p:nvPr/>
        </p:nvSpPr>
        <p:spPr>
          <a:xfrm>
            <a:off x="5290947" y="3821955"/>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24F3EB1-B8D1-4F23-8586-CFEB04D095BD}"/>
              </a:ext>
            </a:extLst>
          </p:cNvPr>
          <p:cNvSpPr/>
          <p:nvPr/>
        </p:nvSpPr>
        <p:spPr>
          <a:xfrm>
            <a:off x="5896656" y="3827688"/>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F496ACC-8E3C-553A-C446-63D8D6DB6E26}"/>
              </a:ext>
            </a:extLst>
          </p:cNvPr>
          <p:cNvSpPr/>
          <p:nvPr/>
        </p:nvSpPr>
        <p:spPr>
          <a:xfrm>
            <a:off x="6508713" y="3826781"/>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57C81BB-EA48-6FCA-9CB3-8421E2531B50}"/>
              </a:ext>
            </a:extLst>
          </p:cNvPr>
          <p:cNvSpPr/>
          <p:nvPr/>
        </p:nvSpPr>
        <p:spPr>
          <a:xfrm>
            <a:off x="2253697" y="5074616"/>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F57E652-B437-22DB-44DC-60483EFCDA5E}"/>
              </a:ext>
            </a:extLst>
          </p:cNvPr>
          <p:cNvSpPr/>
          <p:nvPr/>
        </p:nvSpPr>
        <p:spPr>
          <a:xfrm>
            <a:off x="2859892" y="5075104"/>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6B24FB0-BBC9-5F8A-42C1-2116ED50532A}"/>
              </a:ext>
            </a:extLst>
          </p:cNvPr>
          <p:cNvSpPr/>
          <p:nvPr/>
        </p:nvSpPr>
        <p:spPr>
          <a:xfrm>
            <a:off x="7941221" y="4104338"/>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112AD01-9805-C6D0-8077-EF8502730151}"/>
              </a:ext>
            </a:extLst>
          </p:cNvPr>
          <p:cNvSpPr/>
          <p:nvPr/>
        </p:nvSpPr>
        <p:spPr>
          <a:xfrm>
            <a:off x="8010175" y="5469520"/>
            <a:ext cx="202678" cy="19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a:extLst>
              <a:ext uri="{FF2B5EF4-FFF2-40B4-BE49-F238E27FC236}">
                <a16:creationId xmlns:a16="http://schemas.microsoft.com/office/drawing/2014/main" id="{DDA08701-12BF-250B-056A-D6D33C17559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53171" y="4793021"/>
            <a:ext cx="296137" cy="296137"/>
          </a:xfrm>
          <a:prstGeom prst="rect">
            <a:avLst/>
          </a:prstGeom>
        </p:spPr>
      </p:pic>
      <p:sp>
        <p:nvSpPr>
          <p:cNvPr id="91" name="TextBox 90">
            <a:extLst>
              <a:ext uri="{FF2B5EF4-FFF2-40B4-BE49-F238E27FC236}">
                <a16:creationId xmlns:a16="http://schemas.microsoft.com/office/drawing/2014/main" id="{0F304DAC-38AD-83BB-7554-A06A5E7E1425}"/>
              </a:ext>
            </a:extLst>
          </p:cNvPr>
          <p:cNvSpPr txBox="1"/>
          <p:nvPr/>
        </p:nvSpPr>
        <p:spPr>
          <a:xfrm>
            <a:off x="8249308" y="5375459"/>
            <a:ext cx="1665199"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Commitment</a:t>
            </a:r>
          </a:p>
        </p:txBody>
      </p:sp>
      <p:sp>
        <p:nvSpPr>
          <p:cNvPr id="92" name="TextBox 91">
            <a:extLst>
              <a:ext uri="{FF2B5EF4-FFF2-40B4-BE49-F238E27FC236}">
                <a16:creationId xmlns:a16="http://schemas.microsoft.com/office/drawing/2014/main" id="{0CD385CF-BA04-CAB6-04C7-749520FC15E8}"/>
              </a:ext>
            </a:extLst>
          </p:cNvPr>
          <p:cNvSpPr txBox="1"/>
          <p:nvPr/>
        </p:nvSpPr>
        <p:spPr>
          <a:xfrm>
            <a:off x="8246202" y="4768491"/>
            <a:ext cx="2377254"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Homomorphic MAC</a:t>
            </a:r>
          </a:p>
        </p:txBody>
      </p:sp>
      <p:sp>
        <p:nvSpPr>
          <p:cNvPr id="93" name="TextBox 92">
            <a:extLst>
              <a:ext uri="{FF2B5EF4-FFF2-40B4-BE49-F238E27FC236}">
                <a16:creationId xmlns:a16="http://schemas.microsoft.com/office/drawing/2014/main" id="{9294C0FD-690F-1D6E-4C8B-D359EB168C3D}"/>
              </a:ext>
            </a:extLst>
          </p:cNvPr>
          <p:cNvSpPr txBox="1"/>
          <p:nvPr/>
        </p:nvSpPr>
        <p:spPr>
          <a:xfrm>
            <a:off x="8256476" y="4067090"/>
            <a:ext cx="1334533"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Codeword</a:t>
            </a:r>
          </a:p>
        </p:txBody>
      </p:sp>
      <p:sp>
        <p:nvSpPr>
          <p:cNvPr id="94" name="Slide Number Placeholder 93">
            <a:extLst>
              <a:ext uri="{FF2B5EF4-FFF2-40B4-BE49-F238E27FC236}">
                <a16:creationId xmlns:a16="http://schemas.microsoft.com/office/drawing/2014/main" id="{BFCCE1DF-AA29-B0C9-6FCA-60C64B56EA8A}"/>
              </a:ext>
            </a:extLst>
          </p:cNvPr>
          <p:cNvSpPr>
            <a:spLocks noGrp="1"/>
          </p:cNvSpPr>
          <p:nvPr>
            <p:ph type="sldNum" sz="quarter" idx="12"/>
          </p:nvPr>
        </p:nvSpPr>
        <p:spPr/>
        <p:txBody>
          <a:bodyPr/>
          <a:lstStyle/>
          <a:p>
            <a:fld id="{C2D47E1E-16B8-6B43-8345-A36FFC908F81}" type="slidenum">
              <a:rPr lang="en-US" smtClean="0"/>
              <a:t>12</a:t>
            </a:fld>
            <a:endParaRPr lang="en-US"/>
          </a:p>
        </p:txBody>
      </p:sp>
    </p:spTree>
    <p:extLst>
      <p:ext uri="{BB962C8B-B14F-4D97-AF65-F5344CB8AC3E}">
        <p14:creationId xmlns:p14="http://schemas.microsoft.com/office/powerpoint/2010/main" val="14819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82"/>
                                        </p:tgtEl>
                                      </p:cBhvr>
                                    </p:animEffect>
                                    <p:set>
                                      <p:cBhvr>
                                        <p:cTn id="45" dur="1" fill="hold">
                                          <p:stCondLst>
                                            <p:cond delay="499"/>
                                          </p:stCondLst>
                                        </p:cTn>
                                        <p:tgtEl>
                                          <p:spTgt spid="82"/>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83"/>
                                        </p:tgtEl>
                                      </p:cBhvr>
                                    </p:animEffect>
                                    <p:set>
                                      <p:cBhvr>
                                        <p:cTn id="48" dur="1" fill="hold">
                                          <p:stCondLst>
                                            <p:cond delay="499"/>
                                          </p:stCondLst>
                                        </p:cTn>
                                        <p:tgtEl>
                                          <p:spTgt spid="83"/>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84"/>
                                        </p:tgtEl>
                                      </p:cBhvr>
                                    </p:animEffect>
                                    <p:set>
                                      <p:cBhvr>
                                        <p:cTn id="51" dur="1" fill="hold">
                                          <p:stCondLst>
                                            <p:cond delay="499"/>
                                          </p:stCondLst>
                                        </p:cTn>
                                        <p:tgtEl>
                                          <p:spTgt spid="84"/>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61"/>
                                        </p:tgtEl>
                                      </p:cBhvr>
                                    </p:animEffect>
                                    <p:set>
                                      <p:cBhvr>
                                        <p:cTn id="54" dur="1" fill="hold">
                                          <p:stCondLst>
                                            <p:cond delay="499"/>
                                          </p:stCondLst>
                                        </p:cTn>
                                        <p:tgtEl>
                                          <p:spTgt spid="61"/>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3" presetClass="exit" presetSubtype="10" fill="hold" nodeType="with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4"/>
                                        </p:tgtEl>
                                      </p:cBhvr>
                                    </p:animEffect>
                                    <p:set>
                                      <p:cBhvr>
                                        <p:cTn id="72" dur="1" fill="hold">
                                          <p:stCondLst>
                                            <p:cond delay="499"/>
                                          </p:stCondLst>
                                        </p:cTn>
                                        <p:tgtEl>
                                          <p:spTgt spid="4"/>
                                        </p:tgtEl>
                                        <p:attrNameLst>
                                          <p:attrName>style.visibility</p:attrName>
                                        </p:attrNameLst>
                                      </p:cBhvr>
                                      <p:to>
                                        <p:strVal val="hidden"/>
                                      </p:to>
                                    </p:set>
                                  </p:childTnLst>
                                </p:cTn>
                              </p:par>
                              <p:par>
                                <p:cTn id="73" presetID="3" presetClass="exit" presetSubtype="10" fill="hold" grpId="0" nodeType="withEffect">
                                  <p:stCondLst>
                                    <p:cond delay="0"/>
                                  </p:stCondLst>
                                  <p:childTnLst>
                                    <p:animEffect transition="out" filter="blinds(horizontal)">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3" presetClass="exit" presetSubtype="10" fill="hold" grpId="0" nodeType="withEffect">
                                  <p:stCondLst>
                                    <p:cond delay="0"/>
                                  </p:stCondLst>
                                  <p:childTnLst>
                                    <p:animEffect transition="out" filter="blinds(horizontal)">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3" presetClass="exit" presetSubtype="10" fill="hold" grpId="0" nodeType="withEffect">
                                  <p:stCondLst>
                                    <p:cond delay="0"/>
                                  </p:stCondLst>
                                  <p:childTnLst>
                                    <p:animEffect transition="out" filter="blinds(horizontal)">
                                      <p:cBhvr>
                                        <p:cTn id="80" dur="500"/>
                                        <p:tgtEl>
                                          <p:spTgt spid="3"/>
                                        </p:tgtEl>
                                      </p:cBhvr>
                                    </p:animEffect>
                                    <p:set>
                                      <p:cBhvr>
                                        <p:cTn id="81" dur="1" fill="hold">
                                          <p:stCondLst>
                                            <p:cond delay="499"/>
                                          </p:stCondLst>
                                        </p:cTn>
                                        <p:tgtEl>
                                          <p:spTgt spid="3"/>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10"/>
                                        </p:tgtEl>
                                      </p:cBhvr>
                                    </p:animEffect>
                                    <p:set>
                                      <p:cBhvr>
                                        <p:cTn id="84" dur="1" fill="hold">
                                          <p:stCondLst>
                                            <p:cond delay="499"/>
                                          </p:stCondLst>
                                        </p:cTn>
                                        <p:tgtEl>
                                          <p:spTgt spid="10"/>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3" presetClass="exit" presetSubtype="10" fill="hold" grpId="0" nodeType="withEffect">
                                  <p:stCondLst>
                                    <p:cond delay="0"/>
                                  </p:stCondLst>
                                  <p:childTnLst>
                                    <p:animEffect transition="out" filter="blinds(horizontal)">
                                      <p:cBhvr>
                                        <p:cTn id="89" dur="500"/>
                                        <p:tgtEl>
                                          <p:spTgt spid="5"/>
                                        </p:tgtEl>
                                      </p:cBhvr>
                                    </p:animEffect>
                                    <p:set>
                                      <p:cBhvr>
                                        <p:cTn id="90" dur="1" fill="hold">
                                          <p:stCondLst>
                                            <p:cond delay="499"/>
                                          </p:stCondLst>
                                        </p:cTn>
                                        <p:tgtEl>
                                          <p:spTgt spid="5"/>
                                        </p:tgtEl>
                                        <p:attrNameLst>
                                          <p:attrName>style.visibility</p:attrName>
                                        </p:attrNameLst>
                                      </p:cBhvr>
                                      <p:to>
                                        <p:strVal val="hidden"/>
                                      </p:to>
                                    </p:set>
                                  </p:childTnLst>
                                </p:cTn>
                              </p:par>
                              <p:par>
                                <p:cTn id="91" presetID="3" presetClass="exit" presetSubtype="10" fill="hold" grpId="0" nodeType="withEffect">
                                  <p:stCondLst>
                                    <p:cond delay="0"/>
                                  </p:stCondLst>
                                  <p:childTnLst>
                                    <p:animEffect transition="out" filter="blinds(horizontal)">
                                      <p:cBhvr>
                                        <p:cTn id="92" dur="500"/>
                                        <p:tgtEl>
                                          <p:spTgt spid="23"/>
                                        </p:tgtEl>
                                      </p:cBhvr>
                                    </p:animEffect>
                                    <p:set>
                                      <p:cBhvr>
                                        <p:cTn id="93" dur="1" fill="hold">
                                          <p:stCondLst>
                                            <p:cond delay="499"/>
                                          </p:stCondLst>
                                        </p:cTn>
                                        <p:tgtEl>
                                          <p:spTgt spid="23"/>
                                        </p:tgtEl>
                                        <p:attrNameLst>
                                          <p:attrName>style.visibility</p:attrName>
                                        </p:attrNameLst>
                                      </p:cBhvr>
                                      <p:to>
                                        <p:strVal val="hidden"/>
                                      </p:to>
                                    </p:set>
                                  </p:childTnLst>
                                </p:cTn>
                              </p:par>
                              <p:par>
                                <p:cTn id="94" presetID="3" presetClass="exit" presetSubtype="10" fill="hold" grpId="0" nodeType="withEffect">
                                  <p:stCondLst>
                                    <p:cond delay="0"/>
                                  </p:stCondLst>
                                  <p:childTnLst>
                                    <p:animEffect transition="out" filter="blinds(horizontal)">
                                      <p:cBhvr>
                                        <p:cTn id="95" dur="500"/>
                                        <p:tgtEl>
                                          <p:spTgt spid="24"/>
                                        </p:tgtEl>
                                      </p:cBhvr>
                                    </p:animEffect>
                                    <p:set>
                                      <p:cBhvr>
                                        <p:cTn id="96" dur="1" fill="hold">
                                          <p:stCondLst>
                                            <p:cond delay="499"/>
                                          </p:stCondLst>
                                        </p:cTn>
                                        <p:tgtEl>
                                          <p:spTgt spid="24"/>
                                        </p:tgtEl>
                                        <p:attrNameLst>
                                          <p:attrName>style.visibility</p:attrName>
                                        </p:attrNameLst>
                                      </p:cBhvr>
                                      <p:to>
                                        <p:strVal val="hidden"/>
                                      </p:to>
                                    </p:set>
                                  </p:childTnLst>
                                </p:cTn>
                              </p:par>
                              <p:par>
                                <p:cTn id="97" presetID="3" presetClass="exit" presetSubtype="10" fill="hold" grpId="0" nodeType="withEffect">
                                  <p:stCondLst>
                                    <p:cond delay="0"/>
                                  </p:stCondLst>
                                  <p:childTnLst>
                                    <p:animEffect transition="out" filter="blinds(horizontal)">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par>
                                <p:cTn id="100" presetID="3" presetClass="exit" presetSubtype="10" fill="hold" grpId="0" nodeType="withEffect">
                                  <p:stCondLst>
                                    <p:cond delay="0"/>
                                  </p:stCondLst>
                                  <p:childTnLst>
                                    <p:animEffect transition="out" filter="blinds(horizontal)">
                                      <p:cBhvr>
                                        <p:cTn id="101" dur="500"/>
                                        <p:tgtEl>
                                          <p:spTgt spid="22"/>
                                        </p:tgtEl>
                                      </p:cBhvr>
                                    </p:animEffect>
                                    <p:set>
                                      <p:cBhvr>
                                        <p:cTn id="102" dur="1" fill="hold">
                                          <p:stCondLst>
                                            <p:cond delay="499"/>
                                          </p:stCondLst>
                                        </p:cTn>
                                        <p:tgtEl>
                                          <p:spTgt spid="22"/>
                                        </p:tgtEl>
                                        <p:attrNameLst>
                                          <p:attrName>style.visibility</p:attrName>
                                        </p:attrNameLst>
                                      </p:cBhvr>
                                      <p:to>
                                        <p:strVal val="hidden"/>
                                      </p:to>
                                    </p:set>
                                  </p:childTnLst>
                                </p:cTn>
                              </p:par>
                              <p:par>
                                <p:cTn id="103" presetID="3" presetClass="exit" presetSubtype="10" fill="hold" grpId="0" nodeType="withEffect">
                                  <p:stCondLst>
                                    <p:cond delay="0"/>
                                  </p:stCondLst>
                                  <p:childTnLst>
                                    <p:animEffect transition="out" filter="blinds(horizontal)">
                                      <p:cBhvr>
                                        <p:cTn id="104" dur="500"/>
                                        <p:tgtEl>
                                          <p:spTgt spid="6"/>
                                        </p:tgtEl>
                                      </p:cBhvr>
                                    </p:animEffect>
                                    <p:set>
                                      <p:cBhvr>
                                        <p:cTn id="105" dur="1" fill="hold">
                                          <p:stCondLst>
                                            <p:cond delay="499"/>
                                          </p:stCondLst>
                                        </p:cTn>
                                        <p:tgtEl>
                                          <p:spTgt spid="6"/>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44"/>
                                        </p:tgtEl>
                                      </p:cBhvr>
                                    </p:animEffect>
                                    <p:set>
                                      <p:cBhvr>
                                        <p:cTn id="108" dur="1" fill="hold">
                                          <p:stCondLst>
                                            <p:cond delay="499"/>
                                          </p:stCondLst>
                                        </p:cTn>
                                        <p:tgtEl>
                                          <p:spTgt spid="44"/>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7"/>
                                        </p:tgtEl>
                                      </p:cBhvr>
                                    </p:animEffect>
                                    <p:set>
                                      <p:cBhvr>
                                        <p:cTn id="111" dur="1" fill="hold">
                                          <p:stCondLst>
                                            <p:cond delay="499"/>
                                          </p:stCondLst>
                                        </p:cTn>
                                        <p:tgtEl>
                                          <p:spTgt spid="7"/>
                                        </p:tgtEl>
                                        <p:attrNameLst>
                                          <p:attrName>style.visibility</p:attrName>
                                        </p:attrNameLst>
                                      </p:cBhvr>
                                      <p:to>
                                        <p:strVal val="hidden"/>
                                      </p:to>
                                    </p:set>
                                  </p:childTnLst>
                                </p:cTn>
                              </p:par>
                              <p:par>
                                <p:cTn id="112" presetID="3" presetClass="exit" presetSubtype="10" fill="hold" nodeType="withEffect">
                                  <p:stCondLst>
                                    <p:cond delay="0"/>
                                  </p:stCondLst>
                                  <p:childTnLst>
                                    <p:animEffect transition="out" filter="blinds(horizontal)">
                                      <p:cBhvr>
                                        <p:cTn id="113" dur="500"/>
                                        <p:tgtEl>
                                          <p:spTgt spid="45"/>
                                        </p:tgtEl>
                                      </p:cBhvr>
                                    </p:animEffect>
                                    <p:set>
                                      <p:cBhvr>
                                        <p:cTn id="114" dur="1" fill="hold">
                                          <p:stCondLst>
                                            <p:cond delay="499"/>
                                          </p:stCondLst>
                                        </p:cTn>
                                        <p:tgtEl>
                                          <p:spTgt spid="45"/>
                                        </p:tgtEl>
                                        <p:attrNameLst>
                                          <p:attrName>style.visibility</p:attrName>
                                        </p:attrNameLst>
                                      </p:cBhvr>
                                      <p:to>
                                        <p:strVal val="hidden"/>
                                      </p:to>
                                    </p:set>
                                  </p:childTnLst>
                                </p:cTn>
                              </p:par>
                              <p:par>
                                <p:cTn id="115" presetID="3" presetClass="exit" presetSubtype="10" fill="hold" grpId="0" nodeType="withEffect">
                                  <p:stCondLst>
                                    <p:cond delay="0"/>
                                  </p:stCondLst>
                                  <p:childTnLst>
                                    <p:animEffect transition="out" filter="blinds(horizontal)">
                                      <p:cBhvr>
                                        <p:cTn id="116" dur="500"/>
                                        <p:tgtEl>
                                          <p:spTgt spid="55"/>
                                        </p:tgtEl>
                                      </p:cBhvr>
                                    </p:animEffect>
                                    <p:set>
                                      <p:cBhvr>
                                        <p:cTn id="117" dur="1" fill="hold">
                                          <p:stCondLst>
                                            <p:cond delay="499"/>
                                          </p:stCondLst>
                                        </p:cTn>
                                        <p:tgtEl>
                                          <p:spTgt spid="55"/>
                                        </p:tgtEl>
                                        <p:attrNameLst>
                                          <p:attrName>style.visibility</p:attrName>
                                        </p:attrNameLst>
                                      </p:cBhvr>
                                      <p:to>
                                        <p:strVal val="hidden"/>
                                      </p:to>
                                    </p:set>
                                  </p:childTnLst>
                                </p:cTn>
                              </p:par>
                              <p:par>
                                <p:cTn id="118" presetID="3" presetClass="exit" presetSubtype="10" fill="hold" grpId="0" nodeType="withEffect">
                                  <p:stCondLst>
                                    <p:cond delay="0"/>
                                  </p:stCondLst>
                                  <p:childTnLst>
                                    <p:animEffect transition="out" filter="blinds(horizontal)">
                                      <p:cBhvr>
                                        <p:cTn id="119" dur="500"/>
                                        <p:tgtEl>
                                          <p:spTgt spid="56"/>
                                        </p:tgtEl>
                                      </p:cBhvr>
                                    </p:animEffect>
                                    <p:set>
                                      <p:cBhvr>
                                        <p:cTn id="120" dur="1" fill="hold">
                                          <p:stCondLst>
                                            <p:cond delay="499"/>
                                          </p:stCondLst>
                                        </p:cTn>
                                        <p:tgtEl>
                                          <p:spTgt spid="56"/>
                                        </p:tgtEl>
                                        <p:attrNameLst>
                                          <p:attrName>style.visibility</p:attrName>
                                        </p:attrNameLst>
                                      </p:cBhvr>
                                      <p:to>
                                        <p:strVal val="hidden"/>
                                      </p:to>
                                    </p:set>
                                  </p:childTnLst>
                                </p:cTn>
                              </p:par>
                              <p:par>
                                <p:cTn id="121" presetID="3" presetClass="exit" presetSubtype="10" fill="hold" grpId="0" nodeType="withEffect">
                                  <p:stCondLst>
                                    <p:cond delay="0"/>
                                  </p:stCondLst>
                                  <p:childTnLst>
                                    <p:animEffect transition="out" filter="blinds(horizontal)">
                                      <p:cBhvr>
                                        <p:cTn id="122" dur="500"/>
                                        <p:tgtEl>
                                          <p:spTgt spid="53"/>
                                        </p:tgtEl>
                                      </p:cBhvr>
                                    </p:animEffect>
                                    <p:set>
                                      <p:cBhvr>
                                        <p:cTn id="123" dur="1" fill="hold">
                                          <p:stCondLst>
                                            <p:cond delay="499"/>
                                          </p:stCondLst>
                                        </p:cTn>
                                        <p:tgtEl>
                                          <p:spTgt spid="53"/>
                                        </p:tgtEl>
                                        <p:attrNameLst>
                                          <p:attrName>style.visibility</p:attrName>
                                        </p:attrNameLst>
                                      </p:cBhvr>
                                      <p:to>
                                        <p:strVal val="hidden"/>
                                      </p:to>
                                    </p:set>
                                  </p:childTnLst>
                                </p:cTn>
                              </p:par>
                              <p:par>
                                <p:cTn id="124" presetID="3" presetClass="exit" presetSubtype="10" fill="hold" grpId="0" nodeType="withEffect">
                                  <p:stCondLst>
                                    <p:cond delay="0"/>
                                  </p:stCondLst>
                                  <p:childTnLst>
                                    <p:animEffect transition="out" filter="blinds(horizontal)">
                                      <p:cBhvr>
                                        <p:cTn id="125" dur="500"/>
                                        <p:tgtEl>
                                          <p:spTgt spid="54"/>
                                        </p:tgtEl>
                                      </p:cBhvr>
                                    </p:animEffect>
                                    <p:set>
                                      <p:cBhvr>
                                        <p:cTn id="126" dur="1" fill="hold">
                                          <p:stCondLst>
                                            <p:cond delay="499"/>
                                          </p:stCondLst>
                                        </p:cTn>
                                        <p:tgtEl>
                                          <p:spTgt spid="54"/>
                                        </p:tgtEl>
                                        <p:attrNameLst>
                                          <p:attrName>style.visibility</p:attrName>
                                        </p:attrNameLst>
                                      </p:cBhvr>
                                      <p:to>
                                        <p:strVal val="hidden"/>
                                      </p:to>
                                    </p:set>
                                  </p:childTnLst>
                                </p:cTn>
                              </p:par>
                              <p:par>
                                <p:cTn id="127" presetID="3" presetClass="exit" presetSubtype="10" fill="hold" nodeType="withEffect">
                                  <p:stCondLst>
                                    <p:cond delay="0"/>
                                  </p:stCondLst>
                                  <p:childTnLst>
                                    <p:animEffect transition="out" filter="blinds(horizontal)">
                                      <p:cBhvr>
                                        <p:cTn id="128" dur="500"/>
                                        <p:tgtEl>
                                          <p:spTgt spid="85"/>
                                        </p:tgtEl>
                                      </p:cBhvr>
                                    </p:animEffect>
                                    <p:set>
                                      <p:cBhvr>
                                        <p:cTn id="129" dur="1" fill="hold">
                                          <p:stCondLst>
                                            <p:cond delay="499"/>
                                          </p:stCondLst>
                                        </p:cTn>
                                        <p:tgtEl>
                                          <p:spTgt spid="85"/>
                                        </p:tgtEl>
                                        <p:attrNameLst>
                                          <p:attrName>style.visibility</p:attrName>
                                        </p:attrNameLst>
                                      </p:cBhvr>
                                      <p:to>
                                        <p:strVal val="hidden"/>
                                      </p:to>
                                    </p:set>
                                  </p:childTnLst>
                                </p:cTn>
                              </p:par>
                              <p:par>
                                <p:cTn id="130" presetID="3" presetClass="exit" presetSubtype="10" fill="hold" grpId="0" nodeType="withEffect">
                                  <p:stCondLst>
                                    <p:cond delay="0"/>
                                  </p:stCondLst>
                                  <p:childTnLst>
                                    <p:animEffect transition="out" filter="blinds(horizontal)">
                                      <p:cBhvr>
                                        <p:cTn id="131" dur="500"/>
                                        <p:tgtEl>
                                          <p:spTgt spid="59"/>
                                        </p:tgtEl>
                                      </p:cBhvr>
                                    </p:animEffect>
                                    <p:set>
                                      <p:cBhvr>
                                        <p:cTn id="132" dur="1" fill="hold">
                                          <p:stCondLst>
                                            <p:cond delay="499"/>
                                          </p:stCondLst>
                                        </p:cTn>
                                        <p:tgtEl>
                                          <p:spTgt spid="59"/>
                                        </p:tgtEl>
                                        <p:attrNameLst>
                                          <p:attrName>style.visibility</p:attrName>
                                        </p:attrNameLst>
                                      </p:cBhvr>
                                      <p:to>
                                        <p:strVal val="hidden"/>
                                      </p:to>
                                    </p:set>
                                  </p:childTnLst>
                                </p:cTn>
                              </p:par>
                              <p:par>
                                <p:cTn id="133" presetID="3" presetClass="exit" presetSubtype="10" fill="hold" nodeType="withEffect">
                                  <p:stCondLst>
                                    <p:cond delay="0"/>
                                  </p:stCondLst>
                                  <p:childTnLst>
                                    <p:animEffect transition="out" filter="blinds(horizontal)">
                                      <p:cBhvr>
                                        <p:cTn id="134" dur="500"/>
                                        <p:tgtEl>
                                          <p:spTgt spid="52"/>
                                        </p:tgtEl>
                                      </p:cBhvr>
                                    </p:animEffect>
                                    <p:set>
                                      <p:cBhvr>
                                        <p:cTn id="135" dur="1" fill="hold">
                                          <p:stCondLst>
                                            <p:cond delay="499"/>
                                          </p:stCondLst>
                                        </p:cTn>
                                        <p:tgtEl>
                                          <p:spTgt spid="52"/>
                                        </p:tgtEl>
                                        <p:attrNameLst>
                                          <p:attrName>style.visibility</p:attrName>
                                        </p:attrNameLst>
                                      </p:cBhvr>
                                      <p:to>
                                        <p:strVal val="hidden"/>
                                      </p:to>
                                    </p:set>
                                  </p:childTnLst>
                                </p:cTn>
                              </p:par>
                              <p:par>
                                <p:cTn id="136" presetID="3" presetClass="exit" presetSubtype="10" fill="hold" grpId="0" nodeType="withEffect">
                                  <p:stCondLst>
                                    <p:cond delay="0"/>
                                  </p:stCondLst>
                                  <p:childTnLst>
                                    <p:animEffect transition="out" filter="blinds(horizontal)">
                                      <p:cBhvr>
                                        <p:cTn id="137" dur="500"/>
                                        <p:tgtEl>
                                          <p:spTgt spid="60"/>
                                        </p:tgtEl>
                                      </p:cBhvr>
                                    </p:animEffect>
                                    <p:set>
                                      <p:cBhvr>
                                        <p:cTn id="138" dur="1" fill="hold">
                                          <p:stCondLst>
                                            <p:cond delay="499"/>
                                          </p:stCondLst>
                                        </p:cTn>
                                        <p:tgtEl>
                                          <p:spTgt spid="60"/>
                                        </p:tgtEl>
                                        <p:attrNameLst>
                                          <p:attrName>style.visibility</p:attrName>
                                        </p:attrNameLst>
                                      </p:cBhvr>
                                      <p:to>
                                        <p:strVal val="hidden"/>
                                      </p:to>
                                    </p:set>
                                  </p:childTnLst>
                                </p:cTn>
                              </p:par>
                              <p:par>
                                <p:cTn id="139" presetID="3" presetClass="exit" presetSubtype="10" fill="hold" nodeType="withEffect">
                                  <p:stCondLst>
                                    <p:cond delay="0"/>
                                  </p:stCondLst>
                                  <p:childTnLst>
                                    <p:animEffect transition="out" filter="blinds(horizontal)">
                                      <p:cBhvr>
                                        <p:cTn id="140" dur="500"/>
                                        <p:tgtEl>
                                          <p:spTgt spid="80"/>
                                        </p:tgtEl>
                                      </p:cBhvr>
                                    </p:animEffect>
                                    <p:set>
                                      <p:cBhvr>
                                        <p:cTn id="141" dur="1" fill="hold">
                                          <p:stCondLst>
                                            <p:cond delay="499"/>
                                          </p:stCondLst>
                                        </p:cTn>
                                        <p:tgtEl>
                                          <p:spTgt spid="80"/>
                                        </p:tgtEl>
                                        <p:attrNameLst>
                                          <p:attrName>style.visibility</p:attrName>
                                        </p:attrNameLst>
                                      </p:cBhvr>
                                      <p:to>
                                        <p:strVal val="hidden"/>
                                      </p:to>
                                    </p:set>
                                  </p:childTnLst>
                                </p:cTn>
                              </p:par>
                              <p:par>
                                <p:cTn id="142" presetID="3" presetClass="exit" presetSubtype="10" fill="hold" grpId="0" nodeType="withEffect">
                                  <p:stCondLst>
                                    <p:cond delay="0"/>
                                  </p:stCondLst>
                                  <p:childTnLst>
                                    <p:animEffect transition="out" filter="blinds(horizontal)">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3" presetClass="exit" presetSubtype="10" fill="hold" nodeType="withEffect">
                                  <p:stCondLst>
                                    <p:cond delay="0"/>
                                  </p:stCondLst>
                                  <p:childTnLst>
                                    <p:animEffect transition="out" filter="blinds(horizontal)">
                                      <p:cBhvr>
                                        <p:cTn id="146" dur="500"/>
                                        <p:tgtEl>
                                          <p:spTgt spid="81"/>
                                        </p:tgtEl>
                                      </p:cBhvr>
                                    </p:animEffect>
                                    <p:set>
                                      <p:cBhvr>
                                        <p:cTn id="147" dur="1" fill="hold">
                                          <p:stCondLst>
                                            <p:cond delay="499"/>
                                          </p:stCondLst>
                                        </p:cTn>
                                        <p:tgtEl>
                                          <p:spTgt spid="81"/>
                                        </p:tgtEl>
                                        <p:attrNameLst>
                                          <p:attrName>style.visibility</p:attrName>
                                        </p:attrNameLst>
                                      </p:cBhvr>
                                      <p:to>
                                        <p:strVal val="hidden"/>
                                      </p:to>
                                    </p:set>
                                  </p:childTnLst>
                                </p:cTn>
                              </p:par>
                              <p:par>
                                <p:cTn id="148" presetID="3" presetClass="exit" presetSubtype="10" fill="hold" grpId="0" nodeType="withEffect">
                                  <p:stCondLst>
                                    <p:cond delay="0"/>
                                  </p:stCondLst>
                                  <p:childTnLst>
                                    <p:animEffect transition="out" filter="blinds(horizontal)">
                                      <p:cBhvr>
                                        <p:cTn id="149" dur="500"/>
                                        <p:tgtEl>
                                          <p:spTgt spid="57"/>
                                        </p:tgtEl>
                                      </p:cBhvr>
                                    </p:animEffect>
                                    <p:set>
                                      <p:cBhvr>
                                        <p:cTn id="150" dur="1" fill="hold">
                                          <p:stCondLst>
                                            <p:cond delay="499"/>
                                          </p:stCondLst>
                                        </p:cTn>
                                        <p:tgtEl>
                                          <p:spTgt spid="57"/>
                                        </p:tgtEl>
                                        <p:attrNameLst>
                                          <p:attrName>style.visibility</p:attrName>
                                        </p:attrNameLst>
                                      </p:cBhvr>
                                      <p:to>
                                        <p:strVal val="hidden"/>
                                      </p:to>
                                    </p:set>
                                  </p:childTnLst>
                                </p:cTn>
                              </p:par>
                              <p:par>
                                <p:cTn id="151" presetID="3" presetClass="entr" presetSubtype="10" fill="hold" grpId="0" nodeType="withEffect">
                                  <p:stCondLst>
                                    <p:cond delay="0"/>
                                  </p:stCondLst>
                                  <p:childTnLst>
                                    <p:set>
                                      <p:cBhvr>
                                        <p:cTn id="152" dur="1" fill="hold">
                                          <p:stCondLst>
                                            <p:cond delay="0"/>
                                          </p:stCondLst>
                                        </p:cTn>
                                        <p:tgtEl>
                                          <p:spTgt spid="86"/>
                                        </p:tgtEl>
                                        <p:attrNameLst>
                                          <p:attrName>style.visibility</p:attrName>
                                        </p:attrNameLst>
                                      </p:cBhvr>
                                      <p:to>
                                        <p:strVal val="visible"/>
                                      </p:to>
                                    </p:set>
                                    <p:animEffect transition="in" filter="blinds(horizontal)">
                                      <p:cBhvr>
                                        <p:cTn id="153" dur="500"/>
                                        <p:tgtEl>
                                          <p:spTgt spid="86"/>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blinds(horizontal)">
                                      <p:cBhvr>
                                        <p:cTn id="156" dur="500"/>
                                        <p:tgtEl>
                                          <p:spTgt spid="87"/>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blinds(horizontal)">
                                      <p:cBhvr>
                                        <p:cTn id="159" dur="500"/>
                                        <p:tgtEl>
                                          <p:spTgt spid="72"/>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Effect transition="in" filter="blinds(horizontal)">
                                      <p:cBhvr>
                                        <p:cTn id="162" dur="500"/>
                                        <p:tgtEl>
                                          <p:spTgt spid="73"/>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blinds(horizontal)">
                                      <p:cBhvr>
                                        <p:cTn id="165" dur="500"/>
                                        <p:tgtEl>
                                          <p:spTgt spid="74"/>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blinds(horizontal)">
                                      <p:cBhvr>
                                        <p:cTn id="168" dur="500"/>
                                        <p:tgtEl>
                                          <p:spTgt spid="75"/>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76"/>
                                        </p:tgtEl>
                                        <p:attrNameLst>
                                          <p:attrName>style.visibility</p:attrName>
                                        </p:attrNameLst>
                                      </p:cBhvr>
                                      <p:to>
                                        <p:strVal val="visible"/>
                                      </p:to>
                                    </p:set>
                                    <p:animEffect transition="in" filter="blinds(horizontal)">
                                      <p:cBhvr>
                                        <p:cTn id="171" dur="500"/>
                                        <p:tgtEl>
                                          <p:spTgt spid="76"/>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77"/>
                                        </p:tgtEl>
                                        <p:attrNameLst>
                                          <p:attrName>style.visibility</p:attrName>
                                        </p:attrNameLst>
                                      </p:cBhvr>
                                      <p:to>
                                        <p:strVal val="visible"/>
                                      </p:to>
                                    </p:set>
                                    <p:animEffect transition="in" filter="blinds(horizontal)">
                                      <p:cBhvr>
                                        <p:cTn id="174" dur="500"/>
                                        <p:tgtEl>
                                          <p:spTgt spid="77"/>
                                        </p:tgtEl>
                                      </p:cBhvr>
                                    </p:animEffect>
                                  </p:childTnLst>
                                </p:cTn>
                              </p:par>
                              <p:par>
                                <p:cTn id="175" presetID="3" presetClass="entr" presetSubtype="10" fill="hold" grpId="0" nodeType="withEffect">
                                  <p:stCondLst>
                                    <p:cond delay="0"/>
                                  </p:stCondLst>
                                  <p:childTnLst>
                                    <p:set>
                                      <p:cBhvr>
                                        <p:cTn id="176" dur="1" fill="hold">
                                          <p:stCondLst>
                                            <p:cond delay="0"/>
                                          </p:stCondLst>
                                        </p:cTn>
                                        <p:tgtEl>
                                          <p:spTgt spid="78"/>
                                        </p:tgtEl>
                                        <p:attrNameLst>
                                          <p:attrName>style.visibility</p:attrName>
                                        </p:attrNameLst>
                                      </p:cBhvr>
                                      <p:to>
                                        <p:strVal val="visible"/>
                                      </p:to>
                                    </p:set>
                                    <p:animEffect transition="in" filter="blinds(horizontal)">
                                      <p:cBhvr>
                                        <p:cTn id="177" dur="500"/>
                                        <p:tgtEl>
                                          <p:spTgt spid="78"/>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blinds(horizontal)">
                                      <p:cBhvr>
                                        <p:cTn id="180" dur="500"/>
                                        <p:tgtEl>
                                          <p:spTgt spid="79"/>
                                        </p:tgtEl>
                                      </p:cBhvr>
                                    </p:animEffect>
                                  </p:childTnLst>
                                </p:cTn>
                              </p:par>
                              <p:par>
                                <p:cTn id="181" presetID="3" presetClass="entr" presetSubtype="10" fill="hold" grpId="0" nodeType="withEffect">
                                  <p:stCondLst>
                                    <p:cond delay="0"/>
                                  </p:stCondLst>
                                  <p:childTnLst>
                                    <p:set>
                                      <p:cBhvr>
                                        <p:cTn id="182" dur="1" fill="hold">
                                          <p:stCondLst>
                                            <p:cond delay="0"/>
                                          </p:stCondLst>
                                        </p:cTn>
                                        <p:tgtEl>
                                          <p:spTgt spid="8"/>
                                        </p:tgtEl>
                                        <p:attrNameLst>
                                          <p:attrName>style.visibility</p:attrName>
                                        </p:attrNameLst>
                                      </p:cBhvr>
                                      <p:to>
                                        <p:strVal val="visible"/>
                                      </p:to>
                                    </p:set>
                                    <p:animEffect transition="in" filter="blinds(horizontal)">
                                      <p:cBhvr>
                                        <p:cTn id="183" dur="500"/>
                                        <p:tgtEl>
                                          <p:spTgt spid="8"/>
                                        </p:tgtEl>
                                      </p:cBhvr>
                                    </p:animEffect>
                                  </p:childTnLst>
                                </p:cTn>
                              </p:par>
                              <p:par>
                                <p:cTn id="184" presetID="3" presetClass="entr" presetSubtype="10" fill="hold" grpId="0" nodeType="withEffect">
                                  <p:stCondLst>
                                    <p:cond delay="0"/>
                                  </p:stCondLst>
                                  <p:childTnLst>
                                    <p:set>
                                      <p:cBhvr>
                                        <p:cTn id="185" dur="1" fill="hold">
                                          <p:stCondLst>
                                            <p:cond delay="0"/>
                                          </p:stCondLst>
                                        </p:cTn>
                                        <p:tgtEl>
                                          <p:spTgt spid="12"/>
                                        </p:tgtEl>
                                        <p:attrNameLst>
                                          <p:attrName>style.visibility</p:attrName>
                                        </p:attrNameLst>
                                      </p:cBhvr>
                                      <p:to>
                                        <p:strVal val="visible"/>
                                      </p:to>
                                    </p:set>
                                    <p:animEffect transition="in" filter="blinds(horizontal)">
                                      <p:cBhvr>
                                        <p:cTn id="186" dur="500"/>
                                        <p:tgtEl>
                                          <p:spTgt spid="12"/>
                                        </p:tgtEl>
                                      </p:cBhvr>
                                    </p:animEffect>
                                  </p:childTnLst>
                                </p:cTn>
                              </p:par>
                              <p:par>
                                <p:cTn id="187" presetID="3" presetClass="entr" presetSubtype="10" fill="hold" grpId="0" nodeType="withEffect">
                                  <p:stCondLst>
                                    <p:cond delay="0"/>
                                  </p:stCondLst>
                                  <p:childTnLst>
                                    <p:set>
                                      <p:cBhvr>
                                        <p:cTn id="188" dur="1" fill="hold">
                                          <p:stCondLst>
                                            <p:cond delay="0"/>
                                          </p:stCondLst>
                                        </p:cTn>
                                        <p:tgtEl>
                                          <p:spTgt spid="13"/>
                                        </p:tgtEl>
                                        <p:attrNameLst>
                                          <p:attrName>style.visibility</p:attrName>
                                        </p:attrNameLst>
                                      </p:cBhvr>
                                      <p:to>
                                        <p:strVal val="visible"/>
                                      </p:to>
                                    </p:set>
                                    <p:animEffect transition="in" filter="blinds(horizontal)">
                                      <p:cBhvr>
                                        <p:cTn id="189" dur="500"/>
                                        <p:tgtEl>
                                          <p:spTgt spid="13"/>
                                        </p:tgtEl>
                                      </p:cBhvr>
                                    </p:animEffect>
                                  </p:childTnLst>
                                </p:cTn>
                              </p:par>
                              <p:par>
                                <p:cTn id="190" presetID="3" presetClass="entr" presetSubtype="10" fill="hold" grpId="0" nodeType="withEffect">
                                  <p:stCondLst>
                                    <p:cond delay="0"/>
                                  </p:stCondLst>
                                  <p:childTnLst>
                                    <p:set>
                                      <p:cBhvr>
                                        <p:cTn id="191" dur="1" fill="hold">
                                          <p:stCondLst>
                                            <p:cond delay="0"/>
                                          </p:stCondLst>
                                        </p:cTn>
                                        <p:tgtEl>
                                          <p:spTgt spid="14"/>
                                        </p:tgtEl>
                                        <p:attrNameLst>
                                          <p:attrName>style.visibility</p:attrName>
                                        </p:attrNameLst>
                                      </p:cBhvr>
                                      <p:to>
                                        <p:strVal val="visible"/>
                                      </p:to>
                                    </p:set>
                                    <p:animEffect transition="in" filter="blinds(horizontal)">
                                      <p:cBhvr>
                                        <p:cTn id="192" dur="500"/>
                                        <p:tgtEl>
                                          <p:spTgt spid="14"/>
                                        </p:tgtEl>
                                      </p:cBhvr>
                                    </p:animEffect>
                                  </p:childTnLst>
                                </p:cTn>
                              </p:par>
                              <p:par>
                                <p:cTn id="193" presetID="3" presetClass="entr" presetSubtype="10" fill="hold" grpId="0" nodeType="withEffect">
                                  <p:stCondLst>
                                    <p:cond delay="0"/>
                                  </p:stCondLst>
                                  <p:childTnLst>
                                    <p:set>
                                      <p:cBhvr>
                                        <p:cTn id="194" dur="1" fill="hold">
                                          <p:stCondLst>
                                            <p:cond delay="0"/>
                                          </p:stCondLst>
                                        </p:cTn>
                                        <p:tgtEl>
                                          <p:spTgt spid="15"/>
                                        </p:tgtEl>
                                        <p:attrNameLst>
                                          <p:attrName>style.visibility</p:attrName>
                                        </p:attrNameLst>
                                      </p:cBhvr>
                                      <p:to>
                                        <p:strVal val="visible"/>
                                      </p:to>
                                    </p:set>
                                    <p:animEffect transition="in" filter="blinds(horizontal)">
                                      <p:cBhvr>
                                        <p:cTn id="195" dur="500"/>
                                        <p:tgtEl>
                                          <p:spTgt spid="15"/>
                                        </p:tgtEl>
                                      </p:cBhvr>
                                    </p:animEffect>
                                  </p:childTnLst>
                                </p:cTn>
                              </p:par>
                              <p:par>
                                <p:cTn id="196" presetID="3" presetClass="entr" presetSubtype="10" fill="hold" grpId="0" nodeType="withEffect">
                                  <p:stCondLst>
                                    <p:cond delay="0"/>
                                  </p:stCondLst>
                                  <p:childTnLst>
                                    <p:set>
                                      <p:cBhvr>
                                        <p:cTn id="197" dur="1" fill="hold">
                                          <p:stCondLst>
                                            <p:cond delay="0"/>
                                          </p:stCondLst>
                                        </p:cTn>
                                        <p:tgtEl>
                                          <p:spTgt spid="48"/>
                                        </p:tgtEl>
                                        <p:attrNameLst>
                                          <p:attrName>style.visibility</p:attrName>
                                        </p:attrNameLst>
                                      </p:cBhvr>
                                      <p:to>
                                        <p:strVal val="visible"/>
                                      </p:to>
                                    </p:set>
                                    <p:animEffect transition="in" filter="blinds(horizontal)">
                                      <p:cBhvr>
                                        <p:cTn id="198" dur="500"/>
                                        <p:tgtEl>
                                          <p:spTgt spid="48"/>
                                        </p:tgtEl>
                                      </p:cBhvr>
                                    </p:animEffect>
                                  </p:childTnLst>
                                </p:cTn>
                              </p:par>
                              <p:par>
                                <p:cTn id="199" presetID="3" presetClass="entr" presetSubtype="10" fill="hold" grpId="0" nodeType="withEffect">
                                  <p:stCondLst>
                                    <p:cond delay="0"/>
                                  </p:stCondLst>
                                  <p:childTnLst>
                                    <p:set>
                                      <p:cBhvr>
                                        <p:cTn id="200" dur="1" fill="hold">
                                          <p:stCondLst>
                                            <p:cond delay="0"/>
                                          </p:stCondLst>
                                        </p:cTn>
                                        <p:tgtEl>
                                          <p:spTgt spid="50"/>
                                        </p:tgtEl>
                                        <p:attrNameLst>
                                          <p:attrName>style.visibility</p:attrName>
                                        </p:attrNameLst>
                                      </p:cBhvr>
                                      <p:to>
                                        <p:strVal val="visible"/>
                                      </p:to>
                                    </p:set>
                                    <p:animEffect transition="in" filter="blinds(horizontal)">
                                      <p:cBhvr>
                                        <p:cTn id="201" dur="500"/>
                                        <p:tgtEl>
                                          <p:spTgt spid="50"/>
                                        </p:tgtEl>
                                      </p:cBhvr>
                                    </p:animEffect>
                                  </p:childTnLst>
                                </p:cTn>
                              </p:par>
                              <p:par>
                                <p:cTn id="202" presetID="3" presetClass="entr" presetSubtype="10" fill="hold" grpId="0" nodeType="withEffect">
                                  <p:stCondLst>
                                    <p:cond delay="0"/>
                                  </p:stCondLst>
                                  <p:childTnLst>
                                    <p:set>
                                      <p:cBhvr>
                                        <p:cTn id="203" dur="1" fill="hold">
                                          <p:stCondLst>
                                            <p:cond delay="0"/>
                                          </p:stCondLst>
                                        </p:cTn>
                                        <p:tgtEl>
                                          <p:spTgt spid="71"/>
                                        </p:tgtEl>
                                        <p:attrNameLst>
                                          <p:attrName>style.visibility</p:attrName>
                                        </p:attrNameLst>
                                      </p:cBhvr>
                                      <p:to>
                                        <p:strVal val="visible"/>
                                      </p:to>
                                    </p:set>
                                    <p:animEffect transition="in" filter="blinds(horizontal)">
                                      <p:cBhvr>
                                        <p:cTn id="204" dur="500"/>
                                        <p:tgtEl>
                                          <p:spTgt spid="71"/>
                                        </p:tgtEl>
                                      </p:cBhvr>
                                    </p:animEffect>
                                  </p:childTnLst>
                                </p:cTn>
                              </p:par>
                              <p:par>
                                <p:cTn id="205" presetID="1" presetClass="entr" presetSubtype="0" fill="hold" grpId="0" nodeType="withEffect">
                                  <p:stCondLst>
                                    <p:cond delay="0"/>
                                  </p:stCondLst>
                                  <p:childTnLst>
                                    <p:set>
                                      <p:cBhvr>
                                        <p:cTn id="206" dur="1" fill="hold">
                                          <p:stCondLst>
                                            <p:cond delay="0"/>
                                          </p:stCondLst>
                                        </p:cTn>
                                        <p:tgtEl>
                                          <p:spTgt spid="89"/>
                                        </p:tgtEl>
                                        <p:attrNameLst>
                                          <p:attrName>style.visibility</p:attrName>
                                        </p:attrNameLst>
                                      </p:cBhvr>
                                      <p:to>
                                        <p:strVal val="visible"/>
                                      </p:to>
                                    </p:set>
                                  </p:childTnLst>
                                </p:cTn>
                              </p:par>
                              <p:par>
                                <p:cTn id="207" presetID="3" presetClass="entr" presetSubtype="10" fill="hold" grpId="0" nodeType="withEffect">
                                  <p:stCondLst>
                                    <p:cond delay="0"/>
                                  </p:stCondLst>
                                  <p:childTnLst>
                                    <p:set>
                                      <p:cBhvr>
                                        <p:cTn id="208" dur="1" fill="hold">
                                          <p:stCondLst>
                                            <p:cond delay="0"/>
                                          </p:stCondLst>
                                        </p:cTn>
                                        <p:tgtEl>
                                          <p:spTgt spid="91"/>
                                        </p:tgtEl>
                                        <p:attrNameLst>
                                          <p:attrName>style.visibility</p:attrName>
                                        </p:attrNameLst>
                                      </p:cBhvr>
                                      <p:to>
                                        <p:strVal val="visible"/>
                                      </p:to>
                                    </p:set>
                                    <p:animEffect transition="in" filter="blinds(horizontal)">
                                      <p:cBhvr>
                                        <p:cTn id="209" dur="500"/>
                                        <p:tgtEl>
                                          <p:spTgt spid="91"/>
                                        </p:tgtEl>
                                      </p:cBhvr>
                                    </p:animEffect>
                                  </p:childTnLst>
                                </p:cTn>
                              </p:par>
                              <p:par>
                                <p:cTn id="210" presetID="3" presetClass="exit" presetSubtype="10" fill="hold" grpId="0" nodeType="withEffect">
                                  <p:stCondLst>
                                    <p:cond delay="0"/>
                                  </p:stCondLst>
                                  <p:childTnLst>
                                    <p:animEffect transition="out" filter="blinds(horizontal)">
                                      <p:cBhvr>
                                        <p:cTn id="211" dur="250"/>
                                        <p:tgtEl>
                                          <p:spTgt spid="88"/>
                                        </p:tgtEl>
                                      </p:cBhvr>
                                    </p:animEffect>
                                    <p:set>
                                      <p:cBhvr>
                                        <p:cTn id="212" dur="1" fill="hold">
                                          <p:stCondLst>
                                            <p:cond delay="249"/>
                                          </p:stCondLst>
                                        </p:cTn>
                                        <p:tgtEl>
                                          <p:spTgt spid="88"/>
                                        </p:tgtEl>
                                        <p:attrNameLst>
                                          <p:attrName>style.visibility</p:attrName>
                                        </p:attrNameLst>
                                      </p:cBhvr>
                                      <p:to>
                                        <p:strVal val="hidden"/>
                                      </p:to>
                                    </p:set>
                                  </p:childTnLst>
                                </p:cTn>
                              </p:par>
                              <p:par>
                                <p:cTn id="213" presetID="3" presetClass="exit" presetSubtype="10" fill="hold" grpId="0" nodeType="withEffect">
                                  <p:stCondLst>
                                    <p:cond delay="0"/>
                                  </p:stCondLst>
                                  <p:childTnLst>
                                    <p:animEffect transition="out" filter="blinds(horizontal)">
                                      <p:cBhvr>
                                        <p:cTn id="214" dur="250"/>
                                        <p:tgtEl>
                                          <p:spTgt spid="93"/>
                                        </p:tgtEl>
                                      </p:cBhvr>
                                    </p:animEffect>
                                    <p:set>
                                      <p:cBhvr>
                                        <p:cTn id="215" dur="1" fill="hold">
                                          <p:stCondLst>
                                            <p:cond delay="24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5" grpId="0" animBg="1"/>
      <p:bldP spid="19" grpId="0" animBg="1"/>
      <p:bldP spid="20" grpId="0" animBg="1"/>
      <p:bldP spid="21" grpId="0" animBg="1"/>
      <p:bldP spid="22" grpId="0" animBg="1"/>
      <p:bldP spid="23" grpId="0" animBg="1"/>
      <p:bldP spid="24" grpId="0" animBg="1"/>
      <p:bldP spid="53" grpId="0" animBg="1"/>
      <p:bldP spid="54" grpId="0" animBg="1"/>
      <p:bldP spid="55" grpId="0" animBg="1"/>
      <p:bldP spid="56" grpId="0" animBg="1"/>
      <p:bldP spid="57" grpId="0" animBg="1"/>
      <p:bldP spid="58" grpId="0" animBg="1"/>
      <p:bldP spid="59" grpId="0" animBg="1"/>
      <p:bldP spid="60" grpId="0" animBg="1"/>
      <p:bldP spid="8" grpId="0" animBg="1"/>
      <p:bldP spid="12" grpId="0" animBg="1"/>
      <p:bldP spid="13" grpId="0" animBg="1"/>
      <p:bldP spid="14" grpId="0" animBg="1"/>
      <p:bldP spid="15" grpId="0" animBg="1"/>
      <p:bldP spid="48" grpId="0" animBg="1"/>
      <p:bldP spid="5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6" grpId="0" animBg="1"/>
      <p:bldP spid="87" grpId="0" animBg="1"/>
      <p:bldP spid="88" grpId="0" animBg="1"/>
      <p:bldP spid="89" grpId="0" animBg="1"/>
      <p:bldP spid="91" grpId="0"/>
      <p:bldP spid="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Our Audit Protocol</a:t>
            </a:r>
          </a:p>
        </p:txBody>
      </p:sp>
      <p:sp>
        <p:nvSpPr>
          <p:cNvPr id="3" name="TextBox 2">
            <a:extLst>
              <a:ext uri="{FF2B5EF4-FFF2-40B4-BE49-F238E27FC236}">
                <a16:creationId xmlns:a16="http://schemas.microsoft.com/office/drawing/2014/main" id="{97F55A4C-1AE4-C4E8-069C-3F5750EBFCF6}"/>
              </a:ext>
            </a:extLst>
          </p:cNvPr>
          <p:cNvSpPr txBox="1"/>
          <p:nvPr/>
        </p:nvSpPr>
        <p:spPr>
          <a:xfrm>
            <a:off x="3233523" y="2776686"/>
            <a:ext cx="5257080" cy="461665"/>
          </a:xfrm>
          <a:prstGeom prst="rect">
            <a:avLst/>
          </a:prstGeom>
          <a:noFill/>
        </p:spPr>
        <p:txBody>
          <a:bodyPr wrap="none" rtlCol="0">
            <a:spAutoFit/>
          </a:bodyPr>
          <a:lstStyle/>
          <a:p>
            <a:r>
              <a:rPr lang="en-US" sz="2400" dirty="0">
                <a:solidFill>
                  <a:schemeClr val="accent2">
                    <a:lumMod val="50000"/>
                  </a:schemeClr>
                </a:solidFill>
                <a:latin typeface="Bierstadt" panose="020B0004020202020204" pitchFamily="34" charset="0"/>
              </a:rPr>
              <a:t>+ Proof of aggregated codeword block </a:t>
            </a:r>
          </a:p>
        </p:txBody>
      </p:sp>
      <p:pic>
        <p:nvPicPr>
          <p:cNvPr id="4" name="Picture 3" descr="A picture containing graphical user interface&#10;&#10;Description automatically generated">
            <a:extLst>
              <a:ext uri="{FF2B5EF4-FFF2-40B4-BE49-F238E27FC236}">
                <a16:creationId xmlns:a16="http://schemas.microsoft.com/office/drawing/2014/main" id="{B5B962DA-187B-7C1D-F5BD-2064F65B20A2}"/>
              </a:ext>
            </a:extLst>
          </p:cNvPr>
          <p:cNvPicPr>
            <a:picLocks noChangeAspect="1"/>
          </p:cNvPicPr>
          <p:nvPr/>
        </p:nvPicPr>
        <p:blipFill>
          <a:blip r:embed="rId3"/>
          <a:stretch>
            <a:fillRect/>
          </a:stretch>
        </p:blipFill>
        <p:spPr>
          <a:xfrm flipH="1">
            <a:off x="9593571" y="2023086"/>
            <a:ext cx="645266" cy="645266"/>
          </a:xfrm>
          <a:prstGeom prst="rect">
            <a:avLst/>
          </a:prstGeom>
        </p:spPr>
      </p:pic>
      <p:pic>
        <p:nvPicPr>
          <p:cNvPr id="5" name="Picture 4">
            <a:extLst>
              <a:ext uri="{FF2B5EF4-FFF2-40B4-BE49-F238E27FC236}">
                <a16:creationId xmlns:a16="http://schemas.microsoft.com/office/drawing/2014/main" id="{DE039B75-1376-0293-337E-A779694820E7}"/>
              </a:ext>
            </a:extLst>
          </p:cNvPr>
          <p:cNvPicPr>
            <a:picLocks noChangeAspect="1"/>
          </p:cNvPicPr>
          <p:nvPr/>
        </p:nvPicPr>
        <p:blipFill>
          <a:blip r:embed="rId4"/>
          <a:stretch>
            <a:fillRect/>
          </a:stretch>
        </p:blipFill>
        <p:spPr>
          <a:xfrm>
            <a:off x="8723650" y="340225"/>
            <a:ext cx="3182700" cy="3875461"/>
          </a:xfrm>
          <a:prstGeom prst="rect">
            <a:avLst/>
          </a:prstGeom>
          <a:ln>
            <a:noFill/>
          </a:ln>
        </p:spPr>
      </p:pic>
      <p:pic>
        <p:nvPicPr>
          <p:cNvPr id="6" name="Picture 20" descr="Related image">
            <a:extLst>
              <a:ext uri="{FF2B5EF4-FFF2-40B4-BE49-F238E27FC236}">
                <a16:creationId xmlns:a16="http://schemas.microsoft.com/office/drawing/2014/main" id="{121C672E-E325-1939-6B91-82F40EFDE61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376" t="16923" r="18841"/>
          <a:stretch/>
        </p:blipFill>
        <p:spPr bwMode="auto">
          <a:xfrm>
            <a:off x="891197" y="1921270"/>
            <a:ext cx="628854" cy="90267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E1AD74DA-38F9-8964-C2A6-1446171495FA}"/>
              </a:ext>
            </a:extLst>
          </p:cNvPr>
          <p:cNvCxnSpPr>
            <a:cxnSpLocks/>
          </p:cNvCxnSpPr>
          <p:nvPr/>
        </p:nvCxnSpPr>
        <p:spPr>
          <a:xfrm flipH="1">
            <a:off x="3570404" y="1981064"/>
            <a:ext cx="4583319" cy="0"/>
          </a:xfrm>
          <a:prstGeom prst="straightConnector1">
            <a:avLst/>
          </a:prstGeom>
          <a:ln w="317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458970-DC5F-8C9A-2088-4B82F27273F2}"/>
              </a:ext>
            </a:extLst>
          </p:cNvPr>
          <p:cNvSpPr txBox="1"/>
          <p:nvPr/>
        </p:nvSpPr>
        <p:spPr>
          <a:xfrm>
            <a:off x="3731505" y="1547180"/>
            <a:ext cx="4240520" cy="461665"/>
          </a:xfrm>
          <a:prstGeom prst="rect">
            <a:avLst/>
          </a:prstGeom>
          <a:noFill/>
        </p:spPr>
        <p:txBody>
          <a:bodyPr wrap="none" rtlCol="0">
            <a:spAutoFit/>
          </a:bodyPr>
          <a:lstStyle/>
          <a:p>
            <a:pPr algn="ctr"/>
            <a:r>
              <a:rPr lang="en-US" sz="2400" dirty="0">
                <a:solidFill>
                  <a:srgbClr val="002060"/>
                </a:solidFill>
                <a:latin typeface="Bierstadt" panose="020B0004020202020204" pitchFamily="34" charset="0"/>
              </a:rPr>
              <a:t>Audit request + a random seed</a:t>
            </a:r>
          </a:p>
        </p:txBody>
      </p:sp>
      <p:cxnSp>
        <p:nvCxnSpPr>
          <p:cNvPr id="9" name="Straight Arrow Connector 8">
            <a:extLst>
              <a:ext uri="{FF2B5EF4-FFF2-40B4-BE49-F238E27FC236}">
                <a16:creationId xmlns:a16="http://schemas.microsoft.com/office/drawing/2014/main" id="{F067A5C5-FEE8-DCFB-8D43-255CEF5151D3}"/>
              </a:ext>
            </a:extLst>
          </p:cNvPr>
          <p:cNvCxnSpPr>
            <a:cxnSpLocks/>
          </p:cNvCxnSpPr>
          <p:nvPr/>
        </p:nvCxnSpPr>
        <p:spPr>
          <a:xfrm flipH="1">
            <a:off x="3558456" y="2417996"/>
            <a:ext cx="4545090" cy="0"/>
          </a:xfrm>
          <a:prstGeom prst="straightConnector1">
            <a:avLst/>
          </a:prstGeom>
          <a:ln w="317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26CEC6-C50A-AF82-0EC0-60FEF3328485}"/>
              </a:ext>
            </a:extLst>
          </p:cNvPr>
          <p:cNvSpPr txBox="1"/>
          <p:nvPr/>
        </p:nvSpPr>
        <p:spPr>
          <a:xfrm>
            <a:off x="3953125" y="2008845"/>
            <a:ext cx="3851760" cy="830997"/>
          </a:xfrm>
          <a:prstGeom prst="rect">
            <a:avLst/>
          </a:prstGeom>
          <a:noFill/>
        </p:spPr>
        <p:txBody>
          <a:bodyPr wrap="none" rtlCol="0">
            <a:spAutoFit/>
          </a:bodyPr>
          <a:lstStyle/>
          <a:p>
            <a:pPr algn="ctr"/>
            <a:r>
              <a:rPr lang="en-US" sz="2400" dirty="0">
                <a:solidFill>
                  <a:schemeClr val="accent2"/>
                </a:solidFill>
                <a:latin typeface="Bierstadt" panose="020B0004020202020204" pitchFamily="34" charset="0"/>
              </a:rPr>
              <a:t>Commitment &amp; MAC of </a:t>
            </a:r>
          </a:p>
          <a:p>
            <a:pPr algn="ctr"/>
            <a:r>
              <a:rPr lang="en-US" sz="2400" dirty="0">
                <a:solidFill>
                  <a:schemeClr val="accent2"/>
                </a:solidFill>
                <a:latin typeface="Bierstadt" panose="020B0004020202020204" pitchFamily="34" charset="0"/>
              </a:rPr>
              <a:t>aggregated codeword block</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2C2C9B-7EA7-ED05-8583-88B58580EC2A}"/>
                  </a:ext>
                </a:extLst>
              </p:cNvPr>
              <p:cNvSpPr txBox="1"/>
              <p:nvPr/>
            </p:nvSpPr>
            <p:spPr>
              <a:xfrm>
                <a:off x="4982364" y="3107725"/>
                <a:ext cx="1442254" cy="4921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6"/>
                              </a:solidFill>
                              <a:latin typeface="Cambria Math" panose="02040503050406030204" pitchFamily="18" charset="0"/>
                            </a:rPr>
                          </m:ctrlPr>
                        </m:sSubPr>
                        <m:e>
                          <m:r>
                            <m:rPr>
                              <m:sty m:val="p"/>
                            </m:rPr>
                            <a:rPr lang="en-US" sz="2400" b="0" i="0" smtClean="0">
                              <a:solidFill>
                                <a:schemeClr val="accent6"/>
                              </a:solidFill>
                              <a:latin typeface="Cambria Math" panose="02040503050406030204" pitchFamily="18" charset="0"/>
                            </a:rPr>
                            <m:t>cm</m:t>
                          </m:r>
                        </m:e>
                        <m:sub>
                          <m:acc>
                            <m:accPr>
                              <m:chr m:val="⃗"/>
                              <m:ctrlPr>
                                <a:rPr lang="en-US" sz="2400" i="1" smtClean="0">
                                  <a:solidFill>
                                    <a:schemeClr val="accent6"/>
                                  </a:solidFill>
                                  <a:latin typeface="Cambria Math" panose="02040503050406030204" pitchFamily="18" charset="0"/>
                                </a:rPr>
                              </m:ctrlPr>
                            </m:accPr>
                            <m:e>
                              <m:r>
                                <a:rPr lang="en-US" sz="2400" b="0" i="1" smtClean="0">
                                  <a:solidFill>
                                    <a:schemeClr val="accent6"/>
                                  </a:solidFill>
                                  <a:latin typeface="Cambria Math" panose="02040503050406030204" pitchFamily="18" charset="0"/>
                                </a:rPr>
                                <m:t>𝑏</m:t>
                              </m:r>
                            </m:e>
                          </m:acc>
                        </m:sub>
                      </m:sSub>
                      <m:r>
                        <a:rPr lang="en-US" sz="2400" b="0" i="1" smtClean="0">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ea typeface="Cambria Math" panose="02040503050406030204" pitchFamily="18" charset="0"/>
                        </a:rPr>
                        <m:t>𝜎</m:t>
                      </m:r>
                      <m:r>
                        <a:rPr lang="en-US" sz="2400" b="0" i="1" smtClean="0">
                          <a:solidFill>
                            <a:schemeClr val="accent6"/>
                          </a:solidFill>
                          <a:latin typeface="Cambria Math" panose="02040503050406030204" pitchFamily="18" charset="0"/>
                          <a:ea typeface="Cambria Math" panose="02040503050406030204" pitchFamily="18" charset="0"/>
                        </a:rPr>
                        <m:t>;</m:t>
                      </m:r>
                      <m:r>
                        <a:rPr lang="en-US" sz="2400" b="0" i="1" smtClean="0">
                          <a:solidFill>
                            <a:schemeClr val="accent6"/>
                          </a:solidFill>
                          <a:latin typeface="Cambria Math" panose="02040503050406030204" pitchFamily="18" charset="0"/>
                          <a:ea typeface="Cambria Math" panose="02040503050406030204" pitchFamily="18" charset="0"/>
                        </a:rPr>
                        <m:t>𝜋</m:t>
                      </m:r>
                    </m:oMath>
                  </m:oMathPara>
                </a14:m>
                <a:endParaRPr lang="en-US" sz="2400" dirty="0">
                  <a:solidFill>
                    <a:schemeClr val="accent6"/>
                  </a:solidFill>
                </a:endParaRPr>
              </a:p>
            </p:txBody>
          </p:sp>
        </mc:Choice>
        <mc:Fallback xmlns="">
          <p:sp>
            <p:nvSpPr>
              <p:cNvPr id="11" name="TextBox 10">
                <a:extLst>
                  <a:ext uri="{FF2B5EF4-FFF2-40B4-BE49-F238E27FC236}">
                    <a16:creationId xmlns:a16="http://schemas.microsoft.com/office/drawing/2014/main" id="{AC2C2C9B-7EA7-ED05-8583-88B58580EC2A}"/>
                  </a:ext>
                </a:extLst>
              </p:cNvPr>
              <p:cNvSpPr txBox="1">
                <a:spLocks noRot="1" noChangeAspect="1" noMove="1" noResize="1" noEditPoints="1" noAdjustHandles="1" noChangeArrowheads="1" noChangeShapeType="1" noTextEdit="1"/>
              </p:cNvSpPr>
              <p:nvPr/>
            </p:nvSpPr>
            <p:spPr>
              <a:xfrm>
                <a:off x="4982364" y="3107725"/>
                <a:ext cx="1442254" cy="492186"/>
              </a:xfrm>
              <a:prstGeom prst="rect">
                <a:avLst/>
              </a:prstGeom>
              <a:blipFill>
                <a:blip r:embed="rId6"/>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C1D1DE-E5A3-9E11-474A-62566D112C7F}"/>
                  </a:ext>
                </a:extLst>
              </p:cNvPr>
              <p:cNvSpPr txBox="1"/>
              <p:nvPr/>
            </p:nvSpPr>
            <p:spPr>
              <a:xfrm>
                <a:off x="-53591" y="3491060"/>
                <a:ext cx="5064335" cy="516039"/>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sSup>
                      <m:sSupPr>
                        <m:ctrlPr>
                          <a:rPr lang="en-US" sz="2400" i="1">
                            <a:solidFill>
                              <a:srgbClr val="FF0000"/>
                            </a:solidFill>
                            <a:latin typeface="Cambria Math" panose="02040503050406030204" pitchFamily="18" charset="0"/>
                          </a:rPr>
                        </m:ctrlPr>
                      </m:sSupPr>
                      <m:e>
                        <m:sSub>
                          <m:sSubPr>
                            <m:ctrlPr>
                              <a:rPr lang="en-US" sz="2400" i="1">
                                <a:solidFill>
                                  <a:srgbClr val="FF0000"/>
                                </a:solidFill>
                                <a:latin typeface="Cambria Math" panose="02040503050406030204" pitchFamily="18" charset="0"/>
                              </a:rPr>
                            </m:ctrlPr>
                          </m:sSubPr>
                          <m:e>
                            <m:r>
                              <a:rPr lang="en-US" sz="2400">
                                <a:solidFill>
                                  <a:srgbClr val="FF0000"/>
                                </a:solidFill>
                                <a:latin typeface="Cambria Math" panose="02040503050406030204" pitchFamily="18" charset="0"/>
                              </a:rPr>
                              <m:t>(</m:t>
                            </m:r>
                            <m:r>
                              <m:rPr>
                                <m:sty m:val="p"/>
                              </m:rPr>
                              <a:rPr lang="en-US" sz="2400">
                                <a:solidFill>
                                  <a:srgbClr val="FF0000"/>
                                </a:solidFill>
                                <a:latin typeface="Cambria Math" panose="02040503050406030204" pitchFamily="18" charset="0"/>
                              </a:rPr>
                              <m:t>cm</m:t>
                            </m:r>
                          </m:e>
                          <m:sub>
                            <m:acc>
                              <m:accPr>
                                <m:chr m:val="⃗"/>
                                <m:ctrlPr>
                                  <a:rPr lang="en-US" sz="2400" i="1">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𝑏</m:t>
                                </m:r>
                              </m:e>
                            </m:acc>
                          </m:sub>
                        </m:sSub>
                        <m:r>
                          <a:rPr lang="en-US" sz="2400" i="1">
                            <a:solidFill>
                              <a:srgbClr val="FF0000"/>
                            </a:solidFill>
                            <a:latin typeface="Cambria Math" panose="02040503050406030204" pitchFamily="18" charset="0"/>
                          </a:rPr>
                          <m:t>)</m:t>
                        </m:r>
                      </m:e>
                      <m:sup>
                        <m:r>
                          <a:rPr lang="en-US" sz="2400" i="1">
                            <a:solidFill>
                              <a:srgbClr val="FF0000"/>
                            </a:solidFill>
                            <a:latin typeface="Cambria Math" panose="02040503050406030204" pitchFamily="18" charset="0"/>
                            <a:ea typeface="Cambria Math" panose="02040503050406030204" pitchFamily="18" charset="0"/>
                          </a:rPr>
                          <m:t>𝛼</m:t>
                        </m:r>
                      </m:sup>
                    </m:sSup>
                    <m:nary>
                      <m:naryPr>
                        <m:chr m:val="∏"/>
                        <m:ctrlPr>
                          <a:rPr lang="en-US" sz="2400" i="1">
                            <a:solidFill>
                              <a:srgbClr val="FF0000"/>
                            </a:solidFill>
                            <a:latin typeface="Cambria Math" panose="02040503050406030204" pitchFamily="18" charset="0"/>
                            <a:ea typeface="Cambria Math" panose="02040503050406030204" pitchFamily="18" charset="0"/>
                          </a:rPr>
                        </m:ctrlPr>
                      </m:naryPr>
                      <m:sub>
                        <m:r>
                          <m:rPr>
                            <m:brk m:alnAt="23"/>
                          </m:rPr>
                          <a:rPr lang="en-US" sz="2400" i="1">
                            <a:solidFill>
                              <a:srgbClr val="FF0000"/>
                            </a:solidFill>
                            <a:latin typeface="Cambria Math" panose="02040503050406030204" pitchFamily="18" charset="0"/>
                            <a:ea typeface="Cambria Math" panose="02040503050406030204" pitchFamily="18" charset="0"/>
                          </a:rPr>
                          <m:t>ℓ</m:t>
                        </m:r>
                        <m:r>
                          <a:rPr lang="en-US" sz="2400" i="1">
                            <a:solidFill>
                              <a:srgbClr val="FF0000"/>
                            </a:solidFill>
                            <a:latin typeface="Cambria Math" panose="02040503050406030204" pitchFamily="18" charset="0"/>
                            <a:ea typeface="Cambria Math" panose="02040503050406030204" pitchFamily="18" charset="0"/>
                          </a:rPr>
                          <m:t>=0</m:t>
                        </m:r>
                      </m:sub>
                      <m:sup>
                        <m:r>
                          <a:rPr lang="en-US" sz="2400" i="1">
                            <a:solidFill>
                              <a:srgbClr val="FF0000"/>
                            </a:solidFill>
                            <a:latin typeface="Cambria Math" panose="02040503050406030204" pitchFamily="18" charset="0"/>
                            <a:ea typeface="Cambria Math" panose="02040503050406030204" pitchFamily="18" charset="0"/>
                          </a:rPr>
                          <m:t>𝐿</m:t>
                        </m:r>
                        <m:r>
                          <a:rPr lang="en-US" sz="2400" i="1">
                            <a:solidFill>
                              <a:srgbClr val="FF0000"/>
                            </a:solidFill>
                            <a:latin typeface="Cambria Math" panose="02040503050406030204" pitchFamily="18" charset="0"/>
                            <a:ea typeface="Cambria Math" panose="02040503050406030204" pitchFamily="18" charset="0"/>
                          </a:rPr>
                          <m:t>+1</m:t>
                        </m:r>
                      </m:sup>
                      <m:e>
                        <m:nary>
                          <m:naryPr>
                            <m:chr m:val="∏"/>
                            <m:supHide m:val="on"/>
                            <m:ctrlPr>
                              <a:rPr lang="en-US" sz="2400" i="1">
                                <a:solidFill>
                                  <a:srgbClr val="FF0000"/>
                                </a:solidFill>
                                <a:latin typeface="Cambria Math" panose="02040503050406030204" pitchFamily="18" charset="0"/>
                                <a:ea typeface="Cambria Math" panose="02040503050406030204" pitchFamily="18" charset="0"/>
                              </a:rPr>
                            </m:ctrlPr>
                          </m:naryPr>
                          <m:sub>
                            <m:r>
                              <m:rPr>
                                <m:brk m:alnAt="7"/>
                              </m:rPr>
                              <a:rPr lang="en-US" sz="2400" i="1">
                                <a:solidFill>
                                  <a:srgbClr val="FF0000"/>
                                </a:solidFill>
                                <a:latin typeface="Cambria Math" panose="02040503050406030204" pitchFamily="18" charset="0"/>
                                <a:ea typeface="Cambria Math" panose="02040503050406030204" pitchFamily="18" charset="0"/>
                              </a:rPr>
                              <m:t>𝑖</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𝐼</m:t>
                            </m:r>
                          </m:sub>
                          <m:sup/>
                          <m:e>
                            <m:sSup>
                              <m:sSupPr>
                                <m:ctrlPr>
                                  <a:rPr lang="en-US" sz="2400" i="1">
                                    <a:solidFill>
                                      <a:srgbClr val="FF0000"/>
                                    </a:solidFill>
                                    <a:latin typeface="Cambria Math" panose="02040503050406030204" pitchFamily="18" charset="0"/>
                                    <a:ea typeface="Cambria Math" panose="02040503050406030204" pitchFamily="18" charset="0"/>
                                  </a:rPr>
                                </m:ctrlPr>
                              </m:sSupPr>
                              <m:e>
                                <m:sSup>
                                  <m:sSupPr>
                                    <m:ctrlPr>
                                      <a:rPr lang="en-US" sz="2400" i="1">
                                        <a:solidFill>
                                          <a:srgbClr val="FF0000"/>
                                        </a:solidFill>
                                        <a:latin typeface="Cambria Math" panose="02040503050406030204" pitchFamily="18" charset="0"/>
                                        <a:ea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h</m:t>
                                    </m:r>
                                  </m:e>
                                  <m:sup>
                                    <m:r>
                                      <a:rPr lang="en-US" sz="2400" i="1">
                                        <a:solidFill>
                                          <a:srgbClr val="FF0000"/>
                                        </a:solidFill>
                                        <a:latin typeface="Cambria Math" panose="02040503050406030204" pitchFamily="18" charset="0"/>
                                        <a:ea typeface="Cambria Math" panose="02040503050406030204" pitchFamily="18" charset="0"/>
                                      </a:rPr>
                                      <m:t>𝑟</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𝑡</m:t>
                                    </m:r>
                                    <m:r>
                                      <a:rPr lang="en-US" sz="2400" i="1">
                                        <a:solidFill>
                                          <a:srgbClr val="FF0000"/>
                                        </a:solidFill>
                                        <a:latin typeface="Cambria Math" panose="02040503050406030204" pitchFamily="18" charset="0"/>
                                        <a:ea typeface="Cambria Math" panose="02040503050406030204" pitchFamily="18" charset="0"/>
                                      </a:rPr>
                                      <m:t>,   ℓ,   </m:t>
                                    </m:r>
                                    <m:r>
                                      <a:rPr lang="en-US" sz="2400" i="1">
                                        <a:solidFill>
                                          <a:srgbClr val="FF0000"/>
                                        </a:solidFill>
                                        <a:latin typeface="Cambria Math" panose="02040503050406030204" pitchFamily="18" charset="0"/>
                                        <a:ea typeface="Cambria Math" panose="02040503050406030204" pitchFamily="18" charset="0"/>
                                      </a:rPr>
                                      <m:t>𝑖</m:t>
                                    </m:r>
                                    <m:r>
                                      <a:rPr lang="en-US" sz="2400" i="1">
                                        <a:solidFill>
                                          <a:srgbClr val="FF0000"/>
                                        </a:solidFill>
                                        <a:latin typeface="Cambria Math" panose="02040503050406030204" pitchFamily="18" charset="0"/>
                                        <a:ea typeface="Cambria Math" panose="02040503050406030204" pitchFamily="18" charset="0"/>
                                      </a:rPr>
                                      <m:t>)</m:t>
                                    </m:r>
                                  </m:sup>
                                </m:sSup>
                                <m:r>
                                  <a:rPr lang="en-US" sz="2400" i="1">
                                    <a:solidFill>
                                      <a:srgbClr val="FF0000"/>
                                    </a:solidFill>
                                    <a:latin typeface="Cambria Math" panose="02040503050406030204" pitchFamily="18" charset="0"/>
                                    <a:ea typeface="Cambria Math" panose="02040503050406030204" pitchFamily="18" charset="0"/>
                                  </a:rPr>
                                  <m:t>)</m:t>
                                </m:r>
                              </m:e>
                              <m:sup>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𝜌</m:t>
                                    </m:r>
                                  </m:e>
                                  <m:sub>
                                    <m:r>
                                      <a:rPr lang="en-US" sz="2400" i="1">
                                        <a:solidFill>
                                          <a:srgbClr val="FF0000"/>
                                        </a:solidFill>
                                        <a:latin typeface="Cambria Math" panose="02040503050406030204" pitchFamily="18" charset="0"/>
                                        <a:ea typeface="Cambria Math" panose="02040503050406030204" pitchFamily="18" charset="0"/>
                                      </a:rPr>
                                      <m:t>ℓ</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𝑖</m:t>
                                    </m:r>
                                  </m:sub>
                                </m:sSub>
                              </m:sup>
                            </m:sSup>
                          </m:e>
                        </m:nary>
                      </m:e>
                    </m:nary>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𝜎</m:t>
                    </m:r>
                  </m:oMath>
                </a14:m>
                <a:endParaRPr lang="en-US" sz="2400" dirty="0">
                  <a:solidFill>
                    <a:srgbClr val="FF0000"/>
                  </a:solidFill>
                </a:endParaRPr>
              </a:p>
            </p:txBody>
          </p:sp>
        </mc:Choice>
        <mc:Fallback xmlns="">
          <p:sp>
            <p:nvSpPr>
              <p:cNvPr id="12" name="TextBox 11">
                <a:extLst>
                  <a:ext uri="{FF2B5EF4-FFF2-40B4-BE49-F238E27FC236}">
                    <a16:creationId xmlns:a16="http://schemas.microsoft.com/office/drawing/2014/main" id="{7BC1D1DE-E5A3-9E11-474A-62566D112C7F}"/>
                  </a:ext>
                </a:extLst>
              </p:cNvPr>
              <p:cNvSpPr txBox="1">
                <a:spLocks noRot="1" noChangeAspect="1" noMove="1" noResize="1" noEditPoints="1" noAdjustHandles="1" noChangeArrowheads="1" noChangeShapeType="1" noTextEdit="1"/>
              </p:cNvSpPr>
              <p:nvPr/>
            </p:nvSpPr>
            <p:spPr>
              <a:xfrm>
                <a:off x="-53591" y="3491060"/>
                <a:ext cx="5064335" cy="516039"/>
              </a:xfrm>
              <a:prstGeom prst="rect">
                <a:avLst/>
              </a:prstGeom>
              <a:blipFill>
                <a:blip r:embed="rId7"/>
                <a:stretch>
                  <a:fillRect l="-1500" t="-109756" b="-168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EF7E7F1-D32F-4068-F2BF-1BB32709A88D}"/>
                  </a:ext>
                </a:extLst>
              </p:cNvPr>
              <p:cNvSpPr txBox="1"/>
              <p:nvPr/>
            </p:nvSpPr>
            <p:spPr>
              <a:xfrm>
                <a:off x="274664" y="1421641"/>
                <a:ext cx="1869871" cy="461665"/>
              </a:xfrm>
              <a:prstGeom prst="rect">
                <a:avLst/>
              </a:prstGeom>
              <a:noFill/>
            </p:spPr>
            <p:txBody>
              <a:bodyPr wrap="none" rtlCol="0">
                <a:spAutoFit/>
              </a:bodyPr>
              <a:lstStyle/>
              <a:p>
                <a14:m>
                  <m:oMath xmlns:m="http://schemas.openxmlformats.org/officeDocument/2006/math">
                    <m:r>
                      <a:rPr lang="en-US" sz="2400" i="1" smtClean="0">
                        <a:solidFill>
                          <a:srgbClr val="7030A0"/>
                        </a:solidFill>
                        <a:latin typeface="Cambria Math" panose="02040503050406030204" pitchFamily="18" charset="0"/>
                        <a:ea typeface="Cambria Math" panose="02040503050406030204" pitchFamily="18" charset="0"/>
                      </a:rPr>
                      <m:t>𝛼</m:t>
                    </m:r>
                    <m:r>
                      <a:rPr lang="en-US" sz="2400" b="0" i="1" smtClean="0">
                        <a:solidFill>
                          <a:srgbClr val="7030A0"/>
                        </a:solidFill>
                        <a:latin typeface="Cambria Math" panose="02040503050406030204" pitchFamily="18" charset="0"/>
                        <a:ea typeface="Cambria Math" panose="02040503050406030204" pitchFamily="18" charset="0"/>
                      </a:rPr>
                      <m:t>:</m:t>
                    </m:r>
                  </m:oMath>
                </a14:m>
                <a:r>
                  <a:rPr lang="en-US" sz="2400" dirty="0">
                    <a:solidFill>
                      <a:srgbClr val="7030A0"/>
                    </a:solidFill>
                    <a:latin typeface="Bierstadt" panose="020B0004020202020204" pitchFamily="34" charset="0"/>
                  </a:rPr>
                  <a:t> secret key</a:t>
                </a:r>
              </a:p>
            </p:txBody>
          </p:sp>
        </mc:Choice>
        <mc:Fallback xmlns="">
          <p:sp>
            <p:nvSpPr>
              <p:cNvPr id="13" name="TextBox 12">
                <a:extLst>
                  <a:ext uri="{FF2B5EF4-FFF2-40B4-BE49-F238E27FC236}">
                    <a16:creationId xmlns:a16="http://schemas.microsoft.com/office/drawing/2014/main" id="{CEF7E7F1-D32F-4068-F2BF-1BB32709A88D}"/>
                  </a:ext>
                </a:extLst>
              </p:cNvPr>
              <p:cNvSpPr txBox="1">
                <a:spLocks noRot="1" noChangeAspect="1" noMove="1" noResize="1" noEditPoints="1" noAdjustHandles="1" noChangeArrowheads="1" noChangeShapeType="1" noTextEdit="1"/>
              </p:cNvSpPr>
              <p:nvPr/>
            </p:nvSpPr>
            <p:spPr>
              <a:xfrm>
                <a:off x="274664" y="1421641"/>
                <a:ext cx="1869871" cy="461665"/>
              </a:xfrm>
              <a:prstGeom prst="rect">
                <a:avLst/>
              </a:prstGeom>
              <a:blipFill>
                <a:blip r:embed="rId8"/>
                <a:stretch>
                  <a:fillRect t="-7895" r="-473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37ACD7-4FE4-2061-358C-A2C17E88FFF8}"/>
                  </a:ext>
                </a:extLst>
              </p:cNvPr>
              <p:cNvSpPr txBox="1"/>
              <p:nvPr/>
            </p:nvSpPr>
            <p:spPr>
              <a:xfrm>
                <a:off x="-29811" y="2957026"/>
                <a:ext cx="230293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FF0000"/>
                    </a:solidFill>
                    <a:latin typeface="Bierstadt" panose="020B0004020202020204" pitchFamily="34" charset="0"/>
                  </a:rPr>
                  <a:t>Verify proof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𝜋</m:t>
                    </m:r>
                  </m:oMath>
                </a14:m>
                <a:endParaRPr lang="en-US" sz="2400" dirty="0">
                  <a:solidFill>
                    <a:srgbClr val="FF0000"/>
                  </a:solidFill>
                  <a:latin typeface="Bierstadt" panose="020B0004020202020204" pitchFamily="34" charset="0"/>
                </a:endParaRPr>
              </a:p>
            </p:txBody>
          </p:sp>
        </mc:Choice>
        <mc:Fallback xmlns="">
          <p:sp>
            <p:nvSpPr>
              <p:cNvPr id="14" name="TextBox 13">
                <a:extLst>
                  <a:ext uri="{FF2B5EF4-FFF2-40B4-BE49-F238E27FC236}">
                    <a16:creationId xmlns:a16="http://schemas.microsoft.com/office/drawing/2014/main" id="{4C37ACD7-4FE4-2061-358C-A2C17E88FFF8}"/>
                  </a:ext>
                </a:extLst>
              </p:cNvPr>
              <p:cNvSpPr txBox="1">
                <a:spLocks noRot="1" noChangeAspect="1" noMove="1" noResize="1" noEditPoints="1" noAdjustHandles="1" noChangeArrowheads="1" noChangeShapeType="1" noTextEdit="1"/>
              </p:cNvSpPr>
              <p:nvPr/>
            </p:nvSpPr>
            <p:spPr>
              <a:xfrm>
                <a:off x="-29811" y="2957026"/>
                <a:ext cx="2302938" cy="461665"/>
              </a:xfrm>
              <a:prstGeom prst="rect">
                <a:avLst/>
              </a:prstGeom>
              <a:blipFill>
                <a:blip r:embed="rId9"/>
                <a:stretch>
                  <a:fillRect l="-3825" t="-789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Table 4">
                <a:extLst>
                  <a:ext uri="{FF2B5EF4-FFF2-40B4-BE49-F238E27FC236}">
                    <a16:creationId xmlns:a16="http://schemas.microsoft.com/office/drawing/2014/main" id="{302D0641-613E-D5DA-1243-050246477EF5}"/>
                  </a:ext>
                </a:extLst>
              </p:cNvPr>
              <p:cNvGraphicFramePr>
                <a:graphicFrameLocks noGrp="1"/>
              </p:cNvGraphicFramePr>
              <p:nvPr>
                <p:extLst>
                  <p:ext uri="{D42A27DB-BD31-4B8C-83A1-F6EECF244321}">
                    <p14:modId xmlns:p14="http://schemas.microsoft.com/office/powerpoint/2010/main" val="1361689065"/>
                  </p:ext>
                </p:extLst>
              </p:nvPr>
            </p:nvGraphicFramePr>
            <p:xfrm>
              <a:off x="1876305" y="5143327"/>
              <a:ext cx="8128000" cy="1280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174794686"/>
                        </a:ext>
                      </a:extLst>
                    </a:gridCol>
                    <a:gridCol w="4064000">
                      <a:extLst>
                        <a:ext uri="{9D8B030D-6E8A-4147-A177-3AD203B41FA5}">
                          <a16:colId xmlns:a16="http://schemas.microsoft.com/office/drawing/2014/main" val="2564289987"/>
                        </a:ext>
                      </a:extLst>
                    </a:gridCol>
                  </a:tblGrid>
                  <a:tr h="370840">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Bulletproofs (IEEE S&amp;P’ 18)</a:t>
                          </a:r>
                        </a:p>
                      </a:txBody>
                      <a:tcPr>
                        <a:solidFill>
                          <a:srgbClr val="861F41"/>
                        </a:solidFill>
                      </a:tcPr>
                    </a:tc>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KZG (</a:t>
                          </a:r>
                          <a:r>
                            <a:rPr lang="en-US" sz="2400" b="1" dirty="0" err="1">
                              <a:ln>
                                <a:solidFill>
                                  <a:srgbClr val="861F41"/>
                                </a:solidFill>
                              </a:ln>
                              <a:solidFill>
                                <a:schemeClr val="bg1"/>
                              </a:solidFill>
                              <a:highlight>
                                <a:srgbClr val="861F41"/>
                              </a:highlight>
                              <a:latin typeface="Bierstadt" panose="020B0004020202020204" pitchFamily="34" charset="0"/>
                            </a:rPr>
                            <a:t>AsiaCrypt</a:t>
                          </a:r>
                          <a:r>
                            <a:rPr lang="en-US" sz="2400" b="1" dirty="0">
                              <a:ln>
                                <a:solidFill>
                                  <a:srgbClr val="861F41"/>
                                </a:solidFill>
                              </a:ln>
                              <a:solidFill>
                                <a:schemeClr val="bg1"/>
                              </a:solidFill>
                              <a:highlight>
                                <a:srgbClr val="861F41"/>
                              </a:highlight>
                              <a:latin typeface="Bierstadt" panose="020B0004020202020204" pitchFamily="34" charset="0"/>
                            </a:rPr>
                            <a:t>’ 10)</a:t>
                          </a:r>
                        </a:p>
                      </a:txBody>
                      <a:tcPr>
                        <a:solidFill>
                          <a:srgbClr val="861F41"/>
                        </a:solidFill>
                      </a:tcPr>
                    </a:tc>
                    <a:extLst>
                      <a:ext uri="{0D108BD9-81ED-4DB2-BD59-A6C34878D82A}">
                        <a16:rowId xmlns:a16="http://schemas.microsoft.com/office/drawing/2014/main" val="2189640234"/>
                      </a:ext>
                    </a:extLst>
                  </a:tr>
                  <a:tr h="370840">
                    <a:tc>
                      <a:txBody>
                        <a:bodyPr/>
                        <a:lstStyle/>
                        <a:p>
                          <a:pPr marL="342900" indent="-342900">
                            <a:buFont typeface="Arial" panose="020B0604020202020204" pitchFamily="34" charset="0"/>
                            <a:buChar char="•"/>
                          </a:pPr>
                          <a:r>
                            <a:rPr lang="en-US" sz="2400" dirty="0">
                              <a:solidFill>
                                <a:srgbClr val="002060"/>
                              </a:solidFill>
                            </a:rPr>
                            <a:t>Not require trusted setup.</a:t>
                          </a:r>
                        </a:p>
                        <a:p>
                          <a:pPr marL="342900" indent="-342900">
                            <a:buFont typeface="Arial" panose="020B0604020202020204" pitchFamily="34" charset="0"/>
                            <a:buChar char="•"/>
                          </a:pPr>
                          <a14:m>
                            <m:oMath xmlns:m="http://schemas.openxmlformats.org/officeDocument/2006/math">
                              <m:d>
                                <m:dPr>
                                  <m:begChr m:val="|"/>
                                  <m:endChr m:val="|"/>
                                  <m:ctrlPr>
                                    <a:rPr lang="en-US" sz="2400" b="0" i="1" smtClean="0">
                                      <a:solidFill>
                                        <a:srgbClr val="002060"/>
                                      </a:solidFill>
                                      <a:latin typeface="Cambria Math" panose="02040503050406030204" pitchFamily="18" charset="0"/>
                                      <a:ea typeface="Cambria Math" panose="02040503050406030204" pitchFamily="18" charset="0"/>
                                    </a:rPr>
                                  </m:ctrlPr>
                                </m:dPr>
                                <m:e>
                                  <m:r>
                                    <a:rPr lang="en-US" sz="2400" b="0" i="1" smtClean="0">
                                      <a:solidFill>
                                        <a:srgbClr val="002060"/>
                                      </a:solidFill>
                                      <a:latin typeface="Cambria Math" panose="02040503050406030204" pitchFamily="18" charset="0"/>
                                      <a:ea typeface="Cambria Math" panose="02040503050406030204" pitchFamily="18" charset="0"/>
                                    </a:rPr>
                                    <m:t>𝜋</m:t>
                                  </m:r>
                                </m:e>
                              </m:d>
                              <m:r>
                                <a:rPr lang="en-US" sz="2400" b="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ea typeface="Cambria Math" panose="02040503050406030204" pitchFamily="18" charset="0"/>
                                </a:rPr>
                                <m:t>𝒪</m:t>
                              </m:r>
                              <m:r>
                                <a:rPr lang="en-US" sz="2400" b="0" i="1" smtClean="0">
                                  <a:solidFill>
                                    <a:srgbClr val="002060"/>
                                  </a:solidFill>
                                  <a:latin typeface="Cambria Math" panose="02040503050406030204" pitchFamily="18" charset="0"/>
                                  <a:ea typeface="Cambria Math" panose="02040503050406030204" pitchFamily="18" charset="0"/>
                                </a:rPr>
                                <m:t>(</m:t>
                              </m:r>
                              <m:func>
                                <m:funcPr>
                                  <m:ctrlPr>
                                    <a:rPr lang="en-US" sz="2400" b="0" i="1" smtClean="0">
                                      <a:solidFill>
                                        <a:srgbClr val="002060"/>
                                      </a:solidFill>
                                      <a:latin typeface="Cambria Math" panose="02040503050406030204" pitchFamily="18" charset="0"/>
                                      <a:ea typeface="Cambria Math" panose="02040503050406030204" pitchFamily="18" charset="0"/>
                                    </a:rPr>
                                  </m:ctrlPr>
                                </m:funcPr>
                                <m:fName>
                                  <m:r>
                                    <m:rPr>
                                      <m:sty m:val="p"/>
                                    </m:rPr>
                                    <a:rPr lang="en-US" sz="2400" b="0" i="0" smtClean="0">
                                      <a:solidFill>
                                        <a:srgbClr val="002060"/>
                                      </a:solidFill>
                                      <a:latin typeface="Cambria Math" panose="02040503050406030204" pitchFamily="18" charset="0"/>
                                      <a:ea typeface="Cambria Math" panose="02040503050406030204" pitchFamily="18" charset="0"/>
                                    </a:rPr>
                                    <m:t>log</m:t>
                                  </m:r>
                                </m:fName>
                                <m:e>
                                  <m:r>
                                    <a:rPr lang="en-US" sz="2400" b="0" i="1" smtClean="0">
                                      <a:solidFill>
                                        <a:srgbClr val="002060"/>
                                      </a:solidFill>
                                      <a:latin typeface="Cambria Math" panose="02040503050406030204" pitchFamily="18" charset="0"/>
                                      <a:ea typeface="Cambria Math" panose="02040503050406030204" pitchFamily="18" charset="0"/>
                                    </a:rPr>
                                    <m:t>𝐷</m:t>
                                  </m:r>
                                  <m:r>
                                    <a:rPr lang="en-US" sz="2400" b="0" i="1" smtClean="0">
                                      <a:solidFill>
                                        <a:srgbClr val="002060"/>
                                      </a:solidFill>
                                      <a:latin typeface="Cambria Math" panose="02040503050406030204" pitchFamily="18" charset="0"/>
                                      <a:ea typeface="Cambria Math" panose="02040503050406030204" pitchFamily="18" charset="0"/>
                                    </a:rPr>
                                    <m:t>)</m:t>
                                  </m:r>
                                </m:e>
                              </m:func>
                            </m:oMath>
                          </a14:m>
                          <a:endParaRPr lang="en-US" sz="2400" dirty="0">
                            <a:solidFill>
                              <a:srgbClr val="002060"/>
                            </a:solidFill>
                          </a:endParaRPr>
                        </a:p>
                      </a:txBody>
                      <a:tcPr anchor="ctr"/>
                    </a:tc>
                    <a:tc>
                      <a:txBody>
                        <a:bodyPr/>
                        <a:lstStyle/>
                        <a:p>
                          <a:pPr marL="342900" indent="-342900">
                            <a:buFont typeface="Arial" panose="020B0604020202020204" pitchFamily="34" charset="0"/>
                            <a:buChar char="•"/>
                          </a:pPr>
                          <a:r>
                            <a:rPr lang="en-US" sz="2400" dirty="0">
                              <a:solidFill>
                                <a:srgbClr val="002060"/>
                              </a:solidFill>
                            </a:rPr>
                            <a:t>Required trusted setup.</a:t>
                          </a:r>
                        </a:p>
                        <a:p>
                          <a:pPr marL="342900" indent="-342900">
                            <a:buFont typeface="Arial" panose="020B0604020202020204" pitchFamily="34" charset="0"/>
                            <a:buChar char="•"/>
                          </a:pPr>
                          <a14:m>
                            <m:oMath xmlns:m="http://schemas.openxmlformats.org/officeDocument/2006/math">
                              <m:d>
                                <m:dPr>
                                  <m:begChr m:val="|"/>
                                  <m:endChr m:val="|"/>
                                  <m:ctrlPr>
                                    <a:rPr lang="en-US" sz="2400" b="0" i="1" smtClean="0">
                                      <a:solidFill>
                                        <a:srgbClr val="002060"/>
                                      </a:solidFill>
                                      <a:latin typeface="Cambria Math" panose="02040503050406030204" pitchFamily="18" charset="0"/>
                                      <a:ea typeface="Cambria Math" panose="02040503050406030204" pitchFamily="18" charset="0"/>
                                    </a:rPr>
                                  </m:ctrlPr>
                                </m:dPr>
                                <m:e>
                                  <m:r>
                                    <a:rPr lang="en-US" sz="2400" b="0" i="1" smtClean="0">
                                      <a:solidFill>
                                        <a:srgbClr val="002060"/>
                                      </a:solidFill>
                                      <a:latin typeface="Cambria Math" panose="02040503050406030204" pitchFamily="18" charset="0"/>
                                      <a:ea typeface="Cambria Math" panose="02040503050406030204" pitchFamily="18" charset="0"/>
                                    </a:rPr>
                                    <m:t>𝜋</m:t>
                                  </m:r>
                                </m:e>
                              </m:d>
                              <m:r>
                                <a:rPr lang="en-US" sz="2400" b="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ea typeface="Cambria Math" panose="02040503050406030204" pitchFamily="18" charset="0"/>
                                </a:rPr>
                                <m:t>𝒪</m:t>
                              </m:r>
                              <m:r>
                                <a:rPr lang="en-US" sz="2400" b="0" i="1" smtClean="0">
                                  <a:solidFill>
                                    <a:srgbClr val="002060"/>
                                  </a:solidFill>
                                  <a:latin typeface="Cambria Math" panose="02040503050406030204" pitchFamily="18" charset="0"/>
                                  <a:ea typeface="Cambria Math" panose="02040503050406030204" pitchFamily="18" charset="0"/>
                                </a:rPr>
                                <m:t>(1)</m:t>
                              </m:r>
                            </m:oMath>
                          </a14:m>
                          <a:endParaRPr lang="en-US" sz="2400" dirty="0">
                            <a:solidFill>
                              <a:srgbClr val="002060"/>
                            </a:solidFill>
                          </a:endParaRPr>
                        </a:p>
                      </a:txBody>
                      <a:tcPr anchor="ctr"/>
                    </a:tc>
                    <a:extLst>
                      <a:ext uri="{0D108BD9-81ED-4DB2-BD59-A6C34878D82A}">
                        <a16:rowId xmlns:a16="http://schemas.microsoft.com/office/drawing/2014/main" val="3161514813"/>
                      </a:ext>
                    </a:extLst>
                  </a:tr>
                </a:tbl>
              </a:graphicData>
            </a:graphic>
          </p:graphicFrame>
        </mc:Choice>
        <mc:Fallback xmlns="">
          <p:graphicFrame>
            <p:nvGraphicFramePr>
              <p:cNvPr id="21" name="Table 4">
                <a:extLst>
                  <a:ext uri="{FF2B5EF4-FFF2-40B4-BE49-F238E27FC236}">
                    <a16:creationId xmlns:a16="http://schemas.microsoft.com/office/drawing/2014/main" id="{302D0641-613E-D5DA-1243-050246477EF5}"/>
                  </a:ext>
                </a:extLst>
              </p:cNvPr>
              <p:cNvGraphicFramePr>
                <a:graphicFrameLocks noGrp="1"/>
              </p:cNvGraphicFramePr>
              <p:nvPr>
                <p:extLst>
                  <p:ext uri="{D42A27DB-BD31-4B8C-83A1-F6EECF244321}">
                    <p14:modId xmlns:p14="http://schemas.microsoft.com/office/powerpoint/2010/main" val="1361689065"/>
                  </p:ext>
                </p:extLst>
              </p:nvPr>
            </p:nvGraphicFramePr>
            <p:xfrm>
              <a:off x="1876305" y="5143327"/>
              <a:ext cx="8128000" cy="1280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174794686"/>
                        </a:ext>
                      </a:extLst>
                    </a:gridCol>
                    <a:gridCol w="4064000">
                      <a:extLst>
                        <a:ext uri="{9D8B030D-6E8A-4147-A177-3AD203B41FA5}">
                          <a16:colId xmlns:a16="http://schemas.microsoft.com/office/drawing/2014/main" val="2564289987"/>
                        </a:ext>
                      </a:extLst>
                    </a:gridCol>
                  </a:tblGrid>
                  <a:tr h="457200">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Bulletproofs (IEEE S&amp;P’ 18)</a:t>
                          </a:r>
                        </a:p>
                      </a:txBody>
                      <a:tcPr>
                        <a:solidFill>
                          <a:srgbClr val="861F41"/>
                        </a:solidFill>
                      </a:tcPr>
                    </a:tc>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KZG (</a:t>
                          </a:r>
                          <a:r>
                            <a:rPr lang="en-US" sz="2400" b="1" dirty="0" err="1">
                              <a:ln>
                                <a:solidFill>
                                  <a:srgbClr val="861F41"/>
                                </a:solidFill>
                              </a:ln>
                              <a:solidFill>
                                <a:schemeClr val="bg1"/>
                              </a:solidFill>
                              <a:highlight>
                                <a:srgbClr val="861F41"/>
                              </a:highlight>
                              <a:latin typeface="Bierstadt" panose="020B0004020202020204" pitchFamily="34" charset="0"/>
                            </a:rPr>
                            <a:t>AsiaCrypt</a:t>
                          </a:r>
                          <a:r>
                            <a:rPr lang="en-US" sz="2400" b="1" dirty="0">
                              <a:ln>
                                <a:solidFill>
                                  <a:srgbClr val="861F41"/>
                                </a:solidFill>
                              </a:ln>
                              <a:solidFill>
                                <a:schemeClr val="bg1"/>
                              </a:solidFill>
                              <a:highlight>
                                <a:srgbClr val="861F41"/>
                              </a:highlight>
                              <a:latin typeface="Bierstadt" panose="020B0004020202020204" pitchFamily="34" charset="0"/>
                            </a:rPr>
                            <a:t>’ 10)</a:t>
                          </a:r>
                        </a:p>
                      </a:txBody>
                      <a:tcPr>
                        <a:solidFill>
                          <a:srgbClr val="861F41"/>
                        </a:solidFill>
                      </a:tcPr>
                    </a:tc>
                    <a:extLst>
                      <a:ext uri="{0D108BD9-81ED-4DB2-BD59-A6C34878D82A}">
                        <a16:rowId xmlns:a16="http://schemas.microsoft.com/office/drawing/2014/main" val="2189640234"/>
                      </a:ext>
                    </a:extLst>
                  </a:tr>
                  <a:tr h="822960">
                    <a:tc>
                      <a:txBody>
                        <a:bodyPr/>
                        <a:lstStyle/>
                        <a:p>
                          <a:endParaRPr lang="en-US"/>
                        </a:p>
                      </a:txBody>
                      <a:tcPr anchor="ctr">
                        <a:blipFill>
                          <a:blip r:embed="rId10"/>
                          <a:stretch>
                            <a:fillRect l="-312" t="-54545" r="-100312" b="-13636"/>
                          </a:stretch>
                        </a:blipFill>
                      </a:tcPr>
                    </a:tc>
                    <a:tc>
                      <a:txBody>
                        <a:bodyPr/>
                        <a:lstStyle/>
                        <a:p>
                          <a:endParaRPr lang="en-US"/>
                        </a:p>
                      </a:txBody>
                      <a:tcPr anchor="ctr">
                        <a:blipFill>
                          <a:blip r:embed="rId10"/>
                          <a:stretch>
                            <a:fillRect l="-100625" t="-54545" r="-625" b="-13636"/>
                          </a:stretch>
                        </a:blipFill>
                      </a:tcPr>
                    </a:tc>
                    <a:extLst>
                      <a:ext uri="{0D108BD9-81ED-4DB2-BD59-A6C34878D82A}">
                        <a16:rowId xmlns:a16="http://schemas.microsoft.com/office/drawing/2014/main" val="3161514813"/>
                      </a:ext>
                    </a:extLst>
                  </a:tr>
                </a:tbl>
              </a:graphicData>
            </a:graphic>
          </p:graphicFrame>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836E841-74E4-AAC0-1ABA-105D42221A8F}"/>
                  </a:ext>
                </a:extLst>
              </p:cNvPr>
              <p:cNvSpPr txBox="1"/>
              <p:nvPr/>
            </p:nvSpPr>
            <p:spPr>
              <a:xfrm>
                <a:off x="1718584" y="4343828"/>
                <a:ext cx="8583375" cy="516232"/>
              </a:xfrm>
              <a:prstGeom prst="rect">
                <a:avLst/>
              </a:prstGeom>
              <a:noFill/>
            </p:spPr>
            <p:txBody>
              <a:bodyPr wrap="none" rtlCol="0">
                <a:spAutoFit/>
              </a:bodyPr>
              <a:lstStyle/>
              <a:p>
                <a:r>
                  <a:rPr lang="en-US" sz="2400" dirty="0">
                    <a:solidFill>
                      <a:srgbClr val="002060"/>
                    </a:solidFill>
                    <a:latin typeface="Bierstadt" panose="020B0004020202020204" pitchFamily="34" charset="0"/>
                    <a:ea typeface="Cambria Math" panose="02040503050406030204" pitchFamily="18" charset="0"/>
                  </a:rPr>
                  <a:t>If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rPr>
                      <m:t>𝜋</m:t>
                    </m:r>
                  </m:oMath>
                </a14:m>
                <a:r>
                  <a:rPr lang="en-US" sz="2400" dirty="0">
                    <a:solidFill>
                      <a:srgbClr val="002060"/>
                    </a:solidFill>
                    <a:latin typeface="Bierstadt" panose="020B0004020202020204" pitchFamily="34" charset="0"/>
                  </a:rPr>
                  <a:t> is </a:t>
                </a:r>
                <a14:m>
                  <m:oMath xmlns:m="http://schemas.openxmlformats.org/officeDocument/2006/math">
                    <m:acc>
                      <m:accPr>
                        <m:chr m:val="⃗"/>
                        <m:ctrlPr>
                          <a:rPr lang="en-US" sz="240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𝑏</m:t>
                        </m:r>
                      </m:e>
                    </m:acc>
                  </m:oMath>
                </a14:m>
                <a:r>
                  <a:rPr lang="en-US" sz="2400" dirty="0">
                    <a:solidFill>
                      <a:srgbClr val="002060"/>
                    </a:solidFill>
                    <a:latin typeface="Bierstadt" panose="020B0004020202020204" pitchFamily="34" charset="0"/>
                  </a:rPr>
                  <a:t>, then the total audit proof size is large if size of </a:t>
                </a:r>
                <a14:m>
                  <m:oMath xmlns:m="http://schemas.openxmlformats.org/officeDocument/2006/math">
                    <m:acc>
                      <m:accPr>
                        <m:chr m:val="⃗"/>
                        <m:ctrlPr>
                          <a:rPr lang="en-US" sz="240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𝑏</m:t>
                        </m:r>
                      </m:e>
                    </m:acc>
                  </m:oMath>
                </a14:m>
                <a:r>
                  <a:rPr lang="en-US" sz="2400" dirty="0">
                    <a:solidFill>
                      <a:srgbClr val="002060"/>
                    </a:solidFill>
                    <a:latin typeface="Bierstadt" panose="020B0004020202020204" pitchFamily="34" charset="0"/>
                  </a:rPr>
                  <a:t> is large</a:t>
                </a:r>
              </a:p>
            </p:txBody>
          </p:sp>
        </mc:Choice>
        <mc:Fallback xmlns="">
          <p:sp>
            <p:nvSpPr>
              <p:cNvPr id="22" name="TextBox 21">
                <a:extLst>
                  <a:ext uri="{FF2B5EF4-FFF2-40B4-BE49-F238E27FC236}">
                    <a16:creationId xmlns:a16="http://schemas.microsoft.com/office/drawing/2014/main" id="{E836E841-74E4-AAC0-1ABA-105D42221A8F}"/>
                  </a:ext>
                </a:extLst>
              </p:cNvPr>
              <p:cNvSpPr txBox="1">
                <a:spLocks noRot="1" noChangeAspect="1" noMove="1" noResize="1" noEditPoints="1" noAdjustHandles="1" noChangeArrowheads="1" noChangeShapeType="1" noTextEdit="1"/>
              </p:cNvSpPr>
              <p:nvPr/>
            </p:nvSpPr>
            <p:spPr>
              <a:xfrm>
                <a:off x="1718584" y="4343828"/>
                <a:ext cx="8583375" cy="516232"/>
              </a:xfrm>
              <a:prstGeom prst="rect">
                <a:avLst/>
              </a:prstGeom>
              <a:blipFill>
                <a:blip r:embed="rId11"/>
                <a:stretch>
                  <a:fillRect l="-1182" r="-148" b="-26829"/>
                </a:stretch>
              </a:blipFill>
            </p:spPr>
            <p:txBody>
              <a:bodyPr/>
              <a:lstStyle/>
              <a:p>
                <a:r>
                  <a:rPr lang="en-US">
                    <a:noFill/>
                  </a:rPr>
                  <a:t> </a:t>
                </a:r>
              </a:p>
            </p:txBody>
          </p:sp>
        </mc:Fallback>
      </mc:AlternateContent>
      <p:sp>
        <p:nvSpPr>
          <p:cNvPr id="15" name="Slide Number Placeholder 14">
            <a:extLst>
              <a:ext uri="{FF2B5EF4-FFF2-40B4-BE49-F238E27FC236}">
                <a16:creationId xmlns:a16="http://schemas.microsoft.com/office/drawing/2014/main" id="{5F0DB100-CF71-110D-7A05-C3A4035C2F9B}"/>
              </a:ext>
            </a:extLst>
          </p:cNvPr>
          <p:cNvSpPr>
            <a:spLocks noGrp="1"/>
          </p:cNvSpPr>
          <p:nvPr>
            <p:ph type="sldNum" sz="quarter" idx="12"/>
          </p:nvPr>
        </p:nvSpPr>
        <p:spPr/>
        <p:txBody>
          <a:bodyPr/>
          <a:lstStyle/>
          <a:p>
            <a:fld id="{C2D47E1E-16B8-6B43-8345-A36FFC908F81}" type="slidenum">
              <a:rPr lang="en-US" smtClean="0"/>
              <a:t>13</a:t>
            </a:fld>
            <a:endParaRPr lang="en-US"/>
          </a:p>
        </p:txBody>
      </p:sp>
    </p:spTree>
    <p:extLst>
      <p:ext uri="{BB962C8B-B14F-4D97-AF65-F5344CB8AC3E}">
        <p14:creationId xmlns:p14="http://schemas.microsoft.com/office/powerpoint/2010/main" val="8657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5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25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25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2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250"/>
                                        <p:tgtEl>
                                          <p:spTgt spid="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250"/>
                                        <p:tgtEl>
                                          <p:spTgt spid="10"/>
                                        </p:tgtEl>
                                      </p:cBhvr>
                                    </p:animEffect>
                                  </p:childTnLst>
                                </p:cTn>
                              </p:par>
                              <p:par>
                                <p:cTn id="30" presetID="3" presetClass="entr" presetSubtype="10" fill="hold" grpId="1"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250"/>
                                        <p:tgtEl>
                                          <p:spTgt spid="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25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25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250"/>
                                        <p:tgtEl>
                                          <p:spTgt spid="1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25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25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8" grpId="0"/>
      <p:bldP spid="10" grpId="0"/>
      <p:bldP spid="11" grpId="0"/>
      <p:bldP spid="12" grpId="0"/>
      <p:bldP spid="13" grpId="0"/>
      <p:bldP spid="14"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Proof of Polynomial Evaluation</a:t>
            </a:r>
          </a:p>
        </p:txBody>
      </p:sp>
      <p:pic>
        <p:nvPicPr>
          <p:cNvPr id="4" name="Picture 18" descr="Related image">
            <a:extLst>
              <a:ext uri="{FF2B5EF4-FFF2-40B4-BE49-F238E27FC236}">
                <a16:creationId xmlns:a16="http://schemas.microsoft.com/office/drawing/2014/main" id="{E64990D9-183E-0692-358A-AB92D26D02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92" t="16923" r="18842"/>
          <a:stretch/>
        </p:blipFill>
        <p:spPr bwMode="auto">
          <a:xfrm>
            <a:off x="1853536" y="4361241"/>
            <a:ext cx="699508" cy="9691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67365D8-B6CE-4180-941C-6540339E2A62}"/>
              </a:ext>
            </a:extLst>
          </p:cNvPr>
          <p:cNvPicPr>
            <a:picLocks noChangeAspect="1"/>
          </p:cNvPicPr>
          <p:nvPr/>
        </p:nvPicPr>
        <p:blipFill>
          <a:blip r:embed="rId4"/>
          <a:stretch>
            <a:fillRect/>
          </a:stretch>
        </p:blipFill>
        <p:spPr>
          <a:xfrm flipH="1">
            <a:off x="8136990" y="4286809"/>
            <a:ext cx="969116" cy="969116"/>
          </a:xfrm>
          <a:prstGeom prst="rect">
            <a:avLst/>
          </a:prstGeom>
        </p:spPr>
      </p:pic>
      <p:pic>
        <p:nvPicPr>
          <p:cNvPr id="6" name="Picture 5" descr="Shape&#10;&#10;Description automatically generated">
            <a:extLst>
              <a:ext uri="{FF2B5EF4-FFF2-40B4-BE49-F238E27FC236}">
                <a16:creationId xmlns:a16="http://schemas.microsoft.com/office/drawing/2014/main" id="{0A19BA18-8A79-7B9F-9F95-DC9F23221276}"/>
              </a:ext>
            </a:extLst>
          </p:cNvPr>
          <p:cNvPicPr>
            <a:picLocks noChangeAspect="1"/>
          </p:cNvPicPr>
          <p:nvPr/>
        </p:nvPicPr>
        <p:blipFill>
          <a:blip r:embed="rId5"/>
          <a:stretch>
            <a:fillRect/>
          </a:stretch>
        </p:blipFill>
        <p:spPr>
          <a:xfrm>
            <a:off x="8792522" y="4446969"/>
            <a:ext cx="573516" cy="65544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BB9FC8-2E94-DC5C-D03C-F66AE7466849}"/>
                  </a:ext>
                </a:extLst>
              </p:cNvPr>
              <p:cNvSpPr txBox="1"/>
              <p:nvPr/>
            </p:nvSpPr>
            <p:spPr>
              <a:xfrm>
                <a:off x="6919701" y="3550607"/>
                <a:ext cx="3660041" cy="544188"/>
              </a:xfrm>
              <a:prstGeom prst="rect">
                <a:avLst/>
              </a:prstGeom>
              <a:noFill/>
            </p:spPr>
            <p:txBody>
              <a:bodyPr wrap="none" rtlCol="0">
                <a:spAutoFit/>
              </a:bodyPr>
              <a:lstStyle/>
              <a:p>
                <a14:m>
                  <m:oMath xmlns:m="http://schemas.openxmlformats.org/officeDocument/2006/math">
                    <m:acc>
                      <m:accPr>
                        <m:chr m:val="⃗"/>
                        <m:ctrlPr>
                          <a:rPr lang="en-US" sz="240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𝑏</m:t>
                        </m:r>
                      </m:e>
                    </m:acc>
                  </m:oMath>
                </a14:m>
                <a:r>
                  <a:rPr lang="en-US" sz="2400" dirty="0">
                    <a:solidFill>
                      <a:srgbClr val="002060"/>
                    </a:solidFill>
                    <a:latin typeface="Bierstadt" panose="020B0004020202020204" pitchFamily="34" charset="0"/>
                  </a:rPr>
                  <a:t>, </a:t>
                </a:r>
                <a14:m>
                  <m:oMath xmlns:m="http://schemas.openxmlformats.org/officeDocument/2006/math">
                    <m:acc>
                      <m:accPr>
                        <m:chr m:val="⃗"/>
                        <m:ctrlPr>
                          <a:rPr lang="en-US" sz="240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𝑥</m:t>
                        </m:r>
                      </m:e>
                    </m:acc>
                  </m:oMath>
                </a14:m>
                <a:r>
                  <a:rPr lang="en-US" sz="2400" dirty="0">
                    <a:solidFill>
                      <a:srgbClr val="002060"/>
                    </a:solidFill>
                    <a:latin typeface="Bierstadt" panose="020B0004020202020204" pitchFamily="34" charset="0"/>
                  </a:rPr>
                  <a:t>: </a:t>
                </a:r>
                <a14:m>
                  <m:oMath xmlns:m="http://schemas.openxmlformats.org/officeDocument/2006/math">
                    <m:r>
                      <a:rPr lang="en-US" sz="2400" b="0" i="1" smtClean="0">
                        <a:solidFill>
                          <a:srgbClr val="002060"/>
                        </a:solidFill>
                        <a:latin typeface="Cambria Math" panose="02040503050406030204" pitchFamily="18" charset="0"/>
                      </a:rPr>
                      <m:t>𝑃</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acc>
                          <m:accPr>
                            <m:chr m:val="⃗"/>
                            <m:ctrlPr>
                              <a:rPr lang="en-US" sz="2400" b="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𝑔</m:t>
                            </m:r>
                          </m:e>
                        </m:acc>
                      </m:e>
                      <m:sup>
                        <m:acc>
                          <m:accPr>
                            <m:chr m:val="⃗"/>
                            <m:ctrlPr>
                              <a:rPr lang="en-US" sz="2400" b="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𝑏</m:t>
                            </m:r>
                          </m:e>
                        </m:acc>
                      </m:sup>
                    </m:sSup>
                  </m:oMath>
                </a14:m>
                <a:r>
                  <a:rPr lang="en-US" sz="2400" dirty="0">
                    <a:solidFill>
                      <a:srgbClr val="002060"/>
                    </a:solidFill>
                    <a:latin typeface="Bierstadt" panose="020B0004020202020204" pitchFamily="34" charset="0"/>
                  </a:rPr>
                  <a:t> and </a:t>
                </a:r>
                <a14:m>
                  <m:oMath xmlns:m="http://schemas.openxmlformats.org/officeDocument/2006/math">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d>
                      <m:dPr>
                        <m:begChr m:val="⟨"/>
                        <m:endChr m:val="⟩"/>
                        <m:ctrlPr>
                          <a:rPr lang="en-US" sz="2400" b="0" i="1" smtClean="0">
                            <a:solidFill>
                              <a:srgbClr val="002060"/>
                            </a:solidFill>
                            <a:latin typeface="Cambria Math" panose="02040503050406030204" pitchFamily="18" charset="0"/>
                          </a:rPr>
                        </m:ctrlPr>
                      </m:dPr>
                      <m:e>
                        <m:acc>
                          <m:accPr>
                            <m:chr m:val="⃗"/>
                            <m:ctrlPr>
                              <a:rPr lang="en-US" sz="2400" b="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𝑏</m:t>
                            </m:r>
                          </m:e>
                        </m:acc>
                        <m:r>
                          <a:rPr lang="en-US" sz="2400" b="0" i="1" smtClean="0">
                            <a:solidFill>
                              <a:srgbClr val="002060"/>
                            </a:solidFill>
                            <a:latin typeface="Cambria Math" panose="02040503050406030204" pitchFamily="18" charset="0"/>
                          </a:rPr>
                          <m:t>, </m:t>
                        </m:r>
                        <m:acc>
                          <m:accPr>
                            <m:chr m:val="⃗"/>
                            <m:ctrlPr>
                              <a:rPr lang="en-US" sz="2400" b="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𝑥</m:t>
                            </m:r>
                          </m:e>
                        </m:acc>
                      </m:e>
                    </m:d>
                  </m:oMath>
                </a14:m>
                <a:endParaRPr lang="en-US" sz="2400" dirty="0">
                  <a:solidFill>
                    <a:srgbClr val="002060"/>
                  </a:solidFill>
                  <a:latin typeface="Bierstadt" panose="020B0004020202020204" pitchFamily="34" charset="0"/>
                </a:endParaRPr>
              </a:p>
            </p:txBody>
          </p:sp>
        </mc:Choice>
        <mc:Fallback xmlns="">
          <p:sp>
            <p:nvSpPr>
              <p:cNvPr id="8" name="TextBox 7">
                <a:extLst>
                  <a:ext uri="{FF2B5EF4-FFF2-40B4-BE49-F238E27FC236}">
                    <a16:creationId xmlns:a16="http://schemas.microsoft.com/office/drawing/2014/main" id="{13BB9FC8-2E94-DC5C-D03C-F66AE7466849}"/>
                  </a:ext>
                </a:extLst>
              </p:cNvPr>
              <p:cNvSpPr txBox="1">
                <a:spLocks noRot="1" noChangeAspect="1" noMove="1" noResize="1" noEditPoints="1" noAdjustHandles="1" noChangeArrowheads="1" noChangeShapeType="1" noTextEdit="1"/>
              </p:cNvSpPr>
              <p:nvPr/>
            </p:nvSpPr>
            <p:spPr>
              <a:xfrm>
                <a:off x="6919701" y="3550607"/>
                <a:ext cx="3660041" cy="544188"/>
              </a:xfrm>
              <a:prstGeom prst="rect">
                <a:avLst/>
              </a:prstGeom>
              <a:blipFill>
                <a:blip r:embed="rId6"/>
                <a:stretch>
                  <a:fillRect l="-345" t="-6818" b="-25000"/>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299C6547-FF62-5959-0C7E-288E4BD724BA}"/>
              </a:ext>
            </a:extLst>
          </p:cNvPr>
          <p:cNvSpPr/>
          <p:nvPr/>
        </p:nvSpPr>
        <p:spPr>
          <a:xfrm>
            <a:off x="6819541" y="3560416"/>
            <a:ext cx="514350" cy="5441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FB670F-4F12-5C40-4E3C-32DB7FFB9DEB}"/>
              </a:ext>
            </a:extLst>
          </p:cNvPr>
          <p:cNvSpPr txBox="1"/>
          <p:nvPr/>
        </p:nvSpPr>
        <p:spPr>
          <a:xfrm>
            <a:off x="5553125" y="3062987"/>
            <a:ext cx="3047181" cy="461665"/>
          </a:xfrm>
          <a:prstGeom prst="rect">
            <a:avLst/>
          </a:prstGeom>
          <a:noFill/>
        </p:spPr>
        <p:txBody>
          <a:bodyPr wrap="none" rtlCol="0">
            <a:spAutoFit/>
          </a:bodyPr>
          <a:lstStyle/>
          <a:p>
            <a:r>
              <a:rPr lang="en-US" sz="2400" dirty="0">
                <a:solidFill>
                  <a:srgbClr val="FF0000"/>
                </a:solidFill>
                <a:latin typeface="Bierstadt" panose="020B0004020202020204" pitchFamily="34" charset="0"/>
              </a:rPr>
              <a:t>aggregated codeword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EBD12D1-703D-98BB-71DB-FB83564A63FC}"/>
                  </a:ext>
                </a:extLst>
              </p:cNvPr>
              <p:cNvSpPr txBox="1"/>
              <p:nvPr/>
            </p:nvSpPr>
            <p:spPr>
              <a:xfrm>
                <a:off x="8949380" y="3062280"/>
                <a:ext cx="28841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chemeClr val="accent6"/>
                              </a:solidFill>
                              <a:latin typeface="Cambria Math" panose="02040503050406030204" pitchFamily="18" charset="0"/>
                            </a:rPr>
                          </m:ctrlPr>
                        </m:accPr>
                        <m:e>
                          <m:r>
                            <a:rPr lang="en-US" sz="2400" b="0" i="1" smtClean="0">
                              <a:solidFill>
                                <a:schemeClr val="accent6"/>
                              </a:solidFill>
                              <a:latin typeface="Cambria Math" panose="02040503050406030204" pitchFamily="18" charset="0"/>
                            </a:rPr>
                            <m:t>𝑥</m:t>
                          </m:r>
                        </m:e>
                      </m:acc>
                      <m:r>
                        <a:rPr lang="en-US" sz="2400" b="0" i="1" smtClean="0">
                          <a:solidFill>
                            <a:schemeClr val="accent6"/>
                          </a:solidFill>
                          <a:latin typeface="Cambria Math" panose="02040503050406030204" pitchFamily="18" charset="0"/>
                        </a:rPr>
                        <m:t>=(</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𝑥</m:t>
                          </m:r>
                        </m:e>
                        <m:sup>
                          <m:r>
                            <a:rPr lang="en-US" sz="2400" b="0" i="1" smtClean="0">
                              <a:solidFill>
                                <a:schemeClr val="accent6"/>
                              </a:solidFill>
                              <a:latin typeface="Cambria Math" panose="02040503050406030204" pitchFamily="18" charset="0"/>
                            </a:rPr>
                            <m:t>0</m:t>
                          </m:r>
                        </m:sup>
                      </m:sSup>
                      <m:r>
                        <a:rPr lang="en-US" sz="2400" b="0" i="1" smtClean="0">
                          <a:solidFill>
                            <a:schemeClr val="accent6"/>
                          </a:solidFill>
                          <a:latin typeface="Cambria Math" panose="02040503050406030204" pitchFamily="18" charset="0"/>
                        </a:rPr>
                        <m:t>, </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𝑥</m:t>
                          </m:r>
                        </m:e>
                        <m:sup>
                          <m:r>
                            <a:rPr lang="en-US" sz="2400" b="0" i="1" smtClean="0">
                              <a:solidFill>
                                <a:schemeClr val="accent6"/>
                              </a:solidFill>
                              <a:latin typeface="Cambria Math" panose="02040503050406030204" pitchFamily="18" charset="0"/>
                            </a:rPr>
                            <m:t>1</m:t>
                          </m:r>
                        </m:sup>
                      </m:sSup>
                      <m:r>
                        <a:rPr lang="en-US" sz="2400" b="0" i="1" smtClean="0">
                          <a:solidFill>
                            <a:schemeClr val="accent6"/>
                          </a:solidFill>
                          <a:latin typeface="Cambria Math" panose="02040503050406030204" pitchFamily="18" charset="0"/>
                        </a:rPr>
                        <m:t>, …</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𝑥</m:t>
                          </m:r>
                        </m:e>
                        <m:sup>
                          <m:r>
                            <a:rPr lang="en-US" sz="2400" b="0" i="1" smtClean="0">
                              <a:solidFill>
                                <a:schemeClr val="accent6"/>
                              </a:solidFill>
                              <a:latin typeface="Cambria Math" panose="02040503050406030204" pitchFamily="18" charset="0"/>
                            </a:rPr>
                            <m:t>𝐷</m:t>
                          </m:r>
                          <m:r>
                            <a:rPr lang="en-US" sz="2400" b="0" i="1" smtClean="0">
                              <a:solidFill>
                                <a:schemeClr val="accent6"/>
                              </a:solidFill>
                              <a:latin typeface="Cambria Math" panose="02040503050406030204" pitchFamily="18" charset="0"/>
                            </a:rPr>
                            <m:t>−1</m:t>
                          </m:r>
                        </m:sup>
                      </m:sSup>
                      <m:r>
                        <a:rPr lang="en-US" sz="2400" b="0" i="1" smtClean="0">
                          <a:solidFill>
                            <a:schemeClr val="accent6"/>
                          </a:solidFill>
                          <a:latin typeface="Cambria Math" panose="02040503050406030204" pitchFamily="18" charset="0"/>
                        </a:rPr>
                        <m:t>)</m:t>
                      </m:r>
                    </m:oMath>
                  </m:oMathPara>
                </a14:m>
                <a:endParaRPr lang="en-US" sz="2400" dirty="0">
                  <a:solidFill>
                    <a:schemeClr val="accent6"/>
                  </a:solidFill>
                </a:endParaRPr>
              </a:p>
            </p:txBody>
          </p:sp>
        </mc:Choice>
        <mc:Fallback xmlns="">
          <p:sp>
            <p:nvSpPr>
              <p:cNvPr id="12" name="TextBox 11">
                <a:extLst>
                  <a:ext uri="{FF2B5EF4-FFF2-40B4-BE49-F238E27FC236}">
                    <a16:creationId xmlns:a16="http://schemas.microsoft.com/office/drawing/2014/main" id="{FEBD12D1-703D-98BB-71DB-FB83564A63FC}"/>
                  </a:ext>
                </a:extLst>
              </p:cNvPr>
              <p:cNvSpPr txBox="1">
                <a:spLocks noRot="1" noChangeAspect="1" noMove="1" noResize="1" noEditPoints="1" noAdjustHandles="1" noChangeArrowheads="1" noChangeShapeType="1" noTextEdit="1"/>
              </p:cNvSpPr>
              <p:nvPr/>
            </p:nvSpPr>
            <p:spPr>
              <a:xfrm>
                <a:off x="8949380" y="3062280"/>
                <a:ext cx="2884187" cy="461665"/>
              </a:xfrm>
              <a:prstGeom prst="rect">
                <a:avLst/>
              </a:prstGeom>
              <a:blipFill>
                <a:blip r:embed="rId7"/>
                <a:stretch>
                  <a:fillRect t="-18421" r="-439" b="-18421"/>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9D314B7B-2A7C-7AD8-8651-414143E35CE0}"/>
              </a:ext>
            </a:extLst>
          </p:cNvPr>
          <p:cNvSpPr/>
          <p:nvPr/>
        </p:nvSpPr>
        <p:spPr>
          <a:xfrm>
            <a:off x="10018143" y="3587196"/>
            <a:ext cx="514350" cy="544188"/>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EFE29C5-D73C-92BB-E986-125ED0E9D070}"/>
              </a:ext>
            </a:extLst>
          </p:cNvPr>
          <p:cNvCxnSpPr/>
          <p:nvPr/>
        </p:nvCxnSpPr>
        <p:spPr>
          <a:xfrm>
            <a:off x="3000376" y="4845799"/>
            <a:ext cx="4729162" cy="0"/>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71C63B6-4E19-3CFA-AC00-DAF05C18E3E5}"/>
                  </a:ext>
                </a:extLst>
              </p:cNvPr>
              <p:cNvSpPr txBox="1"/>
              <p:nvPr/>
            </p:nvSpPr>
            <p:spPr>
              <a:xfrm>
                <a:off x="4829176" y="4432681"/>
                <a:ext cx="4392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6"/>
                          </a:solidFill>
                          <a:latin typeface="Cambria Math" panose="02040503050406030204" pitchFamily="18" charset="0"/>
                        </a:rPr>
                        <m:t>𝑥</m:t>
                      </m:r>
                    </m:oMath>
                  </m:oMathPara>
                </a14:m>
                <a:endParaRPr lang="en-US" sz="2400" dirty="0">
                  <a:solidFill>
                    <a:schemeClr val="accent6"/>
                  </a:solidFill>
                </a:endParaRPr>
              </a:p>
            </p:txBody>
          </p:sp>
        </mc:Choice>
        <mc:Fallback xmlns="">
          <p:sp>
            <p:nvSpPr>
              <p:cNvPr id="16" name="TextBox 15">
                <a:extLst>
                  <a:ext uri="{FF2B5EF4-FFF2-40B4-BE49-F238E27FC236}">
                    <a16:creationId xmlns:a16="http://schemas.microsoft.com/office/drawing/2014/main" id="{C71C63B6-4E19-3CFA-AC00-DAF05C18E3E5}"/>
                  </a:ext>
                </a:extLst>
              </p:cNvPr>
              <p:cNvSpPr txBox="1">
                <a:spLocks noRot="1" noChangeAspect="1" noMove="1" noResize="1" noEditPoints="1" noAdjustHandles="1" noChangeArrowheads="1" noChangeShapeType="1" noTextEdit="1"/>
              </p:cNvSpPr>
              <p:nvPr/>
            </p:nvSpPr>
            <p:spPr>
              <a:xfrm>
                <a:off x="4829176" y="4432681"/>
                <a:ext cx="439223"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56C895A-D43B-0321-3BE0-4983DB115924}"/>
                  </a:ext>
                </a:extLst>
              </p:cNvPr>
              <p:cNvSpPr txBox="1"/>
              <p:nvPr/>
            </p:nvSpPr>
            <p:spPr>
              <a:xfrm>
                <a:off x="1990090" y="3653689"/>
                <a:ext cx="4263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𝑥</m:t>
                          </m:r>
                        </m:e>
                      </m:acc>
                    </m:oMath>
                  </m:oMathPara>
                </a14:m>
                <a:endParaRPr lang="en-US" sz="2400" dirty="0"/>
              </a:p>
            </p:txBody>
          </p:sp>
        </mc:Choice>
        <mc:Fallback xmlns="">
          <p:sp>
            <p:nvSpPr>
              <p:cNvPr id="17" name="TextBox 16">
                <a:extLst>
                  <a:ext uri="{FF2B5EF4-FFF2-40B4-BE49-F238E27FC236}">
                    <a16:creationId xmlns:a16="http://schemas.microsoft.com/office/drawing/2014/main" id="{256C895A-D43B-0321-3BE0-4983DB115924}"/>
                  </a:ext>
                </a:extLst>
              </p:cNvPr>
              <p:cNvSpPr txBox="1">
                <a:spLocks noRot="1" noChangeAspect="1" noMove="1" noResize="1" noEditPoints="1" noAdjustHandles="1" noChangeArrowheads="1" noChangeShapeType="1" noTextEdit="1"/>
              </p:cNvSpPr>
              <p:nvPr/>
            </p:nvSpPr>
            <p:spPr>
              <a:xfrm>
                <a:off x="1990090" y="3653689"/>
                <a:ext cx="426399" cy="461665"/>
              </a:xfrm>
              <a:prstGeom prst="rect">
                <a:avLst/>
              </a:prstGeom>
              <a:blipFill>
                <a:blip r:embed="rId9"/>
                <a:stretch>
                  <a:fillRect t="-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26D0F0A-AAA9-560D-5ACB-438429A531F9}"/>
                  </a:ext>
                </a:extLst>
              </p:cNvPr>
              <p:cNvSpPr txBox="1"/>
              <p:nvPr/>
            </p:nvSpPr>
            <p:spPr>
              <a:xfrm>
                <a:off x="6902260" y="5400621"/>
                <a:ext cx="4461158" cy="461665"/>
              </a:xfrm>
              <a:prstGeom prst="rect">
                <a:avLst/>
              </a:prstGeom>
              <a:noFill/>
            </p:spPr>
            <p:txBody>
              <a:bodyPr wrap="none" rtlCol="0">
                <a:spAutoFit/>
              </a:bodyPr>
              <a:lstStyle/>
              <a:p>
                <a14:m>
                  <m:oMath xmlns:m="http://schemas.openxmlformats.org/officeDocument/2006/math">
                    <m:acc>
                      <m:accPr>
                        <m:chr m:val="⃗"/>
                        <m:ctrlPr>
                          <a:rPr lang="en-US" sz="240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𝑔</m:t>
                        </m:r>
                      </m:e>
                    </m:acc>
                    <m:r>
                      <a:rPr lang="en-US" sz="2400" i="1" smtClean="0">
                        <a:solidFill>
                          <a:srgbClr val="002060"/>
                        </a:solidFill>
                        <a:latin typeface="Cambria Math" panose="02040503050406030204" pitchFamily="18" charset="0"/>
                        <a:ea typeface="Cambria Math" panose="02040503050406030204" pitchFamily="18" charset="0"/>
                      </a:rPr>
                      <m:t>∈</m:t>
                    </m:r>
                    <m:sSup>
                      <m:sSupPr>
                        <m:ctrlPr>
                          <a:rPr lang="en-US" sz="2400" i="1" smtClean="0">
                            <a:solidFill>
                              <a:srgbClr val="002060"/>
                            </a:solidFill>
                            <a:latin typeface="Cambria Math" panose="02040503050406030204" pitchFamily="18" charset="0"/>
                            <a:ea typeface="Cambria Math" panose="02040503050406030204" pitchFamily="18" charset="0"/>
                          </a:rPr>
                        </m:ctrlPr>
                      </m:sSupPr>
                      <m:e>
                        <m:r>
                          <a:rPr lang="en-US" sz="2400" i="1" smtClean="0">
                            <a:solidFill>
                              <a:srgbClr val="002060"/>
                            </a:solidFill>
                            <a:latin typeface="Cambria Math" panose="02040503050406030204" pitchFamily="18" charset="0"/>
                            <a:ea typeface="Cambria Math" panose="02040503050406030204" pitchFamily="18" charset="0"/>
                          </a:rPr>
                          <m:t>𝔾</m:t>
                        </m:r>
                      </m:e>
                      <m:sup>
                        <m:r>
                          <a:rPr lang="en-US" sz="2400" b="0" i="1" smtClean="0">
                            <a:solidFill>
                              <a:srgbClr val="002060"/>
                            </a:solidFill>
                            <a:latin typeface="Cambria Math" panose="02040503050406030204" pitchFamily="18" charset="0"/>
                            <a:ea typeface="Cambria Math" panose="02040503050406030204" pitchFamily="18" charset="0"/>
                          </a:rPr>
                          <m:t>𝐷</m:t>
                        </m:r>
                      </m:sup>
                    </m:sSup>
                    <m:r>
                      <a:rPr lang="en-US" sz="2400" b="0" i="1" smtClean="0">
                        <a:solidFill>
                          <a:srgbClr val="002060"/>
                        </a:solidFill>
                        <a:latin typeface="Cambria Math" panose="02040503050406030204" pitchFamily="18" charset="0"/>
                      </a:rPr>
                      <m:t>: </m:t>
                    </m:r>
                  </m:oMath>
                </a14:m>
                <a:r>
                  <a:rPr lang="en-US" sz="2400" dirty="0">
                    <a:solidFill>
                      <a:srgbClr val="002060"/>
                    </a:solidFill>
                    <a:latin typeface="Bierstadt" panose="020B0004020202020204" pitchFamily="34" charset="0"/>
                  </a:rPr>
                  <a:t>independent generators</a:t>
                </a:r>
              </a:p>
            </p:txBody>
          </p:sp>
        </mc:Choice>
        <mc:Fallback xmlns="">
          <p:sp>
            <p:nvSpPr>
              <p:cNvPr id="18" name="TextBox 17">
                <a:extLst>
                  <a:ext uri="{FF2B5EF4-FFF2-40B4-BE49-F238E27FC236}">
                    <a16:creationId xmlns:a16="http://schemas.microsoft.com/office/drawing/2014/main" id="{E26D0F0A-AAA9-560D-5ACB-438429A531F9}"/>
                  </a:ext>
                </a:extLst>
              </p:cNvPr>
              <p:cNvSpPr txBox="1">
                <a:spLocks noRot="1" noChangeAspect="1" noMove="1" noResize="1" noEditPoints="1" noAdjustHandles="1" noChangeArrowheads="1" noChangeShapeType="1" noTextEdit="1"/>
              </p:cNvSpPr>
              <p:nvPr/>
            </p:nvSpPr>
            <p:spPr>
              <a:xfrm>
                <a:off x="6902260" y="5400621"/>
                <a:ext cx="4461158" cy="461665"/>
              </a:xfrm>
              <a:prstGeom prst="rect">
                <a:avLst/>
              </a:prstGeom>
              <a:blipFill>
                <a:blip r:embed="rId10"/>
                <a:stretch>
                  <a:fillRect l="-284" t="-24324" r="-1420"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05FF556-8292-1F75-2024-16A5BA841987}"/>
                  </a:ext>
                </a:extLst>
              </p:cNvPr>
              <p:cNvSpPr txBox="1"/>
              <p:nvPr/>
            </p:nvSpPr>
            <p:spPr>
              <a:xfrm>
                <a:off x="6845109" y="5901905"/>
                <a:ext cx="3025059" cy="5532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2060"/>
                              </a:solidFill>
                              <a:latin typeface="Cambria Math" panose="02040503050406030204" pitchFamily="18" charset="0"/>
                              <a:ea typeface="Cambria Math" panose="02040503050406030204" pitchFamily="18" charset="0"/>
                            </a:rPr>
                          </m:ctrlPr>
                        </m:accPr>
                        <m:e>
                          <m:r>
                            <a:rPr lang="en-US" sz="2400" b="0" i="1" smtClean="0">
                              <a:solidFill>
                                <a:srgbClr val="002060"/>
                              </a:solidFill>
                              <a:latin typeface="Cambria Math" panose="02040503050406030204" pitchFamily="18" charset="0"/>
                              <a:ea typeface="Cambria Math" panose="02040503050406030204" pitchFamily="18" charset="0"/>
                            </a:rPr>
                            <m:t>𝑏</m:t>
                          </m:r>
                        </m:e>
                      </m:acc>
                      <m:r>
                        <a:rPr lang="en-US" sz="2400" i="1">
                          <a:solidFill>
                            <a:srgbClr val="002060"/>
                          </a:solidFill>
                          <a:latin typeface="Cambria Math" panose="02040503050406030204" pitchFamily="18" charset="0"/>
                          <a:ea typeface="Cambria Math" panose="02040503050406030204" pitchFamily="18" charset="0"/>
                        </a:rPr>
                        <m:t>∈</m:t>
                      </m:r>
                      <m:sSubSup>
                        <m:sSubSupPr>
                          <m:ctrlPr>
                            <a:rPr lang="en-US" sz="2400" i="1" smtClean="0">
                              <a:solidFill>
                                <a:srgbClr val="002060"/>
                              </a:solidFill>
                              <a:latin typeface="Cambria Math" panose="02040503050406030204" pitchFamily="18" charset="0"/>
                              <a:ea typeface="Cambria Math" panose="02040503050406030204" pitchFamily="18" charset="0"/>
                            </a:rPr>
                          </m:ctrlPr>
                        </m:sSubSupPr>
                        <m:e>
                          <m:r>
                            <a:rPr lang="en-US" sz="2400" i="1" smtClean="0">
                              <a:solidFill>
                                <a:srgbClr val="002060"/>
                              </a:solidFill>
                              <a:latin typeface="Cambria Math" panose="02040503050406030204" pitchFamily="18" charset="0"/>
                              <a:ea typeface="Cambria Math" panose="02040503050406030204" pitchFamily="18" charset="0"/>
                            </a:rPr>
                            <m:t>ℤ</m:t>
                          </m:r>
                        </m:e>
                        <m:sub>
                          <m:r>
                            <a:rPr lang="en-US" sz="2400" b="0" i="1" smtClean="0">
                              <a:solidFill>
                                <a:srgbClr val="002060"/>
                              </a:solidFill>
                              <a:latin typeface="Cambria Math" panose="02040503050406030204" pitchFamily="18" charset="0"/>
                              <a:ea typeface="Cambria Math" panose="02040503050406030204" pitchFamily="18" charset="0"/>
                            </a:rPr>
                            <m:t>𝑝</m:t>
                          </m:r>
                        </m:sub>
                        <m:sup>
                          <m:r>
                            <a:rPr lang="en-US" sz="2400" b="0" i="1" smtClean="0">
                              <a:solidFill>
                                <a:srgbClr val="002060"/>
                              </a:solidFill>
                              <a:latin typeface="Cambria Math" panose="02040503050406030204" pitchFamily="18" charset="0"/>
                              <a:ea typeface="Cambria Math" panose="02040503050406030204" pitchFamily="18" charset="0"/>
                            </a:rPr>
                            <m:t>𝐷</m:t>
                          </m:r>
                        </m:sup>
                      </m:sSubSup>
                      <m:r>
                        <a:rPr lang="en-US" sz="2400" b="0" i="1" smtClean="0">
                          <a:solidFill>
                            <a:srgbClr val="002060"/>
                          </a:solidFill>
                          <a:latin typeface="Cambria Math" panose="02040503050406030204" pitchFamily="18" charset="0"/>
                          <a:ea typeface="Cambria Math" panose="02040503050406030204" pitchFamily="18" charset="0"/>
                        </a:rPr>
                        <m:t>, </m:t>
                      </m:r>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ea typeface="Cambria Math" panose="02040503050406030204" pitchFamily="18" charset="0"/>
                        </a:rPr>
                        <m:t>∈</m:t>
                      </m:r>
                      <m:sSub>
                        <m:sSubPr>
                          <m:ctrlPr>
                            <a:rPr lang="en-US" sz="2400" b="0" i="1" smtClean="0">
                              <a:solidFill>
                                <a:srgbClr val="002060"/>
                              </a:solidFill>
                              <a:latin typeface="Cambria Math" panose="02040503050406030204" pitchFamily="18" charset="0"/>
                              <a:ea typeface="Cambria Math" panose="02040503050406030204" pitchFamily="18" charset="0"/>
                            </a:rPr>
                          </m:ctrlPr>
                        </m:sSubPr>
                        <m:e>
                          <m:r>
                            <a:rPr lang="en-US" sz="2400" i="1">
                              <a:solidFill>
                                <a:srgbClr val="002060"/>
                              </a:solidFill>
                              <a:latin typeface="Cambria Math" panose="02040503050406030204" pitchFamily="18" charset="0"/>
                              <a:ea typeface="Cambria Math" panose="02040503050406030204" pitchFamily="18" charset="0"/>
                            </a:rPr>
                            <m:t>ℤ</m:t>
                          </m:r>
                        </m:e>
                        <m:sub>
                          <m:r>
                            <a:rPr lang="en-US" sz="2400" b="0" i="1" smtClean="0">
                              <a:solidFill>
                                <a:srgbClr val="002060"/>
                              </a:solidFill>
                              <a:latin typeface="Cambria Math" panose="02040503050406030204" pitchFamily="18" charset="0"/>
                              <a:ea typeface="Cambria Math" panose="02040503050406030204" pitchFamily="18" charset="0"/>
                            </a:rPr>
                            <m:t>𝑝</m:t>
                          </m:r>
                        </m:sub>
                      </m:sSub>
                      <m:r>
                        <a:rPr lang="en-US" sz="2400" b="0" i="1" smtClean="0">
                          <a:solidFill>
                            <a:srgbClr val="002060"/>
                          </a:solidFill>
                          <a:latin typeface="Cambria Math" panose="02040503050406030204" pitchFamily="18" charset="0"/>
                          <a:ea typeface="Cambria Math" panose="02040503050406030204" pitchFamily="18" charset="0"/>
                        </a:rPr>
                        <m:t>, </m:t>
                      </m:r>
                      <m:r>
                        <a:rPr lang="en-US" sz="2400" b="0" i="1" smtClean="0">
                          <a:solidFill>
                            <a:srgbClr val="002060"/>
                          </a:solidFill>
                          <a:latin typeface="Cambria Math" panose="02040503050406030204" pitchFamily="18" charset="0"/>
                          <a:ea typeface="Cambria Math" panose="02040503050406030204" pitchFamily="18" charset="0"/>
                        </a:rPr>
                        <m:t>𝑃</m:t>
                      </m:r>
                      <m:r>
                        <a:rPr lang="en-US" sz="2400" b="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ea typeface="Cambria Math" panose="02040503050406030204" pitchFamily="18" charset="0"/>
                        </a:rPr>
                        <m:t>𝔾</m:t>
                      </m:r>
                    </m:oMath>
                  </m:oMathPara>
                </a14:m>
                <a:endParaRPr lang="en-US" sz="2400" dirty="0">
                  <a:solidFill>
                    <a:srgbClr val="002060"/>
                  </a:solidFill>
                </a:endParaRPr>
              </a:p>
            </p:txBody>
          </p:sp>
        </mc:Choice>
        <mc:Fallback xmlns="">
          <p:sp>
            <p:nvSpPr>
              <p:cNvPr id="19" name="TextBox 18">
                <a:extLst>
                  <a:ext uri="{FF2B5EF4-FFF2-40B4-BE49-F238E27FC236}">
                    <a16:creationId xmlns:a16="http://schemas.microsoft.com/office/drawing/2014/main" id="{605FF556-8292-1F75-2024-16A5BA841987}"/>
                  </a:ext>
                </a:extLst>
              </p:cNvPr>
              <p:cNvSpPr txBox="1">
                <a:spLocks noRot="1" noChangeAspect="1" noMove="1" noResize="1" noEditPoints="1" noAdjustHandles="1" noChangeArrowheads="1" noChangeShapeType="1" noTextEdit="1"/>
              </p:cNvSpPr>
              <p:nvPr/>
            </p:nvSpPr>
            <p:spPr>
              <a:xfrm>
                <a:off x="6845109" y="5901905"/>
                <a:ext cx="3025059" cy="553293"/>
              </a:xfrm>
              <a:prstGeom prst="rect">
                <a:avLst/>
              </a:prstGeom>
              <a:blipFill>
                <a:blip r:embed="rId11"/>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F5085A96-3CB3-CD32-ED20-38ACE92412B9}"/>
                  </a:ext>
                </a:extLst>
              </p:cNvPr>
              <p:cNvGraphicFramePr>
                <a:graphicFrameLocks noGrp="1"/>
              </p:cNvGraphicFramePr>
              <p:nvPr>
                <p:extLst>
                  <p:ext uri="{D42A27DB-BD31-4B8C-83A1-F6EECF244321}">
                    <p14:modId xmlns:p14="http://schemas.microsoft.com/office/powerpoint/2010/main" val="2850806545"/>
                  </p:ext>
                </p:extLst>
              </p:nvPr>
            </p:nvGraphicFramePr>
            <p:xfrm>
              <a:off x="2953119" y="2072105"/>
              <a:ext cx="6179720" cy="815912"/>
            </p:xfrm>
            <a:graphic>
              <a:graphicData uri="http://schemas.openxmlformats.org/drawingml/2006/table">
                <a:tbl>
                  <a:tblPr firstRow="1" bandRow="1">
                    <a:tableStyleId>{5940675A-B579-460E-94D1-54222C63F5DA}</a:tableStyleId>
                  </a:tblPr>
                  <a:tblGrid>
                    <a:gridCol w="1921510">
                      <a:extLst>
                        <a:ext uri="{9D8B030D-6E8A-4147-A177-3AD203B41FA5}">
                          <a16:colId xmlns:a16="http://schemas.microsoft.com/office/drawing/2014/main" val="3777875728"/>
                        </a:ext>
                      </a:extLst>
                    </a:gridCol>
                    <a:gridCol w="3073400">
                      <a:extLst>
                        <a:ext uri="{9D8B030D-6E8A-4147-A177-3AD203B41FA5}">
                          <a16:colId xmlns:a16="http://schemas.microsoft.com/office/drawing/2014/main" val="1174794686"/>
                        </a:ext>
                      </a:extLst>
                    </a:gridCol>
                    <a:gridCol w="1184810">
                      <a:extLst>
                        <a:ext uri="{9D8B030D-6E8A-4147-A177-3AD203B41FA5}">
                          <a16:colId xmlns:a16="http://schemas.microsoft.com/office/drawing/2014/main" val="2564289987"/>
                        </a:ext>
                      </a:extLst>
                    </a:gridCol>
                  </a:tblGrid>
                  <a:tr h="370840">
                    <a:tc>
                      <a:txBody>
                        <a:bodyPr/>
                        <a:lstStyle/>
                        <a:p>
                          <a:pPr algn="ctr"/>
                          <a:r>
                            <a:rPr lang="en-US" sz="2000" b="1" dirty="0">
                              <a:ln>
                                <a:solidFill>
                                  <a:srgbClr val="861F41"/>
                                </a:solidFill>
                              </a:ln>
                              <a:solidFill>
                                <a:schemeClr val="bg1"/>
                              </a:solidFill>
                              <a:highlight>
                                <a:srgbClr val="861F41"/>
                              </a:highlight>
                              <a:latin typeface="Bierstadt" panose="020B0004020202020204" pitchFamily="34" charset="0"/>
                            </a:rPr>
                            <a:t>Scheme</a:t>
                          </a:r>
                        </a:p>
                      </a:txBody>
                      <a:tcPr>
                        <a:solidFill>
                          <a:srgbClr val="861F41"/>
                        </a:solidFill>
                      </a:tcPr>
                    </a:tc>
                    <a:tc>
                      <a:txBody>
                        <a:bodyPr/>
                        <a:lstStyle/>
                        <a:p>
                          <a:pPr algn="ctr"/>
                          <a:r>
                            <a:rPr lang="en-US" sz="2000" b="0" dirty="0" err="1">
                              <a:solidFill>
                                <a:schemeClr val="bg1"/>
                              </a:solidFill>
                              <a:highlight>
                                <a:srgbClr val="861F41"/>
                              </a:highlight>
                              <a:latin typeface="Bierstadt" panose="020B0004020202020204" pitchFamily="34" charset="0"/>
                            </a:rPr>
                            <a:t>Porla</a:t>
                          </a:r>
                          <a:r>
                            <a:rPr lang="en-US" sz="2000" b="0" baseline="-25000" dirty="0" err="1">
                              <a:solidFill>
                                <a:schemeClr val="bg1"/>
                              </a:solidFill>
                              <a:highlight>
                                <a:srgbClr val="861F41"/>
                              </a:highlight>
                              <a:latin typeface="Bierstadt" panose="020B0004020202020204" pitchFamily="34" charset="0"/>
                            </a:rPr>
                            <a:t>ipa</a:t>
                          </a:r>
                          <a:endParaRPr lang="en-US" sz="2000" b="0" dirty="0">
                            <a:ln>
                              <a:solidFill>
                                <a:srgbClr val="861F41"/>
                              </a:solidFill>
                            </a:ln>
                            <a:solidFill>
                              <a:schemeClr val="bg1"/>
                            </a:solidFill>
                            <a:highlight>
                              <a:srgbClr val="861F41"/>
                            </a:highlight>
                            <a:latin typeface="Bierstadt" panose="020B0004020202020204" pitchFamily="34" charset="0"/>
                          </a:endParaRPr>
                        </a:p>
                      </a:txBody>
                      <a:tcPr>
                        <a:solidFill>
                          <a:srgbClr val="861F41"/>
                        </a:solidFill>
                      </a:tcPr>
                    </a:tc>
                    <a:tc>
                      <a:txBody>
                        <a:bodyPr/>
                        <a:lstStyle/>
                        <a:p>
                          <a:pPr algn="ctr"/>
                          <a:r>
                            <a:rPr lang="en-US" sz="2000" b="0" dirty="0" err="1">
                              <a:solidFill>
                                <a:schemeClr val="bg1"/>
                              </a:solidFill>
                              <a:highlight>
                                <a:srgbClr val="861F41"/>
                              </a:highlight>
                              <a:latin typeface="Bierstadt" panose="020B0004020202020204" pitchFamily="34" charset="0"/>
                            </a:rPr>
                            <a:t>Porla</a:t>
                          </a:r>
                          <a:r>
                            <a:rPr lang="en-US" sz="2000" b="0" baseline="-25000" dirty="0" err="1">
                              <a:solidFill>
                                <a:schemeClr val="bg1"/>
                              </a:solidFill>
                              <a:highlight>
                                <a:srgbClr val="861F41"/>
                              </a:highlight>
                              <a:latin typeface="Bierstadt" panose="020B0004020202020204" pitchFamily="34" charset="0"/>
                            </a:rPr>
                            <a:t>kzg</a:t>
                          </a:r>
                          <a:endParaRPr lang="en-US" sz="2000" b="0" dirty="0">
                            <a:ln>
                              <a:solidFill>
                                <a:srgbClr val="861F41"/>
                              </a:solidFill>
                            </a:ln>
                            <a:solidFill>
                              <a:schemeClr val="bg1"/>
                            </a:solidFill>
                            <a:highlight>
                              <a:srgbClr val="861F41"/>
                            </a:highlight>
                            <a:latin typeface="Bierstadt" panose="020B0004020202020204" pitchFamily="34" charset="0"/>
                          </a:endParaRPr>
                        </a:p>
                      </a:txBody>
                      <a:tcPr>
                        <a:solidFill>
                          <a:srgbClr val="861F41"/>
                        </a:solidFill>
                      </a:tcPr>
                    </a:tc>
                    <a:extLst>
                      <a:ext uri="{0D108BD9-81ED-4DB2-BD59-A6C34878D82A}">
                        <a16:rowId xmlns:a16="http://schemas.microsoft.com/office/drawing/2014/main" val="2189640234"/>
                      </a:ext>
                    </a:extLst>
                  </a:tr>
                  <a:tr h="370840">
                    <a:tc>
                      <a:txBody>
                        <a:bodyPr/>
                        <a:lstStyle/>
                        <a:p>
                          <a:pPr marL="12700" indent="0" algn="ctr">
                            <a:buFont typeface="Arial" panose="020B0604020202020204" pitchFamily="34" charset="0"/>
                            <a:buNone/>
                            <a:tabLst/>
                          </a:pPr>
                          <a:r>
                            <a:rPr lang="en-US" sz="2000" dirty="0">
                              <a:solidFill>
                                <a:srgbClr val="002060"/>
                              </a:solidFill>
                            </a:rPr>
                            <a:t>Audit Proof Size</a:t>
                          </a:r>
                        </a:p>
                      </a:txBody>
                      <a:tcPr anchor="ctr"/>
                    </a:tc>
                    <a:tc>
                      <a:txBody>
                        <a:bodyPr/>
                        <a:lstStyle/>
                        <a:p>
                          <a:pPr marL="0" indent="0" algn="ctr">
                            <a:buFont typeface="Arial" panose="020B0604020202020204" pitchFamily="34" charset="0"/>
                            <a:buNone/>
                          </a:pPr>
                          <a14:m>
                            <m:oMath xmlns:m="http://schemas.openxmlformats.org/officeDocument/2006/math">
                              <m:r>
                                <a:rPr lang="en-US" sz="2000" b="0" i="1" smtClean="0">
                                  <a:solidFill>
                                    <a:srgbClr val="002060"/>
                                  </a:solidFill>
                                  <a:latin typeface="Cambria Math" panose="02040503050406030204" pitchFamily="18" charset="0"/>
                                </a:rPr>
                                <m:t>(2</m:t>
                              </m:r>
                              <m:func>
                                <m:funcPr>
                                  <m:ctrlPr>
                                    <a:rPr lang="en-US" sz="2000" b="0" i="1" smtClean="0">
                                      <a:solidFill>
                                        <a:srgbClr val="002060"/>
                                      </a:solidFill>
                                      <a:latin typeface="Cambria Math" panose="02040503050406030204" pitchFamily="18" charset="0"/>
                                    </a:rPr>
                                  </m:ctrlPr>
                                </m:funcPr>
                                <m:fName>
                                  <m:r>
                                    <m:rPr>
                                      <m:sty m:val="p"/>
                                    </m:rPr>
                                    <a:rPr lang="en-US" sz="2000" b="0" i="0" smtClean="0">
                                      <a:solidFill>
                                        <a:srgbClr val="002060"/>
                                      </a:solidFill>
                                      <a:latin typeface="Cambria Math" panose="02040503050406030204" pitchFamily="18" charset="0"/>
                                    </a:rPr>
                                    <m:t>log</m:t>
                                  </m:r>
                                </m:fName>
                                <m:e>
                                  <m:d>
                                    <m:dPr>
                                      <m:ctrlPr>
                                        <a:rPr lang="en-US" sz="2000" b="0" i="1" smtClean="0">
                                          <a:solidFill>
                                            <a:srgbClr val="002060"/>
                                          </a:solidFill>
                                          <a:latin typeface="Cambria Math" panose="02040503050406030204" pitchFamily="18" charset="0"/>
                                        </a:rPr>
                                      </m:ctrlPr>
                                    </m:dPr>
                                    <m:e>
                                      <m:r>
                                        <a:rPr lang="en-US" sz="2000" b="0" i="1" smtClean="0">
                                          <a:solidFill>
                                            <a:srgbClr val="002060"/>
                                          </a:solidFill>
                                          <a:latin typeface="Cambria Math" panose="02040503050406030204" pitchFamily="18" charset="0"/>
                                        </a:rPr>
                                        <m:t>𝐷</m:t>
                                      </m:r>
                                    </m:e>
                                  </m:d>
                                </m:e>
                              </m:func>
                              <m:r>
                                <a:rPr lang="en-US" sz="2000" b="0" i="1" smtClean="0">
                                  <a:solidFill>
                                    <a:srgbClr val="002060"/>
                                  </a:solidFill>
                                  <a:latin typeface="Cambria Math" panose="02040503050406030204" pitchFamily="18" charset="0"/>
                                </a:rPr>
                                <m:t>+2)</m:t>
                              </m:r>
                              <m:d>
                                <m:dPr>
                                  <m:begChr m:val="|"/>
                                  <m:endChr m:val="|"/>
                                  <m:ctrlPr>
                                    <a:rPr lang="en-US" sz="2000" b="0" i="1" smtClean="0">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𝔾</m:t>
                                  </m:r>
                                </m:e>
                              </m:d>
                              <m:r>
                                <a:rPr lang="en-US" sz="2000" b="0" i="1" smtClean="0">
                                  <a:solidFill>
                                    <a:srgbClr val="002060"/>
                                  </a:solidFill>
                                  <a:latin typeface="Cambria Math" panose="02040503050406030204" pitchFamily="18" charset="0"/>
                                  <a:ea typeface="Cambria Math" panose="02040503050406030204" pitchFamily="18" charset="0"/>
                                </a:rPr>
                                <m:t>+2|</m:t>
                              </m:r>
                              <m:sSub>
                                <m:sSubPr>
                                  <m:ctrlPr>
                                    <a:rPr lang="en-US" sz="2000" b="0" i="1" smtClean="0">
                                      <a:solidFill>
                                        <a:srgbClr val="002060"/>
                                      </a:solidFill>
                                      <a:latin typeface="Cambria Math" panose="02040503050406030204" pitchFamily="18" charset="0"/>
                                      <a:ea typeface="Cambria Math" panose="02040503050406030204" pitchFamily="18" charset="0"/>
                                    </a:rPr>
                                  </m:ctrlPr>
                                </m:sSubPr>
                                <m:e>
                                  <m:r>
                                    <a:rPr lang="en-US" sz="2000" i="1">
                                      <a:solidFill>
                                        <a:srgbClr val="002060"/>
                                      </a:solidFill>
                                      <a:latin typeface="Cambria Math" panose="02040503050406030204" pitchFamily="18" charset="0"/>
                                      <a:ea typeface="Cambria Math" panose="02040503050406030204" pitchFamily="18" charset="0"/>
                                    </a:rPr>
                                    <m:t>ℤ</m:t>
                                  </m:r>
                                </m:e>
                                <m:sub>
                                  <m:r>
                                    <a:rPr lang="en-US" sz="2000" b="0" i="1" smtClean="0">
                                      <a:solidFill>
                                        <a:srgbClr val="002060"/>
                                      </a:solidFill>
                                      <a:latin typeface="Cambria Math" panose="02040503050406030204" pitchFamily="18" charset="0"/>
                                      <a:ea typeface="Cambria Math" panose="02040503050406030204" pitchFamily="18" charset="0"/>
                                    </a:rPr>
                                    <m:t>𝑝</m:t>
                                  </m:r>
                                </m:sub>
                              </m:sSub>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a:solidFill>
                                <a:srgbClr val="002060"/>
                              </a:solidFill>
                            </a:rPr>
                            <a:t> </a:t>
                          </a:r>
                        </a:p>
                      </a:txBody>
                      <a:tcPr anchor="ctr"/>
                    </a:tc>
                    <a:tc>
                      <a:txBody>
                        <a:body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rgbClr val="002060"/>
                                    </a:solidFill>
                                    <a:latin typeface="Cambria Math" panose="02040503050406030204" pitchFamily="18" charset="0"/>
                                  </a:rPr>
                                  <m:t>3</m:t>
                                </m:r>
                                <m:d>
                                  <m:dPr>
                                    <m:begChr m:val="|"/>
                                    <m:endChr m:val="|"/>
                                    <m:ctrlPr>
                                      <a:rPr lang="en-US" sz="2000" b="0" i="1" smtClean="0">
                                        <a:solidFill>
                                          <a:srgbClr val="002060"/>
                                        </a:solidFill>
                                        <a:latin typeface="Cambria Math" panose="02040503050406030204" pitchFamily="18" charset="0"/>
                                        <a:ea typeface="Cambria Math" panose="02040503050406030204" pitchFamily="18" charset="0"/>
                                      </a:rPr>
                                    </m:ctrlPr>
                                  </m:dPr>
                                  <m:e>
                                    <m:r>
                                      <a:rPr lang="en-US" sz="2000" b="0" i="1" smtClean="0">
                                        <a:solidFill>
                                          <a:srgbClr val="002060"/>
                                        </a:solidFill>
                                        <a:latin typeface="Cambria Math" panose="02040503050406030204" pitchFamily="18" charset="0"/>
                                        <a:ea typeface="Cambria Math" panose="02040503050406030204" pitchFamily="18" charset="0"/>
                                      </a:rPr>
                                      <m:t>𝔾</m:t>
                                    </m:r>
                                  </m:e>
                                </m:d>
                              </m:oMath>
                            </m:oMathPara>
                          </a14:m>
                          <a:endParaRPr lang="en-US" sz="2000" dirty="0">
                            <a:solidFill>
                              <a:srgbClr val="002060"/>
                            </a:solidFill>
                          </a:endParaRPr>
                        </a:p>
                      </a:txBody>
                      <a:tcPr anchor="ctr"/>
                    </a:tc>
                    <a:extLst>
                      <a:ext uri="{0D108BD9-81ED-4DB2-BD59-A6C34878D82A}">
                        <a16:rowId xmlns:a16="http://schemas.microsoft.com/office/drawing/2014/main" val="3161514813"/>
                      </a:ext>
                    </a:extLst>
                  </a:tr>
                </a:tbl>
              </a:graphicData>
            </a:graphic>
          </p:graphicFrame>
        </mc:Choice>
        <mc:Fallback xmlns="">
          <p:graphicFrame>
            <p:nvGraphicFramePr>
              <p:cNvPr id="3" name="Table 4">
                <a:extLst>
                  <a:ext uri="{FF2B5EF4-FFF2-40B4-BE49-F238E27FC236}">
                    <a16:creationId xmlns:a16="http://schemas.microsoft.com/office/drawing/2014/main" id="{F5085A96-3CB3-CD32-ED20-38ACE92412B9}"/>
                  </a:ext>
                </a:extLst>
              </p:cNvPr>
              <p:cNvGraphicFramePr>
                <a:graphicFrameLocks noGrp="1"/>
              </p:cNvGraphicFramePr>
              <p:nvPr>
                <p:extLst>
                  <p:ext uri="{D42A27DB-BD31-4B8C-83A1-F6EECF244321}">
                    <p14:modId xmlns:p14="http://schemas.microsoft.com/office/powerpoint/2010/main" val="2850806545"/>
                  </p:ext>
                </p:extLst>
              </p:nvPr>
            </p:nvGraphicFramePr>
            <p:xfrm>
              <a:off x="2953119" y="2072105"/>
              <a:ext cx="6179720" cy="815912"/>
            </p:xfrm>
            <a:graphic>
              <a:graphicData uri="http://schemas.openxmlformats.org/drawingml/2006/table">
                <a:tbl>
                  <a:tblPr firstRow="1" bandRow="1">
                    <a:tableStyleId>{5940675A-B579-460E-94D1-54222C63F5DA}</a:tableStyleId>
                  </a:tblPr>
                  <a:tblGrid>
                    <a:gridCol w="1921510">
                      <a:extLst>
                        <a:ext uri="{9D8B030D-6E8A-4147-A177-3AD203B41FA5}">
                          <a16:colId xmlns:a16="http://schemas.microsoft.com/office/drawing/2014/main" val="3777875728"/>
                        </a:ext>
                      </a:extLst>
                    </a:gridCol>
                    <a:gridCol w="3073400">
                      <a:extLst>
                        <a:ext uri="{9D8B030D-6E8A-4147-A177-3AD203B41FA5}">
                          <a16:colId xmlns:a16="http://schemas.microsoft.com/office/drawing/2014/main" val="1174794686"/>
                        </a:ext>
                      </a:extLst>
                    </a:gridCol>
                    <a:gridCol w="1184810">
                      <a:extLst>
                        <a:ext uri="{9D8B030D-6E8A-4147-A177-3AD203B41FA5}">
                          <a16:colId xmlns:a16="http://schemas.microsoft.com/office/drawing/2014/main" val="2564289987"/>
                        </a:ext>
                      </a:extLst>
                    </a:gridCol>
                  </a:tblGrid>
                  <a:tr h="396240">
                    <a:tc>
                      <a:txBody>
                        <a:bodyPr/>
                        <a:lstStyle/>
                        <a:p>
                          <a:pPr algn="ctr"/>
                          <a:r>
                            <a:rPr lang="en-US" sz="2000" b="1" dirty="0">
                              <a:ln>
                                <a:solidFill>
                                  <a:srgbClr val="861F41"/>
                                </a:solidFill>
                              </a:ln>
                              <a:solidFill>
                                <a:schemeClr val="bg1"/>
                              </a:solidFill>
                              <a:highlight>
                                <a:srgbClr val="861F41"/>
                              </a:highlight>
                              <a:latin typeface="Bierstadt" panose="020B0004020202020204" pitchFamily="34" charset="0"/>
                            </a:rPr>
                            <a:t>Scheme</a:t>
                          </a:r>
                        </a:p>
                      </a:txBody>
                      <a:tcPr>
                        <a:solidFill>
                          <a:srgbClr val="861F41"/>
                        </a:solidFill>
                      </a:tcPr>
                    </a:tc>
                    <a:tc>
                      <a:txBody>
                        <a:bodyPr/>
                        <a:lstStyle/>
                        <a:p>
                          <a:pPr algn="ctr"/>
                          <a:r>
                            <a:rPr lang="en-US" sz="2000" b="0" dirty="0" err="1">
                              <a:solidFill>
                                <a:schemeClr val="bg1"/>
                              </a:solidFill>
                              <a:highlight>
                                <a:srgbClr val="861F41"/>
                              </a:highlight>
                              <a:latin typeface="Bierstadt" panose="020B0004020202020204" pitchFamily="34" charset="0"/>
                            </a:rPr>
                            <a:t>Porla</a:t>
                          </a:r>
                          <a:r>
                            <a:rPr lang="en-US" sz="2000" b="0" baseline="-25000" dirty="0" err="1">
                              <a:solidFill>
                                <a:schemeClr val="bg1"/>
                              </a:solidFill>
                              <a:highlight>
                                <a:srgbClr val="861F41"/>
                              </a:highlight>
                              <a:latin typeface="Bierstadt" panose="020B0004020202020204" pitchFamily="34" charset="0"/>
                            </a:rPr>
                            <a:t>ipa</a:t>
                          </a:r>
                          <a:endParaRPr lang="en-US" sz="2000" b="0" dirty="0">
                            <a:ln>
                              <a:solidFill>
                                <a:srgbClr val="861F41"/>
                              </a:solidFill>
                            </a:ln>
                            <a:solidFill>
                              <a:schemeClr val="bg1"/>
                            </a:solidFill>
                            <a:highlight>
                              <a:srgbClr val="861F41"/>
                            </a:highlight>
                            <a:latin typeface="Bierstadt" panose="020B0004020202020204" pitchFamily="34" charset="0"/>
                          </a:endParaRPr>
                        </a:p>
                      </a:txBody>
                      <a:tcPr>
                        <a:solidFill>
                          <a:srgbClr val="861F41"/>
                        </a:solidFill>
                      </a:tcPr>
                    </a:tc>
                    <a:tc>
                      <a:txBody>
                        <a:bodyPr/>
                        <a:lstStyle/>
                        <a:p>
                          <a:pPr algn="ctr"/>
                          <a:r>
                            <a:rPr lang="en-US" sz="2000" b="0" dirty="0" err="1">
                              <a:solidFill>
                                <a:schemeClr val="bg1"/>
                              </a:solidFill>
                              <a:highlight>
                                <a:srgbClr val="861F41"/>
                              </a:highlight>
                              <a:latin typeface="Bierstadt" panose="020B0004020202020204" pitchFamily="34" charset="0"/>
                            </a:rPr>
                            <a:t>Porla</a:t>
                          </a:r>
                          <a:r>
                            <a:rPr lang="en-US" sz="2000" b="0" baseline="-25000" dirty="0" err="1">
                              <a:solidFill>
                                <a:schemeClr val="bg1"/>
                              </a:solidFill>
                              <a:highlight>
                                <a:srgbClr val="861F41"/>
                              </a:highlight>
                              <a:latin typeface="Bierstadt" panose="020B0004020202020204" pitchFamily="34" charset="0"/>
                            </a:rPr>
                            <a:t>kzg</a:t>
                          </a:r>
                          <a:endParaRPr lang="en-US" sz="2000" b="0" dirty="0">
                            <a:ln>
                              <a:solidFill>
                                <a:srgbClr val="861F41"/>
                              </a:solidFill>
                            </a:ln>
                            <a:solidFill>
                              <a:schemeClr val="bg1"/>
                            </a:solidFill>
                            <a:highlight>
                              <a:srgbClr val="861F41"/>
                            </a:highlight>
                            <a:latin typeface="Bierstadt" panose="020B0004020202020204" pitchFamily="34" charset="0"/>
                          </a:endParaRPr>
                        </a:p>
                      </a:txBody>
                      <a:tcPr>
                        <a:solidFill>
                          <a:srgbClr val="861F41"/>
                        </a:solidFill>
                      </a:tcPr>
                    </a:tc>
                    <a:extLst>
                      <a:ext uri="{0D108BD9-81ED-4DB2-BD59-A6C34878D82A}">
                        <a16:rowId xmlns:a16="http://schemas.microsoft.com/office/drawing/2014/main" val="2189640234"/>
                      </a:ext>
                    </a:extLst>
                  </a:tr>
                  <a:tr h="419672">
                    <a:tc>
                      <a:txBody>
                        <a:bodyPr/>
                        <a:lstStyle/>
                        <a:p>
                          <a:pPr marL="12700" indent="0" algn="ctr">
                            <a:buFont typeface="Arial" panose="020B0604020202020204" pitchFamily="34" charset="0"/>
                            <a:buNone/>
                            <a:tabLst/>
                          </a:pPr>
                          <a:r>
                            <a:rPr lang="en-US" sz="2000" dirty="0">
                              <a:solidFill>
                                <a:srgbClr val="002060"/>
                              </a:solidFill>
                            </a:rPr>
                            <a:t>Audit Proof Size</a:t>
                          </a:r>
                        </a:p>
                      </a:txBody>
                      <a:tcPr anchor="ctr"/>
                    </a:tc>
                    <a:tc>
                      <a:txBody>
                        <a:bodyPr/>
                        <a:lstStyle/>
                        <a:p>
                          <a:endParaRPr lang="en-US"/>
                        </a:p>
                      </a:txBody>
                      <a:tcPr anchor="ctr">
                        <a:blipFill>
                          <a:blip r:embed="rId12"/>
                          <a:stretch>
                            <a:fillRect l="-63223" t="-106061" r="-39256" b="-24242"/>
                          </a:stretch>
                        </a:blipFill>
                      </a:tcPr>
                    </a:tc>
                    <a:tc>
                      <a:txBody>
                        <a:bodyPr/>
                        <a:lstStyle/>
                        <a:p>
                          <a:endParaRPr lang="en-US"/>
                        </a:p>
                      </a:txBody>
                      <a:tcPr anchor="ctr">
                        <a:blipFill>
                          <a:blip r:embed="rId12"/>
                          <a:stretch>
                            <a:fillRect l="-420213" t="-106061" r="-1064" b="-24242"/>
                          </a:stretch>
                        </a:blipFill>
                      </a:tcPr>
                    </a:tc>
                    <a:extLst>
                      <a:ext uri="{0D108BD9-81ED-4DB2-BD59-A6C34878D82A}">
                        <a16:rowId xmlns:a16="http://schemas.microsoft.com/office/drawing/2014/main" val="3161514813"/>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0F1D5A-32AF-85A9-B7FD-5809064C6541}"/>
                  </a:ext>
                </a:extLst>
              </p:cNvPr>
              <p:cNvSpPr txBox="1"/>
              <p:nvPr/>
            </p:nvSpPr>
            <p:spPr>
              <a:xfrm>
                <a:off x="873483" y="1490633"/>
                <a:ext cx="9517990"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Proof of the server’s knowledge of the aggregated codeword given its commitment </a:t>
                </a:r>
                <a14:m>
                  <m:oMath xmlns:m="http://schemas.openxmlformats.org/officeDocument/2006/math">
                    <m:r>
                      <a:rPr lang="en-US" sz="2000" b="0" i="1" smtClean="0">
                        <a:solidFill>
                          <a:srgbClr val="002060"/>
                        </a:solidFill>
                        <a:latin typeface="Cambria Math" panose="02040503050406030204" pitchFamily="18" charset="0"/>
                      </a:rPr>
                      <m:t>𝑃</m:t>
                    </m:r>
                  </m:oMath>
                </a14:m>
                <a:r>
                  <a:rPr lang="en-US" sz="2000" dirty="0">
                    <a:solidFill>
                      <a:srgbClr val="002060"/>
                    </a:solidFill>
                    <a:latin typeface="Bierstadt" panose="020B0004020202020204" pitchFamily="34" charset="0"/>
                  </a:rPr>
                  <a:t>.</a:t>
                </a:r>
              </a:p>
            </p:txBody>
          </p:sp>
        </mc:Choice>
        <mc:Fallback xmlns="">
          <p:sp>
            <p:nvSpPr>
              <p:cNvPr id="7" name="TextBox 6">
                <a:extLst>
                  <a:ext uri="{FF2B5EF4-FFF2-40B4-BE49-F238E27FC236}">
                    <a16:creationId xmlns:a16="http://schemas.microsoft.com/office/drawing/2014/main" id="{8B0F1D5A-32AF-85A9-B7FD-5809064C6541}"/>
                  </a:ext>
                </a:extLst>
              </p:cNvPr>
              <p:cNvSpPr txBox="1">
                <a:spLocks noRot="1" noChangeAspect="1" noMove="1" noResize="1" noEditPoints="1" noAdjustHandles="1" noChangeArrowheads="1" noChangeShapeType="1" noTextEdit="1"/>
              </p:cNvSpPr>
              <p:nvPr/>
            </p:nvSpPr>
            <p:spPr>
              <a:xfrm>
                <a:off x="873483" y="1490633"/>
                <a:ext cx="9517990" cy="400110"/>
              </a:xfrm>
              <a:prstGeom prst="rect">
                <a:avLst/>
              </a:prstGeom>
              <a:blipFill>
                <a:blip r:embed="rId13"/>
                <a:stretch>
                  <a:fillRect l="-666" t="-9375" b="-2812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00DE02C-0801-D646-6FFF-F36887E864BF}"/>
              </a:ext>
            </a:extLst>
          </p:cNvPr>
          <p:cNvSpPr txBox="1"/>
          <p:nvPr/>
        </p:nvSpPr>
        <p:spPr>
          <a:xfrm>
            <a:off x="3700757" y="4094795"/>
            <a:ext cx="2696059" cy="461665"/>
          </a:xfrm>
          <a:prstGeom prst="rect">
            <a:avLst/>
          </a:prstGeom>
          <a:noFill/>
        </p:spPr>
        <p:txBody>
          <a:bodyPr wrap="none" rtlCol="0">
            <a:spAutoFit/>
          </a:bodyPr>
          <a:lstStyle/>
          <a:p>
            <a:r>
              <a:rPr lang="en-US" sz="2400" dirty="0">
                <a:solidFill>
                  <a:schemeClr val="accent6"/>
                </a:solidFill>
              </a:rPr>
              <a:t>An evaluation point </a:t>
            </a:r>
          </a:p>
        </p:txBody>
      </p:sp>
      <p:cxnSp>
        <p:nvCxnSpPr>
          <p:cNvPr id="14" name="Straight Arrow Connector 13">
            <a:extLst>
              <a:ext uri="{FF2B5EF4-FFF2-40B4-BE49-F238E27FC236}">
                <a16:creationId xmlns:a16="http://schemas.microsoft.com/office/drawing/2014/main" id="{E32E9858-EBD2-C294-3613-667626D3690D}"/>
              </a:ext>
            </a:extLst>
          </p:cNvPr>
          <p:cNvCxnSpPr>
            <a:cxnSpLocks/>
          </p:cNvCxnSpPr>
          <p:nvPr/>
        </p:nvCxnSpPr>
        <p:spPr>
          <a:xfrm flipH="1">
            <a:off x="2985575" y="5102416"/>
            <a:ext cx="4729162"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0999BF2-051C-48AD-7A1C-E2F750A0A8FA}"/>
                  </a:ext>
                </a:extLst>
              </p:cNvPr>
              <p:cNvSpPr txBox="1"/>
              <p:nvPr/>
            </p:nvSpPr>
            <p:spPr>
              <a:xfrm>
                <a:off x="4179759" y="5109359"/>
                <a:ext cx="173805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ea typeface="Cambria Math" panose="02040503050406030204" pitchFamily="18" charset="0"/>
                        </a:rPr>
                        <m:t>𝜋</m:t>
                      </m:r>
                    </m:oMath>
                  </m:oMathPara>
                </a14:m>
                <a:endParaRPr lang="en-US" sz="2400" dirty="0">
                  <a:solidFill>
                    <a:schemeClr val="accent2"/>
                  </a:solidFill>
                </a:endParaRPr>
              </a:p>
            </p:txBody>
          </p:sp>
        </mc:Choice>
        <mc:Fallback xmlns="">
          <p:sp>
            <p:nvSpPr>
              <p:cNvPr id="21" name="TextBox 20">
                <a:extLst>
                  <a:ext uri="{FF2B5EF4-FFF2-40B4-BE49-F238E27FC236}">
                    <a16:creationId xmlns:a16="http://schemas.microsoft.com/office/drawing/2014/main" id="{C0999BF2-051C-48AD-7A1C-E2F750A0A8FA}"/>
                  </a:ext>
                </a:extLst>
              </p:cNvPr>
              <p:cNvSpPr txBox="1">
                <a:spLocks noRot="1" noChangeAspect="1" noMove="1" noResize="1" noEditPoints="1" noAdjustHandles="1" noChangeArrowheads="1" noChangeShapeType="1" noTextEdit="1"/>
              </p:cNvSpPr>
              <p:nvPr/>
            </p:nvSpPr>
            <p:spPr>
              <a:xfrm>
                <a:off x="4179759" y="5109359"/>
                <a:ext cx="1738054" cy="461665"/>
              </a:xfrm>
              <a:prstGeom prst="rect">
                <a:avLst/>
              </a:prstGeom>
              <a:blipFill>
                <a:blip r:embed="rId14"/>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CC8724A3-987A-73B8-50E5-D57AA4EB1CB5}"/>
              </a:ext>
            </a:extLst>
          </p:cNvPr>
          <p:cNvSpPr txBox="1"/>
          <p:nvPr/>
        </p:nvSpPr>
        <p:spPr>
          <a:xfrm>
            <a:off x="4616680" y="5460526"/>
            <a:ext cx="864211" cy="461665"/>
          </a:xfrm>
          <a:prstGeom prst="rect">
            <a:avLst/>
          </a:prstGeom>
          <a:noFill/>
        </p:spPr>
        <p:txBody>
          <a:bodyPr wrap="none" rtlCol="0">
            <a:spAutoFit/>
          </a:bodyPr>
          <a:lstStyle/>
          <a:p>
            <a:r>
              <a:rPr lang="en-US" sz="2400" dirty="0">
                <a:solidFill>
                  <a:schemeClr val="accent2"/>
                </a:solidFill>
              </a:rPr>
              <a:t>Proof</a:t>
            </a:r>
          </a:p>
        </p:txBody>
      </p:sp>
      <p:sp>
        <p:nvSpPr>
          <p:cNvPr id="20" name="Slide Number Placeholder 19">
            <a:extLst>
              <a:ext uri="{FF2B5EF4-FFF2-40B4-BE49-F238E27FC236}">
                <a16:creationId xmlns:a16="http://schemas.microsoft.com/office/drawing/2014/main" id="{DD03C5F7-89FE-1B58-952E-228EF67EB8C7}"/>
              </a:ext>
            </a:extLst>
          </p:cNvPr>
          <p:cNvSpPr>
            <a:spLocks noGrp="1"/>
          </p:cNvSpPr>
          <p:nvPr>
            <p:ph type="sldNum" sz="quarter" idx="12"/>
          </p:nvPr>
        </p:nvSpPr>
        <p:spPr/>
        <p:txBody>
          <a:bodyPr/>
          <a:lstStyle/>
          <a:p>
            <a:fld id="{C2D47E1E-16B8-6B43-8345-A36FFC908F81}" type="slidenum">
              <a:rPr lang="en-US" smtClean="0"/>
              <a:t>14</a:t>
            </a:fld>
            <a:endParaRPr lang="en-US"/>
          </a:p>
        </p:txBody>
      </p:sp>
    </p:spTree>
    <p:extLst>
      <p:ext uri="{BB962C8B-B14F-4D97-AF65-F5344CB8AC3E}">
        <p14:creationId xmlns:p14="http://schemas.microsoft.com/office/powerpoint/2010/main" val="145953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25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25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25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25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250"/>
                                        <p:tgtEl>
                                          <p:spTgt spid="1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250"/>
                                        <p:tgtEl>
                                          <p:spTgt spid="1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250"/>
                                        <p:tgtEl>
                                          <p:spTgt spid="22"/>
                                        </p:tgtEl>
                                      </p:cBhvr>
                                    </p:animEffect>
                                  </p:childTnLst>
                                </p:cTn>
                              </p:par>
                              <p:par>
                                <p:cTn id="36" presetID="3" presetClass="entr" presetSubtype="1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25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25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animBg="1"/>
      <p:bldP spid="16" grpId="0"/>
      <p:bldP spid="1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Evaluation - Configuration</a:t>
            </a:r>
          </a:p>
        </p:txBody>
      </p:sp>
      <p:sp>
        <p:nvSpPr>
          <p:cNvPr id="3" name="TextBox 2">
            <a:extLst>
              <a:ext uri="{FF2B5EF4-FFF2-40B4-BE49-F238E27FC236}">
                <a16:creationId xmlns:a16="http://schemas.microsoft.com/office/drawing/2014/main" id="{6DCB4224-AE69-D83F-9680-BDD2E1173F03}"/>
              </a:ext>
            </a:extLst>
          </p:cNvPr>
          <p:cNvSpPr txBox="1"/>
          <p:nvPr/>
        </p:nvSpPr>
        <p:spPr>
          <a:xfrm>
            <a:off x="838200" y="1800225"/>
            <a:ext cx="7848687" cy="4524315"/>
          </a:xfrm>
          <a:prstGeom prst="rect">
            <a:avLst/>
          </a:prstGeom>
          <a:noFill/>
        </p:spPr>
        <p:txBody>
          <a:bodyPr wrap="none" rtlCol="0">
            <a:spAutoFit/>
          </a:bodyPr>
          <a:lstStyle/>
          <a:p>
            <a:pPr marL="342900" indent="-342900">
              <a:buFont typeface="Arial" panose="020B0604020202020204" pitchFamily="34" charset="0"/>
              <a:buChar char="•"/>
            </a:pPr>
            <a:r>
              <a:rPr lang="en-US" sz="2400" b="1" dirty="0">
                <a:solidFill>
                  <a:srgbClr val="002060"/>
                </a:solidFill>
                <a:latin typeface="Bierstadt" panose="020B0004020202020204" pitchFamily="34" charset="0"/>
              </a:rPr>
              <a:t>Server:</a:t>
            </a:r>
            <a:r>
              <a:rPr lang="en-US" sz="2400" dirty="0">
                <a:solidFill>
                  <a:srgbClr val="002060"/>
                </a:solidFill>
                <a:latin typeface="Bierstadt" panose="020B0004020202020204" pitchFamily="34" charset="0"/>
              </a:rPr>
              <a:t>  </a:t>
            </a:r>
          </a:p>
          <a:p>
            <a:pPr marL="800100" lvl="1" indent="-342900">
              <a:buFont typeface="Wingdings" pitchFamily="2" charset="2"/>
              <a:buChar char="§"/>
            </a:pPr>
            <a:r>
              <a:rPr lang="en-US" sz="2400" dirty="0">
                <a:solidFill>
                  <a:srgbClr val="002060"/>
                </a:solidFill>
                <a:latin typeface="Bierstadt" panose="020B0004020202020204" pitchFamily="34" charset="0"/>
              </a:rPr>
              <a:t>Amazon EC2 c6i.8xlarge.</a:t>
            </a:r>
          </a:p>
          <a:p>
            <a:pPr marL="800100" lvl="1" indent="-342900">
              <a:buFont typeface="Wingdings" pitchFamily="2" charset="2"/>
              <a:buChar char="§"/>
            </a:pPr>
            <a:r>
              <a:rPr lang="en-US" sz="2400" dirty="0">
                <a:solidFill>
                  <a:srgbClr val="002060"/>
                </a:solidFill>
                <a:latin typeface="Bierstadt" panose="020B0004020202020204" pitchFamily="34" charset="0"/>
              </a:rPr>
              <a:t>16-core Intel Xeon Platinum 8375C CPU @ 2.9 GHz.</a:t>
            </a:r>
          </a:p>
          <a:p>
            <a:pPr marL="800100" lvl="1" indent="-342900">
              <a:buFont typeface="Wingdings" pitchFamily="2" charset="2"/>
              <a:buChar char="§"/>
            </a:pPr>
            <a:r>
              <a:rPr lang="en-US" sz="2400" dirty="0">
                <a:solidFill>
                  <a:srgbClr val="002060"/>
                </a:solidFill>
                <a:latin typeface="Bierstadt" panose="020B0004020202020204" pitchFamily="34" charset="0"/>
              </a:rPr>
              <a:t>64 GB RAM.</a:t>
            </a:r>
          </a:p>
          <a:p>
            <a:pPr marL="800100" lvl="1" indent="-342900">
              <a:buFont typeface="Wingdings" pitchFamily="2" charset="2"/>
              <a:buChar char="§"/>
            </a:pPr>
            <a:endParaRPr lang="en-US" sz="2400" dirty="0">
              <a:solidFill>
                <a:srgbClr val="002060"/>
              </a:solidFill>
              <a:latin typeface="Bierstadt" panose="020B0004020202020204" pitchFamily="34" charset="0"/>
            </a:endParaRPr>
          </a:p>
          <a:p>
            <a:pPr marL="342900" indent="-342900">
              <a:buFont typeface="Arial" panose="020B0604020202020204" pitchFamily="34" charset="0"/>
              <a:buChar char="•"/>
            </a:pPr>
            <a:r>
              <a:rPr lang="en-US" sz="2400" b="1" dirty="0">
                <a:solidFill>
                  <a:srgbClr val="002060"/>
                </a:solidFill>
                <a:latin typeface="Bierstadt" panose="020B0004020202020204" pitchFamily="34" charset="0"/>
              </a:rPr>
              <a:t>Client</a:t>
            </a:r>
            <a:r>
              <a:rPr lang="en-US" sz="2400" dirty="0">
                <a:solidFill>
                  <a:srgbClr val="002060"/>
                </a:solidFill>
                <a:latin typeface="Bierstadt" panose="020B0004020202020204" pitchFamily="34" charset="0"/>
              </a:rPr>
              <a:t>: </a:t>
            </a:r>
          </a:p>
          <a:p>
            <a:pPr marL="800100" lvl="1" indent="-342900">
              <a:buFont typeface="Wingdings" pitchFamily="2" charset="2"/>
              <a:buChar char="§"/>
            </a:pPr>
            <a:r>
              <a:rPr lang="en-US" sz="2400" dirty="0">
                <a:solidFill>
                  <a:srgbClr val="002060"/>
                </a:solidFill>
                <a:latin typeface="Bierstadt" panose="020B0004020202020204" pitchFamily="34" charset="0"/>
              </a:rPr>
              <a:t>Intel i7-6820HQ CPU @ 2.7 GHz.</a:t>
            </a:r>
          </a:p>
          <a:p>
            <a:pPr marL="800100" lvl="1" indent="-342900">
              <a:buFont typeface="Wingdings" pitchFamily="2" charset="2"/>
              <a:buChar char="§"/>
            </a:pPr>
            <a:r>
              <a:rPr lang="en-US" sz="2400" dirty="0">
                <a:solidFill>
                  <a:srgbClr val="002060"/>
                </a:solidFill>
                <a:latin typeface="Bierstadt" panose="020B0004020202020204" pitchFamily="34" charset="0"/>
              </a:rPr>
              <a:t>16 GB RAM.</a:t>
            </a:r>
          </a:p>
          <a:p>
            <a:pPr marL="800100" lvl="1" indent="-342900">
              <a:buFont typeface="Wingdings" pitchFamily="2" charset="2"/>
              <a:buChar char="§"/>
            </a:pPr>
            <a:endParaRPr lang="en-US" sz="2400" dirty="0">
              <a:solidFill>
                <a:srgbClr val="002060"/>
              </a:solidFill>
              <a:latin typeface="Bierstadt" panose="020B0004020202020204" pitchFamily="34" charset="0"/>
            </a:endParaRPr>
          </a:p>
          <a:p>
            <a:pPr marL="342900" indent="-342900">
              <a:buFont typeface="Arial" panose="020B0604020202020204" pitchFamily="34" charset="0"/>
              <a:buChar char="•"/>
            </a:pPr>
            <a:r>
              <a:rPr lang="en-US" sz="2400" b="1" dirty="0">
                <a:solidFill>
                  <a:srgbClr val="002060"/>
                </a:solidFill>
                <a:latin typeface="Bierstadt" panose="020B0004020202020204" pitchFamily="34" charset="0"/>
              </a:rPr>
              <a:t>Implementation</a:t>
            </a:r>
            <a:r>
              <a:rPr lang="en-US" sz="2400" dirty="0">
                <a:solidFill>
                  <a:srgbClr val="002060"/>
                </a:solidFill>
                <a:latin typeface="Bierstadt" panose="020B0004020202020204" pitchFamily="34" charset="0"/>
              </a:rPr>
              <a:t>:</a:t>
            </a:r>
          </a:p>
          <a:p>
            <a:pPr marL="800100" lvl="1" indent="-342900">
              <a:buFont typeface="Wingdings" pitchFamily="2" charset="2"/>
              <a:buChar char="§"/>
            </a:pPr>
            <a:r>
              <a:rPr lang="en-US" sz="2400" dirty="0">
                <a:solidFill>
                  <a:srgbClr val="002060"/>
                </a:solidFill>
                <a:latin typeface="Bierstadt" panose="020B0004020202020204" pitchFamily="34" charset="0"/>
              </a:rPr>
              <a:t>C++ with ~4,000 LOCs.</a:t>
            </a:r>
          </a:p>
          <a:p>
            <a:pPr marL="800100" lvl="1" indent="-342900">
              <a:buFont typeface="Wingdings" pitchFamily="2" charset="2"/>
              <a:buChar char="§"/>
            </a:pPr>
            <a:r>
              <a:rPr lang="en-US" sz="2400" dirty="0">
                <a:solidFill>
                  <a:srgbClr val="002060"/>
                </a:solidFill>
                <a:latin typeface="Bierstadt" panose="020B0004020202020204" pitchFamily="34" charset="0"/>
              </a:rPr>
              <a:t>Secp256k1 (</a:t>
            </a:r>
            <a:r>
              <a:rPr lang="en-US" sz="2400" dirty="0" err="1">
                <a:solidFill>
                  <a:srgbClr val="002060"/>
                </a:solidFill>
                <a:latin typeface="Bierstadt" panose="020B0004020202020204" pitchFamily="34" charset="0"/>
              </a:rPr>
              <a:t>Porla</a:t>
            </a:r>
            <a:r>
              <a:rPr lang="en-US" sz="2400" baseline="-25000" dirty="0" err="1">
                <a:solidFill>
                  <a:srgbClr val="002060"/>
                </a:solidFill>
                <a:latin typeface="Bierstadt" panose="020B0004020202020204" pitchFamily="34" charset="0"/>
              </a:rPr>
              <a:t>ipa</a:t>
            </a:r>
            <a:r>
              <a:rPr lang="en-US" sz="2400" baseline="-25000" dirty="0">
                <a:solidFill>
                  <a:srgbClr val="002060"/>
                </a:solidFill>
                <a:latin typeface="Bierstadt" panose="020B0004020202020204" pitchFamily="34" charset="0"/>
              </a:rPr>
              <a:t> </a:t>
            </a:r>
            <a:r>
              <a:rPr lang="en-US" sz="2400" dirty="0">
                <a:solidFill>
                  <a:srgbClr val="002060"/>
                </a:solidFill>
                <a:latin typeface="Bierstadt" panose="020B0004020202020204" pitchFamily="34" charset="0"/>
              </a:rPr>
              <a:t>), BN254 (</a:t>
            </a:r>
            <a:r>
              <a:rPr lang="en-US" sz="2400" dirty="0" err="1">
                <a:solidFill>
                  <a:srgbClr val="002060"/>
                </a:solidFill>
                <a:latin typeface="Bierstadt" panose="020B0004020202020204" pitchFamily="34" charset="0"/>
              </a:rPr>
              <a:t>Porla</a:t>
            </a:r>
            <a:r>
              <a:rPr lang="en-US" sz="2400" baseline="-25000" dirty="0" err="1">
                <a:solidFill>
                  <a:srgbClr val="002060"/>
                </a:solidFill>
                <a:latin typeface="Bierstadt" panose="020B0004020202020204" pitchFamily="34" charset="0"/>
              </a:rPr>
              <a:t>kzg</a:t>
            </a:r>
            <a:r>
              <a:rPr lang="en-US" sz="2400" dirty="0">
                <a:solidFill>
                  <a:srgbClr val="002060"/>
                </a:solidFill>
                <a:latin typeface="Bierstadt" panose="020B0004020202020204" pitchFamily="34" charset="0"/>
              </a:rPr>
              <a:t>)</a:t>
            </a:r>
          </a:p>
        </p:txBody>
      </p:sp>
      <p:sp>
        <p:nvSpPr>
          <p:cNvPr id="4" name="Slide Number Placeholder 3">
            <a:extLst>
              <a:ext uri="{FF2B5EF4-FFF2-40B4-BE49-F238E27FC236}">
                <a16:creationId xmlns:a16="http://schemas.microsoft.com/office/drawing/2014/main" id="{335C1E7D-E277-88A8-8002-DBEE8520B4C5}"/>
              </a:ext>
            </a:extLst>
          </p:cNvPr>
          <p:cNvSpPr>
            <a:spLocks noGrp="1"/>
          </p:cNvSpPr>
          <p:nvPr>
            <p:ph type="sldNum" sz="quarter" idx="12"/>
          </p:nvPr>
        </p:nvSpPr>
        <p:spPr/>
        <p:txBody>
          <a:bodyPr/>
          <a:lstStyle/>
          <a:p>
            <a:fld id="{C2D47E1E-16B8-6B43-8345-A36FFC908F81}" type="slidenum">
              <a:rPr lang="en-US" smtClean="0"/>
              <a:t>15</a:t>
            </a:fld>
            <a:endParaRPr lang="en-US"/>
          </a:p>
        </p:txBody>
      </p:sp>
    </p:spTree>
    <p:extLst>
      <p:ext uri="{BB962C8B-B14F-4D97-AF65-F5344CB8AC3E}">
        <p14:creationId xmlns:p14="http://schemas.microsoft.com/office/powerpoint/2010/main" val="12423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Evaluation – Audit Proof Size</a:t>
            </a:r>
          </a:p>
        </p:txBody>
      </p:sp>
      <p:pic>
        <p:nvPicPr>
          <p:cNvPr id="4" name="Picture 3">
            <a:extLst>
              <a:ext uri="{FF2B5EF4-FFF2-40B4-BE49-F238E27FC236}">
                <a16:creationId xmlns:a16="http://schemas.microsoft.com/office/drawing/2014/main" id="{C066E396-4A44-D350-EA34-05AC9FB7C270}"/>
              </a:ext>
            </a:extLst>
          </p:cNvPr>
          <p:cNvPicPr>
            <a:picLocks noChangeAspect="1"/>
          </p:cNvPicPr>
          <p:nvPr/>
        </p:nvPicPr>
        <p:blipFill>
          <a:blip r:embed="rId3"/>
          <a:stretch>
            <a:fillRect/>
          </a:stretch>
        </p:blipFill>
        <p:spPr>
          <a:xfrm>
            <a:off x="779583" y="2103148"/>
            <a:ext cx="10032652" cy="2727322"/>
          </a:xfrm>
          <a:prstGeom prst="rect">
            <a:avLst/>
          </a:prstGeom>
        </p:spPr>
      </p:pic>
      <p:graphicFrame>
        <p:nvGraphicFramePr>
          <p:cNvPr id="5" name="Table 5">
            <a:extLst>
              <a:ext uri="{FF2B5EF4-FFF2-40B4-BE49-F238E27FC236}">
                <a16:creationId xmlns:a16="http://schemas.microsoft.com/office/drawing/2014/main" id="{EC2FF962-7660-A837-4C1E-E6A1D2FFD1B6}"/>
              </a:ext>
            </a:extLst>
          </p:cNvPr>
          <p:cNvGraphicFramePr>
            <a:graphicFrameLocks noGrp="1"/>
          </p:cNvGraphicFramePr>
          <p:nvPr>
            <p:extLst>
              <p:ext uri="{D42A27DB-BD31-4B8C-83A1-F6EECF244321}">
                <p14:modId xmlns:p14="http://schemas.microsoft.com/office/powerpoint/2010/main" val="93565054"/>
              </p:ext>
            </p:extLst>
          </p:nvPr>
        </p:nvGraphicFramePr>
        <p:xfrm>
          <a:off x="1340822" y="5242930"/>
          <a:ext cx="3688376" cy="1188720"/>
        </p:xfrm>
        <a:graphic>
          <a:graphicData uri="http://schemas.openxmlformats.org/drawingml/2006/table">
            <a:tbl>
              <a:tblPr firstRow="1" bandRow="1">
                <a:tableStyleId>{5940675A-B579-460E-94D1-54222C63F5DA}</a:tableStyleId>
              </a:tblPr>
              <a:tblGrid>
                <a:gridCol w="1582618">
                  <a:extLst>
                    <a:ext uri="{9D8B030D-6E8A-4147-A177-3AD203B41FA5}">
                      <a16:colId xmlns:a16="http://schemas.microsoft.com/office/drawing/2014/main" val="2461271244"/>
                    </a:ext>
                  </a:extLst>
                </a:gridCol>
                <a:gridCol w="2105758">
                  <a:extLst>
                    <a:ext uri="{9D8B030D-6E8A-4147-A177-3AD203B41FA5}">
                      <a16:colId xmlns:a16="http://schemas.microsoft.com/office/drawing/2014/main" val="3155072102"/>
                    </a:ext>
                  </a:extLst>
                </a:gridCol>
              </a:tblGrid>
              <a:tr h="370840">
                <a:tc>
                  <a:txBody>
                    <a:bodyPr/>
                    <a:lstStyle/>
                    <a:p>
                      <a:pPr algn="ctr"/>
                      <a:r>
                        <a:rPr lang="en-US" sz="2000" dirty="0">
                          <a:solidFill>
                            <a:schemeClr val="bg1"/>
                          </a:solidFill>
                          <a:highlight>
                            <a:srgbClr val="861F41"/>
                          </a:highlight>
                          <a:latin typeface="Bierstadt" panose="020B0004020202020204" pitchFamily="34" charset="0"/>
                        </a:rPr>
                        <a:t>Scheme</a:t>
                      </a:r>
                    </a:p>
                  </a:txBody>
                  <a:tcPr>
                    <a:solidFill>
                      <a:srgbClr val="861F41"/>
                    </a:solidFill>
                  </a:tcPr>
                </a:tc>
                <a:tc>
                  <a:txBody>
                    <a:bodyPr/>
                    <a:lstStyle/>
                    <a:p>
                      <a:pPr algn="ctr"/>
                      <a:r>
                        <a:rPr lang="en-US" sz="2000" dirty="0">
                          <a:solidFill>
                            <a:schemeClr val="bg1"/>
                          </a:solidFill>
                          <a:highlight>
                            <a:srgbClr val="861F41"/>
                          </a:highlight>
                          <a:latin typeface="Bierstadt" panose="020B0004020202020204" pitchFamily="34" charset="0"/>
                        </a:rPr>
                        <a:t>Proof Size (KB)</a:t>
                      </a:r>
                    </a:p>
                  </a:txBody>
                  <a:tcPr>
                    <a:solidFill>
                      <a:srgbClr val="861F41"/>
                    </a:solidFill>
                  </a:tcPr>
                </a:tc>
                <a:extLst>
                  <a:ext uri="{0D108BD9-81ED-4DB2-BD59-A6C34878D82A}">
                    <a16:rowId xmlns:a16="http://schemas.microsoft.com/office/drawing/2014/main" val="2786220697"/>
                  </a:ext>
                </a:extLst>
              </a:tr>
              <a:tr h="370840">
                <a:tc>
                  <a:txBody>
                    <a:bodyPr/>
                    <a:lstStyle/>
                    <a:p>
                      <a:pPr algn="ctr"/>
                      <a:r>
                        <a:rPr lang="en-US" sz="2000" dirty="0" err="1">
                          <a:solidFill>
                            <a:srgbClr val="002060"/>
                          </a:solidFill>
                          <a:latin typeface="Bierstadt" panose="020B0004020202020204" pitchFamily="34" charset="0"/>
                        </a:rPr>
                        <a:t>Porla</a:t>
                      </a:r>
                      <a:r>
                        <a:rPr lang="en-US" sz="2000" baseline="-25000" dirty="0" err="1">
                          <a:solidFill>
                            <a:srgbClr val="002060"/>
                          </a:solidFill>
                          <a:latin typeface="Bierstadt" panose="020B0004020202020204" pitchFamily="34" charset="0"/>
                        </a:rPr>
                        <a:t>ipa</a:t>
                      </a:r>
                      <a:r>
                        <a:rPr lang="en-US" sz="2000" baseline="-25000" dirty="0">
                          <a:solidFill>
                            <a:srgbClr val="002060"/>
                          </a:solidFill>
                          <a:latin typeface="Bierstadt" panose="020B0004020202020204" pitchFamily="34" charset="0"/>
                        </a:rPr>
                        <a:t> </a:t>
                      </a:r>
                      <a:endParaRPr lang="en-US" sz="2000" dirty="0">
                        <a:solidFill>
                          <a:srgbClr val="002060"/>
                        </a:solidFill>
                        <a:latin typeface="Bierstadt" panose="020B0004020202020204" pitchFamily="34" charset="0"/>
                      </a:endParaRPr>
                    </a:p>
                  </a:txBody>
                  <a:tcPr>
                    <a:noFill/>
                  </a:tcPr>
                </a:tc>
                <a:tc>
                  <a:txBody>
                    <a:bodyPr/>
                    <a:lstStyle/>
                    <a:p>
                      <a:pPr algn="ctr"/>
                      <a:r>
                        <a:rPr lang="en-US" sz="2000" dirty="0">
                          <a:solidFill>
                            <a:srgbClr val="002060"/>
                          </a:solidFill>
                          <a:latin typeface="Bierstadt" panose="020B0004020202020204" pitchFamily="34" charset="0"/>
                        </a:rPr>
                        <a:t>0.64 - 1.03</a:t>
                      </a:r>
                    </a:p>
                  </a:txBody>
                  <a:tcPr/>
                </a:tc>
                <a:extLst>
                  <a:ext uri="{0D108BD9-81ED-4DB2-BD59-A6C34878D82A}">
                    <a16:rowId xmlns:a16="http://schemas.microsoft.com/office/drawing/2014/main" val="3192884241"/>
                  </a:ext>
                </a:extLst>
              </a:tr>
              <a:tr h="370840">
                <a:tc>
                  <a:txBody>
                    <a:bodyPr/>
                    <a:lstStyle/>
                    <a:p>
                      <a:pPr algn="ctr"/>
                      <a:r>
                        <a:rPr lang="en-US" sz="2000" dirty="0" err="1">
                          <a:solidFill>
                            <a:srgbClr val="002060"/>
                          </a:solidFill>
                          <a:latin typeface="Bierstadt" panose="020B0004020202020204" pitchFamily="34" charset="0"/>
                        </a:rPr>
                        <a:t>Porla</a:t>
                      </a:r>
                      <a:r>
                        <a:rPr lang="en-US" sz="2000" baseline="-25000" dirty="0" err="1">
                          <a:solidFill>
                            <a:srgbClr val="002060"/>
                          </a:solidFill>
                          <a:latin typeface="Bierstadt" panose="020B0004020202020204" pitchFamily="34" charset="0"/>
                        </a:rPr>
                        <a:t>kzg</a:t>
                      </a:r>
                      <a:r>
                        <a:rPr lang="en-US" sz="2000" baseline="0" dirty="0">
                          <a:solidFill>
                            <a:srgbClr val="002060"/>
                          </a:solidFill>
                          <a:latin typeface="Bierstadt" panose="020B0004020202020204" pitchFamily="34" charset="0"/>
                        </a:rPr>
                        <a:t> </a:t>
                      </a:r>
                      <a:endParaRPr lang="en-US" sz="2000" dirty="0">
                        <a:solidFill>
                          <a:srgbClr val="002060"/>
                        </a:solidFill>
                        <a:latin typeface="Bierstadt" panose="020B0004020202020204" pitchFamily="34" charset="0"/>
                      </a:endParaRPr>
                    </a:p>
                  </a:txBody>
                  <a:tcPr>
                    <a:noFill/>
                  </a:tcPr>
                </a:tc>
                <a:tc>
                  <a:txBody>
                    <a:bodyPr/>
                    <a:lstStyle/>
                    <a:p>
                      <a:pPr algn="ctr"/>
                      <a:r>
                        <a:rPr lang="en-US" sz="2000" dirty="0">
                          <a:solidFill>
                            <a:srgbClr val="002060"/>
                          </a:solidFill>
                          <a:latin typeface="Bierstadt" panose="020B0004020202020204" pitchFamily="34" charset="0"/>
                        </a:rPr>
                        <a:t>0.31</a:t>
                      </a:r>
                    </a:p>
                  </a:txBody>
                  <a:tcPr/>
                </a:tc>
                <a:extLst>
                  <a:ext uri="{0D108BD9-81ED-4DB2-BD59-A6C34878D82A}">
                    <a16:rowId xmlns:a16="http://schemas.microsoft.com/office/drawing/2014/main" val="72263740"/>
                  </a:ext>
                </a:extLst>
              </a:tr>
            </a:tbl>
          </a:graphicData>
        </a:graphic>
      </p:graphicFrame>
      <p:sp>
        <p:nvSpPr>
          <p:cNvPr id="6" name="TextBox 5">
            <a:extLst>
              <a:ext uri="{FF2B5EF4-FFF2-40B4-BE49-F238E27FC236}">
                <a16:creationId xmlns:a16="http://schemas.microsoft.com/office/drawing/2014/main" id="{B16A62AE-F1EA-FBB3-9116-54F28A4C329C}"/>
              </a:ext>
            </a:extLst>
          </p:cNvPr>
          <p:cNvSpPr txBox="1"/>
          <p:nvPr/>
        </p:nvSpPr>
        <p:spPr>
          <a:xfrm>
            <a:off x="5888033" y="5781079"/>
            <a:ext cx="4401077" cy="461665"/>
          </a:xfrm>
          <a:prstGeom prst="rect">
            <a:avLst/>
          </a:prstGeom>
          <a:noFill/>
        </p:spPr>
        <p:txBody>
          <a:bodyPr wrap="none" rtlCol="0">
            <a:spAutoFit/>
          </a:bodyPr>
          <a:lstStyle/>
          <a:p>
            <a:r>
              <a:rPr lang="en-US" sz="2400" dirty="0">
                <a:solidFill>
                  <a:schemeClr val="accent2"/>
                </a:solidFill>
                <a:latin typeface="Bierstadt" panose="020B0004020202020204" pitchFamily="34" charset="0"/>
              </a:rPr>
              <a:t>Independent with database size</a:t>
            </a:r>
          </a:p>
        </p:txBody>
      </p:sp>
      <p:sp>
        <p:nvSpPr>
          <p:cNvPr id="7" name="Striped Right Arrow 6">
            <a:extLst>
              <a:ext uri="{FF2B5EF4-FFF2-40B4-BE49-F238E27FC236}">
                <a16:creationId xmlns:a16="http://schemas.microsoft.com/office/drawing/2014/main" id="{5A2020F7-2709-FE17-6FD7-26605C761BE6}"/>
              </a:ext>
            </a:extLst>
          </p:cNvPr>
          <p:cNvSpPr/>
          <p:nvPr/>
        </p:nvSpPr>
        <p:spPr>
          <a:xfrm>
            <a:off x="5381618" y="5841401"/>
            <a:ext cx="355600" cy="341019"/>
          </a:xfrm>
          <a:prstGeom prst="stripedRight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3E411F2-FC1D-D574-2CB1-8300E0454EA6}"/>
                  </a:ext>
                </a:extLst>
              </p:cNvPr>
              <p:cNvSpPr txBox="1"/>
              <p:nvPr/>
            </p:nvSpPr>
            <p:spPr>
              <a:xfrm>
                <a:off x="1243013" y="1526680"/>
                <a:ext cx="8561959" cy="461665"/>
              </a:xfrm>
              <a:prstGeom prst="rect">
                <a:avLst/>
              </a:prstGeom>
              <a:noFill/>
            </p:spPr>
            <p:txBody>
              <a:bodyPr wrap="none" rtlCol="0">
                <a:spAutoFit/>
              </a:bodyPr>
              <a:lstStyle/>
              <a:p>
                <a14:m>
                  <m:oMath xmlns:m="http://schemas.openxmlformats.org/officeDocument/2006/math">
                    <m:r>
                      <a:rPr lang="en-US" sz="2400" b="0" i="1" smtClean="0">
                        <a:solidFill>
                          <a:srgbClr val="002060"/>
                        </a:solidFill>
                        <a:latin typeface="Cambria Math" panose="02040503050406030204" pitchFamily="18" charset="0"/>
                      </a:rPr>
                      <m:t>87</m:t>
                    </m:r>
                    <m:r>
                      <a:rPr lang="en-US" sz="2400" b="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rPr>
                      <m:t>−14,012</m:t>
                    </m:r>
                    <m:r>
                      <a:rPr lang="en-US" sz="2400" i="1">
                        <a:solidFill>
                          <a:srgbClr val="002060"/>
                        </a:solidFill>
                        <a:latin typeface="Cambria Math" panose="02040503050406030204" pitchFamily="18" charset="0"/>
                        <a:ea typeface="Cambria Math" panose="02040503050406030204" pitchFamily="18" charset="0"/>
                      </a:rPr>
                      <m:t>×</m:t>
                    </m:r>
                  </m:oMath>
                </a14:m>
                <a:r>
                  <a:rPr lang="en-US" sz="2400" dirty="0">
                    <a:solidFill>
                      <a:srgbClr val="002060"/>
                    </a:solidFill>
                    <a:latin typeface="Bierstadt" panose="020B0004020202020204" pitchFamily="34" charset="0"/>
                  </a:rPr>
                  <a:t> smaller proof size than previous </a:t>
                </a:r>
                <a:r>
                  <a:rPr lang="en-US" sz="2400" dirty="0" err="1">
                    <a:solidFill>
                      <a:srgbClr val="002060"/>
                    </a:solidFill>
                    <a:latin typeface="Bierstadt" panose="020B0004020202020204" pitchFamily="34" charset="0"/>
                  </a:rPr>
                  <a:t>DPoR</a:t>
                </a:r>
                <a:r>
                  <a:rPr lang="en-US" sz="2400" dirty="0">
                    <a:solidFill>
                      <a:srgbClr val="002060"/>
                    </a:solidFill>
                    <a:latin typeface="Bierstadt" panose="020B0004020202020204" pitchFamily="34" charset="0"/>
                  </a:rPr>
                  <a:t> schemes.</a:t>
                </a:r>
              </a:p>
            </p:txBody>
          </p:sp>
        </mc:Choice>
        <mc:Fallback xmlns="">
          <p:sp>
            <p:nvSpPr>
              <p:cNvPr id="3" name="TextBox 2">
                <a:extLst>
                  <a:ext uri="{FF2B5EF4-FFF2-40B4-BE49-F238E27FC236}">
                    <a16:creationId xmlns:a16="http://schemas.microsoft.com/office/drawing/2014/main" id="{E3E411F2-FC1D-D574-2CB1-8300E0454EA6}"/>
                  </a:ext>
                </a:extLst>
              </p:cNvPr>
              <p:cNvSpPr txBox="1">
                <a:spLocks noRot="1" noChangeAspect="1" noMove="1" noResize="1" noEditPoints="1" noAdjustHandles="1" noChangeArrowheads="1" noChangeShapeType="1" noTextEdit="1"/>
              </p:cNvSpPr>
              <p:nvPr/>
            </p:nvSpPr>
            <p:spPr>
              <a:xfrm>
                <a:off x="1243013" y="1526680"/>
                <a:ext cx="8561959" cy="461665"/>
              </a:xfrm>
              <a:prstGeom prst="rect">
                <a:avLst/>
              </a:prstGeom>
              <a:blipFill>
                <a:blip r:embed="rId4"/>
                <a:stretch>
                  <a:fillRect l="-148" t="-8108" r="-296" b="-29730"/>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E4CC7D4F-686A-A28E-945D-9CB762FFB229}"/>
              </a:ext>
            </a:extLst>
          </p:cNvPr>
          <p:cNvSpPr>
            <a:spLocks noGrp="1"/>
          </p:cNvSpPr>
          <p:nvPr>
            <p:ph type="sldNum" sz="quarter" idx="12"/>
          </p:nvPr>
        </p:nvSpPr>
        <p:spPr/>
        <p:txBody>
          <a:bodyPr/>
          <a:lstStyle/>
          <a:p>
            <a:fld id="{C2D47E1E-16B8-6B43-8345-A36FFC908F81}" type="slidenum">
              <a:rPr lang="en-US" smtClean="0"/>
              <a:t>16</a:t>
            </a:fld>
            <a:endParaRPr lang="en-US"/>
          </a:p>
        </p:txBody>
      </p:sp>
    </p:spTree>
    <p:extLst>
      <p:ext uri="{BB962C8B-B14F-4D97-AF65-F5344CB8AC3E}">
        <p14:creationId xmlns:p14="http://schemas.microsoft.com/office/powerpoint/2010/main" val="113995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5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25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25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Evaluation – Audit Delay</a:t>
            </a:r>
          </a:p>
        </p:txBody>
      </p:sp>
      <p:graphicFrame>
        <p:nvGraphicFramePr>
          <p:cNvPr id="5" name="Table 5">
            <a:extLst>
              <a:ext uri="{FF2B5EF4-FFF2-40B4-BE49-F238E27FC236}">
                <a16:creationId xmlns:a16="http://schemas.microsoft.com/office/drawing/2014/main" id="{EC2FF962-7660-A837-4C1E-E6A1D2FFD1B6}"/>
              </a:ext>
            </a:extLst>
          </p:cNvPr>
          <p:cNvGraphicFramePr>
            <a:graphicFrameLocks noGrp="1"/>
          </p:cNvGraphicFramePr>
          <p:nvPr>
            <p:extLst>
              <p:ext uri="{D42A27DB-BD31-4B8C-83A1-F6EECF244321}">
                <p14:modId xmlns:p14="http://schemas.microsoft.com/office/powerpoint/2010/main" val="2652420164"/>
              </p:ext>
            </p:extLst>
          </p:nvPr>
        </p:nvGraphicFramePr>
        <p:xfrm>
          <a:off x="3155950" y="4996815"/>
          <a:ext cx="5880100" cy="1584960"/>
        </p:xfrm>
        <a:graphic>
          <a:graphicData uri="http://schemas.openxmlformats.org/drawingml/2006/table">
            <a:tbl>
              <a:tblPr firstRow="1" bandRow="1">
                <a:tableStyleId>{5940675A-B579-460E-94D1-54222C63F5DA}</a:tableStyleId>
              </a:tblPr>
              <a:tblGrid>
                <a:gridCol w="1614493">
                  <a:extLst>
                    <a:ext uri="{9D8B030D-6E8A-4147-A177-3AD203B41FA5}">
                      <a16:colId xmlns:a16="http://schemas.microsoft.com/office/drawing/2014/main" val="2461271244"/>
                    </a:ext>
                  </a:extLst>
                </a:gridCol>
                <a:gridCol w="2093907">
                  <a:extLst>
                    <a:ext uri="{9D8B030D-6E8A-4147-A177-3AD203B41FA5}">
                      <a16:colId xmlns:a16="http://schemas.microsoft.com/office/drawing/2014/main" val="3155072102"/>
                    </a:ext>
                  </a:extLst>
                </a:gridCol>
                <a:gridCol w="2171700">
                  <a:extLst>
                    <a:ext uri="{9D8B030D-6E8A-4147-A177-3AD203B41FA5}">
                      <a16:colId xmlns:a16="http://schemas.microsoft.com/office/drawing/2014/main" val="3954538906"/>
                    </a:ext>
                  </a:extLst>
                </a:gridCol>
              </a:tblGrid>
              <a:tr h="370840">
                <a:tc>
                  <a:txBody>
                    <a:bodyPr/>
                    <a:lstStyle/>
                    <a:p>
                      <a:pPr algn="ctr"/>
                      <a:r>
                        <a:rPr lang="en-US" sz="2000" dirty="0">
                          <a:solidFill>
                            <a:schemeClr val="bg1"/>
                          </a:solidFill>
                          <a:highlight>
                            <a:srgbClr val="861F41"/>
                          </a:highlight>
                          <a:latin typeface="Bierstadt" panose="020B0004020202020204" pitchFamily="34" charset="0"/>
                        </a:rPr>
                        <a:t>Block Size</a:t>
                      </a:r>
                    </a:p>
                  </a:txBody>
                  <a:tcPr>
                    <a:solidFill>
                      <a:srgbClr val="861F41"/>
                    </a:solidFill>
                  </a:tcPr>
                </a:tc>
                <a:tc>
                  <a:txBody>
                    <a:bodyPr/>
                    <a:lstStyle/>
                    <a:p>
                      <a:pPr algn="ctr"/>
                      <a:r>
                        <a:rPr lang="en-US" sz="2000" dirty="0" err="1">
                          <a:solidFill>
                            <a:schemeClr val="bg1"/>
                          </a:solidFill>
                          <a:highlight>
                            <a:srgbClr val="861F41"/>
                          </a:highlight>
                          <a:latin typeface="Bierstadt" panose="020B0004020202020204" pitchFamily="34" charset="0"/>
                        </a:rPr>
                        <a:t>Porla</a:t>
                      </a:r>
                      <a:r>
                        <a:rPr lang="en-US" sz="2000" baseline="-25000" dirty="0" err="1">
                          <a:solidFill>
                            <a:schemeClr val="bg1"/>
                          </a:solidFill>
                          <a:highlight>
                            <a:srgbClr val="861F41"/>
                          </a:highlight>
                          <a:latin typeface="Bierstadt" panose="020B0004020202020204" pitchFamily="34" charset="0"/>
                        </a:rPr>
                        <a:t>ipa</a:t>
                      </a:r>
                      <a:r>
                        <a:rPr lang="en-US" sz="2000" baseline="-25000" dirty="0">
                          <a:solidFill>
                            <a:schemeClr val="bg1"/>
                          </a:solidFill>
                          <a:highlight>
                            <a:srgbClr val="861F41"/>
                          </a:highlight>
                          <a:latin typeface="Bierstadt" panose="020B0004020202020204" pitchFamily="34" charset="0"/>
                        </a:rPr>
                        <a:t> </a:t>
                      </a:r>
                      <a:r>
                        <a:rPr lang="en-US" sz="2000" baseline="0" dirty="0">
                          <a:solidFill>
                            <a:schemeClr val="bg1"/>
                          </a:solidFill>
                          <a:highlight>
                            <a:srgbClr val="861F41"/>
                          </a:highlight>
                          <a:latin typeface="Bierstadt" panose="020B0004020202020204" pitchFamily="34" charset="0"/>
                        </a:rPr>
                        <a:t>(</a:t>
                      </a:r>
                      <a:r>
                        <a:rPr lang="en-US" sz="2000" baseline="0" dirty="0" err="1">
                          <a:solidFill>
                            <a:schemeClr val="bg1"/>
                          </a:solidFill>
                          <a:highlight>
                            <a:srgbClr val="861F41"/>
                          </a:highlight>
                          <a:latin typeface="Bierstadt" panose="020B0004020202020204" pitchFamily="34" charset="0"/>
                        </a:rPr>
                        <a:t>ms</a:t>
                      </a:r>
                      <a:r>
                        <a:rPr lang="en-US" sz="2000" baseline="0" dirty="0">
                          <a:solidFill>
                            <a:schemeClr val="bg1"/>
                          </a:solidFill>
                          <a:highlight>
                            <a:srgbClr val="861F41"/>
                          </a:highlight>
                          <a:latin typeface="Bierstadt" panose="020B0004020202020204" pitchFamily="34" charset="0"/>
                        </a:rPr>
                        <a:t>)</a:t>
                      </a:r>
                      <a:endParaRPr lang="en-US" sz="2000" dirty="0">
                        <a:solidFill>
                          <a:schemeClr val="bg1"/>
                        </a:solidFill>
                        <a:highlight>
                          <a:srgbClr val="861F41"/>
                        </a:highlight>
                        <a:latin typeface="Bierstadt" panose="020B0004020202020204" pitchFamily="34" charset="0"/>
                      </a:endParaRPr>
                    </a:p>
                  </a:txBody>
                  <a:tcPr>
                    <a:solidFill>
                      <a:srgbClr val="861F41"/>
                    </a:solidFill>
                  </a:tcPr>
                </a:tc>
                <a:tc>
                  <a:txBody>
                    <a:bodyPr/>
                    <a:lstStyle/>
                    <a:p>
                      <a:pPr algn="ctr"/>
                      <a:r>
                        <a:rPr lang="en-US" sz="2000" dirty="0" err="1">
                          <a:solidFill>
                            <a:schemeClr val="bg1"/>
                          </a:solidFill>
                          <a:highlight>
                            <a:srgbClr val="861F41"/>
                          </a:highlight>
                          <a:latin typeface="Bierstadt" panose="020B0004020202020204" pitchFamily="34" charset="0"/>
                        </a:rPr>
                        <a:t>Porla</a:t>
                      </a:r>
                      <a:r>
                        <a:rPr lang="en-US" sz="2000" baseline="-25000" dirty="0" err="1">
                          <a:solidFill>
                            <a:schemeClr val="bg1"/>
                          </a:solidFill>
                          <a:highlight>
                            <a:srgbClr val="861F41"/>
                          </a:highlight>
                          <a:latin typeface="Bierstadt" panose="020B0004020202020204" pitchFamily="34" charset="0"/>
                        </a:rPr>
                        <a:t>kzg</a:t>
                      </a:r>
                      <a:r>
                        <a:rPr lang="en-US" sz="2000" baseline="0" dirty="0">
                          <a:solidFill>
                            <a:schemeClr val="bg1"/>
                          </a:solidFill>
                          <a:highlight>
                            <a:srgbClr val="861F41"/>
                          </a:highlight>
                          <a:latin typeface="Bierstadt" panose="020B0004020202020204" pitchFamily="34" charset="0"/>
                        </a:rPr>
                        <a:t> (</a:t>
                      </a:r>
                      <a:r>
                        <a:rPr lang="en-US" sz="2000" baseline="0" dirty="0" err="1">
                          <a:solidFill>
                            <a:schemeClr val="bg1"/>
                          </a:solidFill>
                          <a:highlight>
                            <a:srgbClr val="861F41"/>
                          </a:highlight>
                          <a:latin typeface="Bierstadt" panose="020B0004020202020204" pitchFamily="34" charset="0"/>
                        </a:rPr>
                        <a:t>ms</a:t>
                      </a:r>
                      <a:r>
                        <a:rPr lang="en-US" sz="2000" baseline="0" dirty="0">
                          <a:solidFill>
                            <a:schemeClr val="bg1"/>
                          </a:solidFill>
                          <a:highlight>
                            <a:srgbClr val="861F41"/>
                          </a:highlight>
                          <a:latin typeface="Bierstadt" panose="020B0004020202020204" pitchFamily="34" charset="0"/>
                        </a:rPr>
                        <a:t>)</a:t>
                      </a:r>
                      <a:endParaRPr lang="en-US" sz="2000" dirty="0">
                        <a:solidFill>
                          <a:schemeClr val="bg1"/>
                        </a:solidFill>
                        <a:highlight>
                          <a:srgbClr val="861F41"/>
                        </a:highlight>
                        <a:latin typeface="Bierstadt" panose="020B0004020202020204" pitchFamily="34" charset="0"/>
                      </a:endParaRPr>
                    </a:p>
                  </a:txBody>
                  <a:tcPr>
                    <a:solidFill>
                      <a:srgbClr val="861F41"/>
                    </a:solidFill>
                  </a:tcPr>
                </a:tc>
                <a:extLst>
                  <a:ext uri="{0D108BD9-81ED-4DB2-BD59-A6C34878D82A}">
                    <a16:rowId xmlns:a16="http://schemas.microsoft.com/office/drawing/2014/main" val="2786220697"/>
                  </a:ext>
                </a:extLst>
              </a:tr>
              <a:tr h="370840">
                <a:tc>
                  <a:txBody>
                    <a:bodyPr/>
                    <a:lstStyle/>
                    <a:p>
                      <a:pPr algn="ctr"/>
                      <a:r>
                        <a:rPr lang="en-US" sz="2000" dirty="0">
                          <a:solidFill>
                            <a:srgbClr val="002060"/>
                          </a:solidFill>
                          <a:latin typeface="Bierstadt" panose="020B0004020202020204" pitchFamily="34" charset="0"/>
                        </a:rPr>
                        <a:t>4 KB</a:t>
                      </a:r>
                    </a:p>
                  </a:txBody>
                  <a:tcPr/>
                </a:tc>
                <a:tc>
                  <a:txBody>
                    <a:bodyPr/>
                    <a:lstStyle/>
                    <a:p>
                      <a:pPr algn="ctr"/>
                      <a:r>
                        <a:rPr lang="en-US" sz="2000" dirty="0">
                          <a:solidFill>
                            <a:srgbClr val="002060"/>
                          </a:solidFill>
                          <a:latin typeface="Bierstadt" panose="020B0004020202020204" pitchFamily="34" charset="0"/>
                        </a:rPr>
                        <a:t>51.52 – 68.04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Bierstadt" panose="020B0004020202020204" pitchFamily="34" charset="0"/>
                        </a:rPr>
                        <a:t>37.77 – 48.66 </a:t>
                      </a:r>
                    </a:p>
                  </a:txBody>
                  <a:tcPr/>
                </a:tc>
                <a:extLst>
                  <a:ext uri="{0D108BD9-81ED-4DB2-BD59-A6C34878D82A}">
                    <a16:rowId xmlns:a16="http://schemas.microsoft.com/office/drawing/2014/main" val="3192884241"/>
                  </a:ext>
                </a:extLst>
              </a:tr>
              <a:tr h="370840">
                <a:tc>
                  <a:txBody>
                    <a:bodyPr/>
                    <a:lstStyle/>
                    <a:p>
                      <a:pPr algn="ctr"/>
                      <a:r>
                        <a:rPr lang="en-US" sz="2000" dirty="0">
                          <a:solidFill>
                            <a:srgbClr val="002060"/>
                          </a:solidFill>
                          <a:latin typeface="Bierstadt" panose="020B0004020202020204" pitchFamily="34" charset="0"/>
                        </a:rPr>
                        <a:t>32 KB</a:t>
                      </a:r>
                    </a:p>
                  </a:txBody>
                  <a:tcPr/>
                </a:tc>
                <a:tc>
                  <a:txBody>
                    <a:bodyPr/>
                    <a:lstStyle/>
                    <a:p>
                      <a:pPr algn="ctr"/>
                      <a:r>
                        <a:rPr lang="en-US" sz="2000" dirty="0">
                          <a:solidFill>
                            <a:srgbClr val="002060"/>
                          </a:solidFill>
                          <a:latin typeface="Bierstadt" panose="020B0004020202020204" pitchFamily="34" charset="0"/>
                        </a:rPr>
                        <a:t>84.42 – 137.44 </a:t>
                      </a:r>
                    </a:p>
                  </a:txBody>
                  <a:tcPr/>
                </a:tc>
                <a:tc>
                  <a:txBody>
                    <a:bodyPr/>
                    <a:lstStyle/>
                    <a:p>
                      <a:pPr algn="ctr"/>
                      <a:r>
                        <a:rPr lang="en-US" sz="2000" dirty="0">
                          <a:solidFill>
                            <a:srgbClr val="002060"/>
                          </a:solidFill>
                          <a:latin typeface="Bierstadt" panose="020B0004020202020204" pitchFamily="34" charset="0"/>
                        </a:rPr>
                        <a:t>57.26 – 114.98 </a:t>
                      </a:r>
                    </a:p>
                  </a:txBody>
                  <a:tcPr/>
                </a:tc>
                <a:extLst>
                  <a:ext uri="{0D108BD9-81ED-4DB2-BD59-A6C34878D82A}">
                    <a16:rowId xmlns:a16="http://schemas.microsoft.com/office/drawing/2014/main" val="72263740"/>
                  </a:ext>
                </a:extLst>
              </a:tr>
              <a:tr h="370840">
                <a:tc>
                  <a:txBody>
                    <a:bodyPr/>
                    <a:lstStyle/>
                    <a:p>
                      <a:pPr algn="ctr"/>
                      <a:r>
                        <a:rPr lang="en-US" sz="2000" dirty="0">
                          <a:solidFill>
                            <a:srgbClr val="002060"/>
                          </a:solidFill>
                          <a:latin typeface="Bierstadt" panose="020B0004020202020204" pitchFamily="34" charset="0"/>
                        </a:rPr>
                        <a:t>256 KB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Bierstadt" panose="020B0004020202020204" pitchFamily="34" charset="0"/>
                        </a:rPr>
                        <a:t>310.61 – 843.84</a:t>
                      </a:r>
                    </a:p>
                  </a:txBody>
                  <a:tcPr/>
                </a:tc>
                <a:tc>
                  <a:txBody>
                    <a:bodyPr/>
                    <a:lstStyle/>
                    <a:p>
                      <a:pPr algn="ctr"/>
                      <a:r>
                        <a:rPr lang="en-US" sz="2000" dirty="0">
                          <a:solidFill>
                            <a:srgbClr val="002060"/>
                          </a:solidFill>
                          <a:latin typeface="Bierstadt" panose="020B0004020202020204" pitchFamily="34" charset="0"/>
                        </a:rPr>
                        <a:t>105.85 – 478.68</a:t>
                      </a:r>
                    </a:p>
                  </a:txBody>
                  <a:tcPr/>
                </a:tc>
                <a:extLst>
                  <a:ext uri="{0D108BD9-81ED-4DB2-BD59-A6C34878D82A}">
                    <a16:rowId xmlns:a16="http://schemas.microsoft.com/office/drawing/2014/main" val="3764096432"/>
                  </a:ext>
                </a:extLst>
              </a:tr>
            </a:tbl>
          </a:graphicData>
        </a:graphic>
      </p:graphicFrame>
      <p:pic>
        <p:nvPicPr>
          <p:cNvPr id="6" name="Picture 5" descr="Chart, line chart&#10;&#10;Description automatically generated">
            <a:extLst>
              <a:ext uri="{FF2B5EF4-FFF2-40B4-BE49-F238E27FC236}">
                <a16:creationId xmlns:a16="http://schemas.microsoft.com/office/drawing/2014/main" id="{CEB531C5-8D50-2FEF-15E1-3E10B9DDB7C4}"/>
              </a:ext>
            </a:extLst>
          </p:cNvPr>
          <p:cNvPicPr>
            <a:picLocks noChangeAspect="1"/>
          </p:cNvPicPr>
          <p:nvPr/>
        </p:nvPicPr>
        <p:blipFill>
          <a:blip r:embed="rId3"/>
          <a:stretch>
            <a:fillRect/>
          </a:stretch>
        </p:blipFill>
        <p:spPr>
          <a:xfrm>
            <a:off x="976946" y="2160061"/>
            <a:ext cx="9726919" cy="258645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CBC2608-CCA1-2CEF-350C-5B6650237A2B}"/>
                  </a:ext>
                </a:extLst>
              </p:cNvPr>
              <p:cNvSpPr txBox="1"/>
              <p:nvPr/>
            </p:nvSpPr>
            <p:spPr>
              <a:xfrm>
                <a:off x="1243013" y="1526680"/>
                <a:ext cx="7268528" cy="461665"/>
              </a:xfrm>
              <a:prstGeom prst="rect">
                <a:avLst/>
              </a:prstGeom>
              <a:noFill/>
            </p:spPr>
            <p:txBody>
              <a:bodyPr wrap="none" rtlCol="0">
                <a:spAutoFit/>
              </a:bodyPr>
              <a:lstStyle/>
              <a:p>
                <a14:m>
                  <m:oMath xmlns:m="http://schemas.openxmlformats.org/officeDocument/2006/math">
                    <m:r>
                      <a:rPr lang="en-US" sz="2400" i="1" smtClean="0">
                        <a:solidFill>
                          <a:srgbClr val="002060"/>
                        </a:solidFill>
                        <a:latin typeface="Cambria Math" panose="02040503050406030204" pitchFamily="18" charset="0"/>
                      </a:rPr>
                      <m:t>4</m:t>
                    </m:r>
                    <m:r>
                      <a:rPr lang="en-US" sz="2400" b="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rPr>
                      <m:t>−18,000</m:t>
                    </m:r>
                    <m:r>
                      <a:rPr lang="en-US" sz="2400" i="1">
                        <a:solidFill>
                          <a:srgbClr val="002060"/>
                        </a:solidFill>
                        <a:latin typeface="Cambria Math" panose="02040503050406030204" pitchFamily="18" charset="0"/>
                        <a:ea typeface="Cambria Math" panose="02040503050406030204" pitchFamily="18" charset="0"/>
                      </a:rPr>
                      <m:t>×</m:t>
                    </m:r>
                  </m:oMath>
                </a14:m>
                <a:r>
                  <a:rPr lang="en-US" sz="2400" dirty="0">
                    <a:solidFill>
                      <a:srgbClr val="002060"/>
                    </a:solidFill>
                    <a:latin typeface="Bierstadt" panose="020B0004020202020204" pitchFamily="34" charset="0"/>
                  </a:rPr>
                  <a:t> faster audit time than prior approaches.</a:t>
                </a:r>
              </a:p>
            </p:txBody>
          </p:sp>
        </mc:Choice>
        <mc:Fallback xmlns="">
          <p:sp>
            <p:nvSpPr>
              <p:cNvPr id="3" name="TextBox 2">
                <a:extLst>
                  <a:ext uri="{FF2B5EF4-FFF2-40B4-BE49-F238E27FC236}">
                    <a16:creationId xmlns:a16="http://schemas.microsoft.com/office/drawing/2014/main" id="{1CBC2608-CCA1-2CEF-350C-5B6650237A2B}"/>
                  </a:ext>
                </a:extLst>
              </p:cNvPr>
              <p:cNvSpPr txBox="1">
                <a:spLocks noRot="1" noChangeAspect="1" noMove="1" noResize="1" noEditPoints="1" noAdjustHandles="1" noChangeArrowheads="1" noChangeShapeType="1" noTextEdit="1"/>
              </p:cNvSpPr>
              <p:nvPr/>
            </p:nvSpPr>
            <p:spPr>
              <a:xfrm>
                <a:off x="1243013" y="1526680"/>
                <a:ext cx="7268528" cy="461665"/>
              </a:xfrm>
              <a:prstGeom prst="rect">
                <a:avLst/>
              </a:prstGeom>
              <a:blipFill>
                <a:blip r:embed="rId4"/>
                <a:stretch>
                  <a:fillRect l="-174" t="-8108" r="-174" b="-297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90AE73E-6F58-C65F-A30E-99C25A296D1D}"/>
              </a:ext>
            </a:extLst>
          </p:cNvPr>
          <p:cNvSpPr>
            <a:spLocks noGrp="1"/>
          </p:cNvSpPr>
          <p:nvPr>
            <p:ph type="sldNum" sz="quarter" idx="12"/>
          </p:nvPr>
        </p:nvSpPr>
        <p:spPr/>
        <p:txBody>
          <a:bodyPr/>
          <a:lstStyle/>
          <a:p>
            <a:fld id="{C2D47E1E-16B8-6B43-8345-A36FFC908F81}" type="slidenum">
              <a:rPr lang="en-US" smtClean="0"/>
              <a:t>17</a:t>
            </a:fld>
            <a:endParaRPr lang="en-US"/>
          </a:p>
        </p:txBody>
      </p:sp>
    </p:spTree>
    <p:extLst>
      <p:ext uri="{BB962C8B-B14F-4D97-AF65-F5344CB8AC3E}">
        <p14:creationId xmlns:p14="http://schemas.microsoft.com/office/powerpoint/2010/main" val="119176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5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25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Evaluation – Update Latency</a:t>
            </a:r>
          </a:p>
        </p:txBody>
      </p:sp>
      <p:pic>
        <p:nvPicPr>
          <p:cNvPr id="7" name="Picture 6" descr="A screenshot of a computer&#10;&#10;Description automatically generated with low confidence">
            <a:extLst>
              <a:ext uri="{FF2B5EF4-FFF2-40B4-BE49-F238E27FC236}">
                <a16:creationId xmlns:a16="http://schemas.microsoft.com/office/drawing/2014/main" id="{AAFB8C96-624C-6A14-CB80-1AB64F0C8553}"/>
              </a:ext>
            </a:extLst>
          </p:cNvPr>
          <p:cNvPicPr>
            <a:picLocks noChangeAspect="1"/>
          </p:cNvPicPr>
          <p:nvPr/>
        </p:nvPicPr>
        <p:blipFill>
          <a:blip r:embed="rId3"/>
          <a:stretch>
            <a:fillRect/>
          </a:stretch>
        </p:blipFill>
        <p:spPr>
          <a:xfrm>
            <a:off x="985837" y="1933576"/>
            <a:ext cx="10220325" cy="254402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AB556D-8784-3BBC-A983-F502DD2CEDE1}"/>
                  </a:ext>
                </a:extLst>
              </p:cNvPr>
              <p:cNvSpPr txBox="1"/>
              <p:nvPr/>
            </p:nvSpPr>
            <p:spPr>
              <a:xfrm>
                <a:off x="1364455" y="5057775"/>
                <a:ext cx="9694069" cy="400110"/>
              </a:xfrm>
              <a:prstGeom prst="rect">
                <a:avLst/>
              </a:prstGeom>
              <a:noFill/>
            </p:spPr>
            <p:txBody>
              <a:bodyPr wrap="square">
                <a:spAutoFit/>
              </a:bodyPr>
              <a:lstStyle/>
              <a:p>
                <a14:m>
                  <m:oMath xmlns:m="http://schemas.openxmlformats.org/officeDocument/2006/math">
                    <m:r>
                      <a:rPr lang="en-US" sz="2000" i="1" smtClean="0">
                        <a:solidFill>
                          <a:srgbClr val="002060"/>
                        </a:solidFill>
                        <a:latin typeface="Cambria Math" panose="02040503050406030204" pitchFamily="18" charset="0"/>
                      </a:rPr>
                      <m:t>1</m:t>
                    </m:r>
                    <m:r>
                      <a:rPr lang="en-US" sz="2000" b="0" i="1" smtClean="0">
                        <a:solidFill>
                          <a:srgbClr val="002060"/>
                        </a:solidFill>
                        <a:latin typeface="Cambria Math" panose="02040503050406030204" pitchFamily="18" charset="0"/>
                      </a:rPr>
                      <m:t>.2</m:t>
                    </m:r>
                    <m:r>
                      <a:rPr lang="en-US" sz="2000" b="0" i="1" smtClean="0">
                        <a:solidFill>
                          <a:srgbClr val="002060"/>
                        </a:solidFill>
                        <a:latin typeface="Cambria Math" panose="02040503050406030204" pitchFamily="18" charset="0"/>
                        <a:ea typeface="Cambria Math" panose="02040503050406030204" pitchFamily="18" charset="0"/>
                      </a:rPr>
                      <m:t>×</m:t>
                    </m:r>
                    <m:r>
                      <a:rPr lang="en-US" sz="2000" b="0" i="1" smtClean="0">
                        <a:solidFill>
                          <a:srgbClr val="002060"/>
                        </a:solidFill>
                        <a:latin typeface="Cambria Math" panose="02040503050406030204" pitchFamily="18" charset="0"/>
                      </a:rPr>
                      <m:t>−3</m:t>
                    </m:r>
                    <m:r>
                      <a:rPr lang="en-US" sz="2000" i="1">
                        <a:solidFill>
                          <a:srgbClr val="002060"/>
                        </a:solidFill>
                        <a:latin typeface="Cambria Math" panose="02040503050406030204" pitchFamily="18" charset="0"/>
                        <a:ea typeface="Cambria Math" panose="02040503050406030204" pitchFamily="18" charset="0"/>
                      </a:rPr>
                      <m:t>×</m:t>
                    </m:r>
                  </m:oMath>
                </a14:m>
                <a:r>
                  <a:rPr lang="en-US" sz="2000" dirty="0">
                    <a:solidFill>
                      <a:srgbClr val="002060"/>
                    </a:solidFill>
                    <a:latin typeface="Bierstadt" panose="020B0004020202020204" pitchFamily="34" charset="0"/>
                  </a:rPr>
                  <a:t> slower update than the counterpart using the same ECC (Shi, CCS’ 13).</a:t>
                </a:r>
              </a:p>
            </p:txBody>
          </p:sp>
        </mc:Choice>
        <mc:Fallback xmlns="">
          <p:sp>
            <p:nvSpPr>
              <p:cNvPr id="10" name="TextBox 9">
                <a:extLst>
                  <a:ext uri="{FF2B5EF4-FFF2-40B4-BE49-F238E27FC236}">
                    <a16:creationId xmlns:a16="http://schemas.microsoft.com/office/drawing/2014/main" id="{A8AB556D-8784-3BBC-A983-F502DD2CEDE1}"/>
                  </a:ext>
                </a:extLst>
              </p:cNvPr>
              <p:cNvSpPr txBox="1">
                <a:spLocks noRot="1" noChangeAspect="1" noMove="1" noResize="1" noEditPoints="1" noAdjustHandles="1" noChangeArrowheads="1" noChangeShapeType="1" noTextEdit="1"/>
              </p:cNvSpPr>
              <p:nvPr/>
            </p:nvSpPr>
            <p:spPr>
              <a:xfrm>
                <a:off x="1364455" y="5057775"/>
                <a:ext cx="9694069" cy="400110"/>
              </a:xfrm>
              <a:prstGeom prst="rect">
                <a:avLst/>
              </a:prstGeom>
              <a:blipFill>
                <a:blip r:embed="rId4"/>
                <a:stretch>
                  <a:fillRect t="-9375" b="-2812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D0AA22F-E435-1AB9-D2F8-D496AA4E7ACB}"/>
              </a:ext>
            </a:extLst>
          </p:cNvPr>
          <p:cNvSpPr>
            <a:spLocks noGrp="1"/>
          </p:cNvSpPr>
          <p:nvPr>
            <p:ph type="sldNum" sz="quarter" idx="12"/>
          </p:nvPr>
        </p:nvSpPr>
        <p:spPr/>
        <p:txBody>
          <a:bodyPr/>
          <a:lstStyle/>
          <a:p>
            <a:fld id="{C2D47E1E-16B8-6B43-8345-A36FFC908F81}" type="slidenum">
              <a:rPr lang="en-US" smtClean="0"/>
              <a:t>18</a:t>
            </a:fld>
            <a:endParaRPr lang="en-US"/>
          </a:p>
        </p:txBody>
      </p:sp>
    </p:spTree>
    <p:extLst>
      <p:ext uri="{BB962C8B-B14F-4D97-AF65-F5344CB8AC3E}">
        <p14:creationId xmlns:p14="http://schemas.microsoft.com/office/powerpoint/2010/main" val="338481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8B1C-C611-A03C-C0EB-0B277553EC8E}"/>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Overview</a:t>
            </a:r>
          </a:p>
        </p:txBody>
      </p:sp>
      <p:sp>
        <p:nvSpPr>
          <p:cNvPr id="47" name="TextBox 46">
            <a:extLst>
              <a:ext uri="{FF2B5EF4-FFF2-40B4-BE49-F238E27FC236}">
                <a16:creationId xmlns:a16="http://schemas.microsoft.com/office/drawing/2014/main" id="{5F34A20C-D38B-315A-9568-63DD0FCA543F}"/>
              </a:ext>
            </a:extLst>
          </p:cNvPr>
          <p:cNvSpPr txBox="1"/>
          <p:nvPr/>
        </p:nvSpPr>
        <p:spPr>
          <a:xfrm>
            <a:off x="4175706" y="4144357"/>
            <a:ext cx="4395286" cy="461665"/>
          </a:xfrm>
          <a:prstGeom prst="rect">
            <a:avLst/>
          </a:prstGeom>
          <a:noFill/>
        </p:spPr>
        <p:txBody>
          <a:bodyPr wrap="square" rtlCol="0">
            <a:spAutoFit/>
          </a:bodyPr>
          <a:lstStyle/>
          <a:p>
            <a:r>
              <a:rPr lang="en-US" sz="2400" dirty="0">
                <a:solidFill>
                  <a:srgbClr val="002060"/>
                </a:solidFill>
                <a:latin typeface="Bierstadt" panose="020B0004020202020204" pitchFamily="34" charset="0"/>
              </a:rPr>
              <a:t>Storage-as-a service (</a:t>
            </a:r>
            <a:r>
              <a:rPr lang="en-US" sz="2400" dirty="0" err="1">
                <a:solidFill>
                  <a:srgbClr val="002060"/>
                </a:solidFill>
                <a:latin typeface="Bierstadt" panose="020B0004020202020204" pitchFamily="34" charset="0"/>
              </a:rPr>
              <a:t>STaaS</a:t>
            </a:r>
            <a:r>
              <a:rPr lang="en-US" sz="2400" dirty="0">
                <a:solidFill>
                  <a:srgbClr val="002060"/>
                </a:solidFill>
                <a:latin typeface="Bierstadt" panose="020B0004020202020204" pitchFamily="34" charset="0"/>
              </a:rPr>
              <a:t>)</a:t>
            </a:r>
          </a:p>
        </p:txBody>
      </p:sp>
      <p:grpSp>
        <p:nvGrpSpPr>
          <p:cNvPr id="48" name="Group 47">
            <a:extLst>
              <a:ext uri="{FF2B5EF4-FFF2-40B4-BE49-F238E27FC236}">
                <a16:creationId xmlns:a16="http://schemas.microsoft.com/office/drawing/2014/main" id="{1B68B7B6-B266-060B-858B-7EF69EEB3C7A}"/>
              </a:ext>
            </a:extLst>
          </p:cNvPr>
          <p:cNvGrpSpPr/>
          <p:nvPr/>
        </p:nvGrpSpPr>
        <p:grpSpPr>
          <a:xfrm>
            <a:off x="4488181" y="1295061"/>
            <a:ext cx="3955729" cy="2646399"/>
            <a:chOff x="7083073" y="2476323"/>
            <a:chExt cx="3645396" cy="2438786"/>
          </a:xfrm>
        </p:grpSpPr>
        <p:sp>
          <p:nvSpPr>
            <p:cNvPr id="49" name="Cloud 48">
              <a:extLst>
                <a:ext uri="{FF2B5EF4-FFF2-40B4-BE49-F238E27FC236}">
                  <a16:creationId xmlns:a16="http://schemas.microsoft.com/office/drawing/2014/main" id="{41092B33-E48E-EFB2-A67A-A9C9CCC7E7B6}"/>
                </a:ext>
              </a:extLst>
            </p:cNvPr>
            <p:cNvSpPr/>
            <p:nvPr/>
          </p:nvSpPr>
          <p:spPr>
            <a:xfrm>
              <a:off x="7083073" y="2476323"/>
              <a:ext cx="3142962" cy="2438786"/>
            </a:xfrm>
            <a:prstGeom prst="cloud">
              <a:avLst/>
            </a:prstGeom>
            <a:solidFill>
              <a:schemeClr val="accent6">
                <a:lumMod val="20000"/>
                <a:lumOff val="80000"/>
                <a:alpha val="99000"/>
              </a:schemeClr>
            </a:solidFill>
            <a:ln w="12700" cap="flat">
              <a:solidFill>
                <a:srgbClr val="0F2B48"/>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50" name="Picture 49">
              <a:extLst>
                <a:ext uri="{FF2B5EF4-FFF2-40B4-BE49-F238E27FC236}">
                  <a16:creationId xmlns:a16="http://schemas.microsoft.com/office/drawing/2014/main" id="{3ACE316E-318E-DB46-C14D-588B7AFCD94A}"/>
                </a:ext>
              </a:extLst>
            </p:cNvPr>
            <p:cNvPicPr>
              <a:picLocks noChangeAspect="1"/>
            </p:cNvPicPr>
            <p:nvPr/>
          </p:nvPicPr>
          <p:blipFill>
            <a:blip r:embed="rId3"/>
            <a:stretch>
              <a:fillRect/>
            </a:stretch>
          </p:blipFill>
          <p:spPr>
            <a:xfrm>
              <a:off x="9536153" y="3936157"/>
              <a:ext cx="794878" cy="794878"/>
            </a:xfrm>
            <a:prstGeom prst="rect">
              <a:avLst/>
            </a:prstGeom>
            <a:effectLst>
              <a:innerShdw blurRad="63500" dist="50800" dir="16200000">
                <a:prstClr val="black">
                  <a:alpha val="50000"/>
                </a:prstClr>
              </a:innerShdw>
            </a:effectLst>
          </p:spPr>
        </p:pic>
        <p:pic>
          <p:nvPicPr>
            <p:cNvPr id="51" name="Picture 50">
              <a:extLst>
                <a:ext uri="{FF2B5EF4-FFF2-40B4-BE49-F238E27FC236}">
                  <a16:creationId xmlns:a16="http://schemas.microsoft.com/office/drawing/2014/main" id="{C081209F-9CA0-4E4C-7E3F-3189909A9049}"/>
                </a:ext>
              </a:extLst>
            </p:cNvPr>
            <p:cNvPicPr>
              <a:picLocks noChangeAspect="1"/>
            </p:cNvPicPr>
            <p:nvPr/>
          </p:nvPicPr>
          <p:blipFill>
            <a:blip r:embed="rId4"/>
            <a:stretch>
              <a:fillRect/>
            </a:stretch>
          </p:blipFill>
          <p:spPr>
            <a:xfrm>
              <a:off x="9933591" y="3091676"/>
              <a:ext cx="794878" cy="794878"/>
            </a:xfrm>
            <a:prstGeom prst="rect">
              <a:avLst/>
            </a:prstGeom>
            <a:effectLst>
              <a:innerShdw blurRad="63500" dist="50800">
                <a:prstClr val="black">
                  <a:alpha val="50000"/>
                </a:prstClr>
              </a:innerShdw>
            </a:effectLst>
          </p:spPr>
        </p:pic>
      </p:grpSp>
      <p:pic>
        <p:nvPicPr>
          <p:cNvPr id="52" name="Picture 22" descr="Related image">
            <a:extLst>
              <a:ext uri="{FF2B5EF4-FFF2-40B4-BE49-F238E27FC236}">
                <a16:creationId xmlns:a16="http://schemas.microsoft.com/office/drawing/2014/main" id="{B6038BC7-6945-5722-BF7A-7B3A0B00261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10" t="6456" r="17448"/>
          <a:stretch/>
        </p:blipFill>
        <p:spPr bwMode="auto">
          <a:xfrm>
            <a:off x="3937121" y="1329322"/>
            <a:ext cx="511004" cy="7830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6">
            <a:extLst>
              <a:ext uri="{FF2B5EF4-FFF2-40B4-BE49-F238E27FC236}">
                <a16:creationId xmlns:a16="http://schemas.microsoft.com/office/drawing/2014/main" id="{1D63607B-9B27-EA9A-1A1D-491CF3ABC31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31" t="16923" r="18842"/>
          <a:stretch/>
        </p:blipFill>
        <p:spPr bwMode="auto">
          <a:xfrm>
            <a:off x="3886678" y="2239210"/>
            <a:ext cx="561447" cy="75809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Related image">
            <a:extLst>
              <a:ext uri="{FF2B5EF4-FFF2-40B4-BE49-F238E27FC236}">
                <a16:creationId xmlns:a16="http://schemas.microsoft.com/office/drawing/2014/main" id="{59E4BED6-D848-B824-9693-35C12DFE811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376" t="16923" r="18841"/>
          <a:stretch/>
        </p:blipFill>
        <p:spPr bwMode="auto">
          <a:xfrm>
            <a:off x="3967350" y="3155095"/>
            <a:ext cx="628854" cy="90267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Image result for icloud icon png">
            <a:extLst>
              <a:ext uri="{FF2B5EF4-FFF2-40B4-BE49-F238E27FC236}">
                <a16:creationId xmlns:a16="http://schemas.microsoft.com/office/drawing/2014/main" id="{151E87FC-4AE1-1D98-ACD7-177BE0AFBA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1079" y="1919490"/>
            <a:ext cx="862546" cy="90585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dropbox icon">
            <a:extLst>
              <a:ext uri="{FF2B5EF4-FFF2-40B4-BE49-F238E27FC236}">
                <a16:creationId xmlns:a16="http://schemas.microsoft.com/office/drawing/2014/main" id="{34B8B58A-E297-4B0E-5969-9B2E295801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4956" y="1059013"/>
            <a:ext cx="775821" cy="814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al user interface, text&#10;&#10;Description automatically generated">
            <a:extLst>
              <a:ext uri="{FF2B5EF4-FFF2-40B4-BE49-F238E27FC236}">
                <a16:creationId xmlns:a16="http://schemas.microsoft.com/office/drawing/2014/main" id="{CF46A341-E70B-84F5-441D-0BBD2328E5FA}"/>
              </a:ext>
            </a:extLst>
          </p:cNvPr>
          <p:cNvPicPr>
            <a:picLocks noChangeAspect="1"/>
          </p:cNvPicPr>
          <p:nvPr/>
        </p:nvPicPr>
        <p:blipFill>
          <a:blip r:embed="rId10"/>
          <a:stretch>
            <a:fillRect/>
          </a:stretch>
        </p:blipFill>
        <p:spPr>
          <a:xfrm>
            <a:off x="240237" y="4871396"/>
            <a:ext cx="7772400" cy="1693062"/>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6DEC754D-BD4D-38E7-DBD3-10D4B8C2A711}"/>
              </a:ext>
            </a:extLst>
          </p:cNvPr>
          <p:cNvPicPr>
            <a:picLocks noChangeAspect="1"/>
          </p:cNvPicPr>
          <p:nvPr/>
        </p:nvPicPr>
        <p:blipFill>
          <a:blip r:embed="rId11"/>
          <a:stretch>
            <a:fillRect/>
          </a:stretch>
        </p:blipFill>
        <p:spPr>
          <a:xfrm>
            <a:off x="6028040" y="3797558"/>
            <a:ext cx="5586784" cy="2766900"/>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9307249D-DCA5-347E-BC8F-5703D073457A}"/>
              </a:ext>
            </a:extLst>
          </p:cNvPr>
          <p:cNvPicPr>
            <a:picLocks noChangeAspect="1"/>
          </p:cNvPicPr>
          <p:nvPr/>
        </p:nvPicPr>
        <p:blipFill>
          <a:blip r:embed="rId12"/>
          <a:stretch>
            <a:fillRect/>
          </a:stretch>
        </p:blipFill>
        <p:spPr>
          <a:xfrm>
            <a:off x="2209800" y="2880273"/>
            <a:ext cx="7772400" cy="2300735"/>
          </a:xfrm>
          <a:prstGeom prst="rect">
            <a:avLst/>
          </a:prstGeom>
        </p:spPr>
      </p:pic>
      <p:sp>
        <p:nvSpPr>
          <p:cNvPr id="3" name="Slide Number Placeholder 2">
            <a:extLst>
              <a:ext uri="{FF2B5EF4-FFF2-40B4-BE49-F238E27FC236}">
                <a16:creationId xmlns:a16="http://schemas.microsoft.com/office/drawing/2014/main" id="{8C7AF620-FD4D-2126-B010-7C24802D95F9}"/>
              </a:ext>
            </a:extLst>
          </p:cNvPr>
          <p:cNvSpPr>
            <a:spLocks noGrp="1"/>
          </p:cNvSpPr>
          <p:nvPr>
            <p:ph type="sldNum" sz="quarter" idx="12"/>
          </p:nvPr>
        </p:nvSpPr>
        <p:spPr/>
        <p:txBody>
          <a:bodyPr/>
          <a:lstStyle/>
          <a:p>
            <a:fld id="{C2D47E1E-16B8-6B43-8345-A36FFC908F81}" type="slidenum">
              <a:rPr lang="en-US" smtClean="0"/>
              <a:t>1</a:t>
            </a:fld>
            <a:endParaRPr lang="en-US"/>
          </a:p>
        </p:txBody>
      </p:sp>
    </p:spTree>
    <p:extLst>
      <p:ext uri="{BB962C8B-B14F-4D97-AF65-F5344CB8AC3E}">
        <p14:creationId xmlns:p14="http://schemas.microsoft.com/office/powerpoint/2010/main" val="343069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50"/>
                                        <p:tgtEl>
                                          <p:spTgt spid="6"/>
                                        </p:tgtEl>
                                      </p:cBhvr>
                                    </p:animEffect>
                                  </p:childTnLst>
                                </p:cTn>
                              </p:par>
                              <p:par>
                                <p:cTn id="8" presetID="3" presetClass="entr" presetSubtype="1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250"/>
                                        <p:tgtEl>
                                          <p:spTgt spid="8"/>
                                        </p:tgtEl>
                                      </p:cBhvr>
                                    </p:animEffect>
                                  </p:childTnLst>
                                </p:cTn>
                              </p:par>
                              <p:par>
                                <p:cTn id="11" presetID="3" presetClass="entr" presetSubtype="10" fill="hold"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Public Audit</a:t>
            </a:r>
          </a:p>
        </p:txBody>
      </p:sp>
      <p:sp>
        <p:nvSpPr>
          <p:cNvPr id="4" name="Rectangle 3">
            <a:extLst>
              <a:ext uri="{FF2B5EF4-FFF2-40B4-BE49-F238E27FC236}">
                <a16:creationId xmlns:a16="http://schemas.microsoft.com/office/drawing/2014/main" id="{785ED032-8269-8A67-4D40-88F8C0DC0887}"/>
              </a:ext>
            </a:extLst>
          </p:cNvPr>
          <p:cNvSpPr/>
          <p:nvPr/>
        </p:nvSpPr>
        <p:spPr>
          <a:xfrm>
            <a:off x="2328137" y="494109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35A1ACE-4601-FED4-8A67-7EE630660466}"/>
              </a:ext>
            </a:extLst>
          </p:cNvPr>
          <p:cNvSpPr/>
          <p:nvPr/>
        </p:nvSpPr>
        <p:spPr>
          <a:xfrm>
            <a:off x="2937737" y="494109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D426BD-5D12-B2B9-8878-624DB2A39F6F}"/>
              </a:ext>
            </a:extLst>
          </p:cNvPr>
          <p:cNvSpPr/>
          <p:nvPr/>
        </p:nvSpPr>
        <p:spPr>
          <a:xfrm>
            <a:off x="35473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43D037-44F1-A177-D0C3-B805E0370DF8}"/>
              </a:ext>
            </a:extLst>
          </p:cNvPr>
          <p:cNvSpPr/>
          <p:nvPr/>
        </p:nvSpPr>
        <p:spPr>
          <a:xfrm>
            <a:off x="41569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E5E63B-7054-3023-227E-83710EB3091C}"/>
              </a:ext>
            </a:extLst>
          </p:cNvPr>
          <p:cNvSpPr/>
          <p:nvPr/>
        </p:nvSpPr>
        <p:spPr>
          <a:xfrm>
            <a:off x="231289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C2A8035-DCAE-C696-BB2E-9AC30FC0262A}"/>
              </a:ext>
            </a:extLst>
          </p:cNvPr>
          <p:cNvSpPr/>
          <p:nvPr/>
        </p:nvSpPr>
        <p:spPr>
          <a:xfrm>
            <a:off x="29377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BA6C93-BACB-4A88-83A2-039C65DC97E4}"/>
              </a:ext>
            </a:extLst>
          </p:cNvPr>
          <p:cNvSpPr/>
          <p:nvPr/>
        </p:nvSpPr>
        <p:spPr>
          <a:xfrm>
            <a:off x="59857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3E7802-7A97-74B5-697E-000C5702B320}"/>
              </a:ext>
            </a:extLst>
          </p:cNvPr>
          <p:cNvSpPr/>
          <p:nvPr/>
        </p:nvSpPr>
        <p:spPr>
          <a:xfrm>
            <a:off x="6576118"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C9B9F-BCC2-9714-8B23-5215C3A460BD}"/>
              </a:ext>
            </a:extLst>
          </p:cNvPr>
          <p:cNvSpPr/>
          <p:nvPr/>
        </p:nvSpPr>
        <p:spPr>
          <a:xfrm>
            <a:off x="47665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8E4F8D-D69A-BB12-EFFF-B0E05B6FE3A3}"/>
              </a:ext>
            </a:extLst>
          </p:cNvPr>
          <p:cNvSpPr/>
          <p:nvPr/>
        </p:nvSpPr>
        <p:spPr>
          <a:xfrm>
            <a:off x="53761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9830514-4F25-5EF4-EED4-1687247767C2}"/>
              </a:ext>
            </a:extLst>
          </p:cNvPr>
          <p:cNvSpPr txBox="1"/>
          <p:nvPr/>
        </p:nvSpPr>
        <p:spPr>
          <a:xfrm>
            <a:off x="838200" y="5507598"/>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0</a:t>
            </a:r>
            <a:endParaRPr lang="en-US" sz="2400" b="1" dirty="0">
              <a:solidFill>
                <a:srgbClr val="7030A0"/>
              </a:solidFill>
              <a:latin typeface="Bierstadt" panose="020B0004020202020204" pitchFamily="34" charset="0"/>
            </a:endParaRPr>
          </a:p>
        </p:txBody>
      </p:sp>
      <p:sp>
        <p:nvSpPr>
          <p:cNvPr id="15" name="TextBox 14">
            <a:extLst>
              <a:ext uri="{FF2B5EF4-FFF2-40B4-BE49-F238E27FC236}">
                <a16:creationId xmlns:a16="http://schemas.microsoft.com/office/drawing/2014/main" id="{C3216FE0-C09F-DF25-56FD-F700DCE2F88E}"/>
              </a:ext>
            </a:extLst>
          </p:cNvPr>
          <p:cNvSpPr txBox="1"/>
          <p:nvPr/>
        </p:nvSpPr>
        <p:spPr>
          <a:xfrm>
            <a:off x="838200" y="491379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1</a:t>
            </a:r>
            <a:endParaRPr lang="en-US" sz="2400" b="1" dirty="0">
              <a:solidFill>
                <a:srgbClr val="7030A0"/>
              </a:solidFill>
              <a:latin typeface="Bierstadt" panose="020B0004020202020204" pitchFamily="34" charset="0"/>
            </a:endParaRPr>
          </a:p>
        </p:txBody>
      </p:sp>
      <p:sp>
        <p:nvSpPr>
          <p:cNvPr id="16" name="TextBox 15">
            <a:extLst>
              <a:ext uri="{FF2B5EF4-FFF2-40B4-BE49-F238E27FC236}">
                <a16:creationId xmlns:a16="http://schemas.microsoft.com/office/drawing/2014/main" id="{8831687C-446E-E08E-DCE3-58C7C7AC285F}"/>
              </a:ext>
            </a:extLst>
          </p:cNvPr>
          <p:cNvSpPr txBox="1"/>
          <p:nvPr/>
        </p:nvSpPr>
        <p:spPr>
          <a:xfrm>
            <a:off x="838200" y="428899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2</a:t>
            </a:r>
            <a:endParaRPr lang="en-US" sz="2400" b="1" dirty="0">
              <a:solidFill>
                <a:srgbClr val="7030A0"/>
              </a:solidFill>
              <a:latin typeface="Bierstadt" panose="020B0004020202020204" pitchFamily="34" charset="0"/>
            </a:endParaRPr>
          </a:p>
        </p:txBody>
      </p:sp>
      <p:sp>
        <p:nvSpPr>
          <p:cNvPr id="17" name="TextBox 16">
            <a:extLst>
              <a:ext uri="{FF2B5EF4-FFF2-40B4-BE49-F238E27FC236}">
                <a16:creationId xmlns:a16="http://schemas.microsoft.com/office/drawing/2014/main" id="{A06FB73E-96EA-8CF7-00D2-B0C9AE28B819}"/>
              </a:ext>
            </a:extLst>
          </p:cNvPr>
          <p:cNvSpPr txBox="1"/>
          <p:nvPr/>
        </p:nvSpPr>
        <p:spPr>
          <a:xfrm>
            <a:off x="838199" y="3645803"/>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3</a:t>
            </a:r>
            <a:endParaRPr lang="en-US" sz="2400" b="1" dirty="0">
              <a:solidFill>
                <a:srgbClr val="7030A0"/>
              </a:solidFill>
              <a:latin typeface="Bierstadt" panose="020B0004020202020204" pitchFamily="34" charset="0"/>
            </a:endParaRPr>
          </a:p>
        </p:txBody>
      </p:sp>
      <p:sp>
        <p:nvSpPr>
          <p:cNvPr id="18" name="Rectangle 17">
            <a:extLst>
              <a:ext uri="{FF2B5EF4-FFF2-40B4-BE49-F238E27FC236}">
                <a16:creationId xmlns:a16="http://schemas.microsoft.com/office/drawing/2014/main" id="{855CA417-92B4-2273-86B1-C1C5016B5FF0}"/>
              </a:ext>
            </a:extLst>
          </p:cNvPr>
          <p:cNvSpPr/>
          <p:nvPr/>
        </p:nvSpPr>
        <p:spPr>
          <a:xfrm>
            <a:off x="2228121" y="5464733"/>
            <a:ext cx="524503" cy="47595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79D8FF-D5C2-5BEB-AE11-2B3B08FF632A}"/>
              </a:ext>
            </a:extLst>
          </p:cNvPr>
          <p:cNvSpPr/>
          <p:nvPr/>
        </p:nvSpPr>
        <p:spPr>
          <a:xfrm>
            <a:off x="2228121" y="4872690"/>
            <a:ext cx="1086576" cy="46166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3E628D-B289-A147-E157-1BCDD26A8C62}"/>
              </a:ext>
            </a:extLst>
          </p:cNvPr>
          <p:cNvSpPr/>
          <p:nvPr/>
        </p:nvSpPr>
        <p:spPr>
          <a:xfrm>
            <a:off x="2223588" y="4222478"/>
            <a:ext cx="2329591"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43F0B68-B6F8-37CA-162C-D7257FE115A7}"/>
              </a:ext>
            </a:extLst>
          </p:cNvPr>
          <p:cNvSpPr/>
          <p:nvPr/>
        </p:nvSpPr>
        <p:spPr>
          <a:xfrm>
            <a:off x="2220122" y="3560659"/>
            <a:ext cx="4824826"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CD76BFB-773A-C658-19D4-05A74D2BD81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62351" y="3825369"/>
            <a:ext cx="182880" cy="182880"/>
          </a:xfrm>
          <a:prstGeom prst="rect">
            <a:avLst/>
          </a:prstGeom>
        </p:spPr>
      </p:pic>
      <p:pic>
        <p:nvPicPr>
          <p:cNvPr id="23" name="Picture 22">
            <a:extLst>
              <a:ext uri="{FF2B5EF4-FFF2-40B4-BE49-F238E27FC236}">
                <a16:creationId xmlns:a16="http://schemas.microsoft.com/office/drawing/2014/main" id="{9BBCC3AC-4D5F-FF1D-FABB-674087E46D9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70182" y="3818953"/>
            <a:ext cx="182880" cy="182880"/>
          </a:xfrm>
          <a:prstGeom prst="rect">
            <a:avLst/>
          </a:prstGeom>
        </p:spPr>
      </p:pic>
      <p:pic>
        <p:nvPicPr>
          <p:cNvPr id="24" name="Picture 23">
            <a:extLst>
              <a:ext uri="{FF2B5EF4-FFF2-40B4-BE49-F238E27FC236}">
                <a16:creationId xmlns:a16="http://schemas.microsoft.com/office/drawing/2014/main" id="{D1D08025-84FF-04E5-F9CD-99E6D9EC672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83409" y="3822504"/>
            <a:ext cx="182880" cy="182880"/>
          </a:xfrm>
          <a:prstGeom prst="rect">
            <a:avLst/>
          </a:prstGeom>
        </p:spPr>
      </p:pic>
      <p:pic>
        <p:nvPicPr>
          <p:cNvPr id="25" name="Picture 24">
            <a:extLst>
              <a:ext uri="{FF2B5EF4-FFF2-40B4-BE49-F238E27FC236}">
                <a16:creationId xmlns:a16="http://schemas.microsoft.com/office/drawing/2014/main" id="{42B0AD7B-CD92-6DE5-19B3-808C943563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86824" y="3825369"/>
            <a:ext cx="182880" cy="182880"/>
          </a:xfrm>
          <a:prstGeom prst="rect">
            <a:avLst/>
          </a:prstGeom>
        </p:spPr>
      </p:pic>
      <p:pic>
        <p:nvPicPr>
          <p:cNvPr id="26" name="Picture 25">
            <a:extLst>
              <a:ext uri="{FF2B5EF4-FFF2-40B4-BE49-F238E27FC236}">
                <a16:creationId xmlns:a16="http://schemas.microsoft.com/office/drawing/2014/main" id="{7EBD9044-C949-E866-BF9D-885E53CE0F4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902968" y="3822691"/>
            <a:ext cx="182880" cy="182880"/>
          </a:xfrm>
          <a:prstGeom prst="rect">
            <a:avLst/>
          </a:prstGeom>
        </p:spPr>
      </p:pic>
      <p:pic>
        <p:nvPicPr>
          <p:cNvPr id="27" name="Picture 26">
            <a:extLst>
              <a:ext uri="{FF2B5EF4-FFF2-40B4-BE49-F238E27FC236}">
                <a16:creationId xmlns:a16="http://schemas.microsoft.com/office/drawing/2014/main" id="{A57918E3-B83C-1A55-B5C2-28DC606E05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10799" y="3824588"/>
            <a:ext cx="182880" cy="182880"/>
          </a:xfrm>
          <a:prstGeom prst="rect">
            <a:avLst/>
          </a:prstGeom>
        </p:spPr>
      </p:pic>
      <p:pic>
        <p:nvPicPr>
          <p:cNvPr id="28" name="Picture 27">
            <a:extLst>
              <a:ext uri="{FF2B5EF4-FFF2-40B4-BE49-F238E27FC236}">
                <a16:creationId xmlns:a16="http://schemas.microsoft.com/office/drawing/2014/main" id="{6610CD00-88B9-AA97-6635-B94D5E4733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114599" y="3819826"/>
            <a:ext cx="182880" cy="182880"/>
          </a:xfrm>
          <a:prstGeom prst="rect">
            <a:avLst/>
          </a:prstGeom>
        </p:spPr>
      </p:pic>
      <p:pic>
        <p:nvPicPr>
          <p:cNvPr id="29" name="Picture 28">
            <a:extLst>
              <a:ext uri="{FF2B5EF4-FFF2-40B4-BE49-F238E27FC236}">
                <a16:creationId xmlns:a16="http://schemas.microsoft.com/office/drawing/2014/main" id="{92710362-2401-E3E4-A06F-F0EE74177D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10815" y="3822691"/>
            <a:ext cx="182880" cy="182880"/>
          </a:xfrm>
          <a:prstGeom prst="rect">
            <a:avLst/>
          </a:prstGeom>
        </p:spPr>
      </p:pic>
      <p:pic>
        <p:nvPicPr>
          <p:cNvPr id="30" name="Picture 29">
            <a:extLst>
              <a:ext uri="{FF2B5EF4-FFF2-40B4-BE49-F238E27FC236}">
                <a16:creationId xmlns:a16="http://schemas.microsoft.com/office/drawing/2014/main" id="{5D889F2F-26F0-8041-FA8D-AF757ADFF4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62351" y="5074400"/>
            <a:ext cx="182880" cy="182880"/>
          </a:xfrm>
          <a:prstGeom prst="rect">
            <a:avLst/>
          </a:prstGeom>
        </p:spPr>
      </p:pic>
      <p:pic>
        <p:nvPicPr>
          <p:cNvPr id="31" name="Picture 30">
            <a:extLst>
              <a:ext uri="{FF2B5EF4-FFF2-40B4-BE49-F238E27FC236}">
                <a16:creationId xmlns:a16="http://schemas.microsoft.com/office/drawing/2014/main" id="{4278FEA3-4DB1-176B-4DAC-808B6C17F95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70182" y="5067984"/>
            <a:ext cx="182880" cy="182880"/>
          </a:xfrm>
          <a:prstGeom prst="rect">
            <a:avLst/>
          </a:prstGeom>
        </p:spPr>
      </p:pic>
      <p:sp>
        <p:nvSpPr>
          <p:cNvPr id="32" name="TextBox 31">
            <a:extLst>
              <a:ext uri="{FF2B5EF4-FFF2-40B4-BE49-F238E27FC236}">
                <a16:creationId xmlns:a16="http://schemas.microsoft.com/office/drawing/2014/main" id="{37AF2228-DCBF-B8D7-86ED-4495B772B1A4}"/>
              </a:ext>
            </a:extLst>
          </p:cNvPr>
          <p:cNvSpPr txBox="1"/>
          <p:nvPr/>
        </p:nvSpPr>
        <p:spPr>
          <a:xfrm>
            <a:off x="838065" y="2569019"/>
            <a:ext cx="306564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Hierarchical Log H:</a:t>
            </a:r>
          </a:p>
        </p:txBody>
      </p:sp>
      <p:sp>
        <p:nvSpPr>
          <p:cNvPr id="33" name="TextBox 32">
            <a:extLst>
              <a:ext uri="{FF2B5EF4-FFF2-40B4-BE49-F238E27FC236}">
                <a16:creationId xmlns:a16="http://schemas.microsoft.com/office/drawing/2014/main" id="{C0850CC4-286B-299C-8DB4-9169ACCF1CED}"/>
              </a:ext>
            </a:extLst>
          </p:cNvPr>
          <p:cNvSpPr txBox="1"/>
          <p:nvPr/>
        </p:nvSpPr>
        <p:spPr>
          <a:xfrm>
            <a:off x="838065" y="3051999"/>
            <a:ext cx="447558"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a:t>
            </a:r>
          </a:p>
        </p:txBody>
      </p:sp>
      <p:sp>
        <p:nvSpPr>
          <p:cNvPr id="34" name="TextBox 33">
            <a:extLst>
              <a:ext uri="{FF2B5EF4-FFF2-40B4-BE49-F238E27FC236}">
                <a16:creationId xmlns:a16="http://schemas.microsoft.com/office/drawing/2014/main" id="{AB95384C-E6A0-DB83-F916-EB309D75F588}"/>
              </a:ext>
            </a:extLst>
          </p:cNvPr>
          <p:cNvSpPr txBox="1"/>
          <p:nvPr/>
        </p:nvSpPr>
        <p:spPr>
          <a:xfrm>
            <a:off x="838064" y="2007673"/>
            <a:ext cx="264328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Erasure code C:</a:t>
            </a:r>
          </a:p>
        </p:txBody>
      </p:sp>
      <p:sp>
        <p:nvSpPr>
          <p:cNvPr id="35" name="Rectangle 34">
            <a:extLst>
              <a:ext uri="{FF2B5EF4-FFF2-40B4-BE49-F238E27FC236}">
                <a16:creationId xmlns:a16="http://schemas.microsoft.com/office/drawing/2014/main" id="{2949DF9C-C845-1B1B-DE68-75B278536CC5}"/>
              </a:ext>
            </a:extLst>
          </p:cNvPr>
          <p:cNvSpPr/>
          <p:nvPr/>
        </p:nvSpPr>
        <p:spPr>
          <a:xfrm>
            <a:off x="3588174" y="1953156"/>
            <a:ext cx="6607528" cy="53250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FC1EF98-7A99-96FB-0FD7-E4991AF93E76}"/>
              </a:ext>
            </a:extLst>
          </p:cNvPr>
          <p:cNvSpPr/>
          <p:nvPr/>
        </p:nvSpPr>
        <p:spPr>
          <a:xfrm>
            <a:off x="4890511" y="204159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46641AB-C226-2DED-DA0F-37B0A1DCE66B}"/>
              </a:ext>
            </a:extLst>
          </p:cNvPr>
          <p:cNvSpPr/>
          <p:nvPr/>
        </p:nvSpPr>
        <p:spPr>
          <a:xfrm>
            <a:off x="5500111" y="204159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2054AC0-DD47-C93A-470E-218A0047E7A8}"/>
              </a:ext>
            </a:extLst>
          </p:cNvPr>
          <p:cNvSpPr/>
          <p:nvPr/>
        </p:nvSpPr>
        <p:spPr>
          <a:xfrm>
            <a:off x="3656071" y="204159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6FBD3DE-ECF1-FEC0-280E-C2A53A6F3214}"/>
              </a:ext>
            </a:extLst>
          </p:cNvPr>
          <p:cNvSpPr/>
          <p:nvPr/>
        </p:nvSpPr>
        <p:spPr>
          <a:xfrm>
            <a:off x="4280911" y="2041599"/>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BB37E2-368F-C95F-3A39-778B8B4A510E}"/>
              </a:ext>
            </a:extLst>
          </p:cNvPr>
          <p:cNvSpPr/>
          <p:nvPr/>
        </p:nvSpPr>
        <p:spPr>
          <a:xfrm>
            <a:off x="9202269" y="205510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FFDD8F8-630D-1E62-B10A-731E33E2E370}"/>
              </a:ext>
            </a:extLst>
          </p:cNvPr>
          <p:cNvSpPr/>
          <p:nvPr/>
        </p:nvSpPr>
        <p:spPr>
          <a:xfrm>
            <a:off x="9792650" y="205510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555E39E-D0B0-70C8-5F84-CD02E7132BBB}"/>
              </a:ext>
            </a:extLst>
          </p:cNvPr>
          <p:cNvSpPr/>
          <p:nvPr/>
        </p:nvSpPr>
        <p:spPr>
          <a:xfrm>
            <a:off x="7983069" y="205510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8FBA346-C5D5-83A2-800D-C542F153F4A0}"/>
              </a:ext>
            </a:extLst>
          </p:cNvPr>
          <p:cNvSpPr/>
          <p:nvPr/>
        </p:nvSpPr>
        <p:spPr>
          <a:xfrm>
            <a:off x="8592669" y="2055100"/>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C21193D9-5BFD-12F8-D923-B77D50F8881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7212" y="2182071"/>
            <a:ext cx="182880" cy="182880"/>
          </a:xfrm>
          <a:prstGeom prst="rect">
            <a:avLst/>
          </a:prstGeom>
        </p:spPr>
      </p:pic>
      <p:pic>
        <p:nvPicPr>
          <p:cNvPr id="45" name="Picture 44">
            <a:extLst>
              <a:ext uri="{FF2B5EF4-FFF2-40B4-BE49-F238E27FC236}">
                <a16:creationId xmlns:a16="http://schemas.microsoft.com/office/drawing/2014/main" id="{0C3D5139-3198-B919-0D22-28DF4B51C12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21669" y="2175655"/>
            <a:ext cx="182880" cy="182880"/>
          </a:xfrm>
          <a:prstGeom prst="rect">
            <a:avLst/>
          </a:prstGeom>
        </p:spPr>
      </p:pic>
      <p:pic>
        <p:nvPicPr>
          <p:cNvPr id="46" name="Picture 45">
            <a:extLst>
              <a:ext uri="{FF2B5EF4-FFF2-40B4-BE49-F238E27FC236}">
                <a16:creationId xmlns:a16="http://schemas.microsoft.com/office/drawing/2014/main" id="{B7863B3C-4622-3FFF-D528-7694150BBD7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25469" y="2179206"/>
            <a:ext cx="182880" cy="182880"/>
          </a:xfrm>
          <a:prstGeom prst="rect">
            <a:avLst/>
          </a:prstGeom>
        </p:spPr>
      </p:pic>
      <p:pic>
        <p:nvPicPr>
          <p:cNvPr id="47" name="Picture 46">
            <a:extLst>
              <a:ext uri="{FF2B5EF4-FFF2-40B4-BE49-F238E27FC236}">
                <a16:creationId xmlns:a16="http://schemas.microsoft.com/office/drawing/2014/main" id="{AF3208FF-D245-C672-23D3-B9417811E9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38311" y="2182071"/>
            <a:ext cx="182880" cy="182880"/>
          </a:xfrm>
          <a:prstGeom prst="rect">
            <a:avLst/>
          </a:prstGeom>
        </p:spPr>
      </p:pic>
      <p:pic>
        <p:nvPicPr>
          <p:cNvPr id="48" name="Picture 47">
            <a:extLst>
              <a:ext uri="{FF2B5EF4-FFF2-40B4-BE49-F238E27FC236}">
                <a16:creationId xmlns:a16="http://schemas.microsoft.com/office/drawing/2014/main" id="{B3C6CDD6-765B-799F-75A6-B0D12B0E1F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19500" y="2192894"/>
            <a:ext cx="182880" cy="182880"/>
          </a:xfrm>
          <a:prstGeom prst="rect">
            <a:avLst/>
          </a:prstGeom>
        </p:spPr>
      </p:pic>
      <p:pic>
        <p:nvPicPr>
          <p:cNvPr id="49" name="Picture 48">
            <a:extLst>
              <a:ext uri="{FF2B5EF4-FFF2-40B4-BE49-F238E27FC236}">
                <a16:creationId xmlns:a16="http://schemas.microsoft.com/office/drawing/2014/main" id="{284BC935-0D2B-0438-4E24-260214DB91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27331" y="2186478"/>
            <a:ext cx="182880" cy="182880"/>
          </a:xfrm>
          <a:prstGeom prst="rect">
            <a:avLst/>
          </a:prstGeom>
        </p:spPr>
      </p:pic>
      <p:pic>
        <p:nvPicPr>
          <p:cNvPr id="50" name="Picture 49">
            <a:extLst>
              <a:ext uri="{FF2B5EF4-FFF2-40B4-BE49-F238E27FC236}">
                <a16:creationId xmlns:a16="http://schemas.microsoft.com/office/drawing/2014/main" id="{FDDB0E85-4CCD-EA47-2F54-1F87CD67481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31131" y="2190029"/>
            <a:ext cx="182880" cy="182880"/>
          </a:xfrm>
          <a:prstGeom prst="rect">
            <a:avLst/>
          </a:prstGeom>
        </p:spPr>
      </p:pic>
      <p:pic>
        <p:nvPicPr>
          <p:cNvPr id="51" name="Picture 50">
            <a:extLst>
              <a:ext uri="{FF2B5EF4-FFF2-40B4-BE49-F238E27FC236}">
                <a16:creationId xmlns:a16="http://schemas.microsoft.com/office/drawing/2014/main" id="{FB7B30E0-7FBA-E692-7FE2-68690297AB0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35660" y="2192894"/>
            <a:ext cx="182880" cy="182880"/>
          </a:xfrm>
          <a:prstGeom prst="rect">
            <a:avLst/>
          </a:prstGeom>
        </p:spPr>
      </p:pic>
      <p:sp>
        <p:nvSpPr>
          <p:cNvPr id="52" name="TextBox 51">
            <a:extLst>
              <a:ext uri="{FF2B5EF4-FFF2-40B4-BE49-F238E27FC236}">
                <a16:creationId xmlns:a16="http://schemas.microsoft.com/office/drawing/2014/main" id="{2CC62C0E-54DE-73FF-7884-1515527DD549}"/>
              </a:ext>
            </a:extLst>
          </p:cNvPr>
          <p:cNvSpPr txBox="1"/>
          <p:nvPr/>
        </p:nvSpPr>
        <p:spPr>
          <a:xfrm>
            <a:off x="6511866" y="2024905"/>
            <a:ext cx="447558" cy="461665"/>
          </a:xfrm>
          <a:prstGeom prst="rect">
            <a:avLst/>
          </a:prstGeom>
          <a:noFill/>
        </p:spPr>
        <p:txBody>
          <a:bodyPr wrap="none" rtlCol="0">
            <a:spAutoFit/>
          </a:bodyPr>
          <a:lstStyle/>
          <a:p>
            <a:r>
              <a:rPr lang="en-US" sz="2400" b="1" dirty="0">
                <a:solidFill>
                  <a:schemeClr val="accent1">
                    <a:lumMod val="75000"/>
                  </a:schemeClr>
                </a:solidFill>
                <a:latin typeface="Bierstadt" panose="020B0004020202020204" pitchFamily="34" charset="0"/>
              </a:rPr>
              <a:t>…</a:t>
            </a:r>
          </a:p>
        </p:txBody>
      </p:sp>
      <p:sp>
        <p:nvSpPr>
          <p:cNvPr id="53" name="Rectangle 52">
            <a:extLst>
              <a:ext uri="{FF2B5EF4-FFF2-40B4-BE49-F238E27FC236}">
                <a16:creationId xmlns:a16="http://schemas.microsoft.com/office/drawing/2014/main" id="{A7F1EE7E-3AAB-0CEE-C7E5-C95DEACD9691}"/>
              </a:ext>
            </a:extLst>
          </p:cNvPr>
          <p:cNvSpPr/>
          <p:nvPr/>
        </p:nvSpPr>
        <p:spPr>
          <a:xfrm>
            <a:off x="8430696" y="4340342"/>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99BE127D-C6AA-A9F8-EC2E-4382AB31513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42646" y="5029025"/>
            <a:ext cx="296137" cy="296137"/>
          </a:xfrm>
          <a:prstGeom prst="rect">
            <a:avLst/>
          </a:prstGeom>
        </p:spPr>
      </p:pic>
      <p:sp>
        <p:nvSpPr>
          <p:cNvPr id="55" name="TextBox 54">
            <a:extLst>
              <a:ext uri="{FF2B5EF4-FFF2-40B4-BE49-F238E27FC236}">
                <a16:creationId xmlns:a16="http://schemas.microsoft.com/office/drawing/2014/main" id="{003DD637-3629-67E2-EDC3-596360A703C9}"/>
              </a:ext>
            </a:extLst>
          </p:cNvPr>
          <p:cNvSpPr txBox="1"/>
          <p:nvPr/>
        </p:nvSpPr>
        <p:spPr>
          <a:xfrm>
            <a:off x="8735677" y="5004495"/>
            <a:ext cx="3047566"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Signature of Commitment</a:t>
            </a:r>
          </a:p>
        </p:txBody>
      </p:sp>
      <p:sp>
        <p:nvSpPr>
          <p:cNvPr id="56" name="TextBox 55">
            <a:extLst>
              <a:ext uri="{FF2B5EF4-FFF2-40B4-BE49-F238E27FC236}">
                <a16:creationId xmlns:a16="http://schemas.microsoft.com/office/drawing/2014/main" id="{4B5967D8-D7F6-BCD1-B64F-9107A541D871}"/>
              </a:ext>
            </a:extLst>
          </p:cNvPr>
          <p:cNvSpPr txBox="1"/>
          <p:nvPr/>
        </p:nvSpPr>
        <p:spPr>
          <a:xfrm>
            <a:off x="8745951" y="4303094"/>
            <a:ext cx="1334533"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Codeword</a:t>
            </a:r>
          </a:p>
        </p:txBody>
      </p:sp>
      <p:cxnSp>
        <p:nvCxnSpPr>
          <p:cNvPr id="59" name="Straight Arrow Connector 58">
            <a:extLst>
              <a:ext uri="{FF2B5EF4-FFF2-40B4-BE49-F238E27FC236}">
                <a16:creationId xmlns:a16="http://schemas.microsoft.com/office/drawing/2014/main" id="{C8982CB1-9E4A-8112-0033-0781116E8B46}"/>
              </a:ext>
            </a:extLst>
          </p:cNvPr>
          <p:cNvCxnSpPr>
            <a:cxnSpLocks/>
          </p:cNvCxnSpPr>
          <p:nvPr/>
        </p:nvCxnSpPr>
        <p:spPr>
          <a:xfrm>
            <a:off x="3917498" y="2444368"/>
            <a:ext cx="1256081" cy="293109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0CA688C-9C56-B442-52E9-6CB61D5D0AA9}"/>
              </a:ext>
            </a:extLst>
          </p:cNvPr>
          <p:cNvCxnSpPr>
            <a:cxnSpLocks/>
          </p:cNvCxnSpPr>
          <p:nvPr/>
        </p:nvCxnSpPr>
        <p:spPr>
          <a:xfrm flipH="1">
            <a:off x="5376137" y="2438038"/>
            <a:ext cx="217765" cy="2887124"/>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74420DF-4BBE-A4A1-F38C-6C0EB763109A}"/>
              </a:ext>
            </a:extLst>
          </p:cNvPr>
          <p:cNvCxnSpPr>
            <a:cxnSpLocks/>
          </p:cNvCxnSpPr>
          <p:nvPr/>
        </p:nvCxnSpPr>
        <p:spPr>
          <a:xfrm flipH="1">
            <a:off x="5545166" y="2469338"/>
            <a:ext cx="3137756" cy="291517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39FD895-7B6D-2B65-0AA3-FF6758C650D8}"/>
              </a:ext>
            </a:extLst>
          </p:cNvPr>
          <p:cNvCxnSpPr>
            <a:cxnSpLocks/>
          </p:cNvCxnSpPr>
          <p:nvPr/>
        </p:nvCxnSpPr>
        <p:spPr>
          <a:xfrm>
            <a:off x="3283304" y="4070700"/>
            <a:ext cx="1817536" cy="135505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4C26090-0000-1F25-C2B4-55C0C7A2D229}"/>
              </a:ext>
            </a:extLst>
          </p:cNvPr>
          <p:cNvCxnSpPr>
            <a:cxnSpLocks/>
          </p:cNvCxnSpPr>
          <p:nvPr/>
        </p:nvCxnSpPr>
        <p:spPr>
          <a:xfrm flipH="1">
            <a:off x="5466390" y="4064284"/>
            <a:ext cx="545726" cy="126883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25998A1-D61A-9884-F936-5164DB6E470C}"/>
              </a:ext>
            </a:extLst>
          </p:cNvPr>
          <p:cNvCxnSpPr>
            <a:cxnSpLocks/>
          </p:cNvCxnSpPr>
          <p:nvPr/>
        </p:nvCxnSpPr>
        <p:spPr>
          <a:xfrm>
            <a:off x="4869884" y="4041502"/>
            <a:ext cx="412324" cy="128366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395F3A-FD54-6CA2-4D91-40DE8B692915}"/>
              </a:ext>
            </a:extLst>
          </p:cNvPr>
          <p:cNvSpPr txBox="1"/>
          <p:nvPr/>
        </p:nvSpPr>
        <p:spPr>
          <a:xfrm>
            <a:off x="4920508" y="5532650"/>
            <a:ext cx="6860340"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rgbClr val="FF0000"/>
                </a:solidFill>
                <a:latin typeface="Bierstadt" panose="020B0004020202020204" pitchFamily="34" charset="0"/>
              </a:rPr>
              <a:t>Verify commitments &amp; their signatures.</a:t>
            </a:r>
          </a:p>
          <a:p>
            <a:pPr marL="342900" indent="-342900">
              <a:buFont typeface="Arial" panose="020B0604020202020204" pitchFamily="34" charset="0"/>
              <a:buChar char="•"/>
            </a:pPr>
            <a:r>
              <a:rPr lang="en-US" sz="2000" dirty="0">
                <a:solidFill>
                  <a:srgbClr val="FF0000"/>
                </a:solidFill>
                <a:latin typeface="Bierstadt" panose="020B0004020202020204" pitchFamily="34" charset="0"/>
              </a:rPr>
              <a:t>Compute the aggregated commitment. </a:t>
            </a:r>
          </a:p>
          <a:p>
            <a:pPr marL="342900" indent="-342900">
              <a:buFont typeface="Arial" panose="020B0604020202020204" pitchFamily="34" charset="0"/>
              <a:buChar char="•"/>
            </a:pPr>
            <a:r>
              <a:rPr lang="en-US" sz="2000" dirty="0">
                <a:solidFill>
                  <a:srgbClr val="FF0000"/>
                </a:solidFill>
                <a:latin typeface="Bierstadt" panose="020B0004020202020204" pitchFamily="34" charset="0"/>
              </a:rPr>
              <a:t>Verify the proof of server about the aggregated codeword.</a:t>
            </a:r>
          </a:p>
        </p:txBody>
      </p:sp>
      <p:pic>
        <p:nvPicPr>
          <p:cNvPr id="66" name="Picture 18" descr="Related image">
            <a:extLst>
              <a:ext uri="{FF2B5EF4-FFF2-40B4-BE49-F238E27FC236}">
                <a16:creationId xmlns:a16="http://schemas.microsoft.com/office/drawing/2014/main" id="{520FA37B-DC39-4A41-8B18-1A7CFB66414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192" t="16923" r="18842"/>
          <a:stretch/>
        </p:blipFill>
        <p:spPr bwMode="auto">
          <a:xfrm>
            <a:off x="4233406" y="5530986"/>
            <a:ext cx="699508" cy="9691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1135F0B-33DD-189A-FC03-A25B2F2C3807}"/>
              </a:ext>
            </a:extLst>
          </p:cNvPr>
          <p:cNvSpPr>
            <a:spLocks noGrp="1"/>
          </p:cNvSpPr>
          <p:nvPr>
            <p:ph type="sldNum" sz="quarter" idx="12"/>
          </p:nvPr>
        </p:nvSpPr>
        <p:spPr/>
        <p:txBody>
          <a:bodyPr/>
          <a:lstStyle/>
          <a:p>
            <a:fld id="{C2D47E1E-16B8-6B43-8345-A36FFC908F81}" type="slidenum">
              <a:rPr lang="en-US" smtClean="0"/>
              <a:t>19</a:t>
            </a:fld>
            <a:endParaRPr lang="en-US"/>
          </a:p>
        </p:txBody>
      </p:sp>
    </p:spTree>
    <p:extLst>
      <p:ext uri="{BB962C8B-B14F-4D97-AF65-F5344CB8AC3E}">
        <p14:creationId xmlns:p14="http://schemas.microsoft.com/office/powerpoint/2010/main" val="7544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250"/>
                                        <p:tgtEl>
                                          <p:spTgt spid="62"/>
                                        </p:tgtEl>
                                      </p:cBhvr>
                                    </p:animEffect>
                                  </p:childTnLst>
                                </p:cTn>
                              </p:par>
                              <p:par>
                                <p:cTn id="8" presetID="3"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250"/>
                                        <p:tgtEl>
                                          <p:spTgt spid="59"/>
                                        </p:tgtEl>
                                      </p:cBhvr>
                                    </p:animEffect>
                                  </p:childTnLst>
                                </p:cTn>
                              </p:par>
                              <p:par>
                                <p:cTn id="11" presetID="3" presetClass="entr" presetSubtype="1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blinds(horizontal)">
                                      <p:cBhvr>
                                        <p:cTn id="13" dur="250"/>
                                        <p:tgtEl>
                                          <p:spTgt spid="64"/>
                                        </p:tgtEl>
                                      </p:cBhvr>
                                    </p:animEffect>
                                  </p:childTnLst>
                                </p:cTn>
                              </p:par>
                              <p:par>
                                <p:cTn id="14" presetID="3" presetClass="entr" presetSubtype="10"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blinds(horizontal)">
                                      <p:cBhvr>
                                        <p:cTn id="16" dur="250"/>
                                        <p:tgtEl>
                                          <p:spTgt spid="60"/>
                                        </p:tgtEl>
                                      </p:cBhvr>
                                    </p:animEffect>
                                  </p:childTnLst>
                                </p:cTn>
                              </p:par>
                              <p:par>
                                <p:cTn id="17" presetID="3" presetClass="entr" presetSubtype="1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blinds(horizontal)">
                                      <p:cBhvr>
                                        <p:cTn id="19" dur="250"/>
                                        <p:tgtEl>
                                          <p:spTgt spid="63"/>
                                        </p:tgtEl>
                                      </p:cBhvr>
                                    </p:animEffect>
                                  </p:childTnLst>
                                </p:cTn>
                              </p:par>
                              <p:par>
                                <p:cTn id="20" presetID="3" presetClass="entr" presetSubtype="1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linds(horizontal)">
                                      <p:cBhvr>
                                        <p:cTn id="22" dur="25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linds(horizontal)">
                                      <p:cBhvr>
                                        <p:cTn id="27" dur="250"/>
                                        <p:tgtEl>
                                          <p:spTgt spid="65"/>
                                        </p:tgtEl>
                                      </p:cBhvr>
                                    </p:animEffect>
                                  </p:childTnLst>
                                </p:cTn>
                              </p:par>
                              <p:par>
                                <p:cTn id="28" presetID="3" presetClass="entr" presetSubtype="10" fill="hold"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linds(horizontal)">
                                      <p:cBhvr>
                                        <p:cTn id="30"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Conclusion &amp; Future Work</a:t>
            </a:r>
          </a:p>
        </p:txBody>
      </p:sp>
      <p:sp>
        <p:nvSpPr>
          <p:cNvPr id="3" name="Content Placeholder 2">
            <a:extLst>
              <a:ext uri="{FF2B5EF4-FFF2-40B4-BE49-F238E27FC236}">
                <a16:creationId xmlns:a16="http://schemas.microsoft.com/office/drawing/2014/main" id="{D2A86B49-12D7-1670-83CA-53C5F6A3F618}"/>
              </a:ext>
            </a:extLst>
          </p:cNvPr>
          <p:cNvSpPr>
            <a:spLocks noGrp="1"/>
          </p:cNvSpPr>
          <p:nvPr>
            <p:ph idx="1"/>
          </p:nvPr>
        </p:nvSpPr>
        <p:spPr>
          <a:xfrm>
            <a:off x="838200" y="1825625"/>
            <a:ext cx="10515600" cy="4667250"/>
          </a:xfrm>
        </p:spPr>
        <p:txBody>
          <a:bodyPr/>
          <a:lstStyle/>
          <a:p>
            <a:pPr marL="0" indent="0">
              <a:buNone/>
            </a:pPr>
            <a:r>
              <a:rPr lang="en-US" b="1" dirty="0">
                <a:solidFill>
                  <a:srgbClr val="002060"/>
                </a:solidFill>
                <a:latin typeface="Bierstadt" panose="020B0004020202020204" pitchFamily="34" charset="0"/>
              </a:rPr>
              <a:t>Our </a:t>
            </a:r>
            <a:r>
              <a:rPr lang="en-US" b="1" dirty="0" err="1">
                <a:solidFill>
                  <a:srgbClr val="002060"/>
                </a:solidFill>
                <a:latin typeface="Bierstadt" panose="020B0004020202020204" pitchFamily="34" charset="0"/>
              </a:rPr>
              <a:t>Porla</a:t>
            </a:r>
            <a:r>
              <a:rPr lang="en-US" b="1" dirty="0">
                <a:solidFill>
                  <a:srgbClr val="002060"/>
                </a:solidFill>
                <a:latin typeface="Bierstadt" panose="020B0004020202020204" pitchFamily="34" charset="0"/>
              </a:rPr>
              <a:t>:</a:t>
            </a:r>
          </a:p>
          <a:p>
            <a:r>
              <a:rPr lang="en-US" dirty="0">
                <a:solidFill>
                  <a:srgbClr val="002060"/>
                </a:solidFill>
                <a:latin typeface="Bierstadt" panose="020B0004020202020204" pitchFamily="34" charset="0"/>
              </a:rPr>
              <a:t>Small audit cost: proof size and end-to-end latency.</a:t>
            </a:r>
          </a:p>
          <a:p>
            <a:r>
              <a:rPr lang="en-US" dirty="0">
                <a:solidFill>
                  <a:srgbClr val="002060"/>
                </a:solidFill>
                <a:latin typeface="Bierstadt" panose="020B0004020202020204" pitchFamily="34" charset="0"/>
              </a:rPr>
              <a:t>Maintain a reasonable data update performance. </a:t>
            </a:r>
          </a:p>
          <a:p>
            <a:pPr marL="0" indent="0">
              <a:buNone/>
            </a:pPr>
            <a:endParaRPr lang="en-US" dirty="0">
              <a:solidFill>
                <a:srgbClr val="002060"/>
              </a:solidFill>
              <a:latin typeface="Bierstadt" panose="020B0004020202020204" pitchFamily="34" charset="0"/>
            </a:endParaRPr>
          </a:p>
          <a:p>
            <a:pPr marL="0" indent="0">
              <a:buNone/>
            </a:pPr>
            <a:r>
              <a:rPr lang="en-US" dirty="0">
                <a:solidFill>
                  <a:srgbClr val="002060"/>
                </a:solidFill>
                <a:latin typeface="Bierstadt" panose="020B0004020202020204" pitchFamily="34" charset="0"/>
              </a:rPr>
              <a:t>Our source code is available at: </a:t>
            </a:r>
            <a:r>
              <a:rPr lang="en-US" u="sng" dirty="0" err="1">
                <a:solidFill>
                  <a:srgbClr val="002060"/>
                </a:solidFill>
                <a:latin typeface="Bierstadt" panose="020B0004020202020204" pitchFamily="34" charset="0"/>
              </a:rPr>
              <a:t>github.com</a:t>
            </a:r>
            <a:r>
              <a:rPr lang="en-US" u="sng" dirty="0">
                <a:solidFill>
                  <a:srgbClr val="002060"/>
                </a:solidFill>
                <a:latin typeface="Bierstadt" panose="020B0004020202020204" pitchFamily="34" charset="0"/>
              </a:rPr>
              <a:t>/</a:t>
            </a:r>
            <a:r>
              <a:rPr lang="en-US" u="sng" dirty="0" err="1">
                <a:solidFill>
                  <a:srgbClr val="002060"/>
                </a:solidFill>
                <a:latin typeface="Bierstadt" panose="020B0004020202020204" pitchFamily="34" charset="0"/>
              </a:rPr>
              <a:t>vt-asaplab</a:t>
            </a:r>
            <a:r>
              <a:rPr lang="en-US" u="sng" dirty="0">
                <a:solidFill>
                  <a:srgbClr val="002060"/>
                </a:solidFill>
                <a:latin typeface="Bierstadt" panose="020B0004020202020204" pitchFamily="34" charset="0"/>
              </a:rPr>
              <a:t>/</a:t>
            </a:r>
            <a:r>
              <a:rPr lang="en-US" u="sng" dirty="0" err="1">
                <a:solidFill>
                  <a:srgbClr val="002060"/>
                </a:solidFill>
                <a:latin typeface="Bierstadt" panose="020B0004020202020204" pitchFamily="34" charset="0"/>
              </a:rPr>
              <a:t>porla</a:t>
            </a:r>
            <a:endParaRPr lang="en-US" u="sng" dirty="0">
              <a:solidFill>
                <a:srgbClr val="002060"/>
              </a:solidFill>
              <a:latin typeface="Bierstadt" panose="020B0004020202020204" pitchFamily="34" charset="0"/>
            </a:endParaRPr>
          </a:p>
        </p:txBody>
      </p:sp>
      <p:sp>
        <p:nvSpPr>
          <p:cNvPr id="4" name="Slide Number Placeholder 3">
            <a:extLst>
              <a:ext uri="{FF2B5EF4-FFF2-40B4-BE49-F238E27FC236}">
                <a16:creationId xmlns:a16="http://schemas.microsoft.com/office/drawing/2014/main" id="{7DD70D43-0F47-0947-2009-67477002B5DF}"/>
              </a:ext>
            </a:extLst>
          </p:cNvPr>
          <p:cNvSpPr>
            <a:spLocks noGrp="1"/>
          </p:cNvSpPr>
          <p:nvPr>
            <p:ph type="sldNum" sz="quarter" idx="12"/>
          </p:nvPr>
        </p:nvSpPr>
        <p:spPr/>
        <p:txBody>
          <a:bodyPr/>
          <a:lstStyle/>
          <a:p>
            <a:fld id="{C2D47E1E-16B8-6B43-8345-A36FFC908F81}" type="slidenum">
              <a:rPr lang="en-US" smtClean="0"/>
              <a:t>20</a:t>
            </a:fld>
            <a:endParaRPr lang="en-US"/>
          </a:p>
        </p:txBody>
      </p:sp>
    </p:spTree>
    <p:extLst>
      <p:ext uri="{BB962C8B-B14F-4D97-AF65-F5344CB8AC3E}">
        <p14:creationId xmlns:p14="http://schemas.microsoft.com/office/powerpoint/2010/main" val="10049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5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25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25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1078D1-2E0A-AA14-B5F7-855F56C09361}"/>
              </a:ext>
            </a:extLst>
          </p:cNvPr>
          <p:cNvSpPr txBox="1"/>
          <p:nvPr/>
        </p:nvSpPr>
        <p:spPr>
          <a:xfrm>
            <a:off x="2260132" y="2689412"/>
            <a:ext cx="7448644" cy="1200329"/>
          </a:xfrm>
          <a:prstGeom prst="rect">
            <a:avLst/>
          </a:prstGeom>
          <a:noFill/>
        </p:spPr>
        <p:txBody>
          <a:bodyPr wrap="square" rtlCol="0">
            <a:spAutoFit/>
          </a:bodyPr>
          <a:lstStyle/>
          <a:p>
            <a:pPr algn="ctr"/>
            <a:r>
              <a:rPr lang="en-US" sz="7200" dirty="0">
                <a:solidFill>
                  <a:srgbClr val="861F41"/>
                </a:solidFill>
                <a:latin typeface="Helvetica Neue" panose="02000503000000020004" pitchFamily="2" charset="0"/>
                <a:ea typeface="Helvetica Neue" panose="02000503000000020004" pitchFamily="2" charset="0"/>
                <a:cs typeface="Helvetica Neue" panose="02000503000000020004" pitchFamily="2" charset="0"/>
              </a:rPr>
              <a:t>Q&amp;A</a:t>
            </a:r>
          </a:p>
        </p:txBody>
      </p:sp>
      <p:sp>
        <p:nvSpPr>
          <p:cNvPr id="7" name="TextBox 6">
            <a:extLst>
              <a:ext uri="{FF2B5EF4-FFF2-40B4-BE49-F238E27FC236}">
                <a16:creationId xmlns:a16="http://schemas.microsoft.com/office/drawing/2014/main" id="{5F24AC89-3C14-7005-62DA-7797EE037B93}"/>
              </a:ext>
            </a:extLst>
          </p:cNvPr>
          <p:cNvSpPr txBox="1"/>
          <p:nvPr/>
        </p:nvSpPr>
        <p:spPr>
          <a:xfrm>
            <a:off x="1558858" y="777696"/>
            <a:ext cx="9064344" cy="769441"/>
          </a:xfrm>
          <a:prstGeom prst="rect">
            <a:avLst/>
          </a:prstGeom>
          <a:noFill/>
        </p:spPr>
        <p:txBody>
          <a:bodyPr wrap="square" rtlCol="0">
            <a:spAutoFit/>
          </a:bodyPr>
          <a:lstStyle/>
          <a:p>
            <a:pPr algn="ctr"/>
            <a:r>
              <a:rPr lang="en-US" sz="4400" b="1" dirty="0">
                <a:solidFill>
                  <a:srgbClr val="861F41"/>
                </a:solidFill>
                <a:latin typeface="Helvetica Neue" panose="02000503000000020004" pitchFamily="2" charset="0"/>
                <a:ea typeface="Helvetica Neue" panose="02000503000000020004" pitchFamily="2" charset="0"/>
                <a:cs typeface="Helvetica Neue" panose="02000503000000020004" pitchFamily="2" charset="0"/>
              </a:rPr>
              <a:t>Thank you for your attention</a:t>
            </a:r>
          </a:p>
        </p:txBody>
      </p:sp>
    </p:spTree>
    <p:extLst>
      <p:ext uri="{BB962C8B-B14F-4D97-AF65-F5344CB8AC3E}">
        <p14:creationId xmlns:p14="http://schemas.microsoft.com/office/powerpoint/2010/main" val="254313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8B1C-C611-A03C-C0EB-0B277553EC8E}"/>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Overview</a:t>
            </a:r>
          </a:p>
        </p:txBody>
      </p:sp>
      <p:pic>
        <p:nvPicPr>
          <p:cNvPr id="10" name="Picture 16">
            <a:extLst>
              <a:ext uri="{FF2B5EF4-FFF2-40B4-BE49-F238E27FC236}">
                <a16:creationId xmlns:a16="http://schemas.microsoft.com/office/drawing/2014/main" id="{0DF7D38B-9147-46C6-CA53-0E67FFD624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31" t="16923" r="18842"/>
          <a:stretch/>
        </p:blipFill>
        <p:spPr bwMode="auto">
          <a:xfrm>
            <a:off x="2798356" y="3120043"/>
            <a:ext cx="822331" cy="1110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hape&#10;&#10;Description automatically generated">
            <a:extLst>
              <a:ext uri="{FF2B5EF4-FFF2-40B4-BE49-F238E27FC236}">
                <a16:creationId xmlns:a16="http://schemas.microsoft.com/office/drawing/2014/main" id="{93796FA2-C462-4A3A-88B4-45100F146557}"/>
              </a:ext>
            </a:extLst>
          </p:cNvPr>
          <p:cNvPicPr>
            <a:picLocks noChangeAspect="1"/>
          </p:cNvPicPr>
          <p:nvPr/>
        </p:nvPicPr>
        <p:blipFill>
          <a:blip r:embed="rId4"/>
          <a:stretch>
            <a:fillRect/>
          </a:stretch>
        </p:blipFill>
        <p:spPr>
          <a:xfrm>
            <a:off x="6674167" y="1455168"/>
            <a:ext cx="3581400" cy="2070878"/>
          </a:xfrm>
          <a:prstGeom prst="rect">
            <a:avLst/>
          </a:prstGeom>
        </p:spPr>
      </p:pic>
      <p:pic>
        <p:nvPicPr>
          <p:cNvPr id="22" name="Picture 21" descr="Icon&#10;&#10;Description automatically generated">
            <a:extLst>
              <a:ext uri="{FF2B5EF4-FFF2-40B4-BE49-F238E27FC236}">
                <a16:creationId xmlns:a16="http://schemas.microsoft.com/office/drawing/2014/main" id="{446665D3-B112-2F5B-9522-B5BB0B26A4DD}"/>
              </a:ext>
            </a:extLst>
          </p:cNvPr>
          <p:cNvPicPr>
            <a:picLocks noChangeAspect="1"/>
          </p:cNvPicPr>
          <p:nvPr/>
        </p:nvPicPr>
        <p:blipFill>
          <a:blip r:embed="rId5"/>
          <a:stretch>
            <a:fillRect/>
          </a:stretch>
        </p:blipFill>
        <p:spPr>
          <a:xfrm>
            <a:off x="7307950" y="1812057"/>
            <a:ext cx="552450" cy="552450"/>
          </a:xfrm>
          <a:prstGeom prst="rect">
            <a:avLst/>
          </a:prstGeom>
        </p:spPr>
      </p:pic>
      <p:pic>
        <p:nvPicPr>
          <p:cNvPr id="24" name="Picture 23" descr="Icon&#10;&#10;Description automatically generated">
            <a:extLst>
              <a:ext uri="{FF2B5EF4-FFF2-40B4-BE49-F238E27FC236}">
                <a16:creationId xmlns:a16="http://schemas.microsoft.com/office/drawing/2014/main" id="{C5FC3310-B860-7651-ED86-F46DF167496C}"/>
              </a:ext>
            </a:extLst>
          </p:cNvPr>
          <p:cNvPicPr>
            <a:picLocks noChangeAspect="1"/>
          </p:cNvPicPr>
          <p:nvPr/>
        </p:nvPicPr>
        <p:blipFill>
          <a:blip r:embed="rId6"/>
          <a:stretch>
            <a:fillRect/>
          </a:stretch>
        </p:blipFill>
        <p:spPr>
          <a:xfrm>
            <a:off x="9122095" y="1812057"/>
            <a:ext cx="552450" cy="552450"/>
          </a:xfrm>
          <a:prstGeom prst="rect">
            <a:avLst/>
          </a:prstGeom>
        </p:spPr>
      </p:pic>
      <p:pic>
        <p:nvPicPr>
          <p:cNvPr id="25" name="Picture 24" descr="Icon&#10;&#10;Description automatically generated">
            <a:extLst>
              <a:ext uri="{FF2B5EF4-FFF2-40B4-BE49-F238E27FC236}">
                <a16:creationId xmlns:a16="http://schemas.microsoft.com/office/drawing/2014/main" id="{909F0733-91A5-1661-8E9A-DC5963DF929D}"/>
              </a:ext>
            </a:extLst>
          </p:cNvPr>
          <p:cNvPicPr>
            <a:picLocks noChangeAspect="1"/>
          </p:cNvPicPr>
          <p:nvPr/>
        </p:nvPicPr>
        <p:blipFill>
          <a:blip r:embed="rId6"/>
          <a:stretch>
            <a:fillRect/>
          </a:stretch>
        </p:blipFill>
        <p:spPr>
          <a:xfrm>
            <a:off x="9330498" y="2561957"/>
            <a:ext cx="552450" cy="552450"/>
          </a:xfrm>
          <a:prstGeom prst="rect">
            <a:avLst/>
          </a:prstGeom>
        </p:spPr>
      </p:pic>
      <p:pic>
        <p:nvPicPr>
          <p:cNvPr id="26" name="Picture 25" descr="Icon&#10;&#10;Description automatically generated">
            <a:extLst>
              <a:ext uri="{FF2B5EF4-FFF2-40B4-BE49-F238E27FC236}">
                <a16:creationId xmlns:a16="http://schemas.microsoft.com/office/drawing/2014/main" id="{E18618F7-84F9-6BF9-1808-26311C071479}"/>
              </a:ext>
            </a:extLst>
          </p:cNvPr>
          <p:cNvPicPr>
            <a:picLocks noChangeAspect="1"/>
          </p:cNvPicPr>
          <p:nvPr/>
        </p:nvPicPr>
        <p:blipFill>
          <a:blip r:embed="rId5"/>
          <a:stretch>
            <a:fillRect/>
          </a:stretch>
        </p:blipFill>
        <p:spPr>
          <a:xfrm>
            <a:off x="7888790" y="1824669"/>
            <a:ext cx="552450" cy="552450"/>
          </a:xfrm>
          <a:prstGeom prst="rect">
            <a:avLst/>
          </a:prstGeom>
        </p:spPr>
      </p:pic>
      <p:pic>
        <p:nvPicPr>
          <p:cNvPr id="27" name="Picture 26" descr="Icon&#10;&#10;Description automatically generated">
            <a:extLst>
              <a:ext uri="{FF2B5EF4-FFF2-40B4-BE49-F238E27FC236}">
                <a16:creationId xmlns:a16="http://schemas.microsoft.com/office/drawing/2014/main" id="{262F8294-3F3A-9148-BBA2-C035D159659D}"/>
              </a:ext>
            </a:extLst>
          </p:cNvPr>
          <p:cNvPicPr>
            <a:picLocks noChangeAspect="1"/>
          </p:cNvPicPr>
          <p:nvPr/>
        </p:nvPicPr>
        <p:blipFill>
          <a:blip r:embed="rId5"/>
          <a:stretch>
            <a:fillRect/>
          </a:stretch>
        </p:blipFill>
        <p:spPr>
          <a:xfrm>
            <a:off x="8478195" y="1938157"/>
            <a:ext cx="552450" cy="552450"/>
          </a:xfrm>
          <a:prstGeom prst="rect">
            <a:avLst/>
          </a:prstGeom>
        </p:spPr>
      </p:pic>
      <p:pic>
        <p:nvPicPr>
          <p:cNvPr id="28" name="Picture 27" descr="Icon&#10;&#10;Description automatically generated">
            <a:extLst>
              <a:ext uri="{FF2B5EF4-FFF2-40B4-BE49-F238E27FC236}">
                <a16:creationId xmlns:a16="http://schemas.microsoft.com/office/drawing/2014/main" id="{25FC78B2-EA8D-CD2C-A034-2B94A3F4ADD5}"/>
              </a:ext>
            </a:extLst>
          </p:cNvPr>
          <p:cNvPicPr>
            <a:picLocks noChangeAspect="1"/>
          </p:cNvPicPr>
          <p:nvPr/>
        </p:nvPicPr>
        <p:blipFill>
          <a:blip r:embed="rId5"/>
          <a:stretch>
            <a:fillRect/>
          </a:stretch>
        </p:blipFill>
        <p:spPr>
          <a:xfrm>
            <a:off x="7453667" y="2561957"/>
            <a:ext cx="552450" cy="552450"/>
          </a:xfrm>
          <a:prstGeom prst="rect">
            <a:avLst/>
          </a:prstGeom>
        </p:spPr>
      </p:pic>
      <p:pic>
        <p:nvPicPr>
          <p:cNvPr id="29" name="Picture 28" descr="Icon&#10;&#10;Description automatically generated">
            <a:extLst>
              <a:ext uri="{FF2B5EF4-FFF2-40B4-BE49-F238E27FC236}">
                <a16:creationId xmlns:a16="http://schemas.microsoft.com/office/drawing/2014/main" id="{967B3F1E-2D51-E9B5-801A-FACA9966BAC8}"/>
              </a:ext>
            </a:extLst>
          </p:cNvPr>
          <p:cNvPicPr>
            <a:picLocks noChangeAspect="1"/>
          </p:cNvPicPr>
          <p:nvPr/>
        </p:nvPicPr>
        <p:blipFill>
          <a:blip r:embed="rId5"/>
          <a:stretch>
            <a:fillRect/>
          </a:stretch>
        </p:blipFill>
        <p:spPr>
          <a:xfrm>
            <a:off x="8025942" y="2675357"/>
            <a:ext cx="552450" cy="552450"/>
          </a:xfrm>
          <a:prstGeom prst="rect">
            <a:avLst/>
          </a:prstGeom>
        </p:spPr>
      </p:pic>
      <p:pic>
        <p:nvPicPr>
          <p:cNvPr id="30" name="Picture 29" descr="Icon&#10;&#10;Description automatically generated">
            <a:extLst>
              <a:ext uri="{FF2B5EF4-FFF2-40B4-BE49-F238E27FC236}">
                <a16:creationId xmlns:a16="http://schemas.microsoft.com/office/drawing/2014/main" id="{D3626BFF-F7D7-EC93-DB85-50DFCC519953}"/>
              </a:ext>
            </a:extLst>
          </p:cNvPr>
          <p:cNvPicPr>
            <a:picLocks noChangeAspect="1"/>
          </p:cNvPicPr>
          <p:nvPr/>
        </p:nvPicPr>
        <p:blipFill>
          <a:blip r:embed="rId5"/>
          <a:stretch>
            <a:fillRect/>
          </a:stretch>
        </p:blipFill>
        <p:spPr>
          <a:xfrm>
            <a:off x="8621256" y="2778356"/>
            <a:ext cx="552450" cy="552450"/>
          </a:xfrm>
          <a:prstGeom prst="rect">
            <a:avLst/>
          </a:prstGeom>
        </p:spPr>
      </p:pic>
      <p:pic>
        <p:nvPicPr>
          <p:cNvPr id="31" name="Picture 30" descr="Icon&#10;&#10;Description automatically generated">
            <a:extLst>
              <a:ext uri="{FF2B5EF4-FFF2-40B4-BE49-F238E27FC236}">
                <a16:creationId xmlns:a16="http://schemas.microsoft.com/office/drawing/2014/main" id="{C8A57F07-6153-196E-5329-1D0E2BB1B9EE}"/>
              </a:ext>
            </a:extLst>
          </p:cNvPr>
          <p:cNvPicPr>
            <a:picLocks noChangeAspect="1"/>
          </p:cNvPicPr>
          <p:nvPr/>
        </p:nvPicPr>
        <p:blipFill>
          <a:blip r:embed="rId5"/>
          <a:stretch>
            <a:fillRect/>
          </a:stretch>
        </p:blipFill>
        <p:spPr>
          <a:xfrm>
            <a:off x="6856934" y="2264588"/>
            <a:ext cx="552450" cy="552450"/>
          </a:xfrm>
          <a:prstGeom prst="rect">
            <a:avLst/>
          </a:prstGeom>
        </p:spPr>
      </p:pic>
      <p:pic>
        <p:nvPicPr>
          <p:cNvPr id="43" name="Picture 42" descr="Icon&#10;&#10;Description automatically generated">
            <a:extLst>
              <a:ext uri="{FF2B5EF4-FFF2-40B4-BE49-F238E27FC236}">
                <a16:creationId xmlns:a16="http://schemas.microsoft.com/office/drawing/2014/main" id="{8FFD2C78-37CC-4ED0-A619-64CFFA4462CA}"/>
              </a:ext>
            </a:extLst>
          </p:cNvPr>
          <p:cNvPicPr>
            <a:picLocks noChangeAspect="1"/>
          </p:cNvPicPr>
          <p:nvPr/>
        </p:nvPicPr>
        <p:blipFill>
          <a:blip r:embed="rId7"/>
          <a:stretch>
            <a:fillRect/>
          </a:stretch>
        </p:blipFill>
        <p:spPr>
          <a:xfrm>
            <a:off x="7232210" y="1716700"/>
            <a:ext cx="442913" cy="442913"/>
          </a:xfrm>
          <a:prstGeom prst="rect">
            <a:avLst/>
          </a:prstGeom>
        </p:spPr>
      </p:pic>
      <p:pic>
        <p:nvPicPr>
          <p:cNvPr id="44" name="Picture 43" descr="Icon&#10;&#10;Description automatically generated">
            <a:extLst>
              <a:ext uri="{FF2B5EF4-FFF2-40B4-BE49-F238E27FC236}">
                <a16:creationId xmlns:a16="http://schemas.microsoft.com/office/drawing/2014/main" id="{348F9272-8042-E25B-1BD8-D9456394377C}"/>
              </a:ext>
            </a:extLst>
          </p:cNvPr>
          <p:cNvPicPr>
            <a:picLocks noChangeAspect="1"/>
          </p:cNvPicPr>
          <p:nvPr/>
        </p:nvPicPr>
        <p:blipFill>
          <a:blip r:embed="rId7"/>
          <a:stretch>
            <a:fillRect/>
          </a:stretch>
        </p:blipFill>
        <p:spPr>
          <a:xfrm>
            <a:off x="7453711" y="2462444"/>
            <a:ext cx="442913" cy="442913"/>
          </a:xfrm>
          <a:prstGeom prst="rect">
            <a:avLst/>
          </a:prstGeom>
        </p:spPr>
      </p:pic>
      <p:pic>
        <p:nvPicPr>
          <p:cNvPr id="45" name="Picture 44" descr="Icon&#10;&#10;Description automatically generated">
            <a:extLst>
              <a:ext uri="{FF2B5EF4-FFF2-40B4-BE49-F238E27FC236}">
                <a16:creationId xmlns:a16="http://schemas.microsoft.com/office/drawing/2014/main" id="{B1503265-1123-815D-9BC5-2E1EA4264168}"/>
              </a:ext>
            </a:extLst>
          </p:cNvPr>
          <p:cNvPicPr>
            <a:picLocks noChangeAspect="1"/>
          </p:cNvPicPr>
          <p:nvPr/>
        </p:nvPicPr>
        <p:blipFill>
          <a:blip r:embed="rId7"/>
          <a:stretch>
            <a:fillRect/>
          </a:stretch>
        </p:blipFill>
        <p:spPr>
          <a:xfrm>
            <a:off x="8633182" y="2667824"/>
            <a:ext cx="442913" cy="442913"/>
          </a:xfrm>
          <a:prstGeom prst="rect">
            <a:avLst/>
          </a:prstGeom>
        </p:spPr>
      </p:pic>
      <p:pic>
        <p:nvPicPr>
          <p:cNvPr id="18" name="Picture 17" descr="Logo&#10;&#10;Description automatically generated with medium confidence">
            <a:extLst>
              <a:ext uri="{FF2B5EF4-FFF2-40B4-BE49-F238E27FC236}">
                <a16:creationId xmlns:a16="http://schemas.microsoft.com/office/drawing/2014/main" id="{F7253C41-D993-9E92-6819-1573A4BE5C23}"/>
              </a:ext>
            </a:extLst>
          </p:cNvPr>
          <p:cNvPicPr>
            <a:picLocks noChangeAspect="1"/>
          </p:cNvPicPr>
          <p:nvPr/>
        </p:nvPicPr>
        <p:blipFill>
          <a:blip r:embed="rId8"/>
          <a:stretch>
            <a:fillRect/>
          </a:stretch>
        </p:blipFill>
        <p:spPr>
          <a:xfrm>
            <a:off x="2830722" y="2363808"/>
            <a:ext cx="652462" cy="652462"/>
          </a:xfrm>
          <a:prstGeom prst="rect">
            <a:avLst/>
          </a:prstGeom>
        </p:spPr>
      </p:pic>
      <p:sp>
        <p:nvSpPr>
          <p:cNvPr id="3" name="Oval 2">
            <a:extLst>
              <a:ext uri="{FF2B5EF4-FFF2-40B4-BE49-F238E27FC236}">
                <a16:creationId xmlns:a16="http://schemas.microsoft.com/office/drawing/2014/main" id="{B34D6A2B-C984-1445-E289-D2D0A6F31AB0}"/>
              </a:ext>
            </a:extLst>
          </p:cNvPr>
          <p:cNvSpPr/>
          <p:nvPr/>
        </p:nvSpPr>
        <p:spPr>
          <a:xfrm>
            <a:off x="3868876" y="3675222"/>
            <a:ext cx="232474" cy="20538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9F2C6FF-2E8F-0F04-02C7-CF3CF4F7F472}"/>
              </a:ext>
            </a:extLst>
          </p:cNvPr>
          <p:cNvSpPr/>
          <p:nvPr/>
        </p:nvSpPr>
        <p:spPr>
          <a:xfrm>
            <a:off x="4571211" y="3218745"/>
            <a:ext cx="444328" cy="43367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41BCD8C-CFE0-1FFA-FB32-E51FEE1A38BB}"/>
              </a:ext>
            </a:extLst>
          </p:cNvPr>
          <p:cNvSpPr/>
          <p:nvPr/>
        </p:nvSpPr>
        <p:spPr>
          <a:xfrm>
            <a:off x="5439569" y="2517396"/>
            <a:ext cx="905467" cy="90964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4">
            <a:extLst>
              <a:ext uri="{FF2B5EF4-FFF2-40B4-BE49-F238E27FC236}">
                <a16:creationId xmlns:a16="http://schemas.microsoft.com/office/drawing/2014/main" id="{16081070-942A-DD81-4BE7-AE2311D6E2E2}"/>
              </a:ext>
            </a:extLst>
          </p:cNvPr>
          <p:cNvGraphicFramePr>
            <a:graphicFrameLocks noGrp="1"/>
          </p:cNvGraphicFramePr>
          <p:nvPr>
            <p:extLst>
              <p:ext uri="{D42A27DB-BD31-4B8C-83A1-F6EECF244321}">
                <p14:modId xmlns:p14="http://schemas.microsoft.com/office/powerpoint/2010/main" val="153260581"/>
              </p:ext>
            </p:extLst>
          </p:nvPr>
        </p:nvGraphicFramePr>
        <p:xfrm>
          <a:off x="2281036" y="4755864"/>
          <a:ext cx="8128000" cy="16459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174794686"/>
                    </a:ext>
                  </a:extLst>
                </a:gridCol>
                <a:gridCol w="4064000">
                  <a:extLst>
                    <a:ext uri="{9D8B030D-6E8A-4147-A177-3AD203B41FA5}">
                      <a16:colId xmlns:a16="http://schemas.microsoft.com/office/drawing/2014/main" val="2564289987"/>
                    </a:ext>
                  </a:extLst>
                </a:gridCol>
              </a:tblGrid>
              <a:tr h="370840">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Baseline</a:t>
                      </a:r>
                    </a:p>
                  </a:txBody>
                  <a:tcPr>
                    <a:solidFill>
                      <a:srgbClr val="861F41"/>
                    </a:solidFill>
                  </a:tcPr>
                </a:tc>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Static </a:t>
                      </a:r>
                      <a:r>
                        <a:rPr lang="en-US" sz="2400" b="1" dirty="0" err="1">
                          <a:ln>
                            <a:solidFill>
                              <a:srgbClr val="861F41"/>
                            </a:solidFill>
                          </a:ln>
                          <a:solidFill>
                            <a:schemeClr val="bg1"/>
                          </a:solidFill>
                          <a:highlight>
                            <a:srgbClr val="861F41"/>
                          </a:highlight>
                          <a:latin typeface="Bierstadt" panose="020B0004020202020204" pitchFamily="34" charset="0"/>
                        </a:rPr>
                        <a:t>PoR</a:t>
                      </a:r>
                      <a:r>
                        <a:rPr lang="en-US" sz="2400" b="1" dirty="0">
                          <a:ln>
                            <a:solidFill>
                              <a:srgbClr val="861F41"/>
                            </a:solidFill>
                          </a:ln>
                          <a:solidFill>
                            <a:schemeClr val="bg1"/>
                          </a:solidFill>
                          <a:highlight>
                            <a:srgbClr val="861F41"/>
                          </a:highlight>
                          <a:latin typeface="Bierstadt" panose="020B0004020202020204" pitchFamily="34" charset="0"/>
                        </a:rPr>
                        <a:t> (CCS’ 09)</a:t>
                      </a:r>
                    </a:p>
                  </a:txBody>
                  <a:tcPr>
                    <a:solidFill>
                      <a:srgbClr val="861F41"/>
                    </a:solidFill>
                  </a:tcPr>
                </a:tc>
                <a:extLst>
                  <a:ext uri="{0D108BD9-81ED-4DB2-BD59-A6C34878D82A}">
                    <a16:rowId xmlns:a16="http://schemas.microsoft.com/office/drawing/2014/main" val="2189640234"/>
                  </a:ext>
                </a:extLst>
              </a:tr>
              <a:tr h="370840">
                <a:tc>
                  <a:txBody>
                    <a:bodyPr/>
                    <a:lstStyle/>
                    <a:p>
                      <a:pPr marL="342900" indent="-342900">
                        <a:buFont typeface="Arial" panose="020B0604020202020204" pitchFamily="34" charset="0"/>
                        <a:buChar char="•"/>
                      </a:pPr>
                      <a:r>
                        <a:rPr lang="en-US" sz="2400" dirty="0">
                          <a:solidFill>
                            <a:srgbClr val="002060"/>
                          </a:solidFill>
                        </a:rPr>
                        <a:t>Use HMAC to verify the integrity of data.</a:t>
                      </a:r>
                    </a:p>
                    <a:p>
                      <a:pPr marL="342900" indent="-342900">
                        <a:buFont typeface="Wingdings" pitchFamily="2" charset="2"/>
                        <a:buChar char="§"/>
                      </a:pPr>
                      <a:r>
                        <a:rPr lang="en-US" sz="2400" dirty="0">
                          <a:solidFill>
                            <a:srgbClr val="002060"/>
                          </a:solidFill>
                        </a:rPr>
                        <a:t>Fast update, slow audit.</a:t>
                      </a:r>
                    </a:p>
                  </a:txBody>
                  <a:tcPr anchor="ctr"/>
                </a:tc>
                <a:tc>
                  <a:txBody>
                    <a:bodyPr/>
                    <a:lstStyle/>
                    <a:p>
                      <a:pPr marL="342900" indent="-342900">
                        <a:buFont typeface="Arial" panose="020B0604020202020204" pitchFamily="34" charset="0"/>
                        <a:buChar char="•"/>
                      </a:pPr>
                      <a:r>
                        <a:rPr lang="en-US" sz="2400" dirty="0">
                          <a:solidFill>
                            <a:srgbClr val="002060"/>
                          </a:solidFill>
                        </a:rPr>
                        <a:t>Insert “sentinels”.</a:t>
                      </a:r>
                    </a:p>
                    <a:p>
                      <a:pPr marL="342900" indent="-342900">
                        <a:buFont typeface="Wingdings" pitchFamily="2" charset="2"/>
                        <a:buChar char="§"/>
                      </a:pPr>
                      <a:r>
                        <a:rPr lang="en-US" sz="2400" dirty="0">
                          <a:solidFill>
                            <a:srgbClr val="002060"/>
                          </a:solidFill>
                        </a:rPr>
                        <a:t>No update support.</a:t>
                      </a:r>
                    </a:p>
                    <a:p>
                      <a:pPr marL="342900" indent="-342900">
                        <a:buFont typeface="Wingdings" pitchFamily="2" charset="2"/>
                        <a:buChar char="§"/>
                      </a:pPr>
                      <a:r>
                        <a:rPr lang="en-US" sz="2400" dirty="0">
                          <a:solidFill>
                            <a:srgbClr val="002060"/>
                          </a:solidFill>
                        </a:rPr>
                        <a:t>Limited audit times.</a:t>
                      </a:r>
                    </a:p>
                  </a:txBody>
                  <a:tcPr anchor="ctr"/>
                </a:tc>
                <a:extLst>
                  <a:ext uri="{0D108BD9-81ED-4DB2-BD59-A6C34878D82A}">
                    <a16:rowId xmlns:a16="http://schemas.microsoft.com/office/drawing/2014/main" val="3161514813"/>
                  </a:ext>
                </a:extLst>
              </a:tr>
            </a:tbl>
          </a:graphicData>
        </a:graphic>
      </p:graphicFrame>
      <p:sp>
        <p:nvSpPr>
          <p:cNvPr id="6" name="Slide Number Placeholder 5">
            <a:extLst>
              <a:ext uri="{FF2B5EF4-FFF2-40B4-BE49-F238E27FC236}">
                <a16:creationId xmlns:a16="http://schemas.microsoft.com/office/drawing/2014/main" id="{70F31A8A-CEC2-AD25-6703-DD489E527F48}"/>
              </a:ext>
            </a:extLst>
          </p:cNvPr>
          <p:cNvSpPr>
            <a:spLocks noGrp="1"/>
          </p:cNvSpPr>
          <p:nvPr>
            <p:ph type="sldNum" sz="quarter" idx="12"/>
          </p:nvPr>
        </p:nvSpPr>
        <p:spPr/>
        <p:txBody>
          <a:bodyPr/>
          <a:lstStyle/>
          <a:p>
            <a:fld id="{C2D47E1E-16B8-6B43-8345-A36FFC908F81}" type="slidenum">
              <a:rPr lang="en-US" smtClean="0"/>
              <a:t>2</a:t>
            </a:fld>
            <a:endParaRPr lang="en-US"/>
          </a:p>
        </p:txBody>
      </p:sp>
    </p:spTree>
    <p:extLst>
      <p:ext uri="{BB962C8B-B14F-4D97-AF65-F5344CB8AC3E}">
        <p14:creationId xmlns:p14="http://schemas.microsoft.com/office/powerpoint/2010/main" val="12630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heckerboard(across)">
                                      <p:cBhvr>
                                        <p:cTn id="7" dur="250"/>
                                        <p:tgtEl>
                                          <p:spTgt spid="43"/>
                                        </p:tgtEl>
                                      </p:cBhvr>
                                    </p:animEffect>
                                  </p:childTnLst>
                                </p:cTn>
                              </p:par>
                              <p:par>
                                <p:cTn id="8" presetID="5" presetClass="entr" presetSubtype="1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heckerboard(across)">
                                      <p:cBhvr>
                                        <p:cTn id="10" dur="250"/>
                                        <p:tgtEl>
                                          <p:spTgt spid="44"/>
                                        </p:tgtEl>
                                      </p:cBhvr>
                                    </p:animEffect>
                                  </p:childTnLst>
                                </p:cTn>
                              </p:par>
                              <p:par>
                                <p:cTn id="11" presetID="5" presetClass="entr" presetSubtype="1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checkerboard(across)">
                                      <p:cBhvr>
                                        <p:cTn id="13" dur="25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nodeType="clickEffect">
                                  <p:stCondLst>
                                    <p:cond delay="0"/>
                                  </p:stCondLst>
                                  <p:childTnLst>
                                    <p:animEffect transition="out" filter="checkerboard(across)">
                                      <p:cBhvr>
                                        <p:cTn id="17" dur="250"/>
                                        <p:tgtEl>
                                          <p:spTgt spid="43"/>
                                        </p:tgtEl>
                                      </p:cBhvr>
                                    </p:animEffect>
                                    <p:set>
                                      <p:cBhvr>
                                        <p:cTn id="18" dur="1" fill="hold">
                                          <p:stCondLst>
                                            <p:cond delay="249"/>
                                          </p:stCondLst>
                                        </p:cTn>
                                        <p:tgtEl>
                                          <p:spTgt spid="43"/>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250"/>
                                        <p:tgtEl>
                                          <p:spTgt spid="22"/>
                                        </p:tgtEl>
                                      </p:cBhvr>
                                    </p:animEffect>
                                    <p:set>
                                      <p:cBhvr>
                                        <p:cTn id="21" dur="1" fill="hold">
                                          <p:stCondLst>
                                            <p:cond delay="249"/>
                                          </p:stCondLst>
                                        </p:cTn>
                                        <p:tgtEl>
                                          <p:spTgt spid="22"/>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250"/>
                                        <p:tgtEl>
                                          <p:spTgt spid="44"/>
                                        </p:tgtEl>
                                      </p:cBhvr>
                                    </p:animEffect>
                                    <p:set>
                                      <p:cBhvr>
                                        <p:cTn id="24" dur="1" fill="hold">
                                          <p:stCondLst>
                                            <p:cond delay="249"/>
                                          </p:stCondLst>
                                        </p:cTn>
                                        <p:tgtEl>
                                          <p:spTgt spid="44"/>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250"/>
                                        <p:tgtEl>
                                          <p:spTgt spid="28"/>
                                        </p:tgtEl>
                                      </p:cBhvr>
                                    </p:animEffect>
                                    <p:set>
                                      <p:cBhvr>
                                        <p:cTn id="27" dur="1" fill="hold">
                                          <p:stCondLst>
                                            <p:cond delay="249"/>
                                          </p:stCondLst>
                                        </p:cTn>
                                        <p:tgtEl>
                                          <p:spTgt spid="28"/>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250"/>
                                        <p:tgtEl>
                                          <p:spTgt spid="30"/>
                                        </p:tgtEl>
                                      </p:cBhvr>
                                    </p:animEffect>
                                    <p:set>
                                      <p:cBhvr>
                                        <p:cTn id="30" dur="1" fill="hold">
                                          <p:stCondLst>
                                            <p:cond delay="249"/>
                                          </p:stCondLst>
                                        </p:cTn>
                                        <p:tgtEl>
                                          <p:spTgt spid="30"/>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250"/>
                                        <p:tgtEl>
                                          <p:spTgt spid="45"/>
                                        </p:tgtEl>
                                      </p:cBhvr>
                                    </p:animEffect>
                                    <p:set>
                                      <p:cBhvr>
                                        <p:cTn id="33" dur="1" fill="hold">
                                          <p:stCondLst>
                                            <p:cond delay="249"/>
                                          </p:stCondLst>
                                        </p:cTn>
                                        <p:tgtEl>
                                          <p:spTgt spid="4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1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8B1C-C611-A03C-C0EB-0B277553EC8E}"/>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Our Efficient </a:t>
            </a:r>
            <a:r>
              <a:rPr lang="en-US" sz="4000" b="1" dirty="0" err="1">
                <a:solidFill>
                  <a:srgbClr val="861F41"/>
                </a:solidFill>
                <a:latin typeface="Bierstadt" panose="020B0004020202020204" pitchFamily="34" charset="0"/>
                <a:cs typeface="Arial" panose="020B0604020202020204" pitchFamily="34" charset="0"/>
              </a:rPr>
              <a:t>PoR</a:t>
            </a:r>
            <a:r>
              <a:rPr lang="en-US" sz="4000" b="1" dirty="0">
                <a:solidFill>
                  <a:srgbClr val="861F41"/>
                </a:solidFill>
                <a:latin typeface="Bierstadt" panose="020B0004020202020204" pitchFamily="34" charset="0"/>
                <a:cs typeface="Arial" panose="020B0604020202020204" pitchFamily="34" charset="0"/>
              </a:rPr>
              <a:t> Technique</a:t>
            </a:r>
          </a:p>
        </p:txBody>
      </p:sp>
      <p:grpSp>
        <p:nvGrpSpPr>
          <p:cNvPr id="11" name="Group 10">
            <a:extLst>
              <a:ext uri="{FF2B5EF4-FFF2-40B4-BE49-F238E27FC236}">
                <a16:creationId xmlns:a16="http://schemas.microsoft.com/office/drawing/2014/main" id="{C3D314A3-C7DB-E6B5-B461-C9555485947C}"/>
              </a:ext>
            </a:extLst>
          </p:cNvPr>
          <p:cNvGrpSpPr/>
          <p:nvPr/>
        </p:nvGrpSpPr>
        <p:grpSpPr>
          <a:xfrm>
            <a:off x="7572501" y="1293796"/>
            <a:ext cx="2486116" cy="3229545"/>
            <a:chOff x="4427383" y="346074"/>
            <a:chExt cx="2486116" cy="3229545"/>
          </a:xfrm>
        </p:grpSpPr>
        <p:grpSp>
          <p:nvGrpSpPr>
            <p:cNvPr id="14" name="Group 13">
              <a:extLst>
                <a:ext uri="{FF2B5EF4-FFF2-40B4-BE49-F238E27FC236}">
                  <a16:creationId xmlns:a16="http://schemas.microsoft.com/office/drawing/2014/main" id="{500C747D-F5E2-9A1A-F510-BE1B7010F7DB}"/>
                </a:ext>
              </a:extLst>
            </p:cNvPr>
            <p:cNvGrpSpPr/>
            <p:nvPr/>
          </p:nvGrpSpPr>
          <p:grpSpPr>
            <a:xfrm>
              <a:off x="4427383" y="346074"/>
              <a:ext cx="2486116" cy="3229545"/>
              <a:chOff x="2788852" y="-75345"/>
              <a:chExt cx="2486116" cy="3229545"/>
            </a:xfrm>
          </p:grpSpPr>
          <p:grpSp>
            <p:nvGrpSpPr>
              <p:cNvPr id="17" name="Group 16">
                <a:extLst>
                  <a:ext uri="{FF2B5EF4-FFF2-40B4-BE49-F238E27FC236}">
                    <a16:creationId xmlns:a16="http://schemas.microsoft.com/office/drawing/2014/main" id="{6585F985-C2A0-0A6F-372B-3BA1275CAF55}"/>
                  </a:ext>
                </a:extLst>
              </p:cNvPr>
              <p:cNvGrpSpPr/>
              <p:nvPr/>
            </p:nvGrpSpPr>
            <p:grpSpPr>
              <a:xfrm>
                <a:off x="2788852" y="-75345"/>
                <a:ext cx="2486116" cy="3229545"/>
                <a:chOff x="4533946" y="2047174"/>
                <a:chExt cx="1831271" cy="2378880"/>
              </a:xfrm>
            </p:grpSpPr>
            <p:pic>
              <p:nvPicPr>
                <p:cNvPr id="19" name="Picture 18">
                  <a:extLst>
                    <a:ext uri="{FF2B5EF4-FFF2-40B4-BE49-F238E27FC236}">
                      <a16:creationId xmlns:a16="http://schemas.microsoft.com/office/drawing/2014/main" id="{CD18507D-5ED4-4FFD-A342-01577ABCDFA7}"/>
                    </a:ext>
                  </a:extLst>
                </p:cNvPr>
                <p:cNvPicPr>
                  <a:picLocks noChangeAspect="1"/>
                </p:cNvPicPr>
                <p:nvPr/>
              </p:nvPicPr>
              <p:blipFill>
                <a:blip r:embed="rId3"/>
                <a:stretch>
                  <a:fillRect/>
                </a:stretch>
              </p:blipFill>
              <p:spPr>
                <a:xfrm>
                  <a:off x="4533946" y="2047174"/>
                  <a:ext cx="1831271" cy="2378880"/>
                </a:xfrm>
                <a:prstGeom prst="rect">
                  <a:avLst/>
                </a:prstGeom>
                <a:ln>
                  <a:noFill/>
                </a:ln>
              </p:spPr>
            </p:pic>
            <p:pic>
              <p:nvPicPr>
                <p:cNvPr id="20" name="Picture 19">
                  <a:extLst>
                    <a:ext uri="{FF2B5EF4-FFF2-40B4-BE49-F238E27FC236}">
                      <a16:creationId xmlns:a16="http://schemas.microsoft.com/office/drawing/2014/main" id="{8E98A852-8626-63B5-EA54-622F64DC54E4}"/>
                    </a:ext>
                  </a:extLst>
                </p:cNvPr>
                <p:cNvPicPr>
                  <a:picLocks noChangeAspect="1"/>
                </p:cNvPicPr>
                <p:nvPr/>
              </p:nvPicPr>
              <p:blipFill>
                <a:blip r:embed="rId4"/>
                <a:stretch>
                  <a:fillRect/>
                </a:stretch>
              </p:blipFill>
              <p:spPr>
                <a:xfrm>
                  <a:off x="5574352" y="3070037"/>
                  <a:ext cx="711797" cy="759361"/>
                </a:xfrm>
                <a:prstGeom prst="rect">
                  <a:avLst/>
                </a:prstGeom>
                <a:effectLst>
                  <a:innerShdw blurRad="63500" dist="50800" dir="13500000">
                    <a:prstClr val="black">
                      <a:alpha val="50000"/>
                    </a:prstClr>
                  </a:innerShdw>
                </a:effectLst>
              </p:spPr>
            </p:pic>
          </p:grpSp>
          <p:pic>
            <p:nvPicPr>
              <p:cNvPr id="18" name="Picture 2" descr="Icedrive Review 2022 [Pricing, Features &amp;amp; Lifetime Cloud Storage]">
                <a:extLst>
                  <a:ext uri="{FF2B5EF4-FFF2-40B4-BE49-F238E27FC236}">
                    <a16:creationId xmlns:a16="http://schemas.microsoft.com/office/drawing/2014/main" id="{7F0AE508-188F-85C1-9A06-11DA69A441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641" y="1158645"/>
                <a:ext cx="1010865" cy="33620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Web Access - Tresorit">
              <a:extLst>
                <a:ext uri="{FF2B5EF4-FFF2-40B4-BE49-F238E27FC236}">
                  <a16:creationId xmlns:a16="http://schemas.microsoft.com/office/drawing/2014/main" id="{3D8131E9-C39F-032C-EC05-552D14C06A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2949" y="1208328"/>
              <a:ext cx="498480" cy="554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reVeil Review | PCMag">
              <a:extLst>
                <a:ext uri="{FF2B5EF4-FFF2-40B4-BE49-F238E27FC236}">
                  <a16:creationId xmlns:a16="http://schemas.microsoft.com/office/drawing/2014/main" id="{41562C42-93ED-C25B-4BF9-6ECFD3CCF3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427" y="1935129"/>
              <a:ext cx="797417" cy="448613"/>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2" descr="Related image">
            <a:extLst>
              <a:ext uri="{FF2B5EF4-FFF2-40B4-BE49-F238E27FC236}">
                <a16:creationId xmlns:a16="http://schemas.microsoft.com/office/drawing/2014/main" id="{AEA4E3C1-22FF-B842-4361-CBC063B98EA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510" t="6456" r="17448"/>
          <a:stretch/>
        </p:blipFill>
        <p:spPr bwMode="auto">
          <a:xfrm>
            <a:off x="2062430" y="2235114"/>
            <a:ext cx="855329" cy="134690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751B50F2-F110-D94E-DB4E-DAE324BA9042}"/>
              </a:ext>
            </a:extLst>
          </p:cNvPr>
          <p:cNvGrpSpPr/>
          <p:nvPr/>
        </p:nvGrpSpPr>
        <p:grpSpPr>
          <a:xfrm>
            <a:off x="3919668" y="2210539"/>
            <a:ext cx="2899142" cy="471891"/>
            <a:chOff x="2174526" y="5619395"/>
            <a:chExt cx="3498288" cy="569412"/>
          </a:xfrm>
        </p:grpSpPr>
        <p:cxnSp>
          <p:nvCxnSpPr>
            <p:cNvPr id="23" name="Straight Arrow Connector 22">
              <a:extLst>
                <a:ext uri="{FF2B5EF4-FFF2-40B4-BE49-F238E27FC236}">
                  <a16:creationId xmlns:a16="http://schemas.microsoft.com/office/drawing/2014/main" id="{53F77D9F-1F4C-73BC-0FB4-9B16F293761D}"/>
                </a:ext>
              </a:extLst>
            </p:cNvPr>
            <p:cNvCxnSpPr/>
            <p:nvPr/>
          </p:nvCxnSpPr>
          <p:spPr>
            <a:xfrm flipH="1">
              <a:off x="2174526" y="6188807"/>
              <a:ext cx="3498288" cy="0"/>
            </a:xfrm>
            <a:prstGeom prst="straightConnector1">
              <a:avLst/>
            </a:prstGeom>
            <a:ln w="317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9A4CC93-888F-2B9F-3923-D668A8DECB56}"/>
                </a:ext>
              </a:extLst>
            </p:cNvPr>
            <p:cNvSpPr/>
            <p:nvPr/>
          </p:nvSpPr>
          <p:spPr>
            <a:xfrm>
              <a:off x="2498107" y="5619395"/>
              <a:ext cx="2184194" cy="482797"/>
            </a:xfrm>
            <a:prstGeom prst="rect">
              <a:avLst/>
            </a:prstGeom>
          </p:spPr>
          <p:txBody>
            <a:bodyPr wrap="none">
              <a:spAutoFit/>
            </a:bodyPr>
            <a:lstStyle/>
            <a:p>
              <a:r>
                <a:rPr lang="en-US" sz="2000" dirty="0">
                  <a:solidFill>
                    <a:schemeClr val="accent1"/>
                  </a:solidFill>
                  <a:latin typeface="Helvetica Neue" charset="0"/>
                  <a:ea typeface="Helvetica Neue" charset="0"/>
                  <a:cs typeface="Helvetica Neue" charset="0"/>
                </a:rPr>
                <a:t>Audit Request</a:t>
              </a:r>
              <a:endParaRPr lang="en-US" sz="1400" dirty="0">
                <a:solidFill>
                  <a:schemeClr val="accent1"/>
                </a:solidFill>
              </a:endParaRPr>
            </a:p>
          </p:txBody>
        </p:sp>
      </p:grpSp>
      <p:grpSp>
        <p:nvGrpSpPr>
          <p:cNvPr id="28" name="Group 27">
            <a:extLst>
              <a:ext uri="{FF2B5EF4-FFF2-40B4-BE49-F238E27FC236}">
                <a16:creationId xmlns:a16="http://schemas.microsoft.com/office/drawing/2014/main" id="{B6F32056-998C-385B-28B1-D88A95721A92}"/>
              </a:ext>
            </a:extLst>
          </p:cNvPr>
          <p:cNvGrpSpPr/>
          <p:nvPr/>
        </p:nvGrpSpPr>
        <p:grpSpPr>
          <a:xfrm>
            <a:off x="3919671" y="2990670"/>
            <a:ext cx="2899139" cy="413103"/>
            <a:chOff x="2174526" y="6961321"/>
            <a:chExt cx="3498288" cy="498477"/>
          </a:xfrm>
        </p:grpSpPr>
        <p:cxnSp>
          <p:nvCxnSpPr>
            <p:cNvPr id="30" name="Straight Arrow Connector 29">
              <a:extLst>
                <a:ext uri="{FF2B5EF4-FFF2-40B4-BE49-F238E27FC236}">
                  <a16:creationId xmlns:a16="http://schemas.microsoft.com/office/drawing/2014/main" id="{D666106B-667C-E5D6-4997-63E35FCF9BD5}"/>
                </a:ext>
              </a:extLst>
            </p:cNvPr>
            <p:cNvCxnSpPr/>
            <p:nvPr/>
          </p:nvCxnSpPr>
          <p:spPr>
            <a:xfrm flipH="1">
              <a:off x="2174526" y="7459798"/>
              <a:ext cx="3498288" cy="0"/>
            </a:xfrm>
            <a:prstGeom prst="straightConnector1">
              <a:avLst/>
            </a:prstGeom>
            <a:ln w="317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9BEBCC5-755D-7B30-655F-C89524E43686}"/>
                </a:ext>
              </a:extLst>
            </p:cNvPr>
            <p:cNvSpPr/>
            <p:nvPr/>
          </p:nvSpPr>
          <p:spPr>
            <a:xfrm>
              <a:off x="2836900" y="6961321"/>
              <a:ext cx="1776295" cy="482799"/>
            </a:xfrm>
            <a:prstGeom prst="rect">
              <a:avLst/>
            </a:prstGeom>
          </p:spPr>
          <p:txBody>
            <a:bodyPr wrap="none">
              <a:spAutoFit/>
            </a:bodyPr>
            <a:lstStyle/>
            <a:p>
              <a:r>
                <a:rPr lang="en-US" sz="2000" dirty="0">
                  <a:solidFill>
                    <a:srgbClr val="00B050"/>
                  </a:solidFill>
                  <a:latin typeface="Helvetica Neue" charset="0"/>
                  <a:ea typeface="Helvetica Neue" charset="0"/>
                  <a:cs typeface="Helvetica Neue" charset="0"/>
                </a:rPr>
                <a:t>Audit Proof</a:t>
              </a:r>
              <a:endParaRPr lang="en-US" sz="1400" dirty="0">
                <a:solidFill>
                  <a:srgbClr val="00B050"/>
                </a:solidFill>
              </a:endParaRPr>
            </a:p>
          </p:txBody>
        </p:sp>
      </p:grpSp>
      <p:graphicFrame>
        <p:nvGraphicFramePr>
          <p:cNvPr id="4" name="Table 4">
            <a:extLst>
              <a:ext uri="{FF2B5EF4-FFF2-40B4-BE49-F238E27FC236}">
                <a16:creationId xmlns:a16="http://schemas.microsoft.com/office/drawing/2014/main" id="{FF23AE29-56E5-CAF2-5C9A-577DF67764F2}"/>
              </a:ext>
            </a:extLst>
          </p:cNvPr>
          <p:cNvGraphicFramePr>
            <a:graphicFrameLocks noGrp="1"/>
          </p:cNvGraphicFramePr>
          <p:nvPr>
            <p:extLst>
              <p:ext uri="{D42A27DB-BD31-4B8C-83A1-F6EECF244321}">
                <p14:modId xmlns:p14="http://schemas.microsoft.com/office/powerpoint/2010/main" val="1012782888"/>
              </p:ext>
            </p:extLst>
          </p:nvPr>
        </p:nvGraphicFramePr>
        <p:xfrm>
          <a:off x="1876671" y="4892544"/>
          <a:ext cx="8128000" cy="16459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174794686"/>
                    </a:ext>
                  </a:extLst>
                </a:gridCol>
                <a:gridCol w="4064000">
                  <a:extLst>
                    <a:ext uri="{9D8B030D-6E8A-4147-A177-3AD203B41FA5}">
                      <a16:colId xmlns:a16="http://schemas.microsoft.com/office/drawing/2014/main" val="2564289987"/>
                    </a:ext>
                  </a:extLst>
                </a:gridCol>
              </a:tblGrid>
              <a:tr h="370840">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Previous </a:t>
                      </a:r>
                      <a:r>
                        <a:rPr lang="en-US" sz="2400" b="1" dirty="0" err="1">
                          <a:ln>
                            <a:solidFill>
                              <a:srgbClr val="861F41"/>
                            </a:solidFill>
                          </a:ln>
                          <a:solidFill>
                            <a:schemeClr val="bg1"/>
                          </a:solidFill>
                          <a:highlight>
                            <a:srgbClr val="861F41"/>
                          </a:highlight>
                          <a:latin typeface="Bierstadt" panose="020B0004020202020204" pitchFamily="34" charset="0"/>
                        </a:rPr>
                        <a:t>DPoRs</a:t>
                      </a:r>
                      <a:endParaRPr lang="en-US" sz="2400" b="1" dirty="0">
                        <a:ln>
                          <a:solidFill>
                            <a:srgbClr val="861F41"/>
                          </a:solidFill>
                        </a:ln>
                        <a:solidFill>
                          <a:schemeClr val="bg1"/>
                        </a:solidFill>
                        <a:highlight>
                          <a:srgbClr val="861F41"/>
                        </a:highlight>
                        <a:latin typeface="Bierstadt" panose="020B0004020202020204" pitchFamily="34" charset="0"/>
                      </a:endParaRPr>
                    </a:p>
                  </a:txBody>
                  <a:tcPr>
                    <a:solidFill>
                      <a:srgbClr val="861F41"/>
                    </a:solidFill>
                  </a:tcPr>
                </a:tc>
                <a:tc>
                  <a:txBody>
                    <a:bodyPr/>
                    <a:lstStyle/>
                    <a:p>
                      <a:pPr algn="ctr"/>
                      <a:r>
                        <a:rPr lang="en-US" sz="2400" b="1" dirty="0">
                          <a:ln>
                            <a:solidFill>
                              <a:srgbClr val="861F41"/>
                            </a:solidFill>
                          </a:ln>
                          <a:solidFill>
                            <a:schemeClr val="bg1"/>
                          </a:solidFill>
                          <a:highlight>
                            <a:srgbClr val="861F41"/>
                          </a:highlight>
                          <a:latin typeface="Bierstadt" panose="020B0004020202020204" pitchFamily="34" charset="0"/>
                        </a:rPr>
                        <a:t>Our Work (</a:t>
                      </a:r>
                      <a:r>
                        <a:rPr lang="en-US" sz="2400" b="1" dirty="0" err="1">
                          <a:ln>
                            <a:solidFill>
                              <a:srgbClr val="861F41"/>
                            </a:solidFill>
                          </a:ln>
                          <a:solidFill>
                            <a:schemeClr val="bg1"/>
                          </a:solidFill>
                          <a:highlight>
                            <a:srgbClr val="861F41"/>
                          </a:highlight>
                          <a:latin typeface="Bierstadt" panose="020B0004020202020204" pitchFamily="34" charset="0"/>
                        </a:rPr>
                        <a:t>Porla</a:t>
                      </a:r>
                      <a:r>
                        <a:rPr lang="en-US" sz="2400" b="1" dirty="0">
                          <a:ln>
                            <a:solidFill>
                              <a:srgbClr val="861F41"/>
                            </a:solidFill>
                          </a:ln>
                          <a:solidFill>
                            <a:schemeClr val="bg1"/>
                          </a:solidFill>
                          <a:highlight>
                            <a:srgbClr val="861F41"/>
                          </a:highlight>
                          <a:latin typeface="Bierstadt" panose="020B0004020202020204" pitchFamily="34" charset="0"/>
                        </a:rPr>
                        <a:t>)</a:t>
                      </a:r>
                    </a:p>
                  </a:txBody>
                  <a:tcPr>
                    <a:solidFill>
                      <a:srgbClr val="861F41"/>
                    </a:solidFill>
                  </a:tcPr>
                </a:tc>
                <a:extLst>
                  <a:ext uri="{0D108BD9-81ED-4DB2-BD59-A6C34878D82A}">
                    <a16:rowId xmlns:a16="http://schemas.microsoft.com/office/drawing/2014/main" val="2189640234"/>
                  </a:ext>
                </a:extLst>
              </a:tr>
              <a:tr h="370840">
                <a:tc>
                  <a:txBody>
                    <a:bodyPr/>
                    <a:lstStyle/>
                    <a:p>
                      <a:pPr marL="342900" indent="-342900">
                        <a:buFont typeface="Arial" panose="020B0604020202020204" pitchFamily="34" charset="0"/>
                        <a:buChar char="•"/>
                      </a:pPr>
                      <a:r>
                        <a:rPr lang="en-US" sz="2400" dirty="0">
                          <a:solidFill>
                            <a:srgbClr val="002060"/>
                          </a:solidFill>
                        </a:rPr>
                        <a:t>Low storage (USENIX’ 21)</a:t>
                      </a:r>
                    </a:p>
                    <a:p>
                      <a:pPr marL="342900" indent="-342900">
                        <a:buFont typeface="Arial" panose="020B0604020202020204" pitchFamily="34" charset="0"/>
                        <a:buChar char="•"/>
                      </a:pPr>
                      <a:r>
                        <a:rPr lang="en-US" sz="2400" dirty="0">
                          <a:solidFill>
                            <a:srgbClr val="002060"/>
                          </a:solidFill>
                        </a:rPr>
                        <a:t>Fast update (CCS’ 13)</a:t>
                      </a:r>
                    </a:p>
                    <a:p>
                      <a:pPr marL="342900" indent="-342900">
                        <a:buFont typeface="Arial" panose="020B0604020202020204" pitchFamily="34" charset="0"/>
                        <a:buChar char="•"/>
                      </a:pPr>
                      <a:r>
                        <a:rPr lang="en-US" sz="2400" dirty="0">
                          <a:solidFill>
                            <a:srgbClr val="002060"/>
                          </a:solidFill>
                        </a:rPr>
                        <a:t>Metadata privacy (</a:t>
                      </a:r>
                      <a:r>
                        <a:rPr lang="en-US" sz="2400" dirty="0" err="1">
                          <a:solidFill>
                            <a:srgbClr val="002060"/>
                          </a:solidFill>
                        </a:rPr>
                        <a:t>JoC</a:t>
                      </a:r>
                      <a:r>
                        <a:rPr lang="en-US" sz="2400" dirty="0">
                          <a:solidFill>
                            <a:srgbClr val="002060"/>
                          </a:solidFill>
                        </a:rPr>
                        <a:t>’ 17)</a:t>
                      </a:r>
                    </a:p>
                  </a:txBody>
                  <a:tcPr anchor="ctr"/>
                </a:tc>
                <a:tc>
                  <a:txBody>
                    <a:bodyPr/>
                    <a:lstStyle/>
                    <a:p>
                      <a:pPr marL="342900" indent="-342900">
                        <a:buFont typeface="Arial" panose="020B0604020202020204" pitchFamily="34" charset="0"/>
                        <a:buChar char="•"/>
                      </a:pPr>
                      <a:r>
                        <a:rPr lang="en-US" sz="2400" dirty="0">
                          <a:solidFill>
                            <a:srgbClr val="002060"/>
                          </a:solidFill>
                        </a:rPr>
                        <a:t>Small Proof Size</a:t>
                      </a:r>
                    </a:p>
                    <a:p>
                      <a:pPr marL="342900" indent="-342900">
                        <a:buFont typeface="Arial" panose="020B0604020202020204" pitchFamily="34" charset="0"/>
                        <a:buChar char="•"/>
                      </a:pPr>
                      <a:r>
                        <a:rPr lang="en-US" sz="2400" dirty="0">
                          <a:solidFill>
                            <a:srgbClr val="002060"/>
                          </a:solidFill>
                        </a:rPr>
                        <a:t>Low Audit Time</a:t>
                      </a:r>
                    </a:p>
                  </a:txBody>
                  <a:tcPr anchor="ctr"/>
                </a:tc>
                <a:extLst>
                  <a:ext uri="{0D108BD9-81ED-4DB2-BD59-A6C34878D82A}">
                    <a16:rowId xmlns:a16="http://schemas.microsoft.com/office/drawing/2014/main" val="3161514813"/>
                  </a:ext>
                </a:extLst>
              </a:tr>
            </a:tbl>
          </a:graphicData>
        </a:graphic>
      </p:graphicFrame>
      <p:pic>
        <p:nvPicPr>
          <p:cNvPr id="5" name="Picture 4" descr="Icon&#10;&#10;Description automatically generated">
            <a:extLst>
              <a:ext uri="{FF2B5EF4-FFF2-40B4-BE49-F238E27FC236}">
                <a16:creationId xmlns:a16="http://schemas.microsoft.com/office/drawing/2014/main" id="{4D2206E8-790C-8064-E254-2EE08ECAA80B}"/>
              </a:ext>
            </a:extLst>
          </p:cNvPr>
          <p:cNvPicPr>
            <a:picLocks noChangeAspect="1"/>
          </p:cNvPicPr>
          <p:nvPr/>
        </p:nvPicPr>
        <p:blipFill>
          <a:blip r:embed="rId9"/>
          <a:stretch>
            <a:fillRect/>
          </a:stretch>
        </p:blipFill>
        <p:spPr>
          <a:xfrm>
            <a:off x="5879461" y="2905423"/>
            <a:ext cx="477520" cy="477520"/>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16AF6249-8A50-D7B2-EE97-8302794211A9}"/>
              </a:ext>
            </a:extLst>
          </p:cNvPr>
          <p:cNvPicPr>
            <a:picLocks noChangeAspect="1"/>
          </p:cNvPicPr>
          <p:nvPr/>
        </p:nvPicPr>
        <p:blipFill>
          <a:blip r:embed="rId10"/>
          <a:stretch>
            <a:fillRect/>
          </a:stretch>
        </p:blipFill>
        <p:spPr>
          <a:xfrm>
            <a:off x="5930669" y="2179058"/>
            <a:ext cx="477520" cy="477520"/>
          </a:xfrm>
          <a:prstGeom prst="rect">
            <a:avLst/>
          </a:prstGeom>
        </p:spPr>
      </p:pic>
      <p:sp>
        <p:nvSpPr>
          <p:cNvPr id="3" name="TextBox 2">
            <a:extLst>
              <a:ext uri="{FF2B5EF4-FFF2-40B4-BE49-F238E27FC236}">
                <a16:creationId xmlns:a16="http://schemas.microsoft.com/office/drawing/2014/main" id="{85BB73FB-1242-8019-A1C5-288ED85F03C0}"/>
              </a:ext>
            </a:extLst>
          </p:cNvPr>
          <p:cNvSpPr txBox="1"/>
          <p:nvPr/>
        </p:nvSpPr>
        <p:spPr>
          <a:xfrm>
            <a:off x="1779787" y="4231800"/>
            <a:ext cx="7035772" cy="461665"/>
          </a:xfrm>
          <a:prstGeom prst="rect">
            <a:avLst/>
          </a:prstGeom>
          <a:noFill/>
        </p:spPr>
        <p:txBody>
          <a:bodyPr wrap="none" rtlCol="0">
            <a:spAutoFit/>
          </a:bodyPr>
          <a:lstStyle/>
          <a:p>
            <a:r>
              <a:rPr lang="en-US" sz="2400" dirty="0">
                <a:solidFill>
                  <a:srgbClr val="002060"/>
                </a:solidFill>
                <a:latin typeface="Bierstadt" panose="020B0004020202020204" pitchFamily="34" charset="0"/>
              </a:rPr>
              <a:t>Dynamic </a:t>
            </a:r>
            <a:r>
              <a:rPr lang="en-US" sz="2400" dirty="0" err="1">
                <a:solidFill>
                  <a:srgbClr val="002060"/>
                </a:solidFill>
                <a:latin typeface="Bierstadt" panose="020B0004020202020204" pitchFamily="34" charset="0"/>
              </a:rPr>
              <a:t>PoR</a:t>
            </a:r>
            <a:r>
              <a:rPr lang="en-US" sz="2400" dirty="0">
                <a:solidFill>
                  <a:srgbClr val="002060"/>
                </a:solidFill>
                <a:latin typeface="Bierstadt" panose="020B0004020202020204" pitchFamily="34" charset="0"/>
                <a:sym typeface="Wingdings" pitchFamily="2" charset="2"/>
              </a:rPr>
              <a:t> (</a:t>
            </a:r>
            <a:r>
              <a:rPr lang="en-US" sz="2400" dirty="0" err="1">
                <a:solidFill>
                  <a:srgbClr val="002060"/>
                </a:solidFill>
                <a:latin typeface="Bierstadt" panose="020B0004020202020204" pitchFamily="34" charset="0"/>
                <a:sym typeface="Wingdings" pitchFamily="2" charset="2"/>
              </a:rPr>
              <a:t>DPoR</a:t>
            </a:r>
            <a:r>
              <a:rPr lang="en-US" sz="2400" dirty="0">
                <a:solidFill>
                  <a:srgbClr val="002060"/>
                </a:solidFill>
                <a:latin typeface="Bierstadt" panose="020B0004020202020204" pitchFamily="34" charset="0"/>
                <a:sym typeface="Wingdings" pitchFamily="2" charset="2"/>
              </a:rPr>
              <a:t>) allows efficient update ability. </a:t>
            </a:r>
            <a:endParaRPr lang="en-US" sz="2400" dirty="0">
              <a:solidFill>
                <a:srgbClr val="002060"/>
              </a:solidFill>
              <a:latin typeface="Bierstadt" panose="020B0004020202020204" pitchFamily="34" charset="0"/>
            </a:endParaRPr>
          </a:p>
        </p:txBody>
      </p:sp>
      <p:sp>
        <p:nvSpPr>
          <p:cNvPr id="6" name="Slide Number Placeholder 5">
            <a:extLst>
              <a:ext uri="{FF2B5EF4-FFF2-40B4-BE49-F238E27FC236}">
                <a16:creationId xmlns:a16="http://schemas.microsoft.com/office/drawing/2014/main" id="{272BCB1B-051A-AEDD-E5C1-1D6496FFE5A4}"/>
              </a:ext>
            </a:extLst>
          </p:cNvPr>
          <p:cNvSpPr>
            <a:spLocks noGrp="1"/>
          </p:cNvSpPr>
          <p:nvPr>
            <p:ph type="sldNum" sz="quarter" idx="12"/>
          </p:nvPr>
        </p:nvSpPr>
        <p:spPr/>
        <p:txBody>
          <a:bodyPr/>
          <a:lstStyle/>
          <a:p>
            <a:fld id="{C2D47E1E-16B8-6B43-8345-A36FFC908F81}" type="slidenum">
              <a:rPr lang="en-US" smtClean="0"/>
              <a:t>3</a:t>
            </a:fld>
            <a:endParaRPr lang="en-US"/>
          </a:p>
        </p:txBody>
      </p:sp>
    </p:spTree>
    <p:extLst>
      <p:ext uri="{BB962C8B-B14F-4D97-AF65-F5344CB8AC3E}">
        <p14:creationId xmlns:p14="http://schemas.microsoft.com/office/powerpoint/2010/main" val="28736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randombar(horizontal)">
                                      <p:cBhvr>
                                        <p:cTn id="14" dur="500"/>
                                        <p:tgtEl>
                                          <p:spTgt spid="28"/>
                                        </p:tgtEl>
                                      </p:cBhvr>
                                    </p:animEffec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2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Error Correction Code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A02C698-F385-CD10-F9CB-172B0D6ED4A9}"/>
                  </a:ext>
                </a:extLst>
              </p:cNvPr>
              <p:cNvSpPr txBox="1"/>
              <p:nvPr/>
            </p:nvSpPr>
            <p:spPr>
              <a:xfrm>
                <a:off x="3383681" y="3407166"/>
                <a:ext cx="5196038" cy="6063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1" i="0" smtClean="0">
                              <a:latin typeface="Cambria Math" panose="02040503050406030204" pitchFamily="18" charset="0"/>
                            </a:rPr>
                            <m:t>𝐇</m:t>
                          </m:r>
                        </m:e>
                        <m:sub>
                          <m:r>
                            <a:rPr lang="en-US" sz="3200">
                              <a:latin typeface="Cambria Math" panose="02040503050406030204" pitchFamily="18" charset="0"/>
                              <a:ea typeface="Cambria Math" panose="02040503050406030204" pitchFamily="18" charset="0"/>
                            </a:rPr>
                            <m:t>ℓ</m:t>
                          </m:r>
                        </m:sub>
                      </m:sSub>
                      <m:r>
                        <a:rPr lang="en-US" sz="3200" b="0" i="0" smtClean="0">
                          <a:latin typeface="Cambria Math" panose="02040503050406030204" pitchFamily="18" charset="0"/>
                        </a:rPr>
                        <m:t> ≔ </m:t>
                      </m:r>
                      <m:sSub>
                        <m:sSubPr>
                          <m:ctrlPr>
                            <a:rPr lang="en-US" sz="3200" b="0" i="1" smtClean="0">
                              <a:latin typeface="Cambria Math" panose="02040503050406030204" pitchFamily="18" charset="0"/>
                            </a:rPr>
                          </m:ctrlPr>
                        </m:sSubPr>
                        <m:e>
                          <m:r>
                            <m:rPr>
                              <m:sty m:val="p"/>
                            </m:rPr>
                            <a:rPr lang="el-GR" sz="3200" i="1">
                              <a:latin typeface="Cambria Math" panose="02040503050406030204" pitchFamily="18" charset="0"/>
                              <a:ea typeface="Cambria Math" panose="02040503050406030204" pitchFamily="18" charset="0"/>
                            </a:rPr>
                            <m:t>π</m:t>
                          </m:r>
                        </m:e>
                        <m:sub>
                          <m:r>
                            <a:rPr lang="en-US" sz="3200">
                              <a:latin typeface="Cambria Math" panose="02040503050406030204" pitchFamily="18" charset="0"/>
                              <a:ea typeface="Cambria Math" panose="02040503050406030204" pitchFamily="18" charset="0"/>
                            </a:rPr>
                            <m:t>ℓ</m:t>
                          </m:r>
                        </m:sub>
                      </m:sSub>
                      <m:d>
                        <m:dPr>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𝑣</m:t>
                                  </m:r>
                                </m:e>
                              </m:acc>
                            </m:e>
                            <m:sub>
                              <m:r>
                                <a:rPr lang="en-US" sz="3200">
                                  <a:latin typeface="Cambria Math" panose="02040503050406030204" pitchFamily="18" charset="0"/>
                                  <a:ea typeface="Cambria Math" panose="02040503050406030204" pitchFamily="18" charset="0"/>
                                </a:rPr>
                                <m:t>ℓ</m:t>
                              </m:r>
                            </m:sub>
                          </m:sSub>
                        </m:e>
                      </m:d>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 </m:t>
                      </m:r>
                      <m:d>
                        <m:dPr>
                          <m:begChr m:val="["/>
                          <m:endChr m:val="|"/>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𝐅</m:t>
                              </m:r>
                            </m:e>
                            <m:sub>
                              <m:r>
                                <a:rPr lang="en-US" sz="3200">
                                  <a:latin typeface="Cambria Math" panose="02040503050406030204" pitchFamily="18" charset="0"/>
                                  <a:ea typeface="Cambria Math" panose="02040503050406030204" pitchFamily="18" charset="0"/>
                                </a:rPr>
                                <m:t>ℓ</m:t>
                              </m:r>
                            </m:sub>
                          </m:sSub>
                          <m:r>
                            <a:rPr lang="en-US" sz="3200" b="0" i="1" smtClean="0">
                              <a:latin typeface="Cambria Math" panose="02040503050406030204" pitchFamily="18" charset="0"/>
                              <a:ea typeface="Cambria Math" panose="02040503050406030204" pitchFamily="18" charset="0"/>
                            </a:rPr>
                            <m:t> </m:t>
                          </m:r>
                        </m:e>
                      </m:d>
                      <m:r>
                        <a:rPr lang="en-US" sz="3200" b="0" i="1" smtClean="0">
                          <a:latin typeface="Cambria Math" panose="02040503050406030204" pitchFamily="18" charset="0"/>
                          <a:ea typeface="Cambria Math" panose="02040503050406030204" pitchFamily="18" charset="0"/>
                        </a:rPr>
                        <m:t> </m:t>
                      </m:r>
                      <m:sSub>
                        <m:sSubPr>
                          <m:ctrlPr>
                            <a:rPr lang="en-US" sz="3200" b="0"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𝐃</m:t>
                          </m:r>
                        </m:e>
                        <m:sub>
                          <m:r>
                            <a:rPr lang="en-US" sz="3200">
                              <a:latin typeface="Cambria Math" panose="02040503050406030204" pitchFamily="18" charset="0"/>
                              <a:ea typeface="Cambria Math" panose="02040503050406030204" pitchFamily="18" charset="0"/>
                            </a:rPr>
                            <m:t>ℓ</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𝑡</m:t>
                          </m:r>
                        </m:sub>
                      </m:sSub>
                      <m:sSub>
                        <m:sSubPr>
                          <m:ctrlPr>
                            <a:rPr lang="en-US" sz="3200" i="1">
                              <a:latin typeface="Cambria Math" panose="02040503050406030204" pitchFamily="18" charset="0"/>
                              <a:ea typeface="Cambria Math" panose="02040503050406030204" pitchFamily="18" charset="0"/>
                            </a:rPr>
                          </m:ctrlPr>
                        </m:sSubPr>
                        <m:e>
                          <m:r>
                            <a:rPr lang="en-US" sz="3200" b="1" i="0">
                              <a:latin typeface="Cambria Math" panose="02040503050406030204" pitchFamily="18" charset="0"/>
                              <a:ea typeface="Cambria Math" panose="02040503050406030204" pitchFamily="18" charset="0"/>
                            </a:rPr>
                            <m:t>𝐅</m:t>
                          </m:r>
                        </m:e>
                        <m:sub>
                          <m:r>
                            <a:rPr lang="en-US" sz="3200">
                              <a:latin typeface="Cambria Math" panose="02040503050406030204" pitchFamily="18" charset="0"/>
                              <a:ea typeface="Cambria Math" panose="02040503050406030204" pitchFamily="18" charset="0"/>
                            </a:rPr>
                            <m:t>ℓ</m:t>
                          </m:r>
                        </m:sub>
                      </m:sSub>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16" name="TextBox 15">
                <a:extLst>
                  <a:ext uri="{FF2B5EF4-FFF2-40B4-BE49-F238E27FC236}">
                    <a16:creationId xmlns:a16="http://schemas.microsoft.com/office/drawing/2014/main" id="{EA02C698-F385-CD10-F9CB-172B0D6ED4A9}"/>
                  </a:ext>
                </a:extLst>
              </p:cNvPr>
              <p:cNvSpPr txBox="1">
                <a:spLocks noRot="1" noChangeAspect="1" noMove="1" noResize="1" noEditPoints="1" noAdjustHandles="1" noChangeArrowheads="1" noChangeShapeType="1" noTextEdit="1"/>
              </p:cNvSpPr>
              <p:nvPr/>
            </p:nvSpPr>
            <p:spPr>
              <a:xfrm>
                <a:off x="3383681" y="3407166"/>
                <a:ext cx="5196038" cy="606384"/>
              </a:xfrm>
              <a:prstGeom prst="rect">
                <a:avLst/>
              </a:prstGeom>
              <a:blipFill>
                <a:blip r:embed="rId3"/>
                <a:stretch>
                  <a:fillRect t="-25000" r="-488" b="-20833"/>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A616F968-6B42-D4FB-0D22-DA93936D614D}"/>
              </a:ext>
            </a:extLst>
          </p:cNvPr>
          <p:cNvSpPr/>
          <p:nvPr/>
        </p:nvSpPr>
        <p:spPr>
          <a:xfrm>
            <a:off x="6298330" y="3378590"/>
            <a:ext cx="2238525" cy="71437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E98DF56-D890-8A6A-7E34-77C3C4E3B657}"/>
              </a:ext>
            </a:extLst>
          </p:cNvPr>
          <p:cNvSpPr txBox="1"/>
          <p:nvPr/>
        </p:nvSpPr>
        <p:spPr>
          <a:xfrm>
            <a:off x="838200" y="1436487"/>
            <a:ext cx="10373751" cy="1154162"/>
          </a:xfrm>
          <a:prstGeom prst="rect">
            <a:avLst/>
          </a:prstGeom>
          <a:noFill/>
        </p:spPr>
        <p:txBody>
          <a:bodyPr wrap="square" rtlCol="0">
            <a:spAutoFit/>
          </a:bodyPr>
          <a:lstStyle/>
          <a:p>
            <a:pPr>
              <a:lnSpc>
                <a:spcPct val="150000"/>
              </a:lnSpc>
            </a:pPr>
            <a:r>
              <a:rPr lang="en-US" sz="2400" dirty="0">
                <a:solidFill>
                  <a:srgbClr val="002060"/>
                </a:solidFill>
                <a:latin typeface="Bierstadt" panose="020B0004020202020204" pitchFamily="34" charset="0"/>
              </a:rPr>
              <a:t>Error Correction Code allows recovering the entire dataset while tolerating a certain portion of damaged codewords.</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C2E7AE-A0D3-9059-DA14-2EE5D49B25D5}"/>
                  </a:ext>
                </a:extLst>
              </p:cNvPr>
              <p:cNvSpPr txBox="1"/>
              <p:nvPr/>
            </p:nvSpPr>
            <p:spPr>
              <a:xfrm>
                <a:off x="4586118" y="4576885"/>
                <a:ext cx="5659626" cy="474810"/>
              </a:xfrm>
              <a:prstGeom prst="rect">
                <a:avLst/>
              </a:prstGeom>
              <a:noFill/>
            </p:spPr>
            <p:txBody>
              <a:bodyPr wrap="none" rtlCol="0">
                <a:spAutoFit/>
              </a:bodyPr>
              <a:lstStyle/>
              <a:p>
                <a:r>
                  <a:rPr lang="en-US" sz="2400" dirty="0">
                    <a:solidFill>
                      <a:srgbClr val="C00000"/>
                    </a:solidFill>
                    <a:latin typeface="Bierstadt" panose="020B0004020202020204" pitchFamily="34" charset="0"/>
                  </a:rPr>
                  <a:t>Any submatrix </a:t>
                </a:r>
                <a14:m>
                  <m:oMath xmlns:m="http://schemas.openxmlformats.org/officeDocument/2006/math">
                    <m:sSup>
                      <m:sSupPr>
                        <m:ctrlPr>
                          <a:rPr lang="en-US" sz="240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2</m:t>
                        </m:r>
                      </m:e>
                      <m:sup>
                        <m:r>
                          <a:rPr lang="en-US" sz="2400" i="1" smtClean="0">
                            <a:solidFill>
                              <a:srgbClr val="C00000"/>
                            </a:solidFill>
                            <a:latin typeface="Cambria Math" panose="02040503050406030204" pitchFamily="18" charset="0"/>
                            <a:ea typeface="Cambria Math" panose="02040503050406030204" pitchFamily="18" charset="0"/>
                          </a:rPr>
                          <m:t>ℓ</m:t>
                        </m:r>
                      </m:sup>
                    </m:sSup>
                    <m:r>
                      <a:rPr lang="en-US" sz="2400" i="1" smtClean="0">
                        <a:solidFill>
                          <a:srgbClr val="C00000"/>
                        </a:solidFill>
                        <a:latin typeface="Cambria Math" panose="02040503050406030204" pitchFamily="18" charset="0"/>
                        <a:ea typeface="Cambria Math" panose="02040503050406030204" pitchFamily="18" charset="0"/>
                      </a:rPr>
                      <m:t>×</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2</m:t>
                        </m:r>
                      </m:e>
                      <m:sup>
                        <m:r>
                          <a:rPr lang="en-US" sz="2400" i="1">
                            <a:solidFill>
                              <a:srgbClr val="C00000"/>
                            </a:solidFill>
                            <a:latin typeface="Cambria Math" panose="02040503050406030204" pitchFamily="18" charset="0"/>
                            <a:ea typeface="Cambria Math" panose="02040503050406030204" pitchFamily="18" charset="0"/>
                          </a:rPr>
                          <m:t>ℓ</m:t>
                        </m:r>
                      </m:sup>
                    </m:sSup>
                    <m:r>
                      <a:rPr lang="en-US" sz="2400" i="1">
                        <a:solidFill>
                          <a:srgbClr val="C00000"/>
                        </a:solidFill>
                        <a:latin typeface="Cambria Math" panose="02040503050406030204" pitchFamily="18" charset="0"/>
                        <a:ea typeface="Cambria Math" panose="02040503050406030204" pitchFamily="18" charset="0"/>
                      </a:rPr>
                      <m:t> </m:t>
                    </m:r>
                  </m:oMath>
                </a14:m>
                <a:r>
                  <a:rPr lang="en-US" sz="2400" dirty="0">
                    <a:solidFill>
                      <a:srgbClr val="C00000"/>
                    </a:solidFill>
                    <a:latin typeface="Bierstadt" panose="020B0004020202020204" pitchFamily="34" charset="0"/>
                  </a:rPr>
                  <a:t>of </a:t>
                </a:r>
                <a14:m>
                  <m:oMath xmlns:m="http://schemas.openxmlformats.org/officeDocument/2006/math">
                    <m:r>
                      <a:rPr lang="en-US" sz="2400" b="1" i="0" smtClean="0">
                        <a:solidFill>
                          <a:srgbClr val="C00000"/>
                        </a:solidFill>
                        <a:latin typeface="Cambria Math" panose="02040503050406030204" pitchFamily="18" charset="0"/>
                      </a:rPr>
                      <m:t>𝐆</m:t>
                    </m:r>
                  </m:oMath>
                </a14:m>
                <a:r>
                  <a:rPr lang="en-US" sz="2400" dirty="0">
                    <a:solidFill>
                      <a:srgbClr val="C00000"/>
                    </a:solidFill>
                    <a:latin typeface="Bierstadt" panose="020B0004020202020204" pitchFamily="34" charset="0"/>
                  </a:rPr>
                  <a:t> is non-singular</a:t>
                </a:r>
              </a:p>
            </p:txBody>
          </p:sp>
        </mc:Choice>
        <mc:Fallback xmlns="">
          <p:sp>
            <p:nvSpPr>
              <p:cNvPr id="21" name="TextBox 20">
                <a:extLst>
                  <a:ext uri="{FF2B5EF4-FFF2-40B4-BE49-F238E27FC236}">
                    <a16:creationId xmlns:a16="http://schemas.microsoft.com/office/drawing/2014/main" id="{25C2E7AE-A0D3-9059-DA14-2EE5D49B25D5}"/>
                  </a:ext>
                </a:extLst>
              </p:cNvPr>
              <p:cNvSpPr txBox="1">
                <a:spLocks noRot="1" noChangeAspect="1" noMove="1" noResize="1" noEditPoints="1" noAdjustHandles="1" noChangeArrowheads="1" noChangeShapeType="1" noTextEdit="1"/>
              </p:cNvSpPr>
              <p:nvPr/>
            </p:nvSpPr>
            <p:spPr>
              <a:xfrm>
                <a:off x="4586118" y="4576885"/>
                <a:ext cx="5659626" cy="474810"/>
              </a:xfrm>
              <a:prstGeom prst="rect">
                <a:avLst/>
              </a:prstGeom>
              <a:blipFill>
                <a:blip r:embed="rId4"/>
                <a:stretch>
                  <a:fillRect l="-1566" t="-526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995FF1D-3953-7AEA-CB86-7ACCFC3AEA9F}"/>
                  </a:ext>
                </a:extLst>
              </p:cNvPr>
              <p:cNvSpPr txBox="1"/>
              <p:nvPr/>
            </p:nvSpPr>
            <p:spPr>
              <a:xfrm>
                <a:off x="6722023" y="2856280"/>
                <a:ext cx="1387816" cy="4812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1" i="0" smtClean="0">
                              <a:solidFill>
                                <a:srgbClr val="C00000"/>
                              </a:solidFill>
                              <a:latin typeface="Cambria Math" panose="02040503050406030204" pitchFamily="18" charset="0"/>
                            </a:rPr>
                            <m:t>𝐆</m:t>
                          </m:r>
                        </m:e>
                        <m:sub>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2</m:t>
                              </m:r>
                            </m:e>
                            <m:sup>
                              <m:r>
                                <a:rPr lang="en-US" sz="2400" i="1">
                                  <a:solidFill>
                                    <a:srgbClr val="C00000"/>
                                  </a:solidFill>
                                  <a:latin typeface="Cambria Math" panose="02040503050406030204" pitchFamily="18" charset="0"/>
                                  <a:ea typeface="Cambria Math" panose="02040503050406030204" pitchFamily="18" charset="0"/>
                                </a:rPr>
                                <m:t>ℓ</m:t>
                              </m:r>
                            </m:sup>
                          </m:sSup>
                          <m:r>
                            <a:rPr lang="en-US" sz="2400" i="1">
                              <a:solidFill>
                                <a:srgbClr val="C00000"/>
                              </a:solidFill>
                              <a:latin typeface="Cambria Math" panose="02040503050406030204" pitchFamily="18" charset="0"/>
                            </a:rPr>
                            <m:t> </m:t>
                          </m:r>
                          <m:r>
                            <a:rPr lang="en-US" sz="2400" i="1">
                              <a:solidFill>
                                <a:srgbClr val="C00000"/>
                              </a:solidFill>
                              <a:latin typeface="Cambria Math" panose="02040503050406030204" pitchFamily="18" charset="0"/>
                              <a:ea typeface="Cambria Math" panose="02040503050406030204" pitchFamily="18" charset="0"/>
                            </a:rPr>
                            <m:t>×</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2</m:t>
                              </m:r>
                            </m:e>
                            <m:sup>
                              <m:r>
                                <a:rPr lang="en-US" sz="2400" i="1">
                                  <a:solidFill>
                                    <a:srgbClr val="C00000"/>
                                  </a:solidFill>
                                  <a:latin typeface="Cambria Math" panose="02040503050406030204" pitchFamily="18" charset="0"/>
                                  <a:ea typeface="Cambria Math" panose="02040503050406030204" pitchFamily="18" charset="0"/>
                                </a:rPr>
                                <m:t>ℓ+1</m:t>
                              </m:r>
                            </m:sup>
                          </m:sSup>
                        </m:sub>
                      </m:sSub>
                    </m:oMath>
                  </m:oMathPara>
                </a14:m>
                <a:endParaRPr lang="en-US" sz="2400" dirty="0">
                  <a:solidFill>
                    <a:srgbClr val="C00000"/>
                  </a:solidFill>
                  <a:latin typeface="Bierstadt" panose="020B0004020202020204" pitchFamily="34" charset="0"/>
                </a:endParaRPr>
              </a:p>
            </p:txBody>
          </p:sp>
        </mc:Choice>
        <mc:Fallback xmlns="">
          <p:sp>
            <p:nvSpPr>
              <p:cNvPr id="23" name="TextBox 22">
                <a:extLst>
                  <a:ext uri="{FF2B5EF4-FFF2-40B4-BE49-F238E27FC236}">
                    <a16:creationId xmlns:a16="http://schemas.microsoft.com/office/drawing/2014/main" id="{A995FF1D-3953-7AEA-CB86-7ACCFC3AEA9F}"/>
                  </a:ext>
                </a:extLst>
              </p:cNvPr>
              <p:cNvSpPr txBox="1">
                <a:spLocks noRot="1" noChangeAspect="1" noMove="1" noResize="1" noEditPoints="1" noAdjustHandles="1" noChangeArrowheads="1" noChangeShapeType="1" noTextEdit="1"/>
              </p:cNvSpPr>
              <p:nvPr/>
            </p:nvSpPr>
            <p:spPr>
              <a:xfrm>
                <a:off x="6722023" y="2856280"/>
                <a:ext cx="1387816" cy="481286"/>
              </a:xfrm>
              <a:prstGeom prst="rect">
                <a:avLst/>
              </a:prstGeom>
              <a:blipFill>
                <a:blip r:embed="rId5"/>
                <a:stretch>
                  <a:fillRect b="-23077"/>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0D671534-31C7-1842-551C-F9027F216CDF}"/>
              </a:ext>
            </a:extLst>
          </p:cNvPr>
          <p:cNvCxnSpPr>
            <a:cxnSpLocks/>
          </p:cNvCxnSpPr>
          <p:nvPr/>
        </p:nvCxnSpPr>
        <p:spPr>
          <a:xfrm flipH="1">
            <a:off x="7415931" y="4164405"/>
            <a:ext cx="1662" cy="36961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D864555-7EF2-1529-447C-2337804C7626}"/>
                  </a:ext>
                </a:extLst>
              </p:cNvPr>
              <p:cNvSpPr txBox="1"/>
              <p:nvPr/>
            </p:nvSpPr>
            <p:spPr>
              <a:xfrm>
                <a:off x="4141773" y="5386422"/>
                <a:ext cx="3679854" cy="601383"/>
              </a:xfrm>
              <a:prstGeom prst="rect">
                <a:avLst/>
              </a:prstGeom>
              <a:noFill/>
            </p:spPr>
            <p:txBody>
              <a:bodyPr wrap="none" rtlCol="0">
                <a:spAutoFit/>
              </a:bodyPr>
              <a:lstStyle/>
              <a:p>
                <a14:m>
                  <m:oMath xmlns:m="http://schemas.openxmlformats.org/officeDocument/2006/math">
                    <m:sSub>
                      <m:sSubPr>
                        <m:ctrlPr>
                          <a:rPr lang="en-US" sz="3200" i="1" smtClean="0">
                            <a:latin typeface="Cambria Math" panose="02040503050406030204" pitchFamily="18" charset="0"/>
                          </a:rPr>
                        </m:ctrlPr>
                      </m:sSubPr>
                      <m:e>
                        <m:r>
                          <m:rPr>
                            <m:sty m:val="p"/>
                          </m:rPr>
                          <a:rPr lang="el-GR" sz="3200" i="1">
                            <a:latin typeface="Cambria Math" panose="02040503050406030204" pitchFamily="18" charset="0"/>
                            <a:ea typeface="Cambria Math" panose="02040503050406030204" pitchFamily="18" charset="0"/>
                          </a:rPr>
                          <m:t>π</m:t>
                        </m:r>
                      </m:e>
                      <m:sub>
                        <m:r>
                          <a:rPr lang="en-US" sz="3200">
                            <a:latin typeface="Cambria Math" panose="02040503050406030204" pitchFamily="18" charset="0"/>
                            <a:ea typeface="Cambria Math" panose="02040503050406030204" pitchFamily="18" charset="0"/>
                          </a:rPr>
                          <m:t>ℓ</m:t>
                        </m:r>
                      </m:sub>
                    </m:sSub>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𝑣</m:t>
                                </m:r>
                              </m:e>
                            </m:acc>
                          </m:e>
                          <m:sub>
                            <m:r>
                              <a:rPr lang="en-US" sz="3200">
                                <a:latin typeface="Cambria Math" panose="02040503050406030204" pitchFamily="18" charset="0"/>
                                <a:ea typeface="Cambria Math" panose="02040503050406030204" pitchFamily="18" charset="0"/>
                              </a:rPr>
                              <m:t>ℓ</m:t>
                            </m:r>
                          </m:sub>
                        </m:sSub>
                      </m:e>
                    </m:d>
                    <m:r>
                      <a:rPr lang="en-US" sz="3200" b="0" i="0" smtClean="0">
                        <a:latin typeface="Cambria Math" panose="02040503050406030204" pitchFamily="18" charset="0"/>
                      </a:rPr>
                      <m:t>≔</m:t>
                    </m:r>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b="1">
                                <a:latin typeface="Cambria Math" panose="02040503050406030204" pitchFamily="18" charset="0"/>
                              </a:rPr>
                              <m:t>𝐇</m:t>
                            </m:r>
                          </m:e>
                        </m:acc>
                      </m:e>
                      <m:sub>
                        <m:r>
                          <a:rPr lang="en-US" sz="3200">
                            <a:latin typeface="Cambria Math" panose="02040503050406030204" pitchFamily="18" charset="0"/>
                            <a:ea typeface="Cambria Math" panose="02040503050406030204" pitchFamily="18" charset="0"/>
                          </a:rPr>
                          <m:t>ℓ</m:t>
                        </m:r>
                      </m:sub>
                    </m:sSub>
                    <m:r>
                      <a:rPr lang="en-US" sz="3200" b="0" i="1" smtClean="0">
                        <a:latin typeface="Cambria Math" panose="02040503050406030204" pitchFamily="18" charset="0"/>
                        <a:ea typeface="Cambria Math" panose="02040503050406030204" pitchFamily="18" charset="0"/>
                      </a:rPr>
                      <m:t> × </m:t>
                    </m:r>
                    <m:sSup>
                      <m:sSupPr>
                        <m:ctrlPr>
                          <a:rPr lang="en-US" sz="3200" b="0" i="1" smtClean="0">
                            <a:latin typeface="Cambria Math" panose="02040503050406030204" pitchFamily="18" charset="0"/>
                            <a:ea typeface="Cambria Math" panose="02040503050406030204" pitchFamily="18" charset="0"/>
                          </a:rPr>
                        </m:ctrlPr>
                      </m:sSupPr>
                      <m:e>
                        <m:acc>
                          <m:accPr>
                            <m:chr m:val="̂"/>
                            <m:ctrlPr>
                              <a:rPr lang="en-US" sz="3200" b="1" i="1" smtClean="0">
                                <a:latin typeface="Cambria Math" panose="02040503050406030204" pitchFamily="18" charset="0"/>
                                <a:ea typeface="Cambria Math" panose="02040503050406030204" pitchFamily="18" charset="0"/>
                              </a:rPr>
                            </m:ctrlPr>
                          </m:accPr>
                          <m:e>
                            <m:r>
                              <a:rPr lang="en-US" sz="3200" b="1" i="0" smtClean="0">
                                <a:latin typeface="Cambria Math" panose="02040503050406030204" pitchFamily="18" charset="0"/>
                                <a:ea typeface="Cambria Math" panose="02040503050406030204" pitchFamily="18" charset="0"/>
                              </a:rPr>
                              <m:t>𝐆</m:t>
                            </m:r>
                          </m:e>
                        </m:acc>
                      </m:e>
                      <m:sup>
                        <m:r>
                          <a:rPr lang="en-US" sz="3200" b="0" i="1" smtClean="0">
                            <a:latin typeface="Cambria Math" panose="02040503050406030204" pitchFamily="18" charset="0"/>
                            <a:ea typeface="Cambria Math" panose="02040503050406030204" pitchFamily="18" charset="0"/>
                          </a:rPr>
                          <m:t>−1</m:t>
                        </m:r>
                      </m:sup>
                    </m:sSup>
                  </m:oMath>
                </a14:m>
                <a:r>
                  <a:rPr lang="en-US" sz="3200" dirty="0"/>
                  <a:t> </a:t>
                </a:r>
              </a:p>
            </p:txBody>
          </p:sp>
        </mc:Choice>
        <mc:Fallback xmlns="">
          <p:sp>
            <p:nvSpPr>
              <p:cNvPr id="31" name="TextBox 30">
                <a:extLst>
                  <a:ext uri="{FF2B5EF4-FFF2-40B4-BE49-F238E27FC236}">
                    <a16:creationId xmlns:a16="http://schemas.microsoft.com/office/drawing/2014/main" id="{3D864555-7EF2-1529-447C-2337804C7626}"/>
                  </a:ext>
                </a:extLst>
              </p:cNvPr>
              <p:cNvSpPr txBox="1">
                <a:spLocks noRot="1" noChangeAspect="1" noMove="1" noResize="1" noEditPoints="1" noAdjustHandles="1" noChangeArrowheads="1" noChangeShapeType="1" noTextEdit="1"/>
              </p:cNvSpPr>
              <p:nvPr/>
            </p:nvSpPr>
            <p:spPr>
              <a:xfrm>
                <a:off x="4141773" y="5386422"/>
                <a:ext cx="3679854" cy="601383"/>
              </a:xfrm>
              <a:prstGeom prst="rect">
                <a:avLst/>
              </a:prstGeom>
              <a:blipFill>
                <a:blip r:embed="rId6"/>
                <a:stretch>
                  <a:fillRect t="-20833" b="-22917"/>
                </a:stretch>
              </a:blipFill>
            </p:spPr>
            <p:txBody>
              <a:bodyPr/>
              <a:lstStyle/>
              <a:p>
                <a:r>
                  <a:rPr lang="en-US">
                    <a:noFill/>
                  </a:rPr>
                  <a:t> </a:t>
                </a:r>
              </a:p>
            </p:txBody>
          </p:sp>
        </mc:Fallback>
      </mc:AlternateContent>
      <p:sp>
        <p:nvSpPr>
          <p:cNvPr id="33" name="Left Brace 32">
            <a:extLst>
              <a:ext uri="{FF2B5EF4-FFF2-40B4-BE49-F238E27FC236}">
                <a16:creationId xmlns:a16="http://schemas.microsoft.com/office/drawing/2014/main" id="{4B60147B-0428-C8AF-8EF2-524F21A025A1}"/>
              </a:ext>
            </a:extLst>
          </p:cNvPr>
          <p:cNvSpPr/>
          <p:nvPr/>
        </p:nvSpPr>
        <p:spPr>
          <a:xfrm rot="16200000">
            <a:off x="6024082" y="5865514"/>
            <a:ext cx="294469" cy="449449"/>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34" name="Left Brace 33">
            <a:extLst>
              <a:ext uri="{FF2B5EF4-FFF2-40B4-BE49-F238E27FC236}">
                <a16:creationId xmlns:a16="http://schemas.microsoft.com/office/drawing/2014/main" id="{17EE0DCC-4282-A35F-5888-F35402D8EFED}"/>
              </a:ext>
            </a:extLst>
          </p:cNvPr>
          <p:cNvSpPr/>
          <p:nvPr/>
        </p:nvSpPr>
        <p:spPr>
          <a:xfrm rot="16200000">
            <a:off x="7043972" y="5859380"/>
            <a:ext cx="294469" cy="449449"/>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8DCE590-BE9B-B820-E778-609A62AF6F14}"/>
                  </a:ext>
                </a:extLst>
              </p:cNvPr>
              <p:cNvSpPr txBox="1"/>
              <p:nvPr/>
            </p:nvSpPr>
            <p:spPr>
              <a:xfrm>
                <a:off x="5793681" y="6250376"/>
                <a:ext cx="755270" cy="3792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C00000"/>
                          </a:solidFill>
                          <a:latin typeface="Cambria Math" panose="02040503050406030204" pitchFamily="18" charset="0"/>
                        </a:rPr>
                        <m:t>1</m:t>
                      </m:r>
                      <m:r>
                        <a:rPr lang="en-US" sz="1800" i="1">
                          <a:solidFill>
                            <a:srgbClr val="C00000"/>
                          </a:solidFill>
                          <a:latin typeface="Cambria Math" panose="02040503050406030204" pitchFamily="18" charset="0"/>
                          <a:ea typeface="Cambria Math" panose="02040503050406030204" pitchFamily="18" charset="0"/>
                        </a:rPr>
                        <m:t>×</m:t>
                      </m:r>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2</m:t>
                          </m:r>
                        </m:e>
                        <m:sup>
                          <m:r>
                            <a:rPr lang="en-US" sz="1800" i="1">
                              <a:solidFill>
                                <a:srgbClr val="C00000"/>
                              </a:solidFill>
                              <a:latin typeface="Cambria Math" panose="02040503050406030204" pitchFamily="18" charset="0"/>
                              <a:ea typeface="Cambria Math" panose="02040503050406030204" pitchFamily="18" charset="0"/>
                            </a:rPr>
                            <m:t>ℓ</m:t>
                          </m:r>
                        </m:sup>
                      </m:sSup>
                    </m:oMath>
                  </m:oMathPara>
                </a14:m>
                <a:endParaRPr lang="en-US" dirty="0"/>
              </a:p>
            </p:txBody>
          </p:sp>
        </mc:Choice>
        <mc:Fallback xmlns="">
          <p:sp>
            <p:nvSpPr>
              <p:cNvPr id="35" name="TextBox 34">
                <a:extLst>
                  <a:ext uri="{FF2B5EF4-FFF2-40B4-BE49-F238E27FC236}">
                    <a16:creationId xmlns:a16="http://schemas.microsoft.com/office/drawing/2014/main" id="{D8DCE590-BE9B-B820-E778-609A62AF6F14}"/>
                  </a:ext>
                </a:extLst>
              </p:cNvPr>
              <p:cNvSpPr txBox="1">
                <a:spLocks noRot="1" noChangeAspect="1" noMove="1" noResize="1" noEditPoints="1" noAdjustHandles="1" noChangeArrowheads="1" noChangeShapeType="1" noTextEdit="1"/>
              </p:cNvSpPr>
              <p:nvPr/>
            </p:nvSpPr>
            <p:spPr>
              <a:xfrm>
                <a:off x="5793681" y="6250376"/>
                <a:ext cx="755270" cy="37920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EE0D910-6434-E84F-92CB-BD347A40A3A3}"/>
                  </a:ext>
                </a:extLst>
              </p:cNvPr>
              <p:cNvSpPr txBox="1"/>
              <p:nvPr/>
            </p:nvSpPr>
            <p:spPr>
              <a:xfrm>
                <a:off x="6722023" y="6250376"/>
                <a:ext cx="902683" cy="3792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2</m:t>
                          </m:r>
                        </m:e>
                        <m:sup>
                          <m:r>
                            <a:rPr lang="en-US" sz="1800" i="1">
                              <a:solidFill>
                                <a:srgbClr val="C00000"/>
                              </a:solidFill>
                              <a:latin typeface="Cambria Math" panose="02040503050406030204" pitchFamily="18" charset="0"/>
                              <a:ea typeface="Cambria Math" panose="02040503050406030204" pitchFamily="18" charset="0"/>
                            </a:rPr>
                            <m:t>ℓ</m:t>
                          </m:r>
                        </m:sup>
                      </m:sSup>
                      <m:r>
                        <a:rPr lang="en-US" sz="1800" i="1">
                          <a:solidFill>
                            <a:srgbClr val="C00000"/>
                          </a:solidFill>
                          <a:latin typeface="Cambria Math" panose="02040503050406030204" pitchFamily="18" charset="0"/>
                        </a:rPr>
                        <m:t> </m:t>
                      </m:r>
                      <m:r>
                        <a:rPr lang="en-US" sz="1800" i="1">
                          <a:solidFill>
                            <a:srgbClr val="C00000"/>
                          </a:solidFill>
                          <a:latin typeface="Cambria Math" panose="02040503050406030204" pitchFamily="18" charset="0"/>
                          <a:ea typeface="Cambria Math" panose="02040503050406030204" pitchFamily="18" charset="0"/>
                        </a:rPr>
                        <m:t>×</m:t>
                      </m:r>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2</m:t>
                          </m:r>
                        </m:e>
                        <m:sup>
                          <m:r>
                            <a:rPr lang="en-US" sz="1800" i="1">
                              <a:solidFill>
                                <a:srgbClr val="C00000"/>
                              </a:solidFill>
                              <a:latin typeface="Cambria Math" panose="02040503050406030204" pitchFamily="18" charset="0"/>
                              <a:ea typeface="Cambria Math" panose="02040503050406030204" pitchFamily="18" charset="0"/>
                            </a:rPr>
                            <m:t>ℓ</m:t>
                          </m:r>
                        </m:sup>
                      </m:sSup>
                    </m:oMath>
                  </m:oMathPara>
                </a14:m>
                <a:endParaRPr lang="en-US" dirty="0"/>
              </a:p>
            </p:txBody>
          </p:sp>
        </mc:Choice>
        <mc:Fallback xmlns="">
          <p:sp>
            <p:nvSpPr>
              <p:cNvPr id="36" name="TextBox 35">
                <a:extLst>
                  <a:ext uri="{FF2B5EF4-FFF2-40B4-BE49-F238E27FC236}">
                    <a16:creationId xmlns:a16="http://schemas.microsoft.com/office/drawing/2014/main" id="{BEE0D910-6434-E84F-92CB-BD347A40A3A3}"/>
                  </a:ext>
                </a:extLst>
              </p:cNvPr>
              <p:cNvSpPr txBox="1">
                <a:spLocks noRot="1" noChangeAspect="1" noMove="1" noResize="1" noEditPoints="1" noAdjustHandles="1" noChangeArrowheads="1" noChangeShapeType="1" noTextEdit="1"/>
              </p:cNvSpPr>
              <p:nvPr/>
            </p:nvSpPr>
            <p:spPr>
              <a:xfrm>
                <a:off x="6722023" y="6250376"/>
                <a:ext cx="902683" cy="379206"/>
              </a:xfrm>
              <a:prstGeom prst="rect">
                <a:avLst/>
              </a:prstGeom>
              <a:blipFill>
                <a:blip r:embed="rId8"/>
                <a:stretch>
                  <a:fillRect b="-1612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284BDA4-B1E3-65CE-1E4F-910CD6C55106}"/>
              </a:ext>
            </a:extLst>
          </p:cNvPr>
          <p:cNvSpPr txBox="1"/>
          <p:nvPr/>
        </p:nvSpPr>
        <p:spPr>
          <a:xfrm>
            <a:off x="837802" y="2658064"/>
            <a:ext cx="3865995" cy="400110"/>
          </a:xfrm>
          <a:prstGeom prst="rect">
            <a:avLst/>
          </a:prstGeom>
          <a:noFill/>
        </p:spPr>
        <p:txBody>
          <a:bodyPr wrap="none" rtlCol="0">
            <a:spAutoFit/>
          </a:bodyPr>
          <a:lstStyle/>
          <a:p>
            <a:r>
              <a:rPr lang="en-US" sz="2000" u="sng" dirty="0" err="1">
                <a:solidFill>
                  <a:srgbClr val="002060"/>
                </a:solidFill>
                <a:latin typeface="Bierstadt" panose="020B0004020202020204" pitchFamily="34" charset="0"/>
              </a:rPr>
              <a:t>github.com</a:t>
            </a:r>
            <a:r>
              <a:rPr lang="en-US" sz="2000" u="sng" dirty="0">
                <a:solidFill>
                  <a:srgbClr val="002060"/>
                </a:solidFill>
                <a:latin typeface="Bierstadt" panose="020B0004020202020204" pitchFamily="34" charset="0"/>
              </a:rPr>
              <a:t>/</a:t>
            </a:r>
            <a:r>
              <a:rPr lang="en-US" sz="2000" u="sng" dirty="0" err="1">
                <a:solidFill>
                  <a:srgbClr val="002060"/>
                </a:solidFill>
                <a:latin typeface="Bierstadt" panose="020B0004020202020204" pitchFamily="34" charset="0"/>
              </a:rPr>
              <a:t>vt-asaplab</a:t>
            </a:r>
            <a:r>
              <a:rPr lang="en-US" sz="2000" u="sng" dirty="0">
                <a:solidFill>
                  <a:srgbClr val="002060"/>
                </a:solidFill>
                <a:latin typeface="Bierstadt" panose="020B0004020202020204" pitchFamily="34" charset="0"/>
              </a:rPr>
              <a:t>/</a:t>
            </a:r>
            <a:r>
              <a:rPr lang="en-US" sz="2000" u="sng" dirty="0" err="1">
                <a:solidFill>
                  <a:srgbClr val="002060"/>
                </a:solidFill>
                <a:latin typeface="Bierstadt" panose="020B0004020202020204" pitchFamily="34" charset="0"/>
              </a:rPr>
              <a:t>porla</a:t>
            </a:r>
            <a:r>
              <a:rPr lang="en-US" sz="2000" u="sng" dirty="0">
                <a:solidFill>
                  <a:srgbClr val="002060"/>
                </a:solidFill>
                <a:latin typeface="Bierstadt" panose="020B0004020202020204" pitchFamily="34" charset="0"/>
              </a:rPr>
              <a:t>/ICC</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AC00DB-1863-C99E-8598-90FCAF0BAC92}"/>
                  </a:ext>
                </a:extLst>
              </p:cNvPr>
              <p:cNvSpPr txBox="1"/>
              <p:nvPr/>
            </p:nvSpPr>
            <p:spPr>
              <a:xfrm>
                <a:off x="3278671" y="3117136"/>
                <a:ext cx="974882" cy="3792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C00000"/>
                          </a:solidFill>
                          <a:latin typeface="Cambria Math" panose="02040503050406030204" pitchFamily="18" charset="0"/>
                        </a:rPr>
                        <m:t>1</m:t>
                      </m:r>
                      <m:r>
                        <a:rPr lang="en-US" sz="1800" i="1">
                          <a:solidFill>
                            <a:srgbClr val="C00000"/>
                          </a:solidFill>
                          <a:latin typeface="Cambria Math" panose="02040503050406030204" pitchFamily="18" charset="0"/>
                          <a:ea typeface="Cambria Math" panose="02040503050406030204" pitchFamily="18" charset="0"/>
                        </a:rPr>
                        <m:t>×</m:t>
                      </m:r>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2</m:t>
                          </m:r>
                        </m:e>
                        <m:sup>
                          <m:r>
                            <a:rPr lang="en-US" sz="1800" i="1">
                              <a:solidFill>
                                <a:srgbClr val="C00000"/>
                              </a:solidFill>
                              <a:latin typeface="Cambria Math" panose="02040503050406030204" pitchFamily="18" charset="0"/>
                              <a:ea typeface="Cambria Math" panose="02040503050406030204" pitchFamily="18" charset="0"/>
                            </a:rPr>
                            <m:t>ℓ</m:t>
                          </m:r>
                          <m:r>
                            <a:rPr lang="en-US" sz="1800" b="0" i="1" smtClean="0">
                              <a:solidFill>
                                <a:srgbClr val="C00000"/>
                              </a:solidFill>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4" name="TextBox 3">
                <a:extLst>
                  <a:ext uri="{FF2B5EF4-FFF2-40B4-BE49-F238E27FC236}">
                    <a16:creationId xmlns:a16="http://schemas.microsoft.com/office/drawing/2014/main" id="{DFAC00DB-1863-C99E-8598-90FCAF0BAC92}"/>
                  </a:ext>
                </a:extLst>
              </p:cNvPr>
              <p:cNvSpPr txBox="1">
                <a:spLocks noRot="1" noChangeAspect="1" noMove="1" noResize="1" noEditPoints="1" noAdjustHandles="1" noChangeArrowheads="1" noChangeShapeType="1" noTextEdit="1"/>
              </p:cNvSpPr>
              <p:nvPr/>
            </p:nvSpPr>
            <p:spPr>
              <a:xfrm>
                <a:off x="3278671" y="3117136"/>
                <a:ext cx="974882" cy="37920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A0DAC5-00F5-669A-F37A-958E69AD8FB6}"/>
                  </a:ext>
                </a:extLst>
              </p:cNvPr>
              <p:cNvSpPr txBox="1"/>
              <p:nvPr/>
            </p:nvSpPr>
            <p:spPr>
              <a:xfrm>
                <a:off x="4971928" y="3117136"/>
                <a:ext cx="755270" cy="3792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C00000"/>
                          </a:solidFill>
                          <a:latin typeface="Cambria Math" panose="02040503050406030204" pitchFamily="18" charset="0"/>
                        </a:rPr>
                        <m:t>1</m:t>
                      </m:r>
                      <m:r>
                        <a:rPr lang="en-US" sz="1800" i="1">
                          <a:solidFill>
                            <a:srgbClr val="C00000"/>
                          </a:solidFill>
                          <a:latin typeface="Cambria Math" panose="02040503050406030204" pitchFamily="18" charset="0"/>
                          <a:ea typeface="Cambria Math" panose="02040503050406030204" pitchFamily="18" charset="0"/>
                        </a:rPr>
                        <m:t>×</m:t>
                      </m:r>
                      <m:sSup>
                        <m:sSupPr>
                          <m:ctrlPr>
                            <a:rPr lang="en-US" sz="1800" i="1" smtClean="0">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2</m:t>
                          </m:r>
                        </m:e>
                        <m:sup>
                          <m:r>
                            <a:rPr lang="en-US" sz="1800" i="1">
                              <a:solidFill>
                                <a:srgbClr val="C00000"/>
                              </a:solidFill>
                              <a:latin typeface="Cambria Math" panose="02040503050406030204" pitchFamily="18" charset="0"/>
                              <a:ea typeface="Cambria Math" panose="02040503050406030204" pitchFamily="18" charset="0"/>
                            </a:rPr>
                            <m:t>ℓ</m:t>
                          </m:r>
                        </m:sup>
                      </m:sSup>
                    </m:oMath>
                  </m:oMathPara>
                </a14:m>
                <a:endParaRPr lang="en-US" dirty="0"/>
              </a:p>
            </p:txBody>
          </p:sp>
        </mc:Choice>
        <mc:Fallback xmlns="">
          <p:sp>
            <p:nvSpPr>
              <p:cNvPr id="5" name="TextBox 4">
                <a:extLst>
                  <a:ext uri="{FF2B5EF4-FFF2-40B4-BE49-F238E27FC236}">
                    <a16:creationId xmlns:a16="http://schemas.microsoft.com/office/drawing/2014/main" id="{9EA0DAC5-00F5-669A-F37A-958E69AD8FB6}"/>
                  </a:ext>
                </a:extLst>
              </p:cNvPr>
              <p:cNvSpPr txBox="1">
                <a:spLocks noRot="1" noChangeAspect="1" noMove="1" noResize="1" noEditPoints="1" noAdjustHandles="1" noChangeArrowheads="1" noChangeShapeType="1" noTextEdit="1"/>
              </p:cNvSpPr>
              <p:nvPr/>
            </p:nvSpPr>
            <p:spPr>
              <a:xfrm>
                <a:off x="4971928" y="3117136"/>
                <a:ext cx="755270" cy="379206"/>
              </a:xfrm>
              <a:prstGeom prst="rect">
                <a:avLst/>
              </a:prstGeom>
              <a:blipFill>
                <a:blip r:embed="rId10"/>
                <a:stretch>
                  <a:fillRect/>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9CA00F0C-CF5A-B997-257D-DD8104B01326}"/>
              </a:ext>
            </a:extLst>
          </p:cNvPr>
          <p:cNvSpPr>
            <a:spLocks noGrp="1"/>
          </p:cNvSpPr>
          <p:nvPr>
            <p:ph type="sldNum" sz="quarter" idx="12"/>
          </p:nvPr>
        </p:nvSpPr>
        <p:spPr/>
        <p:txBody>
          <a:bodyPr/>
          <a:lstStyle/>
          <a:p>
            <a:fld id="{C2D47E1E-16B8-6B43-8345-A36FFC908F81}" type="slidenum">
              <a:rPr lang="en-US" smtClean="0"/>
              <a:t>4</a:t>
            </a:fld>
            <a:endParaRPr lang="en-US"/>
          </a:p>
        </p:txBody>
      </p:sp>
    </p:spTree>
    <p:extLst>
      <p:ext uri="{BB962C8B-B14F-4D97-AF65-F5344CB8AC3E}">
        <p14:creationId xmlns:p14="http://schemas.microsoft.com/office/powerpoint/2010/main" val="2484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250"/>
                                        <p:tgtEl>
                                          <p:spTgt spid="2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250"/>
                                        <p:tgtEl>
                                          <p:spTgt spid="1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25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2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linds(horizontal)">
                                      <p:cBhvr>
                                        <p:cTn id="31" dur="250"/>
                                        <p:tgtEl>
                                          <p:spTgt spid="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25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linds(horizontal)">
                                      <p:cBhvr>
                                        <p:cTn id="39" dur="250"/>
                                        <p:tgtEl>
                                          <p:spTgt spid="3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250"/>
                                        <p:tgtEl>
                                          <p:spTgt spid="3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250"/>
                                        <p:tgtEl>
                                          <p:spTgt spid="3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linds(horizontal)">
                                      <p:cBhvr>
                                        <p:cTn id="48" dur="250"/>
                                        <p:tgtEl>
                                          <p:spTgt spid="3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linds(horizontal)">
                                      <p:cBhvr>
                                        <p:cTn id="51" dur="25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p:bldP spid="21" grpId="0"/>
      <p:bldP spid="23" grpId="0"/>
      <p:bldP spid="31" grpId="0"/>
      <p:bldP spid="33" grpId="0" animBg="1"/>
      <p:bldP spid="34" grpId="0" animBg="1"/>
      <p:bldP spid="35" grpId="0"/>
      <p:bldP spid="36"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Incrementally Constructible Code (ICC)</a:t>
            </a:r>
          </a:p>
        </p:txBody>
      </p:sp>
      <p:sp>
        <p:nvSpPr>
          <p:cNvPr id="4" name="Rectangle 3">
            <a:extLst>
              <a:ext uri="{FF2B5EF4-FFF2-40B4-BE49-F238E27FC236}">
                <a16:creationId xmlns:a16="http://schemas.microsoft.com/office/drawing/2014/main" id="{128BE49B-282E-C48A-89DC-2D6879B7E603}"/>
              </a:ext>
            </a:extLst>
          </p:cNvPr>
          <p:cNvSpPr/>
          <p:nvPr/>
        </p:nvSpPr>
        <p:spPr>
          <a:xfrm>
            <a:off x="2328137" y="5534893"/>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7EB68F7-919C-3FEE-DDD0-355492302E27}"/>
              </a:ext>
            </a:extLst>
          </p:cNvPr>
          <p:cNvSpPr/>
          <p:nvPr/>
        </p:nvSpPr>
        <p:spPr>
          <a:xfrm>
            <a:off x="2328137" y="4941089"/>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88E62D-936E-EB1B-AC8D-5E53F929D041}"/>
              </a:ext>
            </a:extLst>
          </p:cNvPr>
          <p:cNvSpPr/>
          <p:nvPr/>
        </p:nvSpPr>
        <p:spPr>
          <a:xfrm>
            <a:off x="2937737" y="4941089"/>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CC1765-52AF-F2D0-36AA-F76BE4AFBA32}"/>
              </a:ext>
            </a:extLst>
          </p:cNvPr>
          <p:cNvSpPr/>
          <p:nvPr/>
        </p:nvSpPr>
        <p:spPr>
          <a:xfrm>
            <a:off x="3547337" y="4347285"/>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B283A5-AE42-4E2E-A1BD-24582C0CAB3C}"/>
              </a:ext>
            </a:extLst>
          </p:cNvPr>
          <p:cNvSpPr/>
          <p:nvPr/>
        </p:nvSpPr>
        <p:spPr>
          <a:xfrm>
            <a:off x="4156937" y="4347285"/>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E53DCD-FF5D-C4E9-1727-0446F389347B}"/>
              </a:ext>
            </a:extLst>
          </p:cNvPr>
          <p:cNvSpPr/>
          <p:nvPr/>
        </p:nvSpPr>
        <p:spPr>
          <a:xfrm>
            <a:off x="2328137" y="4347285"/>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47BC89-3610-33F8-3FDB-9100112A1B1E}"/>
              </a:ext>
            </a:extLst>
          </p:cNvPr>
          <p:cNvSpPr/>
          <p:nvPr/>
        </p:nvSpPr>
        <p:spPr>
          <a:xfrm>
            <a:off x="2937737" y="4347285"/>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EA27EA-161A-636F-480E-070649D62C7A}"/>
              </a:ext>
            </a:extLst>
          </p:cNvPr>
          <p:cNvSpPr/>
          <p:nvPr/>
        </p:nvSpPr>
        <p:spPr>
          <a:xfrm>
            <a:off x="2937737" y="5534893"/>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E1A8F5-7D93-5ABE-CA6E-2EA4E32C430A}"/>
              </a:ext>
            </a:extLst>
          </p:cNvPr>
          <p:cNvSpPr/>
          <p:nvPr/>
        </p:nvSpPr>
        <p:spPr>
          <a:xfrm>
            <a:off x="3547337" y="4941089"/>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BEA818-C5A3-D35F-196D-C7DED283CDA9}"/>
              </a:ext>
            </a:extLst>
          </p:cNvPr>
          <p:cNvSpPr/>
          <p:nvPr/>
        </p:nvSpPr>
        <p:spPr>
          <a:xfrm>
            <a:off x="4156937" y="4941089"/>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9C86639-316F-FFED-5634-8CF5C5C402F3}"/>
              </a:ext>
            </a:extLst>
          </p:cNvPr>
          <p:cNvSpPr txBox="1"/>
          <p:nvPr/>
        </p:nvSpPr>
        <p:spPr>
          <a:xfrm>
            <a:off x="838200" y="5507598"/>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0</a:t>
            </a:r>
            <a:endParaRPr lang="en-US" sz="2400" b="1" dirty="0">
              <a:solidFill>
                <a:srgbClr val="7030A0"/>
              </a:solidFill>
              <a:latin typeface="Bierstadt" panose="020B0004020202020204" pitchFamily="34" charset="0"/>
            </a:endParaRPr>
          </a:p>
        </p:txBody>
      </p:sp>
      <p:sp>
        <p:nvSpPr>
          <p:cNvPr id="25" name="TextBox 24">
            <a:extLst>
              <a:ext uri="{FF2B5EF4-FFF2-40B4-BE49-F238E27FC236}">
                <a16:creationId xmlns:a16="http://schemas.microsoft.com/office/drawing/2014/main" id="{06F66BBD-D0C4-0A3D-4BE1-398B1FA59C98}"/>
              </a:ext>
            </a:extLst>
          </p:cNvPr>
          <p:cNvSpPr txBox="1"/>
          <p:nvPr/>
        </p:nvSpPr>
        <p:spPr>
          <a:xfrm>
            <a:off x="838200" y="491379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1</a:t>
            </a:r>
            <a:endParaRPr lang="en-US" sz="2400" b="1" dirty="0">
              <a:solidFill>
                <a:srgbClr val="7030A0"/>
              </a:solidFill>
              <a:latin typeface="Bierstadt" panose="020B0004020202020204" pitchFamily="34" charset="0"/>
            </a:endParaRPr>
          </a:p>
        </p:txBody>
      </p:sp>
      <p:sp>
        <p:nvSpPr>
          <p:cNvPr id="26" name="TextBox 25">
            <a:extLst>
              <a:ext uri="{FF2B5EF4-FFF2-40B4-BE49-F238E27FC236}">
                <a16:creationId xmlns:a16="http://schemas.microsoft.com/office/drawing/2014/main" id="{E86BC2AD-7921-A5CF-43F5-D237B2894E01}"/>
              </a:ext>
            </a:extLst>
          </p:cNvPr>
          <p:cNvSpPr txBox="1"/>
          <p:nvPr/>
        </p:nvSpPr>
        <p:spPr>
          <a:xfrm>
            <a:off x="838200" y="4304492"/>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2</a:t>
            </a:r>
            <a:endParaRPr lang="en-US" sz="2400" b="1" dirty="0">
              <a:solidFill>
                <a:srgbClr val="7030A0"/>
              </a:solidFill>
              <a:latin typeface="Bierstadt" panose="020B0004020202020204" pitchFamily="34" charset="0"/>
            </a:endParaRPr>
          </a:p>
        </p:txBody>
      </p:sp>
      <p:sp>
        <p:nvSpPr>
          <p:cNvPr id="27" name="TextBox 26">
            <a:extLst>
              <a:ext uri="{FF2B5EF4-FFF2-40B4-BE49-F238E27FC236}">
                <a16:creationId xmlns:a16="http://schemas.microsoft.com/office/drawing/2014/main" id="{BAF75CDB-9163-DF8D-2A21-135EB1747D1C}"/>
              </a:ext>
            </a:extLst>
          </p:cNvPr>
          <p:cNvSpPr txBox="1"/>
          <p:nvPr/>
        </p:nvSpPr>
        <p:spPr>
          <a:xfrm>
            <a:off x="838199" y="3645803"/>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3</a:t>
            </a:r>
            <a:endParaRPr lang="en-US" sz="2400" b="1" dirty="0">
              <a:solidFill>
                <a:srgbClr val="7030A0"/>
              </a:solidFill>
              <a:latin typeface="Bierstadt" panose="020B0004020202020204" pitchFamily="34" charset="0"/>
            </a:endParaRPr>
          </a:p>
        </p:txBody>
      </p:sp>
      <p:sp>
        <p:nvSpPr>
          <p:cNvPr id="3" name="Rectangle 2">
            <a:extLst>
              <a:ext uri="{FF2B5EF4-FFF2-40B4-BE49-F238E27FC236}">
                <a16:creationId xmlns:a16="http://schemas.microsoft.com/office/drawing/2014/main" id="{D3261B88-7ED8-7DA0-944D-74FCB73DB5FA}"/>
              </a:ext>
            </a:extLst>
          </p:cNvPr>
          <p:cNvSpPr/>
          <p:nvPr/>
        </p:nvSpPr>
        <p:spPr>
          <a:xfrm>
            <a:off x="2228121" y="5464733"/>
            <a:ext cx="524503" cy="47595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B818D1-F516-D62C-92C7-E30FFC7A0646}"/>
              </a:ext>
            </a:extLst>
          </p:cNvPr>
          <p:cNvSpPr/>
          <p:nvPr/>
        </p:nvSpPr>
        <p:spPr>
          <a:xfrm>
            <a:off x="2228121" y="4872690"/>
            <a:ext cx="1086576" cy="46166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3A7503-F175-2536-7147-6A7EA179D66B}"/>
              </a:ext>
            </a:extLst>
          </p:cNvPr>
          <p:cNvSpPr/>
          <p:nvPr/>
        </p:nvSpPr>
        <p:spPr>
          <a:xfrm>
            <a:off x="2223588" y="4222478"/>
            <a:ext cx="2329591"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B49632-AF3C-9DD9-7E3B-5DC797A81307}"/>
              </a:ext>
            </a:extLst>
          </p:cNvPr>
          <p:cNvSpPr/>
          <p:nvPr/>
        </p:nvSpPr>
        <p:spPr>
          <a:xfrm>
            <a:off x="2220122" y="3560659"/>
            <a:ext cx="4824826"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A6A6F1-A75A-F7DF-E1E8-8C198E4DC6BF}"/>
              </a:ext>
            </a:extLst>
          </p:cNvPr>
          <p:cNvSpPr txBox="1"/>
          <p:nvPr/>
        </p:nvSpPr>
        <p:spPr>
          <a:xfrm>
            <a:off x="838065" y="3051999"/>
            <a:ext cx="447558"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a:t>
            </a:r>
          </a:p>
        </p:txBody>
      </p:sp>
      <p:cxnSp>
        <p:nvCxnSpPr>
          <p:cNvPr id="19" name="Straight Connector 18">
            <a:extLst>
              <a:ext uri="{FF2B5EF4-FFF2-40B4-BE49-F238E27FC236}">
                <a16:creationId xmlns:a16="http://schemas.microsoft.com/office/drawing/2014/main" id="{55ECB67C-6CC4-23A9-A81C-BEB8B344FEDA}"/>
              </a:ext>
            </a:extLst>
          </p:cNvPr>
          <p:cNvCxnSpPr/>
          <p:nvPr/>
        </p:nvCxnSpPr>
        <p:spPr>
          <a:xfrm>
            <a:off x="838065" y="3051999"/>
            <a:ext cx="979183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265E88-C5D4-6BE8-E73A-859DBA80EF29}"/>
              </a:ext>
            </a:extLst>
          </p:cNvPr>
          <p:cNvSpPr/>
          <p:nvPr/>
        </p:nvSpPr>
        <p:spPr>
          <a:xfrm>
            <a:off x="8510327" y="3685938"/>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96E39D2-90A2-C9EC-50D4-55903B37093C}"/>
              </a:ext>
            </a:extLst>
          </p:cNvPr>
          <p:cNvSpPr txBox="1"/>
          <p:nvPr/>
        </p:nvSpPr>
        <p:spPr>
          <a:xfrm>
            <a:off x="8825582" y="3648690"/>
            <a:ext cx="1334533"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Codeword</a:t>
            </a:r>
          </a:p>
        </p:txBody>
      </p:sp>
      <p:sp>
        <p:nvSpPr>
          <p:cNvPr id="23" name="TextBox 22">
            <a:extLst>
              <a:ext uri="{FF2B5EF4-FFF2-40B4-BE49-F238E27FC236}">
                <a16:creationId xmlns:a16="http://schemas.microsoft.com/office/drawing/2014/main" id="{C01CCC88-946A-C156-E785-392C2613D883}"/>
              </a:ext>
            </a:extLst>
          </p:cNvPr>
          <p:cNvSpPr txBox="1"/>
          <p:nvPr/>
        </p:nvSpPr>
        <p:spPr>
          <a:xfrm>
            <a:off x="8825582" y="4222478"/>
            <a:ext cx="2562368"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Temporary Codeword</a:t>
            </a:r>
          </a:p>
        </p:txBody>
      </p:sp>
      <p:sp>
        <p:nvSpPr>
          <p:cNvPr id="28" name="Rectangle 27">
            <a:extLst>
              <a:ext uri="{FF2B5EF4-FFF2-40B4-BE49-F238E27FC236}">
                <a16:creationId xmlns:a16="http://schemas.microsoft.com/office/drawing/2014/main" id="{67D10900-11A0-3EE3-77BD-A69709C0F2C0}"/>
              </a:ext>
            </a:extLst>
          </p:cNvPr>
          <p:cNvSpPr/>
          <p:nvPr/>
        </p:nvSpPr>
        <p:spPr>
          <a:xfrm>
            <a:off x="8510327" y="4262513"/>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814B83-EA45-1CB1-2921-69BCCEBE48FE}"/>
              </a:ext>
            </a:extLst>
          </p:cNvPr>
          <p:cNvSpPr txBox="1"/>
          <p:nvPr/>
        </p:nvSpPr>
        <p:spPr>
          <a:xfrm>
            <a:off x="838065" y="1600795"/>
            <a:ext cx="8516370" cy="1200329"/>
          </a:xfrm>
          <a:prstGeom prst="rect">
            <a:avLst/>
          </a:prstGeom>
          <a:noFill/>
        </p:spPr>
        <p:txBody>
          <a:bodyPr wrap="none" rtlCol="0">
            <a:spAutoFit/>
          </a:bodyPr>
          <a:lstStyle/>
          <a:p>
            <a:pPr marL="285750" indent="-285750">
              <a:buFont typeface="Arial" panose="020B0604020202020204" pitchFamily="34" charset="0"/>
              <a:buChar char="•"/>
            </a:pPr>
            <a:r>
              <a:rPr lang="en-US" sz="2400" b="1" dirty="0">
                <a:solidFill>
                  <a:srgbClr val="002060"/>
                </a:solidFill>
                <a:latin typeface="Bierstadt" panose="020B0004020202020204" pitchFamily="34" charset="0"/>
              </a:rPr>
              <a:t>Raw data buffer U</a:t>
            </a:r>
            <a:r>
              <a:rPr lang="en-US" sz="2400" dirty="0">
                <a:solidFill>
                  <a:srgbClr val="002060"/>
                </a:solidFill>
                <a:latin typeface="Bierstadt" panose="020B0004020202020204" pitchFamily="34" charset="0"/>
              </a:rPr>
              <a:t>.</a:t>
            </a:r>
          </a:p>
          <a:p>
            <a:pPr marL="285750" indent="-285750">
              <a:buFont typeface="Arial" panose="020B0604020202020204" pitchFamily="34" charset="0"/>
              <a:buChar char="•"/>
            </a:pPr>
            <a:r>
              <a:rPr lang="en-US" sz="2400" b="1" dirty="0">
                <a:solidFill>
                  <a:srgbClr val="002060"/>
                </a:solidFill>
                <a:latin typeface="Bierstadt" panose="020B0004020202020204" pitchFamily="34" charset="0"/>
              </a:rPr>
              <a:t>Erasure code C</a:t>
            </a:r>
            <a:r>
              <a:rPr lang="en-US" sz="2400" dirty="0">
                <a:solidFill>
                  <a:srgbClr val="002060"/>
                </a:solidFill>
                <a:latin typeface="Bierstadt" panose="020B0004020202020204" pitchFamily="34" charset="0"/>
              </a:rPr>
              <a:t>: ECC built from U.</a:t>
            </a:r>
          </a:p>
          <a:p>
            <a:pPr marL="285750" indent="-285750">
              <a:buFont typeface="Arial" panose="020B0604020202020204" pitchFamily="34" charset="0"/>
              <a:buChar char="•"/>
            </a:pPr>
            <a:r>
              <a:rPr lang="en-US" sz="2400" b="1" dirty="0">
                <a:solidFill>
                  <a:srgbClr val="002060"/>
                </a:solidFill>
                <a:latin typeface="Bierstadt" panose="020B0004020202020204" pitchFamily="34" charset="0"/>
              </a:rPr>
              <a:t>Hierarchical log H</a:t>
            </a:r>
            <a:r>
              <a:rPr lang="en-US" sz="2400" dirty="0">
                <a:solidFill>
                  <a:srgbClr val="002060"/>
                </a:solidFill>
                <a:latin typeface="Bierstadt" panose="020B0004020202020204" pitchFamily="34" charset="0"/>
              </a:rPr>
              <a:t>: Incrementally Constructible Code (ICC).</a:t>
            </a:r>
          </a:p>
        </p:txBody>
      </p:sp>
      <p:sp>
        <p:nvSpPr>
          <p:cNvPr id="20" name="Slide Number Placeholder 19">
            <a:extLst>
              <a:ext uri="{FF2B5EF4-FFF2-40B4-BE49-F238E27FC236}">
                <a16:creationId xmlns:a16="http://schemas.microsoft.com/office/drawing/2014/main" id="{703D578A-A15F-0C76-06FD-9908839864BC}"/>
              </a:ext>
            </a:extLst>
          </p:cNvPr>
          <p:cNvSpPr>
            <a:spLocks noGrp="1"/>
          </p:cNvSpPr>
          <p:nvPr>
            <p:ph type="sldNum" sz="quarter" idx="12"/>
          </p:nvPr>
        </p:nvSpPr>
        <p:spPr/>
        <p:txBody>
          <a:bodyPr/>
          <a:lstStyle/>
          <a:p>
            <a:fld id="{C2D47E1E-16B8-6B43-8345-A36FFC908F81}" type="slidenum">
              <a:rPr lang="en-US" smtClean="0"/>
              <a:t>5</a:t>
            </a:fld>
            <a:endParaRPr lang="en-US"/>
          </a:p>
        </p:txBody>
      </p:sp>
    </p:spTree>
    <p:extLst>
      <p:ext uri="{BB962C8B-B14F-4D97-AF65-F5344CB8AC3E}">
        <p14:creationId xmlns:p14="http://schemas.microsoft.com/office/powerpoint/2010/main" val="17945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par>
                                <p:cTn id="16" presetID="22" presetClass="exit" presetSubtype="4" fill="hold" grpId="1" nodeType="withEffect">
                                  <p:stCondLst>
                                    <p:cond delay="0"/>
                                  </p:stCondLst>
                                  <p:childTnLst>
                                    <p:animEffect transition="out" filter="wipe(down)">
                                      <p:cBhvr>
                                        <p:cTn id="17" dur="250"/>
                                        <p:tgtEl>
                                          <p:spTgt spid="12"/>
                                        </p:tgtEl>
                                      </p:cBhvr>
                                    </p:animEffect>
                                    <p:set>
                                      <p:cBhvr>
                                        <p:cTn id="18" dur="1" fill="hold">
                                          <p:stCondLst>
                                            <p:cond delay="249"/>
                                          </p:stCondLst>
                                        </p:cTn>
                                        <p:tgtEl>
                                          <p:spTgt spid="12"/>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25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25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25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250"/>
                                        <p:tgtEl>
                                          <p:spTgt spid="14"/>
                                        </p:tgtEl>
                                      </p:cBhvr>
                                    </p:animEffect>
                                  </p:childTnLst>
                                </p:cTn>
                              </p:par>
                              <p:par>
                                <p:cTn id="41" presetID="3" presetClass="exit" presetSubtype="10" fill="hold" grpId="4" nodeType="withEffect">
                                  <p:stCondLst>
                                    <p:cond delay="0"/>
                                  </p:stCondLst>
                                  <p:childTnLst>
                                    <p:animEffect transition="out" filter="blinds(horizontal)">
                                      <p:cBhvr>
                                        <p:cTn id="42" dur="250"/>
                                        <p:tgtEl>
                                          <p:spTgt spid="4"/>
                                        </p:tgtEl>
                                      </p:cBhvr>
                                    </p:animEffect>
                                    <p:set>
                                      <p:cBhvr>
                                        <p:cTn id="43" dur="1" fill="hold">
                                          <p:stCondLst>
                                            <p:cond delay="249"/>
                                          </p:stCondLst>
                                        </p:cTn>
                                        <p:tgtEl>
                                          <p:spTgt spid="4"/>
                                        </p:tgtEl>
                                        <p:attrNameLst>
                                          <p:attrName>style.visibility</p:attrName>
                                        </p:attrNameLst>
                                      </p:cBhvr>
                                      <p:to>
                                        <p:strVal val="hidden"/>
                                      </p:to>
                                    </p:set>
                                  </p:childTnLst>
                                </p:cTn>
                              </p:par>
                              <p:par>
                                <p:cTn id="44" presetID="3" presetClass="exit" presetSubtype="10" fill="hold" grpId="4" nodeType="withEffect">
                                  <p:stCondLst>
                                    <p:cond delay="0"/>
                                  </p:stCondLst>
                                  <p:childTnLst>
                                    <p:animEffect transition="out" filter="blinds(horizontal)">
                                      <p:cBhvr>
                                        <p:cTn id="45" dur="250"/>
                                        <p:tgtEl>
                                          <p:spTgt spid="12"/>
                                        </p:tgtEl>
                                      </p:cBhvr>
                                    </p:animEffect>
                                    <p:set>
                                      <p:cBhvr>
                                        <p:cTn id="46" dur="1" fill="hold">
                                          <p:stCondLst>
                                            <p:cond delay="24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3" nodeType="clickEffect">
                                  <p:stCondLst>
                                    <p:cond delay="0"/>
                                  </p:stCondLst>
                                  <p:childTnLst>
                                    <p:animEffect transition="out" filter="blinds(horizontal)">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3" presetClass="exit" presetSubtype="10" fill="hold" grpId="3" nodeType="withEffect">
                                  <p:stCondLst>
                                    <p:cond delay="0"/>
                                  </p:stCondLst>
                                  <p:childTnLst>
                                    <p:animEffect transition="out" filter="blinds(horizontal)">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6" grpId="0" animBg="1"/>
      <p:bldP spid="6" grpId="1" animBg="1"/>
      <p:bldP spid="7" grpId="0" animBg="1"/>
      <p:bldP spid="7" grpId="1" animBg="1"/>
      <p:bldP spid="8" grpId="0" animBg="1"/>
      <p:bldP spid="9" grpId="0" animBg="1"/>
      <p:bldP spid="10" grpId="0" animBg="1"/>
      <p:bldP spid="11" grpId="0" animBg="1"/>
      <p:bldP spid="12" grpId="0" animBg="1"/>
      <p:bldP spid="12" grpId="1" animBg="1"/>
      <p:bldP spid="12" grpId="2" animBg="1"/>
      <p:bldP spid="12" grpId="3" animBg="1"/>
      <p:bldP spid="12" grpId="4"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Incrementally Constructible Code (ICC)</a:t>
            </a:r>
          </a:p>
        </p:txBody>
      </p:sp>
      <p:sp>
        <p:nvSpPr>
          <p:cNvPr id="4" name="Rectangle 3">
            <a:extLst>
              <a:ext uri="{FF2B5EF4-FFF2-40B4-BE49-F238E27FC236}">
                <a16:creationId xmlns:a16="http://schemas.microsoft.com/office/drawing/2014/main" id="{128BE49B-282E-C48A-89DC-2D6879B7E603}"/>
              </a:ext>
            </a:extLst>
          </p:cNvPr>
          <p:cNvSpPr/>
          <p:nvPr/>
        </p:nvSpPr>
        <p:spPr>
          <a:xfrm>
            <a:off x="2328137" y="5534894"/>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7EB68F7-919C-3FEE-DDD0-355492302E27}"/>
              </a:ext>
            </a:extLst>
          </p:cNvPr>
          <p:cNvSpPr/>
          <p:nvPr/>
        </p:nvSpPr>
        <p:spPr>
          <a:xfrm>
            <a:off x="2328137" y="494109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88E62D-936E-EB1B-AC8D-5E53F929D041}"/>
              </a:ext>
            </a:extLst>
          </p:cNvPr>
          <p:cNvSpPr/>
          <p:nvPr/>
        </p:nvSpPr>
        <p:spPr>
          <a:xfrm>
            <a:off x="2937737" y="494109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CC1765-52AF-F2D0-36AA-F76BE4AFBA32}"/>
              </a:ext>
            </a:extLst>
          </p:cNvPr>
          <p:cNvSpPr/>
          <p:nvPr/>
        </p:nvSpPr>
        <p:spPr>
          <a:xfrm>
            <a:off x="3547337" y="4347286"/>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B283A5-AE42-4E2E-A1BD-24582C0CAB3C}"/>
              </a:ext>
            </a:extLst>
          </p:cNvPr>
          <p:cNvSpPr/>
          <p:nvPr/>
        </p:nvSpPr>
        <p:spPr>
          <a:xfrm>
            <a:off x="4156937" y="4347286"/>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E53DCD-FF5D-C4E9-1727-0446F389347B}"/>
              </a:ext>
            </a:extLst>
          </p:cNvPr>
          <p:cNvSpPr/>
          <p:nvPr/>
        </p:nvSpPr>
        <p:spPr>
          <a:xfrm>
            <a:off x="2328137" y="4347286"/>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47BC89-3610-33F8-3FDB-9100112A1B1E}"/>
              </a:ext>
            </a:extLst>
          </p:cNvPr>
          <p:cNvSpPr/>
          <p:nvPr/>
        </p:nvSpPr>
        <p:spPr>
          <a:xfrm>
            <a:off x="2937737" y="4347286"/>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EA27EA-161A-636F-480E-070649D62C7A}"/>
              </a:ext>
            </a:extLst>
          </p:cNvPr>
          <p:cNvSpPr/>
          <p:nvPr/>
        </p:nvSpPr>
        <p:spPr>
          <a:xfrm>
            <a:off x="2937737" y="5534894"/>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E1A8F5-7D93-5ABE-CA6E-2EA4E32C430A}"/>
              </a:ext>
            </a:extLst>
          </p:cNvPr>
          <p:cNvSpPr/>
          <p:nvPr/>
        </p:nvSpPr>
        <p:spPr>
          <a:xfrm>
            <a:off x="3547337" y="4941090"/>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BEA818-C5A3-D35F-196D-C7DED283CDA9}"/>
              </a:ext>
            </a:extLst>
          </p:cNvPr>
          <p:cNvSpPr/>
          <p:nvPr/>
        </p:nvSpPr>
        <p:spPr>
          <a:xfrm>
            <a:off x="4156937" y="4941090"/>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14A83EA-4CC2-D5C6-1786-B8E652500A13}"/>
              </a:ext>
            </a:extLst>
          </p:cNvPr>
          <p:cNvSpPr/>
          <p:nvPr/>
        </p:nvSpPr>
        <p:spPr>
          <a:xfrm>
            <a:off x="5985737" y="4347286"/>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3EDC0F-84ED-A6BB-BDF8-16DE6A169F51}"/>
              </a:ext>
            </a:extLst>
          </p:cNvPr>
          <p:cNvSpPr/>
          <p:nvPr/>
        </p:nvSpPr>
        <p:spPr>
          <a:xfrm>
            <a:off x="6595337" y="4347286"/>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0B84C9-BC87-06F0-D75E-BB42D96B9211}"/>
              </a:ext>
            </a:extLst>
          </p:cNvPr>
          <p:cNvSpPr/>
          <p:nvPr/>
        </p:nvSpPr>
        <p:spPr>
          <a:xfrm>
            <a:off x="4766537" y="4347286"/>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AC205B9-8E52-FAA5-1B0E-A68717835798}"/>
              </a:ext>
            </a:extLst>
          </p:cNvPr>
          <p:cNvSpPr/>
          <p:nvPr/>
        </p:nvSpPr>
        <p:spPr>
          <a:xfrm>
            <a:off x="5376137" y="4347286"/>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487BCD-382B-F71E-5C40-8A7A88424D4F}"/>
              </a:ext>
            </a:extLst>
          </p:cNvPr>
          <p:cNvSpPr/>
          <p:nvPr/>
        </p:nvSpPr>
        <p:spPr>
          <a:xfrm>
            <a:off x="35473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905C08-29C4-32BD-7D1A-AFB780EB2DB5}"/>
              </a:ext>
            </a:extLst>
          </p:cNvPr>
          <p:cNvSpPr/>
          <p:nvPr/>
        </p:nvSpPr>
        <p:spPr>
          <a:xfrm>
            <a:off x="41569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C68A11-9935-56CA-88FE-84A15EA32E4B}"/>
              </a:ext>
            </a:extLst>
          </p:cNvPr>
          <p:cNvSpPr/>
          <p:nvPr/>
        </p:nvSpPr>
        <p:spPr>
          <a:xfrm>
            <a:off x="231289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7E00757-E271-0B52-5BF0-ADC74C41F0DB}"/>
              </a:ext>
            </a:extLst>
          </p:cNvPr>
          <p:cNvSpPr/>
          <p:nvPr/>
        </p:nvSpPr>
        <p:spPr>
          <a:xfrm>
            <a:off x="29377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D7A4D7-8BF2-07F4-F2E9-7E16A4BFD9C8}"/>
              </a:ext>
            </a:extLst>
          </p:cNvPr>
          <p:cNvSpPr/>
          <p:nvPr/>
        </p:nvSpPr>
        <p:spPr>
          <a:xfrm>
            <a:off x="59857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E8DA5A-01C8-044A-79CA-7C0BDBDCB057}"/>
              </a:ext>
            </a:extLst>
          </p:cNvPr>
          <p:cNvSpPr/>
          <p:nvPr/>
        </p:nvSpPr>
        <p:spPr>
          <a:xfrm>
            <a:off x="6576118"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0FB888-89F4-FDBC-14E1-E35027B85CEF}"/>
              </a:ext>
            </a:extLst>
          </p:cNvPr>
          <p:cNvSpPr/>
          <p:nvPr/>
        </p:nvSpPr>
        <p:spPr>
          <a:xfrm>
            <a:off x="47665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744CEFB-6E26-86CD-7AE3-18EBFA01E5F4}"/>
              </a:ext>
            </a:extLst>
          </p:cNvPr>
          <p:cNvSpPr/>
          <p:nvPr/>
        </p:nvSpPr>
        <p:spPr>
          <a:xfrm>
            <a:off x="53761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9C88450-3282-243B-D7CC-081CAE5D6102}"/>
              </a:ext>
            </a:extLst>
          </p:cNvPr>
          <p:cNvSpPr txBox="1"/>
          <p:nvPr/>
        </p:nvSpPr>
        <p:spPr>
          <a:xfrm>
            <a:off x="838200" y="5507598"/>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0</a:t>
            </a:r>
            <a:endParaRPr lang="en-US" sz="2400" b="1" dirty="0">
              <a:solidFill>
                <a:srgbClr val="7030A0"/>
              </a:solidFill>
              <a:latin typeface="Bierstadt" panose="020B0004020202020204" pitchFamily="34" charset="0"/>
            </a:endParaRPr>
          </a:p>
        </p:txBody>
      </p:sp>
      <p:sp>
        <p:nvSpPr>
          <p:cNvPr id="28" name="TextBox 27">
            <a:extLst>
              <a:ext uri="{FF2B5EF4-FFF2-40B4-BE49-F238E27FC236}">
                <a16:creationId xmlns:a16="http://schemas.microsoft.com/office/drawing/2014/main" id="{5DDCC63D-39B6-D7F3-83C8-286784F87435}"/>
              </a:ext>
            </a:extLst>
          </p:cNvPr>
          <p:cNvSpPr txBox="1"/>
          <p:nvPr/>
        </p:nvSpPr>
        <p:spPr>
          <a:xfrm>
            <a:off x="838200" y="491379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1</a:t>
            </a:r>
            <a:endParaRPr lang="en-US" sz="2400" b="1" dirty="0">
              <a:solidFill>
                <a:srgbClr val="7030A0"/>
              </a:solidFill>
              <a:latin typeface="Bierstadt" panose="020B0004020202020204" pitchFamily="34" charset="0"/>
            </a:endParaRPr>
          </a:p>
        </p:txBody>
      </p:sp>
      <p:sp>
        <p:nvSpPr>
          <p:cNvPr id="29" name="TextBox 28">
            <a:extLst>
              <a:ext uri="{FF2B5EF4-FFF2-40B4-BE49-F238E27FC236}">
                <a16:creationId xmlns:a16="http://schemas.microsoft.com/office/drawing/2014/main" id="{366BA229-6DAA-FC79-E7EF-100CFFF6D0A0}"/>
              </a:ext>
            </a:extLst>
          </p:cNvPr>
          <p:cNvSpPr txBox="1"/>
          <p:nvPr/>
        </p:nvSpPr>
        <p:spPr>
          <a:xfrm>
            <a:off x="838200" y="4304492"/>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2</a:t>
            </a:r>
            <a:endParaRPr lang="en-US" sz="2400" b="1" dirty="0">
              <a:solidFill>
                <a:srgbClr val="7030A0"/>
              </a:solidFill>
              <a:latin typeface="Bierstadt" panose="020B0004020202020204" pitchFamily="34" charset="0"/>
            </a:endParaRPr>
          </a:p>
        </p:txBody>
      </p:sp>
      <p:sp>
        <p:nvSpPr>
          <p:cNvPr id="30" name="TextBox 29">
            <a:extLst>
              <a:ext uri="{FF2B5EF4-FFF2-40B4-BE49-F238E27FC236}">
                <a16:creationId xmlns:a16="http://schemas.microsoft.com/office/drawing/2014/main" id="{EB6EBD97-03B8-2C99-AC58-D1B98566D19B}"/>
              </a:ext>
            </a:extLst>
          </p:cNvPr>
          <p:cNvSpPr txBox="1"/>
          <p:nvPr/>
        </p:nvSpPr>
        <p:spPr>
          <a:xfrm>
            <a:off x="838199" y="3645803"/>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3</a:t>
            </a:r>
            <a:endParaRPr lang="en-US" sz="2400" b="1" dirty="0">
              <a:solidFill>
                <a:srgbClr val="7030A0"/>
              </a:solidFill>
              <a:latin typeface="Bierstadt" panose="020B0004020202020204" pitchFamily="34" charset="0"/>
            </a:endParaRPr>
          </a:p>
        </p:txBody>
      </p:sp>
      <p:sp>
        <p:nvSpPr>
          <p:cNvPr id="27" name="Rectangle 26">
            <a:extLst>
              <a:ext uri="{FF2B5EF4-FFF2-40B4-BE49-F238E27FC236}">
                <a16:creationId xmlns:a16="http://schemas.microsoft.com/office/drawing/2014/main" id="{324BDACC-1684-8CD8-32C8-25F1C79C87A1}"/>
              </a:ext>
            </a:extLst>
          </p:cNvPr>
          <p:cNvSpPr/>
          <p:nvPr/>
        </p:nvSpPr>
        <p:spPr>
          <a:xfrm>
            <a:off x="2228121" y="5464733"/>
            <a:ext cx="524503" cy="47595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179E344-45F2-7DAF-FE84-ED66DBCD0F67}"/>
              </a:ext>
            </a:extLst>
          </p:cNvPr>
          <p:cNvSpPr/>
          <p:nvPr/>
        </p:nvSpPr>
        <p:spPr>
          <a:xfrm>
            <a:off x="2228121" y="4872690"/>
            <a:ext cx="1086576" cy="46166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29138C-5BD8-6EA9-B58B-EAF9372DFC11}"/>
              </a:ext>
            </a:extLst>
          </p:cNvPr>
          <p:cNvSpPr/>
          <p:nvPr/>
        </p:nvSpPr>
        <p:spPr>
          <a:xfrm>
            <a:off x="2223588" y="4222478"/>
            <a:ext cx="2329591"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107FCD-7DA5-996B-DE3B-387D037B2EA8}"/>
              </a:ext>
            </a:extLst>
          </p:cNvPr>
          <p:cNvSpPr/>
          <p:nvPr/>
        </p:nvSpPr>
        <p:spPr>
          <a:xfrm>
            <a:off x="2220122" y="3560659"/>
            <a:ext cx="4824826"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53E8EDD-97D4-F44A-31C0-D97877640904}"/>
              </a:ext>
            </a:extLst>
          </p:cNvPr>
          <p:cNvSpPr txBox="1"/>
          <p:nvPr/>
        </p:nvSpPr>
        <p:spPr>
          <a:xfrm>
            <a:off x="838065" y="3051999"/>
            <a:ext cx="447558"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4216707-9EFA-A645-C968-5A2588FCC5F6}"/>
                  </a:ext>
                </a:extLst>
              </p:cNvPr>
              <p:cNvSpPr txBox="1"/>
              <p:nvPr/>
            </p:nvSpPr>
            <p:spPr>
              <a:xfrm>
                <a:off x="838065" y="1737052"/>
                <a:ext cx="8405949" cy="11739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rgbClr val="002060"/>
                    </a:solidFill>
                    <a:latin typeface="Bierstadt" panose="020B0004020202020204" pitchFamily="34" charset="0"/>
                  </a:rPr>
                  <a:t>Level </a:t>
                </a:r>
                <a14:m>
                  <m:oMath xmlns:m="http://schemas.openxmlformats.org/officeDocument/2006/math">
                    <m:sSub>
                      <m:sSubPr>
                        <m:ctrlPr>
                          <a:rPr lang="en-US" sz="2400" i="1" smtClean="0">
                            <a:solidFill>
                              <a:srgbClr val="002060"/>
                            </a:solidFill>
                            <a:latin typeface="Cambria Math" panose="02040503050406030204" pitchFamily="18" charset="0"/>
                          </a:rPr>
                        </m:ctrlPr>
                      </m:sSubPr>
                      <m:e>
                        <m:r>
                          <a:rPr lang="en-US" sz="2400" b="1" i="0" smtClean="0">
                            <a:solidFill>
                              <a:srgbClr val="002060"/>
                            </a:solidFill>
                            <a:latin typeface="Cambria Math" panose="02040503050406030204" pitchFamily="18" charset="0"/>
                          </a:rPr>
                          <m:t>𝐇</m:t>
                        </m:r>
                      </m:e>
                      <m:sub>
                        <m:r>
                          <a:rPr lang="en-US" sz="2400" i="1" smtClean="0">
                            <a:solidFill>
                              <a:srgbClr val="002060"/>
                            </a:solidFill>
                            <a:latin typeface="Cambria Math" panose="02040503050406030204" pitchFamily="18" charset="0"/>
                            <a:ea typeface="Cambria Math" panose="02040503050406030204" pitchFamily="18" charset="0"/>
                          </a:rPr>
                          <m:t>ℓ</m:t>
                        </m:r>
                      </m:sub>
                    </m:sSub>
                  </m:oMath>
                </a14:m>
                <a:r>
                  <a:rPr lang="en-US" sz="2400" b="1" baseline="-25000" dirty="0">
                    <a:solidFill>
                      <a:srgbClr val="002060"/>
                    </a:solidFill>
                    <a:latin typeface="Bierstadt" panose="020B0004020202020204" pitchFamily="34" charset="0"/>
                  </a:rPr>
                  <a:t> </a:t>
                </a:r>
                <a:r>
                  <a:rPr lang="en-US" sz="2400" dirty="0">
                    <a:solidFill>
                      <a:srgbClr val="002060"/>
                    </a:solidFill>
                    <a:latin typeface="Bierstadt" panose="020B0004020202020204" pitchFamily="34" charset="0"/>
                  </a:rPr>
                  <a:t>is rebuilt after every </a:t>
                </a:r>
                <a14:m>
                  <m:oMath xmlns:m="http://schemas.openxmlformats.org/officeDocument/2006/math">
                    <m:sSup>
                      <m:sSupPr>
                        <m:ctrlPr>
                          <a:rPr lang="en-US" sz="240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i="1" smtClean="0">
                            <a:solidFill>
                              <a:srgbClr val="002060"/>
                            </a:solidFill>
                            <a:latin typeface="Cambria Math" panose="02040503050406030204" pitchFamily="18" charset="0"/>
                            <a:ea typeface="Cambria Math" panose="02040503050406030204" pitchFamily="18" charset="0"/>
                          </a:rPr>
                          <m:t>ℓ</m:t>
                        </m:r>
                      </m:sup>
                    </m:sSup>
                  </m:oMath>
                </a14:m>
                <a:r>
                  <a:rPr lang="en-US" sz="2400" dirty="0">
                    <a:solidFill>
                      <a:srgbClr val="002060"/>
                    </a:solidFill>
                    <a:latin typeface="Bierstadt" panose="020B0004020202020204" pitchFamily="34" charset="0"/>
                  </a:rPr>
                  <a:t> updates.</a:t>
                </a:r>
              </a:p>
              <a:p>
                <a:pPr marL="342900" indent="-342900">
                  <a:lnSpc>
                    <a:spcPct val="150000"/>
                  </a:lnSpc>
                  <a:buFont typeface="Arial" panose="020B0604020202020204" pitchFamily="34" charset="0"/>
                  <a:buChar char="•"/>
                </a:pPr>
                <a:r>
                  <a:rPr lang="en-US" sz="2400" dirty="0">
                    <a:solidFill>
                      <a:srgbClr val="002060"/>
                    </a:solidFill>
                    <a:latin typeface="Bierstadt" panose="020B0004020202020204" pitchFamily="34" charset="0"/>
                  </a:rPr>
                  <a:t>After all </a:t>
                </a:r>
                <a14:m>
                  <m:oMath xmlns:m="http://schemas.openxmlformats.org/officeDocument/2006/math">
                    <m:r>
                      <a:rPr lang="en-US" sz="2400" i="1" dirty="0" smtClean="0">
                        <a:solidFill>
                          <a:srgbClr val="002060"/>
                        </a:solidFill>
                        <a:latin typeface="Cambria Math" panose="02040503050406030204" pitchFamily="18" charset="0"/>
                      </a:rPr>
                      <m:t>𝑁</m:t>
                    </m:r>
                  </m:oMath>
                </a14:m>
                <a:r>
                  <a:rPr lang="en-US" sz="2400" dirty="0">
                    <a:solidFill>
                      <a:srgbClr val="002060"/>
                    </a:solidFill>
                    <a:latin typeface="Bierstadt" panose="020B0004020202020204" pitchFamily="34" charset="0"/>
                  </a:rPr>
                  <a:t> blocks are updated, C is rebuilt. </a:t>
                </a:r>
              </a:p>
            </p:txBody>
          </p:sp>
        </mc:Choice>
        <mc:Fallback xmlns="">
          <p:sp>
            <p:nvSpPr>
              <p:cNvPr id="34" name="TextBox 33">
                <a:extLst>
                  <a:ext uri="{FF2B5EF4-FFF2-40B4-BE49-F238E27FC236}">
                    <a16:creationId xmlns:a16="http://schemas.microsoft.com/office/drawing/2014/main" id="{24216707-9EFA-A645-C968-5A2588FCC5F6}"/>
                  </a:ext>
                </a:extLst>
              </p:cNvPr>
              <p:cNvSpPr txBox="1">
                <a:spLocks noRot="1" noChangeAspect="1" noMove="1" noResize="1" noEditPoints="1" noAdjustHandles="1" noChangeArrowheads="1" noChangeShapeType="1" noTextEdit="1"/>
              </p:cNvSpPr>
              <p:nvPr/>
            </p:nvSpPr>
            <p:spPr>
              <a:xfrm>
                <a:off x="838065" y="1737052"/>
                <a:ext cx="8405949" cy="1173911"/>
              </a:xfrm>
              <a:prstGeom prst="rect">
                <a:avLst/>
              </a:prstGeom>
              <a:blipFill>
                <a:blip r:embed="rId3"/>
                <a:stretch>
                  <a:fillRect l="-905" b="-10638"/>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093F0427-3417-E106-46F8-DFE35474DFFB}"/>
              </a:ext>
            </a:extLst>
          </p:cNvPr>
          <p:cNvSpPr/>
          <p:nvPr/>
        </p:nvSpPr>
        <p:spPr>
          <a:xfrm>
            <a:off x="8510327" y="3685938"/>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08198ED-AECD-BCC4-3B40-5EE6E3B48501}"/>
              </a:ext>
            </a:extLst>
          </p:cNvPr>
          <p:cNvSpPr txBox="1"/>
          <p:nvPr/>
        </p:nvSpPr>
        <p:spPr>
          <a:xfrm>
            <a:off x="8825582" y="3648690"/>
            <a:ext cx="1334533"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Codeword</a:t>
            </a:r>
          </a:p>
        </p:txBody>
      </p:sp>
      <p:sp>
        <p:nvSpPr>
          <p:cNvPr id="38" name="TextBox 37">
            <a:extLst>
              <a:ext uri="{FF2B5EF4-FFF2-40B4-BE49-F238E27FC236}">
                <a16:creationId xmlns:a16="http://schemas.microsoft.com/office/drawing/2014/main" id="{97C8BEAD-5AC3-42FF-7B89-A6296CE07214}"/>
              </a:ext>
            </a:extLst>
          </p:cNvPr>
          <p:cNvSpPr txBox="1"/>
          <p:nvPr/>
        </p:nvSpPr>
        <p:spPr>
          <a:xfrm>
            <a:off x="8825582" y="4222478"/>
            <a:ext cx="2562368"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Temporary Codeword</a:t>
            </a:r>
          </a:p>
        </p:txBody>
      </p:sp>
      <p:sp>
        <p:nvSpPr>
          <p:cNvPr id="39" name="Rectangle 38">
            <a:extLst>
              <a:ext uri="{FF2B5EF4-FFF2-40B4-BE49-F238E27FC236}">
                <a16:creationId xmlns:a16="http://schemas.microsoft.com/office/drawing/2014/main" id="{4F167A36-2990-119C-2D31-F4ED4CB50310}"/>
              </a:ext>
            </a:extLst>
          </p:cNvPr>
          <p:cNvSpPr/>
          <p:nvPr/>
        </p:nvSpPr>
        <p:spPr>
          <a:xfrm>
            <a:off x="8510327" y="4262513"/>
            <a:ext cx="320040" cy="32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A92C94A-CB60-B718-0427-618BFB0925CC}"/>
              </a:ext>
            </a:extLst>
          </p:cNvPr>
          <p:cNvSpPr txBox="1"/>
          <p:nvPr/>
        </p:nvSpPr>
        <p:spPr>
          <a:xfrm>
            <a:off x="4776065" y="5564750"/>
            <a:ext cx="6754541" cy="461665"/>
          </a:xfrm>
          <a:prstGeom prst="rect">
            <a:avLst/>
          </a:prstGeom>
          <a:noFill/>
        </p:spPr>
        <p:txBody>
          <a:bodyPr wrap="none" rtlCol="0">
            <a:spAutoFit/>
          </a:bodyPr>
          <a:lstStyle/>
          <a:p>
            <a:r>
              <a:rPr lang="en-US" sz="2400" dirty="0">
                <a:solidFill>
                  <a:srgbClr val="7030A0"/>
                </a:solidFill>
                <a:latin typeface="Bierstadt" panose="020B0004020202020204" pitchFamily="34" charset="0"/>
              </a:rPr>
              <a:t>ICC operations are based on FFT butterfly circuit. </a:t>
            </a:r>
          </a:p>
        </p:txBody>
      </p:sp>
      <p:sp>
        <p:nvSpPr>
          <p:cNvPr id="37" name="Slide Number Placeholder 36">
            <a:extLst>
              <a:ext uri="{FF2B5EF4-FFF2-40B4-BE49-F238E27FC236}">
                <a16:creationId xmlns:a16="http://schemas.microsoft.com/office/drawing/2014/main" id="{0F3C13F0-A9A4-08BD-47E3-33234AA2A3FD}"/>
              </a:ext>
            </a:extLst>
          </p:cNvPr>
          <p:cNvSpPr>
            <a:spLocks noGrp="1"/>
          </p:cNvSpPr>
          <p:nvPr>
            <p:ph type="sldNum" sz="quarter" idx="12"/>
          </p:nvPr>
        </p:nvSpPr>
        <p:spPr/>
        <p:txBody>
          <a:bodyPr/>
          <a:lstStyle/>
          <a:p>
            <a:fld id="{C2D47E1E-16B8-6B43-8345-A36FFC908F81}" type="slidenum">
              <a:rPr lang="en-US" smtClean="0"/>
              <a:t>6</a:t>
            </a:fld>
            <a:endParaRPr lang="en-US"/>
          </a:p>
        </p:txBody>
      </p:sp>
    </p:spTree>
    <p:extLst>
      <p:ext uri="{BB962C8B-B14F-4D97-AF65-F5344CB8AC3E}">
        <p14:creationId xmlns:p14="http://schemas.microsoft.com/office/powerpoint/2010/main" val="104158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250"/>
                                        <p:tgtEl>
                                          <p:spTgt spid="12"/>
                                        </p:tgtEl>
                                      </p:cBhvr>
                                    </p:animEffect>
                                    <p:set>
                                      <p:cBhvr>
                                        <p:cTn id="18" dur="1" fill="hold">
                                          <p:stCondLst>
                                            <p:cond delay="249"/>
                                          </p:stCondLst>
                                        </p:cTn>
                                        <p:tgtEl>
                                          <p:spTgt spid="12"/>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25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25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3" presetClass="exit" presetSubtype="10" fill="hold" grpId="4" nodeType="withEffect">
                                  <p:stCondLst>
                                    <p:cond delay="0"/>
                                  </p:stCondLst>
                                  <p:childTnLst>
                                    <p:animEffect transition="out" filter="blinds(horizontal)">
                                      <p:cBhvr>
                                        <p:cTn id="40" dur="250"/>
                                        <p:tgtEl>
                                          <p:spTgt spid="4"/>
                                        </p:tgtEl>
                                      </p:cBhvr>
                                    </p:animEffect>
                                    <p:set>
                                      <p:cBhvr>
                                        <p:cTn id="41" dur="1" fill="hold">
                                          <p:stCondLst>
                                            <p:cond delay="249"/>
                                          </p:stCondLst>
                                        </p:cTn>
                                        <p:tgtEl>
                                          <p:spTgt spid="4"/>
                                        </p:tgtEl>
                                        <p:attrNameLst>
                                          <p:attrName>style.visibility</p:attrName>
                                        </p:attrNameLst>
                                      </p:cBhvr>
                                      <p:to>
                                        <p:strVal val="hidden"/>
                                      </p:to>
                                    </p:set>
                                  </p:childTnLst>
                                </p:cTn>
                              </p:par>
                              <p:par>
                                <p:cTn id="42" presetID="3" presetClass="exit" presetSubtype="10" fill="hold" grpId="4" nodeType="withEffect">
                                  <p:stCondLst>
                                    <p:cond delay="0"/>
                                  </p:stCondLst>
                                  <p:childTnLst>
                                    <p:animEffect transition="out" filter="blinds(horizontal)">
                                      <p:cBhvr>
                                        <p:cTn id="43" dur="250"/>
                                        <p:tgtEl>
                                          <p:spTgt spid="12"/>
                                        </p:tgtEl>
                                      </p:cBhvr>
                                    </p:animEffect>
                                    <p:set>
                                      <p:cBhvr>
                                        <p:cTn id="44" dur="1" fill="hold">
                                          <p:stCondLst>
                                            <p:cond delay="24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3" presetClass="exit" presetSubtype="10" fill="hold" grpId="2" nodeType="withEffect">
                                  <p:stCondLst>
                                    <p:cond delay="0"/>
                                  </p:stCondLst>
                                  <p:childTnLst>
                                    <p:animEffect transition="out" filter="blinds(horizontal)">
                                      <p:cBhvr>
                                        <p:cTn id="56" dur="250"/>
                                        <p:tgtEl>
                                          <p:spTgt spid="6"/>
                                        </p:tgtEl>
                                      </p:cBhvr>
                                    </p:animEffect>
                                    <p:set>
                                      <p:cBhvr>
                                        <p:cTn id="57" dur="1" fill="hold">
                                          <p:stCondLst>
                                            <p:cond delay="249"/>
                                          </p:stCondLst>
                                        </p:cTn>
                                        <p:tgtEl>
                                          <p:spTgt spid="6"/>
                                        </p:tgtEl>
                                        <p:attrNameLst>
                                          <p:attrName>style.visibility</p:attrName>
                                        </p:attrNameLst>
                                      </p:cBhvr>
                                      <p:to>
                                        <p:strVal val="hidden"/>
                                      </p:to>
                                    </p:set>
                                  </p:childTnLst>
                                </p:cTn>
                              </p:par>
                              <p:par>
                                <p:cTn id="58" presetID="3" presetClass="exit" presetSubtype="10" fill="hold" grpId="2" nodeType="withEffect">
                                  <p:stCondLst>
                                    <p:cond delay="0"/>
                                  </p:stCondLst>
                                  <p:childTnLst>
                                    <p:animEffect transition="out" filter="blinds(horizontal)">
                                      <p:cBhvr>
                                        <p:cTn id="59" dur="250"/>
                                        <p:tgtEl>
                                          <p:spTgt spid="7"/>
                                        </p:tgtEl>
                                      </p:cBhvr>
                                    </p:animEffect>
                                    <p:set>
                                      <p:cBhvr>
                                        <p:cTn id="60" dur="1" fill="hold">
                                          <p:stCondLst>
                                            <p:cond delay="249"/>
                                          </p:stCondLst>
                                        </p:cTn>
                                        <p:tgtEl>
                                          <p:spTgt spid="7"/>
                                        </p:tgtEl>
                                        <p:attrNameLst>
                                          <p:attrName>style.visibility</p:attrName>
                                        </p:attrNameLst>
                                      </p:cBhvr>
                                      <p:to>
                                        <p:strVal val="hidden"/>
                                      </p:to>
                                    </p:set>
                                  </p:childTnLst>
                                </p:cTn>
                              </p:par>
                              <p:par>
                                <p:cTn id="61" presetID="3" presetClass="exit" presetSubtype="10" fill="hold" grpId="2" nodeType="withEffect">
                                  <p:stCondLst>
                                    <p:cond delay="0"/>
                                  </p:stCondLst>
                                  <p:childTnLst>
                                    <p:animEffect transition="out" filter="blinds(horizontal)">
                                      <p:cBhvr>
                                        <p:cTn id="62" dur="250"/>
                                        <p:tgtEl>
                                          <p:spTgt spid="13"/>
                                        </p:tgtEl>
                                      </p:cBhvr>
                                    </p:animEffect>
                                    <p:set>
                                      <p:cBhvr>
                                        <p:cTn id="63" dur="1" fill="hold">
                                          <p:stCondLst>
                                            <p:cond delay="249"/>
                                          </p:stCondLst>
                                        </p:cTn>
                                        <p:tgtEl>
                                          <p:spTgt spid="13"/>
                                        </p:tgtEl>
                                        <p:attrNameLst>
                                          <p:attrName>style.visibility</p:attrName>
                                        </p:attrNameLst>
                                      </p:cBhvr>
                                      <p:to>
                                        <p:strVal val="hidden"/>
                                      </p:to>
                                    </p:set>
                                  </p:childTnLst>
                                </p:cTn>
                              </p:par>
                              <p:par>
                                <p:cTn id="64" presetID="3" presetClass="exit" presetSubtype="10" fill="hold" grpId="2" nodeType="withEffect">
                                  <p:stCondLst>
                                    <p:cond delay="0"/>
                                  </p:stCondLst>
                                  <p:childTnLst>
                                    <p:animEffect transition="out" filter="blinds(horizontal)">
                                      <p:cBhvr>
                                        <p:cTn id="65" dur="250"/>
                                        <p:tgtEl>
                                          <p:spTgt spid="14"/>
                                        </p:tgtEl>
                                      </p:cBhvr>
                                    </p:animEffect>
                                    <p:set>
                                      <p:cBhvr>
                                        <p:cTn id="66" dur="1" fill="hold">
                                          <p:stCondLst>
                                            <p:cond delay="249"/>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linds(horizontal)">
                                      <p:cBhvr>
                                        <p:cTn id="71" dur="250"/>
                                        <p:tgtEl>
                                          <p:spTgt spid="3"/>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blinds(horizontal)">
                                      <p:cBhvr>
                                        <p:cTn id="74" dur="250"/>
                                        <p:tgtEl>
                                          <p:spTgt spid="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250"/>
                                        <p:tgtEl>
                                          <p:spTgt spid="19"/>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linds(horizontal)">
                                      <p:cBhvr>
                                        <p:cTn id="80" dur="250"/>
                                        <p:tgtEl>
                                          <p:spTgt spid="20"/>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linds(horizontal)">
                                      <p:cBhvr>
                                        <p:cTn id="83" dur="250"/>
                                        <p:tgtEl>
                                          <p:spTgt spid="21"/>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blinds(horizontal)">
                                      <p:cBhvr>
                                        <p:cTn id="86" dur="250"/>
                                        <p:tgtEl>
                                          <p:spTgt spid="22"/>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blinds(horizontal)">
                                      <p:cBhvr>
                                        <p:cTn id="89" dur="250"/>
                                        <p:tgtEl>
                                          <p:spTgt spid="23"/>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linds(horizontal)">
                                      <p:cBhvr>
                                        <p:cTn id="92" dur="250"/>
                                        <p:tgtEl>
                                          <p:spTgt spid="24"/>
                                        </p:tgtEl>
                                      </p:cBhvr>
                                    </p:animEffect>
                                  </p:childTnLst>
                                </p:cTn>
                              </p:par>
                              <p:par>
                                <p:cTn id="93" presetID="3" presetClass="exit" presetSubtype="10" fill="hold" grpId="3" nodeType="withEffect">
                                  <p:stCondLst>
                                    <p:cond delay="0"/>
                                  </p:stCondLst>
                                  <p:childTnLst>
                                    <p:animEffect transition="out" filter="blinds(horizontal)">
                                      <p:cBhvr>
                                        <p:cTn id="94" dur="250"/>
                                        <p:tgtEl>
                                          <p:spTgt spid="4"/>
                                        </p:tgtEl>
                                      </p:cBhvr>
                                    </p:animEffect>
                                    <p:set>
                                      <p:cBhvr>
                                        <p:cTn id="95" dur="1" fill="hold">
                                          <p:stCondLst>
                                            <p:cond delay="249"/>
                                          </p:stCondLst>
                                        </p:cTn>
                                        <p:tgtEl>
                                          <p:spTgt spid="4"/>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250"/>
                                        <p:tgtEl>
                                          <p:spTgt spid="6"/>
                                        </p:tgtEl>
                                      </p:cBhvr>
                                    </p:animEffect>
                                    <p:set>
                                      <p:cBhvr>
                                        <p:cTn id="98" dur="1" fill="hold">
                                          <p:stCondLst>
                                            <p:cond delay="249"/>
                                          </p:stCondLst>
                                        </p:cTn>
                                        <p:tgtEl>
                                          <p:spTgt spid="6"/>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250"/>
                                        <p:tgtEl>
                                          <p:spTgt spid="7"/>
                                        </p:tgtEl>
                                      </p:cBhvr>
                                    </p:animEffect>
                                    <p:set>
                                      <p:cBhvr>
                                        <p:cTn id="101" dur="1" fill="hold">
                                          <p:stCondLst>
                                            <p:cond delay="249"/>
                                          </p:stCondLst>
                                        </p:cTn>
                                        <p:tgtEl>
                                          <p:spTgt spid="7"/>
                                        </p:tgtEl>
                                        <p:attrNameLst>
                                          <p:attrName>style.visibility</p:attrName>
                                        </p:attrNameLst>
                                      </p:cBhvr>
                                      <p:to>
                                        <p:strVal val="hidden"/>
                                      </p:to>
                                    </p:set>
                                  </p:childTnLst>
                                </p:cTn>
                              </p:par>
                              <p:par>
                                <p:cTn id="102" presetID="3" presetClass="exit" presetSubtype="10" fill="hold" grpId="0" nodeType="withEffect">
                                  <p:stCondLst>
                                    <p:cond delay="0"/>
                                  </p:stCondLst>
                                  <p:childTnLst>
                                    <p:animEffect transition="out" filter="blinds(horizontal)">
                                      <p:cBhvr>
                                        <p:cTn id="103" dur="250"/>
                                        <p:tgtEl>
                                          <p:spTgt spid="8"/>
                                        </p:tgtEl>
                                      </p:cBhvr>
                                    </p:animEffect>
                                    <p:set>
                                      <p:cBhvr>
                                        <p:cTn id="104" dur="1" fill="hold">
                                          <p:stCondLst>
                                            <p:cond delay="249"/>
                                          </p:stCondLst>
                                        </p:cTn>
                                        <p:tgtEl>
                                          <p:spTgt spid="8"/>
                                        </p:tgtEl>
                                        <p:attrNameLst>
                                          <p:attrName>style.visibility</p:attrName>
                                        </p:attrNameLst>
                                      </p:cBhvr>
                                      <p:to>
                                        <p:strVal val="hidden"/>
                                      </p:to>
                                    </p:set>
                                  </p:childTnLst>
                                </p:cTn>
                              </p:par>
                              <p:par>
                                <p:cTn id="105" presetID="3" presetClass="exit" presetSubtype="10" fill="hold" grpId="0" nodeType="withEffect">
                                  <p:stCondLst>
                                    <p:cond delay="0"/>
                                  </p:stCondLst>
                                  <p:childTnLst>
                                    <p:animEffect transition="out" filter="blinds(horizontal)">
                                      <p:cBhvr>
                                        <p:cTn id="106" dur="250"/>
                                        <p:tgtEl>
                                          <p:spTgt spid="9"/>
                                        </p:tgtEl>
                                      </p:cBhvr>
                                    </p:animEffect>
                                    <p:set>
                                      <p:cBhvr>
                                        <p:cTn id="107" dur="1" fill="hold">
                                          <p:stCondLst>
                                            <p:cond delay="249"/>
                                          </p:stCondLst>
                                        </p:cTn>
                                        <p:tgtEl>
                                          <p:spTgt spid="9"/>
                                        </p:tgtEl>
                                        <p:attrNameLst>
                                          <p:attrName>style.visibility</p:attrName>
                                        </p:attrNameLst>
                                      </p:cBhvr>
                                      <p:to>
                                        <p:strVal val="hidden"/>
                                      </p:to>
                                    </p:set>
                                  </p:childTnLst>
                                </p:cTn>
                              </p:par>
                              <p:par>
                                <p:cTn id="108" presetID="3" presetClass="exit" presetSubtype="10" fill="hold" grpId="0" nodeType="withEffect">
                                  <p:stCondLst>
                                    <p:cond delay="0"/>
                                  </p:stCondLst>
                                  <p:childTnLst>
                                    <p:animEffect transition="out" filter="blinds(horizontal)">
                                      <p:cBhvr>
                                        <p:cTn id="109" dur="250"/>
                                        <p:tgtEl>
                                          <p:spTgt spid="10"/>
                                        </p:tgtEl>
                                      </p:cBhvr>
                                    </p:animEffect>
                                    <p:set>
                                      <p:cBhvr>
                                        <p:cTn id="110" dur="1" fill="hold">
                                          <p:stCondLst>
                                            <p:cond delay="249"/>
                                          </p:stCondLst>
                                        </p:cTn>
                                        <p:tgtEl>
                                          <p:spTgt spid="10"/>
                                        </p:tgtEl>
                                        <p:attrNameLst>
                                          <p:attrName>style.visibility</p:attrName>
                                        </p:attrNameLst>
                                      </p:cBhvr>
                                      <p:to>
                                        <p:strVal val="hidden"/>
                                      </p:to>
                                    </p:set>
                                  </p:childTnLst>
                                </p:cTn>
                              </p:par>
                              <p:par>
                                <p:cTn id="111" presetID="3" presetClass="exit" presetSubtype="10" fill="hold" grpId="0" nodeType="withEffect">
                                  <p:stCondLst>
                                    <p:cond delay="0"/>
                                  </p:stCondLst>
                                  <p:childTnLst>
                                    <p:animEffect transition="out" filter="blinds(horizontal)">
                                      <p:cBhvr>
                                        <p:cTn id="112" dur="250"/>
                                        <p:tgtEl>
                                          <p:spTgt spid="11"/>
                                        </p:tgtEl>
                                      </p:cBhvr>
                                    </p:animEffect>
                                    <p:set>
                                      <p:cBhvr>
                                        <p:cTn id="113" dur="1" fill="hold">
                                          <p:stCondLst>
                                            <p:cond delay="249"/>
                                          </p:stCondLst>
                                        </p:cTn>
                                        <p:tgtEl>
                                          <p:spTgt spid="11"/>
                                        </p:tgtEl>
                                        <p:attrNameLst>
                                          <p:attrName>style.visibility</p:attrName>
                                        </p:attrNameLst>
                                      </p:cBhvr>
                                      <p:to>
                                        <p:strVal val="hidden"/>
                                      </p:to>
                                    </p:set>
                                  </p:childTnLst>
                                </p:cTn>
                              </p:par>
                              <p:par>
                                <p:cTn id="114" presetID="3" presetClass="exit" presetSubtype="10" fill="hold" grpId="3" nodeType="withEffect">
                                  <p:stCondLst>
                                    <p:cond delay="0"/>
                                  </p:stCondLst>
                                  <p:childTnLst>
                                    <p:animEffect transition="out" filter="blinds(horizontal)">
                                      <p:cBhvr>
                                        <p:cTn id="115" dur="250"/>
                                        <p:tgtEl>
                                          <p:spTgt spid="12"/>
                                        </p:tgtEl>
                                      </p:cBhvr>
                                    </p:animEffect>
                                    <p:set>
                                      <p:cBhvr>
                                        <p:cTn id="116" dur="1" fill="hold">
                                          <p:stCondLst>
                                            <p:cond delay="249"/>
                                          </p:stCondLst>
                                        </p:cTn>
                                        <p:tgtEl>
                                          <p:spTgt spid="12"/>
                                        </p:tgtEl>
                                        <p:attrNameLst>
                                          <p:attrName>style.visibility</p:attrName>
                                        </p:attrNameLst>
                                      </p:cBhvr>
                                      <p:to>
                                        <p:strVal val="hidden"/>
                                      </p:to>
                                    </p:set>
                                  </p:childTnLst>
                                </p:cTn>
                              </p:par>
                              <p:par>
                                <p:cTn id="117" presetID="3" presetClass="exit" presetSubtype="10" fill="hold" grpId="1" nodeType="withEffect">
                                  <p:stCondLst>
                                    <p:cond delay="0"/>
                                  </p:stCondLst>
                                  <p:childTnLst>
                                    <p:animEffect transition="out" filter="blinds(horizontal)">
                                      <p:cBhvr>
                                        <p:cTn id="118" dur="250"/>
                                        <p:tgtEl>
                                          <p:spTgt spid="13"/>
                                        </p:tgtEl>
                                      </p:cBhvr>
                                    </p:animEffect>
                                    <p:set>
                                      <p:cBhvr>
                                        <p:cTn id="119" dur="1" fill="hold">
                                          <p:stCondLst>
                                            <p:cond delay="249"/>
                                          </p:stCondLst>
                                        </p:cTn>
                                        <p:tgtEl>
                                          <p:spTgt spid="13"/>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250"/>
                                        <p:tgtEl>
                                          <p:spTgt spid="14"/>
                                        </p:tgtEl>
                                      </p:cBhvr>
                                    </p:animEffect>
                                    <p:set>
                                      <p:cBhvr>
                                        <p:cTn id="122" dur="1" fill="hold">
                                          <p:stCondLst>
                                            <p:cond delay="249"/>
                                          </p:stCondLst>
                                        </p:cTn>
                                        <p:tgtEl>
                                          <p:spTgt spid="14"/>
                                        </p:tgtEl>
                                        <p:attrNameLst>
                                          <p:attrName>style.visibility</p:attrName>
                                        </p:attrNameLst>
                                      </p:cBhvr>
                                      <p:to>
                                        <p:strVal val="hidden"/>
                                      </p:to>
                                    </p:set>
                                  </p:childTnLst>
                                </p:cTn>
                              </p:par>
                              <p:par>
                                <p:cTn id="123" presetID="3" presetClass="exit" presetSubtype="10" fill="hold" grpId="1" nodeType="withEffect">
                                  <p:stCondLst>
                                    <p:cond delay="0"/>
                                  </p:stCondLst>
                                  <p:childTnLst>
                                    <p:animEffect transition="out" filter="blinds(horizontal)">
                                      <p:cBhvr>
                                        <p:cTn id="124" dur="250"/>
                                        <p:tgtEl>
                                          <p:spTgt spid="15"/>
                                        </p:tgtEl>
                                      </p:cBhvr>
                                    </p:animEffect>
                                    <p:set>
                                      <p:cBhvr>
                                        <p:cTn id="125" dur="1" fill="hold">
                                          <p:stCondLst>
                                            <p:cond delay="249"/>
                                          </p:stCondLst>
                                        </p:cTn>
                                        <p:tgtEl>
                                          <p:spTgt spid="15"/>
                                        </p:tgtEl>
                                        <p:attrNameLst>
                                          <p:attrName>style.visibility</p:attrName>
                                        </p:attrNameLst>
                                      </p:cBhvr>
                                      <p:to>
                                        <p:strVal val="hidden"/>
                                      </p:to>
                                    </p:set>
                                  </p:childTnLst>
                                </p:cTn>
                              </p:par>
                              <p:par>
                                <p:cTn id="126" presetID="3" presetClass="exit" presetSubtype="10" fill="hold" grpId="1" nodeType="withEffect">
                                  <p:stCondLst>
                                    <p:cond delay="0"/>
                                  </p:stCondLst>
                                  <p:childTnLst>
                                    <p:animEffect transition="out" filter="blinds(horizontal)">
                                      <p:cBhvr>
                                        <p:cTn id="127" dur="250"/>
                                        <p:tgtEl>
                                          <p:spTgt spid="16"/>
                                        </p:tgtEl>
                                      </p:cBhvr>
                                    </p:animEffect>
                                    <p:set>
                                      <p:cBhvr>
                                        <p:cTn id="128" dur="1" fill="hold">
                                          <p:stCondLst>
                                            <p:cond delay="249"/>
                                          </p:stCondLst>
                                        </p:cTn>
                                        <p:tgtEl>
                                          <p:spTgt spid="16"/>
                                        </p:tgtEl>
                                        <p:attrNameLst>
                                          <p:attrName>style.visibility</p:attrName>
                                        </p:attrNameLst>
                                      </p:cBhvr>
                                      <p:to>
                                        <p:strVal val="hidden"/>
                                      </p:to>
                                    </p:set>
                                  </p:childTnLst>
                                </p:cTn>
                              </p:par>
                              <p:par>
                                <p:cTn id="129" presetID="3" presetClass="exit" presetSubtype="10" fill="hold" grpId="1" nodeType="withEffect">
                                  <p:stCondLst>
                                    <p:cond delay="0"/>
                                  </p:stCondLst>
                                  <p:childTnLst>
                                    <p:animEffect transition="out" filter="blinds(horizontal)">
                                      <p:cBhvr>
                                        <p:cTn id="130" dur="250"/>
                                        <p:tgtEl>
                                          <p:spTgt spid="17"/>
                                        </p:tgtEl>
                                      </p:cBhvr>
                                    </p:animEffect>
                                    <p:set>
                                      <p:cBhvr>
                                        <p:cTn id="131" dur="1" fill="hold">
                                          <p:stCondLst>
                                            <p:cond delay="249"/>
                                          </p:stCondLst>
                                        </p:cTn>
                                        <p:tgtEl>
                                          <p:spTgt spid="17"/>
                                        </p:tgtEl>
                                        <p:attrNameLst>
                                          <p:attrName>style.visibility</p:attrName>
                                        </p:attrNameLst>
                                      </p:cBhvr>
                                      <p:to>
                                        <p:strVal val="hidden"/>
                                      </p:to>
                                    </p:set>
                                  </p:childTnLst>
                                </p:cTn>
                              </p:par>
                              <p:par>
                                <p:cTn id="132" presetID="3" presetClass="exit" presetSubtype="10" fill="hold" grpId="1" nodeType="withEffect">
                                  <p:stCondLst>
                                    <p:cond delay="0"/>
                                  </p:stCondLst>
                                  <p:childTnLst>
                                    <p:animEffect transition="out" filter="blinds(horizontal)">
                                      <p:cBhvr>
                                        <p:cTn id="133" dur="250"/>
                                        <p:tgtEl>
                                          <p:spTgt spid="18"/>
                                        </p:tgtEl>
                                      </p:cBhvr>
                                    </p:animEffect>
                                    <p:set>
                                      <p:cBhvr>
                                        <p:cTn id="134" dur="1" fill="hold">
                                          <p:stCondLst>
                                            <p:cond delay="249"/>
                                          </p:stCondLst>
                                        </p:cTn>
                                        <p:tgtEl>
                                          <p:spTgt spid="18"/>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blinds(horizontal)">
                                      <p:cBhvr>
                                        <p:cTn id="139"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6" grpId="0" animBg="1"/>
      <p:bldP spid="6" grpId="1" animBg="1"/>
      <p:bldP spid="6" grpId="2" animBg="1"/>
      <p:bldP spid="7" grpId="0" animBg="1"/>
      <p:bldP spid="7" grpId="1" animBg="1"/>
      <p:bldP spid="7" grpId="2" animBg="1"/>
      <p:bldP spid="8" grpId="0" animBg="1"/>
      <p:bldP spid="9" grpId="0" animBg="1"/>
      <p:bldP spid="10" grpId="0" animBg="1"/>
      <p:bldP spid="11" grpId="0" animBg="1"/>
      <p:bldP spid="12" grpId="0" animBg="1"/>
      <p:bldP spid="12" grpId="1" animBg="1"/>
      <p:bldP spid="12" grpId="2" animBg="1"/>
      <p:bldP spid="12" grpId="3" animBg="1"/>
      <p:bldP spid="12" grpId="4" animBg="1"/>
      <p:bldP spid="13" grpId="0" animBg="1"/>
      <p:bldP spid="13" grpId="1" animBg="1"/>
      <p:bldP spid="13" grpId="2" animBg="1"/>
      <p:bldP spid="14" grpId="0" animBg="1"/>
      <p:bldP spid="14" grpId="1" animBg="1"/>
      <p:bldP spid="14" grpId="2" animBg="1"/>
      <p:bldP spid="15" grpId="0" animBg="1"/>
      <p:bldP spid="15" grpId="1" animBg="1"/>
      <p:bldP spid="16" grpId="0" animBg="1"/>
      <p:bldP spid="16" grpId="1" animBg="1"/>
      <p:bldP spid="17" grpId="0" animBg="1"/>
      <p:bldP spid="17" grpId="1" animBg="1"/>
      <p:bldP spid="18" grpId="0" animBg="1"/>
      <p:bldP spid="18" grpId="1" animBg="1"/>
      <p:bldP spid="3" grpId="0" animBg="1"/>
      <p:bldP spid="5" grpId="0" animBg="1"/>
      <p:bldP spid="19" grpId="0" animBg="1"/>
      <p:bldP spid="20" grpId="0" animBg="1"/>
      <p:bldP spid="21" grpId="0" animBg="1"/>
      <p:bldP spid="22" grpId="0" animBg="1"/>
      <p:bldP spid="23" grpId="0" animBg="1"/>
      <p:bldP spid="24"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3318-7E6C-4749-470A-1D7285171850}"/>
              </a:ext>
            </a:extLst>
          </p:cNvPr>
          <p:cNvSpPr>
            <a:spLocks noGrp="1"/>
          </p:cNvSpPr>
          <p:nvPr>
            <p:ph type="title"/>
          </p:nvPr>
        </p:nvSpPr>
        <p:spPr/>
        <p:txBody>
          <a:bodyPr>
            <a:normAutofit/>
          </a:bodyPr>
          <a:lstStyle/>
          <a:p>
            <a:r>
              <a:rPr lang="en-US" sz="4000" b="1" dirty="0">
                <a:solidFill>
                  <a:srgbClr val="861F41"/>
                </a:solidFill>
                <a:latin typeface="Bierstadt" panose="020B0004020202020204" pitchFamily="34" charset="0"/>
              </a:rPr>
              <a:t>Homomorphic Authenticated Commitment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A86B49-12D7-1670-83CA-53C5F6A3F618}"/>
                  </a:ext>
                </a:extLst>
              </p:cNvPr>
              <p:cNvSpPr>
                <a:spLocks noGrp="1"/>
              </p:cNvSpPr>
              <p:nvPr>
                <p:ph idx="1"/>
              </p:nvPr>
            </p:nvSpPr>
            <p:spPr/>
            <p:txBody>
              <a:bodyPr/>
              <a:lstStyle/>
              <a:p>
                <a:r>
                  <a:rPr lang="en-US" sz="3200" b="1" dirty="0">
                    <a:solidFill>
                      <a:srgbClr val="002060"/>
                    </a:solidFill>
                  </a:rPr>
                  <a:t>Secret key:</a:t>
                </a:r>
                <a:r>
                  <a:rPr lang="en-US" sz="3200" dirty="0">
                    <a:solidFill>
                      <a:srgbClr val="002060"/>
                    </a:solidFill>
                  </a:rPr>
                  <a:t> </a:t>
                </a:r>
                <a14:m>
                  <m:oMath xmlns:m="http://schemas.openxmlformats.org/officeDocument/2006/math">
                    <m:r>
                      <a:rPr lang="en-US" sz="3200" i="1" smtClean="0">
                        <a:solidFill>
                          <a:srgbClr val="002060"/>
                        </a:solidFill>
                        <a:latin typeface="Cambria Math" panose="02040503050406030204" pitchFamily="18" charset="0"/>
                        <a:ea typeface="Cambria Math" panose="02040503050406030204" pitchFamily="18" charset="0"/>
                      </a:rPr>
                      <m:t>𝛼</m:t>
                    </m:r>
                  </m:oMath>
                </a14:m>
                <a:endParaRPr lang="en-US" sz="3200" dirty="0">
                  <a:solidFill>
                    <a:srgbClr val="002060"/>
                  </a:solidFill>
                </a:endParaRPr>
              </a:p>
              <a:p>
                <a:r>
                  <a:rPr lang="en-US" sz="3200" b="1" dirty="0">
                    <a:solidFill>
                      <a:srgbClr val="002060"/>
                    </a:solidFill>
                  </a:rPr>
                  <a:t>Data block: </a:t>
                </a:r>
                <a14:m>
                  <m:oMath xmlns:m="http://schemas.openxmlformats.org/officeDocument/2006/math">
                    <m:acc>
                      <m:accPr>
                        <m:chr m:val="⃑"/>
                        <m:ctrlPr>
                          <a:rPr lang="en-US" sz="3200" b="0" i="1" smtClean="0">
                            <a:solidFill>
                              <a:srgbClr val="002060"/>
                            </a:solidFill>
                            <a:latin typeface="Cambria Math" panose="02040503050406030204" pitchFamily="18" charset="0"/>
                          </a:rPr>
                        </m:ctrlPr>
                      </m:accPr>
                      <m:e>
                        <m:r>
                          <a:rPr lang="en-US" sz="3200" b="0" i="1" smtClean="0">
                            <a:solidFill>
                              <a:srgbClr val="002060"/>
                            </a:solidFill>
                            <a:latin typeface="Cambria Math" panose="02040503050406030204" pitchFamily="18" charset="0"/>
                          </a:rPr>
                          <m:t>𝑣</m:t>
                        </m:r>
                      </m:e>
                    </m:acc>
                    <m:r>
                      <a:rPr lang="en-US" sz="3200" b="0" i="1" smtClean="0">
                        <a:solidFill>
                          <a:srgbClr val="002060"/>
                        </a:solidFill>
                        <a:latin typeface="Cambria Math" panose="02040503050406030204" pitchFamily="18" charset="0"/>
                      </a:rPr>
                      <m:t>=(</m:t>
                    </m:r>
                    <m:sSub>
                      <m:sSubPr>
                        <m:ctrlPr>
                          <a:rPr lang="en-US" sz="3200" b="0" i="1" smtClean="0">
                            <a:solidFill>
                              <a:srgbClr val="002060"/>
                            </a:solidFill>
                            <a:latin typeface="Cambria Math" panose="02040503050406030204" pitchFamily="18" charset="0"/>
                          </a:rPr>
                        </m:ctrlPr>
                      </m:sSubPr>
                      <m:e>
                        <m:r>
                          <a:rPr lang="en-US" sz="3200" b="0" i="1" smtClean="0">
                            <a:solidFill>
                              <a:srgbClr val="002060"/>
                            </a:solidFill>
                            <a:latin typeface="Cambria Math" panose="02040503050406030204" pitchFamily="18" charset="0"/>
                          </a:rPr>
                          <m:t>𝑣</m:t>
                        </m:r>
                      </m:e>
                      <m:sub>
                        <m:r>
                          <a:rPr lang="en-US" sz="3200" b="0" i="1" smtClean="0">
                            <a:solidFill>
                              <a:srgbClr val="002060"/>
                            </a:solidFill>
                            <a:latin typeface="Cambria Math" panose="02040503050406030204" pitchFamily="18" charset="0"/>
                          </a:rPr>
                          <m:t>1</m:t>
                        </m:r>
                      </m:sub>
                    </m:sSub>
                    <m:r>
                      <a:rPr lang="en-US" sz="3200" b="0" i="1" smtClean="0">
                        <a:solidFill>
                          <a:srgbClr val="002060"/>
                        </a:solidFill>
                        <a:latin typeface="Cambria Math" panose="02040503050406030204" pitchFamily="18" charset="0"/>
                      </a:rPr>
                      <m:t>, </m:t>
                    </m:r>
                    <m:sSub>
                      <m:sSubPr>
                        <m:ctrlPr>
                          <a:rPr lang="en-US" sz="3200" b="0" i="1" smtClean="0">
                            <a:solidFill>
                              <a:srgbClr val="002060"/>
                            </a:solidFill>
                            <a:latin typeface="Cambria Math" panose="02040503050406030204" pitchFamily="18" charset="0"/>
                          </a:rPr>
                        </m:ctrlPr>
                      </m:sSubPr>
                      <m:e>
                        <m:r>
                          <a:rPr lang="en-US" sz="3200" b="0" i="1" smtClean="0">
                            <a:solidFill>
                              <a:srgbClr val="002060"/>
                            </a:solidFill>
                            <a:latin typeface="Cambria Math" panose="02040503050406030204" pitchFamily="18" charset="0"/>
                          </a:rPr>
                          <m:t>𝑣</m:t>
                        </m:r>
                      </m:e>
                      <m:sub>
                        <m:r>
                          <a:rPr lang="en-US" sz="3200" b="0" i="1" smtClean="0">
                            <a:solidFill>
                              <a:srgbClr val="002060"/>
                            </a:solidFill>
                            <a:latin typeface="Cambria Math" panose="02040503050406030204" pitchFamily="18" charset="0"/>
                          </a:rPr>
                          <m:t>2</m:t>
                        </m:r>
                      </m:sub>
                    </m:sSub>
                    <m:r>
                      <a:rPr lang="en-US" sz="3200" b="0" i="1" smtClean="0">
                        <a:solidFill>
                          <a:srgbClr val="002060"/>
                        </a:solidFill>
                        <a:latin typeface="Cambria Math" panose="02040503050406030204" pitchFamily="18" charset="0"/>
                      </a:rPr>
                      <m:t>, …, </m:t>
                    </m:r>
                    <m:sSub>
                      <m:sSubPr>
                        <m:ctrlPr>
                          <a:rPr lang="en-US" sz="3200" b="0" i="1" smtClean="0">
                            <a:solidFill>
                              <a:srgbClr val="002060"/>
                            </a:solidFill>
                            <a:latin typeface="Cambria Math" panose="02040503050406030204" pitchFamily="18" charset="0"/>
                          </a:rPr>
                        </m:ctrlPr>
                      </m:sSubPr>
                      <m:e>
                        <m:r>
                          <a:rPr lang="en-US" sz="3200" b="0" i="1" smtClean="0">
                            <a:solidFill>
                              <a:srgbClr val="002060"/>
                            </a:solidFill>
                            <a:latin typeface="Cambria Math" panose="02040503050406030204" pitchFamily="18" charset="0"/>
                          </a:rPr>
                          <m:t>𝑣</m:t>
                        </m:r>
                      </m:e>
                      <m:sub>
                        <m:r>
                          <a:rPr lang="en-US" sz="3200" b="0" i="1" smtClean="0">
                            <a:solidFill>
                              <a:srgbClr val="002060"/>
                            </a:solidFill>
                            <a:latin typeface="Cambria Math" panose="02040503050406030204" pitchFamily="18" charset="0"/>
                          </a:rPr>
                          <m:t>𝑛</m:t>
                        </m:r>
                      </m:sub>
                    </m:sSub>
                    <m:r>
                      <a:rPr lang="en-US" sz="3200" b="0" i="1" smtClean="0">
                        <a:solidFill>
                          <a:srgbClr val="002060"/>
                        </a:solidFill>
                        <a:latin typeface="Cambria Math" panose="02040503050406030204" pitchFamily="18" charset="0"/>
                      </a:rPr>
                      <m:t>)</m:t>
                    </m:r>
                  </m:oMath>
                </a14:m>
                <a:endParaRPr lang="en-US" sz="3200" dirty="0">
                  <a:solidFill>
                    <a:srgbClr val="002060"/>
                  </a:solidFill>
                </a:endParaRPr>
              </a:p>
              <a:p>
                <a:r>
                  <a:rPr lang="en-US" sz="3200" b="1" dirty="0">
                    <a:solidFill>
                      <a:srgbClr val="002060"/>
                    </a:solidFill>
                  </a:rPr>
                  <a:t>Commitment of </a:t>
                </a:r>
                <a14:m>
                  <m:oMath xmlns:m="http://schemas.openxmlformats.org/officeDocument/2006/math">
                    <m:acc>
                      <m:accPr>
                        <m:chr m:val="⃑"/>
                        <m:ctrlPr>
                          <a:rPr lang="en-US" sz="3200" b="1" i="1" smtClean="0">
                            <a:solidFill>
                              <a:srgbClr val="002060"/>
                            </a:solidFill>
                            <a:latin typeface="Cambria Math" panose="02040503050406030204" pitchFamily="18" charset="0"/>
                          </a:rPr>
                        </m:ctrlPr>
                      </m:accPr>
                      <m:e>
                        <m:r>
                          <a:rPr lang="en-US" sz="3200" b="1" i="1" smtClean="0">
                            <a:solidFill>
                              <a:srgbClr val="002060"/>
                            </a:solidFill>
                            <a:latin typeface="Cambria Math" panose="02040503050406030204" pitchFamily="18" charset="0"/>
                          </a:rPr>
                          <m:t>𝒗</m:t>
                        </m:r>
                      </m:e>
                    </m:acc>
                  </m:oMath>
                </a14:m>
                <a:r>
                  <a:rPr lang="en-US" sz="3200" b="1" dirty="0">
                    <a:solidFill>
                      <a:srgbClr val="002060"/>
                    </a:solidFill>
                  </a:rPr>
                  <a:t>: </a:t>
                </a:r>
              </a:p>
              <a:p>
                <a:pPr marL="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rgbClr val="002060"/>
                          </a:solidFill>
                          <a:latin typeface="Cambria Math" panose="02040503050406030204" pitchFamily="18" charset="0"/>
                          <a:ea typeface="Cambria Math" panose="02040503050406030204" pitchFamily="18" charset="0"/>
                        </a:rPr>
                        <m:t>cm</m:t>
                      </m:r>
                      <m:r>
                        <a:rPr lang="en-US" sz="3200" b="0" i="1" smtClean="0">
                          <a:solidFill>
                            <a:srgbClr val="002060"/>
                          </a:solidFill>
                          <a:latin typeface="Cambria Math" panose="02040503050406030204" pitchFamily="18" charset="0"/>
                          <a:ea typeface="Cambria Math" panose="02040503050406030204" pitchFamily="18" charset="0"/>
                        </a:rPr>
                        <m:t> ≔</m:t>
                      </m:r>
                      <m:sSup>
                        <m:sSupPr>
                          <m:ctrlPr>
                            <a:rPr lang="en-US" sz="3200" i="1">
                              <a:solidFill>
                                <a:srgbClr val="002060"/>
                              </a:solidFill>
                              <a:latin typeface="Cambria Math" panose="02040503050406030204" pitchFamily="18" charset="0"/>
                              <a:ea typeface="Cambria Math" panose="02040503050406030204" pitchFamily="18" charset="0"/>
                            </a:rPr>
                          </m:ctrlPr>
                        </m:sSupPr>
                        <m:e>
                          <m:acc>
                            <m:accPr>
                              <m:chr m:val="⃗"/>
                              <m:ctrlPr>
                                <a:rPr lang="en-US" sz="3200" i="1">
                                  <a:solidFill>
                                    <a:srgbClr val="002060"/>
                                  </a:solidFill>
                                  <a:latin typeface="Cambria Math" panose="02040503050406030204" pitchFamily="18" charset="0"/>
                                  <a:ea typeface="Cambria Math" panose="02040503050406030204" pitchFamily="18" charset="0"/>
                                </a:rPr>
                              </m:ctrlPr>
                            </m:accPr>
                            <m:e>
                              <m:r>
                                <a:rPr lang="en-US" sz="3200" i="1">
                                  <a:solidFill>
                                    <a:srgbClr val="002060"/>
                                  </a:solidFill>
                                  <a:latin typeface="Cambria Math" panose="02040503050406030204" pitchFamily="18" charset="0"/>
                                  <a:ea typeface="Cambria Math" panose="02040503050406030204" pitchFamily="18" charset="0"/>
                                </a:rPr>
                                <m:t>𝑔</m:t>
                              </m:r>
                            </m:e>
                          </m:acc>
                        </m:e>
                        <m:sup>
                          <m:acc>
                            <m:accPr>
                              <m:chr m:val="⃗"/>
                              <m:ctrlPr>
                                <a:rPr lang="en-US" sz="3200" i="1">
                                  <a:solidFill>
                                    <a:srgbClr val="002060"/>
                                  </a:solidFill>
                                  <a:latin typeface="Cambria Math" panose="02040503050406030204" pitchFamily="18" charset="0"/>
                                  <a:ea typeface="Cambria Math" panose="02040503050406030204" pitchFamily="18" charset="0"/>
                                </a:rPr>
                              </m:ctrlPr>
                            </m:accPr>
                            <m:e>
                              <m:r>
                                <a:rPr lang="en-US" sz="3200" i="1">
                                  <a:solidFill>
                                    <a:srgbClr val="002060"/>
                                  </a:solidFill>
                                  <a:latin typeface="Cambria Math" panose="02040503050406030204" pitchFamily="18" charset="0"/>
                                  <a:ea typeface="Cambria Math" panose="02040503050406030204" pitchFamily="18" charset="0"/>
                                </a:rPr>
                                <m:t>𝑣</m:t>
                              </m:r>
                            </m:e>
                          </m:acc>
                        </m:sup>
                      </m:sSup>
                    </m:oMath>
                  </m:oMathPara>
                </a14:m>
                <a:endParaRPr lang="en-US" sz="3200" b="1" dirty="0">
                  <a:solidFill>
                    <a:srgbClr val="002060"/>
                  </a:solidFill>
                </a:endParaRPr>
              </a:p>
              <a:p>
                <a:r>
                  <a:rPr lang="en-US" sz="3200" b="1" dirty="0">
                    <a:solidFill>
                      <a:srgbClr val="002060"/>
                    </a:solidFill>
                  </a:rPr>
                  <a:t>MAC of Commitment:</a:t>
                </a:r>
                <a:endParaRPr lang="en-US" sz="3200" b="0" dirty="0">
                  <a:solidFill>
                    <a:srgbClr val="002060"/>
                  </a:solidFill>
                </a:endParaRPr>
              </a:p>
              <a:p>
                <a:pPr marL="0" indent="0">
                  <a:buNone/>
                </a:pPr>
                <a14:m>
                  <m:oMathPara xmlns:m="http://schemas.openxmlformats.org/officeDocument/2006/math">
                    <m:oMathParaPr>
                      <m:jc m:val="centerGroup"/>
                    </m:oMathParaPr>
                    <m:oMath xmlns:m="http://schemas.openxmlformats.org/officeDocument/2006/math">
                      <m:r>
                        <a:rPr lang="en-US" sz="3200" i="1" smtClean="0">
                          <a:solidFill>
                            <a:srgbClr val="002060"/>
                          </a:solidFill>
                          <a:latin typeface="Cambria Math" panose="02040503050406030204" pitchFamily="18" charset="0"/>
                          <a:ea typeface="Cambria Math" panose="02040503050406030204" pitchFamily="18" charset="0"/>
                        </a:rPr>
                        <m:t>𝜎</m:t>
                      </m:r>
                      <m:r>
                        <a:rPr lang="en-US" sz="3200" b="0" i="1" smtClean="0">
                          <a:solidFill>
                            <a:srgbClr val="002060"/>
                          </a:solidFill>
                          <a:latin typeface="Cambria Math" panose="02040503050406030204" pitchFamily="18" charset="0"/>
                          <a:ea typeface="Cambria Math" panose="02040503050406030204" pitchFamily="18" charset="0"/>
                        </a:rPr>
                        <m:t> ≔ </m:t>
                      </m:r>
                      <m:sSup>
                        <m:sSupPr>
                          <m:ctrlPr>
                            <a:rPr lang="en-US" sz="3200" b="0" i="1" smtClean="0">
                              <a:solidFill>
                                <a:srgbClr val="002060"/>
                              </a:solidFill>
                              <a:latin typeface="Cambria Math" panose="02040503050406030204" pitchFamily="18" charset="0"/>
                              <a:ea typeface="Cambria Math" panose="02040503050406030204" pitchFamily="18" charset="0"/>
                            </a:rPr>
                          </m:ctrlPr>
                        </m:sSupPr>
                        <m:e>
                          <m:r>
                            <a:rPr lang="en-US" sz="3200" b="0" i="1" smtClean="0">
                              <a:solidFill>
                                <a:srgbClr val="002060"/>
                              </a:solidFill>
                              <a:latin typeface="Cambria Math" panose="02040503050406030204" pitchFamily="18" charset="0"/>
                              <a:ea typeface="Cambria Math" panose="02040503050406030204" pitchFamily="18" charset="0"/>
                            </a:rPr>
                            <m:t>(</m:t>
                          </m:r>
                          <m:sSup>
                            <m:sSupPr>
                              <m:ctrlPr>
                                <a:rPr lang="en-US" sz="3200" b="0" i="1" smtClean="0">
                                  <a:solidFill>
                                    <a:srgbClr val="002060"/>
                                  </a:solidFill>
                                  <a:latin typeface="Cambria Math" panose="02040503050406030204" pitchFamily="18" charset="0"/>
                                  <a:ea typeface="Cambria Math" panose="02040503050406030204" pitchFamily="18" charset="0"/>
                                </a:rPr>
                              </m:ctrlPr>
                            </m:sSupPr>
                            <m:e>
                              <m:acc>
                                <m:accPr>
                                  <m:chr m:val="⃗"/>
                                  <m:ctrlPr>
                                    <a:rPr lang="en-US" sz="3200" b="0" i="1" smtClean="0">
                                      <a:solidFill>
                                        <a:srgbClr val="002060"/>
                                      </a:solidFill>
                                      <a:latin typeface="Cambria Math" panose="02040503050406030204" pitchFamily="18" charset="0"/>
                                      <a:ea typeface="Cambria Math" panose="02040503050406030204" pitchFamily="18" charset="0"/>
                                    </a:rPr>
                                  </m:ctrlPr>
                                </m:accPr>
                                <m:e>
                                  <m:r>
                                    <a:rPr lang="en-US" sz="3200" b="0" i="1" smtClean="0">
                                      <a:solidFill>
                                        <a:srgbClr val="002060"/>
                                      </a:solidFill>
                                      <a:latin typeface="Cambria Math" panose="02040503050406030204" pitchFamily="18" charset="0"/>
                                      <a:ea typeface="Cambria Math" panose="02040503050406030204" pitchFamily="18" charset="0"/>
                                    </a:rPr>
                                    <m:t>𝑔</m:t>
                                  </m:r>
                                </m:e>
                              </m:acc>
                            </m:e>
                            <m:sup>
                              <m:acc>
                                <m:accPr>
                                  <m:chr m:val="⃗"/>
                                  <m:ctrlPr>
                                    <a:rPr lang="en-US" sz="3200" b="0" i="1" smtClean="0">
                                      <a:solidFill>
                                        <a:srgbClr val="002060"/>
                                      </a:solidFill>
                                      <a:latin typeface="Cambria Math" panose="02040503050406030204" pitchFamily="18" charset="0"/>
                                      <a:ea typeface="Cambria Math" panose="02040503050406030204" pitchFamily="18" charset="0"/>
                                    </a:rPr>
                                  </m:ctrlPr>
                                </m:accPr>
                                <m:e>
                                  <m:r>
                                    <a:rPr lang="en-US" sz="3200" b="0" i="1" smtClean="0">
                                      <a:solidFill>
                                        <a:srgbClr val="002060"/>
                                      </a:solidFill>
                                      <a:latin typeface="Cambria Math" panose="02040503050406030204" pitchFamily="18" charset="0"/>
                                      <a:ea typeface="Cambria Math" panose="02040503050406030204" pitchFamily="18" charset="0"/>
                                    </a:rPr>
                                    <m:t>𝑣</m:t>
                                  </m:r>
                                </m:e>
                              </m:acc>
                            </m:sup>
                          </m:sSup>
                          <m:r>
                            <a:rPr lang="en-US" sz="3200" b="0" i="1" smtClean="0">
                              <a:solidFill>
                                <a:srgbClr val="002060"/>
                              </a:solidFill>
                              <a:latin typeface="Cambria Math" panose="02040503050406030204" pitchFamily="18" charset="0"/>
                              <a:ea typeface="Cambria Math" panose="02040503050406030204" pitchFamily="18" charset="0"/>
                            </a:rPr>
                            <m:t>)</m:t>
                          </m:r>
                        </m:e>
                        <m:sup>
                          <m:r>
                            <a:rPr lang="en-US" sz="3200" b="0" i="1" smtClean="0">
                              <a:solidFill>
                                <a:srgbClr val="FF0000"/>
                              </a:solidFill>
                              <a:latin typeface="Cambria Math" panose="02040503050406030204" pitchFamily="18" charset="0"/>
                              <a:ea typeface="Cambria Math" panose="02040503050406030204" pitchFamily="18" charset="0"/>
                            </a:rPr>
                            <m:t>𝛼</m:t>
                          </m:r>
                        </m:sup>
                      </m:sSup>
                      <m:sSup>
                        <m:sSupPr>
                          <m:ctrlPr>
                            <a:rPr lang="en-US" sz="3200" b="0" i="1" smtClean="0">
                              <a:solidFill>
                                <a:srgbClr val="FF0000"/>
                              </a:solidFill>
                              <a:latin typeface="Cambria Math" panose="02040503050406030204" pitchFamily="18" charset="0"/>
                              <a:ea typeface="Cambria Math" panose="02040503050406030204" pitchFamily="18" charset="0"/>
                            </a:rPr>
                          </m:ctrlPr>
                        </m:sSupPr>
                        <m:e>
                          <m:r>
                            <a:rPr lang="en-US" sz="3200" b="0" i="1" smtClean="0">
                              <a:solidFill>
                                <a:srgbClr val="FF0000"/>
                              </a:solidFill>
                              <a:latin typeface="Cambria Math" panose="02040503050406030204" pitchFamily="18" charset="0"/>
                              <a:ea typeface="Cambria Math" panose="02040503050406030204" pitchFamily="18" charset="0"/>
                            </a:rPr>
                            <m:t>h</m:t>
                          </m:r>
                        </m:e>
                        <m:sup>
                          <m:r>
                            <a:rPr lang="en-US" sz="3200" b="0" i="1" smtClean="0">
                              <a:solidFill>
                                <a:srgbClr val="FF0000"/>
                              </a:solidFill>
                              <a:latin typeface="Cambria Math" panose="02040503050406030204" pitchFamily="18" charset="0"/>
                              <a:ea typeface="Cambria Math" panose="02040503050406030204" pitchFamily="18" charset="0"/>
                            </a:rPr>
                            <m:t>𝑟</m:t>
                          </m:r>
                        </m:sup>
                      </m:sSup>
                    </m:oMath>
                  </m:oMathPara>
                </a14:m>
                <a:endParaRPr lang="en-US" sz="3200" dirty="0">
                  <a:solidFill>
                    <a:srgbClr val="FF0000"/>
                  </a:solidFill>
                </a:endParaRPr>
              </a:p>
            </p:txBody>
          </p:sp>
        </mc:Choice>
        <mc:Fallback xmlns="">
          <p:sp>
            <p:nvSpPr>
              <p:cNvPr id="3" name="Content Placeholder 2">
                <a:extLst>
                  <a:ext uri="{FF2B5EF4-FFF2-40B4-BE49-F238E27FC236}">
                    <a16:creationId xmlns:a16="http://schemas.microsoft.com/office/drawing/2014/main" id="{D2A86B49-12D7-1670-83CA-53C5F6A3F618}"/>
                  </a:ext>
                </a:extLst>
              </p:cNvPr>
              <p:cNvSpPr>
                <a:spLocks noGrp="1" noRot="1" noChangeAspect="1" noMove="1" noResize="1" noEditPoints="1" noAdjustHandles="1" noChangeArrowheads="1" noChangeShapeType="1" noTextEdit="1"/>
              </p:cNvSpPr>
              <p:nvPr>
                <p:ph idx="1"/>
              </p:nvPr>
            </p:nvSpPr>
            <p:spPr>
              <a:blipFill>
                <a:blip r:embed="rId3"/>
                <a:stretch>
                  <a:fillRect l="-1327" t="-2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F46ADC4-9A44-2C6F-AEF2-BF64BB32B4D8}"/>
                  </a:ext>
                </a:extLst>
              </p:cNvPr>
              <p:cNvSpPr txBox="1"/>
              <p:nvPr/>
            </p:nvSpPr>
            <p:spPr>
              <a:xfrm>
                <a:off x="6434858" y="4589693"/>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ea typeface="Cambria Math" panose="02040503050406030204" pitchFamily="18" charset="0"/>
                        </a:rPr>
                        <m:t>h</m:t>
                      </m:r>
                      <m:r>
                        <a:rPr lang="en-US" sz="2400" b="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ea typeface="Cambria Math" panose="02040503050406030204" pitchFamily="18" charset="0"/>
                        </a:rPr>
                        <m:t>𝔾</m:t>
                      </m:r>
                    </m:oMath>
                  </m:oMathPara>
                </a14:m>
                <a:endParaRPr lang="en-US" sz="2400" dirty="0">
                  <a:solidFill>
                    <a:srgbClr val="002060"/>
                  </a:solidFill>
                  <a:latin typeface="Bierstadt" panose="020B0004020202020204" pitchFamily="34" charset="0"/>
                </a:endParaRPr>
              </a:p>
            </p:txBody>
          </p:sp>
        </mc:Choice>
        <mc:Fallback xmlns="">
          <p:sp>
            <p:nvSpPr>
              <p:cNvPr id="6" name="TextBox 5">
                <a:extLst>
                  <a:ext uri="{FF2B5EF4-FFF2-40B4-BE49-F238E27FC236}">
                    <a16:creationId xmlns:a16="http://schemas.microsoft.com/office/drawing/2014/main" id="{BF46ADC4-9A44-2C6F-AEF2-BF64BB32B4D8}"/>
                  </a:ext>
                </a:extLst>
              </p:cNvPr>
              <p:cNvSpPr txBox="1">
                <a:spLocks noRot="1" noChangeAspect="1" noMove="1" noResize="1" noEditPoints="1" noAdjustHandles="1" noChangeArrowheads="1" noChangeShapeType="1" noTextEdit="1"/>
              </p:cNvSpPr>
              <p:nvPr/>
            </p:nvSpPr>
            <p:spPr>
              <a:xfrm>
                <a:off x="6434858" y="4589693"/>
                <a:ext cx="6100762"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F48F5E-8D98-3757-92EC-DCEBA6936C01}"/>
                  </a:ext>
                </a:extLst>
              </p:cNvPr>
              <p:cNvSpPr txBox="1"/>
              <p:nvPr/>
            </p:nvSpPr>
            <p:spPr>
              <a:xfrm>
                <a:off x="7421432" y="3464090"/>
                <a:ext cx="427049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𝑔</m:t>
                          </m:r>
                        </m:e>
                      </m:acc>
                      <m:r>
                        <a:rPr lang="en-US" sz="2400" i="1" smtClean="0">
                          <a:solidFill>
                            <a:srgbClr val="002060"/>
                          </a:solidFill>
                          <a:latin typeface="Cambria Math" panose="02040503050406030204" pitchFamily="18" charset="0"/>
                          <a:ea typeface="Cambria Math" panose="02040503050406030204" pitchFamily="18" charset="0"/>
                        </a:rPr>
                        <m:t>∈</m:t>
                      </m:r>
                      <m:sSup>
                        <m:sSupPr>
                          <m:ctrlPr>
                            <a:rPr lang="en-US" sz="2400" i="1" smtClean="0">
                              <a:solidFill>
                                <a:srgbClr val="002060"/>
                              </a:solidFill>
                              <a:latin typeface="Cambria Math" panose="02040503050406030204" pitchFamily="18" charset="0"/>
                              <a:ea typeface="Cambria Math" panose="02040503050406030204" pitchFamily="18" charset="0"/>
                            </a:rPr>
                          </m:ctrlPr>
                        </m:sSupPr>
                        <m:e>
                          <m:r>
                            <a:rPr lang="en-US" sz="2400" i="1" smtClean="0">
                              <a:solidFill>
                                <a:srgbClr val="002060"/>
                              </a:solidFill>
                              <a:latin typeface="Cambria Math" panose="02040503050406030204" pitchFamily="18" charset="0"/>
                              <a:ea typeface="Cambria Math" panose="02040503050406030204" pitchFamily="18" charset="0"/>
                            </a:rPr>
                            <m:t>𝔾</m:t>
                          </m:r>
                        </m:e>
                        <m:sup>
                          <m:r>
                            <a:rPr lang="en-US" sz="2400" b="0" i="1" smtClean="0">
                              <a:solidFill>
                                <a:srgbClr val="002060"/>
                              </a:solidFill>
                              <a:latin typeface="Cambria Math" panose="02040503050406030204" pitchFamily="18" charset="0"/>
                              <a:ea typeface="Cambria Math" panose="02040503050406030204" pitchFamily="18" charset="0"/>
                            </a:rPr>
                            <m:t>𝑛</m:t>
                          </m:r>
                        </m:sup>
                      </m:sSup>
                    </m:oMath>
                  </m:oMathPara>
                </a14:m>
                <a:endParaRPr lang="en-US" sz="2400" dirty="0">
                  <a:solidFill>
                    <a:srgbClr val="002060"/>
                  </a:solidFill>
                  <a:latin typeface="Bierstadt" panose="020B0004020202020204" pitchFamily="34" charset="0"/>
                </a:endParaRPr>
              </a:p>
            </p:txBody>
          </p:sp>
        </mc:Choice>
        <mc:Fallback xmlns="">
          <p:sp>
            <p:nvSpPr>
              <p:cNvPr id="10" name="TextBox 9">
                <a:extLst>
                  <a:ext uri="{FF2B5EF4-FFF2-40B4-BE49-F238E27FC236}">
                    <a16:creationId xmlns:a16="http://schemas.microsoft.com/office/drawing/2014/main" id="{04F48F5E-8D98-3757-92EC-DCEBA6936C01}"/>
                  </a:ext>
                </a:extLst>
              </p:cNvPr>
              <p:cNvSpPr txBox="1">
                <a:spLocks noRot="1" noChangeAspect="1" noMove="1" noResize="1" noEditPoints="1" noAdjustHandles="1" noChangeArrowheads="1" noChangeShapeType="1" noTextEdit="1"/>
              </p:cNvSpPr>
              <p:nvPr/>
            </p:nvSpPr>
            <p:spPr>
              <a:xfrm>
                <a:off x="7421432" y="3464090"/>
                <a:ext cx="4270494" cy="461665"/>
              </a:xfrm>
              <a:prstGeom prst="rect">
                <a:avLst/>
              </a:prstGeom>
              <a:blipFill>
                <a:blip r:embed="rId5"/>
                <a:stretch>
                  <a:fillRect t="-21053" b="-5263"/>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3F41CFF0-E10A-44E6-5E3E-187BCA865372}"/>
              </a:ext>
            </a:extLst>
          </p:cNvPr>
          <p:cNvSpPr/>
          <p:nvPr/>
        </p:nvSpPr>
        <p:spPr>
          <a:xfrm>
            <a:off x="6992802" y="4442713"/>
            <a:ext cx="449448" cy="38330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09F214D-9B79-A29A-D8CF-914FB3421B03}"/>
                  </a:ext>
                </a:extLst>
              </p:cNvPr>
              <p:cNvSpPr txBox="1"/>
              <p:nvPr/>
            </p:nvSpPr>
            <p:spPr>
              <a:xfrm>
                <a:off x="6992802" y="4059152"/>
                <a:ext cx="350794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m:rPr>
                              <m:nor/>
                            </m:rPr>
                            <a:rPr lang="en-US" sz="2400" dirty="0">
                              <a:solidFill>
                                <a:srgbClr val="FF0000"/>
                              </a:solidFill>
                              <a:latin typeface="Bierstadt" panose="020B0004020202020204" pitchFamily="34" charset="0"/>
                            </a:rPr>
                            <m:t>PRF</m:t>
                          </m:r>
                        </m:e>
                        <m:sub>
                          <m:r>
                            <a:rPr lang="en-US" sz="2400" b="0" i="1" smtClean="0">
                              <a:solidFill>
                                <a:srgbClr val="FF0000"/>
                              </a:solidFill>
                              <a:latin typeface="Cambria Math" panose="02040503050406030204" pitchFamily="18" charset="0"/>
                            </a:rPr>
                            <m:t>𝑘</m:t>
                          </m:r>
                        </m:sub>
                      </m:sSub>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𝑡𝑖𝑚𝑒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𝑙𝑒𝑣𝑒𝑙</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𝑖𝑛𝑑𝑒𝑥</m:t>
                      </m:r>
                      <m:r>
                        <a:rPr lang="en-US" sz="2400" b="0" i="1" smtClean="0">
                          <a:solidFill>
                            <a:srgbClr val="FF0000"/>
                          </a:solidFill>
                          <a:latin typeface="Cambria Math" panose="02040503050406030204" pitchFamily="18" charset="0"/>
                        </a:rPr>
                        <m:t>)</m:t>
                      </m:r>
                    </m:oMath>
                  </m:oMathPara>
                </a14:m>
                <a:endParaRPr lang="en-US" sz="2400" dirty="0">
                  <a:solidFill>
                    <a:srgbClr val="FF0000"/>
                  </a:solidFill>
                  <a:latin typeface="Bierstadt" panose="020B0004020202020204" pitchFamily="34" charset="0"/>
                </a:endParaRPr>
              </a:p>
            </p:txBody>
          </p:sp>
        </mc:Choice>
        <mc:Fallback xmlns="">
          <p:sp>
            <p:nvSpPr>
              <p:cNvPr id="13" name="TextBox 12">
                <a:extLst>
                  <a:ext uri="{FF2B5EF4-FFF2-40B4-BE49-F238E27FC236}">
                    <a16:creationId xmlns:a16="http://schemas.microsoft.com/office/drawing/2014/main" id="{009F214D-9B79-A29A-D8CF-914FB3421B03}"/>
                  </a:ext>
                </a:extLst>
              </p:cNvPr>
              <p:cNvSpPr txBox="1">
                <a:spLocks noRot="1" noChangeAspect="1" noMove="1" noResize="1" noEditPoints="1" noAdjustHandles="1" noChangeArrowheads="1" noChangeShapeType="1" noTextEdit="1"/>
              </p:cNvSpPr>
              <p:nvPr/>
            </p:nvSpPr>
            <p:spPr>
              <a:xfrm>
                <a:off x="6992802" y="4059152"/>
                <a:ext cx="3507948" cy="461665"/>
              </a:xfrm>
              <a:prstGeom prst="rect">
                <a:avLst/>
              </a:prstGeom>
              <a:blipFill>
                <a:blip r:embed="rId6"/>
                <a:stretch>
                  <a:fillRect b="-1315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1341EE1-B65B-D252-C977-0F270EC5D92B}"/>
              </a:ext>
            </a:extLst>
          </p:cNvPr>
          <p:cNvSpPr txBox="1"/>
          <p:nvPr/>
        </p:nvSpPr>
        <p:spPr>
          <a:xfrm>
            <a:off x="6597167" y="4978750"/>
            <a:ext cx="816506" cy="461665"/>
          </a:xfrm>
          <a:prstGeom prst="rect">
            <a:avLst/>
          </a:prstGeom>
          <a:noFill/>
        </p:spPr>
        <p:txBody>
          <a:bodyPr wrap="none" rtlCol="0">
            <a:spAutoFit/>
          </a:bodyPr>
          <a:lstStyle/>
          <a:p>
            <a:r>
              <a:rPr lang="en-US" sz="2400" u="sng" dirty="0">
                <a:solidFill>
                  <a:srgbClr val="FF0000"/>
                </a:solidFill>
                <a:latin typeface="Bierstadt" panose="020B0004020202020204" pitchFamily="34" charset="0"/>
              </a:rPr>
              <a:t>MAC</a:t>
            </a:r>
          </a:p>
        </p:txBody>
      </p:sp>
      <p:sp>
        <p:nvSpPr>
          <p:cNvPr id="4" name="Slide Number Placeholder 3">
            <a:extLst>
              <a:ext uri="{FF2B5EF4-FFF2-40B4-BE49-F238E27FC236}">
                <a16:creationId xmlns:a16="http://schemas.microsoft.com/office/drawing/2014/main" id="{AB652B15-DABE-3CA3-974D-E8234D41345D}"/>
              </a:ext>
            </a:extLst>
          </p:cNvPr>
          <p:cNvSpPr>
            <a:spLocks noGrp="1"/>
          </p:cNvSpPr>
          <p:nvPr>
            <p:ph type="sldNum" sz="quarter" idx="12"/>
          </p:nvPr>
        </p:nvSpPr>
        <p:spPr/>
        <p:txBody>
          <a:bodyPr/>
          <a:lstStyle/>
          <a:p>
            <a:fld id="{C2D47E1E-16B8-6B43-8345-A36FFC908F81}" type="slidenum">
              <a:rPr lang="en-US" smtClean="0"/>
              <a:t>7</a:t>
            </a:fld>
            <a:endParaRPr lang="en-US"/>
          </a:p>
        </p:txBody>
      </p:sp>
    </p:spTree>
    <p:extLst>
      <p:ext uri="{BB962C8B-B14F-4D97-AF65-F5344CB8AC3E}">
        <p14:creationId xmlns:p14="http://schemas.microsoft.com/office/powerpoint/2010/main" val="26614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2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25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250"/>
                                        <p:tgtEl>
                                          <p:spTgt spid="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6AD9-7A97-D984-1145-33B7EE763454}"/>
              </a:ext>
            </a:extLst>
          </p:cNvPr>
          <p:cNvSpPr>
            <a:spLocks noGrp="1"/>
          </p:cNvSpPr>
          <p:nvPr>
            <p:ph type="title"/>
          </p:nvPr>
        </p:nvSpPr>
        <p:spPr>
          <a:xfrm>
            <a:off x="838200" y="353932"/>
            <a:ext cx="10515600" cy="1325563"/>
          </a:xfrm>
        </p:spPr>
        <p:txBody>
          <a:bodyPr>
            <a:normAutofit/>
          </a:bodyPr>
          <a:lstStyle/>
          <a:p>
            <a:r>
              <a:rPr lang="en-US" sz="4000" b="1" dirty="0">
                <a:solidFill>
                  <a:srgbClr val="861F41"/>
                </a:solidFill>
                <a:latin typeface="Bierstadt" panose="020B0004020202020204" pitchFamily="34" charset="0"/>
                <a:cs typeface="Arial" panose="020B0604020202020204" pitchFamily="34" charset="0"/>
              </a:rPr>
              <a:t>Data Structures</a:t>
            </a:r>
          </a:p>
        </p:txBody>
      </p:sp>
      <p:sp>
        <p:nvSpPr>
          <p:cNvPr id="6" name="Rectangle 5">
            <a:extLst>
              <a:ext uri="{FF2B5EF4-FFF2-40B4-BE49-F238E27FC236}">
                <a16:creationId xmlns:a16="http://schemas.microsoft.com/office/drawing/2014/main" id="{57EB68F7-919C-3FEE-DDD0-355492302E27}"/>
              </a:ext>
            </a:extLst>
          </p:cNvPr>
          <p:cNvSpPr/>
          <p:nvPr/>
        </p:nvSpPr>
        <p:spPr>
          <a:xfrm>
            <a:off x="2328137" y="494109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88E62D-936E-EB1B-AC8D-5E53F929D041}"/>
              </a:ext>
            </a:extLst>
          </p:cNvPr>
          <p:cNvSpPr/>
          <p:nvPr/>
        </p:nvSpPr>
        <p:spPr>
          <a:xfrm>
            <a:off x="2937737" y="4941090"/>
            <a:ext cx="320040" cy="320040"/>
          </a:xfrm>
          <a:prstGeom prst="rect">
            <a:avLst/>
          </a:prstGeom>
          <a:solidFill>
            <a:srgbClr val="8FAADC"/>
          </a:solidFill>
          <a:ln>
            <a:solidFill>
              <a:schemeClr val="accent1">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487BCD-382B-F71E-5C40-8A7A88424D4F}"/>
              </a:ext>
            </a:extLst>
          </p:cNvPr>
          <p:cNvSpPr/>
          <p:nvPr/>
        </p:nvSpPr>
        <p:spPr>
          <a:xfrm>
            <a:off x="35473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905C08-29C4-32BD-7D1A-AFB780EB2DB5}"/>
              </a:ext>
            </a:extLst>
          </p:cNvPr>
          <p:cNvSpPr/>
          <p:nvPr/>
        </p:nvSpPr>
        <p:spPr>
          <a:xfrm>
            <a:off x="41569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C68A11-9935-56CA-88FE-84A15EA32E4B}"/>
              </a:ext>
            </a:extLst>
          </p:cNvPr>
          <p:cNvSpPr/>
          <p:nvPr/>
        </p:nvSpPr>
        <p:spPr>
          <a:xfrm>
            <a:off x="231289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7E00757-E271-0B52-5BF0-ADC74C41F0DB}"/>
              </a:ext>
            </a:extLst>
          </p:cNvPr>
          <p:cNvSpPr/>
          <p:nvPr/>
        </p:nvSpPr>
        <p:spPr>
          <a:xfrm>
            <a:off x="29377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D7A4D7-8BF2-07F4-F2E9-7E16A4BFD9C8}"/>
              </a:ext>
            </a:extLst>
          </p:cNvPr>
          <p:cNvSpPr/>
          <p:nvPr/>
        </p:nvSpPr>
        <p:spPr>
          <a:xfrm>
            <a:off x="59857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E8DA5A-01C8-044A-79CA-7C0BDBDCB057}"/>
              </a:ext>
            </a:extLst>
          </p:cNvPr>
          <p:cNvSpPr/>
          <p:nvPr/>
        </p:nvSpPr>
        <p:spPr>
          <a:xfrm>
            <a:off x="6576118"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0FB888-89F4-FDBC-14E1-E35027B85CEF}"/>
              </a:ext>
            </a:extLst>
          </p:cNvPr>
          <p:cNvSpPr/>
          <p:nvPr/>
        </p:nvSpPr>
        <p:spPr>
          <a:xfrm>
            <a:off x="47665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744CEFB-6E26-86CD-7AE3-18EBFA01E5F4}"/>
              </a:ext>
            </a:extLst>
          </p:cNvPr>
          <p:cNvSpPr/>
          <p:nvPr/>
        </p:nvSpPr>
        <p:spPr>
          <a:xfrm>
            <a:off x="5376137" y="368489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9C88450-3282-243B-D7CC-081CAE5D6102}"/>
              </a:ext>
            </a:extLst>
          </p:cNvPr>
          <p:cNvSpPr txBox="1"/>
          <p:nvPr/>
        </p:nvSpPr>
        <p:spPr>
          <a:xfrm>
            <a:off x="838200" y="5507598"/>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0</a:t>
            </a:r>
            <a:endParaRPr lang="en-US" sz="2400" b="1" dirty="0">
              <a:solidFill>
                <a:srgbClr val="7030A0"/>
              </a:solidFill>
              <a:latin typeface="Bierstadt" panose="020B0004020202020204" pitchFamily="34" charset="0"/>
            </a:endParaRPr>
          </a:p>
        </p:txBody>
      </p:sp>
      <p:sp>
        <p:nvSpPr>
          <p:cNvPr id="28" name="TextBox 27">
            <a:extLst>
              <a:ext uri="{FF2B5EF4-FFF2-40B4-BE49-F238E27FC236}">
                <a16:creationId xmlns:a16="http://schemas.microsoft.com/office/drawing/2014/main" id="{5DDCC63D-39B6-D7F3-83C8-286784F87435}"/>
              </a:ext>
            </a:extLst>
          </p:cNvPr>
          <p:cNvSpPr txBox="1"/>
          <p:nvPr/>
        </p:nvSpPr>
        <p:spPr>
          <a:xfrm>
            <a:off x="838200" y="491379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1</a:t>
            </a:r>
            <a:endParaRPr lang="en-US" sz="2400" b="1" dirty="0">
              <a:solidFill>
                <a:srgbClr val="7030A0"/>
              </a:solidFill>
              <a:latin typeface="Bierstadt" panose="020B0004020202020204" pitchFamily="34" charset="0"/>
            </a:endParaRPr>
          </a:p>
        </p:txBody>
      </p:sp>
      <p:sp>
        <p:nvSpPr>
          <p:cNvPr id="29" name="TextBox 28">
            <a:extLst>
              <a:ext uri="{FF2B5EF4-FFF2-40B4-BE49-F238E27FC236}">
                <a16:creationId xmlns:a16="http://schemas.microsoft.com/office/drawing/2014/main" id="{366BA229-6DAA-FC79-E7EF-100CFFF6D0A0}"/>
              </a:ext>
            </a:extLst>
          </p:cNvPr>
          <p:cNvSpPr txBox="1"/>
          <p:nvPr/>
        </p:nvSpPr>
        <p:spPr>
          <a:xfrm>
            <a:off x="838200" y="4288994"/>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2</a:t>
            </a:r>
            <a:endParaRPr lang="en-US" sz="2400" b="1" dirty="0">
              <a:solidFill>
                <a:srgbClr val="7030A0"/>
              </a:solidFill>
              <a:latin typeface="Bierstadt" panose="020B0004020202020204" pitchFamily="34" charset="0"/>
            </a:endParaRPr>
          </a:p>
        </p:txBody>
      </p:sp>
      <p:sp>
        <p:nvSpPr>
          <p:cNvPr id="30" name="TextBox 29">
            <a:extLst>
              <a:ext uri="{FF2B5EF4-FFF2-40B4-BE49-F238E27FC236}">
                <a16:creationId xmlns:a16="http://schemas.microsoft.com/office/drawing/2014/main" id="{EB6EBD97-03B8-2C99-AC58-D1B98566D19B}"/>
              </a:ext>
            </a:extLst>
          </p:cNvPr>
          <p:cNvSpPr txBox="1"/>
          <p:nvPr/>
        </p:nvSpPr>
        <p:spPr>
          <a:xfrm>
            <a:off x="838199" y="3645803"/>
            <a:ext cx="524503"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H</a:t>
            </a:r>
            <a:r>
              <a:rPr lang="en-US" sz="2400" b="1" baseline="-25000" dirty="0">
                <a:solidFill>
                  <a:srgbClr val="7030A0"/>
                </a:solidFill>
                <a:latin typeface="Bierstadt" panose="020B0004020202020204" pitchFamily="34" charset="0"/>
              </a:rPr>
              <a:t>3</a:t>
            </a:r>
            <a:endParaRPr lang="en-US" sz="2400" b="1" dirty="0">
              <a:solidFill>
                <a:srgbClr val="7030A0"/>
              </a:solidFill>
              <a:latin typeface="Bierstadt" panose="020B0004020202020204" pitchFamily="34" charset="0"/>
            </a:endParaRPr>
          </a:p>
        </p:txBody>
      </p:sp>
      <p:sp>
        <p:nvSpPr>
          <p:cNvPr id="27" name="Rectangle 26">
            <a:extLst>
              <a:ext uri="{FF2B5EF4-FFF2-40B4-BE49-F238E27FC236}">
                <a16:creationId xmlns:a16="http://schemas.microsoft.com/office/drawing/2014/main" id="{324BDACC-1684-8CD8-32C8-25F1C79C87A1}"/>
              </a:ext>
            </a:extLst>
          </p:cNvPr>
          <p:cNvSpPr/>
          <p:nvPr/>
        </p:nvSpPr>
        <p:spPr>
          <a:xfrm>
            <a:off x="2228121" y="5464733"/>
            <a:ext cx="524503" cy="47595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179E344-45F2-7DAF-FE84-ED66DBCD0F67}"/>
              </a:ext>
            </a:extLst>
          </p:cNvPr>
          <p:cNvSpPr/>
          <p:nvPr/>
        </p:nvSpPr>
        <p:spPr>
          <a:xfrm>
            <a:off x="2228121" y="4872690"/>
            <a:ext cx="1086576" cy="46166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29138C-5BD8-6EA9-B58B-EAF9372DFC11}"/>
              </a:ext>
            </a:extLst>
          </p:cNvPr>
          <p:cNvSpPr/>
          <p:nvPr/>
        </p:nvSpPr>
        <p:spPr>
          <a:xfrm>
            <a:off x="2223588" y="4222478"/>
            <a:ext cx="2329591"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107FCD-7DA5-996B-DE3B-387D037B2EA8}"/>
              </a:ext>
            </a:extLst>
          </p:cNvPr>
          <p:cNvSpPr/>
          <p:nvPr/>
        </p:nvSpPr>
        <p:spPr>
          <a:xfrm>
            <a:off x="2220122" y="3560659"/>
            <a:ext cx="4824826" cy="54367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510608AB-ACBA-E88F-BEB5-0218080A08D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50937" y="3815930"/>
            <a:ext cx="182880" cy="182880"/>
          </a:xfrm>
          <a:prstGeom prst="rect">
            <a:avLst/>
          </a:prstGeom>
        </p:spPr>
      </p:pic>
      <p:pic>
        <p:nvPicPr>
          <p:cNvPr id="35" name="Picture 34">
            <a:extLst>
              <a:ext uri="{FF2B5EF4-FFF2-40B4-BE49-F238E27FC236}">
                <a16:creationId xmlns:a16="http://schemas.microsoft.com/office/drawing/2014/main" id="{E909E1A4-077D-7784-7598-4426C514732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80920" y="3812870"/>
            <a:ext cx="182880" cy="182880"/>
          </a:xfrm>
          <a:prstGeom prst="rect">
            <a:avLst/>
          </a:prstGeom>
        </p:spPr>
      </p:pic>
      <p:pic>
        <p:nvPicPr>
          <p:cNvPr id="36" name="Picture 35">
            <a:extLst>
              <a:ext uri="{FF2B5EF4-FFF2-40B4-BE49-F238E27FC236}">
                <a16:creationId xmlns:a16="http://schemas.microsoft.com/office/drawing/2014/main" id="{129845E9-666B-F03A-B3C6-BEFFC36FDCA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92671" y="3816421"/>
            <a:ext cx="182880" cy="182880"/>
          </a:xfrm>
          <a:prstGeom prst="rect">
            <a:avLst/>
          </a:prstGeom>
        </p:spPr>
      </p:pic>
      <p:pic>
        <p:nvPicPr>
          <p:cNvPr id="37" name="Picture 36">
            <a:extLst>
              <a:ext uri="{FF2B5EF4-FFF2-40B4-BE49-F238E27FC236}">
                <a16:creationId xmlns:a16="http://schemas.microsoft.com/office/drawing/2014/main" id="{4B0BFDB7-3ABB-28E1-84CE-FAFE5D3C46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99038" y="3819286"/>
            <a:ext cx="182880" cy="182880"/>
          </a:xfrm>
          <a:prstGeom prst="rect">
            <a:avLst/>
          </a:prstGeom>
        </p:spPr>
      </p:pic>
      <p:pic>
        <p:nvPicPr>
          <p:cNvPr id="38" name="Picture 37">
            <a:extLst>
              <a:ext uri="{FF2B5EF4-FFF2-40B4-BE49-F238E27FC236}">
                <a16:creationId xmlns:a16="http://schemas.microsoft.com/office/drawing/2014/main" id="{B4DAD65B-D839-4989-A2F9-6B8BE9E49F5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914820" y="3816608"/>
            <a:ext cx="182880" cy="182880"/>
          </a:xfrm>
          <a:prstGeom prst="rect">
            <a:avLst/>
          </a:prstGeom>
        </p:spPr>
      </p:pic>
      <p:pic>
        <p:nvPicPr>
          <p:cNvPr id="39" name="Picture 38">
            <a:extLst>
              <a:ext uri="{FF2B5EF4-FFF2-40B4-BE49-F238E27FC236}">
                <a16:creationId xmlns:a16="http://schemas.microsoft.com/office/drawing/2014/main" id="{C0EBF0D3-8881-76B0-B7F4-08578779DCC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22651" y="3827570"/>
            <a:ext cx="182880" cy="182880"/>
          </a:xfrm>
          <a:prstGeom prst="rect">
            <a:avLst/>
          </a:prstGeom>
        </p:spPr>
      </p:pic>
      <p:pic>
        <p:nvPicPr>
          <p:cNvPr id="40" name="Picture 39">
            <a:extLst>
              <a:ext uri="{FF2B5EF4-FFF2-40B4-BE49-F238E27FC236}">
                <a16:creationId xmlns:a16="http://schemas.microsoft.com/office/drawing/2014/main" id="{C147CDCC-85C4-36C9-165B-18DC66ED1D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126451" y="3813743"/>
            <a:ext cx="182880" cy="182880"/>
          </a:xfrm>
          <a:prstGeom prst="rect">
            <a:avLst/>
          </a:prstGeom>
        </p:spPr>
      </p:pic>
      <p:pic>
        <p:nvPicPr>
          <p:cNvPr id="41" name="Picture 40">
            <a:extLst>
              <a:ext uri="{FF2B5EF4-FFF2-40B4-BE49-F238E27FC236}">
                <a16:creationId xmlns:a16="http://schemas.microsoft.com/office/drawing/2014/main" id="{F2ED87E0-CB5E-BE4A-DEE6-4C5B6609E57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20439" y="3816608"/>
            <a:ext cx="182880" cy="182880"/>
          </a:xfrm>
          <a:prstGeom prst="rect">
            <a:avLst/>
          </a:prstGeom>
        </p:spPr>
      </p:pic>
      <p:pic>
        <p:nvPicPr>
          <p:cNvPr id="42" name="Picture 41">
            <a:extLst>
              <a:ext uri="{FF2B5EF4-FFF2-40B4-BE49-F238E27FC236}">
                <a16:creationId xmlns:a16="http://schemas.microsoft.com/office/drawing/2014/main" id="{46B4D45A-12DC-91B3-DBB9-3F399BFF90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75981" y="5072639"/>
            <a:ext cx="182880" cy="182880"/>
          </a:xfrm>
          <a:prstGeom prst="rect">
            <a:avLst/>
          </a:prstGeom>
        </p:spPr>
      </p:pic>
      <p:pic>
        <p:nvPicPr>
          <p:cNvPr id="43" name="Picture 42">
            <a:extLst>
              <a:ext uri="{FF2B5EF4-FFF2-40B4-BE49-F238E27FC236}">
                <a16:creationId xmlns:a16="http://schemas.microsoft.com/office/drawing/2014/main" id="{8317D02F-6DB0-12AC-84A9-671975F3FB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75861" y="5072373"/>
            <a:ext cx="182880" cy="182880"/>
          </a:xfrm>
          <a:prstGeom prst="rect">
            <a:avLst/>
          </a:prstGeom>
        </p:spPr>
      </p:pic>
      <p:sp>
        <p:nvSpPr>
          <p:cNvPr id="46" name="TextBox 45">
            <a:extLst>
              <a:ext uri="{FF2B5EF4-FFF2-40B4-BE49-F238E27FC236}">
                <a16:creationId xmlns:a16="http://schemas.microsoft.com/office/drawing/2014/main" id="{32436C92-C58E-28FA-28BD-13EEB41BE636}"/>
              </a:ext>
            </a:extLst>
          </p:cNvPr>
          <p:cNvSpPr txBox="1"/>
          <p:nvPr/>
        </p:nvSpPr>
        <p:spPr>
          <a:xfrm>
            <a:off x="838065" y="2569019"/>
            <a:ext cx="306564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Hierarchical Log H:</a:t>
            </a:r>
          </a:p>
        </p:txBody>
      </p:sp>
      <p:sp>
        <p:nvSpPr>
          <p:cNvPr id="47" name="TextBox 46">
            <a:extLst>
              <a:ext uri="{FF2B5EF4-FFF2-40B4-BE49-F238E27FC236}">
                <a16:creationId xmlns:a16="http://schemas.microsoft.com/office/drawing/2014/main" id="{9A85F822-4B30-78AE-61F1-AD977F3610A7}"/>
              </a:ext>
            </a:extLst>
          </p:cNvPr>
          <p:cNvSpPr txBox="1"/>
          <p:nvPr/>
        </p:nvSpPr>
        <p:spPr>
          <a:xfrm>
            <a:off x="838065" y="3051999"/>
            <a:ext cx="447558" cy="461665"/>
          </a:xfrm>
          <a:prstGeom prst="rect">
            <a:avLst/>
          </a:prstGeom>
          <a:noFill/>
        </p:spPr>
        <p:txBody>
          <a:bodyPr wrap="none" rtlCol="0">
            <a:spAutoFit/>
          </a:bodyPr>
          <a:lstStyle/>
          <a:p>
            <a:r>
              <a:rPr lang="en-US" sz="2400" b="1" dirty="0">
                <a:solidFill>
                  <a:srgbClr val="7030A0"/>
                </a:solidFill>
                <a:latin typeface="Bierstadt" panose="020B0004020202020204" pitchFamily="34" charset="0"/>
              </a:rPr>
              <a:t>…</a:t>
            </a:r>
          </a:p>
        </p:txBody>
      </p:sp>
      <p:sp>
        <p:nvSpPr>
          <p:cNvPr id="48" name="TextBox 47">
            <a:extLst>
              <a:ext uri="{FF2B5EF4-FFF2-40B4-BE49-F238E27FC236}">
                <a16:creationId xmlns:a16="http://schemas.microsoft.com/office/drawing/2014/main" id="{360C99F4-13E3-E38B-2E64-F883C3386496}"/>
              </a:ext>
            </a:extLst>
          </p:cNvPr>
          <p:cNvSpPr txBox="1"/>
          <p:nvPr/>
        </p:nvSpPr>
        <p:spPr>
          <a:xfrm>
            <a:off x="838065" y="1453286"/>
            <a:ext cx="232672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Raw buffer U:</a:t>
            </a:r>
          </a:p>
        </p:txBody>
      </p:sp>
      <p:sp>
        <p:nvSpPr>
          <p:cNvPr id="49" name="TextBox 48">
            <a:extLst>
              <a:ext uri="{FF2B5EF4-FFF2-40B4-BE49-F238E27FC236}">
                <a16:creationId xmlns:a16="http://schemas.microsoft.com/office/drawing/2014/main" id="{AA7A7540-DA3F-24AD-FF92-F58FE3ACD245}"/>
              </a:ext>
            </a:extLst>
          </p:cNvPr>
          <p:cNvSpPr txBox="1"/>
          <p:nvPr/>
        </p:nvSpPr>
        <p:spPr>
          <a:xfrm>
            <a:off x="838064" y="2007673"/>
            <a:ext cx="264328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2060"/>
                </a:solidFill>
                <a:latin typeface="Bierstadt" panose="020B0004020202020204" pitchFamily="34" charset="0"/>
              </a:rPr>
              <a:t>Erasure code C:</a:t>
            </a:r>
          </a:p>
        </p:txBody>
      </p:sp>
      <p:sp>
        <p:nvSpPr>
          <p:cNvPr id="50" name="Rectangle 49">
            <a:extLst>
              <a:ext uri="{FF2B5EF4-FFF2-40B4-BE49-F238E27FC236}">
                <a16:creationId xmlns:a16="http://schemas.microsoft.com/office/drawing/2014/main" id="{3D31E9E8-3F50-AF57-A044-825769895389}"/>
              </a:ext>
            </a:extLst>
          </p:cNvPr>
          <p:cNvSpPr/>
          <p:nvPr/>
        </p:nvSpPr>
        <p:spPr>
          <a:xfrm>
            <a:off x="3589474" y="1415448"/>
            <a:ext cx="6609057" cy="43584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1C9572C-6235-C5E3-9532-1216B19F883F}"/>
              </a:ext>
            </a:extLst>
          </p:cNvPr>
          <p:cNvSpPr/>
          <p:nvPr/>
        </p:nvSpPr>
        <p:spPr>
          <a:xfrm>
            <a:off x="3588174" y="1953156"/>
            <a:ext cx="6607528" cy="53250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0C4F382-BC4A-4E35-81F4-F56FB9136214}"/>
              </a:ext>
            </a:extLst>
          </p:cNvPr>
          <p:cNvSpPr/>
          <p:nvPr/>
        </p:nvSpPr>
        <p:spPr>
          <a:xfrm>
            <a:off x="4890511" y="205588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46995E5-364E-511F-AA5E-0FA4CAE74A69}"/>
              </a:ext>
            </a:extLst>
          </p:cNvPr>
          <p:cNvSpPr/>
          <p:nvPr/>
        </p:nvSpPr>
        <p:spPr>
          <a:xfrm>
            <a:off x="5500111" y="205588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7CDD52-65B1-96D4-17FF-433151496D15}"/>
              </a:ext>
            </a:extLst>
          </p:cNvPr>
          <p:cNvSpPr/>
          <p:nvPr/>
        </p:nvSpPr>
        <p:spPr>
          <a:xfrm>
            <a:off x="3656071" y="205588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CCFFC7F4-F9BB-1BFC-2C7B-6321512571F2}"/>
              </a:ext>
            </a:extLst>
          </p:cNvPr>
          <p:cNvSpPr/>
          <p:nvPr/>
        </p:nvSpPr>
        <p:spPr>
          <a:xfrm>
            <a:off x="4280911" y="2055887"/>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7635818-38CF-AE74-C5A6-E4E55DAF98DC}"/>
              </a:ext>
            </a:extLst>
          </p:cNvPr>
          <p:cNvSpPr/>
          <p:nvPr/>
        </p:nvSpPr>
        <p:spPr>
          <a:xfrm>
            <a:off x="9202269" y="2069388"/>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4B45E31-6CC1-A62A-FCD6-3E068E30B850}"/>
              </a:ext>
            </a:extLst>
          </p:cNvPr>
          <p:cNvSpPr/>
          <p:nvPr/>
        </p:nvSpPr>
        <p:spPr>
          <a:xfrm>
            <a:off x="9792650" y="2069388"/>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CF84792-67B2-1F47-D31C-F30FA684832E}"/>
              </a:ext>
            </a:extLst>
          </p:cNvPr>
          <p:cNvSpPr/>
          <p:nvPr/>
        </p:nvSpPr>
        <p:spPr>
          <a:xfrm>
            <a:off x="7983069" y="2069388"/>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36E4718-2F50-E5B9-131F-C4321BEEE677}"/>
              </a:ext>
            </a:extLst>
          </p:cNvPr>
          <p:cNvSpPr/>
          <p:nvPr/>
        </p:nvSpPr>
        <p:spPr>
          <a:xfrm>
            <a:off x="8592669" y="2069388"/>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3C0E8A31-FDAB-9E1B-9293-080E08D39D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6696" y="2200606"/>
            <a:ext cx="182880" cy="182880"/>
          </a:xfrm>
          <a:prstGeom prst="rect">
            <a:avLst/>
          </a:prstGeom>
        </p:spPr>
      </p:pic>
      <p:pic>
        <p:nvPicPr>
          <p:cNvPr id="63" name="Picture 62">
            <a:extLst>
              <a:ext uri="{FF2B5EF4-FFF2-40B4-BE49-F238E27FC236}">
                <a16:creationId xmlns:a16="http://schemas.microsoft.com/office/drawing/2014/main" id="{E8F939F3-1AAA-9867-324B-38281482A2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23220" y="2203918"/>
            <a:ext cx="182880" cy="182880"/>
          </a:xfrm>
          <a:prstGeom prst="rect">
            <a:avLst/>
          </a:prstGeom>
        </p:spPr>
      </p:pic>
      <p:pic>
        <p:nvPicPr>
          <p:cNvPr id="64" name="Picture 63">
            <a:extLst>
              <a:ext uri="{FF2B5EF4-FFF2-40B4-BE49-F238E27FC236}">
                <a16:creationId xmlns:a16="http://schemas.microsoft.com/office/drawing/2014/main" id="{CCE29B35-7981-8C88-19DB-BF11BC2C701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29324" y="2207469"/>
            <a:ext cx="182880" cy="182880"/>
          </a:xfrm>
          <a:prstGeom prst="rect">
            <a:avLst/>
          </a:prstGeom>
        </p:spPr>
      </p:pic>
      <p:pic>
        <p:nvPicPr>
          <p:cNvPr id="65" name="Picture 64">
            <a:extLst>
              <a:ext uri="{FF2B5EF4-FFF2-40B4-BE49-F238E27FC236}">
                <a16:creationId xmlns:a16="http://schemas.microsoft.com/office/drawing/2014/main" id="{649E800D-4EAD-02EF-42ED-F831033FDD0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39862" y="2200606"/>
            <a:ext cx="182880" cy="182880"/>
          </a:xfrm>
          <a:prstGeom prst="rect">
            <a:avLst/>
          </a:prstGeom>
        </p:spPr>
      </p:pic>
      <p:pic>
        <p:nvPicPr>
          <p:cNvPr id="66" name="Picture 65">
            <a:extLst>
              <a:ext uri="{FF2B5EF4-FFF2-40B4-BE49-F238E27FC236}">
                <a16:creationId xmlns:a16="http://schemas.microsoft.com/office/drawing/2014/main" id="{2B7C9511-21D5-D7B6-2FF8-885E0C7AC27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21051" y="2201701"/>
            <a:ext cx="182880" cy="182880"/>
          </a:xfrm>
          <a:prstGeom prst="rect">
            <a:avLst/>
          </a:prstGeom>
        </p:spPr>
      </p:pic>
      <p:pic>
        <p:nvPicPr>
          <p:cNvPr id="67" name="Picture 66">
            <a:extLst>
              <a:ext uri="{FF2B5EF4-FFF2-40B4-BE49-F238E27FC236}">
                <a16:creationId xmlns:a16="http://schemas.microsoft.com/office/drawing/2014/main" id="{ACB30D98-9875-DD34-9796-DB8D6CD304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28882" y="2205013"/>
            <a:ext cx="182880" cy="182880"/>
          </a:xfrm>
          <a:prstGeom prst="rect">
            <a:avLst/>
          </a:prstGeom>
        </p:spPr>
      </p:pic>
      <p:pic>
        <p:nvPicPr>
          <p:cNvPr id="68" name="Picture 67">
            <a:extLst>
              <a:ext uri="{FF2B5EF4-FFF2-40B4-BE49-F238E27FC236}">
                <a16:creationId xmlns:a16="http://schemas.microsoft.com/office/drawing/2014/main" id="{752A9D56-A3FD-3EFA-0002-6DEF42BC0A2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42410" y="2208564"/>
            <a:ext cx="182880" cy="182880"/>
          </a:xfrm>
          <a:prstGeom prst="rect">
            <a:avLst/>
          </a:prstGeom>
        </p:spPr>
      </p:pic>
      <p:pic>
        <p:nvPicPr>
          <p:cNvPr id="69" name="Picture 68">
            <a:extLst>
              <a:ext uri="{FF2B5EF4-FFF2-40B4-BE49-F238E27FC236}">
                <a16:creationId xmlns:a16="http://schemas.microsoft.com/office/drawing/2014/main" id="{77E044E3-0399-C2B3-7AD5-DF63AB11796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37432" y="2201701"/>
            <a:ext cx="182880" cy="182880"/>
          </a:xfrm>
          <a:prstGeom prst="rect">
            <a:avLst/>
          </a:prstGeom>
        </p:spPr>
      </p:pic>
      <p:sp>
        <p:nvSpPr>
          <p:cNvPr id="70" name="TextBox 69">
            <a:extLst>
              <a:ext uri="{FF2B5EF4-FFF2-40B4-BE49-F238E27FC236}">
                <a16:creationId xmlns:a16="http://schemas.microsoft.com/office/drawing/2014/main" id="{1BC1D755-A0F1-881F-8914-1B183EBA67DA}"/>
              </a:ext>
            </a:extLst>
          </p:cNvPr>
          <p:cNvSpPr txBox="1"/>
          <p:nvPr/>
        </p:nvSpPr>
        <p:spPr>
          <a:xfrm>
            <a:off x="6511866" y="2039193"/>
            <a:ext cx="447558" cy="461665"/>
          </a:xfrm>
          <a:prstGeom prst="rect">
            <a:avLst/>
          </a:prstGeom>
          <a:noFill/>
        </p:spPr>
        <p:txBody>
          <a:bodyPr wrap="none" rtlCol="0">
            <a:spAutoFit/>
          </a:bodyPr>
          <a:lstStyle/>
          <a:p>
            <a:r>
              <a:rPr lang="en-US" sz="2400" b="1" dirty="0">
                <a:solidFill>
                  <a:schemeClr val="accent1">
                    <a:lumMod val="75000"/>
                  </a:schemeClr>
                </a:solidFill>
                <a:latin typeface="Bierstadt" panose="020B0004020202020204" pitchFamily="34" charset="0"/>
              </a:rPr>
              <a:t>…</a:t>
            </a:r>
          </a:p>
        </p:txBody>
      </p:sp>
      <p:sp>
        <p:nvSpPr>
          <p:cNvPr id="71" name="Rectangle 70">
            <a:extLst>
              <a:ext uri="{FF2B5EF4-FFF2-40B4-BE49-F238E27FC236}">
                <a16:creationId xmlns:a16="http://schemas.microsoft.com/office/drawing/2014/main" id="{5CCE9A26-D6EB-4F71-5EBF-0B07C4B3D91C}"/>
              </a:ext>
            </a:extLst>
          </p:cNvPr>
          <p:cNvSpPr/>
          <p:nvPr/>
        </p:nvSpPr>
        <p:spPr>
          <a:xfrm>
            <a:off x="3656071" y="1477183"/>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BF3CFB8-5DB7-F826-39EF-EBD093B28478}"/>
              </a:ext>
            </a:extLst>
          </p:cNvPr>
          <p:cNvSpPr/>
          <p:nvPr/>
        </p:nvSpPr>
        <p:spPr>
          <a:xfrm>
            <a:off x="4271553" y="1470441"/>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61C650A0-1FB0-6388-E262-B8E464484438}"/>
              </a:ext>
            </a:extLst>
          </p:cNvPr>
          <p:cNvSpPr/>
          <p:nvPr/>
        </p:nvSpPr>
        <p:spPr>
          <a:xfrm>
            <a:off x="4887035" y="1477183"/>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EDDDBBEC-F7AF-F21C-BC99-B787B255FD1B}"/>
              </a:ext>
            </a:extLst>
          </p:cNvPr>
          <p:cNvSpPr/>
          <p:nvPr/>
        </p:nvSpPr>
        <p:spPr>
          <a:xfrm>
            <a:off x="5500111" y="1470441"/>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90FCC04-F510-94F7-37E1-99D38206FB02}"/>
              </a:ext>
            </a:extLst>
          </p:cNvPr>
          <p:cNvSpPr/>
          <p:nvPr/>
        </p:nvSpPr>
        <p:spPr>
          <a:xfrm>
            <a:off x="7955943" y="1473415"/>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51707B3A-1405-0847-1618-1264D888A91A}"/>
              </a:ext>
            </a:extLst>
          </p:cNvPr>
          <p:cNvSpPr/>
          <p:nvPr/>
        </p:nvSpPr>
        <p:spPr>
          <a:xfrm>
            <a:off x="8571425" y="1466673"/>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908AB5B8-710A-B417-FF45-7A66ADF0C947}"/>
              </a:ext>
            </a:extLst>
          </p:cNvPr>
          <p:cNvSpPr/>
          <p:nvPr/>
        </p:nvSpPr>
        <p:spPr>
          <a:xfrm>
            <a:off x="9186907" y="1473415"/>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7AD874A-EC7A-4375-0CFA-4A541992B14A}"/>
              </a:ext>
            </a:extLst>
          </p:cNvPr>
          <p:cNvSpPr/>
          <p:nvPr/>
        </p:nvSpPr>
        <p:spPr>
          <a:xfrm>
            <a:off x="9799983" y="1466673"/>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91516FF0-0D45-7ADF-1E75-6DB299AE26E7}"/>
              </a:ext>
            </a:extLst>
          </p:cNvPr>
          <p:cNvSpPr txBox="1"/>
          <p:nvPr/>
        </p:nvSpPr>
        <p:spPr>
          <a:xfrm>
            <a:off x="6515516" y="1453285"/>
            <a:ext cx="447558" cy="461665"/>
          </a:xfrm>
          <a:prstGeom prst="rect">
            <a:avLst/>
          </a:prstGeom>
          <a:noFill/>
        </p:spPr>
        <p:txBody>
          <a:bodyPr wrap="none" rtlCol="0">
            <a:spAutoFit/>
          </a:bodyPr>
          <a:lstStyle/>
          <a:p>
            <a:r>
              <a:rPr lang="en-US" sz="2400" b="1" dirty="0">
                <a:solidFill>
                  <a:schemeClr val="accent4">
                    <a:lumMod val="50000"/>
                  </a:schemeClr>
                </a:solidFill>
                <a:latin typeface="Bierstadt" panose="020B0004020202020204" pitchFamily="34" charset="0"/>
              </a:rPr>
              <a:t>…</a:t>
            </a:r>
          </a:p>
        </p:txBody>
      </p:sp>
      <p:sp>
        <p:nvSpPr>
          <p:cNvPr id="4" name="Rectangle 3">
            <a:extLst>
              <a:ext uri="{FF2B5EF4-FFF2-40B4-BE49-F238E27FC236}">
                <a16:creationId xmlns:a16="http://schemas.microsoft.com/office/drawing/2014/main" id="{26253C01-3B90-33CF-B232-7C28FD89DC84}"/>
              </a:ext>
            </a:extLst>
          </p:cNvPr>
          <p:cNvSpPr/>
          <p:nvPr/>
        </p:nvSpPr>
        <p:spPr>
          <a:xfrm>
            <a:off x="8430696" y="4359798"/>
            <a:ext cx="320040" cy="3200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721144B-F58D-7CF4-87D9-82E53C44F45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42646" y="5029025"/>
            <a:ext cx="296137" cy="296137"/>
          </a:xfrm>
          <a:prstGeom prst="rect">
            <a:avLst/>
          </a:prstGeom>
        </p:spPr>
      </p:pic>
      <p:sp>
        <p:nvSpPr>
          <p:cNvPr id="9" name="TextBox 8">
            <a:extLst>
              <a:ext uri="{FF2B5EF4-FFF2-40B4-BE49-F238E27FC236}">
                <a16:creationId xmlns:a16="http://schemas.microsoft.com/office/drawing/2014/main" id="{CFB52D9C-626D-2BCA-FB1A-88EC162D0507}"/>
              </a:ext>
            </a:extLst>
          </p:cNvPr>
          <p:cNvSpPr txBox="1"/>
          <p:nvPr/>
        </p:nvSpPr>
        <p:spPr>
          <a:xfrm>
            <a:off x="8735677" y="5004495"/>
            <a:ext cx="2377254"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Homomorphic MAC</a:t>
            </a:r>
          </a:p>
        </p:txBody>
      </p:sp>
      <p:sp>
        <p:nvSpPr>
          <p:cNvPr id="10" name="TextBox 9">
            <a:extLst>
              <a:ext uri="{FF2B5EF4-FFF2-40B4-BE49-F238E27FC236}">
                <a16:creationId xmlns:a16="http://schemas.microsoft.com/office/drawing/2014/main" id="{90795DCE-35FB-99C2-3C2E-452F6A4B2EB4}"/>
              </a:ext>
            </a:extLst>
          </p:cNvPr>
          <p:cNvSpPr txBox="1"/>
          <p:nvPr/>
        </p:nvSpPr>
        <p:spPr>
          <a:xfrm>
            <a:off x="8745951" y="4322550"/>
            <a:ext cx="1334533"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Codeword</a:t>
            </a:r>
          </a:p>
        </p:txBody>
      </p:sp>
      <p:sp>
        <p:nvSpPr>
          <p:cNvPr id="12" name="TextBox 11">
            <a:extLst>
              <a:ext uri="{FF2B5EF4-FFF2-40B4-BE49-F238E27FC236}">
                <a16:creationId xmlns:a16="http://schemas.microsoft.com/office/drawing/2014/main" id="{5FF46063-D86F-E6EB-1084-42CEBB5362F2}"/>
              </a:ext>
            </a:extLst>
          </p:cNvPr>
          <p:cNvSpPr txBox="1"/>
          <p:nvPr/>
        </p:nvSpPr>
        <p:spPr>
          <a:xfrm>
            <a:off x="8751231" y="3641392"/>
            <a:ext cx="1381725" cy="400110"/>
          </a:xfrm>
          <a:prstGeom prst="rect">
            <a:avLst/>
          </a:prstGeom>
          <a:noFill/>
        </p:spPr>
        <p:txBody>
          <a:bodyPr wrap="none" rtlCol="0">
            <a:spAutoFit/>
          </a:bodyPr>
          <a:lstStyle/>
          <a:p>
            <a:r>
              <a:rPr lang="en-US" sz="2000" dirty="0">
                <a:solidFill>
                  <a:srgbClr val="002060"/>
                </a:solidFill>
                <a:latin typeface="Bierstadt" panose="020B0004020202020204" pitchFamily="34" charset="0"/>
              </a:rPr>
              <a:t>Data block</a:t>
            </a:r>
          </a:p>
        </p:txBody>
      </p:sp>
      <p:sp>
        <p:nvSpPr>
          <p:cNvPr id="13" name="Rectangle 12">
            <a:extLst>
              <a:ext uri="{FF2B5EF4-FFF2-40B4-BE49-F238E27FC236}">
                <a16:creationId xmlns:a16="http://schemas.microsoft.com/office/drawing/2014/main" id="{191BA89B-4F9A-31EF-F6D1-D5A2F5F29C41}"/>
              </a:ext>
            </a:extLst>
          </p:cNvPr>
          <p:cNvSpPr/>
          <p:nvPr/>
        </p:nvSpPr>
        <p:spPr>
          <a:xfrm>
            <a:off x="8424494" y="3672478"/>
            <a:ext cx="320040" cy="320040"/>
          </a:xfrm>
          <a:prstGeom prst="rect">
            <a:avLst/>
          </a:prstGeom>
          <a:solidFill>
            <a:srgbClr val="7F6000">
              <a:alpha val="74902"/>
            </a:srgbClr>
          </a:solidFill>
          <a:ln>
            <a:solidFill>
              <a:srgbClr val="7F6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054FABAC-DA4C-9FC2-5AF4-0D60E0972B38}"/>
              </a:ext>
            </a:extLst>
          </p:cNvPr>
          <p:cNvSpPr>
            <a:spLocks noGrp="1"/>
          </p:cNvSpPr>
          <p:nvPr>
            <p:ph type="sldNum" sz="quarter" idx="12"/>
          </p:nvPr>
        </p:nvSpPr>
        <p:spPr/>
        <p:txBody>
          <a:bodyPr/>
          <a:lstStyle/>
          <a:p>
            <a:fld id="{C2D47E1E-16B8-6B43-8345-A36FFC908F81}" type="slidenum">
              <a:rPr lang="en-US" smtClean="0"/>
              <a:t>8</a:t>
            </a:fld>
            <a:endParaRPr lang="en-US"/>
          </a:p>
        </p:txBody>
      </p:sp>
    </p:spTree>
    <p:extLst>
      <p:ext uri="{BB962C8B-B14F-4D97-AF65-F5344CB8AC3E}">
        <p14:creationId xmlns:p14="http://schemas.microsoft.com/office/powerpoint/2010/main" val="3717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250"/>
                                        <p:tgtEl>
                                          <p:spTgt spid="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25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blinds(horizontal)">
                                      <p:cBhvr>
                                        <p:cTn id="13" dur="250"/>
                                        <p:tgtEl>
                                          <p:spTgt spid="7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linds(horizontal)">
                                      <p:cBhvr>
                                        <p:cTn id="16" dur="250"/>
                                        <p:tgtEl>
                                          <p:spTgt spid="7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linds(horizontal)">
                                      <p:cBhvr>
                                        <p:cTn id="19" dur="250"/>
                                        <p:tgtEl>
                                          <p:spTgt spid="7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linds(horizontal)">
                                      <p:cBhvr>
                                        <p:cTn id="22" dur="250"/>
                                        <p:tgtEl>
                                          <p:spTgt spid="7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linds(horizontal)">
                                      <p:cBhvr>
                                        <p:cTn id="25" dur="250"/>
                                        <p:tgtEl>
                                          <p:spTgt spid="7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250"/>
                                        <p:tgtEl>
                                          <p:spTgt spid="7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linds(horizontal)">
                                      <p:cBhvr>
                                        <p:cTn id="31" dur="250"/>
                                        <p:tgtEl>
                                          <p:spTgt spid="7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blinds(horizontal)">
                                      <p:cBhvr>
                                        <p:cTn id="34" dur="250"/>
                                        <p:tgtEl>
                                          <p:spTgt spid="7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250"/>
                                        <p:tgtEl>
                                          <p:spTgt spid="7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linds(horizontal)">
                                      <p:cBhvr>
                                        <p:cTn id="48" dur="250"/>
                                        <p:tgtEl>
                                          <p:spTgt spid="4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linds(horizontal)">
                                      <p:cBhvr>
                                        <p:cTn id="51" dur="250"/>
                                        <p:tgtEl>
                                          <p:spTgt spid="5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linds(horizontal)">
                                      <p:cBhvr>
                                        <p:cTn id="54" dur="250"/>
                                        <p:tgtEl>
                                          <p:spTgt spid="5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linds(horizontal)">
                                      <p:cBhvr>
                                        <p:cTn id="57" dur="250"/>
                                        <p:tgtEl>
                                          <p:spTgt spid="5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blinds(horizontal)">
                                      <p:cBhvr>
                                        <p:cTn id="60" dur="250"/>
                                        <p:tgtEl>
                                          <p:spTgt spid="55"/>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linds(horizontal)">
                                      <p:cBhvr>
                                        <p:cTn id="63" dur="250"/>
                                        <p:tgtEl>
                                          <p:spTgt spid="5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blinds(horizontal)">
                                      <p:cBhvr>
                                        <p:cTn id="66" dur="250"/>
                                        <p:tgtEl>
                                          <p:spTgt spid="5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blinds(horizontal)">
                                      <p:cBhvr>
                                        <p:cTn id="69" dur="250"/>
                                        <p:tgtEl>
                                          <p:spTgt spid="5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blinds(horizontal)">
                                      <p:cBhvr>
                                        <p:cTn id="72" dur="250"/>
                                        <p:tgtEl>
                                          <p:spTgt spid="5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blinds(horizontal)">
                                      <p:cBhvr>
                                        <p:cTn id="75" dur="250"/>
                                        <p:tgtEl>
                                          <p:spTgt spid="60"/>
                                        </p:tgtEl>
                                      </p:cBhvr>
                                    </p:animEffect>
                                  </p:childTnLst>
                                </p:cTn>
                              </p:par>
                              <p:par>
                                <p:cTn id="76" presetID="3" presetClass="entr" presetSubtype="1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linds(horizontal)">
                                      <p:cBhvr>
                                        <p:cTn id="78" dur="250"/>
                                        <p:tgtEl>
                                          <p:spTgt spid="62"/>
                                        </p:tgtEl>
                                      </p:cBhvr>
                                    </p:animEffect>
                                  </p:childTnLst>
                                </p:cTn>
                              </p:par>
                              <p:par>
                                <p:cTn id="79" presetID="3" presetClass="entr" presetSubtype="1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blinds(horizontal)">
                                      <p:cBhvr>
                                        <p:cTn id="81" dur="250"/>
                                        <p:tgtEl>
                                          <p:spTgt spid="63"/>
                                        </p:tgtEl>
                                      </p:cBhvr>
                                    </p:animEffect>
                                  </p:childTnLst>
                                </p:cTn>
                              </p:par>
                              <p:par>
                                <p:cTn id="82" presetID="3" presetClass="entr" presetSubtype="10"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blinds(horizontal)">
                                      <p:cBhvr>
                                        <p:cTn id="84" dur="250"/>
                                        <p:tgtEl>
                                          <p:spTgt spid="64"/>
                                        </p:tgtEl>
                                      </p:cBhvr>
                                    </p:animEffect>
                                  </p:childTnLst>
                                </p:cTn>
                              </p:par>
                              <p:par>
                                <p:cTn id="85" presetID="3" presetClass="entr" presetSubtype="10"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blinds(horizontal)">
                                      <p:cBhvr>
                                        <p:cTn id="87" dur="250"/>
                                        <p:tgtEl>
                                          <p:spTgt spid="65"/>
                                        </p:tgtEl>
                                      </p:cBhvr>
                                    </p:animEffect>
                                  </p:childTnLst>
                                </p:cTn>
                              </p:par>
                              <p:par>
                                <p:cTn id="88" presetID="3" presetClass="entr" presetSubtype="10" fill="hold"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blinds(horizontal)">
                                      <p:cBhvr>
                                        <p:cTn id="90" dur="250"/>
                                        <p:tgtEl>
                                          <p:spTgt spid="66"/>
                                        </p:tgtEl>
                                      </p:cBhvr>
                                    </p:animEffect>
                                  </p:childTnLst>
                                </p:cTn>
                              </p:par>
                              <p:par>
                                <p:cTn id="91" presetID="3" presetClass="entr" presetSubtype="10" fill="hold"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blinds(horizontal)">
                                      <p:cBhvr>
                                        <p:cTn id="93" dur="250"/>
                                        <p:tgtEl>
                                          <p:spTgt spid="67"/>
                                        </p:tgtEl>
                                      </p:cBhvr>
                                    </p:animEffect>
                                  </p:childTnLst>
                                </p:cTn>
                              </p:par>
                              <p:par>
                                <p:cTn id="94" presetID="3" presetClass="entr" presetSubtype="10" fill="hold" nodeType="with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blinds(horizontal)">
                                      <p:cBhvr>
                                        <p:cTn id="96" dur="250"/>
                                        <p:tgtEl>
                                          <p:spTgt spid="68"/>
                                        </p:tgtEl>
                                      </p:cBhvr>
                                    </p:animEffect>
                                  </p:childTnLst>
                                </p:cTn>
                              </p:par>
                              <p:par>
                                <p:cTn id="97" presetID="3" presetClass="entr" presetSubtype="10" fill="hold" nodeType="withEffect">
                                  <p:stCondLst>
                                    <p:cond delay="0"/>
                                  </p:stCondLst>
                                  <p:childTnLst>
                                    <p:set>
                                      <p:cBhvr>
                                        <p:cTn id="98" dur="1" fill="hold">
                                          <p:stCondLst>
                                            <p:cond delay="0"/>
                                          </p:stCondLst>
                                        </p:cTn>
                                        <p:tgtEl>
                                          <p:spTgt spid="69"/>
                                        </p:tgtEl>
                                        <p:attrNameLst>
                                          <p:attrName>style.visibility</p:attrName>
                                        </p:attrNameLst>
                                      </p:cBhvr>
                                      <p:to>
                                        <p:strVal val="visible"/>
                                      </p:to>
                                    </p:set>
                                    <p:animEffect transition="in" filter="blinds(horizontal)">
                                      <p:cBhvr>
                                        <p:cTn id="99" dur="250"/>
                                        <p:tgtEl>
                                          <p:spTgt spid="6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blinds(horizontal)">
                                      <p:cBhvr>
                                        <p:cTn id="102" dur="250"/>
                                        <p:tgtEl>
                                          <p:spTgt spid="7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4"/>
                                        </p:tgtEl>
                                        <p:attrNameLst>
                                          <p:attrName>style.visibility</p:attrName>
                                        </p:attrNameLst>
                                      </p:cBhvr>
                                      <p:to>
                                        <p:strVal val="visible"/>
                                      </p:to>
                                    </p:set>
                                    <p:animEffect transition="in" filter="blinds(horizontal)">
                                      <p:cBhvr>
                                        <p:cTn id="105" dur="500"/>
                                        <p:tgtEl>
                                          <p:spTgt spid="4"/>
                                        </p:tgtEl>
                                      </p:cBhvr>
                                    </p:animEffect>
                                  </p:childTnLst>
                                </p:cTn>
                              </p:par>
                              <p:par>
                                <p:cTn id="106" presetID="3" presetClass="entr" presetSubtype="1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blinds(horizontal)">
                                      <p:cBhvr>
                                        <p:cTn id="108" dur="500"/>
                                        <p:tgtEl>
                                          <p:spTgt spid="8"/>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blinds(horizontal)">
                                      <p:cBhvr>
                                        <p:cTn id="111" dur="500"/>
                                        <p:tgtEl>
                                          <p:spTgt spid="9"/>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blinds(horizontal)">
                                      <p:cBhvr>
                                        <p:cTn id="114" dur="500"/>
                                        <p:tgtEl>
                                          <p:spTgt spid="10"/>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blinds(horizontal)">
                                      <p:cBhvr>
                                        <p:cTn id="119" dur="250"/>
                                        <p:tgtEl>
                                          <p:spTgt spid="46"/>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6"/>
                                        </p:tgtEl>
                                        <p:attrNameLst>
                                          <p:attrName>style.visibility</p:attrName>
                                        </p:attrNameLst>
                                      </p:cBhvr>
                                      <p:to>
                                        <p:strVal val="visible"/>
                                      </p:to>
                                    </p:set>
                                    <p:animEffect transition="in" filter="blinds(horizontal)">
                                      <p:cBhvr>
                                        <p:cTn id="122" dur="250"/>
                                        <p:tgtEl>
                                          <p:spTgt spid="6"/>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blinds(horizontal)">
                                      <p:cBhvr>
                                        <p:cTn id="125" dur="250"/>
                                        <p:tgtEl>
                                          <p:spTgt spid="7"/>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3"/>
                                        </p:tgtEl>
                                        <p:attrNameLst>
                                          <p:attrName>style.visibility</p:attrName>
                                        </p:attrNameLst>
                                      </p:cBhvr>
                                      <p:to>
                                        <p:strVal val="visible"/>
                                      </p:to>
                                    </p:set>
                                    <p:animEffect transition="in" filter="blinds(horizontal)">
                                      <p:cBhvr>
                                        <p:cTn id="128" dur="250"/>
                                        <p:tgtEl>
                                          <p:spTgt spid="3"/>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5"/>
                                        </p:tgtEl>
                                        <p:attrNameLst>
                                          <p:attrName>style.visibility</p:attrName>
                                        </p:attrNameLst>
                                      </p:cBhvr>
                                      <p:to>
                                        <p:strVal val="visible"/>
                                      </p:to>
                                    </p:set>
                                    <p:animEffect transition="in" filter="blinds(horizontal)">
                                      <p:cBhvr>
                                        <p:cTn id="131" dur="250"/>
                                        <p:tgtEl>
                                          <p:spTgt spid="5"/>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19"/>
                                        </p:tgtEl>
                                        <p:attrNameLst>
                                          <p:attrName>style.visibility</p:attrName>
                                        </p:attrNameLst>
                                      </p:cBhvr>
                                      <p:to>
                                        <p:strVal val="visible"/>
                                      </p:to>
                                    </p:set>
                                    <p:animEffect transition="in" filter="blinds(horizontal)">
                                      <p:cBhvr>
                                        <p:cTn id="134" dur="250"/>
                                        <p:tgtEl>
                                          <p:spTgt spid="19"/>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blinds(horizontal)">
                                      <p:cBhvr>
                                        <p:cTn id="137" dur="250"/>
                                        <p:tgtEl>
                                          <p:spTgt spid="20"/>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blinds(horizontal)">
                                      <p:cBhvr>
                                        <p:cTn id="140" dur="250"/>
                                        <p:tgtEl>
                                          <p:spTgt spid="21"/>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blinds(horizontal)">
                                      <p:cBhvr>
                                        <p:cTn id="143" dur="250"/>
                                        <p:tgtEl>
                                          <p:spTgt spid="22"/>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23"/>
                                        </p:tgtEl>
                                        <p:attrNameLst>
                                          <p:attrName>style.visibility</p:attrName>
                                        </p:attrNameLst>
                                      </p:cBhvr>
                                      <p:to>
                                        <p:strVal val="visible"/>
                                      </p:to>
                                    </p:set>
                                    <p:animEffect transition="in" filter="blinds(horizontal)">
                                      <p:cBhvr>
                                        <p:cTn id="146" dur="250"/>
                                        <p:tgtEl>
                                          <p:spTgt spid="23"/>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24"/>
                                        </p:tgtEl>
                                        <p:attrNameLst>
                                          <p:attrName>style.visibility</p:attrName>
                                        </p:attrNameLst>
                                      </p:cBhvr>
                                      <p:to>
                                        <p:strVal val="visible"/>
                                      </p:to>
                                    </p:set>
                                    <p:animEffect transition="in" filter="blinds(horizontal)">
                                      <p:cBhvr>
                                        <p:cTn id="149" dur="250"/>
                                        <p:tgtEl>
                                          <p:spTgt spid="24"/>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blinds(horizontal)">
                                      <p:cBhvr>
                                        <p:cTn id="152" dur="250"/>
                                        <p:tgtEl>
                                          <p:spTgt spid="25"/>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blinds(horizontal)">
                                      <p:cBhvr>
                                        <p:cTn id="155" dur="250"/>
                                        <p:tgtEl>
                                          <p:spTgt spid="28"/>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29"/>
                                        </p:tgtEl>
                                        <p:attrNameLst>
                                          <p:attrName>style.visibility</p:attrName>
                                        </p:attrNameLst>
                                      </p:cBhvr>
                                      <p:to>
                                        <p:strVal val="visible"/>
                                      </p:to>
                                    </p:set>
                                    <p:animEffect transition="in" filter="blinds(horizontal)">
                                      <p:cBhvr>
                                        <p:cTn id="158" dur="250"/>
                                        <p:tgtEl>
                                          <p:spTgt spid="29"/>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blinds(horizontal)">
                                      <p:cBhvr>
                                        <p:cTn id="161" dur="250"/>
                                        <p:tgtEl>
                                          <p:spTgt spid="30"/>
                                        </p:tgtEl>
                                      </p:cBhvr>
                                    </p:animEffect>
                                  </p:childTnLst>
                                </p:cTn>
                              </p:par>
                              <p:par>
                                <p:cTn id="162" presetID="3" presetClass="entr" presetSubtype="10" fill="hold" grpId="0" nodeType="withEffect">
                                  <p:stCondLst>
                                    <p:cond delay="0"/>
                                  </p:stCondLst>
                                  <p:childTnLst>
                                    <p:set>
                                      <p:cBhvr>
                                        <p:cTn id="163" dur="1" fill="hold">
                                          <p:stCondLst>
                                            <p:cond delay="0"/>
                                          </p:stCondLst>
                                        </p:cTn>
                                        <p:tgtEl>
                                          <p:spTgt spid="27"/>
                                        </p:tgtEl>
                                        <p:attrNameLst>
                                          <p:attrName>style.visibility</p:attrName>
                                        </p:attrNameLst>
                                      </p:cBhvr>
                                      <p:to>
                                        <p:strVal val="visible"/>
                                      </p:to>
                                    </p:set>
                                    <p:animEffect transition="in" filter="blinds(horizontal)">
                                      <p:cBhvr>
                                        <p:cTn id="164" dur="250"/>
                                        <p:tgtEl>
                                          <p:spTgt spid="27"/>
                                        </p:tgtEl>
                                      </p:cBhvr>
                                    </p:animEffect>
                                  </p:childTnLst>
                                </p:cTn>
                              </p:par>
                              <p:par>
                                <p:cTn id="165" presetID="3" presetClass="entr" presetSubtype="10" fill="hold" grpId="0" nodeType="with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blinds(horizontal)">
                                      <p:cBhvr>
                                        <p:cTn id="167" dur="250"/>
                                        <p:tgtEl>
                                          <p:spTgt spid="31"/>
                                        </p:tgtEl>
                                      </p:cBhvr>
                                    </p:animEffect>
                                  </p:childTnLst>
                                </p:cTn>
                              </p:par>
                              <p:par>
                                <p:cTn id="168" presetID="3" presetClass="entr" presetSubtype="10" fill="hold" grpId="0" nodeType="withEffect">
                                  <p:stCondLst>
                                    <p:cond delay="0"/>
                                  </p:stCondLst>
                                  <p:childTnLst>
                                    <p:set>
                                      <p:cBhvr>
                                        <p:cTn id="169" dur="1" fill="hold">
                                          <p:stCondLst>
                                            <p:cond delay="0"/>
                                          </p:stCondLst>
                                        </p:cTn>
                                        <p:tgtEl>
                                          <p:spTgt spid="32"/>
                                        </p:tgtEl>
                                        <p:attrNameLst>
                                          <p:attrName>style.visibility</p:attrName>
                                        </p:attrNameLst>
                                      </p:cBhvr>
                                      <p:to>
                                        <p:strVal val="visible"/>
                                      </p:to>
                                    </p:set>
                                    <p:animEffect transition="in" filter="blinds(horizontal)">
                                      <p:cBhvr>
                                        <p:cTn id="170" dur="250"/>
                                        <p:tgtEl>
                                          <p:spTgt spid="32"/>
                                        </p:tgtEl>
                                      </p:cBhvr>
                                    </p:animEffect>
                                  </p:childTnLst>
                                </p:cTn>
                              </p:par>
                              <p:par>
                                <p:cTn id="171" presetID="3" presetClass="entr" presetSubtype="10" fill="hold" grpId="0" nodeType="withEffect">
                                  <p:stCondLst>
                                    <p:cond delay="0"/>
                                  </p:stCondLst>
                                  <p:childTnLst>
                                    <p:set>
                                      <p:cBhvr>
                                        <p:cTn id="172" dur="1" fill="hold">
                                          <p:stCondLst>
                                            <p:cond delay="0"/>
                                          </p:stCondLst>
                                        </p:cTn>
                                        <p:tgtEl>
                                          <p:spTgt spid="33"/>
                                        </p:tgtEl>
                                        <p:attrNameLst>
                                          <p:attrName>style.visibility</p:attrName>
                                        </p:attrNameLst>
                                      </p:cBhvr>
                                      <p:to>
                                        <p:strVal val="visible"/>
                                      </p:to>
                                    </p:set>
                                    <p:animEffect transition="in" filter="blinds(horizontal)">
                                      <p:cBhvr>
                                        <p:cTn id="173" dur="250"/>
                                        <p:tgtEl>
                                          <p:spTgt spid="33"/>
                                        </p:tgtEl>
                                      </p:cBhvr>
                                    </p:animEffect>
                                  </p:childTnLst>
                                </p:cTn>
                              </p:par>
                              <p:par>
                                <p:cTn id="174" presetID="3" presetClass="entr" presetSubtype="10" fill="hold" nodeType="withEffect">
                                  <p:stCondLst>
                                    <p:cond delay="0"/>
                                  </p:stCondLst>
                                  <p:childTnLst>
                                    <p:set>
                                      <p:cBhvr>
                                        <p:cTn id="175" dur="1" fill="hold">
                                          <p:stCondLst>
                                            <p:cond delay="0"/>
                                          </p:stCondLst>
                                        </p:cTn>
                                        <p:tgtEl>
                                          <p:spTgt spid="34"/>
                                        </p:tgtEl>
                                        <p:attrNameLst>
                                          <p:attrName>style.visibility</p:attrName>
                                        </p:attrNameLst>
                                      </p:cBhvr>
                                      <p:to>
                                        <p:strVal val="visible"/>
                                      </p:to>
                                    </p:set>
                                    <p:animEffect transition="in" filter="blinds(horizontal)">
                                      <p:cBhvr>
                                        <p:cTn id="176" dur="250"/>
                                        <p:tgtEl>
                                          <p:spTgt spid="34"/>
                                        </p:tgtEl>
                                      </p:cBhvr>
                                    </p:animEffect>
                                  </p:childTnLst>
                                </p:cTn>
                              </p:par>
                              <p:par>
                                <p:cTn id="177" presetID="3" presetClass="entr" presetSubtype="10" fill="hold" nodeType="withEffect">
                                  <p:stCondLst>
                                    <p:cond delay="0"/>
                                  </p:stCondLst>
                                  <p:childTnLst>
                                    <p:set>
                                      <p:cBhvr>
                                        <p:cTn id="178" dur="1" fill="hold">
                                          <p:stCondLst>
                                            <p:cond delay="0"/>
                                          </p:stCondLst>
                                        </p:cTn>
                                        <p:tgtEl>
                                          <p:spTgt spid="35"/>
                                        </p:tgtEl>
                                        <p:attrNameLst>
                                          <p:attrName>style.visibility</p:attrName>
                                        </p:attrNameLst>
                                      </p:cBhvr>
                                      <p:to>
                                        <p:strVal val="visible"/>
                                      </p:to>
                                    </p:set>
                                    <p:animEffect transition="in" filter="blinds(horizontal)">
                                      <p:cBhvr>
                                        <p:cTn id="179" dur="250"/>
                                        <p:tgtEl>
                                          <p:spTgt spid="35"/>
                                        </p:tgtEl>
                                      </p:cBhvr>
                                    </p:animEffect>
                                  </p:childTnLst>
                                </p:cTn>
                              </p:par>
                              <p:par>
                                <p:cTn id="180" presetID="3" presetClass="entr" presetSubtype="10" fill="hold" nodeType="withEffect">
                                  <p:stCondLst>
                                    <p:cond delay="0"/>
                                  </p:stCondLst>
                                  <p:childTnLst>
                                    <p:set>
                                      <p:cBhvr>
                                        <p:cTn id="181" dur="1" fill="hold">
                                          <p:stCondLst>
                                            <p:cond delay="0"/>
                                          </p:stCondLst>
                                        </p:cTn>
                                        <p:tgtEl>
                                          <p:spTgt spid="36"/>
                                        </p:tgtEl>
                                        <p:attrNameLst>
                                          <p:attrName>style.visibility</p:attrName>
                                        </p:attrNameLst>
                                      </p:cBhvr>
                                      <p:to>
                                        <p:strVal val="visible"/>
                                      </p:to>
                                    </p:set>
                                    <p:animEffect transition="in" filter="blinds(horizontal)">
                                      <p:cBhvr>
                                        <p:cTn id="182" dur="250"/>
                                        <p:tgtEl>
                                          <p:spTgt spid="36"/>
                                        </p:tgtEl>
                                      </p:cBhvr>
                                    </p:animEffect>
                                  </p:childTnLst>
                                </p:cTn>
                              </p:par>
                              <p:par>
                                <p:cTn id="183" presetID="3" presetClass="entr" presetSubtype="10" fill="hold" nodeType="withEffect">
                                  <p:stCondLst>
                                    <p:cond delay="0"/>
                                  </p:stCondLst>
                                  <p:childTnLst>
                                    <p:set>
                                      <p:cBhvr>
                                        <p:cTn id="184" dur="1" fill="hold">
                                          <p:stCondLst>
                                            <p:cond delay="0"/>
                                          </p:stCondLst>
                                        </p:cTn>
                                        <p:tgtEl>
                                          <p:spTgt spid="37"/>
                                        </p:tgtEl>
                                        <p:attrNameLst>
                                          <p:attrName>style.visibility</p:attrName>
                                        </p:attrNameLst>
                                      </p:cBhvr>
                                      <p:to>
                                        <p:strVal val="visible"/>
                                      </p:to>
                                    </p:set>
                                    <p:animEffect transition="in" filter="blinds(horizontal)">
                                      <p:cBhvr>
                                        <p:cTn id="185" dur="250"/>
                                        <p:tgtEl>
                                          <p:spTgt spid="37"/>
                                        </p:tgtEl>
                                      </p:cBhvr>
                                    </p:animEffect>
                                  </p:childTnLst>
                                </p:cTn>
                              </p:par>
                              <p:par>
                                <p:cTn id="186" presetID="3" presetClass="entr" presetSubtype="10" fill="hold" nodeType="withEffect">
                                  <p:stCondLst>
                                    <p:cond delay="0"/>
                                  </p:stCondLst>
                                  <p:childTnLst>
                                    <p:set>
                                      <p:cBhvr>
                                        <p:cTn id="187" dur="1" fill="hold">
                                          <p:stCondLst>
                                            <p:cond delay="0"/>
                                          </p:stCondLst>
                                        </p:cTn>
                                        <p:tgtEl>
                                          <p:spTgt spid="38"/>
                                        </p:tgtEl>
                                        <p:attrNameLst>
                                          <p:attrName>style.visibility</p:attrName>
                                        </p:attrNameLst>
                                      </p:cBhvr>
                                      <p:to>
                                        <p:strVal val="visible"/>
                                      </p:to>
                                    </p:set>
                                    <p:animEffect transition="in" filter="blinds(horizontal)">
                                      <p:cBhvr>
                                        <p:cTn id="188" dur="250"/>
                                        <p:tgtEl>
                                          <p:spTgt spid="38"/>
                                        </p:tgtEl>
                                      </p:cBhvr>
                                    </p:animEffect>
                                  </p:childTnLst>
                                </p:cTn>
                              </p:par>
                              <p:par>
                                <p:cTn id="189" presetID="3" presetClass="entr" presetSubtype="10" fill="hold" nodeType="withEffect">
                                  <p:stCondLst>
                                    <p:cond delay="0"/>
                                  </p:stCondLst>
                                  <p:childTnLst>
                                    <p:set>
                                      <p:cBhvr>
                                        <p:cTn id="190" dur="1" fill="hold">
                                          <p:stCondLst>
                                            <p:cond delay="0"/>
                                          </p:stCondLst>
                                        </p:cTn>
                                        <p:tgtEl>
                                          <p:spTgt spid="39"/>
                                        </p:tgtEl>
                                        <p:attrNameLst>
                                          <p:attrName>style.visibility</p:attrName>
                                        </p:attrNameLst>
                                      </p:cBhvr>
                                      <p:to>
                                        <p:strVal val="visible"/>
                                      </p:to>
                                    </p:set>
                                    <p:animEffect transition="in" filter="blinds(horizontal)">
                                      <p:cBhvr>
                                        <p:cTn id="191" dur="250"/>
                                        <p:tgtEl>
                                          <p:spTgt spid="39"/>
                                        </p:tgtEl>
                                      </p:cBhvr>
                                    </p:animEffect>
                                  </p:childTnLst>
                                </p:cTn>
                              </p:par>
                              <p:par>
                                <p:cTn id="192" presetID="3" presetClass="entr" presetSubtype="10" fill="hold" nodeType="withEffect">
                                  <p:stCondLst>
                                    <p:cond delay="0"/>
                                  </p:stCondLst>
                                  <p:childTnLst>
                                    <p:set>
                                      <p:cBhvr>
                                        <p:cTn id="193" dur="1" fill="hold">
                                          <p:stCondLst>
                                            <p:cond delay="0"/>
                                          </p:stCondLst>
                                        </p:cTn>
                                        <p:tgtEl>
                                          <p:spTgt spid="40"/>
                                        </p:tgtEl>
                                        <p:attrNameLst>
                                          <p:attrName>style.visibility</p:attrName>
                                        </p:attrNameLst>
                                      </p:cBhvr>
                                      <p:to>
                                        <p:strVal val="visible"/>
                                      </p:to>
                                    </p:set>
                                    <p:animEffect transition="in" filter="blinds(horizontal)">
                                      <p:cBhvr>
                                        <p:cTn id="194" dur="250"/>
                                        <p:tgtEl>
                                          <p:spTgt spid="40"/>
                                        </p:tgtEl>
                                      </p:cBhvr>
                                    </p:animEffect>
                                  </p:childTnLst>
                                </p:cTn>
                              </p:par>
                              <p:par>
                                <p:cTn id="195" presetID="3" presetClass="entr" presetSubtype="10" fill="hold" nodeType="withEffect">
                                  <p:stCondLst>
                                    <p:cond delay="0"/>
                                  </p:stCondLst>
                                  <p:childTnLst>
                                    <p:set>
                                      <p:cBhvr>
                                        <p:cTn id="196" dur="1" fill="hold">
                                          <p:stCondLst>
                                            <p:cond delay="0"/>
                                          </p:stCondLst>
                                        </p:cTn>
                                        <p:tgtEl>
                                          <p:spTgt spid="41"/>
                                        </p:tgtEl>
                                        <p:attrNameLst>
                                          <p:attrName>style.visibility</p:attrName>
                                        </p:attrNameLst>
                                      </p:cBhvr>
                                      <p:to>
                                        <p:strVal val="visible"/>
                                      </p:to>
                                    </p:set>
                                    <p:animEffect transition="in" filter="blinds(horizontal)">
                                      <p:cBhvr>
                                        <p:cTn id="197" dur="250"/>
                                        <p:tgtEl>
                                          <p:spTgt spid="41"/>
                                        </p:tgtEl>
                                      </p:cBhvr>
                                    </p:animEffect>
                                  </p:childTnLst>
                                </p:cTn>
                              </p:par>
                              <p:par>
                                <p:cTn id="198" presetID="3" presetClass="entr" presetSubtype="10" fill="hold" nodeType="with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blinds(horizontal)">
                                      <p:cBhvr>
                                        <p:cTn id="200" dur="250"/>
                                        <p:tgtEl>
                                          <p:spTgt spid="42"/>
                                        </p:tgtEl>
                                      </p:cBhvr>
                                    </p:animEffect>
                                  </p:childTnLst>
                                </p:cTn>
                              </p:par>
                              <p:par>
                                <p:cTn id="201" presetID="3" presetClass="entr" presetSubtype="10" fill="hold" nodeType="withEffect">
                                  <p:stCondLst>
                                    <p:cond delay="0"/>
                                  </p:stCondLst>
                                  <p:childTnLst>
                                    <p:set>
                                      <p:cBhvr>
                                        <p:cTn id="202" dur="1" fill="hold">
                                          <p:stCondLst>
                                            <p:cond delay="0"/>
                                          </p:stCondLst>
                                        </p:cTn>
                                        <p:tgtEl>
                                          <p:spTgt spid="43"/>
                                        </p:tgtEl>
                                        <p:attrNameLst>
                                          <p:attrName>style.visibility</p:attrName>
                                        </p:attrNameLst>
                                      </p:cBhvr>
                                      <p:to>
                                        <p:strVal val="visible"/>
                                      </p:to>
                                    </p:set>
                                    <p:animEffect transition="in" filter="blinds(horizontal)">
                                      <p:cBhvr>
                                        <p:cTn id="203" dur="250"/>
                                        <p:tgtEl>
                                          <p:spTgt spid="43"/>
                                        </p:tgtEl>
                                      </p:cBhvr>
                                    </p:animEffect>
                                  </p:childTnLst>
                                </p:cTn>
                              </p:par>
                              <p:par>
                                <p:cTn id="204" presetID="3" presetClass="entr" presetSubtype="10" fill="hold" grpId="0" nodeType="withEffect">
                                  <p:stCondLst>
                                    <p:cond delay="0"/>
                                  </p:stCondLst>
                                  <p:childTnLst>
                                    <p:set>
                                      <p:cBhvr>
                                        <p:cTn id="205" dur="1" fill="hold">
                                          <p:stCondLst>
                                            <p:cond delay="0"/>
                                          </p:stCondLst>
                                        </p:cTn>
                                        <p:tgtEl>
                                          <p:spTgt spid="47"/>
                                        </p:tgtEl>
                                        <p:attrNameLst>
                                          <p:attrName>style.visibility</p:attrName>
                                        </p:attrNameLst>
                                      </p:cBhvr>
                                      <p:to>
                                        <p:strVal val="visible"/>
                                      </p:to>
                                    </p:set>
                                    <p:animEffect transition="in" filter="blinds(horizontal)">
                                      <p:cBhvr>
                                        <p:cTn id="206"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5" grpId="0" animBg="1"/>
      <p:bldP spid="19" grpId="0" animBg="1"/>
      <p:bldP spid="20" grpId="0" animBg="1"/>
      <p:bldP spid="21" grpId="0" animBg="1"/>
      <p:bldP spid="22" grpId="0" animBg="1"/>
      <p:bldP spid="23" grpId="0" animBg="1"/>
      <p:bldP spid="24" grpId="0" animBg="1"/>
      <p:bldP spid="25" grpId="0"/>
      <p:bldP spid="28" grpId="0"/>
      <p:bldP spid="29" grpId="0"/>
      <p:bldP spid="30" grpId="0"/>
      <p:bldP spid="27" grpId="0" animBg="1"/>
      <p:bldP spid="31" grpId="0" animBg="1"/>
      <p:bldP spid="32" grpId="0" animBg="1"/>
      <p:bldP spid="33" grpId="0" animBg="1"/>
      <p:bldP spid="46" grpId="0"/>
      <p:bldP spid="47" grpId="0"/>
      <p:bldP spid="48" grpId="0"/>
      <p:bldP spid="49" grpId="0"/>
      <p:bldP spid="50" grpId="0" animBg="1"/>
      <p:bldP spid="51" grpId="0" animBg="1"/>
      <p:bldP spid="53" grpId="0" animBg="1"/>
      <p:bldP spid="54" grpId="0" animBg="1"/>
      <p:bldP spid="55" grpId="0" animBg="1"/>
      <p:bldP spid="56" grpId="0" animBg="1"/>
      <p:bldP spid="57" grpId="0" animBg="1"/>
      <p:bldP spid="58" grpId="0" animBg="1"/>
      <p:bldP spid="59" grpId="0" animBg="1"/>
      <p:bldP spid="60" grpId="0" animBg="1"/>
      <p:bldP spid="70" grpId="0"/>
      <p:bldP spid="71" grpId="0" animBg="1"/>
      <p:bldP spid="72" grpId="0" animBg="1"/>
      <p:bldP spid="73" grpId="0" animBg="1"/>
      <p:bldP spid="74" grpId="0" animBg="1"/>
      <p:bldP spid="75" grpId="0" animBg="1"/>
      <p:bldP spid="76" grpId="0" animBg="1"/>
      <p:bldP spid="77" grpId="0" animBg="1"/>
      <p:bldP spid="78" grpId="0" animBg="1"/>
      <p:bldP spid="79" grpId="0"/>
      <p:bldP spid="4" grpId="0" animBg="1"/>
      <p:bldP spid="9" grpId="0"/>
      <p:bldP spid="10" grpId="0"/>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TotalTime>
  <Words>3041</Words>
  <Application>Microsoft Macintosh PowerPoint</Application>
  <PresentationFormat>Widescreen</PresentationFormat>
  <Paragraphs>399</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Calibri</vt:lpstr>
      <vt:lpstr>Cambria Math</vt:lpstr>
      <vt:lpstr>Wingdings</vt:lpstr>
      <vt:lpstr>CMR9</vt:lpstr>
      <vt:lpstr>Bierstadt</vt:lpstr>
      <vt:lpstr>Calibri Light</vt:lpstr>
      <vt:lpstr>CMMI9</vt:lpstr>
      <vt:lpstr>Arial</vt:lpstr>
      <vt:lpstr>Helvetica Neue</vt:lpstr>
      <vt:lpstr>Times New Roman</vt:lpstr>
      <vt:lpstr>Office Theme</vt:lpstr>
      <vt:lpstr>EFFICIENT DYNAMIC PROOF OF RETRIEVABILITY  FOR COLD STORAGE</vt:lpstr>
      <vt:lpstr>Overview</vt:lpstr>
      <vt:lpstr>Overview</vt:lpstr>
      <vt:lpstr>Our Efficient PoR Technique</vt:lpstr>
      <vt:lpstr>Error Correction Code</vt:lpstr>
      <vt:lpstr>Incrementally Constructible Code (ICC)</vt:lpstr>
      <vt:lpstr>Incrementally Constructible Code (ICC)</vt:lpstr>
      <vt:lpstr>Homomorphic Authenticated Commitment</vt:lpstr>
      <vt:lpstr>Data Structures</vt:lpstr>
      <vt:lpstr>Update Procedure</vt:lpstr>
      <vt:lpstr>Audit Procedure</vt:lpstr>
      <vt:lpstr>Our Audit Protocol</vt:lpstr>
      <vt:lpstr>Not Enough!</vt:lpstr>
      <vt:lpstr>Our Audit Protocol</vt:lpstr>
      <vt:lpstr>Proof of Polynomial Evaluation</vt:lpstr>
      <vt:lpstr>Evaluation - Configuration</vt:lpstr>
      <vt:lpstr>Evaluation – Audit Proof Size</vt:lpstr>
      <vt:lpstr>Evaluation – Audit Delay</vt:lpstr>
      <vt:lpstr>Evaluation – Update Latency</vt:lpstr>
      <vt:lpstr>Public Audit</vt:lpstr>
      <vt:lpstr>Conclusion &amp; Future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Thanh Tung</dc:creator>
  <cp:lastModifiedBy>Le, Thanh Tung</cp:lastModifiedBy>
  <cp:revision>1048</cp:revision>
  <dcterms:created xsi:type="dcterms:W3CDTF">2023-02-20T15:22:04Z</dcterms:created>
  <dcterms:modified xsi:type="dcterms:W3CDTF">2023-03-16T01:08:59Z</dcterms:modified>
</cp:coreProperties>
</file>