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406" r:id="rId3"/>
    <p:sldId id="411" r:id="rId4"/>
    <p:sldId id="415" r:id="rId5"/>
    <p:sldId id="427" r:id="rId6"/>
    <p:sldId id="425" r:id="rId7"/>
    <p:sldId id="402" r:id="rId8"/>
    <p:sldId id="417" r:id="rId9"/>
    <p:sldId id="418" r:id="rId10"/>
    <p:sldId id="428" r:id="rId11"/>
    <p:sldId id="424" r:id="rId12"/>
    <p:sldId id="340" r:id="rId13"/>
    <p:sldId id="421" r:id="rId14"/>
    <p:sldId id="429" r:id="rId15"/>
    <p:sldId id="430" r:id="rId16"/>
    <p:sldId id="384" r:id="rId17"/>
    <p:sldId id="416" r:id="rId18"/>
    <p:sldId id="264" r:id="rId19"/>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lvl1pPr>
    <a:lvl2pPr marL="0" marR="0" indent="45720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lvl2pPr>
    <a:lvl3pPr marL="0" marR="0" indent="91440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lvl3pPr>
    <a:lvl4pPr marL="0" marR="0" indent="137160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lvl4pPr>
    <a:lvl5pPr marL="0" marR="0" indent="182880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lvl5pPr>
    <a:lvl6pPr marL="0" marR="0" indent="228600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lvl6pPr>
    <a:lvl7pPr marL="0" marR="0" indent="274320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lvl7pPr>
    <a:lvl8pPr marL="0" marR="0" indent="320040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lvl8pPr>
    <a:lvl9pPr marL="0" marR="0" indent="365760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DBF7C"/>
    <a:srgbClr val="F1B949"/>
    <a:srgbClr val="C65910"/>
    <a:srgbClr val="0D75DD"/>
    <a:srgbClr val="342A87"/>
    <a:srgbClr val="82676E"/>
    <a:srgbClr val="CBBAB7"/>
    <a:srgbClr val="F4B183"/>
    <a:srgbClr val="9EC3E6"/>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531" autoAdjust="0"/>
    <p:restoredTop sz="79266"/>
  </p:normalViewPr>
  <p:slideViewPr>
    <p:cSldViewPr snapToGrid="0" snapToObjects="1">
      <p:cViewPr varScale="1">
        <p:scale>
          <a:sx n="86" d="100"/>
          <a:sy n="86" d="100"/>
        </p:scale>
        <p:origin x="1440"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2" d="100"/>
          <a:sy n="132" d="100"/>
        </p:scale>
        <p:origin x="5344"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EB1686-E7B7-3044-A616-A3724491B5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6A9AF5-B405-B84B-9F3A-E6237AFC1E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17108B-D979-A243-91E6-77392E0086F5}" type="datetimeFigureOut">
              <a:rPr lang="en-US" smtClean="0"/>
              <a:t>7/26/20</a:t>
            </a:fld>
            <a:endParaRPr lang="en-US"/>
          </a:p>
        </p:txBody>
      </p:sp>
      <p:sp>
        <p:nvSpPr>
          <p:cNvPr id="4" name="Footer Placeholder 3">
            <a:extLst>
              <a:ext uri="{FF2B5EF4-FFF2-40B4-BE49-F238E27FC236}">
                <a16:creationId xmlns:a16="http://schemas.microsoft.com/office/drawing/2014/main" id="{B54A21C2-DB73-044A-811A-61BE2DB7C7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50A96CE-82E3-2042-8DE6-14E3E6CEF1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872AC9-788A-2448-B79F-B85604E6A87B}" type="slidenum">
              <a:rPr lang="en-US" smtClean="0"/>
              <a:t>‹#›</a:t>
            </a:fld>
            <a:endParaRPr lang="en-US"/>
          </a:p>
        </p:txBody>
      </p:sp>
    </p:spTree>
    <p:extLst>
      <p:ext uri="{BB962C8B-B14F-4D97-AF65-F5344CB8AC3E}">
        <p14:creationId xmlns:p14="http://schemas.microsoft.com/office/powerpoint/2010/main" val="2185910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094773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6536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is indexed from 1 to N -&gt; possible to apply recursive ORAM to store the path of EACH file</a:t>
            </a:r>
          </a:p>
          <a:p>
            <a:endParaRPr lang="en-US" dirty="0"/>
          </a:p>
          <a:p>
            <a:r>
              <a:rPr lang="en-US" dirty="0"/>
              <a:t>EACH file contains multiple chunks -&gt; possible to use ODS to reduce the size of recursive ORAM (not need to store the path of non-root blocks </a:t>
            </a:r>
          </a:p>
          <a:p>
            <a:r>
              <a:rPr lang="en-US" dirty="0"/>
              <a:t>TW has hashing mechanism -&gt; not using ORAM/ODS, but TW only store the path of FIRST block in the linked-list</a:t>
            </a:r>
          </a:p>
        </p:txBody>
      </p:sp>
    </p:spTree>
    <p:extLst>
      <p:ext uri="{BB962C8B-B14F-4D97-AF65-F5344CB8AC3E}">
        <p14:creationId xmlns:p14="http://schemas.microsoft.com/office/powerpoint/2010/main" val="1023472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 color match with </a:t>
            </a:r>
            <a:r>
              <a:rPr lang="en-US" dirty="0" err="1"/>
              <a:t>prev</a:t>
            </a:r>
            <a:r>
              <a:rPr lang="en-US" dirty="0"/>
              <a:t> slide</a:t>
            </a:r>
          </a:p>
        </p:txBody>
      </p:sp>
    </p:spTree>
    <p:extLst>
      <p:ext uri="{BB962C8B-B14F-4D97-AF65-F5344CB8AC3E}">
        <p14:creationId xmlns:p14="http://schemas.microsoft.com/office/powerpoint/2010/main" val="270951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Merge with slide 3 with animation about leakage</a:t>
            </a:r>
          </a:p>
        </p:txBody>
      </p:sp>
    </p:spTree>
    <p:extLst>
      <p:ext uri="{BB962C8B-B14F-4D97-AF65-F5344CB8AC3E}">
        <p14:creationId xmlns:p14="http://schemas.microsoft.com/office/powerpoint/2010/main" val="4191784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110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99.5 faction means 99.5% of keywords only returns a small amount of files. There are 0.5% keywords that appears in every file. In this case, downloading everything is better than running ORAM because of O N log N vs O N</a:t>
            </a:r>
          </a:p>
          <a:p>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400" dirty="0">
                <a:latin typeface="Helvetica Neue" charset="0"/>
                <a:ea typeface="Helvetica Neue" charset="0"/>
                <a:cs typeface="Helvetica Neue" charset="0"/>
              </a:rPr>
              <a:t>Prevent </a:t>
            </a:r>
            <a:r>
              <a:rPr lang="en-US" sz="2400" dirty="0">
                <a:solidFill>
                  <a:srgbClr val="FF0000"/>
                </a:solidFill>
                <a:latin typeface="Helvetica Neue" charset="0"/>
                <a:ea typeface="Helvetica Neue" charset="0"/>
                <a:cs typeface="Helvetica Neue" charset="0"/>
              </a:rPr>
              <a:t>side-channel</a:t>
            </a:r>
            <a:r>
              <a:rPr lang="en-US" sz="2400" dirty="0">
                <a:latin typeface="Helvetica Neue" charset="0"/>
                <a:ea typeface="Helvetica Neue" charset="0"/>
                <a:cs typeface="Helvetica Neue" charset="0"/>
              </a:rPr>
              <a:t> access pattern leakages (explain?)</a:t>
            </a:r>
          </a:p>
          <a:p>
            <a:pPr marL="0" marR="0" lvl="0" indent="0" defTabSz="457200" eaLnBrk="1" fontAlgn="auto" latinLnBrk="0" hangingPunct="1">
              <a:lnSpc>
                <a:spcPct val="117999"/>
              </a:lnSpc>
              <a:spcBef>
                <a:spcPts val="0"/>
              </a:spcBef>
              <a:spcAft>
                <a:spcPts val="0"/>
              </a:spcAft>
              <a:buClrTx/>
              <a:buSzTx/>
              <a:buFontTx/>
              <a:buNone/>
              <a:tabLst/>
              <a:defRPr/>
            </a:pPr>
            <a:r>
              <a:rPr lang="en-US" sz="2400" dirty="0">
                <a:latin typeface="Helvetica Neue" charset="0"/>
                <a:ea typeface="Helvetica Neue" charset="0"/>
                <a:cs typeface="Helvetica Neue" charset="0"/>
              </a:rPr>
              <a:t>	- Because the secure hardware resides in the untrusted server, even though adversary cannot tamper with it, he can observe from outside how the CPU accesses the encrypted memory (e.g., if condition check, some variables inside the enclave are accessed more frequently than others). This can lead to the access pattern leakage. We need to ensure that the CPU access the memory uniformly so that adv cannot distinguish the access pattern</a:t>
            </a:r>
          </a:p>
        </p:txBody>
      </p:sp>
    </p:spTree>
    <p:extLst>
      <p:ext uri="{BB962C8B-B14F-4D97-AF65-F5344CB8AC3E}">
        <p14:creationId xmlns:p14="http://schemas.microsoft.com/office/powerpoint/2010/main" val="185149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99.5 faction means 99.5% of keywords only returns a small amount of files. There are 0.5% keywords that appears in every file. In this case, downloading everything is better than running ORAM because of O N log N vs O N</a:t>
            </a:r>
          </a:p>
          <a:p>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400" dirty="0">
                <a:latin typeface="Helvetica Neue" charset="0"/>
                <a:ea typeface="Helvetica Neue" charset="0"/>
                <a:cs typeface="Helvetica Neue" charset="0"/>
              </a:rPr>
              <a:t>Prevent </a:t>
            </a:r>
            <a:r>
              <a:rPr lang="en-US" sz="2400" dirty="0">
                <a:solidFill>
                  <a:srgbClr val="FF0000"/>
                </a:solidFill>
                <a:latin typeface="Helvetica Neue" charset="0"/>
                <a:ea typeface="Helvetica Neue" charset="0"/>
                <a:cs typeface="Helvetica Neue" charset="0"/>
              </a:rPr>
              <a:t>side-channel</a:t>
            </a:r>
            <a:r>
              <a:rPr lang="en-US" sz="2400" dirty="0">
                <a:latin typeface="Helvetica Neue" charset="0"/>
                <a:ea typeface="Helvetica Neue" charset="0"/>
                <a:cs typeface="Helvetica Neue" charset="0"/>
              </a:rPr>
              <a:t> access pattern leakages (explain?)</a:t>
            </a:r>
          </a:p>
          <a:p>
            <a:pPr marL="0" marR="0" lvl="0" indent="0" defTabSz="457200" eaLnBrk="1" fontAlgn="auto" latinLnBrk="0" hangingPunct="1">
              <a:lnSpc>
                <a:spcPct val="117999"/>
              </a:lnSpc>
              <a:spcBef>
                <a:spcPts val="0"/>
              </a:spcBef>
              <a:spcAft>
                <a:spcPts val="0"/>
              </a:spcAft>
              <a:buClrTx/>
              <a:buSzTx/>
              <a:buFontTx/>
              <a:buNone/>
              <a:tabLst/>
              <a:defRPr/>
            </a:pPr>
            <a:r>
              <a:rPr lang="en-US" sz="2400" dirty="0">
                <a:latin typeface="Helvetica Neue" charset="0"/>
                <a:ea typeface="Helvetica Neue" charset="0"/>
                <a:cs typeface="Helvetica Neue" charset="0"/>
              </a:rPr>
              <a:t>	- Because the secure hardware resides in the untrusted server, even though adversary cannot tamper with it, he can observe from outside how the CPU accesses the encrypted memory (e.g., if condition check, some variables inside the enclave are accessed more frequently than others). This can lead to the access pattern leakage. We need to ensure that the CPU access the memory uniformly so that adv cannot distinguish the access pattern</a:t>
            </a:r>
          </a:p>
        </p:txBody>
      </p:sp>
    </p:spTree>
    <p:extLst>
      <p:ext uri="{BB962C8B-B14F-4D97-AF65-F5344CB8AC3E}">
        <p14:creationId xmlns:p14="http://schemas.microsoft.com/office/powerpoint/2010/main" val="3181549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the things in more detail as in the paper </a:t>
            </a:r>
          </a:p>
        </p:txBody>
      </p:sp>
    </p:spTree>
    <p:extLst>
      <p:ext uri="{BB962C8B-B14F-4D97-AF65-F5344CB8AC3E}">
        <p14:creationId xmlns:p14="http://schemas.microsoft.com/office/powerpoint/2010/main" val="14830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Tree-ORAM paradigm:</a:t>
            </a:r>
          </a:p>
          <a:p>
            <a:pPr marL="457200" indent="-457200">
              <a:buAutoNum type="arabicPeriod"/>
            </a:pPr>
            <a:r>
              <a:rPr lang="en-US" dirty="0"/>
              <a:t>Read a path</a:t>
            </a:r>
          </a:p>
          <a:p>
            <a:pPr marL="457200" indent="-457200">
              <a:buAutoNum type="arabicPeriod"/>
            </a:pPr>
            <a:r>
              <a:rPr lang="en-US" dirty="0"/>
              <a:t>Assign the block to a new random path and (possibly) put it in the Stash</a:t>
            </a:r>
          </a:p>
          <a:p>
            <a:pPr marL="457200" indent="-457200">
              <a:buAutoNum type="arabicPeriod"/>
            </a:pPr>
            <a:r>
              <a:rPr lang="en-US" dirty="0"/>
              <a:t>Run the eviction to put the block from stash back to the tree</a:t>
            </a:r>
          </a:p>
          <a:p>
            <a:pPr marL="457200" indent="-457200">
              <a:buAutoNum type="arabicPeriod"/>
            </a:pPr>
            <a:endParaRPr lang="en-US" dirty="0"/>
          </a:p>
          <a:p>
            <a:pPr marL="0" indent="0">
              <a:buNone/>
            </a:pPr>
            <a:r>
              <a:rPr lang="en-US" dirty="0"/>
              <a:t>Path-ORAM vs. Circuit-ORAM</a:t>
            </a:r>
          </a:p>
          <a:p>
            <a:pPr marL="0" indent="0">
              <a:buNone/>
            </a:pPr>
            <a:endParaRPr lang="en-US" dirty="0"/>
          </a:p>
          <a:p>
            <a:pPr marL="0" indent="0">
              <a:buNone/>
            </a:pPr>
            <a:r>
              <a:rPr lang="en-US" dirty="0" err="1"/>
              <a:t>CircuitORAM</a:t>
            </a:r>
            <a:r>
              <a:rPr lang="en-US" dirty="0"/>
              <a:t> reads only 1 block to the stash, while Path-ORAM maybe </a:t>
            </a:r>
            <a:r>
              <a:rPr lang="en-US" dirty="0" err="1"/>
              <a:t>OlogN</a:t>
            </a:r>
            <a:endParaRPr lang="en-US" dirty="0"/>
          </a:p>
          <a:p>
            <a:pPr marL="0" indent="0">
              <a:buNone/>
            </a:pPr>
            <a:r>
              <a:rPr lang="en-US" dirty="0"/>
              <a:t>Path-ORAM evict </a:t>
            </a:r>
            <a:r>
              <a:rPr lang="en-US" dirty="0" err="1"/>
              <a:t>OlogN</a:t>
            </a:r>
            <a:r>
              <a:rPr lang="en-US" dirty="0"/>
              <a:t> blocks from stash to the tree, Circuit-ORAM only push 1 block</a:t>
            </a:r>
          </a:p>
          <a:p>
            <a:pPr marL="0" indent="0">
              <a:buNone/>
            </a:pPr>
            <a:r>
              <a:rPr lang="en-US" dirty="0" err="1"/>
              <a:t>CircuitORAM</a:t>
            </a:r>
            <a:r>
              <a:rPr lang="en-US" dirty="0"/>
              <a:t> works better with deterministic eviction, while Path-ORAM must be probabilistic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8255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is indexed from 1 to N -&gt; possible to apply recursive ORAM to store the path of EACH file</a:t>
            </a:r>
          </a:p>
          <a:p>
            <a:endParaRPr lang="en-US" dirty="0"/>
          </a:p>
          <a:p>
            <a:r>
              <a:rPr lang="en-US" dirty="0"/>
              <a:t>EACH file contains multiple chunks -&gt; possible to use ODS to reduce the size of recursive ORAM (not need to store the path of non-root blocks </a:t>
            </a:r>
          </a:p>
          <a:p>
            <a:r>
              <a:rPr lang="en-US" dirty="0"/>
              <a:t>TW has hashing mechanism -&gt; not using ORAM/ODS, but TW only store the path of FIRST block in the linked-list</a:t>
            </a:r>
          </a:p>
        </p:txBody>
      </p:sp>
    </p:spTree>
    <p:extLst>
      <p:ext uri="{BB962C8B-B14F-4D97-AF65-F5344CB8AC3E}">
        <p14:creationId xmlns:p14="http://schemas.microsoft.com/office/powerpoint/2010/main" val="2012092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Accessing the first block of everything, therefore ODS cannot help</a:t>
            </a:r>
          </a:p>
          <a:p>
            <a:endParaRPr lang="en-US" dirty="0"/>
          </a:p>
          <a:p>
            <a:r>
              <a:rPr lang="en-US" dirty="0"/>
              <a:t>Given the target file, we first access its head, </a:t>
            </a:r>
            <a:r>
              <a:rPr lang="en-US" dirty="0" err="1"/>
              <a:t>recurise</a:t>
            </a:r>
            <a:r>
              <a:rPr lang="en-US" dirty="0"/>
              <a:t> ORAM is used to fetch to get the path of the information on the first block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89251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359541" y="2653990"/>
            <a:ext cx="16456498" cy="2286310"/>
          </a:xfrm>
          <a:prstGeom prst="rect">
            <a:avLst/>
          </a:prstGeom>
        </p:spPr>
        <p:txBody>
          <a:bodyPr anchor="b"/>
          <a:lstStyle/>
          <a:p>
            <a:r>
              <a:t>Title Text</a:t>
            </a:r>
          </a:p>
        </p:txBody>
      </p:sp>
      <p:sp>
        <p:nvSpPr>
          <p:cNvPr id="12" name="Shape 12"/>
          <p:cNvSpPr>
            <a:spLocks noGrp="1"/>
          </p:cNvSpPr>
          <p:nvPr>
            <p:ph type="body" sz="quarter" idx="1"/>
          </p:nvPr>
        </p:nvSpPr>
        <p:spPr>
          <a:xfrm>
            <a:off x="359541" y="5029200"/>
            <a:ext cx="16456498" cy="1130300"/>
          </a:xfrm>
          <a:prstGeom prst="rect">
            <a:avLst/>
          </a:prstGeom>
        </p:spPr>
        <p:txBody>
          <a:bodyPr anchor="t"/>
          <a:lstStyle>
            <a:lvl1pPr marL="0" indent="0" algn="ctr">
              <a:spcBef>
                <a:spcPts val="0"/>
              </a:spcBef>
              <a:buSzTx/>
              <a:buNone/>
              <a:defRPr sz="3200"/>
            </a:lvl1pPr>
            <a:lvl2pPr marL="0" indent="228623" algn="ctr">
              <a:spcBef>
                <a:spcPts val="0"/>
              </a:spcBef>
              <a:buSzTx/>
              <a:buNone/>
              <a:defRPr sz="3200"/>
            </a:lvl2pPr>
            <a:lvl3pPr marL="0" indent="457246" algn="ctr">
              <a:spcBef>
                <a:spcPts val="0"/>
              </a:spcBef>
              <a:buSzTx/>
              <a:buNone/>
              <a:defRPr sz="3200"/>
            </a:lvl3pPr>
            <a:lvl4pPr marL="0" indent="685869" algn="ctr">
              <a:spcBef>
                <a:spcPts val="0"/>
              </a:spcBef>
              <a:buSzTx/>
              <a:buNone/>
              <a:defRPr sz="3200"/>
            </a:lvl4pPr>
            <a:lvl5pPr marL="0" indent="914492"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pic>
        <p:nvPicPr>
          <p:cNvPr id="13" name="image2.png" descr="http://scarc.library.oregonstate.edu/omeka/files/original/2b20674c227f92728f6b1ff16d75b4df.gif"/>
          <p:cNvPicPr>
            <a:picLocks noChangeAspect="1"/>
          </p:cNvPicPr>
          <p:nvPr/>
        </p:nvPicPr>
        <p:blipFill>
          <a:blip r:embed="rId2"/>
          <a:stretch>
            <a:fillRect/>
          </a:stretch>
        </p:blipFill>
        <p:spPr>
          <a:xfrm>
            <a:off x="10942594" y="59256"/>
            <a:ext cx="6314398" cy="1877490"/>
          </a:xfrm>
          <a:prstGeom prst="rect">
            <a:avLst/>
          </a:prstGeom>
          <a:ln w="12700">
            <a:miter lim="400000"/>
          </a:ln>
        </p:spPr>
      </p:pic>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D3CD25C7-4704-B44D-AC3C-25D31DFCA579}"/>
              </a:ext>
            </a:extLst>
          </p:cNvPr>
          <p:cNvPicPr>
            <a:picLocks noChangeAspect="1"/>
          </p:cNvPicPr>
          <p:nvPr userDrawn="1"/>
        </p:nvPicPr>
        <p:blipFill rotWithShape="1">
          <a:blip r:embed="rId3"/>
          <a:srcRect t="14945" b="14559"/>
          <a:stretch/>
        </p:blipFill>
        <p:spPr>
          <a:xfrm>
            <a:off x="0" y="-4723"/>
            <a:ext cx="3564082" cy="2512505"/>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2" name="Shape 32"/>
          <p:cNvSpPr>
            <a:spLocks noGrp="1"/>
          </p:cNvSpPr>
          <p:nvPr>
            <p:ph type="title"/>
          </p:nvPr>
        </p:nvSpPr>
        <p:spPr>
          <a:xfrm>
            <a:off x="1693385" y="3225800"/>
            <a:ext cx="13953493" cy="3302000"/>
          </a:xfrm>
          <a:prstGeom prst="rect">
            <a:avLst/>
          </a:prstGeom>
        </p:spPr>
        <p:txBody>
          <a:bodyPr/>
          <a:lstStyle/>
          <a:p>
            <a:r>
              <a:t>Title Text</a:t>
            </a:r>
          </a:p>
        </p:txBody>
      </p:sp>
      <p:sp>
        <p:nvSpPr>
          <p:cNvPr id="33" name="Shape 3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0" name="Shape 40"/>
          <p:cNvSpPr>
            <a:spLocks noGrp="1"/>
          </p:cNvSpPr>
          <p:nvPr>
            <p:ph type="pic" sz="half" idx="13"/>
          </p:nvPr>
        </p:nvSpPr>
        <p:spPr>
          <a:xfrm>
            <a:off x="8958007" y="635000"/>
            <a:ext cx="7112217" cy="8229600"/>
          </a:xfrm>
          <a:prstGeom prst="rect">
            <a:avLst/>
          </a:prstGeom>
        </p:spPr>
        <p:txBody>
          <a:bodyPr lIns="91439" tIns="45719" rIns="91439" bIns="45719" anchor="t">
            <a:noAutofit/>
          </a:bodyPr>
          <a:lstStyle/>
          <a:p>
            <a:endParaRPr/>
          </a:p>
        </p:txBody>
      </p:sp>
      <p:sp>
        <p:nvSpPr>
          <p:cNvPr id="41" name="Shape 41"/>
          <p:cNvSpPr>
            <a:spLocks noGrp="1"/>
          </p:cNvSpPr>
          <p:nvPr>
            <p:ph type="title"/>
          </p:nvPr>
        </p:nvSpPr>
        <p:spPr>
          <a:xfrm>
            <a:off x="1270039" y="635000"/>
            <a:ext cx="7112217" cy="3987800"/>
          </a:xfrm>
          <a:prstGeom prst="rect">
            <a:avLst/>
          </a:prstGeom>
        </p:spPr>
        <p:txBody>
          <a:bodyPr anchor="b"/>
          <a:lstStyle>
            <a:lvl1pPr>
              <a:defRPr sz="4301"/>
            </a:lvl1pPr>
          </a:lstStyle>
          <a:p>
            <a:r>
              <a:t>Title Text</a:t>
            </a:r>
          </a:p>
        </p:txBody>
      </p:sp>
      <p:sp>
        <p:nvSpPr>
          <p:cNvPr id="42" name="Shape 42"/>
          <p:cNvSpPr>
            <a:spLocks noGrp="1"/>
          </p:cNvSpPr>
          <p:nvPr>
            <p:ph type="body" sz="quarter" idx="1"/>
          </p:nvPr>
        </p:nvSpPr>
        <p:spPr>
          <a:xfrm>
            <a:off x="1270039" y="4762500"/>
            <a:ext cx="7112217" cy="4102100"/>
          </a:xfrm>
          <a:prstGeom prst="rect">
            <a:avLst/>
          </a:prstGeom>
        </p:spPr>
        <p:txBody>
          <a:bodyPr anchor="t"/>
          <a:lstStyle>
            <a:lvl1pPr marL="0" indent="0" algn="ctr">
              <a:spcBef>
                <a:spcPts val="0"/>
              </a:spcBef>
              <a:buSzTx/>
              <a:buNone/>
              <a:defRPr sz="3200"/>
            </a:lvl1pPr>
            <a:lvl2pPr marL="0" indent="228623" algn="ctr">
              <a:spcBef>
                <a:spcPts val="0"/>
              </a:spcBef>
              <a:buSzTx/>
              <a:buNone/>
              <a:defRPr sz="3200"/>
            </a:lvl2pPr>
            <a:lvl3pPr marL="0" indent="457246" algn="ctr">
              <a:spcBef>
                <a:spcPts val="0"/>
              </a:spcBef>
              <a:buSzTx/>
              <a:buNone/>
              <a:defRPr sz="3200"/>
            </a:lvl3pPr>
            <a:lvl4pPr marL="0" indent="685869" algn="ctr">
              <a:spcBef>
                <a:spcPts val="0"/>
              </a:spcBef>
              <a:buSzTx/>
              <a:buNone/>
              <a:defRPr sz="3200"/>
            </a:lvl4pPr>
            <a:lvl5pPr marL="0" indent="914492"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3" name="Shape 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Shape 50"/>
          <p:cNvSpPr>
            <a:spLocks noGrp="1"/>
          </p:cNvSpPr>
          <p:nvPr>
            <p:ph type="title"/>
          </p:nvPr>
        </p:nvSpPr>
        <p:spPr>
          <a:xfrm>
            <a:off x="267629" y="444500"/>
            <a:ext cx="17072634" cy="2159000"/>
          </a:xfrm>
          <a:prstGeom prst="rect">
            <a:avLst/>
          </a:prstGeom>
        </p:spPr>
        <p:txBody>
          <a:bodyPr/>
          <a:lstStyle/>
          <a:p>
            <a:r>
              <a:t>Title Text</a:t>
            </a:r>
          </a:p>
        </p:txBody>
      </p:sp>
      <p:sp>
        <p:nvSpPr>
          <p:cNvPr id="51" name="Shape 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Title Text</a:t>
            </a:r>
          </a:p>
        </p:txBody>
      </p:sp>
      <p:sp>
        <p:nvSpPr>
          <p:cNvPr id="59" name="Shape 5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hape 60"/>
          <p:cNvSpPr>
            <a:spLocks noGrp="1"/>
          </p:cNvSpPr>
          <p:nvPr>
            <p:ph type="sldNum" sz="quarter" idx="2"/>
          </p:nvPr>
        </p:nvSpPr>
        <p:spPr>
          <a:prstGeom prst="rect">
            <a:avLst/>
          </a:prstGeom>
        </p:spPr>
        <p:txBody>
          <a:bodyPr/>
          <a:lstStyle/>
          <a:p>
            <a:fld id="{86CB4B4D-7CA3-9044-876B-883B54F8677D}" type="slidenum">
              <a:t>‹#›</a:t>
            </a:fld>
            <a:endParaRPr/>
          </a:p>
        </p:txBody>
      </p:sp>
      <p:sp>
        <p:nvSpPr>
          <p:cNvPr id="61" name="Shape 61"/>
          <p:cNvSpPr/>
          <p:nvPr/>
        </p:nvSpPr>
        <p:spPr>
          <a:xfrm>
            <a:off x="211362" y="9237269"/>
            <a:ext cx="2297104"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lvl1pPr>
          </a:lstStyle>
          <a:p>
            <a:r>
              <a:rPr sz="2000"/>
              <a:t>Thang Hoang et al.</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8" name="Shape 68"/>
          <p:cNvSpPr>
            <a:spLocks noGrp="1"/>
          </p:cNvSpPr>
          <p:nvPr>
            <p:ph type="pic" sz="half" idx="13"/>
          </p:nvPr>
        </p:nvSpPr>
        <p:spPr>
          <a:xfrm>
            <a:off x="8958007" y="2603500"/>
            <a:ext cx="7112217" cy="6286500"/>
          </a:xfrm>
          <a:prstGeom prst="rect">
            <a:avLst/>
          </a:prstGeom>
        </p:spPr>
        <p:txBody>
          <a:bodyPr lIns="91439" tIns="45719" rIns="91439" bIns="45719" anchor="t">
            <a:noAutofit/>
          </a:bodyPr>
          <a:lstStyle/>
          <a:p>
            <a:endParaRPr/>
          </a:p>
        </p:txBody>
      </p:sp>
      <p:sp>
        <p:nvSpPr>
          <p:cNvPr id="69" name="Shape 69"/>
          <p:cNvSpPr>
            <a:spLocks noGrp="1"/>
          </p:cNvSpPr>
          <p:nvPr>
            <p:ph type="title"/>
          </p:nvPr>
        </p:nvSpPr>
        <p:spPr>
          <a:prstGeom prst="rect">
            <a:avLst/>
          </a:prstGeom>
        </p:spPr>
        <p:txBody>
          <a:bodyPr/>
          <a:lstStyle/>
          <a:p>
            <a:r>
              <a:t>Title Text</a:t>
            </a:r>
          </a:p>
        </p:txBody>
      </p:sp>
      <p:sp>
        <p:nvSpPr>
          <p:cNvPr id="70" name="Shape 70"/>
          <p:cNvSpPr>
            <a:spLocks noGrp="1"/>
          </p:cNvSpPr>
          <p:nvPr>
            <p:ph type="body" sz="half" idx="1"/>
          </p:nvPr>
        </p:nvSpPr>
        <p:spPr>
          <a:xfrm>
            <a:off x="1270039" y="2603500"/>
            <a:ext cx="7112217" cy="6286500"/>
          </a:xfrm>
          <a:prstGeom prst="rect">
            <a:avLst/>
          </a:prstGeom>
        </p:spPr>
        <p:txBody>
          <a:bodyPr/>
          <a:lstStyle>
            <a:lvl1pPr marL="342935" indent="-342935">
              <a:spcBef>
                <a:spcPts val="3200"/>
              </a:spcBef>
              <a:defRPr sz="2801"/>
            </a:lvl1pPr>
            <a:lvl2pPr marL="685869" indent="-342935">
              <a:spcBef>
                <a:spcPts val="3200"/>
              </a:spcBef>
              <a:defRPr sz="2801"/>
            </a:lvl2pPr>
            <a:lvl3pPr marL="1028804" indent="-342935">
              <a:spcBef>
                <a:spcPts val="3200"/>
              </a:spcBef>
              <a:defRPr sz="2801"/>
            </a:lvl3pPr>
            <a:lvl4pPr marL="1371737" indent="-342935">
              <a:spcBef>
                <a:spcPts val="3200"/>
              </a:spcBef>
              <a:defRPr sz="2801"/>
            </a:lvl4pPr>
            <a:lvl5pPr marL="1714672" indent="-342935">
              <a:spcBef>
                <a:spcPts val="3200"/>
              </a:spcBef>
              <a:defRPr sz="2801"/>
            </a:lvl5pPr>
          </a:lstStyle>
          <a:p>
            <a:r>
              <a:t>Body Level One</a:t>
            </a:r>
          </a:p>
          <a:p>
            <a:pPr lvl="1"/>
            <a:r>
              <a:t>Body Level Two</a:t>
            </a:r>
          </a:p>
          <a:p>
            <a:pPr lvl="2"/>
            <a:r>
              <a:t>Body Level Three</a:t>
            </a:r>
          </a:p>
          <a:p>
            <a:pPr lvl="3"/>
            <a:r>
              <a:t>Body Level Four</a:t>
            </a:r>
          </a:p>
          <a:p>
            <a:pPr lvl="4"/>
            <a:r>
              <a:t>Body Level Five</a:t>
            </a:r>
          </a:p>
        </p:txBody>
      </p:sp>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8" name="Shape 78"/>
          <p:cNvSpPr>
            <a:spLocks noGrp="1"/>
          </p:cNvSpPr>
          <p:nvPr>
            <p:ph type="body" idx="1"/>
          </p:nvPr>
        </p:nvSpPr>
        <p:spPr>
          <a:xfrm>
            <a:off x="1270039" y="1270000"/>
            <a:ext cx="14800185"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6" name="Shape 86"/>
          <p:cNvSpPr>
            <a:spLocks noGrp="1"/>
          </p:cNvSpPr>
          <p:nvPr>
            <p:ph type="pic" sz="quarter" idx="13"/>
          </p:nvPr>
        </p:nvSpPr>
        <p:spPr>
          <a:xfrm>
            <a:off x="8958007" y="5092700"/>
            <a:ext cx="7112217" cy="3771900"/>
          </a:xfrm>
          <a:prstGeom prst="rect">
            <a:avLst/>
          </a:prstGeom>
        </p:spPr>
        <p:txBody>
          <a:bodyPr lIns="91439" tIns="45719" rIns="91439" bIns="45719" anchor="t">
            <a:noAutofit/>
          </a:bodyPr>
          <a:lstStyle/>
          <a:p>
            <a:endParaRPr/>
          </a:p>
        </p:txBody>
      </p:sp>
      <p:sp>
        <p:nvSpPr>
          <p:cNvPr id="87" name="Shape 87"/>
          <p:cNvSpPr>
            <a:spLocks noGrp="1"/>
          </p:cNvSpPr>
          <p:nvPr>
            <p:ph type="pic" sz="quarter" idx="14"/>
          </p:nvPr>
        </p:nvSpPr>
        <p:spPr>
          <a:xfrm>
            <a:off x="8966302" y="889000"/>
            <a:ext cx="7112219" cy="3771900"/>
          </a:xfrm>
          <a:prstGeom prst="rect">
            <a:avLst/>
          </a:prstGeom>
        </p:spPr>
        <p:txBody>
          <a:bodyPr lIns="91439" tIns="45719" rIns="91439" bIns="45719" anchor="t">
            <a:noAutofit/>
          </a:bodyPr>
          <a:lstStyle/>
          <a:p>
            <a:endParaRPr/>
          </a:p>
        </p:txBody>
      </p:sp>
      <p:sp>
        <p:nvSpPr>
          <p:cNvPr id="88" name="Shape 88"/>
          <p:cNvSpPr>
            <a:spLocks noGrp="1"/>
          </p:cNvSpPr>
          <p:nvPr>
            <p:ph type="pic" sz="half" idx="15"/>
          </p:nvPr>
        </p:nvSpPr>
        <p:spPr>
          <a:xfrm>
            <a:off x="1270039" y="889000"/>
            <a:ext cx="7112217" cy="7975600"/>
          </a:xfrm>
          <a:prstGeom prst="rect">
            <a:avLst/>
          </a:prstGeom>
        </p:spPr>
        <p:txBody>
          <a:bodyPr lIns="91439" tIns="45719" rIns="91439" bIns="45719" anchor="t">
            <a:noAutofit/>
          </a:bodyPr>
          <a:lstStyle/>
          <a:p>
            <a:endParaRPr/>
          </a:p>
        </p:txBody>
      </p:sp>
      <p:sp>
        <p:nvSpPr>
          <p:cNvPr id="89" name="Shape 8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5" name="Shape 105"/>
          <p:cNvSpPr>
            <a:spLocks noGrp="1"/>
          </p:cNvSpPr>
          <p:nvPr>
            <p:ph type="pic" idx="13"/>
          </p:nvPr>
        </p:nvSpPr>
        <p:spPr>
          <a:xfrm>
            <a:off x="0" y="0"/>
            <a:ext cx="17340263" cy="9753600"/>
          </a:xfrm>
          <a:prstGeom prst="rect">
            <a:avLst/>
          </a:prstGeom>
        </p:spPr>
        <p:txBody>
          <a:bodyPr lIns="91439" tIns="45719" rIns="91439" bIns="45719" anchor="t">
            <a:noAutofit/>
          </a:bodyPr>
          <a:lstStyle/>
          <a:p>
            <a:endParaRPr/>
          </a:p>
        </p:txBody>
      </p:sp>
      <p:sp>
        <p:nvSpPr>
          <p:cNvPr id="106" name="Shape 1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39" y="444500"/>
            <a:ext cx="14800185"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270039" y="2603500"/>
            <a:ext cx="14800185"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56485" y="9251954"/>
            <a:ext cx="410369" cy="379591"/>
          </a:xfrm>
          <a:prstGeom prst="rect">
            <a:avLst/>
          </a:prstGeom>
          <a:ln w="12700">
            <a:miter lim="400000"/>
          </a:ln>
        </p:spPr>
        <p:txBody>
          <a:bodyPr wrap="none" lIns="50800" tIns="50800" rIns="50800" bIns="50800">
            <a:spAutoFit/>
          </a:bodyPr>
          <a:lstStyle>
            <a:lvl1pPr algn="ctr" defTabSz="584258">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Lst>
  <p:transition spd="med"/>
  <p:hf hdr="0" ftr="0" dt="0"/>
  <p:txStyles>
    <p:title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p:titleStyle>
    <p:bodyStyle>
      <a:lvl1pPr marL="444545"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90"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634"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178"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723"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267"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812"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356"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900"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5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notesSlide" Target="../notesSlides/notesSlide10.xml"/><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2.emf"/><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5.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2.tiff"/><Relationship Id="rId3" Type="http://schemas.openxmlformats.org/officeDocument/2006/relationships/audio" Target="../media/media3.m4a"/><Relationship Id="rId7" Type="http://schemas.openxmlformats.org/officeDocument/2006/relationships/image" Target="../media/image7.tiff"/><Relationship Id="rId12" Type="http://schemas.openxmlformats.org/officeDocument/2006/relationships/image" Target="../media/image1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notesSlide" Target="../notesSlides/notesSlide3.xml"/><Relationship Id="rId10" Type="http://schemas.openxmlformats.org/officeDocument/2006/relationships/image" Target="../media/image9.png"/><Relationship Id="rId4" Type="http://schemas.openxmlformats.org/officeDocument/2006/relationships/slideLayout" Target="../slideLayouts/slideLayout5.xml"/><Relationship Id="rId9" Type="http://schemas.openxmlformats.org/officeDocument/2006/relationships/image" Target="../media/image6.tiff"/><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13.png"/><Relationship Id="rId1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audio" Target="../media/media6.m4a"/><Relationship Id="rId7" Type="http://schemas.openxmlformats.org/officeDocument/2006/relationships/image" Target="../media/image20.tif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5.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22.png"/><Relationship Id="rId12" Type="http://schemas.openxmlformats.org/officeDocument/2006/relationships/image" Target="../media/image26.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notesSlide" Target="../notesSlides/notesSlide8.xml"/><Relationship Id="rId10" Type="http://schemas.openxmlformats.org/officeDocument/2006/relationships/image" Target="../media/image24.png"/><Relationship Id="rId4" Type="http://schemas.openxmlformats.org/officeDocument/2006/relationships/slideLayout" Target="../slideLayouts/slideLayout5.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9.tiff"/><Relationship Id="rId3" Type="http://schemas.openxmlformats.org/officeDocument/2006/relationships/audio" Target="../media/media9.m4a"/><Relationship Id="rId7" Type="http://schemas.openxmlformats.org/officeDocument/2006/relationships/image" Target="../media/image28.tiff"/><Relationship Id="rId12" Type="http://schemas.openxmlformats.org/officeDocument/2006/relationships/image" Target="../media/image30.png"/><Relationship Id="rId2" Type="http://schemas.microsoft.com/office/2007/relationships/media" Target="../media/media9.m4a"/><Relationship Id="rId16" Type="http://schemas.openxmlformats.org/officeDocument/2006/relationships/image" Target="../media/image4.png"/><Relationship Id="rId1" Type="http://schemas.openxmlformats.org/officeDocument/2006/relationships/tags" Target="../tags/tag7.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notesSlide" Target="../notesSlides/notesSlide9.xml"/><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slideLayout" Target="../slideLayouts/slideLayout5.xml"/><Relationship Id="rId9" Type="http://schemas.openxmlformats.org/officeDocument/2006/relationships/image" Target="../media/image23.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ctrTitle"/>
          </p:nvPr>
        </p:nvSpPr>
        <p:spPr>
          <a:xfrm>
            <a:off x="1" y="2860410"/>
            <a:ext cx="17383838" cy="2079890"/>
          </a:xfrm>
          <a:prstGeom prst="rect">
            <a:avLst/>
          </a:prstGeom>
        </p:spPr>
        <p:txBody>
          <a:bodyPr>
            <a:noAutofit/>
          </a:bodyPr>
          <a:lstStyle>
            <a:lvl1pPr defTabSz="457200">
              <a:defRPr sz="3900"/>
            </a:lvl1pPr>
          </a:lstStyle>
          <a:p>
            <a:r>
              <a:rPr lang="en-US" sz="5000" dirty="0">
                <a:latin typeface="Helvetica Neue" charset="0"/>
                <a:ea typeface="Helvetica Neue" charset="0"/>
                <a:cs typeface="Helvetica Neue" charset="0"/>
              </a:rPr>
              <a:t>MOSE: Practical Multi-User Oblivious Storage </a:t>
            </a:r>
            <a:br>
              <a:rPr lang="en-US" sz="5000" dirty="0">
                <a:latin typeface="Helvetica Neue" charset="0"/>
                <a:ea typeface="Helvetica Neue" charset="0"/>
                <a:cs typeface="Helvetica Neue" charset="0"/>
              </a:rPr>
            </a:br>
            <a:r>
              <a:rPr lang="en-US" sz="5000" dirty="0">
                <a:latin typeface="Helvetica Neue" charset="0"/>
                <a:ea typeface="Helvetica Neue" charset="0"/>
                <a:cs typeface="Helvetica Neue" charset="0"/>
              </a:rPr>
              <a:t>via Secure Enclaves </a:t>
            </a:r>
            <a:endParaRPr sz="5000" dirty="0">
              <a:latin typeface="Helvetica Neue" charset="0"/>
              <a:ea typeface="Helvetica Neue" charset="0"/>
              <a:cs typeface="Helvetica Neue" charset="0"/>
            </a:endParaRPr>
          </a:p>
        </p:txBody>
      </p:sp>
      <p:sp>
        <p:nvSpPr>
          <p:cNvPr id="125" name="Shape 125"/>
          <p:cNvSpPr>
            <a:spLocks noGrp="1"/>
          </p:cNvSpPr>
          <p:nvPr>
            <p:ph type="sldNum" sz="quarter" idx="4294967295"/>
          </p:nvPr>
        </p:nvSpPr>
        <p:spPr>
          <a:xfrm>
            <a:off x="8548365" y="9251953"/>
            <a:ext cx="230832" cy="37959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sp>
        <p:nvSpPr>
          <p:cNvPr id="2" name="Text Placeholder 1"/>
          <p:cNvSpPr>
            <a:spLocks noGrp="1"/>
          </p:cNvSpPr>
          <p:nvPr>
            <p:ph type="body" sz="quarter" idx="1"/>
          </p:nvPr>
        </p:nvSpPr>
        <p:spPr>
          <a:xfrm>
            <a:off x="309603" y="5979052"/>
            <a:ext cx="16579120" cy="823162"/>
          </a:xfrm>
        </p:spPr>
        <p:txBody>
          <a:bodyPr>
            <a:noAutofit/>
          </a:bodyPr>
          <a:lstStyle/>
          <a:p>
            <a:pPr>
              <a:spcBef>
                <a:spcPts val="1200"/>
              </a:spcBef>
            </a:pPr>
            <a:r>
              <a:rPr lang="en-US" u="sng" dirty="0">
                <a:solidFill>
                  <a:schemeClr val="bg2">
                    <a:lumMod val="10000"/>
                  </a:schemeClr>
                </a:solidFill>
                <a:latin typeface="Helvetica Neue" charset="0"/>
                <a:ea typeface="Helvetica Neue" charset="0"/>
                <a:cs typeface="Helvetica Neue" charset="0"/>
              </a:rPr>
              <a:t>Thang Hoang</a:t>
            </a:r>
            <a:r>
              <a:rPr lang="sk-SK" baseline="30000" dirty="0">
                <a:solidFill>
                  <a:schemeClr val="bg2">
                    <a:lumMod val="10000"/>
                  </a:schemeClr>
                </a:solidFill>
              </a:rPr>
              <a:t>†</a:t>
            </a:r>
            <a:r>
              <a:rPr lang="en-US" dirty="0">
                <a:solidFill>
                  <a:schemeClr val="bg2">
                    <a:lumMod val="10000"/>
                  </a:schemeClr>
                </a:solidFill>
                <a:latin typeface="Helvetica Neue" charset="0"/>
                <a:ea typeface="Helvetica Neue" charset="0"/>
                <a:cs typeface="Helvetica Neue" charset="0"/>
              </a:rPr>
              <a:t>,</a:t>
            </a:r>
            <a:r>
              <a:rPr lang="en-US" b="1" dirty="0">
                <a:solidFill>
                  <a:schemeClr val="bg2">
                    <a:lumMod val="10000"/>
                  </a:schemeClr>
                </a:solidFill>
                <a:latin typeface="Helvetica Neue" charset="0"/>
                <a:ea typeface="Helvetica Neue" charset="0"/>
                <a:cs typeface="Helvetica Neue" charset="0"/>
              </a:rPr>
              <a:t> </a:t>
            </a:r>
            <a:r>
              <a:rPr lang="en-US" dirty="0" err="1">
                <a:solidFill>
                  <a:schemeClr val="bg2">
                    <a:lumMod val="10000"/>
                  </a:schemeClr>
                </a:solidFill>
                <a:latin typeface="Helvetica Neue" charset="0"/>
                <a:ea typeface="Helvetica Neue" charset="0"/>
                <a:cs typeface="Helvetica Neue" charset="0"/>
              </a:rPr>
              <a:t>Rouzbeh</a:t>
            </a:r>
            <a:r>
              <a:rPr lang="en-US" dirty="0">
                <a:solidFill>
                  <a:schemeClr val="bg2">
                    <a:lumMod val="10000"/>
                  </a:schemeClr>
                </a:solidFill>
                <a:latin typeface="Helvetica Neue" charset="0"/>
                <a:ea typeface="Helvetica Neue" charset="0"/>
                <a:cs typeface="Helvetica Neue" charset="0"/>
              </a:rPr>
              <a:t> </a:t>
            </a:r>
            <a:r>
              <a:rPr lang="en-US" dirty="0" err="1">
                <a:solidFill>
                  <a:schemeClr val="bg2">
                    <a:lumMod val="10000"/>
                  </a:schemeClr>
                </a:solidFill>
                <a:latin typeface="Helvetica Neue" charset="0"/>
                <a:ea typeface="Helvetica Neue" charset="0"/>
                <a:cs typeface="Helvetica Neue" charset="0"/>
              </a:rPr>
              <a:t>Behnia</a:t>
            </a:r>
            <a:r>
              <a:rPr lang="sk-SK" baseline="30000" dirty="0">
                <a:solidFill>
                  <a:schemeClr val="bg2">
                    <a:lumMod val="10000"/>
                  </a:schemeClr>
                </a:solidFill>
              </a:rPr>
              <a:t>†</a:t>
            </a:r>
            <a:r>
              <a:rPr lang="en-US" dirty="0">
                <a:solidFill>
                  <a:schemeClr val="bg2">
                    <a:lumMod val="10000"/>
                  </a:schemeClr>
                </a:solidFill>
                <a:latin typeface="Helvetica Neue" charset="0"/>
                <a:ea typeface="Helvetica Neue" charset="0"/>
                <a:cs typeface="Helvetica Neue" charset="0"/>
              </a:rPr>
              <a:t>, </a:t>
            </a:r>
            <a:r>
              <a:rPr lang="en-US" dirty="0" err="1">
                <a:solidFill>
                  <a:schemeClr val="bg2">
                    <a:lumMod val="10000"/>
                  </a:schemeClr>
                </a:solidFill>
                <a:latin typeface="Helvetica Neue" charset="0"/>
                <a:ea typeface="Helvetica Neue" charset="0"/>
                <a:cs typeface="Helvetica Neue" charset="0"/>
              </a:rPr>
              <a:t>Yeongjin</a:t>
            </a:r>
            <a:r>
              <a:rPr lang="en-US" dirty="0">
                <a:solidFill>
                  <a:schemeClr val="bg2">
                    <a:lumMod val="10000"/>
                  </a:schemeClr>
                </a:solidFill>
                <a:latin typeface="Helvetica Neue" charset="0"/>
                <a:ea typeface="Helvetica Neue" charset="0"/>
                <a:cs typeface="Helvetica Neue" charset="0"/>
              </a:rPr>
              <a:t> Jang</a:t>
            </a:r>
            <a:r>
              <a:rPr lang="en-US" baseline="30000" dirty="0">
                <a:solidFill>
                  <a:schemeClr val="bg2">
                    <a:lumMod val="10000"/>
                  </a:schemeClr>
                </a:solidFill>
                <a:latin typeface="Helvetica Neue" charset="0"/>
                <a:ea typeface="Helvetica Neue" charset="0"/>
                <a:cs typeface="Helvetica Neue" charset="0"/>
              </a:rPr>
              <a:t>‡</a:t>
            </a:r>
            <a:r>
              <a:rPr lang="en-US" dirty="0">
                <a:solidFill>
                  <a:schemeClr val="bg2">
                    <a:lumMod val="10000"/>
                  </a:schemeClr>
                </a:solidFill>
                <a:latin typeface="Helvetica Neue" charset="0"/>
                <a:ea typeface="Helvetica Neue" charset="0"/>
                <a:cs typeface="Helvetica Neue" charset="0"/>
              </a:rPr>
              <a:t>, Attila A. Yavuz</a:t>
            </a:r>
            <a:r>
              <a:rPr lang="sk-SK" baseline="30000" dirty="0">
                <a:solidFill>
                  <a:schemeClr val="bg2">
                    <a:lumMod val="10000"/>
                  </a:schemeClr>
                </a:solidFill>
              </a:rPr>
              <a:t>†</a:t>
            </a:r>
            <a:endParaRPr lang="en-US" dirty="0">
              <a:latin typeface="Helvetica Neue" charset="0"/>
              <a:ea typeface="Helvetica Neue" charset="0"/>
              <a:cs typeface="Helvetica Neue" charset="0"/>
            </a:endParaRPr>
          </a:p>
        </p:txBody>
      </p:sp>
      <p:sp>
        <p:nvSpPr>
          <p:cNvPr id="8" name="Text Placeholder 1"/>
          <p:cNvSpPr txBox="1">
            <a:spLocks/>
          </p:cNvSpPr>
          <p:nvPr/>
        </p:nvSpPr>
        <p:spPr>
          <a:xfrm>
            <a:off x="1764721" y="7134855"/>
            <a:ext cx="13567287" cy="113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sk-SK" sz="3000" baseline="30000" dirty="0"/>
              <a:t>† </a:t>
            </a:r>
            <a:r>
              <a:rPr lang="en-US" sz="3000" dirty="0">
                <a:latin typeface="Helvetica Neue" charset="0"/>
                <a:ea typeface="Helvetica Neue" charset="0"/>
                <a:cs typeface="Helvetica Neue" charset="0"/>
              </a:rPr>
              <a:t>University of South Florida, Tampa, FL</a:t>
            </a:r>
          </a:p>
          <a:p>
            <a:pPr hangingPunct="1"/>
            <a:r>
              <a:rPr lang="en-US" sz="3000" baseline="30000" dirty="0">
                <a:latin typeface="Helvetica Neue" charset="0"/>
                <a:ea typeface="Helvetica Neue" charset="0"/>
                <a:cs typeface="Helvetica Neue" charset="0"/>
              </a:rPr>
              <a:t>‡</a:t>
            </a:r>
            <a:r>
              <a:rPr lang="en-US" sz="3000" dirty="0">
                <a:latin typeface="Helvetica Neue" charset="0"/>
                <a:ea typeface="Helvetica Neue" charset="0"/>
                <a:cs typeface="Helvetica Neue" charset="0"/>
              </a:rPr>
              <a:t> Oregon State University, Corvallis, OR</a:t>
            </a:r>
          </a:p>
        </p:txBody>
      </p:sp>
      <p:sp>
        <p:nvSpPr>
          <p:cNvPr id="6" name="Text Placeholder 1"/>
          <p:cNvSpPr txBox="1">
            <a:spLocks/>
          </p:cNvSpPr>
          <p:nvPr/>
        </p:nvSpPr>
        <p:spPr>
          <a:xfrm>
            <a:off x="1815520" y="2631302"/>
            <a:ext cx="13567287" cy="63844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2400" dirty="0">
                <a:latin typeface="Helvetica Neue" charset="0"/>
                <a:ea typeface="Helvetica Neue" charset="0"/>
                <a:cs typeface="Helvetica Neue" charset="0"/>
              </a:rPr>
              <a:t>The 10th ACM Conference on Data and Application Security and Privacy (CODASPY 2020)</a:t>
            </a:r>
          </a:p>
        </p:txBody>
      </p:sp>
      <p:pic>
        <p:nvPicPr>
          <p:cNvPr id="4" name="Audio 3">
            <a:hlinkClick r:id="" action="ppaction://media"/>
            <a:extLst>
              <a:ext uri="{FF2B5EF4-FFF2-40B4-BE49-F238E27FC236}">
                <a16:creationId xmlns:a16="http://schemas.microsoft.com/office/drawing/2014/main" id="{AE1D26F4-A127-3242-9E6E-5A6A47B7E8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75063" y="8788400"/>
            <a:ext cx="812800" cy="812800"/>
          </a:xfrm>
          <a:prstGeom prst="rect">
            <a:avLst/>
          </a:prstGeom>
        </p:spPr>
      </p:pic>
    </p:spTree>
  </p:cSld>
  <p:clrMapOvr>
    <a:masterClrMapping/>
  </p:clrMapOvr>
  <p:transition spd="med" advTm="208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4443D9-7245-43FC-8F21-40559110B364}"/>
              </a:ext>
            </a:extLst>
          </p:cNvPr>
          <p:cNvSpPr>
            <a:spLocks noGrp="1"/>
          </p:cNvSpPr>
          <p:nvPr>
            <p:ph type="sldNum" sz="quarter" idx="2"/>
          </p:nvPr>
        </p:nvSpPr>
        <p:spPr/>
        <p:txBody>
          <a:bodyPr/>
          <a:lstStyle/>
          <a:p>
            <a:fld id="{86CB4B4D-7CA3-9044-876B-883B54F8677D}" type="slidenum">
              <a:rPr lang="en-US" smtClean="0"/>
              <a:t>10</a:t>
            </a:fld>
            <a:endParaRPr lang="en-US"/>
          </a:p>
        </p:txBody>
      </p:sp>
      <mc:AlternateContent xmlns:mc="http://schemas.openxmlformats.org/markup-compatibility/2006" xmlns:a14="http://schemas.microsoft.com/office/drawing/2010/main">
        <mc:Choice Requires="a14">
          <p:sp>
            <p:nvSpPr>
              <p:cNvPr id="64" name="Text Placeholder 2">
                <a:extLst>
                  <a:ext uri="{FF2B5EF4-FFF2-40B4-BE49-F238E27FC236}">
                    <a16:creationId xmlns:a16="http://schemas.microsoft.com/office/drawing/2014/main" id="{57B3D8FD-DF5B-3F4A-ABCD-FFC2B2BE4CCF}"/>
                  </a:ext>
                </a:extLst>
              </p:cNvPr>
              <p:cNvSpPr>
                <a:spLocks noGrp="1"/>
              </p:cNvSpPr>
              <p:nvPr>
                <p:ph type="body" idx="1"/>
              </p:nvPr>
            </p:nvSpPr>
            <p:spPr>
              <a:xfrm>
                <a:off x="643255" y="1265195"/>
                <a:ext cx="16129416" cy="6678700"/>
              </a:xfrm>
            </p:spPr>
            <p:txBody>
              <a:bodyPr anchor="t">
                <a:noAutofit/>
              </a:bodyPr>
              <a:lstStyle/>
              <a:p>
                <a:pPr>
                  <a:lnSpc>
                    <a:spcPct val="150000"/>
                  </a:lnSpc>
                  <a:spcBef>
                    <a:spcPts val="1200"/>
                  </a:spcBef>
                  <a:buSzPct val="100000"/>
                  <a:buFont typeface="Wingdings" charset="2"/>
                  <a:buChar char="§"/>
                </a:pPr>
                <a:r>
                  <a:rPr lang="en-US" sz="3000" b="1" dirty="0">
                    <a:latin typeface="Helvetica Neue" charset="0"/>
                    <a:ea typeface="Helvetica Neue" charset="0"/>
                    <a:cs typeface="Helvetica Neue" charset="0"/>
                  </a:rPr>
                  <a:t>Parallelization: </a:t>
                </a:r>
                <a:r>
                  <a:rPr lang="en-US" sz="3000" dirty="0">
                    <a:latin typeface="Helvetica Neue" charset="0"/>
                    <a:ea typeface="Helvetica Neue" charset="0"/>
                    <a:cs typeface="Helvetica Neue" charset="0"/>
                  </a:rPr>
                  <a:t>MOSE parallelizes computations and I/O accesses per Circuit-ORAM access with multi-core CPU </a:t>
                </a:r>
              </a:p>
              <a:p>
                <a:pPr lvl="1">
                  <a:lnSpc>
                    <a:spcPct val="150000"/>
                  </a:lnSpc>
                  <a:spcBef>
                    <a:spcPts val="1200"/>
                  </a:spcBef>
                  <a:buSzPct val="100000"/>
                  <a:buFont typeface="Wingdings" charset="2"/>
                  <a:buChar char="§"/>
                </a:pPr>
                <a:r>
                  <a:rPr lang="en-US" sz="3000" dirty="0">
                    <a:latin typeface="Helvetica Neue" charset="0"/>
                    <a:ea typeface="Helvetica Neue" charset="0"/>
                    <a:cs typeface="Helvetica Neue" charset="0"/>
                  </a:rPr>
                  <a:t>Parallelizable encryption (e.g., AES-CTR) </a:t>
                </a:r>
              </a:p>
              <a:p>
                <a:pPr>
                  <a:lnSpc>
                    <a:spcPct val="150000"/>
                  </a:lnSpc>
                  <a:spcBef>
                    <a:spcPts val="1200"/>
                  </a:spcBef>
                  <a:buSzPct val="100000"/>
                  <a:buFont typeface="Wingdings" charset="2"/>
                  <a:buChar char="§"/>
                </a:pPr>
                <a:r>
                  <a:rPr lang="en-US" sz="3000" b="1" dirty="0">
                    <a:latin typeface="Helvetica Neue" charset="0"/>
                    <a:ea typeface="Helvetica Neue" charset="0"/>
                    <a:cs typeface="Helvetica Neue" charset="0"/>
                  </a:rPr>
                  <a:t>Matrix as access control data structure</a:t>
                </a:r>
              </a:p>
              <a:p>
                <a:pPr lvl="1">
                  <a:lnSpc>
                    <a:spcPct val="150000"/>
                  </a:lnSpc>
                  <a:spcBef>
                    <a:spcPts val="1200"/>
                  </a:spcBef>
                  <a:buSzPct val="100000"/>
                  <a:buFont typeface="Wingdings" charset="2"/>
                  <a:buChar char="§"/>
                </a:pPr>
                <a:r>
                  <a:rPr lang="en-US" sz="3000" b="1" dirty="0">
                    <a:solidFill>
                      <a:schemeClr val="accent2">
                        <a:lumMod val="75000"/>
                      </a:schemeClr>
                    </a:solidFill>
                    <a:latin typeface="Helvetica Neue" charset="0"/>
                    <a:ea typeface="Helvetica Neue" charset="0"/>
                    <a:cs typeface="Helvetica Neue" charset="0"/>
                  </a:rPr>
                  <a:t>Pros</a:t>
                </a:r>
                <a:r>
                  <a:rPr lang="en-US" sz="3000" dirty="0">
                    <a:latin typeface="Helvetica Neue" charset="0"/>
                    <a:ea typeface="Helvetica Neue" charset="0"/>
                    <a:cs typeface="Helvetica Neue" charset="0"/>
                  </a:rPr>
                  <a:t>: allow entry-user permission check </a:t>
                </a:r>
                <a:r>
                  <a:rPr lang="en-US" sz="3000" u="sng" dirty="0">
                    <a:latin typeface="Helvetica Neue" charset="0"/>
                    <a:ea typeface="Helvetica Neue" charset="0"/>
                    <a:cs typeface="Helvetica Neue" charset="0"/>
                  </a:rPr>
                  <a:t>directly</a:t>
                </a:r>
                <a:r>
                  <a:rPr lang="en-US" sz="3000" dirty="0">
                    <a:latin typeface="Helvetica Neue" charset="0"/>
                    <a:ea typeface="Helvetica Neue" charset="0"/>
                    <a:cs typeface="Helvetica Neue" charset="0"/>
                  </a:rPr>
                  <a:t> when packaged into ORAM blocks </a:t>
                </a:r>
              </a:p>
              <a:p>
                <a:pPr lvl="2">
                  <a:lnSpc>
                    <a:spcPct val="150000"/>
                  </a:lnSpc>
                  <a:spcBef>
                    <a:spcPts val="1200"/>
                  </a:spcBef>
                  <a:buSzPct val="100000"/>
                  <a:buFont typeface="Wingdings" charset="2"/>
                  <a:buChar char="§"/>
                </a:pPr>
                <a:r>
                  <a:rPr lang="en-US" sz="3000" dirty="0">
                    <a:latin typeface="Helvetica Neue" charset="0"/>
                    <a:ea typeface="Helvetica Neue" charset="0"/>
                    <a:cs typeface="Helvetica Neue" charset="0"/>
                  </a:rPr>
                  <a:t>AC[</a:t>
                </a:r>
                <a:r>
                  <a:rPr lang="en-US" sz="3000" dirty="0" err="1">
                    <a:latin typeface="Helvetica Neue" charset="0"/>
                    <a:ea typeface="Helvetica Neue" charset="0"/>
                    <a:cs typeface="Helvetica Neue" charset="0"/>
                  </a:rPr>
                  <a:t>uid</a:t>
                </a:r>
                <a:r>
                  <a:rPr lang="en-US" sz="3000" dirty="0">
                    <a:latin typeface="Helvetica Neue" charset="0"/>
                    <a:ea typeface="Helvetica Neue" charset="0"/>
                    <a:cs typeface="Helvetica Neue" charset="0"/>
                  </a:rPr>
                  <a:t>, bid] </a:t>
                </a:r>
                <a14:m>
                  <m:oMath xmlns:m="http://schemas.openxmlformats.org/officeDocument/2006/math">
                    <m:r>
                      <a:rPr lang="en-US" sz="3000" i="1" smtClean="0">
                        <a:latin typeface="Cambria Math" panose="02040503050406030204" pitchFamily="18" charset="0"/>
                        <a:ea typeface="Cambria Math" panose="02040503050406030204" pitchFamily="18" charset="0"/>
                        <a:cs typeface="Helvetica Neue" charset="0"/>
                      </a:rPr>
                      <m:t>∈</m:t>
                    </m:r>
                  </m:oMath>
                </a14:m>
                <a:r>
                  <a:rPr lang="en-US" sz="3000" dirty="0">
                    <a:latin typeface="Helvetica Neue" charset="0"/>
                    <a:ea typeface="Helvetica Neue" charset="0"/>
                    <a:cs typeface="Helvetica Neue" charset="0"/>
                  </a:rPr>
                  <a:t> ORAM bid′ = (2 · </a:t>
                </a:r>
                <a:r>
                  <a:rPr lang="en-US" sz="3000" dirty="0" err="1">
                    <a:latin typeface="Helvetica Neue" charset="0"/>
                    <a:ea typeface="Helvetica Neue" charset="0"/>
                    <a:cs typeface="Helvetica Neue" charset="0"/>
                  </a:rPr>
                  <a:t>uid</a:t>
                </a:r>
                <a:r>
                  <a:rPr lang="en-US" sz="3000" dirty="0">
                    <a:latin typeface="Helvetica Neue" charset="0"/>
                    <a:ea typeface="Helvetica Neue" charset="0"/>
                    <a:cs typeface="Helvetica Neue" charset="0"/>
                  </a:rPr>
                  <a:t> · N + bid)/|B′| </a:t>
                </a:r>
              </a:p>
              <a:p>
                <a:pPr marL="889089" lvl="2" indent="0">
                  <a:lnSpc>
                    <a:spcPct val="150000"/>
                  </a:lnSpc>
                  <a:spcBef>
                    <a:spcPts val="1200"/>
                  </a:spcBef>
                  <a:buSzPct val="100000"/>
                  <a:buNone/>
                </a:pPr>
                <a:r>
                  <a:rPr lang="en-US" sz="3000" dirty="0">
                    <a:latin typeface="Helvetica Neue" charset="0"/>
                    <a:ea typeface="Helvetica Neue" charset="0"/>
                    <a:cs typeface="Helvetica Neue" charset="0"/>
                  </a:rPr>
                  <a:t>			 (N = # of data blocks, |B′| = AC block size)</a:t>
                </a:r>
              </a:p>
              <a:p>
                <a:pPr marL="923925" lvl="2" indent="-434975">
                  <a:lnSpc>
                    <a:spcPct val="150000"/>
                  </a:lnSpc>
                  <a:spcBef>
                    <a:spcPts val="1200"/>
                  </a:spcBef>
                  <a:buSzPct val="100000"/>
                  <a:buFont typeface="Wingdings" pitchFamily="2" charset="2"/>
                  <a:buChar char="§"/>
                </a:pPr>
                <a:r>
                  <a:rPr lang="en-US" sz="3000" b="1" dirty="0">
                    <a:solidFill>
                      <a:srgbClr val="C00000"/>
                    </a:solidFill>
                    <a:latin typeface="Helvetica Neue" charset="0"/>
                    <a:ea typeface="Helvetica Neue" charset="0"/>
                    <a:cs typeface="Helvetica Neue" charset="0"/>
                  </a:rPr>
                  <a:t>Cons</a:t>
                </a:r>
                <a:r>
                  <a:rPr lang="en-US" sz="3000" dirty="0">
                    <a:latin typeface="Helvetica Neue" charset="0"/>
                    <a:ea typeface="Helvetica Neue" charset="0"/>
                    <a:cs typeface="Helvetica Neue" charset="0"/>
                  </a:rPr>
                  <a:t>: Storage-costly (sized as # of user × # of data blocks) </a:t>
                </a:r>
              </a:p>
              <a:p>
                <a:pPr>
                  <a:lnSpc>
                    <a:spcPct val="150000"/>
                  </a:lnSpc>
                  <a:spcBef>
                    <a:spcPts val="1200"/>
                  </a:spcBef>
                  <a:buSzPct val="100000"/>
                  <a:buFont typeface="Wingdings" charset="2"/>
                  <a:buChar char="§"/>
                </a:pPr>
                <a:endParaRPr lang="en-US" sz="3000" dirty="0">
                  <a:latin typeface="Helvetica Neue" charset="0"/>
                  <a:ea typeface="Helvetica Neue" charset="0"/>
                  <a:cs typeface="Helvetica Neue" charset="0"/>
                </a:endParaRPr>
              </a:p>
            </p:txBody>
          </p:sp>
        </mc:Choice>
        <mc:Fallback xmlns="">
          <p:sp>
            <p:nvSpPr>
              <p:cNvPr id="64" name="Text Placeholder 2">
                <a:extLst>
                  <a:ext uri="{FF2B5EF4-FFF2-40B4-BE49-F238E27FC236}">
                    <a16:creationId xmlns:a16="http://schemas.microsoft.com/office/drawing/2014/main" id="{57B3D8FD-DF5B-3F4A-ABCD-FFC2B2BE4CCF}"/>
                  </a:ext>
                </a:extLst>
              </p:cNvPr>
              <p:cNvSpPr>
                <a:spLocks noGrp="1" noRot="1" noChangeAspect="1" noMove="1" noResize="1" noEditPoints="1" noAdjustHandles="1" noChangeArrowheads="1" noChangeShapeType="1" noTextEdit="1"/>
              </p:cNvSpPr>
              <p:nvPr>
                <p:ph type="body" idx="1"/>
              </p:nvPr>
            </p:nvSpPr>
            <p:spPr>
              <a:xfrm>
                <a:off x="643255" y="1265195"/>
                <a:ext cx="16129416" cy="6678700"/>
              </a:xfrm>
              <a:blipFill>
                <a:blip r:embed="rId6"/>
                <a:stretch>
                  <a:fillRect l="-1023"/>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14991185-10D3-874D-9500-39AE80243426}"/>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MOSE: Toward Scalable Access</a:t>
            </a:r>
            <a:endParaRPr lang="en-US" sz="4000" dirty="0">
              <a:solidFill>
                <a:schemeClr val="bg1"/>
              </a:solidFill>
              <a:latin typeface="Helvetica Neue" charset="0"/>
              <a:ea typeface="Helvetica Neue" charset="0"/>
              <a:cs typeface="Helvetica Neue" charset="0"/>
            </a:endParaRPr>
          </a:p>
        </p:txBody>
      </p:sp>
      <p:pic>
        <p:nvPicPr>
          <p:cNvPr id="3" name="Audio 2">
            <a:hlinkClick r:id="" action="ppaction://media"/>
            <a:extLst>
              <a:ext uri="{FF2B5EF4-FFF2-40B4-BE49-F238E27FC236}">
                <a16:creationId xmlns:a16="http://schemas.microsoft.com/office/drawing/2014/main" id="{129F724C-5FB3-AF48-9600-4378EB700D3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6375063" y="8788400"/>
            <a:ext cx="812800" cy="812800"/>
          </a:xfrm>
          <a:prstGeom prst="rect">
            <a:avLst/>
          </a:prstGeom>
        </p:spPr>
      </p:pic>
    </p:spTree>
    <p:custDataLst>
      <p:tags r:id="rId1"/>
    </p:custDataLst>
    <p:extLst>
      <p:ext uri="{BB962C8B-B14F-4D97-AF65-F5344CB8AC3E}">
        <p14:creationId xmlns:p14="http://schemas.microsoft.com/office/powerpoint/2010/main" val="1256222893"/>
      </p:ext>
    </p:extLst>
  </p:cSld>
  <p:clrMapOvr>
    <a:masterClrMapping/>
  </p:clrMapOvr>
  <p:transition spd="med" advTm="750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4">
                                            <p:txEl>
                                              <p:pRg st="0" end="0"/>
                                            </p:txEl>
                                          </p:spTgt>
                                        </p:tgtEl>
                                        <p:attrNameLst>
                                          <p:attrName>style.visibility</p:attrName>
                                        </p:attrNameLst>
                                      </p:cBhvr>
                                      <p:to>
                                        <p:strVal val="visible"/>
                                      </p:to>
                                    </p:set>
                                    <p:animEffect transition="in" filter="dissolve">
                                      <p:cBhvr>
                                        <p:cTn id="11" dur="500"/>
                                        <p:tgtEl>
                                          <p:spTgt spid="64">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64">
                                            <p:txEl>
                                              <p:pRg st="1" end="1"/>
                                            </p:txEl>
                                          </p:spTgt>
                                        </p:tgtEl>
                                        <p:attrNameLst>
                                          <p:attrName>style.visibility</p:attrName>
                                        </p:attrNameLst>
                                      </p:cBhvr>
                                      <p:to>
                                        <p:strVal val="visible"/>
                                      </p:to>
                                    </p:set>
                                    <p:animEffect transition="in" filter="dissolve">
                                      <p:cBhvr>
                                        <p:cTn id="14" dur="500"/>
                                        <p:tgtEl>
                                          <p:spTgt spid="6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4">
                                            <p:txEl>
                                              <p:pRg st="2" end="2"/>
                                            </p:txEl>
                                          </p:spTgt>
                                        </p:tgtEl>
                                        <p:attrNameLst>
                                          <p:attrName>style.visibility</p:attrName>
                                        </p:attrNameLst>
                                      </p:cBhvr>
                                      <p:to>
                                        <p:strVal val="visible"/>
                                      </p:to>
                                    </p:set>
                                    <p:animEffect transition="in" filter="dissolve">
                                      <p:cBhvr>
                                        <p:cTn id="19" dur="500"/>
                                        <p:tgtEl>
                                          <p:spTgt spid="64">
                                            <p:txEl>
                                              <p:pRg st="2" end="2"/>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64">
                                            <p:txEl>
                                              <p:pRg st="3" end="3"/>
                                            </p:txEl>
                                          </p:spTgt>
                                        </p:tgtEl>
                                        <p:attrNameLst>
                                          <p:attrName>style.visibility</p:attrName>
                                        </p:attrNameLst>
                                      </p:cBhvr>
                                      <p:to>
                                        <p:strVal val="visible"/>
                                      </p:to>
                                    </p:set>
                                    <p:animEffect transition="in" filter="dissolve">
                                      <p:cBhvr>
                                        <p:cTn id="22" dur="500"/>
                                        <p:tgtEl>
                                          <p:spTgt spid="64">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64">
                                            <p:txEl>
                                              <p:pRg st="4" end="4"/>
                                            </p:txEl>
                                          </p:spTgt>
                                        </p:tgtEl>
                                        <p:attrNameLst>
                                          <p:attrName>style.visibility</p:attrName>
                                        </p:attrNameLst>
                                      </p:cBhvr>
                                      <p:to>
                                        <p:strVal val="visible"/>
                                      </p:to>
                                    </p:set>
                                    <p:animEffect transition="in" filter="dissolve">
                                      <p:cBhvr>
                                        <p:cTn id="25" dur="500"/>
                                        <p:tgtEl>
                                          <p:spTgt spid="64">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64">
                                            <p:txEl>
                                              <p:pRg st="5" end="5"/>
                                            </p:txEl>
                                          </p:spTgt>
                                        </p:tgtEl>
                                        <p:attrNameLst>
                                          <p:attrName>style.visibility</p:attrName>
                                        </p:attrNameLst>
                                      </p:cBhvr>
                                      <p:to>
                                        <p:strVal val="visible"/>
                                      </p:to>
                                    </p:set>
                                    <p:animEffect transition="in" filter="dissolve">
                                      <p:cBhvr>
                                        <p:cTn id="28" dur="500"/>
                                        <p:tgtEl>
                                          <p:spTgt spid="6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64">
                                            <p:txEl>
                                              <p:pRg st="6" end="6"/>
                                            </p:txEl>
                                          </p:spTgt>
                                        </p:tgtEl>
                                        <p:attrNameLst>
                                          <p:attrName>style.visibility</p:attrName>
                                        </p:attrNameLst>
                                      </p:cBhvr>
                                      <p:to>
                                        <p:strVal val="visible"/>
                                      </p:to>
                                    </p:set>
                                    <p:animEffect transition="in" filter="dissolve">
                                      <p:cBhvr>
                                        <p:cTn id="33" dur="500"/>
                                        <p:tgtEl>
                                          <p:spTgt spid="6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4443D9-7245-43FC-8F21-40559110B364}"/>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59" name="Text Placeholder 2">
            <a:extLst>
              <a:ext uri="{FF2B5EF4-FFF2-40B4-BE49-F238E27FC236}">
                <a16:creationId xmlns:a16="http://schemas.microsoft.com/office/drawing/2014/main" id="{FE53C3EF-0237-8C42-B774-4798A33689E2}"/>
              </a:ext>
            </a:extLst>
          </p:cNvPr>
          <p:cNvSpPr>
            <a:spLocks noGrp="1"/>
          </p:cNvSpPr>
          <p:nvPr>
            <p:ph type="body" idx="1"/>
          </p:nvPr>
        </p:nvSpPr>
        <p:spPr>
          <a:xfrm>
            <a:off x="643254" y="1989812"/>
            <a:ext cx="16510889" cy="7319288"/>
          </a:xfrm>
        </p:spPr>
        <p:txBody>
          <a:bodyPr anchor="t">
            <a:noAutofit/>
          </a:bodyPr>
          <a:lstStyle/>
          <a:p>
            <a:pPr marL="444545" lvl="1" indent="0">
              <a:spcBef>
                <a:spcPts val="1200"/>
              </a:spcBef>
              <a:buSzPct val="100000"/>
              <a:buNone/>
            </a:pPr>
            <a:endParaRPr lang="en-US" sz="3000" dirty="0">
              <a:solidFill>
                <a:schemeClr val="accent1">
                  <a:lumMod val="75000"/>
                </a:schemeClr>
              </a:solidFill>
              <a:latin typeface="Helvetica Neue"/>
            </a:endParaRPr>
          </a:p>
          <a:p>
            <a:pPr>
              <a:spcBef>
                <a:spcPts val="1200"/>
              </a:spcBef>
              <a:buSzPct val="100000"/>
              <a:buFont typeface="Wingdings" charset="2"/>
              <a:buChar char="§"/>
            </a:pPr>
            <a:r>
              <a:rPr lang="en-US" sz="3000" dirty="0">
                <a:solidFill>
                  <a:schemeClr val="accent6">
                    <a:lumMod val="75000"/>
                  </a:schemeClr>
                </a:solidFill>
                <a:latin typeface="Helvetica Neue"/>
              </a:rPr>
              <a:t>Conditional execution (if/else </a:t>
            </a:r>
            <a:r>
              <a:rPr lang="en-US" sz="3000" dirty="0" err="1">
                <a:solidFill>
                  <a:schemeClr val="accent6">
                    <a:lumMod val="75000"/>
                  </a:schemeClr>
                </a:solidFill>
                <a:latin typeface="Helvetica Neue"/>
              </a:rPr>
              <a:t>st.</a:t>
            </a:r>
            <a:r>
              <a:rPr lang="en-US" sz="3000" dirty="0">
                <a:solidFill>
                  <a:schemeClr val="accent6">
                    <a:lumMod val="75000"/>
                  </a:schemeClr>
                </a:solidFill>
                <a:latin typeface="Helvetica Neue"/>
              </a:rPr>
              <a:t>): Distinguishable access pattern due to execution branches</a:t>
            </a:r>
          </a:p>
          <a:p>
            <a:pPr lvl="1">
              <a:spcBef>
                <a:spcPts val="1200"/>
              </a:spcBef>
              <a:buSzPct val="100000"/>
              <a:buFont typeface="Wingdings" charset="2"/>
              <a:buChar char="§"/>
            </a:pPr>
            <a:r>
              <a:rPr lang="en-US" sz="3000" dirty="0">
                <a:solidFill>
                  <a:schemeClr val="accent6">
                    <a:lumMod val="75000"/>
                  </a:schemeClr>
                </a:solidFill>
                <a:latin typeface="Helvetica Neue"/>
              </a:rPr>
              <a:t>Use CMOV and SETE/SETG/SETGE for oblivious comparison and update</a:t>
            </a:r>
            <a:r>
              <a:rPr lang="en-US" sz="3000" dirty="0">
                <a:latin typeface="Helvetica Neue"/>
              </a:rPr>
              <a:t> </a:t>
            </a:r>
            <a:r>
              <a:rPr lang="en-US" sz="3000" dirty="0">
                <a:solidFill>
                  <a:schemeClr val="accent1">
                    <a:lumMod val="60000"/>
                    <a:lumOff val="40000"/>
                  </a:schemeClr>
                </a:solidFill>
                <a:latin typeface="Helvetica Neue"/>
              </a:rPr>
              <a:t>[OSF+16]</a:t>
            </a:r>
            <a:r>
              <a:rPr lang="en-US" sz="3000" dirty="0">
                <a:latin typeface="Helvetica Neue"/>
              </a:rPr>
              <a:t> </a:t>
            </a:r>
          </a:p>
          <a:p>
            <a:pPr>
              <a:spcBef>
                <a:spcPts val="1200"/>
              </a:spcBef>
              <a:buSzPct val="100000"/>
              <a:buFont typeface="Wingdings" charset="2"/>
              <a:buChar char="§"/>
            </a:pPr>
            <a:endParaRPr lang="en-US" sz="3000" dirty="0">
              <a:latin typeface="Helvetica Neue"/>
            </a:endParaRPr>
          </a:p>
          <a:p>
            <a:pPr>
              <a:spcBef>
                <a:spcPts val="1200"/>
              </a:spcBef>
              <a:buSzPct val="100000"/>
              <a:buFont typeface="Wingdings" charset="2"/>
              <a:buChar char="§"/>
            </a:pPr>
            <a:endParaRPr lang="en-US" sz="3000" dirty="0">
              <a:latin typeface="Helvetica Neue"/>
            </a:endParaRPr>
          </a:p>
        </p:txBody>
      </p:sp>
      <p:pic>
        <p:nvPicPr>
          <p:cNvPr id="3" name="Picture 2">
            <a:extLst>
              <a:ext uri="{FF2B5EF4-FFF2-40B4-BE49-F238E27FC236}">
                <a16:creationId xmlns:a16="http://schemas.microsoft.com/office/drawing/2014/main" id="{B07776CB-7A8A-5E4E-915C-69118F5ECA5E}"/>
              </a:ext>
            </a:extLst>
          </p:cNvPr>
          <p:cNvPicPr>
            <a:picLocks noChangeAspect="1"/>
          </p:cNvPicPr>
          <p:nvPr/>
        </p:nvPicPr>
        <p:blipFill>
          <a:blip r:embed="rId3"/>
          <a:stretch>
            <a:fillRect/>
          </a:stretch>
        </p:blipFill>
        <p:spPr>
          <a:xfrm>
            <a:off x="3633628" y="4253366"/>
            <a:ext cx="9645713" cy="2792180"/>
          </a:xfrm>
          <a:prstGeom prst="rect">
            <a:avLst/>
          </a:prstGeom>
        </p:spPr>
      </p:pic>
      <p:sp>
        <p:nvSpPr>
          <p:cNvPr id="7" name="Title 1">
            <a:extLst>
              <a:ext uri="{FF2B5EF4-FFF2-40B4-BE49-F238E27FC236}">
                <a16:creationId xmlns:a16="http://schemas.microsoft.com/office/drawing/2014/main" id="{1CFB9390-F36C-464F-939C-10FDA1DEFFAC}"/>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MOSE: Hiding side-channel access pattern</a:t>
            </a:r>
            <a:endParaRPr lang="en-US" sz="40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4059215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9">
                                            <p:txEl>
                                              <p:pRg st="1" end="1"/>
                                            </p:txEl>
                                          </p:spTgt>
                                        </p:tgtEl>
                                        <p:attrNameLst>
                                          <p:attrName>style.visibility</p:attrName>
                                        </p:attrNameLst>
                                      </p:cBhvr>
                                      <p:to>
                                        <p:strVal val="visible"/>
                                      </p:to>
                                    </p:set>
                                    <p:animEffect transition="in" filter="dissolve">
                                      <p:cBhvr>
                                        <p:cTn id="7" dur="500"/>
                                        <p:tgtEl>
                                          <p:spTgt spid="59">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9">
                                            <p:txEl>
                                              <p:pRg st="2" end="2"/>
                                            </p:txEl>
                                          </p:spTgt>
                                        </p:tgtEl>
                                        <p:attrNameLst>
                                          <p:attrName>style.visibility</p:attrName>
                                        </p:attrNameLst>
                                      </p:cBhvr>
                                      <p:to>
                                        <p:strVal val="visible"/>
                                      </p:to>
                                    </p:set>
                                    <p:animEffect transition="in" filter="dissolve">
                                      <p:cBhvr>
                                        <p:cTn id="10" dur="500"/>
                                        <p:tgtEl>
                                          <p:spTgt spid="59">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2"/>
          <p:cNvSpPr txBox="1">
            <a:spLocks/>
          </p:cNvSpPr>
          <p:nvPr/>
        </p:nvSpPr>
        <p:spPr>
          <a:xfrm>
            <a:off x="2904003" y="2436598"/>
            <a:ext cx="11958451" cy="633954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hangingPunct="1">
              <a:spcBef>
                <a:spcPts val="1200"/>
              </a:spcBef>
              <a:buSzPct val="100000"/>
              <a:buNone/>
            </a:pPr>
            <a:endParaRPr lang="en-US" sz="2400" dirty="0">
              <a:latin typeface="Helvetica Neue" charset="0"/>
              <a:ea typeface="Helvetica Neue" charset="0"/>
              <a:cs typeface="Helvetica Neue" charset="0"/>
            </a:endParaRPr>
          </a:p>
        </p:txBody>
      </p:sp>
      <p:sp>
        <p:nvSpPr>
          <p:cNvPr id="53" name="Slide Number Placeholder 52">
            <a:extLst>
              <a:ext uri="{FF2B5EF4-FFF2-40B4-BE49-F238E27FC236}">
                <a16:creationId xmlns:a16="http://schemas.microsoft.com/office/drawing/2014/main" id="{8264372E-9F66-4C45-A600-BFAFB47989C1}"/>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5" name="Text Placeholder 2">
            <a:extLst>
              <a:ext uri="{FF2B5EF4-FFF2-40B4-BE49-F238E27FC236}">
                <a16:creationId xmlns:a16="http://schemas.microsoft.com/office/drawing/2014/main" id="{009E3F10-AC3B-4849-B309-FCFBFE894FAD}"/>
              </a:ext>
            </a:extLst>
          </p:cNvPr>
          <p:cNvSpPr>
            <a:spLocks noGrp="1"/>
          </p:cNvSpPr>
          <p:nvPr>
            <p:ph type="body" idx="1"/>
          </p:nvPr>
        </p:nvSpPr>
        <p:spPr>
          <a:xfrm>
            <a:off x="643255" y="816619"/>
            <a:ext cx="16129416" cy="8137600"/>
          </a:xfrm>
        </p:spPr>
        <p:txBody>
          <a:bodyPr anchor="t">
            <a:noAutofit/>
          </a:bodyPr>
          <a:lstStyle/>
          <a:p>
            <a:pPr>
              <a:lnSpc>
                <a:spcPct val="150000"/>
              </a:lnSpc>
              <a:spcBef>
                <a:spcPts val="1200"/>
              </a:spcBef>
              <a:buSzPct val="100000"/>
              <a:buFont typeface="Wingdings" charset="2"/>
              <a:buChar char="§"/>
            </a:pPr>
            <a:r>
              <a:rPr lang="en-US" sz="3200" b="1" dirty="0">
                <a:latin typeface="Helvetica Neue"/>
              </a:rPr>
              <a:t>Hardware: </a:t>
            </a:r>
            <a:r>
              <a:rPr lang="en-US" sz="3200" dirty="0">
                <a:latin typeface="Helvetica Neue"/>
              </a:rPr>
              <a:t>Intel Core i7-8700K CPU @ 3.70 GHz, 32 GB DDR4-2133, 4 TB </a:t>
            </a:r>
            <a:r>
              <a:rPr lang="en-US" sz="3200" dirty="0" err="1">
                <a:latin typeface="Helvetica Neue"/>
              </a:rPr>
              <a:t>NVMe</a:t>
            </a:r>
            <a:r>
              <a:rPr lang="en-US" sz="3200" dirty="0">
                <a:latin typeface="Helvetica Neue"/>
              </a:rPr>
              <a:t> </a:t>
            </a:r>
          </a:p>
          <a:p>
            <a:pPr>
              <a:lnSpc>
                <a:spcPct val="150000"/>
              </a:lnSpc>
              <a:spcBef>
                <a:spcPts val="1200"/>
              </a:spcBef>
              <a:buSzPct val="100000"/>
              <a:buFont typeface="Wingdings" charset="2"/>
              <a:buChar char="§"/>
            </a:pPr>
            <a:r>
              <a:rPr lang="en-US" sz="3200" b="1" dirty="0">
                <a:latin typeface="Helvetica Neue"/>
              </a:rPr>
              <a:t>Dataset: </a:t>
            </a:r>
            <a:r>
              <a:rPr lang="en-US" sz="3200" dirty="0">
                <a:latin typeface="Helvetica Neue"/>
              </a:rPr>
              <a:t>768 GB random DB (2</a:t>
            </a:r>
            <a:r>
              <a:rPr lang="en-US" sz="3200" baseline="30000" dirty="0">
                <a:latin typeface="Helvetica Neue"/>
              </a:rPr>
              <a:t>25</a:t>
            </a:r>
            <a:r>
              <a:rPr lang="en-US" sz="3200" dirty="0">
                <a:latin typeface="Helvetica Neue"/>
              </a:rPr>
              <a:t> entries). Basic 2-bit access policies (read and/or write) for 2</a:t>
            </a:r>
            <a:r>
              <a:rPr lang="en-US" sz="3200" baseline="30000" dirty="0">
                <a:latin typeface="Helvetica Neue"/>
              </a:rPr>
              <a:t>14</a:t>
            </a:r>
            <a:r>
              <a:rPr lang="en-US" sz="3200" dirty="0">
                <a:latin typeface="Helvetica Neue"/>
              </a:rPr>
              <a:t> users on 2</a:t>
            </a:r>
            <a:r>
              <a:rPr lang="en-US" sz="3200" baseline="30000" dirty="0">
                <a:latin typeface="Helvetica Neue"/>
              </a:rPr>
              <a:t>25</a:t>
            </a:r>
            <a:r>
              <a:rPr lang="en-US" sz="3200" dirty="0">
                <a:latin typeface="Helvetica Neue"/>
              </a:rPr>
              <a:t> entries. Block size: 24 KB for DB entries, 12 KB for access control entries.</a:t>
            </a:r>
          </a:p>
          <a:p>
            <a:pPr>
              <a:lnSpc>
                <a:spcPct val="150000"/>
              </a:lnSpc>
              <a:spcBef>
                <a:spcPts val="1200"/>
              </a:spcBef>
              <a:buSzPct val="100000"/>
              <a:buFont typeface="Wingdings" charset="2"/>
              <a:buChar char="§"/>
            </a:pPr>
            <a:r>
              <a:rPr lang="en-US" sz="3200" b="1" dirty="0">
                <a:latin typeface="Helvetica Neue"/>
              </a:rPr>
              <a:t>Network: </a:t>
            </a:r>
            <a:r>
              <a:rPr lang="en-US" sz="3200" dirty="0">
                <a:latin typeface="Helvetica Neue"/>
              </a:rPr>
              <a:t>50 </a:t>
            </a:r>
            <a:r>
              <a:rPr lang="en-US" sz="3200" dirty="0" err="1">
                <a:latin typeface="Helvetica Neue"/>
              </a:rPr>
              <a:t>ms</a:t>
            </a:r>
            <a:r>
              <a:rPr lang="en-US" sz="3200" dirty="0">
                <a:latin typeface="Helvetica Neue"/>
              </a:rPr>
              <a:t> latency</a:t>
            </a:r>
          </a:p>
          <a:p>
            <a:pPr>
              <a:lnSpc>
                <a:spcPct val="150000"/>
              </a:lnSpc>
              <a:spcBef>
                <a:spcPts val="1200"/>
              </a:spcBef>
              <a:buSzPct val="100000"/>
              <a:buFont typeface="Wingdings" charset="2"/>
              <a:buChar char="§"/>
            </a:pPr>
            <a:r>
              <a:rPr lang="en-US" sz="3200" b="1" dirty="0">
                <a:latin typeface="Helvetica Neue"/>
              </a:rPr>
              <a:t>MOSE Parameters: </a:t>
            </a:r>
            <a:r>
              <a:rPr lang="en-US" sz="3200" dirty="0">
                <a:latin typeface="Helvetica Neue"/>
              </a:rPr>
              <a:t>Circuit-ORAM with stash size |S| = 80, bucket size Z = 2, deterministic eviction, recursive compression ratio = 256</a:t>
            </a:r>
          </a:p>
          <a:p>
            <a:pPr>
              <a:lnSpc>
                <a:spcPct val="150000"/>
              </a:lnSpc>
              <a:spcBef>
                <a:spcPts val="1200"/>
              </a:spcBef>
              <a:buSzPct val="100000"/>
              <a:buFont typeface="Wingdings" charset="2"/>
              <a:buChar char="§"/>
            </a:pPr>
            <a:r>
              <a:rPr lang="en-US" sz="3200" b="1" dirty="0">
                <a:latin typeface="Helvetica Neue"/>
              </a:rPr>
              <a:t>Compared counterpart: </a:t>
            </a:r>
            <a:r>
              <a:rPr lang="en-US" sz="3200" dirty="0" err="1">
                <a:latin typeface="Helvetica Neue"/>
              </a:rPr>
              <a:t>TaoStore</a:t>
            </a:r>
            <a:r>
              <a:rPr lang="en-US" sz="3200" b="1" dirty="0">
                <a:latin typeface="Helvetica Neue"/>
              </a:rPr>
              <a:t> </a:t>
            </a:r>
            <a:r>
              <a:rPr lang="en-US" sz="2000" dirty="0">
                <a:solidFill>
                  <a:schemeClr val="accent1">
                    <a:lumMod val="60000"/>
                    <a:lumOff val="40000"/>
                  </a:schemeClr>
                </a:solidFill>
                <a:latin typeface="Helvetica Neue"/>
              </a:rPr>
              <a:t>[SZA+16]</a:t>
            </a:r>
          </a:p>
          <a:p>
            <a:pPr lvl="1">
              <a:lnSpc>
                <a:spcPct val="150000"/>
              </a:lnSpc>
              <a:spcBef>
                <a:spcPts val="1200"/>
              </a:spcBef>
              <a:buSzPct val="100000"/>
              <a:buFont typeface="Wingdings" charset="2"/>
              <a:buChar char="§"/>
            </a:pPr>
            <a:r>
              <a:rPr lang="en-US" sz="3200" dirty="0">
                <a:latin typeface="Helvetica Neue"/>
              </a:rPr>
              <a:t>Standard Path-ORAM parameters: Z = 4, |S|= 80 </a:t>
            </a:r>
          </a:p>
          <a:p>
            <a:pPr lvl="1">
              <a:lnSpc>
                <a:spcPct val="150000"/>
              </a:lnSpc>
              <a:spcBef>
                <a:spcPts val="1200"/>
              </a:spcBef>
              <a:buSzPct val="100000"/>
              <a:buFont typeface="Wingdings" charset="2"/>
              <a:buChar char="§"/>
            </a:pPr>
            <a:r>
              <a:rPr lang="en-US" sz="3200" dirty="0">
                <a:latin typeface="Helvetica Neue"/>
              </a:rPr>
              <a:t>1 Gbps network with 10 </a:t>
            </a:r>
            <a:r>
              <a:rPr lang="en-US" sz="3200" dirty="0" err="1">
                <a:latin typeface="Helvetica Neue"/>
              </a:rPr>
              <a:t>ms</a:t>
            </a:r>
            <a:r>
              <a:rPr lang="en-US" sz="3200" dirty="0">
                <a:latin typeface="Helvetica Neue"/>
              </a:rPr>
              <a:t> latency between proxy and storage server</a:t>
            </a:r>
          </a:p>
          <a:p>
            <a:pPr>
              <a:lnSpc>
                <a:spcPct val="150000"/>
              </a:lnSpc>
              <a:spcBef>
                <a:spcPts val="1200"/>
              </a:spcBef>
              <a:buSzPct val="100000"/>
              <a:buFont typeface="Wingdings" charset="2"/>
              <a:buChar char="§"/>
            </a:pPr>
            <a:endParaRPr lang="en-US" sz="3200" dirty="0">
              <a:latin typeface="Helvetica Neue"/>
            </a:endParaRPr>
          </a:p>
          <a:p>
            <a:pPr>
              <a:lnSpc>
                <a:spcPct val="150000"/>
              </a:lnSpc>
              <a:spcBef>
                <a:spcPts val="1200"/>
              </a:spcBef>
              <a:buSzPct val="100000"/>
              <a:buFont typeface="Wingdings" charset="2"/>
              <a:buChar char="§"/>
            </a:pPr>
            <a:endParaRPr lang="en-US" sz="3200" dirty="0">
              <a:latin typeface="Helvetica Neue"/>
            </a:endParaRPr>
          </a:p>
        </p:txBody>
      </p:sp>
      <p:sp>
        <p:nvSpPr>
          <p:cNvPr id="6" name="Title 1">
            <a:extLst>
              <a:ext uri="{FF2B5EF4-FFF2-40B4-BE49-F238E27FC236}">
                <a16:creationId xmlns:a16="http://schemas.microsoft.com/office/drawing/2014/main" id="{761E2D6C-0503-9441-8D8E-A5C298224436}"/>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Experiment: Configuration</a:t>
            </a:r>
            <a:endParaRPr lang="en-US" sz="4000" dirty="0">
              <a:solidFill>
                <a:schemeClr val="bg1"/>
              </a:solidFill>
              <a:latin typeface="Helvetica Neue" charset="0"/>
              <a:ea typeface="Helvetica Neue" charset="0"/>
              <a:cs typeface="Helvetica Neue" charset="0"/>
            </a:endParaRPr>
          </a:p>
        </p:txBody>
      </p:sp>
      <p:pic>
        <p:nvPicPr>
          <p:cNvPr id="3" name="Audio 2">
            <a:hlinkClick r:id="" action="ppaction://media"/>
            <a:extLst>
              <a:ext uri="{FF2B5EF4-FFF2-40B4-BE49-F238E27FC236}">
                <a16:creationId xmlns:a16="http://schemas.microsoft.com/office/drawing/2014/main" id="{A80A3AB1-FA6B-4A4D-B8C8-412FDB1DD0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375063" y="8788400"/>
            <a:ext cx="812800" cy="812800"/>
          </a:xfrm>
          <a:prstGeom prst="rect">
            <a:avLst/>
          </a:prstGeom>
        </p:spPr>
      </p:pic>
    </p:spTree>
    <p:extLst>
      <p:ext uri="{BB962C8B-B14F-4D97-AF65-F5344CB8AC3E}">
        <p14:creationId xmlns:p14="http://schemas.microsoft.com/office/powerpoint/2010/main" val="1849986028"/>
      </p:ext>
    </p:extLst>
  </p:cSld>
  <p:clrMapOvr>
    <a:masterClrMapping/>
  </p:clrMapOvr>
  <p:transition spd="med" advTm="746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2"/>
          <p:cNvSpPr txBox="1">
            <a:spLocks/>
          </p:cNvSpPr>
          <p:nvPr/>
        </p:nvSpPr>
        <p:spPr>
          <a:xfrm>
            <a:off x="2904003" y="2436598"/>
            <a:ext cx="11958451" cy="633954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hangingPunct="1">
              <a:spcBef>
                <a:spcPts val="1200"/>
              </a:spcBef>
              <a:buSzPct val="100000"/>
              <a:buNone/>
            </a:pPr>
            <a:endParaRPr lang="en-US" sz="2400" dirty="0">
              <a:latin typeface="Helvetica Neue" charset="0"/>
              <a:ea typeface="Helvetica Neue" charset="0"/>
              <a:cs typeface="Helvetica Neue" charset="0"/>
            </a:endParaRPr>
          </a:p>
        </p:txBody>
      </p:sp>
      <p:sp>
        <p:nvSpPr>
          <p:cNvPr id="53" name="Slide Number Placeholder 52">
            <a:extLst>
              <a:ext uri="{FF2B5EF4-FFF2-40B4-BE49-F238E27FC236}">
                <a16:creationId xmlns:a16="http://schemas.microsoft.com/office/drawing/2014/main" id="{8264372E-9F66-4C45-A600-BFAFB47989C1}"/>
              </a:ext>
            </a:extLst>
          </p:cNvPr>
          <p:cNvSpPr>
            <a:spLocks noGrp="1"/>
          </p:cNvSpPr>
          <p:nvPr>
            <p:ph type="sldNum" sz="quarter" idx="2"/>
          </p:nvPr>
        </p:nvSpPr>
        <p:spPr/>
        <p:txBody>
          <a:bodyPr/>
          <a:lstStyle/>
          <a:p>
            <a:fld id="{86CB4B4D-7CA3-9044-876B-883B54F8677D}" type="slidenum">
              <a:rPr lang="en-US" smtClean="0"/>
              <a:t>13</a:t>
            </a:fld>
            <a:endParaRPr lang="en-US"/>
          </a:p>
        </p:txBody>
      </p:sp>
      <p:pic>
        <p:nvPicPr>
          <p:cNvPr id="7" name="Picture 6">
            <a:extLst>
              <a:ext uri="{FF2B5EF4-FFF2-40B4-BE49-F238E27FC236}">
                <a16:creationId xmlns:a16="http://schemas.microsoft.com/office/drawing/2014/main" id="{7AE9F226-4C72-0041-8FA0-31ABCD19C3AB}"/>
              </a:ext>
            </a:extLst>
          </p:cNvPr>
          <p:cNvPicPr>
            <a:picLocks noChangeAspect="1"/>
          </p:cNvPicPr>
          <p:nvPr/>
        </p:nvPicPr>
        <p:blipFill>
          <a:blip r:embed="rId4"/>
          <a:stretch>
            <a:fillRect/>
          </a:stretch>
        </p:blipFill>
        <p:spPr>
          <a:xfrm>
            <a:off x="850177" y="3876665"/>
            <a:ext cx="7819954" cy="3872739"/>
          </a:xfrm>
          <a:prstGeom prst="rect">
            <a:avLst/>
          </a:prstGeom>
        </p:spPr>
      </p:pic>
      <p:pic>
        <p:nvPicPr>
          <p:cNvPr id="8" name="Picture 7">
            <a:extLst>
              <a:ext uri="{FF2B5EF4-FFF2-40B4-BE49-F238E27FC236}">
                <a16:creationId xmlns:a16="http://schemas.microsoft.com/office/drawing/2014/main" id="{612EA1EA-B4AB-E142-B8E9-2B0AF814ABD8}"/>
              </a:ext>
            </a:extLst>
          </p:cNvPr>
          <p:cNvPicPr>
            <a:picLocks noChangeAspect="1"/>
          </p:cNvPicPr>
          <p:nvPr/>
        </p:nvPicPr>
        <p:blipFill>
          <a:blip r:embed="rId5"/>
          <a:stretch>
            <a:fillRect/>
          </a:stretch>
        </p:blipFill>
        <p:spPr>
          <a:xfrm>
            <a:off x="9400032" y="3068367"/>
            <a:ext cx="7334807" cy="4909589"/>
          </a:xfrm>
          <a:prstGeom prst="rect">
            <a:avLst/>
          </a:prstGeom>
        </p:spPr>
      </p:pic>
      <p:sp>
        <p:nvSpPr>
          <p:cNvPr id="9" name="Text Placeholder 2">
            <a:extLst>
              <a:ext uri="{FF2B5EF4-FFF2-40B4-BE49-F238E27FC236}">
                <a16:creationId xmlns:a16="http://schemas.microsoft.com/office/drawing/2014/main" id="{A0B6DE44-763A-EC44-A56E-5B7FA1B5F3B4}"/>
              </a:ext>
            </a:extLst>
          </p:cNvPr>
          <p:cNvSpPr>
            <a:spLocks noGrp="1"/>
          </p:cNvSpPr>
          <p:nvPr>
            <p:ph type="body" idx="1"/>
          </p:nvPr>
        </p:nvSpPr>
        <p:spPr>
          <a:xfrm>
            <a:off x="643255" y="1989812"/>
            <a:ext cx="16129416" cy="658144"/>
          </a:xfrm>
        </p:spPr>
        <p:txBody>
          <a:bodyPr anchor="t">
            <a:noAutofit/>
          </a:bodyPr>
          <a:lstStyle/>
          <a:p>
            <a:pPr>
              <a:spcBef>
                <a:spcPts val="1200"/>
              </a:spcBef>
              <a:buSzPct val="100000"/>
              <a:buFont typeface="Wingdings" charset="2"/>
              <a:buChar char="§"/>
            </a:pPr>
            <a:r>
              <a:rPr lang="en-US" sz="3200" dirty="0">
                <a:latin typeface="Helvetica Neue"/>
              </a:rPr>
              <a:t>MOSE (without optimization) offers 53 - 200 ops for database sizes from 6 - 768 GB</a:t>
            </a:r>
          </a:p>
        </p:txBody>
      </p:sp>
      <p:sp>
        <p:nvSpPr>
          <p:cNvPr id="3" name="Rectangle 2">
            <a:extLst>
              <a:ext uri="{FF2B5EF4-FFF2-40B4-BE49-F238E27FC236}">
                <a16:creationId xmlns:a16="http://schemas.microsoft.com/office/drawing/2014/main" id="{DDF52299-BC05-7041-89CA-2E315212CFA9}"/>
              </a:ext>
            </a:extLst>
          </p:cNvPr>
          <p:cNvSpPr/>
          <p:nvPr/>
        </p:nvSpPr>
        <p:spPr>
          <a:xfrm>
            <a:off x="1894260" y="3432795"/>
            <a:ext cx="5886766" cy="461665"/>
          </a:xfrm>
          <a:prstGeom prst="rect">
            <a:avLst/>
          </a:prstGeom>
        </p:spPr>
        <p:txBody>
          <a:bodyPr wrap="square">
            <a:spAutoFit/>
          </a:bodyPr>
          <a:lstStyle/>
          <a:p>
            <a:pPr algn="ctr"/>
            <a:r>
              <a:rPr lang="en-US" sz="24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MOSE delay in processing one request</a:t>
            </a:r>
          </a:p>
        </p:txBody>
      </p:sp>
      <p:sp>
        <p:nvSpPr>
          <p:cNvPr id="10" name="Rectangle 9">
            <a:extLst>
              <a:ext uri="{FF2B5EF4-FFF2-40B4-BE49-F238E27FC236}">
                <a16:creationId xmlns:a16="http://schemas.microsoft.com/office/drawing/2014/main" id="{24D76525-F495-3946-AE0C-E49868DD4BA8}"/>
              </a:ext>
            </a:extLst>
          </p:cNvPr>
          <p:cNvSpPr/>
          <p:nvPr/>
        </p:nvSpPr>
        <p:spPr>
          <a:xfrm>
            <a:off x="10757955" y="7900607"/>
            <a:ext cx="5886766" cy="461665"/>
          </a:xfrm>
          <a:prstGeom prst="rect">
            <a:avLst/>
          </a:prstGeom>
        </p:spPr>
        <p:txBody>
          <a:bodyPr wrap="square">
            <a:spAutoFit/>
          </a:bodyPr>
          <a:lstStyle/>
          <a:p>
            <a:pPr algn="ctr"/>
            <a:r>
              <a:rPr lang="en-US" sz="24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Cost breakdown</a:t>
            </a:r>
          </a:p>
        </p:txBody>
      </p:sp>
      <p:sp>
        <p:nvSpPr>
          <p:cNvPr id="11" name="Title 1">
            <a:extLst>
              <a:ext uri="{FF2B5EF4-FFF2-40B4-BE49-F238E27FC236}">
                <a16:creationId xmlns:a16="http://schemas.microsoft.com/office/drawing/2014/main" id="{007F372D-53A4-854E-AD02-5ABD7D689A8D}"/>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Experiment: Results (1/3)</a:t>
            </a:r>
            <a:endParaRPr lang="en-US" sz="4000" dirty="0">
              <a:solidFill>
                <a:schemeClr val="bg1"/>
              </a:solidFill>
              <a:latin typeface="Helvetica Neue" charset="0"/>
              <a:ea typeface="Helvetica Neue" charset="0"/>
              <a:cs typeface="Helvetica Neue" charset="0"/>
            </a:endParaRPr>
          </a:p>
        </p:txBody>
      </p:sp>
      <p:pic>
        <p:nvPicPr>
          <p:cNvPr id="4" name="Audio 3">
            <a:hlinkClick r:id="" action="ppaction://media"/>
            <a:extLst>
              <a:ext uri="{FF2B5EF4-FFF2-40B4-BE49-F238E27FC236}">
                <a16:creationId xmlns:a16="http://schemas.microsoft.com/office/drawing/2014/main" id="{23D28A3B-B20D-5340-8E83-9AB65525B1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75063" y="8788400"/>
            <a:ext cx="812800" cy="812800"/>
          </a:xfrm>
          <a:prstGeom prst="rect">
            <a:avLst/>
          </a:prstGeom>
        </p:spPr>
      </p:pic>
    </p:spTree>
    <p:extLst>
      <p:ext uri="{BB962C8B-B14F-4D97-AF65-F5344CB8AC3E}">
        <p14:creationId xmlns:p14="http://schemas.microsoft.com/office/powerpoint/2010/main" val="322421472"/>
      </p:ext>
    </p:extLst>
  </p:cSld>
  <p:clrMapOvr>
    <a:masterClrMapping/>
  </p:clrMapOvr>
  <p:transition spd="med" advTm="75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2"/>
          <p:cNvSpPr txBox="1">
            <a:spLocks/>
          </p:cNvSpPr>
          <p:nvPr/>
        </p:nvSpPr>
        <p:spPr>
          <a:xfrm>
            <a:off x="2904003" y="2436598"/>
            <a:ext cx="11958451" cy="633954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hangingPunct="1">
              <a:spcBef>
                <a:spcPts val="1200"/>
              </a:spcBef>
              <a:buSzPct val="100000"/>
              <a:buNone/>
            </a:pPr>
            <a:endParaRPr lang="en-US" sz="2400" dirty="0">
              <a:latin typeface="Helvetica Neue" charset="0"/>
              <a:ea typeface="Helvetica Neue" charset="0"/>
              <a:cs typeface="Helvetica Neue" charset="0"/>
            </a:endParaRPr>
          </a:p>
        </p:txBody>
      </p:sp>
      <p:sp>
        <p:nvSpPr>
          <p:cNvPr id="53" name="Slide Number Placeholder 52">
            <a:extLst>
              <a:ext uri="{FF2B5EF4-FFF2-40B4-BE49-F238E27FC236}">
                <a16:creationId xmlns:a16="http://schemas.microsoft.com/office/drawing/2014/main" id="{8264372E-9F66-4C45-A600-BFAFB47989C1}"/>
              </a:ext>
            </a:extLst>
          </p:cNvPr>
          <p:cNvSpPr>
            <a:spLocks noGrp="1"/>
          </p:cNvSpPr>
          <p:nvPr>
            <p:ph type="sldNum" sz="quarter" idx="2"/>
          </p:nvPr>
        </p:nvSpPr>
        <p:spPr/>
        <p:txBody>
          <a:bodyPr/>
          <a:lstStyle/>
          <a:p>
            <a:fld id="{86CB4B4D-7CA3-9044-876B-883B54F8677D}" type="slidenum">
              <a:rPr lang="en-US" smtClean="0"/>
              <a:t>14</a:t>
            </a:fld>
            <a:endParaRPr lang="en-US"/>
          </a:p>
        </p:txBody>
      </p:sp>
      <p:pic>
        <p:nvPicPr>
          <p:cNvPr id="3" name="Picture 2">
            <a:extLst>
              <a:ext uri="{FF2B5EF4-FFF2-40B4-BE49-F238E27FC236}">
                <a16:creationId xmlns:a16="http://schemas.microsoft.com/office/drawing/2014/main" id="{17A63FBE-1910-444F-ACA7-6E1BCAC6D328}"/>
              </a:ext>
            </a:extLst>
          </p:cNvPr>
          <p:cNvPicPr>
            <a:picLocks noChangeAspect="1"/>
          </p:cNvPicPr>
          <p:nvPr/>
        </p:nvPicPr>
        <p:blipFill>
          <a:blip r:embed="rId5"/>
          <a:stretch>
            <a:fillRect/>
          </a:stretch>
        </p:blipFill>
        <p:spPr>
          <a:xfrm>
            <a:off x="47685" y="4458313"/>
            <a:ext cx="7833803" cy="4662223"/>
          </a:xfrm>
          <a:prstGeom prst="rect">
            <a:avLst/>
          </a:prstGeom>
        </p:spPr>
      </p:pic>
      <p:pic>
        <p:nvPicPr>
          <p:cNvPr id="4" name="Picture 3">
            <a:extLst>
              <a:ext uri="{FF2B5EF4-FFF2-40B4-BE49-F238E27FC236}">
                <a16:creationId xmlns:a16="http://schemas.microsoft.com/office/drawing/2014/main" id="{E3D626F0-BC85-5F48-9C7D-AE2D4AB0EE6C}"/>
              </a:ext>
            </a:extLst>
          </p:cNvPr>
          <p:cNvPicPr>
            <a:picLocks noChangeAspect="1"/>
          </p:cNvPicPr>
          <p:nvPr/>
        </p:nvPicPr>
        <p:blipFill>
          <a:blip r:embed="rId6"/>
          <a:stretch>
            <a:fillRect/>
          </a:stretch>
        </p:blipFill>
        <p:spPr>
          <a:xfrm>
            <a:off x="9143872" y="4255101"/>
            <a:ext cx="7212984" cy="4875443"/>
          </a:xfrm>
          <a:prstGeom prst="rect">
            <a:avLst/>
          </a:prstGeom>
        </p:spPr>
      </p:pic>
      <p:sp>
        <p:nvSpPr>
          <p:cNvPr id="7" name="Text Placeholder 2">
            <a:extLst>
              <a:ext uri="{FF2B5EF4-FFF2-40B4-BE49-F238E27FC236}">
                <a16:creationId xmlns:a16="http://schemas.microsoft.com/office/drawing/2014/main" id="{78038A7F-A676-6A4F-93B2-C7D6EBB91AB4}"/>
              </a:ext>
            </a:extLst>
          </p:cNvPr>
          <p:cNvSpPr>
            <a:spLocks noGrp="1"/>
          </p:cNvSpPr>
          <p:nvPr>
            <p:ph type="body" idx="1"/>
          </p:nvPr>
        </p:nvSpPr>
        <p:spPr>
          <a:xfrm>
            <a:off x="643255" y="851126"/>
            <a:ext cx="16129416" cy="658144"/>
          </a:xfrm>
        </p:spPr>
        <p:txBody>
          <a:bodyPr anchor="t">
            <a:noAutofit/>
          </a:bodyPr>
          <a:lstStyle/>
          <a:p>
            <a:pPr>
              <a:lnSpc>
                <a:spcPct val="150000"/>
              </a:lnSpc>
              <a:spcBef>
                <a:spcPts val="1200"/>
              </a:spcBef>
              <a:buSzPct val="100000"/>
              <a:buFont typeface="Wingdings" charset="2"/>
              <a:buChar char="§"/>
            </a:pPr>
            <a:r>
              <a:rPr lang="en-US" sz="3000" b="1" dirty="0">
                <a:latin typeface="Helvetica Neue"/>
              </a:rPr>
              <a:t>Optimization factors</a:t>
            </a:r>
          </a:p>
          <a:p>
            <a:pPr lvl="1">
              <a:lnSpc>
                <a:spcPct val="150000"/>
              </a:lnSpc>
              <a:spcBef>
                <a:spcPts val="1200"/>
              </a:spcBef>
              <a:buSzPct val="100000"/>
              <a:buFont typeface="Wingdings" charset="2"/>
              <a:buChar char="§"/>
            </a:pPr>
            <a:r>
              <a:rPr lang="en-US" sz="3000" dirty="0">
                <a:latin typeface="Helvetica Neue"/>
              </a:rPr>
              <a:t>k-top caching, position map &amp; stash caching</a:t>
            </a:r>
          </a:p>
          <a:p>
            <a:pPr lvl="1">
              <a:lnSpc>
                <a:spcPct val="150000"/>
              </a:lnSpc>
              <a:spcBef>
                <a:spcPts val="1200"/>
              </a:spcBef>
              <a:buSzPct val="100000"/>
              <a:buFont typeface="Wingdings" charset="2"/>
              <a:buChar char="§"/>
            </a:pPr>
            <a:r>
              <a:rPr lang="en-US" sz="3000" dirty="0">
                <a:latin typeface="Helvetica Neue"/>
              </a:rPr>
              <a:t>Parallelized crypto operations</a:t>
            </a:r>
          </a:p>
          <a:p>
            <a:pPr>
              <a:lnSpc>
                <a:spcPct val="150000"/>
              </a:lnSpc>
              <a:spcBef>
                <a:spcPts val="1200"/>
              </a:spcBef>
              <a:buSzPct val="100000"/>
              <a:buFont typeface="Wingdings" charset="2"/>
              <a:buChar char="§"/>
            </a:pPr>
            <a:r>
              <a:rPr lang="en-US" sz="3000" dirty="0">
                <a:latin typeface="Helvetica Neue"/>
              </a:rPr>
              <a:t>Optimized MOSE offers a throughput of 374 ops</a:t>
            </a:r>
          </a:p>
          <a:p>
            <a:pPr>
              <a:lnSpc>
                <a:spcPct val="150000"/>
              </a:lnSpc>
              <a:spcBef>
                <a:spcPts val="1200"/>
              </a:spcBef>
              <a:buSzPct val="100000"/>
              <a:buFont typeface="Wingdings" charset="2"/>
              <a:buChar char="§"/>
            </a:pPr>
            <a:endParaRPr lang="en-US" sz="3000" dirty="0">
              <a:latin typeface="Helvetica Neue"/>
            </a:endParaRPr>
          </a:p>
        </p:txBody>
      </p:sp>
      <p:sp>
        <p:nvSpPr>
          <p:cNvPr id="9" name="Title 1">
            <a:extLst>
              <a:ext uri="{FF2B5EF4-FFF2-40B4-BE49-F238E27FC236}">
                <a16:creationId xmlns:a16="http://schemas.microsoft.com/office/drawing/2014/main" id="{425B9396-F311-6244-94EB-814FF36A8DA8}"/>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Experiment: Results (2/3)</a:t>
            </a:r>
            <a:endParaRPr lang="en-US" sz="4000" dirty="0">
              <a:solidFill>
                <a:schemeClr val="bg1"/>
              </a:solidFill>
              <a:latin typeface="Helvetica Neue" charset="0"/>
              <a:ea typeface="Helvetica Neue" charset="0"/>
              <a:cs typeface="Helvetica Neue" charset="0"/>
            </a:endParaRPr>
          </a:p>
        </p:txBody>
      </p:sp>
      <p:pic>
        <p:nvPicPr>
          <p:cNvPr id="5" name="Audio 4">
            <a:hlinkClick r:id="" action="ppaction://media"/>
            <a:extLst>
              <a:ext uri="{FF2B5EF4-FFF2-40B4-BE49-F238E27FC236}">
                <a16:creationId xmlns:a16="http://schemas.microsoft.com/office/drawing/2014/main" id="{D6141C41-89C7-4643-A4F4-9D9B5128B8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375063" y="8788400"/>
            <a:ext cx="812800" cy="812800"/>
          </a:xfrm>
          <a:prstGeom prst="rect">
            <a:avLst/>
          </a:prstGeom>
        </p:spPr>
      </p:pic>
    </p:spTree>
    <p:extLst>
      <p:ext uri="{BB962C8B-B14F-4D97-AF65-F5344CB8AC3E}">
        <p14:creationId xmlns:p14="http://schemas.microsoft.com/office/powerpoint/2010/main" val="3604756529"/>
      </p:ext>
    </p:extLst>
  </p:cSld>
  <p:clrMapOvr>
    <a:masterClrMapping/>
  </p:clrMapOvr>
  <p:transition spd="med" advTm="67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2"/>
          <p:cNvSpPr txBox="1">
            <a:spLocks/>
          </p:cNvSpPr>
          <p:nvPr/>
        </p:nvSpPr>
        <p:spPr>
          <a:xfrm>
            <a:off x="2904003" y="2436598"/>
            <a:ext cx="11958451" cy="633954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hangingPunct="1">
              <a:spcBef>
                <a:spcPts val="1200"/>
              </a:spcBef>
              <a:buSzPct val="100000"/>
              <a:buNone/>
            </a:pPr>
            <a:endParaRPr lang="en-US" sz="2400" dirty="0">
              <a:latin typeface="Helvetica Neue" charset="0"/>
              <a:ea typeface="Helvetica Neue" charset="0"/>
              <a:cs typeface="Helvetica Neue" charset="0"/>
            </a:endParaRPr>
          </a:p>
        </p:txBody>
      </p:sp>
      <p:sp>
        <p:nvSpPr>
          <p:cNvPr id="53" name="Slide Number Placeholder 52">
            <a:extLst>
              <a:ext uri="{FF2B5EF4-FFF2-40B4-BE49-F238E27FC236}">
                <a16:creationId xmlns:a16="http://schemas.microsoft.com/office/drawing/2014/main" id="{8264372E-9F66-4C45-A600-BFAFB47989C1}"/>
              </a:ext>
            </a:extLst>
          </p:cNvPr>
          <p:cNvSpPr>
            <a:spLocks noGrp="1"/>
          </p:cNvSpPr>
          <p:nvPr>
            <p:ph type="sldNum" sz="quarter" idx="2"/>
          </p:nvPr>
        </p:nvSpPr>
        <p:spPr/>
        <p:txBody>
          <a:bodyPr/>
          <a:lstStyle/>
          <a:p>
            <a:fld id="{86CB4B4D-7CA3-9044-876B-883B54F8677D}" type="slidenum">
              <a:rPr lang="en-US" smtClean="0"/>
              <a:t>15</a:t>
            </a:fld>
            <a:endParaRPr lang="en-US"/>
          </a:p>
        </p:txBody>
      </p:sp>
      <p:pic>
        <p:nvPicPr>
          <p:cNvPr id="5" name="Picture 4">
            <a:extLst>
              <a:ext uri="{FF2B5EF4-FFF2-40B4-BE49-F238E27FC236}">
                <a16:creationId xmlns:a16="http://schemas.microsoft.com/office/drawing/2014/main" id="{6CDDCA84-0A06-4241-BA3B-7416A5707AC3}"/>
              </a:ext>
            </a:extLst>
          </p:cNvPr>
          <p:cNvPicPr>
            <a:picLocks noChangeAspect="1"/>
          </p:cNvPicPr>
          <p:nvPr/>
        </p:nvPicPr>
        <p:blipFill>
          <a:blip r:embed="rId4"/>
          <a:stretch>
            <a:fillRect/>
          </a:stretch>
        </p:blipFill>
        <p:spPr>
          <a:xfrm>
            <a:off x="4816447" y="3808393"/>
            <a:ext cx="8191532" cy="5102352"/>
          </a:xfrm>
          <a:prstGeom prst="rect">
            <a:avLst/>
          </a:prstGeom>
        </p:spPr>
      </p:pic>
      <p:sp>
        <p:nvSpPr>
          <p:cNvPr id="6" name="Rectangle 5">
            <a:extLst>
              <a:ext uri="{FF2B5EF4-FFF2-40B4-BE49-F238E27FC236}">
                <a16:creationId xmlns:a16="http://schemas.microsoft.com/office/drawing/2014/main" id="{7318FA0C-1676-7D40-8616-584B40E722E3}"/>
              </a:ext>
            </a:extLst>
          </p:cNvPr>
          <p:cNvSpPr/>
          <p:nvPr/>
        </p:nvSpPr>
        <p:spPr>
          <a:xfrm>
            <a:off x="6392989" y="8810670"/>
            <a:ext cx="5886766" cy="461665"/>
          </a:xfrm>
          <a:prstGeom prst="rect">
            <a:avLst/>
          </a:prstGeom>
        </p:spPr>
        <p:txBody>
          <a:bodyPr wrap="square">
            <a:spAutoFit/>
          </a:bodyPr>
          <a:lstStyle/>
          <a:p>
            <a:pPr algn="ctr"/>
            <a:r>
              <a:rPr lang="en-US" sz="24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Comparison with the state-of-the-art</a:t>
            </a:r>
          </a:p>
        </p:txBody>
      </p:sp>
      <p:sp>
        <p:nvSpPr>
          <p:cNvPr id="7" name="Text Placeholder 2">
            <a:extLst>
              <a:ext uri="{FF2B5EF4-FFF2-40B4-BE49-F238E27FC236}">
                <a16:creationId xmlns:a16="http://schemas.microsoft.com/office/drawing/2014/main" id="{30A4D431-D7DA-D84A-B0B3-BB73F3347640}"/>
              </a:ext>
            </a:extLst>
          </p:cNvPr>
          <p:cNvSpPr>
            <a:spLocks noGrp="1"/>
          </p:cNvSpPr>
          <p:nvPr>
            <p:ph type="body" idx="1"/>
          </p:nvPr>
        </p:nvSpPr>
        <p:spPr>
          <a:xfrm>
            <a:off x="643255" y="1351458"/>
            <a:ext cx="16129416" cy="1167457"/>
          </a:xfrm>
        </p:spPr>
        <p:txBody>
          <a:bodyPr anchor="t">
            <a:noAutofit/>
          </a:bodyPr>
          <a:lstStyle/>
          <a:p>
            <a:pPr>
              <a:lnSpc>
                <a:spcPct val="150000"/>
              </a:lnSpc>
              <a:spcBef>
                <a:spcPts val="1200"/>
              </a:spcBef>
              <a:buSzPct val="100000"/>
              <a:buFont typeface="Wingdings" charset="2"/>
              <a:buChar char="§"/>
            </a:pPr>
            <a:r>
              <a:rPr lang="en-US" sz="3000" dirty="0">
                <a:latin typeface="Helvetica Neue"/>
              </a:rPr>
              <a:t>MOSE latency is 13-21 </a:t>
            </a:r>
            <a:r>
              <a:rPr lang="en-US" sz="3000" dirty="0" err="1">
                <a:latin typeface="Helvetica Neue"/>
              </a:rPr>
              <a:t>ms</a:t>
            </a:r>
            <a:r>
              <a:rPr lang="en-US" sz="3000" dirty="0">
                <a:latin typeface="Helvetica Neue"/>
              </a:rPr>
              <a:t> per request (vs. 525–731 </a:t>
            </a:r>
            <a:r>
              <a:rPr lang="en-US" sz="3000" dirty="0" err="1">
                <a:latin typeface="Helvetica Neue"/>
              </a:rPr>
              <a:t>ms</a:t>
            </a:r>
            <a:r>
              <a:rPr lang="en-US" sz="3000" dirty="0">
                <a:latin typeface="Helvetica Neue"/>
              </a:rPr>
              <a:t> in </a:t>
            </a:r>
            <a:r>
              <a:rPr lang="en-US" sz="3000" dirty="0" err="1">
                <a:latin typeface="Helvetica Neue"/>
              </a:rPr>
              <a:t>TaoStore</a:t>
            </a:r>
            <a:r>
              <a:rPr lang="en-US" sz="3000" dirty="0">
                <a:latin typeface="Helvetica Neue"/>
              </a:rPr>
              <a:t>)</a:t>
            </a:r>
          </a:p>
          <a:p>
            <a:pPr>
              <a:lnSpc>
                <a:spcPct val="150000"/>
              </a:lnSpc>
              <a:spcBef>
                <a:spcPts val="1200"/>
              </a:spcBef>
              <a:buSzPct val="100000"/>
              <a:buFont typeface="Wingdings" pitchFamily="2" charset="2"/>
              <a:buChar char="Ø"/>
            </a:pPr>
            <a:r>
              <a:rPr lang="en-US" sz="3000" dirty="0">
                <a:latin typeface="Helvetica Neue"/>
              </a:rPr>
              <a:t>MOSE was 34.80 - 37.8× faster than </a:t>
            </a:r>
            <a:r>
              <a:rPr lang="en-US" sz="3000" dirty="0" err="1">
                <a:latin typeface="Helvetica Neue"/>
              </a:rPr>
              <a:t>TaoStore</a:t>
            </a:r>
            <a:endParaRPr lang="en-US" sz="3000" dirty="0">
              <a:latin typeface="Helvetica Neue"/>
            </a:endParaRPr>
          </a:p>
        </p:txBody>
      </p:sp>
      <p:sp>
        <p:nvSpPr>
          <p:cNvPr id="8" name="Title 1">
            <a:extLst>
              <a:ext uri="{FF2B5EF4-FFF2-40B4-BE49-F238E27FC236}">
                <a16:creationId xmlns:a16="http://schemas.microsoft.com/office/drawing/2014/main" id="{497E575B-B4DB-C54B-8C67-F83A56917AD5}"/>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Experiment: Results (3/3)</a:t>
            </a:r>
            <a:endParaRPr lang="en-US" sz="4000" dirty="0">
              <a:solidFill>
                <a:schemeClr val="bg1"/>
              </a:solidFill>
              <a:latin typeface="Helvetica Neue" charset="0"/>
              <a:ea typeface="Helvetica Neue" charset="0"/>
              <a:cs typeface="Helvetica Neue" charset="0"/>
            </a:endParaRPr>
          </a:p>
        </p:txBody>
      </p:sp>
      <p:pic>
        <p:nvPicPr>
          <p:cNvPr id="3" name="Audio 2">
            <a:hlinkClick r:id="" action="ppaction://media"/>
            <a:extLst>
              <a:ext uri="{FF2B5EF4-FFF2-40B4-BE49-F238E27FC236}">
                <a16:creationId xmlns:a16="http://schemas.microsoft.com/office/drawing/2014/main" id="{C2809FC1-BB54-F940-BF64-4C232FA63F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75063" y="8788400"/>
            <a:ext cx="812800" cy="812800"/>
          </a:xfrm>
          <a:prstGeom prst="rect">
            <a:avLst/>
          </a:prstGeom>
        </p:spPr>
      </p:pic>
    </p:spTree>
    <p:extLst>
      <p:ext uri="{BB962C8B-B14F-4D97-AF65-F5344CB8AC3E}">
        <p14:creationId xmlns:p14="http://schemas.microsoft.com/office/powerpoint/2010/main" val="1917264835"/>
      </p:ext>
    </p:extLst>
  </p:cSld>
  <p:clrMapOvr>
    <a:masterClrMapping/>
  </p:clrMapOvr>
  <p:transition spd="med" advTm="271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3255" y="1989812"/>
            <a:ext cx="15001906" cy="4427921"/>
          </a:xfrm>
        </p:spPr>
        <p:txBody>
          <a:bodyPr anchor="t">
            <a:noAutofit/>
          </a:bodyPr>
          <a:lstStyle/>
          <a:p>
            <a:pPr>
              <a:spcBef>
                <a:spcPts val="1200"/>
              </a:spcBef>
              <a:buSzPct val="100000"/>
              <a:buFont typeface="Wingdings" charset="2"/>
              <a:buChar char="§"/>
            </a:pPr>
            <a:endParaRPr lang="en-US" dirty="0">
              <a:latin typeface="Helvetica Neue"/>
            </a:endParaRPr>
          </a:p>
          <a:p>
            <a:pPr>
              <a:spcBef>
                <a:spcPts val="1200"/>
              </a:spcBef>
              <a:buSzPct val="100000"/>
              <a:buFont typeface="Wingdings" charset="2"/>
              <a:buChar char="§"/>
            </a:pPr>
            <a:endParaRPr lang="en-US" dirty="0">
              <a:latin typeface="Helvetica Neue"/>
              <a:ea typeface="Helvetica Neue" charset="0"/>
              <a:cs typeface="Helvetica Neue" charset="0"/>
            </a:endParaRPr>
          </a:p>
        </p:txBody>
      </p:sp>
      <p:sp>
        <p:nvSpPr>
          <p:cNvPr id="4" name="Slide Number Placeholder 3">
            <a:extLst>
              <a:ext uri="{FF2B5EF4-FFF2-40B4-BE49-F238E27FC236}">
                <a16:creationId xmlns:a16="http://schemas.microsoft.com/office/drawing/2014/main" id="{5DE6C9A2-C011-4863-B54A-DEABE47CFD31}"/>
              </a:ext>
            </a:extLst>
          </p:cNvPr>
          <p:cNvSpPr>
            <a:spLocks noGrp="1"/>
          </p:cNvSpPr>
          <p:nvPr>
            <p:ph type="sldNum" sz="quarter" idx="2"/>
          </p:nvPr>
        </p:nvSpPr>
        <p:spPr/>
        <p:txBody>
          <a:bodyPr/>
          <a:lstStyle/>
          <a:p>
            <a:fld id="{86CB4B4D-7CA3-9044-876B-883B54F8677D}" type="slidenum">
              <a:rPr lang="en-US" smtClean="0"/>
              <a:t>16</a:t>
            </a:fld>
            <a:endParaRPr lang="en-US"/>
          </a:p>
        </p:txBody>
      </p:sp>
      <p:sp>
        <p:nvSpPr>
          <p:cNvPr id="5" name="Text Placeholder 2">
            <a:extLst>
              <a:ext uri="{FF2B5EF4-FFF2-40B4-BE49-F238E27FC236}">
                <a16:creationId xmlns:a16="http://schemas.microsoft.com/office/drawing/2014/main" id="{FC57F1C9-40E3-0F47-8E70-3C7B9ACCDEA0}"/>
              </a:ext>
            </a:extLst>
          </p:cNvPr>
          <p:cNvSpPr txBox="1">
            <a:spLocks/>
          </p:cNvSpPr>
          <p:nvPr/>
        </p:nvSpPr>
        <p:spPr>
          <a:xfrm>
            <a:off x="643254" y="1420469"/>
            <a:ext cx="16474313" cy="73192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444545"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90"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634"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178"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723"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267"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812"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356"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900"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lvl="1" hangingPunct="1">
              <a:lnSpc>
                <a:spcPct val="150000"/>
              </a:lnSpc>
              <a:spcBef>
                <a:spcPts val="1200"/>
              </a:spcBef>
              <a:buSzPct val="100000"/>
              <a:buFont typeface="Wingdings" charset="2"/>
              <a:buChar char="§"/>
            </a:pPr>
            <a:r>
              <a:rPr lang="en-US" sz="3200" dirty="0">
                <a:latin typeface="Helvetica Neue"/>
              </a:rPr>
              <a:t>Designed MOSE, a practical multi-user oblivious storage with access control that enables secure and efficient data outsourcing on the cloud. </a:t>
            </a:r>
          </a:p>
          <a:p>
            <a:pPr lvl="1" hangingPunct="1">
              <a:lnSpc>
                <a:spcPct val="150000"/>
              </a:lnSpc>
              <a:spcBef>
                <a:spcPts val="1200"/>
              </a:spcBef>
              <a:buSzPct val="100000"/>
              <a:buFont typeface="Wingdings" charset="2"/>
              <a:buChar char="§"/>
            </a:pPr>
            <a:r>
              <a:rPr lang="en-US" sz="3200" dirty="0">
                <a:latin typeface="Helvetica Neue"/>
              </a:rPr>
              <a:t>Demonstrated the practicality of using secure enclaves to enable oblivious data outsourcing applications </a:t>
            </a:r>
          </a:p>
          <a:p>
            <a:pPr lvl="2" hangingPunct="1">
              <a:lnSpc>
                <a:spcPct val="150000"/>
              </a:lnSpc>
              <a:spcBef>
                <a:spcPts val="1200"/>
              </a:spcBef>
              <a:buSzPct val="100000"/>
              <a:buFont typeface="Wingdings" charset="2"/>
              <a:buChar char="§"/>
            </a:pPr>
            <a:r>
              <a:rPr lang="en-US" sz="3200" dirty="0">
                <a:latin typeface="Helvetica Neue"/>
              </a:rPr>
              <a:t>Mitigate the impact of network bandwidth bottleneck</a:t>
            </a:r>
          </a:p>
          <a:p>
            <a:pPr lvl="2" hangingPunct="1">
              <a:lnSpc>
                <a:spcPct val="150000"/>
              </a:lnSpc>
              <a:spcBef>
                <a:spcPts val="1200"/>
              </a:spcBef>
              <a:buSzPct val="100000"/>
              <a:buFont typeface="Wingdings" charset="2"/>
              <a:buChar char="§"/>
            </a:pPr>
            <a:r>
              <a:rPr lang="en-US" sz="3200" dirty="0">
                <a:latin typeface="Helvetica Neue"/>
              </a:rPr>
              <a:t>Scalability</a:t>
            </a:r>
          </a:p>
          <a:p>
            <a:pPr lvl="2" hangingPunct="1">
              <a:lnSpc>
                <a:spcPct val="150000"/>
              </a:lnSpc>
              <a:spcBef>
                <a:spcPts val="1200"/>
              </a:spcBef>
              <a:buSzPct val="100000"/>
              <a:buFont typeface="Wingdings" charset="2"/>
              <a:buChar char="§"/>
            </a:pPr>
            <a:r>
              <a:rPr lang="en-US" sz="3200" dirty="0">
                <a:latin typeface="Helvetica Neue"/>
              </a:rPr>
              <a:t>Access control enforcement </a:t>
            </a:r>
          </a:p>
          <a:p>
            <a:pPr lvl="2" hangingPunct="1">
              <a:lnSpc>
                <a:spcPct val="150000"/>
              </a:lnSpc>
              <a:spcBef>
                <a:spcPts val="1200"/>
              </a:spcBef>
              <a:buSzPct val="100000"/>
              <a:buFont typeface="Wingdings" charset="2"/>
              <a:buChar char="§"/>
            </a:pPr>
            <a:r>
              <a:rPr lang="en-US" sz="3200" dirty="0">
                <a:latin typeface="Helvetica Neue"/>
              </a:rPr>
              <a:t>Resiliency against active adversaries </a:t>
            </a:r>
          </a:p>
        </p:txBody>
      </p:sp>
      <p:sp>
        <p:nvSpPr>
          <p:cNvPr id="6" name="Title 1">
            <a:extLst>
              <a:ext uri="{FF2B5EF4-FFF2-40B4-BE49-F238E27FC236}">
                <a16:creationId xmlns:a16="http://schemas.microsoft.com/office/drawing/2014/main" id="{7E2C467C-BCEF-634C-97F6-47AD8D0BB68F}"/>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Conclusion</a:t>
            </a:r>
            <a:endParaRPr lang="en-US" sz="4000" dirty="0">
              <a:solidFill>
                <a:schemeClr val="bg1"/>
              </a:solidFill>
              <a:latin typeface="Helvetica Neue" charset="0"/>
              <a:ea typeface="Helvetica Neue" charset="0"/>
              <a:cs typeface="Helvetica Neue" charset="0"/>
            </a:endParaRPr>
          </a:p>
        </p:txBody>
      </p:sp>
      <p:pic>
        <p:nvPicPr>
          <p:cNvPr id="7" name="Audio 6">
            <a:hlinkClick r:id="" action="ppaction://media"/>
            <a:extLst>
              <a:ext uri="{FF2B5EF4-FFF2-40B4-BE49-F238E27FC236}">
                <a16:creationId xmlns:a16="http://schemas.microsoft.com/office/drawing/2014/main" id="{2D40FDCE-CA75-7D4E-AF79-5619F7D670A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6375063" y="8788400"/>
            <a:ext cx="812800" cy="812800"/>
          </a:xfrm>
          <a:prstGeom prst="rect">
            <a:avLst/>
          </a:prstGeom>
        </p:spPr>
      </p:pic>
    </p:spTree>
    <p:custDataLst>
      <p:tags r:id="rId1"/>
    </p:custDataLst>
    <p:extLst>
      <p:ext uri="{BB962C8B-B14F-4D97-AF65-F5344CB8AC3E}">
        <p14:creationId xmlns:p14="http://schemas.microsoft.com/office/powerpoint/2010/main" val="106289263"/>
      </p:ext>
    </p:extLst>
  </p:cSld>
  <p:clrMapOvr>
    <a:masterClrMapping/>
  </p:clrMapOvr>
  <p:transition spd="med" advTm="763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3255" y="1040908"/>
            <a:ext cx="15001906" cy="7262142"/>
          </a:xfrm>
        </p:spPr>
        <p:txBody>
          <a:bodyPr anchor="t">
            <a:noAutofit/>
          </a:bodyPr>
          <a:lstStyle/>
          <a:p>
            <a:pPr marL="0" indent="0">
              <a:spcBef>
                <a:spcPts val="1200"/>
              </a:spcBef>
              <a:buSzPct val="100000"/>
              <a:buNone/>
            </a:pPr>
            <a:r>
              <a:rPr lang="en-US" sz="1800" dirty="0">
                <a:latin typeface="Helvetica Neue"/>
              </a:rPr>
              <a:t>[GO96] </a:t>
            </a:r>
            <a:r>
              <a:rPr lang="en-US" sz="1800" dirty="0" err="1">
                <a:latin typeface="Helvetica Neue"/>
              </a:rPr>
              <a:t>Goldreich</a:t>
            </a:r>
            <a:r>
              <a:rPr lang="en-US" sz="1800" dirty="0">
                <a:latin typeface="Helvetica Neue"/>
              </a:rPr>
              <a:t>, Oded, and </a:t>
            </a:r>
            <a:r>
              <a:rPr lang="en-US" sz="1800" dirty="0" err="1">
                <a:latin typeface="Helvetica Neue"/>
              </a:rPr>
              <a:t>Rafail</a:t>
            </a:r>
            <a:r>
              <a:rPr lang="en-US" sz="1800" dirty="0">
                <a:latin typeface="Helvetica Neue"/>
              </a:rPr>
              <a:t> Ostrovsky. "Software protection and simulation on oblivious RAMs." Journal of the ACM (JACM) 43, no. 3 (1996): 431-473.</a:t>
            </a:r>
          </a:p>
          <a:p>
            <a:pPr marL="0" indent="0">
              <a:spcBef>
                <a:spcPts val="1200"/>
              </a:spcBef>
              <a:buSzPct val="100000"/>
              <a:buNone/>
            </a:pPr>
            <a:r>
              <a:rPr lang="en-US" sz="1800" dirty="0">
                <a:latin typeface="Helvetica Neue"/>
              </a:rPr>
              <a:t>[WCS15] Wang, Xiao, Hubert Chan, and Elaine Shi. "Circuit </a:t>
            </a:r>
            <a:r>
              <a:rPr lang="en-US" sz="1800" dirty="0" err="1">
                <a:latin typeface="Helvetica Neue"/>
              </a:rPr>
              <a:t>oram</a:t>
            </a:r>
            <a:r>
              <a:rPr lang="en-US" sz="1800" dirty="0">
                <a:latin typeface="Helvetica Neue"/>
              </a:rPr>
              <a:t>: On tightness of the </a:t>
            </a:r>
            <a:r>
              <a:rPr lang="en-US" sz="1800" dirty="0" err="1">
                <a:latin typeface="Helvetica Neue"/>
              </a:rPr>
              <a:t>goldreich-ostrovsky</a:t>
            </a:r>
            <a:r>
              <a:rPr lang="en-US" sz="1800" dirty="0">
                <a:latin typeface="Helvetica Neue"/>
              </a:rPr>
              <a:t> lower bound." In Proceedings of the 22nd ACM SIGSAC Conference on Computer and Communications Security, pp. 850-861. ACM, 2015.</a:t>
            </a:r>
          </a:p>
          <a:p>
            <a:pPr marL="0" indent="0">
              <a:spcBef>
                <a:spcPts val="1200"/>
              </a:spcBef>
              <a:buSzPct val="100000"/>
              <a:buNone/>
            </a:pPr>
            <a:r>
              <a:rPr lang="en-US" sz="1800" dirty="0">
                <a:latin typeface="Helvetica Neue"/>
              </a:rPr>
              <a:t>[SCS+11] Shi, Elaine, T-H. Hubert Chan, Emil </a:t>
            </a:r>
            <a:r>
              <a:rPr lang="en-US" sz="1800" dirty="0" err="1">
                <a:latin typeface="Helvetica Neue"/>
              </a:rPr>
              <a:t>Stefanov</a:t>
            </a:r>
            <a:r>
              <a:rPr lang="en-US" sz="1800" dirty="0">
                <a:latin typeface="Helvetica Neue"/>
              </a:rPr>
              <a:t>, and </a:t>
            </a:r>
            <a:r>
              <a:rPr lang="en-US" sz="1800" dirty="0" err="1">
                <a:latin typeface="Helvetica Neue"/>
              </a:rPr>
              <a:t>Mingfei</a:t>
            </a:r>
            <a:r>
              <a:rPr lang="en-US" sz="1800" dirty="0">
                <a:latin typeface="Helvetica Neue"/>
              </a:rPr>
              <a:t> Li. "Oblivious RAM with O ((</a:t>
            </a:r>
            <a:r>
              <a:rPr lang="en-US" sz="1800" dirty="0" err="1">
                <a:latin typeface="Helvetica Neue"/>
              </a:rPr>
              <a:t>logN</a:t>
            </a:r>
            <a:r>
              <a:rPr lang="en-US" sz="1800" dirty="0">
                <a:latin typeface="Helvetica Neue"/>
              </a:rPr>
              <a:t>) 3) worst-case cost." In International Conference on The Theory and Application of Cryptology and Information Security, pp. 197-214. Springer, Berlin, Heidelberg, 2011.</a:t>
            </a:r>
          </a:p>
          <a:p>
            <a:pPr marL="0" indent="0">
              <a:spcBef>
                <a:spcPts val="1200"/>
              </a:spcBef>
              <a:buSzPct val="100000"/>
              <a:buNone/>
            </a:pPr>
            <a:r>
              <a:rPr lang="en-US" sz="1800" dirty="0">
                <a:latin typeface="Helvetica Neue"/>
              </a:rPr>
              <a:t>[ZKP16] Zhang, </a:t>
            </a:r>
            <a:r>
              <a:rPr lang="en-US" sz="1800" dirty="0" err="1">
                <a:latin typeface="Helvetica Neue"/>
              </a:rPr>
              <a:t>Yupeng</a:t>
            </a:r>
            <a:r>
              <a:rPr lang="en-US" sz="1800" dirty="0">
                <a:latin typeface="Helvetica Neue"/>
              </a:rPr>
              <a:t>, Jonathan Katz, and </a:t>
            </a:r>
            <a:r>
              <a:rPr lang="en-US" sz="1800" dirty="0" err="1">
                <a:latin typeface="Helvetica Neue"/>
              </a:rPr>
              <a:t>Charalampos</a:t>
            </a:r>
            <a:r>
              <a:rPr lang="en-US" sz="1800" dirty="0">
                <a:latin typeface="Helvetica Neue"/>
              </a:rPr>
              <a:t> </a:t>
            </a:r>
            <a:r>
              <a:rPr lang="en-US" sz="1800" dirty="0" err="1">
                <a:latin typeface="Helvetica Neue"/>
              </a:rPr>
              <a:t>Papamanthou</a:t>
            </a:r>
            <a:r>
              <a:rPr lang="en-US" sz="1800" dirty="0">
                <a:latin typeface="Helvetica Neue"/>
              </a:rPr>
              <a:t>. "All your queries are belong to us: The power of file-injection attacks on searchable encryption." In 25th {USENIX} Security Symposium ({USENIX} Security 16), pp. 707-720. 2016.</a:t>
            </a:r>
          </a:p>
          <a:p>
            <a:pPr marL="0" indent="0">
              <a:spcBef>
                <a:spcPts val="1200"/>
              </a:spcBef>
              <a:buSzPct val="100000"/>
              <a:buNone/>
            </a:pPr>
            <a:r>
              <a:rPr lang="en-US" sz="1800" dirty="0">
                <a:latin typeface="Helvetica Neue"/>
              </a:rPr>
              <a:t>[LZW+14] Liu, Chang, </a:t>
            </a:r>
            <a:r>
              <a:rPr lang="en-US" sz="1800" dirty="0" err="1">
                <a:latin typeface="Helvetica Neue"/>
              </a:rPr>
              <a:t>Liehuang</a:t>
            </a:r>
            <a:r>
              <a:rPr lang="en-US" sz="1800" dirty="0">
                <a:latin typeface="Helvetica Neue"/>
              </a:rPr>
              <a:t> Zhu, </a:t>
            </a:r>
            <a:r>
              <a:rPr lang="en-US" sz="1800" dirty="0" err="1">
                <a:latin typeface="Helvetica Neue"/>
              </a:rPr>
              <a:t>Mingzhong</a:t>
            </a:r>
            <a:r>
              <a:rPr lang="en-US" sz="1800" dirty="0">
                <a:latin typeface="Helvetica Neue"/>
              </a:rPr>
              <a:t> Wang, and Yu-An Tan. "Search pattern leakage in searchable encryption: Attacks and new construction." Information Sciences 265 (2014): 176-188.</a:t>
            </a:r>
          </a:p>
          <a:p>
            <a:pPr marL="0" indent="0">
              <a:spcBef>
                <a:spcPts val="1200"/>
              </a:spcBef>
              <a:buSzPct val="100000"/>
              <a:buNone/>
            </a:pPr>
            <a:r>
              <a:rPr lang="en-US" sz="1800" dirty="0">
                <a:latin typeface="Helvetica Neue"/>
              </a:rPr>
              <a:t>[IKK12] Islam, Mohammad Saiful, Mehmet </a:t>
            </a:r>
            <a:r>
              <a:rPr lang="en-US" sz="1800" dirty="0" err="1">
                <a:latin typeface="Helvetica Neue"/>
              </a:rPr>
              <a:t>Kuzu</a:t>
            </a:r>
            <a:r>
              <a:rPr lang="en-US" sz="1800" dirty="0">
                <a:latin typeface="Helvetica Neue"/>
              </a:rPr>
              <a:t>, and Murat </a:t>
            </a:r>
            <a:r>
              <a:rPr lang="en-US" sz="1800" dirty="0" err="1">
                <a:latin typeface="Helvetica Neue"/>
              </a:rPr>
              <a:t>Kantarcioglu</a:t>
            </a:r>
            <a:r>
              <a:rPr lang="en-US" sz="1800" dirty="0">
                <a:latin typeface="Helvetica Neue"/>
              </a:rPr>
              <a:t>. "Access Pattern disclosure on Searchable Encryption: Ramification, Attack and Mitigation." In </a:t>
            </a:r>
            <a:r>
              <a:rPr lang="en-US" sz="1800" dirty="0" err="1">
                <a:latin typeface="Helvetica Neue"/>
              </a:rPr>
              <a:t>Ndss</a:t>
            </a:r>
            <a:r>
              <a:rPr lang="en-US" sz="1800" dirty="0">
                <a:latin typeface="Helvetica Neue"/>
              </a:rPr>
              <a:t>, vol. 20, p. 12. 2012.</a:t>
            </a:r>
          </a:p>
          <a:p>
            <a:pPr marL="0" indent="0">
              <a:spcBef>
                <a:spcPts val="1200"/>
              </a:spcBef>
              <a:buSzPct val="100000"/>
              <a:buNone/>
            </a:pPr>
            <a:r>
              <a:rPr lang="en-US" sz="1800" dirty="0">
                <a:latin typeface="Helvetica Neue"/>
              </a:rPr>
              <a:t>[SZA+16] Cetin </a:t>
            </a:r>
            <a:r>
              <a:rPr lang="en-US" sz="1800" dirty="0" err="1">
                <a:latin typeface="Helvetica Neue"/>
              </a:rPr>
              <a:t>Sahin</a:t>
            </a:r>
            <a:r>
              <a:rPr lang="en-US" sz="1800" dirty="0">
                <a:latin typeface="Helvetica Neue"/>
              </a:rPr>
              <a:t>, Victor </a:t>
            </a:r>
            <a:r>
              <a:rPr lang="en-US" sz="1800" dirty="0" err="1">
                <a:latin typeface="Helvetica Neue"/>
              </a:rPr>
              <a:t>Zakhary</a:t>
            </a:r>
            <a:r>
              <a:rPr lang="en-US" sz="1800" dirty="0">
                <a:latin typeface="Helvetica Neue"/>
              </a:rPr>
              <a:t>, Amr El </a:t>
            </a:r>
            <a:r>
              <a:rPr lang="en-US" sz="1800" dirty="0" err="1">
                <a:latin typeface="Helvetica Neue"/>
              </a:rPr>
              <a:t>Abbadi</a:t>
            </a:r>
            <a:r>
              <a:rPr lang="en-US" sz="1800" dirty="0">
                <a:latin typeface="Helvetica Neue"/>
              </a:rPr>
              <a:t>, </a:t>
            </a:r>
            <a:r>
              <a:rPr lang="en-US" sz="1800" dirty="0" err="1">
                <a:latin typeface="Helvetica Neue"/>
              </a:rPr>
              <a:t>Huijia</a:t>
            </a:r>
            <a:r>
              <a:rPr lang="en-US" sz="1800" dirty="0">
                <a:latin typeface="Helvetica Neue"/>
              </a:rPr>
              <a:t> Lin, and Stefano </a:t>
            </a:r>
            <a:r>
              <a:rPr lang="en-US" sz="1800" dirty="0" err="1">
                <a:latin typeface="Helvetica Neue"/>
              </a:rPr>
              <a:t>Tessaro</a:t>
            </a:r>
            <a:r>
              <a:rPr lang="en-US" sz="1800" dirty="0">
                <a:latin typeface="Helvetica Neue"/>
              </a:rPr>
              <a:t>. 2016. </a:t>
            </a:r>
            <a:r>
              <a:rPr lang="en-US" sz="1800" dirty="0" err="1">
                <a:latin typeface="Helvetica Neue"/>
              </a:rPr>
              <a:t>Taostore</a:t>
            </a:r>
            <a:r>
              <a:rPr lang="en-US" sz="1800" dirty="0">
                <a:latin typeface="Helvetica Neue"/>
              </a:rPr>
              <a:t>: Overcoming </a:t>
            </a:r>
            <a:r>
              <a:rPr lang="en-US" sz="1800" dirty="0" err="1">
                <a:latin typeface="Helvetica Neue"/>
              </a:rPr>
              <a:t>asynchronicity</a:t>
            </a:r>
            <a:r>
              <a:rPr lang="en-US" sz="1800" dirty="0">
                <a:latin typeface="Helvetica Neue"/>
              </a:rPr>
              <a:t> in oblivious data storage. In Security and Privacy (SP), 2016 IEEE Symposium on. IEEE, 198–217 </a:t>
            </a:r>
          </a:p>
          <a:p>
            <a:pPr marL="0" indent="0">
              <a:spcBef>
                <a:spcPts val="1200"/>
              </a:spcBef>
              <a:buSzPct val="100000"/>
              <a:buNone/>
            </a:pPr>
            <a:r>
              <a:rPr lang="en-US" sz="1800" dirty="0">
                <a:latin typeface="Helvetica Neue"/>
              </a:rPr>
              <a:t>[SS13] Emil </a:t>
            </a:r>
            <a:r>
              <a:rPr lang="en-US" sz="1800" dirty="0" err="1">
                <a:latin typeface="Helvetica Neue"/>
              </a:rPr>
              <a:t>Stefanov</a:t>
            </a:r>
            <a:r>
              <a:rPr lang="en-US" sz="1800" dirty="0">
                <a:latin typeface="Helvetica Neue"/>
              </a:rPr>
              <a:t> and Elaine Shi. 2013. </a:t>
            </a:r>
            <a:r>
              <a:rPr lang="en-US" sz="1800" dirty="0" err="1">
                <a:latin typeface="Helvetica Neue"/>
              </a:rPr>
              <a:t>Oblivistore</a:t>
            </a:r>
            <a:r>
              <a:rPr lang="en-US" sz="1800" dirty="0">
                <a:latin typeface="Helvetica Neue"/>
              </a:rPr>
              <a:t>: High performance oblivious cloud storage. In Security and Privacy (SP), 2013 IEEE Symposium on. IEEE, 253–267. </a:t>
            </a:r>
          </a:p>
          <a:p>
            <a:pPr marL="0" indent="0">
              <a:spcBef>
                <a:spcPts val="1200"/>
              </a:spcBef>
              <a:buSzPct val="100000"/>
              <a:buNone/>
            </a:pPr>
            <a:r>
              <a:rPr lang="en-US" sz="1800" dirty="0">
                <a:latin typeface="Helvetica Neue"/>
              </a:rPr>
              <a:t>[JSR+16] Johnson, Simon, Vinnie </a:t>
            </a:r>
            <a:r>
              <a:rPr lang="en-US" sz="1800" dirty="0" err="1">
                <a:latin typeface="Helvetica Neue"/>
              </a:rPr>
              <a:t>Scarlata</a:t>
            </a:r>
            <a:r>
              <a:rPr lang="en-US" sz="1800" dirty="0">
                <a:latin typeface="Helvetica Neue"/>
              </a:rPr>
              <a:t>, Carlos </a:t>
            </a:r>
            <a:r>
              <a:rPr lang="en-US" sz="1800" dirty="0" err="1">
                <a:latin typeface="Helvetica Neue"/>
              </a:rPr>
              <a:t>Rozas</a:t>
            </a:r>
            <a:r>
              <a:rPr lang="en-US" sz="1800" dirty="0">
                <a:latin typeface="Helvetica Neue"/>
              </a:rPr>
              <a:t>, Ernie Brickell, and Frank </a:t>
            </a:r>
            <a:r>
              <a:rPr lang="en-US" sz="1800" dirty="0" err="1">
                <a:latin typeface="Helvetica Neue"/>
              </a:rPr>
              <a:t>Mckeen</a:t>
            </a:r>
            <a:r>
              <a:rPr lang="en-US" sz="1800" dirty="0">
                <a:latin typeface="Helvetica Neue"/>
              </a:rPr>
              <a:t>. "Intel® software guard extensions: </a:t>
            </a:r>
            <a:r>
              <a:rPr lang="en-US" sz="1800" dirty="0" err="1">
                <a:latin typeface="Helvetica Neue"/>
              </a:rPr>
              <a:t>Epid</a:t>
            </a:r>
            <a:r>
              <a:rPr lang="en-US" sz="1800" dirty="0">
                <a:latin typeface="Helvetica Neue"/>
              </a:rPr>
              <a:t> provisioning and attestation services." White Paper 1 (2016): 1-10.</a:t>
            </a:r>
          </a:p>
          <a:p>
            <a:pPr marL="0" indent="0">
              <a:spcBef>
                <a:spcPts val="1200"/>
              </a:spcBef>
              <a:buSzPct val="100000"/>
              <a:buNone/>
            </a:pPr>
            <a:r>
              <a:rPr lang="en-US" sz="1800" dirty="0">
                <a:latin typeface="Helvetica Neue"/>
              </a:rPr>
              <a:t>[OSF+16] </a:t>
            </a:r>
            <a:r>
              <a:rPr lang="en-US" sz="1800" dirty="0" err="1">
                <a:latin typeface="Helvetica Neue"/>
              </a:rPr>
              <a:t>Ohrimenko</a:t>
            </a:r>
            <a:r>
              <a:rPr lang="en-US" sz="1800" dirty="0">
                <a:latin typeface="Helvetica Neue"/>
              </a:rPr>
              <a:t>, Olga, Felix Schuster, Cédric </a:t>
            </a:r>
            <a:r>
              <a:rPr lang="en-US" sz="1800" dirty="0" err="1">
                <a:latin typeface="Helvetica Neue"/>
              </a:rPr>
              <a:t>Fournet</a:t>
            </a:r>
            <a:r>
              <a:rPr lang="en-US" sz="1800" dirty="0">
                <a:latin typeface="Helvetica Neue"/>
              </a:rPr>
              <a:t>, Aastha Mehta, Sebastian </a:t>
            </a:r>
            <a:r>
              <a:rPr lang="en-US" sz="1800" dirty="0" err="1">
                <a:latin typeface="Helvetica Neue"/>
              </a:rPr>
              <a:t>Nowozin</a:t>
            </a:r>
            <a:r>
              <a:rPr lang="en-US" sz="1800" dirty="0">
                <a:latin typeface="Helvetica Neue"/>
              </a:rPr>
              <a:t>, Kapil Vaswani, and Manuel Costa. "Oblivious multi-party machine learning on trusted processors." In 25th {USENIX} Security Symposium ({USENIX} Security 16), pp. 619-636. 2016.</a:t>
            </a:r>
          </a:p>
          <a:p>
            <a:pPr marL="0" indent="0">
              <a:spcBef>
                <a:spcPts val="1200"/>
              </a:spcBef>
              <a:buSzPct val="100000"/>
              <a:buNone/>
            </a:pPr>
            <a:endParaRPr lang="en-US" sz="1800" dirty="0">
              <a:latin typeface="Helvetica Neue"/>
            </a:endParaRPr>
          </a:p>
          <a:p>
            <a:pPr marL="0" indent="0">
              <a:spcBef>
                <a:spcPts val="1200"/>
              </a:spcBef>
              <a:buSzPct val="100000"/>
              <a:buNone/>
            </a:pPr>
            <a:endParaRPr lang="en-US" sz="1800" dirty="0">
              <a:latin typeface="Helvetica Neue"/>
            </a:endParaRPr>
          </a:p>
          <a:p>
            <a:pPr marL="457200" indent="-457200">
              <a:spcBef>
                <a:spcPts val="1200"/>
              </a:spcBef>
              <a:buSzPct val="100000"/>
              <a:buFont typeface="+mj-lt"/>
              <a:buAutoNum type="arabicPeriod"/>
            </a:pPr>
            <a:endParaRPr lang="en-US" sz="1800" dirty="0">
              <a:latin typeface="Helvetica Neue"/>
            </a:endParaRPr>
          </a:p>
          <a:p>
            <a:pPr>
              <a:spcBef>
                <a:spcPts val="1200"/>
              </a:spcBef>
              <a:buSzPct val="100000"/>
              <a:buFont typeface="Wingdings" charset="2"/>
              <a:buChar char="§"/>
            </a:pPr>
            <a:endParaRPr lang="en-US" sz="1800" dirty="0">
              <a:latin typeface="Helvetica Neue"/>
              <a:ea typeface="Helvetica Neue" charset="0"/>
              <a:cs typeface="Helvetica Neue" charset="0"/>
            </a:endParaRPr>
          </a:p>
        </p:txBody>
      </p:sp>
      <p:sp>
        <p:nvSpPr>
          <p:cNvPr id="4" name="Slide Number Placeholder 3">
            <a:extLst>
              <a:ext uri="{FF2B5EF4-FFF2-40B4-BE49-F238E27FC236}">
                <a16:creationId xmlns:a16="http://schemas.microsoft.com/office/drawing/2014/main" id="{5DE6C9A2-C011-4863-B54A-DEABE47CFD31}"/>
              </a:ext>
            </a:extLst>
          </p:cNvPr>
          <p:cNvSpPr>
            <a:spLocks noGrp="1"/>
          </p:cNvSpPr>
          <p:nvPr>
            <p:ph type="sldNum" sz="quarter" idx="2"/>
          </p:nvPr>
        </p:nvSpPr>
        <p:spPr/>
        <p:txBody>
          <a:bodyPr/>
          <a:lstStyle/>
          <a:p>
            <a:fld id="{86CB4B4D-7CA3-9044-876B-883B54F8677D}" type="slidenum">
              <a:rPr lang="en-US" smtClean="0"/>
              <a:t>17</a:t>
            </a:fld>
            <a:endParaRPr lang="en-US"/>
          </a:p>
        </p:txBody>
      </p:sp>
      <p:sp>
        <p:nvSpPr>
          <p:cNvPr id="5" name="Title 1">
            <a:extLst>
              <a:ext uri="{FF2B5EF4-FFF2-40B4-BE49-F238E27FC236}">
                <a16:creationId xmlns:a16="http://schemas.microsoft.com/office/drawing/2014/main" id="{3A02109C-F9AF-BB4A-9709-475C0670A4E2}"/>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References</a:t>
            </a:r>
            <a:endParaRPr lang="en-US" sz="4000" dirty="0">
              <a:solidFill>
                <a:schemeClr val="bg1"/>
              </a:solidFill>
              <a:latin typeface="Helvetica Neue" charset="0"/>
              <a:ea typeface="Helvetica Neue" charset="0"/>
              <a:cs typeface="Helvetica Neue" charset="0"/>
            </a:endParaRPr>
          </a:p>
        </p:txBody>
      </p:sp>
      <p:pic>
        <p:nvPicPr>
          <p:cNvPr id="6" name="Audio 5">
            <a:hlinkClick r:id="" action="ppaction://media"/>
            <a:extLst>
              <a:ext uri="{FF2B5EF4-FFF2-40B4-BE49-F238E27FC236}">
                <a16:creationId xmlns:a16="http://schemas.microsoft.com/office/drawing/2014/main" id="{D831F61F-F648-D848-8E66-8980182902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375063" y="8788400"/>
            <a:ext cx="812800" cy="812800"/>
          </a:xfrm>
          <a:prstGeom prst="rect">
            <a:avLst/>
          </a:prstGeom>
        </p:spPr>
      </p:pic>
    </p:spTree>
    <p:extLst>
      <p:ext uri="{BB962C8B-B14F-4D97-AF65-F5344CB8AC3E}">
        <p14:creationId xmlns:p14="http://schemas.microsoft.com/office/powerpoint/2010/main" val="123892953"/>
      </p:ext>
    </p:extLst>
  </p:cSld>
  <p:clrMapOvr>
    <a:masterClrMapping/>
  </p:clrMapOvr>
  <p:transition spd="med" advTm="16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651" y="86077"/>
            <a:ext cx="14103311" cy="2159000"/>
          </a:xfrm>
        </p:spPr>
        <p:txBody>
          <a:bodyPr>
            <a:noAutofit/>
          </a:bodyPr>
          <a:lstStyle/>
          <a:p>
            <a:r>
              <a:rPr lang="en-US" sz="8000" dirty="0">
                <a:latin typeface="Helvetica Neue" charset="0"/>
                <a:ea typeface="Helvetica Neue" charset="0"/>
                <a:cs typeface="Helvetica Neue" charset="0"/>
              </a:rPr>
              <a:t>Thank you for your attention!</a:t>
            </a:r>
          </a:p>
        </p:txBody>
      </p:sp>
      <p:sp>
        <p:nvSpPr>
          <p:cNvPr id="10" name="Rectangle 9">
            <a:extLst>
              <a:ext uri="{FF2B5EF4-FFF2-40B4-BE49-F238E27FC236}">
                <a16:creationId xmlns:a16="http://schemas.microsoft.com/office/drawing/2014/main" id="{3AAA3616-38C3-4692-B5AB-563F99A49ABF}"/>
              </a:ext>
            </a:extLst>
          </p:cNvPr>
          <p:cNvSpPr/>
          <p:nvPr/>
        </p:nvSpPr>
        <p:spPr>
          <a:xfrm>
            <a:off x="7788936" y="2543870"/>
            <a:ext cx="2324675" cy="4708981"/>
          </a:xfrm>
          <a:prstGeom prst="rect">
            <a:avLst/>
          </a:prstGeom>
        </p:spPr>
        <p:txBody>
          <a:bodyPr wrap="none">
            <a:spAutoFit/>
          </a:bodyPr>
          <a:lstStyle/>
          <a:p>
            <a:r>
              <a:rPr lang="en-US" sz="30000" dirty="0">
                <a:solidFill>
                  <a:srgbClr val="002060"/>
                </a:solidFill>
                <a:latin typeface="Helvetica Neue" charset="0"/>
                <a:ea typeface="Helvetica Neue" charset="0"/>
                <a:cs typeface="Helvetica Neue" charset="0"/>
              </a:rPr>
              <a:t>?</a:t>
            </a:r>
            <a:endParaRPr lang="en-US" sz="30000" dirty="0">
              <a:solidFill>
                <a:srgbClr val="002060"/>
              </a:solidFill>
            </a:endParaRPr>
          </a:p>
        </p:txBody>
      </p:sp>
      <p:sp>
        <p:nvSpPr>
          <p:cNvPr id="11" name="Slide Number Placeholder 10">
            <a:extLst>
              <a:ext uri="{FF2B5EF4-FFF2-40B4-BE49-F238E27FC236}">
                <a16:creationId xmlns:a16="http://schemas.microsoft.com/office/drawing/2014/main" id="{F3892295-E69D-45AA-9ACB-C2285696C009}"/>
              </a:ext>
            </a:extLst>
          </p:cNvPr>
          <p:cNvSpPr>
            <a:spLocks noGrp="1"/>
          </p:cNvSpPr>
          <p:nvPr>
            <p:ph type="sldNum" sz="quarter" idx="2"/>
          </p:nvPr>
        </p:nvSpPr>
        <p:spPr/>
        <p:txBody>
          <a:bodyPr/>
          <a:lstStyle/>
          <a:p>
            <a:fld id="{86CB4B4D-7CA3-9044-876B-883B54F8677D}" type="slidenum">
              <a:rPr lang="en-US" smtClean="0"/>
              <a:t>18</a:t>
            </a:fld>
            <a:endParaRPr lang="en-US"/>
          </a:p>
        </p:txBody>
      </p:sp>
      <p:sp>
        <p:nvSpPr>
          <p:cNvPr id="6" name="Text Placeholder 2">
            <a:extLst>
              <a:ext uri="{FF2B5EF4-FFF2-40B4-BE49-F238E27FC236}">
                <a16:creationId xmlns:a16="http://schemas.microsoft.com/office/drawing/2014/main" id="{F3C98787-DF22-3F46-ABD7-DF0E30726261}"/>
              </a:ext>
            </a:extLst>
          </p:cNvPr>
          <p:cNvSpPr txBox="1">
            <a:spLocks/>
          </p:cNvSpPr>
          <p:nvPr/>
        </p:nvSpPr>
        <p:spPr>
          <a:xfrm>
            <a:off x="1263676" y="7186078"/>
            <a:ext cx="14414500" cy="73113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444545"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90"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634"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178"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723"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267"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812"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356"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900"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algn="r" hangingPunct="1">
              <a:spcBef>
                <a:spcPts val="0"/>
              </a:spcBef>
              <a:buNone/>
            </a:pPr>
            <a:r>
              <a:rPr lang="en-US" sz="3000" dirty="0">
                <a:latin typeface="Helvetica Neue" charset="0"/>
                <a:ea typeface="Helvetica Neue" charset="0"/>
                <a:cs typeface="Helvetica Neue" charset="0"/>
              </a:rPr>
              <a:t>Contact:  {</a:t>
            </a:r>
            <a:r>
              <a:rPr lang="en-US" sz="3000" dirty="0" err="1">
                <a:latin typeface="Helvetica Neue" charset="0"/>
                <a:ea typeface="Helvetica Neue" charset="0"/>
                <a:cs typeface="Helvetica Neue" charset="0"/>
              </a:rPr>
              <a:t>hoangm,behnia,attiaayavuz</a:t>
            </a:r>
            <a:r>
              <a:rPr lang="en-US" sz="3000" dirty="0">
                <a:latin typeface="Helvetica Neue" charset="0"/>
                <a:ea typeface="Helvetica Neue" charset="0"/>
                <a:cs typeface="Helvetica Neue" charset="0"/>
              </a:rPr>
              <a:t>}@</a:t>
            </a:r>
            <a:r>
              <a:rPr lang="en-US" sz="3000" dirty="0" err="1">
                <a:latin typeface="Helvetica Neue" charset="0"/>
                <a:ea typeface="Helvetica Neue" charset="0"/>
                <a:cs typeface="Helvetica Neue" charset="0"/>
              </a:rPr>
              <a:t>usf.edu</a:t>
            </a:r>
            <a:r>
              <a:rPr lang="en-US" sz="3000" dirty="0">
                <a:latin typeface="Helvetica Neue" charset="0"/>
                <a:ea typeface="Helvetica Neue" charset="0"/>
                <a:cs typeface="Helvetica Neue" charset="0"/>
              </a:rPr>
              <a:t>, </a:t>
            </a:r>
            <a:r>
              <a:rPr lang="en-US" sz="3000" dirty="0" err="1">
                <a:latin typeface="Helvetica Neue" charset="0"/>
                <a:ea typeface="Helvetica Neue" charset="0"/>
                <a:cs typeface="Helvetica Neue" charset="0"/>
              </a:rPr>
              <a:t>yeongjin.jang@oregonstate.edu</a:t>
            </a:r>
            <a:endParaRPr lang="en-US" sz="3000" dirty="0">
              <a:latin typeface="Helvetica Neue" charset="0"/>
              <a:ea typeface="Helvetica Neue" charset="0"/>
              <a:cs typeface="Helvetica Neue" charset="0"/>
            </a:endParaRPr>
          </a:p>
          <a:p>
            <a:pPr marL="0" indent="0" algn="r" hangingPunct="1">
              <a:spcBef>
                <a:spcPts val="0"/>
              </a:spcBef>
              <a:buFontTx/>
              <a:buNone/>
            </a:pPr>
            <a:endParaRPr lang="en-US" sz="3000" i="1" dirty="0">
              <a:latin typeface="Helvetica Neue" charset="0"/>
              <a:ea typeface="Helvetica Neue" charset="0"/>
              <a:cs typeface="Helvetica Neue" charset="0"/>
            </a:endParaRPr>
          </a:p>
        </p:txBody>
      </p:sp>
      <p:pic>
        <p:nvPicPr>
          <p:cNvPr id="4" name="Audio 3">
            <a:hlinkClick r:id="" action="ppaction://media"/>
            <a:extLst>
              <a:ext uri="{FF2B5EF4-FFF2-40B4-BE49-F238E27FC236}">
                <a16:creationId xmlns:a16="http://schemas.microsoft.com/office/drawing/2014/main" id="{420B38BA-3D14-EF4D-8493-C89DE54F6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375063" y="8788400"/>
            <a:ext cx="812800" cy="812800"/>
          </a:xfrm>
          <a:prstGeom prst="rect">
            <a:avLst/>
          </a:prstGeom>
        </p:spPr>
      </p:pic>
    </p:spTree>
    <p:extLst>
      <p:ext uri="{BB962C8B-B14F-4D97-AF65-F5344CB8AC3E}">
        <p14:creationId xmlns:p14="http://schemas.microsoft.com/office/powerpoint/2010/main" val="252619263"/>
      </p:ext>
    </p:extLst>
  </p:cSld>
  <p:clrMapOvr>
    <a:masterClrMapping/>
  </p:clrMapOvr>
  <p:transition spd="med" advTm="148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3254" y="1178929"/>
            <a:ext cx="16697007" cy="2752250"/>
          </a:xfrm>
        </p:spPr>
        <p:txBody>
          <a:bodyPr anchor="t">
            <a:noAutofit/>
          </a:bodyPr>
          <a:lstStyle/>
          <a:p>
            <a:pPr>
              <a:lnSpc>
                <a:spcPct val="150000"/>
              </a:lnSpc>
              <a:spcBef>
                <a:spcPts val="1200"/>
              </a:spcBef>
              <a:buSzPct val="100000"/>
              <a:buFont typeface="Wingdings" charset="2"/>
              <a:buChar char="§"/>
            </a:pPr>
            <a:r>
              <a:rPr lang="en-US" sz="3000" dirty="0">
                <a:latin typeface="Helvetica Neue" panose="02000503000000020004" pitchFamily="2" charset="0"/>
                <a:ea typeface="Helvetica Neue" panose="02000503000000020004" pitchFamily="2" charset="0"/>
                <a:cs typeface="Helvetica Neue" panose="02000503000000020004" pitchFamily="2" charset="0"/>
              </a:rPr>
              <a:t>Data outsourcing provides efficient storage infrastructure for multiple remote clients accessing a shared/standalone database</a:t>
            </a:r>
          </a:p>
          <a:p>
            <a:pPr>
              <a:lnSpc>
                <a:spcPct val="150000"/>
              </a:lnSpc>
              <a:spcBef>
                <a:spcPts val="1200"/>
              </a:spcBef>
              <a:buSzPct val="100000"/>
              <a:buFont typeface="Wingdings" charset="2"/>
              <a:buChar char="§"/>
            </a:pPr>
            <a:r>
              <a:rPr lang="en-US" sz="3000" dirty="0">
                <a:latin typeface="Helvetica Neue" panose="02000503000000020004" pitchFamily="2" charset="0"/>
                <a:ea typeface="Helvetica Neue" panose="02000503000000020004" pitchFamily="2" charset="0"/>
                <a:cs typeface="Helvetica Neue" panose="02000503000000020004" pitchFamily="2" charset="0"/>
              </a:rPr>
              <a:t>With many practical attacks being demonstrated recently </a:t>
            </a:r>
            <a:r>
              <a:rPr lang="en-US" sz="3000" dirty="0">
                <a:solidFill>
                  <a:schemeClr val="accent1">
                    <a:lumMod val="60000"/>
                    <a:lumOff val="40000"/>
                  </a:schemeClr>
                </a:solidFill>
                <a:latin typeface="Helvetica Neue" charset="0"/>
                <a:ea typeface="Helvetica Neue" charset="0"/>
                <a:cs typeface="Helvetica Neue" charset="0"/>
              </a:rPr>
              <a:t>[</a:t>
            </a:r>
            <a:r>
              <a:rPr lang="en-US" sz="3000" dirty="0">
                <a:solidFill>
                  <a:schemeClr val="accent1">
                    <a:lumMod val="60000"/>
                    <a:lumOff val="40000"/>
                  </a:schemeClr>
                </a:solidFill>
                <a:latin typeface="Helvetica Neue"/>
              </a:rPr>
              <a:t>IKK12,  LZW+14, ZKP16</a:t>
            </a:r>
            <a:r>
              <a:rPr lang="en-US" sz="3000" dirty="0">
                <a:solidFill>
                  <a:schemeClr val="accent1">
                    <a:lumMod val="60000"/>
                    <a:lumOff val="40000"/>
                  </a:schemeClr>
                </a:solidFill>
                <a:latin typeface="Helvetica Neue" charset="0"/>
                <a:ea typeface="Helvetica Neue" charset="0"/>
                <a:cs typeface="Helvetica Neue" charset="0"/>
              </a:rPr>
              <a:t>]</a:t>
            </a:r>
            <a:r>
              <a:rPr lang="en-US" sz="3000" dirty="0">
                <a:latin typeface="Helvetica Neue" panose="02000503000000020004" pitchFamily="2" charset="0"/>
                <a:ea typeface="Helvetica Neue" panose="02000503000000020004" pitchFamily="2" charset="0"/>
                <a:cs typeface="Helvetica Neue" panose="02000503000000020004" pitchFamily="2" charset="0"/>
              </a:rPr>
              <a:t>, access pattern leakage is one of the most security concerns in data outsourcing applications</a:t>
            </a:r>
          </a:p>
          <a:p>
            <a:pPr>
              <a:lnSpc>
                <a:spcPct val="150000"/>
              </a:lnSpc>
              <a:spcBef>
                <a:spcPts val="1200"/>
              </a:spcBef>
              <a:buSzPct val="100000"/>
              <a:buFont typeface="Wingdings" charset="2"/>
              <a:buChar char="§"/>
            </a:pPr>
            <a:endParaRPr lang="en-US" sz="3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3" name="Can 42">
            <a:extLst>
              <a:ext uri="{FF2B5EF4-FFF2-40B4-BE49-F238E27FC236}">
                <a16:creationId xmlns:a16="http://schemas.microsoft.com/office/drawing/2014/main" id="{F0F8F486-965D-934E-A51B-A1FED0778133}"/>
              </a:ext>
            </a:extLst>
          </p:cNvPr>
          <p:cNvSpPr/>
          <p:nvPr/>
        </p:nvSpPr>
        <p:spPr>
          <a:xfrm>
            <a:off x="12283648" y="4972848"/>
            <a:ext cx="1987751" cy="2498512"/>
          </a:xfrm>
          <a:prstGeom prst="can">
            <a:avLst>
              <a:gd name="adj" fmla="val 37816"/>
            </a:avLst>
          </a:prstGeom>
          <a:blipFill rotWithShape="1">
            <a:blip r:embed="rId6"/>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Outsourced Data</a:t>
            </a:r>
          </a:p>
        </p:txBody>
      </p:sp>
      <p:sp>
        <p:nvSpPr>
          <p:cNvPr id="45" name="Shape 217">
            <a:extLst>
              <a:ext uri="{FF2B5EF4-FFF2-40B4-BE49-F238E27FC236}">
                <a16:creationId xmlns:a16="http://schemas.microsoft.com/office/drawing/2014/main" id="{5F69AE8F-86A4-AB4E-9615-C1F1A9F4B4F9}"/>
              </a:ext>
            </a:extLst>
          </p:cNvPr>
          <p:cNvSpPr/>
          <p:nvPr/>
        </p:nvSpPr>
        <p:spPr>
          <a:xfrm>
            <a:off x="2307463" y="5044852"/>
            <a:ext cx="1320010" cy="54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r>
              <a:rPr dirty="0">
                <a:latin typeface="Helvetica Neue" panose="02000503000000020004" pitchFamily="2" charset="0"/>
                <a:ea typeface="Helvetica Neue" panose="02000503000000020004" pitchFamily="2" charset="0"/>
                <a:cs typeface="Helvetica Neue" panose="02000503000000020004" pitchFamily="2" charset="0"/>
              </a:rPr>
              <a:t>Client</a:t>
            </a:r>
          </a:p>
        </p:txBody>
      </p:sp>
      <p:pic>
        <p:nvPicPr>
          <p:cNvPr id="46" name="image13.png">
            <a:extLst>
              <a:ext uri="{FF2B5EF4-FFF2-40B4-BE49-F238E27FC236}">
                <a16:creationId xmlns:a16="http://schemas.microsoft.com/office/drawing/2014/main" id="{F5C9D51B-7AFB-8D43-9701-A31D36BF046B}"/>
              </a:ext>
            </a:extLst>
          </p:cNvPr>
          <p:cNvPicPr>
            <a:picLocks noChangeAspect="1"/>
          </p:cNvPicPr>
          <p:nvPr/>
        </p:nvPicPr>
        <p:blipFill>
          <a:blip r:embed="rId7"/>
          <a:stretch>
            <a:fillRect/>
          </a:stretch>
        </p:blipFill>
        <p:spPr>
          <a:xfrm flipH="1">
            <a:off x="2362687" y="5663961"/>
            <a:ext cx="1114412" cy="1116286"/>
          </a:xfrm>
          <a:prstGeom prst="rect">
            <a:avLst/>
          </a:prstGeom>
          <a:ln w="12700">
            <a:miter lim="400000"/>
          </a:ln>
        </p:spPr>
      </p:pic>
      <p:sp>
        <p:nvSpPr>
          <p:cNvPr id="47" name="Shape 217">
            <a:extLst>
              <a:ext uri="{FF2B5EF4-FFF2-40B4-BE49-F238E27FC236}">
                <a16:creationId xmlns:a16="http://schemas.microsoft.com/office/drawing/2014/main" id="{95E4E8AE-3D28-CB46-9236-6ADB7D55467F}"/>
              </a:ext>
            </a:extLst>
          </p:cNvPr>
          <p:cNvSpPr/>
          <p:nvPr/>
        </p:nvSpPr>
        <p:spPr>
          <a:xfrm>
            <a:off x="12526014" y="4418850"/>
            <a:ext cx="1503018" cy="55399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r>
              <a:rPr lang="en-US" u="sng" dirty="0">
                <a:latin typeface="Helvetica Neue" panose="02000503000000020004" pitchFamily="2" charset="0"/>
                <a:ea typeface="Helvetica Neue" panose="02000503000000020004" pitchFamily="2" charset="0"/>
                <a:cs typeface="Helvetica Neue" panose="02000503000000020004" pitchFamily="2" charset="0"/>
              </a:rPr>
              <a:t>Server</a:t>
            </a:r>
            <a:endParaRPr u="sng"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3" name="Rectangle 72">
            <a:extLst>
              <a:ext uri="{FF2B5EF4-FFF2-40B4-BE49-F238E27FC236}">
                <a16:creationId xmlns:a16="http://schemas.microsoft.com/office/drawing/2014/main" id="{21A44E13-5C49-D744-BE6D-3BA6FD366819}"/>
              </a:ext>
            </a:extLst>
          </p:cNvPr>
          <p:cNvSpPr/>
          <p:nvPr/>
        </p:nvSpPr>
        <p:spPr>
          <a:xfrm>
            <a:off x="6193825" y="6197650"/>
            <a:ext cx="4124199" cy="507831"/>
          </a:xfrm>
          <a:prstGeom prst="rect">
            <a:avLst/>
          </a:prstGeom>
          <a:ln>
            <a:noFill/>
          </a:ln>
        </p:spPr>
        <p:txBody>
          <a:bodyPr wrap="square">
            <a:spAutoFit/>
          </a:bodyPr>
          <a:lstStyle/>
          <a:p>
            <a:pPr lvl="1" indent="0">
              <a:spcBef>
                <a:spcPts val="1200"/>
              </a:spcBef>
              <a:buSzPct val="100000"/>
            </a:pPr>
            <a:r>
              <a:rPr lang="en-US" sz="2700"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access pattern leakage</a:t>
            </a:r>
          </a:p>
        </p:txBody>
      </p:sp>
      <p:pic>
        <p:nvPicPr>
          <p:cNvPr id="74" name="Picture 73">
            <a:extLst>
              <a:ext uri="{FF2B5EF4-FFF2-40B4-BE49-F238E27FC236}">
                <a16:creationId xmlns:a16="http://schemas.microsoft.com/office/drawing/2014/main" id="{3488F3F4-78C6-A041-BB0E-CA9F5EF143B9}"/>
              </a:ext>
            </a:extLst>
          </p:cNvPr>
          <p:cNvPicPr>
            <a:picLocks noChangeAspect="1"/>
          </p:cNvPicPr>
          <p:nvPr/>
        </p:nvPicPr>
        <p:blipFill>
          <a:blip r:embed="rId8"/>
          <a:stretch>
            <a:fillRect/>
          </a:stretch>
        </p:blipFill>
        <p:spPr>
          <a:xfrm>
            <a:off x="11449515" y="6719774"/>
            <a:ext cx="727775" cy="727775"/>
          </a:xfrm>
          <a:prstGeom prst="rect">
            <a:avLst/>
          </a:prstGeom>
        </p:spPr>
      </p:pic>
      <p:cxnSp>
        <p:nvCxnSpPr>
          <p:cNvPr id="77" name="Curved Connector 76">
            <a:extLst>
              <a:ext uri="{FF2B5EF4-FFF2-40B4-BE49-F238E27FC236}">
                <a16:creationId xmlns:a16="http://schemas.microsoft.com/office/drawing/2014/main" id="{62862952-AA4E-3746-AF83-FFBF1A388183}"/>
              </a:ext>
            </a:extLst>
          </p:cNvPr>
          <p:cNvCxnSpPr>
            <a:cxnSpLocks/>
            <a:stCxn id="73" idx="2"/>
            <a:endCxn id="83" idx="0"/>
          </p:cNvCxnSpPr>
          <p:nvPr/>
        </p:nvCxnSpPr>
        <p:spPr>
          <a:xfrm rot="5400000">
            <a:off x="7513255" y="7072599"/>
            <a:ext cx="1109789" cy="375552"/>
          </a:xfrm>
          <a:prstGeom prst="curvedConnector3">
            <a:avLst>
              <a:gd name="adj1" fmla="val 50000"/>
            </a:avLst>
          </a:prstGeom>
          <a:noFill/>
          <a:ln w="1270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25715DBE-FEAA-3F4F-AF19-10ABD9293B94}"/>
              </a:ext>
            </a:extLst>
          </p:cNvPr>
          <p:cNvCxnSpPr>
            <a:stCxn id="46" idx="1"/>
            <a:endCxn id="43" idx="2"/>
          </p:cNvCxnSpPr>
          <p:nvPr/>
        </p:nvCxnSpPr>
        <p:spPr>
          <a:xfrm>
            <a:off x="3477099" y="6222104"/>
            <a:ext cx="8806549" cy="0"/>
          </a:xfrm>
          <a:prstGeom prst="straightConnector1">
            <a:avLst/>
          </a:prstGeom>
          <a:noFill/>
          <a:ln w="101600" cap="flat">
            <a:solidFill>
              <a:srgbClr val="000000"/>
            </a:solidFill>
            <a:prstDash val="solid"/>
            <a:miter lim="400000"/>
            <a:headEnd type="triangle" w="lg" len="med"/>
            <a:tailEnd type="triangle" w="lg" len="med"/>
          </a:ln>
          <a:effectLst/>
          <a:sp3d/>
        </p:spPr>
        <p:style>
          <a:lnRef idx="0">
            <a:scrgbClr r="0" g="0" b="0"/>
          </a:lnRef>
          <a:fillRef idx="0">
            <a:scrgbClr r="0" g="0" b="0"/>
          </a:fillRef>
          <a:effectRef idx="0">
            <a:scrgbClr r="0" g="0" b="0"/>
          </a:effectRef>
          <a:fontRef idx="none"/>
        </p:style>
      </p:cxnSp>
      <p:sp>
        <p:nvSpPr>
          <p:cNvPr id="83" name="Rectangle 82">
            <a:extLst>
              <a:ext uri="{FF2B5EF4-FFF2-40B4-BE49-F238E27FC236}">
                <a16:creationId xmlns:a16="http://schemas.microsoft.com/office/drawing/2014/main" id="{D8EE21F4-5688-084F-91F3-2F2EDFE90E6C}"/>
              </a:ext>
            </a:extLst>
          </p:cNvPr>
          <p:cNvSpPr/>
          <p:nvPr/>
        </p:nvSpPr>
        <p:spPr>
          <a:xfrm>
            <a:off x="5854195" y="7815270"/>
            <a:ext cx="4052356" cy="953305"/>
          </a:xfrm>
          <a:prstGeom prst="rect">
            <a:avLst/>
          </a:prstGeom>
          <a:ln w="38100">
            <a:solidFill>
              <a:schemeClr val="tx1"/>
            </a:solidFill>
          </a:ln>
        </p:spPr>
        <p:txBody>
          <a:bodyPr wrap="square" lIns="0" tIns="91440" rIns="0" bIns="91440">
            <a:noAutofit/>
          </a:bodyPr>
          <a:lstStyle/>
          <a:p>
            <a:pPr algn="ctr" defTabSz="584200"/>
            <a:r>
              <a:rPr lang="en-US" sz="2400" dirty="0">
                <a:solidFill>
                  <a:schemeClr val="tx1">
                    <a:lumMod val="75000"/>
                  </a:schemeClr>
                </a:solidFill>
                <a:latin typeface="Helvetica Neue" charset="0"/>
                <a:ea typeface="Helvetica Neue" charset="0"/>
                <a:cs typeface="Helvetica Neue" charset="0"/>
              </a:rPr>
              <a:t>Statistical inference attacks </a:t>
            </a:r>
            <a:r>
              <a:rPr lang="en-US" sz="2400" dirty="0">
                <a:solidFill>
                  <a:schemeClr val="accent1">
                    <a:lumMod val="60000"/>
                    <a:lumOff val="40000"/>
                  </a:schemeClr>
                </a:solidFill>
                <a:latin typeface="Helvetica Neue" charset="0"/>
                <a:ea typeface="Helvetica Neue" charset="0"/>
                <a:cs typeface="Helvetica Neue" charset="0"/>
              </a:rPr>
              <a:t>[</a:t>
            </a:r>
            <a:r>
              <a:rPr lang="en-US" sz="2400" dirty="0">
                <a:solidFill>
                  <a:schemeClr val="accent1">
                    <a:lumMod val="60000"/>
                    <a:lumOff val="40000"/>
                  </a:schemeClr>
                </a:solidFill>
                <a:latin typeface="Helvetica Neue"/>
              </a:rPr>
              <a:t>IKK12,  LZW+14, ZKP16</a:t>
            </a:r>
            <a:r>
              <a:rPr lang="en-US" sz="2400" dirty="0">
                <a:solidFill>
                  <a:schemeClr val="accent1">
                    <a:lumMod val="60000"/>
                    <a:lumOff val="40000"/>
                  </a:schemeClr>
                </a:solidFill>
                <a:latin typeface="Helvetica Neue" charset="0"/>
                <a:ea typeface="Helvetica Neue" charset="0"/>
                <a:cs typeface="Helvetica Neue" charset="0"/>
              </a:rPr>
              <a:t>]</a:t>
            </a:r>
          </a:p>
        </p:txBody>
      </p:sp>
      <p:sp>
        <p:nvSpPr>
          <p:cNvPr id="13" name="Title 1">
            <a:extLst>
              <a:ext uri="{FF2B5EF4-FFF2-40B4-BE49-F238E27FC236}">
                <a16:creationId xmlns:a16="http://schemas.microsoft.com/office/drawing/2014/main" id="{D4CB2786-22D4-A94A-A551-4A6FB5FCB29C}"/>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Introduction</a:t>
            </a:r>
          </a:p>
        </p:txBody>
      </p:sp>
      <p:sp>
        <p:nvSpPr>
          <p:cNvPr id="17" name="Shape 217">
            <a:extLst>
              <a:ext uri="{FF2B5EF4-FFF2-40B4-BE49-F238E27FC236}">
                <a16:creationId xmlns:a16="http://schemas.microsoft.com/office/drawing/2014/main" id="{CD7B755C-789C-784D-ADE3-4AC7A02DAB6E}"/>
              </a:ext>
            </a:extLst>
          </p:cNvPr>
          <p:cNvSpPr/>
          <p:nvPr/>
        </p:nvSpPr>
        <p:spPr>
          <a:xfrm>
            <a:off x="4139452" y="5739434"/>
            <a:ext cx="7468669"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r>
              <a:rPr lang="en-US" sz="2400" i="1" dirty="0">
                <a:latin typeface="Helvetica Neue" panose="02000503000000020004" pitchFamily="2" charset="0"/>
                <a:ea typeface="Helvetica Neue" panose="02000503000000020004" pitchFamily="2" charset="0"/>
                <a:cs typeface="Helvetica Neue" panose="02000503000000020004" pitchFamily="2" charset="0"/>
              </a:rPr>
              <a:t>access / search / update / compute</a:t>
            </a:r>
            <a:endParaRPr sz="2400" i="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Audio 4">
            <a:hlinkClick r:id="" action="ppaction://media"/>
            <a:extLst>
              <a:ext uri="{FF2B5EF4-FFF2-40B4-BE49-F238E27FC236}">
                <a16:creationId xmlns:a16="http://schemas.microsoft.com/office/drawing/2014/main" id="{49E57537-E69D-AE42-95E7-1F3EB6A7613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375063" y="8788400"/>
            <a:ext cx="812800" cy="812800"/>
          </a:xfrm>
          <a:prstGeom prst="rect">
            <a:avLst/>
          </a:prstGeom>
        </p:spPr>
      </p:pic>
    </p:spTree>
    <p:custDataLst>
      <p:tags r:id="rId1"/>
    </p:custDataLst>
    <p:extLst>
      <p:ext uri="{BB962C8B-B14F-4D97-AF65-F5344CB8AC3E}">
        <p14:creationId xmlns:p14="http://schemas.microsoft.com/office/powerpoint/2010/main" val="2116566199"/>
      </p:ext>
    </p:extLst>
  </p:cSld>
  <p:clrMapOvr>
    <a:masterClrMapping/>
  </p:clrMapOvr>
  <p:transition spd="med" advTm="378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dissolve">
                                      <p:cBhvr>
                                        <p:cTn id="11" dur="500"/>
                                        <p:tgtEl>
                                          <p:spTgt spid="73"/>
                                        </p:tgtEl>
                                      </p:cBhvr>
                                    </p:animEffect>
                                  </p:childTnLst>
                                </p:cTn>
                              </p:par>
                              <p:par>
                                <p:cTn id="12" presetID="9" presetClass="entr" presetSubtype="0" fill="hold" nodeType="with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dissolve">
                                      <p:cBhvr>
                                        <p:cTn id="14" dur="500"/>
                                        <p:tgtEl>
                                          <p:spTgt spid="74"/>
                                        </p:tgtEl>
                                      </p:cBhvr>
                                    </p:animEffect>
                                  </p:childTnLst>
                                </p:cTn>
                              </p:par>
                              <p:par>
                                <p:cTn id="15" presetID="9"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linds(horizontal)">
                                      <p:cBhvr>
                                        <p:cTn id="20" dur="500"/>
                                        <p:tgtEl>
                                          <p:spTgt spid="7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blinds(horizontal)">
                                      <p:cBhvr>
                                        <p:cTn id="2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73" grpId="0"/>
      <p:bldP spid="8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0BB69E-7479-794E-B0DF-9E7A8A960043}"/>
              </a:ext>
            </a:extLst>
          </p:cNvPr>
          <p:cNvSpPr/>
          <p:nvPr/>
        </p:nvSpPr>
        <p:spPr>
          <a:xfrm>
            <a:off x="6246916" y="4728543"/>
            <a:ext cx="3251608" cy="2376886"/>
          </a:xfrm>
          <a:prstGeom prst="rect">
            <a:avLst/>
          </a:prstGeom>
          <a:solidFill>
            <a:schemeClr val="bg1">
              <a:lumMod val="85000"/>
            </a:schemeClr>
          </a:solidFill>
          <a:ln w="12700" cap="flat">
            <a:solidFill>
              <a:srgbClr val="000000"/>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 name="Text Placeholder 2"/>
          <p:cNvSpPr>
            <a:spLocks noGrp="1"/>
          </p:cNvSpPr>
          <p:nvPr>
            <p:ph type="body" idx="1"/>
          </p:nvPr>
        </p:nvSpPr>
        <p:spPr>
          <a:xfrm>
            <a:off x="644577" y="1551651"/>
            <a:ext cx="16374745" cy="2744582"/>
          </a:xfrm>
        </p:spPr>
        <p:txBody>
          <a:bodyPr anchor="t">
            <a:noAutofit/>
          </a:bodyPr>
          <a:lstStyle/>
          <a:p>
            <a:pPr>
              <a:spcBef>
                <a:spcPts val="1200"/>
              </a:spcBef>
              <a:buSzPct val="100000"/>
              <a:buFont typeface="Wingdings" charset="2"/>
              <a:buChar char="§"/>
            </a:pPr>
            <a:r>
              <a:rPr lang="en-US" sz="3000" dirty="0">
                <a:latin typeface="Helvetica Neue" panose="02000503000000020004" pitchFamily="2" charset="0"/>
                <a:ea typeface="Helvetica Neue" panose="02000503000000020004" pitchFamily="2" charset="0"/>
                <a:cs typeface="Helvetica Neue" panose="02000503000000020004" pitchFamily="2" charset="0"/>
              </a:rPr>
              <a:t>Oblivious Storage (OS) </a:t>
            </a:r>
            <a:r>
              <a:rPr lang="en-US" sz="2000" dirty="0">
                <a:solidFill>
                  <a:schemeClr val="accent1">
                    <a:lumMod val="60000"/>
                    <a:lumOff val="40000"/>
                  </a:schemeClr>
                </a:solidFill>
                <a:latin typeface="Helvetica Neue" charset="0"/>
                <a:ea typeface="Helvetica Neue" charset="0"/>
                <a:cs typeface="Helvetica Neue" charset="0"/>
              </a:rPr>
              <a:t>[</a:t>
            </a:r>
            <a:r>
              <a:rPr lang="en-US" sz="2000" dirty="0">
                <a:solidFill>
                  <a:schemeClr val="accent1">
                    <a:lumMod val="60000"/>
                    <a:lumOff val="40000"/>
                  </a:schemeClr>
                </a:solidFill>
                <a:latin typeface="Helvetica Neue"/>
              </a:rPr>
              <a:t>SZA+16, SS13]</a:t>
            </a:r>
            <a:r>
              <a:rPr lang="en-US" sz="3000" dirty="0">
                <a:latin typeface="Helvetica Neue" panose="02000503000000020004" pitchFamily="2" charset="0"/>
                <a:ea typeface="Helvetica Neue" panose="02000503000000020004" pitchFamily="2" charset="0"/>
                <a:cs typeface="Helvetica Neue" panose="02000503000000020004" pitchFamily="2" charset="0"/>
              </a:rPr>
              <a:t> uses Oblivious RAM (ORAM) </a:t>
            </a:r>
            <a:r>
              <a:rPr lang="en-US" sz="2000" dirty="0">
                <a:solidFill>
                  <a:schemeClr val="accent1">
                    <a:lumMod val="60000"/>
                    <a:lumOff val="40000"/>
                  </a:schemeClr>
                </a:solidFill>
                <a:latin typeface="Helvetica Neue" charset="0"/>
                <a:ea typeface="Helvetica Neue" charset="0"/>
                <a:cs typeface="Helvetica Neue" charset="0"/>
              </a:rPr>
              <a:t>[</a:t>
            </a:r>
            <a:r>
              <a:rPr lang="en-US" sz="2000" dirty="0">
                <a:solidFill>
                  <a:schemeClr val="accent1">
                    <a:lumMod val="60000"/>
                    <a:lumOff val="40000"/>
                  </a:schemeClr>
                </a:solidFill>
                <a:latin typeface="Helvetica Neue"/>
              </a:rPr>
              <a:t>GO96]</a:t>
            </a:r>
            <a:r>
              <a:rPr lang="en-US" sz="3000" dirty="0">
                <a:latin typeface="Helvetica Neue" panose="02000503000000020004" pitchFamily="2" charset="0"/>
                <a:ea typeface="Helvetica Neue" panose="02000503000000020004" pitchFamily="2" charset="0"/>
                <a:cs typeface="Helvetica Neue" panose="02000503000000020004" pitchFamily="2" charset="0"/>
              </a:rPr>
              <a:t> to enable multiple clients accessing a shared database without leaking access pattern of individuals</a:t>
            </a:r>
            <a:endParaRPr lang="en-US" sz="3000" dirty="0">
              <a:latin typeface="Helvetica Neue" charset="0"/>
              <a:ea typeface="Helvetica Neue" charset="0"/>
              <a:cs typeface="Helvetica Neue" charset="0"/>
            </a:endParaRPr>
          </a:p>
          <a:p>
            <a:pPr>
              <a:spcBef>
                <a:spcPts val="1200"/>
              </a:spcBef>
              <a:buSzPct val="100000"/>
              <a:buFont typeface="Wingdings" charset="2"/>
              <a:buChar char="§"/>
            </a:pPr>
            <a:r>
              <a:rPr lang="en-US" sz="3000" dirty="0">
                <a:latin typeface="Helvetica Neue" charset="0"/>
                <a:ea typeface="Helvetica Neue" charset="0"/>
                <a:cs typeface="Helvetica Neue" charset="0"/>
              </a:rPr>
              <a:t>State-of-the-art OS design </a:t>
            </a:r>
            <a:r>
              <a:rPr lang="en-US" sz="2000" dirty="0">
                <a:solidFill>
                  <a:schemeClr val="accent1">
                    <a:lumMod val="60000"/>
                    <a:lumOff val="40000"/>
                  </a:schemeClr>
                </a:solidFill>
                <a:latin typeface="Helvetica Neue" charset="0"/>
                <a:ea typeface="Helvetica Neue" charset="0"/>
                <a:cs typeface="Helvetica Neue" charset="0"/>
              </a:rPr>
              <a:t>[</a:t>
            </a:r>
            <a:r>
              <a:rPr lang="en-US" sz="2000" dirty="0">
                <a:solidFill>
                  <a:schemeClr val="accent1">
                    <a:lumMod val="60000"/>
                    <a:lumOff val="40000"/>
                  </a:schemeClr>
                </a:solidFill>
                <a:latin typeface="Helvetica Neue"/>
              </a:rPr>
              <a:t>SZA+16]</a:t>
            </a:r>
            <a:r>
              <a:rPr lang="en-US" sz="2800" dirty="0">
                <a:solidFill>
                  <a:schemeClr val="accent1">
                    <a:lumMod val="60000"/>
                    <a:lumOff val="40000"/>
                  </a:schemeClr>
                </a:solidFill>
                <a:latin typeface="Helvetica Neue"/>
              </a:rPr>
              <a:t> </a:t>
            </a:r>
            <a:r>
              <a:rPr lang="en-US" sz="3000" dirty="0">
                <a:latin typeface="Helvetica Neue" charset="0"/>
                <a:ea typeface="Helvetica Neue" charset="0"/>
                <a:cs typeface="Helvetica Neue" charset="0"/>
              </a:rPr>
              <a:t>harnessed a trusted proxy to execute ORAM protocol for parallel access </a:t>
            </a:r>
            <a:endParaRPr lang="en-US" sz="3000" b="1" dirty="0">
              <a:latin typeface="Helvetica Neue" charset="0"/>
              <a:ea typeface="Helvetica Neue" charset="0"/>
              <a:cs typeface="Helvetica Neue" charset="0"/>
            </a:endParaRPr>
          </a:p>
          <a:p>
            <a:pPr lvl="1">
              <a:spcBef>
                <a:spcPts val="1200"/>
              </a:spcBef>
              <a:buSzPct val="100000"/>
              <a:buFont typeface="Wingdings" charset="2"/>
              <a:buChar char="§"/>
            </a:pPr>
            <a:r>
              <a:rPr lang="en-US" sz="3000" dirty="0">
                <a:solidFill>
                  <a:srgbClr val="C00000"/>
                </a:solidFill>
                <a:latin typeface="Helvetica Neue" charset="0"/>
                <a:ea typeface="Helvetica Neue" charset="0"/>
                <a:cs typeface="Helvetica Neue" charset="0"/>
              </a:rPr>
              <a:t>Performance is </a:t>
            </a:r>
            <a:r>
              <a:rPr lang="en-US" sz="3000" u="sng" dirty="0">
                <a:solidFill>
                  <a:srgbClr val="C00000"/>
                </a:solidFill>
                <a:latin typeface="Helvetica Neue" charset="0"/>
                <a:ea typeface="Helvetica Neue" charset="0"/>
                <a:cs typeface="Helvetica Neue" charset="0"/>
              </a:rPr>
              <a:t>capped</a:t>
            </a:r>
            <a:r>
              <a:rPr lang="en-US" sz="3000" dirty="0">
                <a:solidFill>
                  <a:srgbClr val="C00000"/>
                </a:solidFill>
                <a:latin typeface="Helvetica Neue" charset="0"/>
                <a:ea typeface="Helvetica Neue" charset="0"/>
                <a:cs typeface="Helvetica Neue" charset="0"/>
              </a:rPr>
              <a:t> by the network bandwidth between the proxy and storage server</a:t>
            </a:r>
          </a:p>
        </p:txBody>
      </p:sp>
      <p:sp>
        <p:nvSpPr>
          <p:cNvPr id="4" name="Slide Number Placeholder 3">
            <a:extLst>
              <a:ext uri="{FF2B5EF4-FFF2-40B4-BE49-F238E27FC236}">
                <a16:creationId xmlns:a16="http://schemas.microsoft.com/office/drawing/2014/main" id="{45FDFE52-ADCA-49F4-83C6-EB055963928D}"/>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9" name="Shape 217">
            <a:extLst>
              <a:ext uri="{FF2B5EF4-FFF2-40B4-BE49-F238E27FC236}">
                <a16:creationId xmlns:a16="http://schemas.microsoft.com/office/drawing/2014/main" id="{4BD10203-5440-4E4C-BC14-A0F466133535}"/>
              </a:ext>
            </a:extLst>
          </p:cNvPr>
          <p:cNvSpPr/>
          <p:nvPr/>
        </p:nvSpPr>
        <p:spPr>
          <a:xfrm>
            <a:off x="6246917" y="4690442"/>
            <a:ext cx="3278296"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Dedicate Proxy</a:t>
            </a:r>
            <a:endParaRPr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ounded Rectangle 7">
            <a:extLst>
              <a:ext uri="{FF2B5EF4-FFF2-40B4-BE49-F238E27FC236}">
                <a16:creationId xmlns:a16="http://schemas.microsoft.com/office/drawing/2014/main" id="{B08F272A-B343-3748-B2C3-A6AB8F367C02}"/>
              </a:ext>
            </a:extLst>
          </p:cNvPr>
          <p:cNvSpPr/>
          <p:nvPr/>
        </p:nvSpPr>
        <p:spPr>
          <a:xfrm>
            <a:off x="7412709" y="5590863"/>
            <a:ext cx="1577952" cy="943317"/>
          </a:xfrm>
          <a:prstGeom prst="roundRect">
            <a:avLst>
              <a:gd name="adj" fmla="val 0"/>
            </a:avLst>
          </a:prstGeom>
          <a:blipFill rotWithShape="1">
            <a:blip r:embed="rId6"/>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lang="en-US" sz="24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ORAM Controller</a:t>
            </a:r>
            <a:endPar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p:txBody>
      </p:sp>
      <p:sp>
        <p:nvSpPr>
          <p:cNvPr id="10" name="Can 9">
            <a:extLst>
              <a:ext uri="{FF2B5EF4-FFF2-40B4-BE49-F238E27FC236}">
                <a16:creationId xmlns:a16="http://schemas.microsoft.com/office/drawing/2014/main" id="{057D3508-E4FB-1946-BE4C-6D0D0EC27679}"/>
              </a:ext>
            </a:extLst>
          </p:cNvPr>
          <p:cNvSpPr/>
          <p:nvPr/>
        </p:nvSpPr>
        <p:spPr>
          <a:xfrm>
            <a:off x="13312258" y="4924628"/>
            <a:ext cx="1620981" cy="2262166"/>
          </a:xfrm>
          <a:prstGeom prst="can">
            <a:avLst>
              <a:gd name="adj" fmla="val 14815"/>
            </a:avLst>
          </a:prstGeom>
          <a:blipFill rotWithShape="1">
            <a:blip r:embed="rId6"/>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Untrusted Storage</a:t>
            </a:r>
          </a:p>
        </p:txBody>
      </p:sp>
      <p:pic>
        <p:nvPicPr>
          <p:cNvPr id="14" name="Picture 13">
            <a:extLst>
              <a:ext uri="{FF2B5EF4-FFF2-40B4-BE49-F238E27FC236}">
                <a16:creationId xmlns:a16="http://schemas.microsoft.com/office/drawing/2014/main" id="{BBC03EF1-A537-8946-983A-0F4CF79A40BF}"/>
              </a:ext>
            </a:extLst>
          </p:cNvPr>
          <p:cNvPicPr>
            <a:picLocks noChangeAspect="1"/>
          </p:cNvPicPr>
          <p:nvPr/>
        </p:nvPicPr>
        <p:blipFill>
          <a:blip r:embed="rId7"/>
          <a:stretch>
            <a:fillRect/>
          </a:stretch>
        </p:blipFill>
        <p:spPr>
          <a:xfrm>
            <a:off x="6469821" y="5244157"/>
            <a:ext cx="860698" cy="860698"/>
          </a:xfrm>
          <a:prstGeom prst="rect">
            <a:avLst/>
          </a:prstGeom>
        </p:spPr>
      </p:pic>
      <p:pic>
        <p:nvPicPr>
          <p:cNvPr id="15" name="Picture 14">
            <a:extLst>
              <a:ext uri="{FF2B5EF4-FFF2-40B4-BE49-F238E27FC236}">
                <a16:creationId xmlns:a16="http://schemas.microsoft.com/office/drawing/2014/main" id="{5A1CFF93-9B77-1B41-A6A8-597F01C6DCDE}"/>
              </a:ext>
            </a:extLst>
          </p:cNvPr>
          <p:cNvPicPr>
            <a:picLocks noChangeAspect="1"/>
          </p:cNvPicPr>
          <p:nvPr/>
        </p:nvPicPr>
        <p:blipFill>
          <a:blip r:embed="rId8"/>
          <a:stretch>
            <a:fillRect/>
          </a:stretch>
        </p:blipFill>
        <p:spPr>
          <a:xfrm>
            <a:off x="6490475" y="5899247"/>
            <a:ext cx="860698" cy="860698"/>
          </a:xfrm>
          <a:prstGeom prst="rect">
            <a:avLst/>
          </a:prstGeom>
        </p:spPr>
      </p:pic>
      <p:cxnSp>
        <p:nvCxnSpPr>
          <p:cNvPr id="17" name="Straight Arrow Connector 16">
            <a:extLst>
              <a:ext uri="{FF2B5EF4-FFF2-40B4-BE49-F238E27FC236}">
                <a16:creationId xmlns:a16="http://schemas.microsoft.com/office/drawing/2014/main" id="{7DBF445E-1751-E04F-A69B-9DD010D56FE8}"/>
              </a:ext>
            </a:extLst>
          </p:cNvPr>
          <p:cNvCxnSpPr>
            <a:cxnSpLocks/>
            <a:stCxn id="33" idx="3"/>
          </p:cNvCxnSpPr>
          <p:nvPr/>
        </p:nvCxnSpPr>
        <p:spPr>
          <a:xfrm>
            <a:off x="4841041" y="4894334"/>
            <a:ext cx="1405875" cy="696529"/>
          </a:xfrm>
          <a:prstGeom prst="straightConnector1">
            <a:avLst/>
          </a:prstGeom>
          <a:noFill/>
          <a:ln w="31750" cap="flat">
            <a:solidFill>
              <a:srgbClr val="000000"/>
            </a:solidFill>
            <a:prstDash val="dash"/>
            <a:miter lim="400000"/>
            <a:headEnd type="triangle" w="lg" len="lg"/>
            <a:tailEnd type="triangle" w="lg" len="lg"/>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CC95FA38-24AF-B747-874B-FA5611EF94AE}"/>
              </a:ext>
            </a:extLst>
          </p:cNvPr>
          <p:cNvCxnSpPr>
            <a:cxnSpLocks/>
            <a:stCxn id="8" idx="3"/>
            <a:endCxn id="10" idx="2"/>
          </p:cNvCxnSpPr>
          <p:nvPr/>
        </p:nvCxnSpPr>
        <p:spPr>
          <a:xfrm flipV="1">
            <a:off x="8990661" y="6055711"/>
            <a:ext cx="4321597" cy="6811"/>
          </a:xfrm>
          <a:prstGeom prst="straightConnector1">
            <a:avLst/>
          </a:prstGeom>
          <a:noFill/>
          <a:ln w="66675" cap="flat">
            <a:solidFill>
              <a:srgbClr val="000000"/>
            </a:solidFill>
            <a:prstDash val="solid"/>
            <a:miter lim="400000"/>
            <a:headEnd type="triangle" w="lg" len="lg"/>
            <a:tailEnd type="triangle" w="lg" len="lg"/>
          </a:ln>
          <a:effectLst/>
          <a:sp3d/>
        </p:spPr>
        <p:style>
          <a:lnRef idx="0">
            <a:scrgbClr r="0" g="0" b="0"/>
          </a:lnRef>
          <a:fillRef idx="0">
            <a:scrgbClr r="0" g="0" b="0"/>
          </a:fillRef>
          <a:effectRef idx="0">
            <a:scrgbClr r="0" g="0" b="0"/>
          </a:effectRef>
          <a:fontRef idx="none"/>
        </p:style>
      </p:cxnSp>
      <p:pic>
        <p:nvPicPr>
          <p:cNvPr id="40" name="Picture 39">
            <a:extLst>
              <a:ext uri="{FF2B5EF4-FFF2-40B4-BE49-F238E27FC236}">
                <a16:creationId xmlns:a16="http://schemas.microsoft.com/office/drawing/2014/main" id="{0801A72E-D2E6-2C48-B0CE-E3E87FEE16D6}"/>
              </a:ext>
            </a:extLst>
          </p:cNvPr>
          <p:cNvPicPr>
            <a:picLocks noChangeAspect="1"/>
          </p:cNvPicPr>
          <p:nvPr/>
        </p:nvPicPr>
        <p:blipFill>
          <a:blip r:embed="rId9"/>
          <a:stretch>
            <a:fillRect/>
          </a:stretch>
        </p:blipFill>
        <p:spPr>
          <a:xfrm>
            <a:off x="13758860" y="4253275"/>
            <a:ext cx="727775" cy="727775"/>
          </a:xfrm>
          <a:prstGeom prst="rect">
            <a:avLst/>
          </a:prstGeom>
        </p:spPr>
      </p:pic>
      <p:sp>
        <p:nvSpPr>
          <p:cNvPr id="26" name="Text Placeholder 2">
            <a:extLst>
              <a:ext uri="{FF2B5EF4-FFF2-40B4-BE49-F238E27FC236}">
                <a16:creationId xmlns:a16="http://schemas.microsoft.com/office/drawing/2014/main" id="{CB3BD80B-C1EA-8B46-A987-D47907776916}"/>
              </a:ext>
            </a:extLst>
          </p:cNvPr>
          <p:cNvSpPr txBox="1">
            <a:spLocks/>
          </p:cNvSpPr>
          <p:nvPr/>
        </p:nvSpPr>
        <p:spPr>
          <a:xfrm>
            <a:off x="644577" y="6733250"/>
            <a:ext cx="16374745" cy="25186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444545"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90"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634"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178"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723"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267"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812"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356"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900" marR="0" indent="-444545" algn="l" defTabSz="584258"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hangingPunct="1">
              <a:spcBef>
                <a:spcPts val="1200"/>
              </a:spcBef>
              <a:buSzPct val="100000"/>
              <a:buFontTx/>
              <a:buNone/>
            </a:pPr>
            <a:endParaRPr lang="en-US" sz="3000" dirty="0">
              <a:latin typeface="Helvetica Neue" charset="0"/>
              <a:ea typeface="Helvetica Neue" charset="0"/>
              <a:cs typeface="Helvetica Neue" charset="0"/>
            </a:endParaRPr>
          </a:p>
          <a:p>
            <a:pPr hangingPunct="1">
              <a:spcBef>
                <a:spcPts val="1200"/>
              </a:spcBef>
              <a:buSzPct val="100000"/>
              <a:buFont typeface="Wingdings" pitchFamily="2" charset="2"/>
              <a:buChar char="§"/>
            </a:pPr>
            <a:r>
              <a:rPr lang="en-US" sz="3000" dirty="0">
                <a:solidFill>
                  <a:srgbClr val="0070C0"/>
                </a:solidFill>
                <a:latin typeface="Helvetica Neue" charset="0"/>
                <a:ea typeface="Helvetica Neue" charset="0"/>
                <a:cs typeface="Helvetica Neue" charset="0"/>
              </a:rPr>
              <a:t>Is there any way to execute ORAM more efficiently?</a:t>
            </a:r>
          </a:p>
          <a:p>
            <a:pPr lvl="1" hangingPunct="1">
              <a:spcBef>
                <a:spcPts val="1200"/>
              </a:spcBef>
              <a:buSzPct val="100000"/>
              <a:buFont typeface="Wingdings" pitchFamily="2" charset="2"/>
              <a:buChar char="Ø"/>
            </a:pPr>
            <a:r>
              <a:rPr lang="en-US" sz="3000" dirty="0">
                <a:solidFill>
                  <a:schemeClr val="accent2">
                    <a:lumMod val="75000"/>
                  </a:schemeClr>
                </a:solidFill>
                <a:latin typeface="Helvetica Neue" charset="0"/>
                <a:ea typeface="Helvetica Neue" charset="0"/>
                <a:cs typeface="Helvetica Neue" charset="0"/>
              </a:rPr>
              <a:t>Use secure hardware!</a:t>
            </a:r>
          </a:p>
          <a:p>
            <a:pPr lvl="1" hangingPunct="1">
              <a:spcBef>
                <a:spcPts val="1200"/>
              </a:spcBef>
              <a:buSzPct val="100000"/>
              <a:buFont typeface="Wingdings" pitchFamily="2" charset="2"/>
              <a:buChar char="Ø"/>
            </a:pPr>
            <a:r>
              <a:rPr lang="en-US" sz="3000" dirty="0">
                <a:latin typeface="Helvetica Neue" charset="0"/>
                <a:ea typeface="Helvetica Neue" charset="0"/>
                <a:cs typeface="Helvetica Neue" charset="0"/>
              </a:rPr>
              <a:t>Trusted Execution Environment (TEE) becomes widely available (e.g., Intel-SGX)</a:t>
            </a:r>
          </a:p>
          <a:p>
            <a:pPr lvl="1" hangingPunct="1">
              <a:spcBef>
                <a:spcPts val="1200"/>
              </a:spcBef>
              <a:buSzPct val="100000"/>
              <a:buFont typeface="Wingdings" pitchFamily="2" charset="2"/>
              <a:buChar char="Ø"/>
            </a:pPr>
            <a:endParaRPr lang="en-US" sz="3000" dirty="0">
              <a:latin typeface="Helvetica Neue" charset="0"/>
              <a:ea typeface="Helvetica Neue" charset="0"/>
              <a:cs typeface="Helvetica Neue" charset="0"/>
            </a:endParaRPr>
          </a:p>
        </p:txBody>
      </p:sp>
      <p:pic>
        <p:nvPicPr>
          <p:cNvPr id="27" name="Picture 18" descr="Related image">
            <a:extLst>
              <a:ext uri="{FF2B5EF4-FFF2-40B4-BE49-F238E27FC236}">
                <a16:creationId xmlns:a16="http://schemas.microsoft.com/office/drawing/2014/main" id="{3479AF5C-F647-C145-B3D0-1D95675466B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192" t="16923" r="18842"/>
          <a:stretch/>
        </p:blipFill>
        <p:spPr bwMode="auto">
          <a:xfrm>
            <a:off x="4078992" y="6251394"/>
            <a:ext cx="788738" cy="109273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Related image">
            <a:extLst>
              <a:ext uri="{FF2B5EF4-FFF2-40B4-BE49-F238E27FC236}">
                <a16:creationId xmlns:a16="http://schemas.microsoft.com/office/drawing/2014/main" id="{E3E1947E-4834-3044-A8D8-5024DD65CF4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376" t="16923" r="18841"/>
          <a:stretch/>
        </p:blipFill>
        <p:spPr bwMode="auto">
          <a:xfrm>
            <a:off x="3070859" y="5282540"/>
            <a:ext cx="810203" cy="11073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2" descr="Related image">
            <a:extLst>
              <a:ext uri="{FF2B5EF4-FFF2-40B4-BE49-F238E27FC236}">
                <a16:creationId xmlns:a16="http://schemas.microsoft.com/office/drawing/2014/main" id="{980202CD-2ECC-AB41-8F13-B05AA680C0D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510" t="6456" r="17448"/>
          <a:stretch/>
        </p:blipFill>
        <p:spPr bwMode="auto">
          <a:xfrm>
            <a:off x="4078992" y="4310425"/>
            <a:ext cx="762049" cy="1167817"/>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CB392D3C-6681-FC42-A516-33C42D8842ED}"/>
              </a:ext>
            </a:extLst>
          </p:cNvPr>
          <p:cNvCxnSpPr>
            <a:cxnSpLocks/>
            <a:stCxn id="29" idx="3"/>
            <a:endCxn id="12" idx="1"/>
          </p:cNvCxnSpPr>
          <p:nvPr/>
        </p:nvCxnSpPr>
        <p:spPr>
          <a:xfrm>
            <a:off x="3881062" y="5836234"/>
            <a:ext cx="2365854" cy="80752"/>
          </a:xfrm>
          <a:prstGeom prst="straightConnector1">
            <a:avLst/>
          </a:prstGeom>
          <a:noFill/>
          <a:ln w="31750" cap="flat">
            <a:solidFill>
              <a:srgbClr val="000000"/>
            </a:solidFill>
            <a:prstDash val="dash"/>
            <a:miter lim="400000"/>
            <a:headEnd type="triangle" w="lg" len="lg"/>
            <a:tailEnd type="triangle" w="lg" len="lg"/>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D4D278C0-A15B-E540-8525-9E15D84EC54D}"/>
              </a:ext>
            </a:extLst>
          </p:cNvPr>
          <p:cNvCxnSpPr>
            <a:cxnSpLocks/>
            <a:stCxn id="27" idx="3"/>
          </p:cNvCxnSpPr>
          <p:nvPr/>
        </p:nvCxnSpPr>
        <p:spPr>
          <a:xfrm flipV="1">
            <a:off x="4867730" y="6245953"/>
            <a:ext cx="1379186" cy="551811"/>
          </a:xfrm>
          <a:prstGeom prst="straightConnector1">
            <a:avLst/>
          </a:prstGeom>
          <a:noFill/>
          <a:ln w="31750" cap="flat">
            <a:solidFill>
              <a:srgbClr val="000000"/>
            </a:solidFill>
            <a:prstDash val="dash"/>
            <a:miter lim="400000"/>
            <a:headEnd type="triangle" w="lg" len="lg"/>
            <a:tailEnd type="triangle" w="lg" len="lg"/>
          </a:ln>
          <a:effectLst/>
          <a:sp3d/>
        </p:spPr>
        <p:style>
          <a:lnRef idx="0">
            <a:scrgbClr r="0" g="0" b="0"/>
          </a:lnRef>
          <a:fillRef idx="0">
            <a:scrgbClr r="0" g="0" b="0"/>
          </a:fillRef>
          <a:effectRef idx="0">
            <a:scrgbClr r="0" g="0" b="0"/>
          </a:effectRef>
          <a:fontRef idx="none"/>
        </p:style>
      </p:cxnSp>
      <p:pic>
        <p:nvPicPr>
          <p:cNvPr id="59" name="Picture 58">
            <a:extLst>
              <a:ext uri="{FF2B5EF4-FFF2-40B4-BE49-F238E27FC236}">
                <a16:creationId xmlns:a16="http://schemas.microsoft.com/office/drawing/2014/main" id="{1A9D6E35-961C-B245-BD5A-72E6B53351B3}"/>
              </a:ext>
            </a:extLst>
          </p:cNvPr>
          <p:cNvPicPr>
            <a:picLocks noChangeAspect="1"/>
          </p:cNvPicPr>
          <p:nvPr/>
        </p:nvPicPr>
        <p:blipFill>
          <a:blip r:embed="rId13"/>
          <a:stretch>
            <a:fillRect/>
          </a:stretch>
        </p:blipFill>
        <p:spPr>
          <a:xfrm flipH="1">
            <a:off x="9573344" y="5329898"/>
            <a:ext cx="689215" cy="689215"/>
          </a:xfrm>
          <a:prstGeom prst="rect">
            <a:avLst/>
          </a:prstGeom>
        </p:spPr>
      </p:pic>
      <p:sp>
        <p:nvSpPr>
          <p:cNvPr id="60" name="Rectangle 59">
            <a:extLst>
              <a:ext uri="{FF2B5EF4-FFF2-40B4-BE49-F238E27FC236}">
                <a16:creationId xmlns:a16="http://schemas.microsoft.com/office/drawing/2014/main" id="{D5B2C49A-7AE7-FE4C-8DC0-AC0362BA7FBD}"/>
              </a:ext>
            </a:extLst>
          </p:cNvPr>
          <p:cNvSpPr/>
          <p:nvPr/>
        </p:nvSpPr>
        <p:spPr>
          <a:xfrm>
            <a:off x="10238981" y="6140541"/>
            <a:ext cx="2324197" cy="646331"/>
          </a:xfrm>
          <a:prstGeom prst="rect">
            <a:avLst/>
          </a:prstGeom>
          <a:noFill/>
          <a:ln>
            <a:solidFill>
              <a:srgbClr val="FF0000"/>
            </a:solidFill>
          </a:ln>
        </p:spPr>
        <p:txBody>
          <a:bodyPr wrap="square">
            <a:spAutoFit/>
          </a:bodyPr>
          <a:lstStyle/>
          <a:p>
            <a:pPr lvl="1" indent="0" algn="ctr">
              <a:spcBef>
                <a:spcPts val="1200"/>
              </a:spcBef>
              <a:buSzPct val="100000"/>
            </a:pPr>
            <a:r>
              <a:rPr lang="en-US" sz="1800"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Capped by network bandwidth</a:t>
            </a:r>
          </a:p>
        </p:txBody>
      </p:sp>
      <p:pic>
        <p:nvPicPr>
          <p:cNvPr id="61" name="Picture 60">
            <a:extLst>
              <a:ext uri="{FF2B5EF4-FFF2-40B4-BE49-F238E27FC236}">
                <a16:creationId xmlns:a16="http://schemas.microsoft.com/office/drawing/2014/main" id="{790BB312-EB8F-C441-92EE-0F5E5FBB3773}"/>
              </a:ext>
            </a:extLst>
          </p:cNvPr>
          <p:cNvPicPr>
            <a:picLocks noChangeAspect="1"/>
          </p:cNvPicPr>
          <p:nvPr/>
        </p:nvPicPr>
        <p:blipFill>
          <a:blip r:embed="rId13"/>
          <a:stretch>
            <a:fillRect/>
          </a:stretch>
        </p:blipFill>
        <p:spPr>
          <a:xfrm>
            <a:off x="12676562" y="5323569"/>
            <a:ext cx="689215" cy="689215"/>
          </a:xfrm>
          <a:prstGeom prst="rect">
            <a:avLst/>
          </a:prstGeom>
        </p:spPr>
      </p:pic>
      <p:sp>
        <p:nvSpPr>
          <p:cNvPr id="23" name="Rectangle 22">
            <a:extLst>
              <a:ext uri="{FF2B5EF4-FFF2-40B4-BE49-F238E27FC236}">
                <a16:creationId xmlns:a16="http://schemas.microsoft.com/office/drawing/2014/main" id="{C72B0A00-3C35-1E48-A1F7-CED520D90DAC}"/>
              </a:ext>
            </a:extLst>
          </p:cNvPr>
          <p:cNvSpPr/>
          <p:nvPr/>
        </p:nvSpPr>
        <p:spPr>
          <a:xfrm>
            <a:off x="1165984" y="4988022"/>
            <a:ext cx="2252118" cy="923330"/>
          </a:xfrm>
          <a:prstGeom prst="rect">
            <a:avLst/>
          </a:prstGeom>
          <a:noFill/>
          <a:ln>
            <a:noFill/>
          </a:ln>
        </p:spPr>
        <p:txBody>
          <a:bodyPr wrap="square">
            <a:spAutoFit/>
          </a:bodyPr>
          <a:lstStyle/>
          <a:p>
            <a:pPr lvl="1" indent="0">
              <a:spcBef>
                <a:spcPts val="1200"/>
              </a:spcBef>
              <a:buSzPct val="100000"/>
            </a:pPr>
            <a:r>
              <a:rPr lang="en-US" sz="1800"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Up to 10 concurrent requests under 1Gbps network</a:t>
            </a:r>
          </a:p>
        </p:txBody>
      </p:sp>
      <p:sp>
        <p:nvSpPr>
          <p:cNvPr id="24" name="Title 1">
            <a:extLst>
              <a:ext uri="{FF2B5EF4-FFF2-40B4-BE49-F238E27FC236}">
                <a16:creationId xmlns:a16="http://schemas.microsoft.com/office/drawing/2014/main" id="{3C94226D-2D82-E246-85E4-28EB73277A2F}"/>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Motivation</a:t>
            </a:r>
          </a:p>
        </p:txBody>
      </p:sp>
      <p:sp>
        <p:nvSpPr>
          <p:cNvPr id="28" name="Rectangle 27">
            <a:extLst>
              <a:ext uri="{FF2B5EF4-FFF2-40B4-BE49-F238E27FC236}">
                <a16:creationId xmlns:a16="http://schemas.microsoft.com/office/drawing/2014/main" id="{554A08DF-DFF1-9A48-A965-6FBD1C2B924E}"/>
              </a:ext>
            </a:extLst>
          </p:cNvPr>
          <p:cNvSpPr/>
          <p:nvPr/>
        </p:nvSpPr>
        <p:spPr>
          <a:xfrm>
            <a:off x="9894675" y="5676794"/>
            <a:ext cx="3019505" cy="369332"/>
          </a:xfrm>
          <a:prstGeom prst="rect">
            <a:avLst/>
          </a:prstGeom>
          <a:noFill/>
          <a:ln>
            <a:noFill/>
          </a:ln>
        </p:spPr>
        <p:txBody>
          <a:bodyPr wrap="square">
            <a:spAutoFit/>
          </a:bodyPr>
          <a:lstStyle/>
          <a:p>
            <a:pPr lvl="1" indent="0" algn="ctr">
              <a:spcBef>
                <a:spcPts val="1200"/>
              </a:spcBef>
              <a:buSzPct val="100000"/>
            </a:pPr>
            <a:r>
              <a:rPr lang="en-US" sz="1800" i="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hidden access pattern</a:t>
            </a:r>
          </a:p>
        </p:txBody>
      </p:sp>
      <p:pic>
        <p:nvPicPr>
          <p:cNvPr id="5" name="Audio 4">
            <a:hlinkClick r:id="" action="ppaction://media"/>
            <a:extLst>
              <a:ext uri="{FF2B5EF4-FFF2-40B4-BE49-F238E27FC236}">
                <a16:creationId xmlns:a16="http://schemas.microsoft.com/office/drawing/2014/main" id="{D3D86E8F-491C-BA48-BD0B-740F57DB301A}"/>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6375063" y="8788400"/>
            <a:ext cx="812800" cy="812800"/>
          </a:xfrm>
          <a:prstGeom prst="rect">
            <a:avLst/>
          </a:prstGeom>
        </p:spPr>
      </p:pic>
    </p:spTree>
    <p:custDataLst>
      <p:tags r:id="rId1"/>
    </p:custDataLst>
    <p:extLst>
      <p:ext uri="{BB962C8B-B14F-4D97-AF65-F5344CB8AC3E}">
        <p14:creationId xmlns:p14="http://schemas.microsoft.com/office/powerpoint/2010/main" val="1361991008"/>
      </p:ext>
    </p:extLst>
  </p:cSld>
  <p:clrMapOvr>
    <a:masterClrMapping/>
  </p:clrMapOvr>
  <p:transition spd="med" advTm="1194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dissolve">
                                      <p:cBhvr>
                                        <p:cTn id="11" dur="500"/>
                                        <p:tgtEl>
                                          <p:spTgt spid="60"/>
                                        </p:tgtEl>
                                      </p:cBhvr>
                                    </p:animEffect>
                                  </p:childTnLst>
                                </p:cTn>
                              </p:par>
                              <p:par>
                                <p:cTn id="12" presetID="9" presetClass="entr" presetSubtype="0"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dissolve">
                                      <p:cBhvr>
                                        <p:cTn id="14" dur="500"/>
                                        <p:tgtEl>
                                          <p:spTgt spid="59"/>
                                        </p:tgtEl>
                                      </p:cBhvr>
                                    </p:animEffect>
                                  </p:childTnLst>
                                </p:cTn>
                              </p:par>
                              <p:par>
                                <p:cTn id="15" presetID="9"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dissolve">
                                      <p:cBhvr>
                                        <p:cTn id="23" dur="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xEl>
                                              <p:pRg st="1" end="1"/>
                                            </p:txEl>
                                          </p:spTgt>
                                        </p:tgtEl>
                                        <p:attrNameLst>
                                          <p:attrName>style.visibility</p:attrName>
                                        </p:attrNameLst>
                                      </p:cBhvr>
                                      <p:to>
                                        <p:strVal val="visible"/>
                                      </p:to>
                                    </p:set>
                                    <p:animEffect transition="in" filter="fade">
                                      <p:cBhvr>
                                        <p:cTn id="28" dur="500"/>
                                        <p:tgtEl>
                                          <p:spTgt spid="2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xEl>
                                              <p:pRg st="2" end="2"/>
                                            </p:txEl>
                                          </p:spTgt>
                                        </p:tgtEl>
                                        <p:attrNameLst>
                                          <p:attrName>style.visibility</p:attrName>
                                        </p:attrNameLst>
                                      </p:cBhvr>
                                      <p:to>
                                        <p:strVal val="visible"/>
                                      </p:to>
                                    </p:set>
                                    <p:animEffect transition="in" filter="fade">
                                      <p:cBhvr>
                                        <p:cTn id="33" dur="500"/>
                                        <p:tgtEl>
                                          <p:spTgt spid="2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6">
                                            <p:txEl>
                                              <p:pRg st="3" end="3"/>
                                            </p:txEl>
                                          </p:spTgt>
                                        </p:tgtEl>
                                        <p:attrNameLst>
                                          <p:attrName>style.visibility</p:attrName>
                                        </p:attrNameLst>
                                      </p:cBhvr>
                                      <p:to>
                                        <p:strVal val="visible"/>
                                      </p:to>
                                    </p:set>
                                    <p:animEffect transition="in" filter="dissolve">
                                      <p:cBhvr>
                                        <p:cTn id="38"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60"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3254" y="1127171"/>
            <a:ext cx="16374745" cy="5410684"/>
          </a:xfrm>
        </p:spPr>
        <p:txBody>
          <a:bodyPr anchor="t">
            <a:noAutofit/>
          </a:bodyPr>
          <a:lstStyle/>
          <a:p>
            <a:pPr>
              <a:spcBef>
                <a:spcPts val="1200"/>
              </a:spcBef>
              <a:buSzPct val="100000"/>
              <a:buFont typeface="Wingdings" charset="2"/>
              <a:buChar char="§"/>
            </a:pPr>
            <a:r>
              <a:rPr lang="en-US" sz="3000" b="1" dirty="0">
                <a:latin typeface="Helvetica Neue" charset="0"/>
                <a:ea typeface="Helvetica Neue" charset="0"/>
                <a:cs typeface="Helvetica Neue" charset="0"/>
              </a:rPr>
              <a:t>MOSE</a:t>
            </a:r>
            <a:r>
              <a:rPr lang="en-US" sz="3000" dirty="0">
                <a:latin typeface="Helvetica Neue" charset="0"/>
                <a:ea typeface="Helvetica Neue" charset="0"/>
                <a:cs typeface="Helvetica Neue" charset="0"/>
              </a:rPr>
              <a:t>: A new multi-user oblivious storage design with Intel-SGX</a:t>
            </a:r>
          </a:p>
          <a:p>
            <a:pPr lvl="1">
              <a:spcBef>
                <a:spcPts val="1200"/>
              </a:spcBef>
              <a:buSzPct val="100000"/>
              <a:buFont typeface="Wingdings" charset="2"/>
              <a:buChar char="§"/>
            </a:pPr>
            <a:r>
              <a:rPr lang="en-US" sz="3000" dirty="0">
                <a:latin typeface="Helvetica Neue" charset="0"/>
                <a:ea typeface="Helvetica Neue" charset="0"/>
                <a:cs typeface="Helvetica Neue" charset="0"/>
              </a:rPr>
              <a:t>Harness and optimize the most suitable cryptographic primitives for secure hardware</a:t>
            </a:r>
          </a:p>
          <a:p>
            <a:pPr lvl="2">
              <a:spcBef>
                <a:spcPts val="1200"/>
              </a:spcBef>
              <a:buSzPct val="100000"/>
              <a:buFont typeface="Wingdings" charset="2"/>
              <a:buChar char="§"/>
            </a:pPr>
            <a:r>
              <a:rPr lang="en-US" sz="3000" dirty="0">
                <a:latin typeface="Helvetica Neue" charset="0"/>
                <a:ea typeface="Helvetica Neue" charset="0"/>
                <a:cs typeface="Helvetica Neue" charset="0"/>
              </a:rPr>
              <a:t>(Recursive) Circuit-ORAM</a:t>
            </a:r>
          </a:p>
          <a:p>
            <a:pPr lvl="1">
              <a:spcBef>
                <a:spcPts val="1200"/>
              </a:spcBef>
              <a:buSzPct val="100000"/>
              <a:buFont typeface="Wingdings" charset="2"/>
              <a:buChar char="§"/>
            </a:pPr>
            <a:r>
              <a:rPr lang="en-US" sz="3000" dirty="0">
                <a:latin typeface="Helvetica Neue" charset="0"/>
                <a:ea typeface="Helvetica Neue" charset="0"/>
                <a:cs typeface="Helvetica Neue" charset="0"/>
              </a:rPr>
              <a:t>Respect secure hardware constraints</a:t>
            </a:r>
          </a:p>
          <a:p>
            <a:pPr lvl="2">
              <a:spcBef>
                <a:spcPts val="1200"/>
              </a:spcBef>
              <a:buSzPct val="100000"/>
              <a:buFont typeface="Wingdings" charset="2"/>
              <a:buChar char="§"/>
            </a:pPr>
            <a:r>
              <a:rPr lang="en-US" sz="3000" dirty="0">
                <a:latin typeface="Helvetica Neue" charset="0"/>
                <a:ea typeface="Helvetica Neue" charset="0"/>
                <a:cs typeface="Helvetica Neue" charset="0"/>
              </a:rPr>
              <a:t>Limited memory (95 MB for Intel-SGX)</a:t>
            </a:r>
          </a:p>
          <a:p>
            <a:pPr lvl="2">
              <a:spcBef>
                <a:spcPts val="1200"/>
              </a:spcBef>
              <a:buSzPct val="100000"/>
              <a:buFont typeface="Wingdings" charset="2"/>
              <a:buChar char="§"/>
            </a:pPr>
            <a:r>
              <a:rPr lang="en-US" sz="3000" dirty="0">
                <a:latin typeface="Helvetica Neue" charset="0"/>
                <a:ea typeface="Helvetica Neue" charset="0"/>
                <a:cs typeface="Helvetica Neue" charset="0"/>
              </a:rPr>
              <a:t>Prevent common </a:t>
            </a:r>
            <a:r>
              <a:rPr lang="en-US" sz="3000" dirty="0">
                <a:solidFill>
                  <a:schemeClr val="bg2">
                    <a:lumMod val="10000"/>
                  </a:schemeClr>
                </a:solidFill>
                <a:latin typeface="Helvetica Neue" charset="0"/>
                <a:ea typeface="Helvetica Neue" charset="0"/>
                <a:cs typeface="Helvetica Neue" charset="0"/>
              </a:rPr>
              <a:t>side-channel </a:t>
            </a:r>
            <a:r>
              <a:rPr lang="en-US" sz="3000" dirty="0">
                <a:latin typeface="Helvetica Neue" charset="0"/>
                <a:ea typeface="Helvetica Neue" charset="0"/>
                <a:cs typeface="Helvetica Neue" charset="0"/>
              </a:rPr>
              <a:t>leakages (e.g., conditional branches)</a:t>
            </a:r>
          </a:p>
          <a:p>
            <a:pPr lvl="1">
              <a:spcBef>
                <a:spcPts val="1200"/>
              </a:spcBef>
              <a:buSzPct val="100000"/>
              <a:buFont typeface="Wingdings" charset="2"/>
              <a:buChar char="§"/>
            </a:pPr>
            <a:r>
              <a:rPr lang="en-US" sz="3000" dirty="0">
                <a:latin typeface="Helvetica Neue" charset="0"/>
                <a:ea typeface="Helvetica Neue" charset="0"/>
                <a:cs typeface="Helvetica Neue" charset="0"/>
              </a:rPr>
              <a:t>Support critical features for multi-user setting</a:t>
            </a:r>
          </a:p>
          <a:p>
            <a:pPr lvl="2">
              <a:spcBef>
                <a:spcPts val="1200"/>
              </a:spcBef>
              <a:buSzPct val="100000"/>
              <a:buFont typeface="Wingdings" charset="2"/>
              <a:buChar char="§"/>
            </a:pPr>
            <a:r>
              <a:rPr lang="en-US" sz="3000" dirty="0">
                <a:latin typeface="Helvetica Neue" charset="0"/>
                <a:ea typeface="Helvetica Neue" charset="0"/>
                <a:cs typeface="Helvetica Neue" charset="0"/>
              </a:rPr>
              <a:t>Access control enforcement against active adversary </a:t>
            </a:r>
          </a:p>
          <a:p>
            <a:pPr lvl="2">
              <a:spcBef>
                <a:spcPts val="1200"/>
              </a:spcBef>
              <a:buSzPct val="100000"/>
              <a:buFont typeface="Wingdings" charset="2"/>
              <a:buChar char="§"/>
            </a:pPr>
            <a:r>
              <a:rPr lang="en-US" sz="3000" dirty="0">
                <a:latin typeface="Helvetica Neue" charset="0"/>
                <a:ea typeface="Helvetica Neue" charset="0"/>
                <a:cs typeface="Helvetica Neue" charset="0"/>
              </a:rPr>
              <a:t>Scalable to multi-user concurrent access </a:t>
            </a:r>
          </a:p>
          <a:p>
            <a:pPr>
              <a:spcBef>
                <a:spcPts val="1200"/>
              </a:spcBef>
              <a:buSzPct val="100000"/>
              <a:buFont typeface="Wingdings" charset="2"/>
              <a:buChar char="§"/>
            </a:pPr>
            <a:r>
              <a:rPr lang="en-US" sz="3000" dirty="0">
                <a:latin typeface="Helvetica Neue" charset="0"/>
                <a:ea typeface="Helvetica Neue" charset="0"/>
                <a:cs typeface="Helvetica Neue" charset="0"/>
              </a:rPr>
              <a:t>Implementation and evaluation with large DB</a:t>
            </a:r>
          </a:p>
          <a:p>
            <a:pPr lvl="1">
              <a:spcBef>
                <a:spcPts val="1200"/>
              </a:spcBef>
              <a:buSzPct val="100000"/>
              <a:buFont typeface="Wingdings" charset="2"/>
              <a:buChar char="§"/>
            </a:pPr>
            <a:endParaRPr lang="en-US" sz="3000" dirty="0">
              <a:latin typeface="Helvetica Neue" charset="0"/>
              <a:ea typeface="Helvetica Neue" charset="0"/>
              <a:cs typeface="Helvetica Neue" charset="0"/>
            </a:endParaRPr>
          </a:p>
        </p:txBody>
      </p:sp>
      <p:sp>
        <p:nvSpPr>
          <p:cNvPr id="4" name="Slide Number Placeholder 3">
            <a:extLst>
              <a:ext uri="{FF2B5EF4-FFF2-40B4-BE49-F238E27FC236}">
                <a16:creationId xmlns:a16="http://schemas.microsoft.com/office/drawing/2014/main" id="{45FDFE52-ADCA-49F4-83C6-EB055963928D}"/>
              </a:ext>
            </a:extLst>
          </p:cNvPr>
          <p:cNvSpPr>
            <a:spLocks noGrp="1"/>
          </p:cNvSpPr>
          <p:nvPr>
            <p:ph type="sldNum" sz="quarter" idx="2"/>
          </p:nvPr>
        </p:nvSpPr>
        <p:spPr/>
        <p:txBody>
          <a:bodyPr/>
          <a:lstStyle/>
          <a:p>
            <a:fld id="{86CB4B4D-7CA3-9044-876B-883B54F8677D}" type="slidenum">
              <a:rPr lang="en-US" smtClean="0"/>
              <a:t>4</a:t>
            </a:fld>
            <a:endParaRPr lang="en-US"/>
          </a:p>
        </p:txBody>
      </p:sp>
      <p:graphicFrame>
        <p:nvGraphicFramePr>
          <p:cNvPr id="5" name="Table 4">
            <a:extLst>
              <a:ext uri="{FF2B5EF4-FFF2-40B4-BE49-F238E27FC236}">
                <a16:creationId xmlns:a16="http://schemas.microsoft.com/office/drawing/2014/main" id="{A74033F9-C67F-3F4E-9B98-9035A7B454F4}"/>
              </a:ext>
            </a:extLst>
          </p:cNvPr>
          <p:cNvGraphicFramePr>
            <a:graphicFrameLocks noGrp="1"/>
          </p:cNvGraphicFramePr>
          <p:nvPr>
            <p:extLst>
              <p:ext uri="{D42A27DB-BD31-4B8C-83A1-F6EECF244321}">
                <p14:modId xmlns:p14="http://schemas.microsoft.com/office/powerpoint/2010/main" val="1956552187"/>
              </p:ext>
            </p:extLst>
          </p:nvPr>
        </p:nvGraphicFramePr>
        <p:xfrm>
          <a:off x="5314267" y="7552896"/>
          <a:ext cx="7609230" cy="1737360"/>
        </p:xfrm>
        <a:graphic>
          <a:graphicData uri="http://schemas.openxmlformats.org/drawingml/2006/table">
            <a:tbl>
              <a:tblPr firstRow="1" bandRow="1">
                <a:tableStyleId>{5940675A-B579-460E-94D1-54222C63F5DA}</a:tableStyleId>
              </a:tblPr>
              <a:tblGrid>
                <a:gridCol w="3409109">
                  <a:extLst>
                    <a:ext uri="{9D8B030D-6E8A-4147-A177-3AD203B41FA5}">
                      <a16:colId xmlns:a16="http://schemas.microsoft.com/office/drawing/2014/main" val="3161603210"/>
                    </a:ext>
                  </a:extLst>
                </a:gridCol>
                <a:gridCol w="2412483">
                  <a:extLst>
                    <a:ext uri="{9D8B030D-6E8A-4147-A177-3AD203B41FA5}">
                      <a16:colId xmlns:a16="http://schemas.microsoft.com/office/drawing/2014/main" val="3675398321"/>
                    </a:ext>
                  </a:extLst>
                </a:gridCol>
                <a:gridCol w="1787638">
                  <a:extLst>
                    <a:ext uri="{9D8B030D-6E8A-4147-A177-3AD203B41FA5}">
                      <a16:colId xmlns:a16="http://schemas.microsoft.com/office/drawing/2014/main" val="2134706727"/>
                    </a:ext>
                  </a:extLst>
                </a:gridCol>
              </a:tblGrid>
              <a:tr h="370840">
                <a:tc>
                  <a:txBody>
                    <a:bodyPr/>
                    <a:lstStyle/>
                    <a:p>
                      <a:pPr algn="l"/>
                      <a:r>
                        <a:rPr lang="en-US" sz="2400" b="1" dirty="0">
                          <a:latin typeface="Helvetica Neue" panose="02000503000000020004" pitchFamily="2" charset="0"/>
                          <a:ea typeface="Helvetica Neue" panose="02000503000000020004" pitchFamily="2" charset="0"/>
                          <a:cs typeface="Helvetica Neue" panose="02000503000000020004" pitchFamily="2" charset="0"/>
                        </a:rPr>
                        <a:t>Approach</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Throughput</a:t>
                      </a:r>
                    </a:p>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(req/s)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Latency</a:t>
                      </a:r>
                    </a:p>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a:t>
                      </a:r>
                      <a:r>
                        <a:rPr lang="en-US" sz="2400" b="1" dirty="0" err="1">
                          <a:latin typeface="Helvetica Neue" panose="02000503000000020004" pitchFamily="2" charset="0"/>
                          <a:ea typeface="Helvetica Neue" panose="02000503000000020004" pitchFamily="2" charset="0"/>
                          <a:cs typeface="Helvetica Neue" panose="02000503000000020004" pitchFamily="2" charset="0"/>
                        </a:rPr>
                        <a:t>ms</a:t>
                      </a:r>
                      <a:r>
                        <a:rPr lang="en-US" sz="2400" b="1" dirty="0">
                          <a:latin typeface="Helvetica Neue" panose="02000503000000020004" pitchFamily="2" charset="0"/>
                          <a:ea typeface="Helvetica Neue" panose="02000503000000020004" pitchFamily="2" charset="0"/>
                          <a:cs typeface="Helvetica Neue" panose="02000503000000020004" pitchFamily="2" charset="0"/>
                        </a:rPr>
                        <a: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175732"/>
                  </a:ext>
                </a:extLst>
              </a:tr>
              <a:tr h="370840">
                <a:tc>
                  <a:txBody>
                    <a:bodyPr/>
                    <a:lstStyle/>
                    <a:p>
                      <a:pPr algn="l"/>
                      <a:r>
                        <a:rPr lang="en-US" sz="2400" b="0" dirty="0" err="1">
                          <a:latin typeface="Helvetica Neue" panose="02000503000000020004" pitchFamily="2" charset="0"/>
                          <a:ea typeface="Helvetica Neue" panose="02000503000000020004" pitchFamily="2" charset="0"/>
                          <a:cs typeface="Helvetica Neue" panose="02000503000000020004" pitchFamily="2" charset="0"/>
                        </a:rPr>
                        <a:t>TaoStore</a:t>
                      </a:r>
                      <a:endParaRPr lang="en-US" sz="2400" b="0" dirty="0">
                        <a:solidFill>
                          <a:schemeClr val="accent1">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b="0" dirty="0">
                          <a:latin typeface="Helvetica Neue" panose="02000503000000020004" pitchFamily="2" charset="0"/>
                          <a:ea typeface="Helvetica Neue" panose="02000503000000020004" pitchFamily="2" charset="0"/>
                          <a:cs typeface="Helvetica Neue" panose="02000503000000020004" pitchFamily="2" charset="0"/>
                        </a:rPr>
                        <a:t>10</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b="0" dirty="0">
                          <a:latin typeface="Helvetica Neue" panose="02000503000000020004" pitchFamily="2" charset="0"/>
                          <a:ea typeface="Helvetica Neue" panose="02000503000000020004" pitchFamily="2" charset="0"/>
                          <a:cs typeface="Helvetica Neue" panose="02000503000000020004" pitchFamily="2" charset="0"/>
                        </a:rPr>
                        <a:t>525 - 731</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39357888"/>
                  </a:ext>
                </a:extLst>
              </a:tr>
              <a:tr h="370840">
                <a:tc>
                  <a:txBody>
                    <a:bodyPr/>
                    <a:lstStyle/>
                    <a:p>
                      <a:pPr algn="l"/>
                      <a:r>
                        <a:rPr lang="en-US" sz="2400" b="1" dirty="0">
                          <a:latin typeface="Helvetica Neue" panose="02000503000000020004" pitchFamily="2" charset="0"/>
                          <a:ea typeface="Helvetica Neue" panose="02000503000000020004" pitchFamily="2" charset="0"/>
                          <a:cs typeface="Helvetica Neue" panose="02000503000000020004" pitchFamily="2" charset="0"/>
                        </a:rPr>
                        <a:t>MOSE</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374</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13 - 21</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8070280"/>
                  </a:ext>
                </a:extLst>
              </a:tr>
            </a:tbl>
          </a:graphicData>
        </a:graphic>
      </p:graphicFrame>
      <p:sp>
        <p:nvSpPr>
          <p:cNvPr id="6" name="Title 1">
            <a:extLst>
              <a:ext uri="{FF2B5EF4-FFF2-40B4-BE49-F238E27FC236}">
                <a16:creationId xmlns:a16="http://schemas.microsoft.com/office/drawing/2014/main" id="{1706EBE4-2764-8046-B365-DFA4445D6270}"/>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Our Contributions</a:t>
            </a:r>
          </a:p>
        </p:txBody>
      </p:sp>
      <p:pic>
        <p:nvPicPr>
          <p:cNvPr id="7" name="Audio 6">
            <a:hlinkClick r:id="" action="ppaction://media"/>
            <a:extLst>
              <a:ext uri="{FF2B5EF4-FFF2-40B4-BE49-F238E27FC236}">
                <a16:creationId xmlns:a16="http://schemas.microsoft.com/office/drawing/2014/main" id="{7FD13B2D-DCC6-CC4F-AAD9-C7E926B0F5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6375063" y="8788400"/>
            <a:ext cx="812800" cy="812800"/>
          </a:xfrm>
          <a:prstGeom prst="rect">
            <a:avLst/>
          </a:prstGeom>
        </p:spPr>
      </p:pic>
    </p:spTree>
    <p:custDataLst>
      <p:tags r:id="rId1"/>
    </p:custDataLst>
    <p:extLst>
      <p:ext uri="{BB962C8B-B14F-4D97-AF65-F5344CB8AC3E}">
        <p14:creationId xmlns:p14="http://schemas.microsoft.com/office/powerpoint/2010/main" val="1911950590"/>
      </p:ext>
    </p:extLst>
  </p:cSld>
  <p:clrMapOvr>
    <a:masterClrMapping/>
  </p:clrMapOvr>
  <p:transition spd="med" advTm="1479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dissolv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FDFE52-ADCA-49F4-83C6-EB055963928D}"/>
              </a:ext>
            </a:extLst>
          </p:cNvPr>
          <p:cNvSpPr>
            <a:spLocks noGrp="1"/>
          </p:cNvSpPr>
          <p:nvPr>
            <p:ph type="sldNum" sz="quarter" idx="2"/>
          </p:nvPr>
        </p:nvSpPr>
        <p:spPr/>
        <p:txBody>
          <a:bodyPr/>
          <a:lstStyle/>
          <a:p>
            <a:fld id="{86CB4B4D-7CA3-9044-876B-883B54F8677D}" type="slidenum">
              <a:rPr lang="en-US" smtClean="0"/>
              <a:t>5</a:t>
            </a:fld>
            <a:endParaRPr lang="en-US"/>
          </a:p>
        </p:txBody>
      </p:sp>
      <p:grpSp>
        <p:nvGrpSpPr>
          <p:cNvPr id="44" name="Group 43">
            <a:extLst>
              <a:ext uri="{FF2B5EF4-FFF2-40B4-BE49-F238E27FC236}">
                <a16:creationId xmlns:a16="http://schemas.microsoft.com/office/drawing/2014/main" id="{D4E5E633-2AD4-624B-94D8-68C73F96B2B4}"/>
              </a:ext>
            </a:extLst>
          </p:cNvPr>
          <p:cNvGrpSpPr/>
          <p:nvPr/>
        </p:nvGrpSpPr>
        <p:grpSpPr>
          <a:xfrm>
            <a:off x="2076787" y="905865"/>
            <a:ext cx="12759396" cy="7941869"/>
            <a:chOff x="3571861" y="2405247"/>
            <a:chExt cx="8308845" cy="5171699"/>
          </a:xfrm>
        </p:grpSpPr>
        <p:sp>
          <p:nvSpPr>
            <p:cNvPr id="8" name="Rectangle: Rounded Corners 279">
              <a:extLst>
                <a:ext uri="{FF2B5EF4-FFF2-40B4-BE49-F238E27FC236}">
                  <a16:creationId xmlns:a16="http://schemas.microsoft.com/office/drawing/2014/main" id="{D80CFAC4-91B4-2243-BE87-42A52B646518}"/>
                </a:ext>
              </a:extLst>
            </p:cNvPr>
            <p:cNvSpPr/>
            <p:nvPr/>
          </p:nvSpPr>
          <p:spPr>
            <a:xfrm>
              <a:off x="6313393" y="3183288"/>
              <a:ext cx="5446829" cy="4393658"/>
            </a:xfrm>
            <a:prstGeom prst="roundRect">
              <a:avLst>
                <a:gd name="adj" fmla="val 0"/>
              </a:avLst>
            </a:prstGeom>
            <a:solidFill>
              <a:schemeClr val="accent1">
                <a:lumMod val="20000"/>
                <a:lumOff val="80000"/>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Helvetica Neue"/>
              </a:endParaRPr>
            </a:p>
          </p:txBody>
        </p:sp>
        <p:sp>
          <p:nvSpPr>
            <p:cNvPr id="9" name="Rectangle: Rounded Corners 280">
              <a:extLst>
                <a:ext uri="{FF2B5EF4-FFF2-40B4-BE49-F238E27FC236}">
                  <a16:creationId xmlns:a16="http://schemas.microsoft.com/office/drawing/2014/main" id="{E8E3CFF6-FBC4-AD44-BDE3-0C38F66DAE59}"/>
                </a:ext>
              </a:extLst>
            </p:cNvPr>
            <p:cNvSpPr/>
            <p:nvPr/>
          </p:nvSpPr>
          <p:spPr>
            <a:xfrm>
              <a:off x="6622060" y="3940611"/>
              <a:ext cx="2560572" cy="3404131"/>
            </a:xfrm>
            <a:prstGeom prst="roundRect">
              <a:avLst>
                <a:gd name="adj" fmla="val 0"/>
              </a:avLst>
            </a:prstGeom>
            <a:solidFill>
              <a:schemeClr val="accent2">
                <a:lumMod val="20000"/>
                <a:lumOff val="80000"/>
                <a:alpha val="60000"/>
              </a:schemeClr>
            </a:solidFill>
            <a:ln w="127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Helvetica Neue"/>
              </a:endParaRPr>
            </a:p>
          </p:txBody>
        </p:sp>
        <p:sp>
          <p:nvSpPr>
            <p:cNvPr id="10" name="Rectangle 9">
              <a:extLst>
                <a:ext uri="{FF2B5EF4-FFF2-40B4-BE49-F238E27FC236}">
                  <a16:creationId xmlns:a16="http://schemas.microsoft.com/office/drawing/2014/main" id="{56B085BF-F20C-384A-B288-79A528564E08}"/>
                </a:ext>
              </a:extLst>
            </p:cNvPr>
            <p:cNvSpPr/>
            <p:nvPr/>
          </p:nvSpPr>
          <p:spPr>
            <a:xfrm>
              <a:off x="7390317" y="4876800"/>
              <a:ext cx="1476537" cy="2256124"/>
            </a:xfrm>
            <a:prstGeom prst="rect">
              <a:avLst/>
            </a:prstGeom>
            <a:solidFill>
              <a:schemeClr val="accent2">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200" i="0" u="none" strike="noStrike" cap="none" spc="0" normalizeH="0" baseline="0" dirty="0">
                  <a:ln>
                    <a:noFill/>
                  </a:ln>
                  <a:solidFill>
                    <a:srgbClr val="FFFFFF"/>
                  </a:solidFill>
                  <a:effectLst/>
                  <a:uFillTx/>
                  <a:latin typeface="Helvetica Neue" panose="02000503000000020004"/>
                  <a:sym typeface="Helvetica Light"/>
                </a:rPr>
                <a:t>ORAM Controller</a:t>
              </a:r>
            </a:p>
          </p:txBody>
        </p:sp>
        <p:sp>
          <p:nvSpPr>
            <p:cNvPr id="11" name="Rectangle 10">
              <a:extLst>
                <a:ext uri="{FF2B5EF4-FFF2-40B4-BE49-F238E27FC236}">
                  <a16:creationId xmlns:a16="http://schemas.microsoft.com/office/drawing/2014/main" id="{1D8925DD-96F4-8F42-9BA7-5D77BCA400F7}"/>
                </a:ext>
              </a:extLst>
            </p:cNvPr>
            <p:cNvSpPr/>
            <p:nvPr/>
          </p:nvSpPr>
          <p:spPr>
            <a:xfrm flipH="1">
              <a:off x="9942726" y="3619702"/>
              <a:ext cx="1650603" cy="852250"/>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accent5">
                      <a:lumMod val="75000"/>
                    </a:schemeClr>
                  </a:solidFill>
                  <a:latin typeface="Helvetica Neue" panose="02000503000000020004" pitchFamily="2" charset="0"/>
                  <a:ea typeface="Helvetica Neue" panose="02000503000000020004" pitchFamily="2" charset="0"/>
                  <a:cs typeface="Helvetica Neue" panose="02000503000000020004" pitchFamily="2" charset="0"/>
                </a:rPr>
                <a:t>Untrusted Memory</a:t>
              </a:r>
            </a:p>
          </p:txBody>
        </p:sp>
        <p:cxnSp>
          <p:nvCxnSpPr>
            <p:cNvPr id="12" name="Straight Arrow Connector 11">
              <a:extLst>
                <a:ext uri="{FF2B5EF4-FFF2-40B4-BE49-F238E27FC236}">
                  <a16:creationId xmlns:a16="http://schemas.microsoft.com/office/drawing/2014/main" id="{14929A14-B6F2-BE40-AD25-EDDB6AC44168}"/>
                </a:ext>
              </a:extLst>
            </p:cNvPr>
            <p:cNvCxnSpPr>
              <a:cxnSpLocks/>
              <a:stCxn id="11" idx="2"/>
              <a:endCxn id="13" idx="1"/>
            </p:cNvCxnSpPr>
            <p:nvPr/>
          </p:nvCxnSpPr>
          <p:spPr>
            <a:xfrm>
              <a:off x="10768027" y="4471952"/>
              <a:ext cx="2829" cy="1762015"/>
            </a:xfrm>
            <a:prstGeom prst="straightConnector1">
              <a:avLst/>
            </a:prstGeom>
            <a:ln w="19050">
              <a:solidFill>
                <a:schemeClr val="accent5">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Flowchart: Magnetic Disk 286">
              <a:extLst>
                <a:ext uri="{FF2B5EF4-FFF2-40B4-BE49-F238E27FC236}">
                  <a16:creationId xmlns:a16="http://schemas.microsoft.com/office/drawing/2014/main" id="{E750BB47-4C73-584A-97C2-61354C1F34AE}"/>
                </a:ext>
              </a:extLst>
            </p:cNvPr>
            <p:cNvSpPr/>
            <p:nvPr/>
          </p:nvSpPr>
          <p:spPr>
            <a:xfrm>
              <a:off x="10265651" y="6233967"/>
              <a:ext cx="1010410" cy="1105505"/>
            </a:xfrm>
            <a:prstGeom prst="flowChartMagneticDisk">
              <a:avLst/>
            </a:prstGeom>
            <a:solidFill>
              <a:schemeClr val="accent5">
                <a:lumMod val="20000"/>
                <a:lumOff val="80000"/>
              </a:schemeClr>
            </a:solidFill>
            <a:ln w="25400" cap="flat">
              <a:solidFill>
                <a:schemeClr val="accent5">
                  <a:lumMod val="5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tx1">
                      <a:lumMod val="50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DB</a:t>
              </a:r>
            </a:p>
          </p:txBody>
        </p:sp>
        <p:pic>
          <p:nvPicPr>
            <p:cNvPr id="14" name="Picture 13">
              <a:extLst>
                <a:ext uri="{FF2B5EF4-FFF2-40B4-BE49-F238E27FC236}">
                  <a16:creationId xmlns:a16="http://schemas.microsoft.com/office/drawing/2014/main" id="{40517145-CF22-CB43-A6C0-476584915E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99" y="6155154"/>
              <a:ext cx="382213" cy="382213"/>
            </a:xfrm>
            <a:prstGeom prst="rect">
              <a:avLst/>
            </a:prstGeom>
          </p:spPr>
        </p:pic>
        <p:sp>
          <p:nvSpPr>
            <p:cNvPr id="15" name="Arrow: Right 289">
              <a:extLst>
                <a:ext uri="{FF2B5EF4-FFF2-40B4-BE49-F238E27FC236}">
                  <a16:creationId xmlns:a16="http://schemas.microsoft.com/office/drawing/2014/main" id="{29C1D8F5-C945-6341-9B6B-BF8BC6D7C33A}"/>
                </a:ext>
              </a:extLst>
            </p:cNvPr>
            <p:cNvSpPr/>
            <p:nvPr/>
          </p:nvSpPr>
          <p:spPr>
            <a:xfrm>
              <a:off x="8871771" y="6585927"/>
              <a:ext cx="1370558" cy="310496"/>
            </a:xfrm>
            <a:prstGeom prst="rightArrow">
              <a:avLst>
                <a:gd name="adj1" fmla="val 50000"/>
                <a:gd name="adj2" fmla="val 299504"/>
              </a:avLst>
            </a:prstGeom>
            <a:solidFill>
              <a:srgbClr val="FFFFFF"/>
            </a:solidFill>
            <a:ln w="19050" cap="flat">
              <a:solidFill>
                <a:schemeClr val="accent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Arrow: Right 290">
              <a:extLst>
                <a:ext uri="{FF2B5EF4-FFF2-40B4-BE49-F238E27FC236}">
                  <a16:creationId xmlns:a16="http://schemas.microsoft.com/office/drawing/2014/main" id="{977B66DC-DB54-CA4E-9DA2-DE7C65E77A49}"/>
                </a:ext>
              </a:extLst>
            </p:cNvPr>
            <p:cNvSpPr/>
            <p:nvPr/>
          </p:nvSpPr>
          <p:spPr>
            <a:xfrm flipH="1">
              <a:off x="8877128" y="6924023"/>
              <a:ext cx="1379231" cy="310496"/>
            </a:xfrm>
            <a:prstGeom prst="rightArrow">
              <a:avLst>
                <a:gd name="adj1" fmla="val 50000"/>
                <a:gd name="adj2" fmla="val 287233"/>
              </a:avLst>
            </a:prstGeom>
            <a:solidFill>
              <a:srgbClr val="FFFFFF"/>
            </a:solidFill>
            <a:ln w="19050" cap="flat">
              <a:solidFill>
                <a:schemeClr val="accent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Arrow: Right 291">
              <a:extLst>
                <a:ext uri="{FF2B5EF4-FFF2-40B4-BE49-F238E27FC236}">
                  <a16:creationId xmlns:a16="http://schemas.microsoft.com/office/drawing/2014/main" id="{5C6FDFED-6DA4-024D-A6A1-30CCC15B00E3}"/>
                </a:ext>
              </a:extLst>
            </p:cNvPr>
            <p:cNvSpPr/>
            <p:nvPr/>
          </p:nvSpPr>
          <p:spPr>
            <a:xfrm>
              <a:off x="8871771" y="5092918"/>
              <a:ext cx="1337283" cy="310496"/>
            </a:xfrm>
            <a:prstGeom prst="rightArrow">
              <a:avLst>
                <a:gd name="adj1" fmla="val 50000"/>
                <a:gd name="adj2" fmla="val 299504"/>
              </a:avLst>
            </a:prstGeom>
            <a:solidFill>
              <a:srgbClr val="FFFFFF"/>
            </a:solidFill>
            <a:ln w="19050" cap="flat">
              <a:solidFill>
                <a:schemeClr val="accent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Arrow: Right 292">
              <a:extLst>
                <a:ext uri="{FF2B5EF4-FFF2-40B4-BE49-F238E27FC236}">
                  <a16:creationId xmlns:a16="http://schemas.microsoft.com/office/drawing/2014/main" id="{D8E65976-FAAB-EE43-8999-A560E50F4D2A}"/>
                </a:ext>
              </a:extLst>
            </p:cNvPr>
            <p:cNvSpPr/>
            <p:nvPr/>
          </p:nvSpPr>
          <p:spPr>
            <a:xfrm flipH="1">
              <a:off x="8877126" y="5431014"/>
              <a:ext cx="1338337" cy="310496"/>
            </a:xfrm>
            <a:prstGeom prst="rightArrow">
              <a:avLst>
                <a:gd name="adj1" fmla="val 50000"/>
                <a:gd name="adj2" fmla="val 287233"/>
              </a:avLst>
            </a:prstGeom>
            <a:solidFill>
              <a:srgbClr val="FFFFFF"/>
            </a:solidFill>
            <a:ln w="19050" cap="flat">
              <a:solidFill>
                <a:schemeClr val="accent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9" name="Picture 18" descr="A close up of a logo&#10;&#10;Description automatically generated">
              <a:extLst>
                <a:ext uri="{FF2B5EF4-FFF2-40B4-BE49-F238E27FC236}">
                  <a16:creationId xmlns:a16="http://schemas.microsoft.com/office/drawing/2014/main" id="{A76241FE-0944-FB49-893C-185FD879D0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944" t="5077" r="75864" b="73195"/>
            <a:stretch/>
          </p:blipFill>
          <p:spPr>
            <a:xfrm>
              <a:off x="8626563" y="4018721"/>
              <a:ext cx="523465" cy="572451"/>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57A8300-2B1F-8C45-A52F-D55E3980A7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82" t="12852" r="6248" b="25509"/>
            <a:stretch/>
          </p:blipFill>
          <p:spPr>
            <a:xfrm>
              <a:off x="10204598" y="2405247"/>
              <a:ext cx="1676108" cy="1204529"/>
            </a:xfrm>
            <a:prstGeom prst="rect">
              <a:avLst/>
            </a:prstGeom>
          </p:spPr>
        </p:pic>
        <p:sp>
          <p:nvSpPr>
            <p:cNvPr id="21" name="TextBox 20">
              <a:extLst>
                <a:ext uri="{FF2B5EF4-FFF2-40B4-BE49-F238E27FC236}">
                  <a16:creationId xmlns:a16="http://schemas.microsoft.com/office/drawing/2014/main" id="{9C4FD82C-AD1E-0B4A-8B20-0794A76548F4}"/>
                </a:ext>
              </a:extLst>
            </p:cNvPr>
            <p:cNvSpPr txBox="1"/>
            <p:nvPr/>
          </p:nvSpPr>
          <p:spPr>
            <a:xfrm>
              <a:off x="8016030" y="3195724"/>
              <a:ext cx="2214796" cy="300634"/>
            </a:xfrm>
            <a:prstGeom prst="rect">
              <a:avLst/>
            </a:prstGeom>
            <a:noFill/>
            <a:ln w="12700">
              <a:noFill/>
            </a:ln>
          </p:spPr>
          <p:txBody>
            <a:bodyPr wrap="square" lIns="0" tIns="0" rIns="0" bIns="0" rtlCol="0">
              <a:spAutoFit/>
            </a:bodyPr>
            <a:lstStyle/>
            <a:p>
              <a:pPr algn="ctr">
                <a:tabLst>
                  <a:tab pos="1089025" algn="l"/>
                </a:tabLst>
              </a:pPr>
              <a:r>
                <a:rPr lang="en-US" dirty="0">
                  <a:latin typeface="Helvetica Neue"/>
                </a:rPr>
                <a:t>Remote Server</a:t>
              </a:r>
            </a:p>
          </p:txBody>
        </p:sp>
        <p:sp>
          <p:nvSpPr>
            <p:cNvPr id="22" name="TextBox 21">
              <a:extLst>
                <a:ext uri="{FF2B5EF4-FFF2-40B4-BE49-F238E27FC236}">
                  <a16:creationId xmlns:a16="http://schemas.microsoft.com/office/drawing/2014/main" id="{51285037-AE93-6248-BCA2-B0985A06F9CD}"/>
                </a:ext>
              </a:extLst>
            </p:cNvPr>
            <p:cNvSpPr txBox="1"/>
            <p:nvPr/>
          </p:nvSpPr>
          <p:spPr>
            <a:xfrm>
              <a:off x="4475246" y="4175059"/>
              <a:ext cx="755128" cy="240507"/>
            </a:xfrm>
            <a:prstGeom prst="rect">
              <a:avLst/>
            </a:prstGeom>
            <a:noFill/>
            <a:ln w="12700">
              <a:noFill/>
            </a:ln>
          </p:spPr>
          <p:txBody>
            <a:bodyPr wrap="square" lIns="0" tIns="0" rIns="0" bIns="0" rtlCol="0">
              <a:spAutoFit/>
            </a:bodyPr>
            <a:lstStyle/>
            <a:p>
              <a:pPr algn="ctr">
                <a:tabLst>
                  <a:tab pos="1089025" algn="l"/>
                </a:tabLst>
              </a:pPr>
              <a:r>
                <a:rPr lang="en-US" sz="2400" dirty="0">
                  <a:latin typeface="Helvetica Neue"/>
                </a:rPr>
                <a:t>Alice</a:t>
              </a:r>
            </a:p>
          </p:txBody>
        </p:sp>
        <p:pic>
          <p:nvPicPr>
            <p:cNvPr id="23" name="Picture 2" descr="Image result for evil icon png">
              <a:extLst>
                <a:ext uri="{FF2B5EF4-FFF2-40B4-BE49-F238E27FC236}">
                  <a16:creationId xmlns:a16="http://schemas.microsoft.com/office/drawing/2014/main" id="{DE21DC9A-1E6E-FF4A-A6D3-8BA30B21D8C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433083" y="4002038"/>
              <a:ext cx="909152" cy="90915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36FDFA7-446E-BE42-BA81-9066338FFF95}"/>
                </a:ext>
              </a:extLst>
            </p:cNvPr>
            <p:cNvSpPr txBox="1"/>
            <p:nvPr/>
          </p:nvSpPr>
          <p:spPr>
            <a:xfrm>
              <a:off x="7119262" y="3752177"/>
              <a:ext cx="1523155" cy="449551"/>
            </a:xfrm>
            <a:prstGeom prst="rect">
              <a:avLst/>
            </a:prstGeom>
            <a:solidFill>
              <a:schemeClr val="bg1"/>
            </a:solidFill>
            <a:ln w="38100">
              <a:solidFill>
                <a:schemeClr val="accent2">
                  <a:lumMod val="50000"/>
                </a:schemeClr>
              </a:solidFill>
            </a:ln>
          </p:spPr>
          <p:txBody>
            <a:bodyPr wrap="square" lIns="0" tIns="0" rIns="0" bIns="0" rtlCol="0" anchor="ctr">
              <a:noAutofit/>
            </a:bodyPr>
            <a:lstStyle/>
            <a:p>
              <a:pPr algn="ctr"/>
              <a:r>
                <a:rPr lang="en-US" b="1" dirty="0">
                  <a:solidFill>
                    <a:schemeClr val="accent2">
                      <a:lumMod val="75000"/>
                    </a:schemeClr>
                  </a:solidFill>
                  <a:latin typeface="Helvetica Neue"/>
                </a:rPr>
                <a:t>Enclave</a:t>
              </a:r>
            </a:p>
          </p:txBody>
        </p:sp>
        <p:pic>
          <p:nvPicPr>
            <p:cNvPr id="25" name="Picture 24" descr="A close up of a logo&#10;&#10;Description automatically generated">
              <a:extLst>
                <a:ext uri="{FF2B5EF4-FFF2-40B4-BE49-F238E27FC236}">
                  <a16:creationId xmlns:a16="http://schemas.microsoft.com/office/drawing/2014/main" id="{BE9E8C7E-F38A-5F43-B904-A4F39AA47226}"/>
                </a:ext>
              </a:extLst>
            </p:cNvPr>
            <p:cNvPicPr>
              <a:picLocks noChangeAspect="1"/>
            </p:cNvPicPr>
            <p:nvPr/>
          </p:nvPicPr>
          <p:blipFill>
            <a:blip r:embed="rId9"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tretch>
              <a:fillRect/>
            </a:stretch>
          </p:blipFill>
          <p:spPr>
            <a:xfrm>
              <a:off x="10215464" y="4819706"/>
              <a:ext cx="1105126" cy="1099488"/>
            </a:xfrm>
            <a:prstGeom prst="rect">
              <a:avLst/>
            </a:prstGeom>
          </p:spPr>
        </p:pic>
        <p:pic>
          <p:nvPicPr>
            <p:cNvPr id="26" name="Picture 25">
              <a:extLst>
                <a:ext uri="{FF2B5EF4-FFF2-40B4-BE49-F238E27FC236}">
                  <a16:creationId xmlns:a16="http://schemas.microsoft.com/office/drawing/2014/main" id="{8C6B9D3F-15CA-4143-B82D-0F0F9DA04E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4616" y="4652625"/>
              <a:ext cx="382213" cy="382213"/>
            </a:xfrm>
            <a:prstGeom prst="rect">
              <a:avLst/>
            </a:prstGeom>
          </p:spPr>
        </p:pic>
        <p:pic>
          <p:nvPicPr>
            <p:cNvPr id="27" name="Picture 16">
              <a:extLst>
                <a:ext uri="{FF2B5EF4-FFF2-40B4-BE49-F238E27FC236}">
                  <a16:creationId xmlns:a16="http://schemas.microsoft.com/office/drawing/2014/main" id="{5D6A82BD-0C40-C04B-8D3D-83D45495168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631" t="16923" r="18842"/>
            <a:stretch/>
          </p:blipFill>
          <p:spPr bwMode="auto">
            <a:xfrm>
              <a:off x="4715035" y="6266471"/>
              <a:ext cx="660572" cy="8919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Related image">
              <a:extLst>
                <a:ext uri="{FF2B5EF4-FFF2-40B4-BE49-F238E27FC236}">
                  <a16:creationId xmlns:a16="http://schemas.microsoft.com/office/drawing/2014/main" id="{91C19A72-6A21-BD4E-92E5-A267393AE57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1192" t="16923" r="18842"/>
            <a:stretch/>
          </p:blipFill>
          <p:spPr bwMode="auto">
            <a:xfrm>
              <a:off x="3862859" y="5642344"/>
              <a:ext cx="674495" cy="9344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Related image">
              <a:extLst>
                <a:ext uri="{FF2B5EF4-FFF2-40B4-BE49-F238E27FC236}">
                  <a16:creationId xmlns:a16="http://schemas.microsoft.com/office/drawing/2014/main" id="{43901517-A64F-044B-AF11-410001AB5CF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376" t="16923" r="18841"/>
            <a:stretch/>
          </p:blipFill>
          <p:spPr bwMode="auto">
            <a:xfrm>
              <a:off x="3683687" y="4356624"/>
              <a:ext cx="675424" cy="92317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descr="Related image">
              <a:extLst>
                <a:ext uri="{FF2B5EF4-FFF2-40B4-BE49-F238E27FC236}">
                  <a16:creationId xmlns:a16="http://schemas.microsoft.com/office/drawing/2014/main" id="{50D35698-A075-914E-A4D7-1F08E4CA1E9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1510" t="6456" r="17448"/>
            <a:stretch/>
          </p:blipFill>
          <p:spPr bwMode="auto">
            <a:xfrm>
              <a:off x="4519787" y="3202782"/>
              <a:ext cx="651671" cy="99866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1BAF4BB-30C8-834C-8DBA-AE5FDC2377A0}"/>
                </a:ext>
              </a:extLst>
            </p:cNvPr>
            <p:cNvSpPr txBox="1"/>
            <p:nvPr/>
          </p:nvSpPr>
          <p:spPr>
            <a:xfrm>
              <a:off x="3571861" y="5271729"/>
              <a:ext cx="927621" cy="240507"/>
            </a:xfrm>
            <a:prstGeom prst="rect">
              <a:avLst/>
            </a:prstGeom>
            <a:noFill/>
            <a:ln w="12700">
              <a:noFill/>
            </a:ln>
          </p:spPr>
          <p:txBody>
            <a:bodyPr wrap="square" lIns="0" tIns="0" rIns="0" bIns="0" rtlCol="0">
              <a:spAutoFit/>
            </a:bodyPr>
            <a:lstStyle/>
            <a:p>
              <a:pPr algn="ctr">
                <a:tabLst>
                  <a:tab pos="1089025" algn="l"/>
                </a:tabLst>
              </a:pPr>
              <a:r>
                <a:rPr lang="en-US" sz="2400" dirty="0">
                  <a:latin typeface="Helvetica Neue"/>
                </a:rPr>
                <a:t>Bob</a:t>
              </a:r>
            </a:p>
          </p:txBody>
        </p:sp>
        <p:sp>
          <p:nvSpPr>
            <p:cNvPr id="32" name="TextBox 31">
              <a:extLst>
                <a:ext uri="{FF2B5EF4-FFF2-40B4-BE49-F238E27FC236}">
                  <a16:creationId xmlns:a16="http://schemas.microsoft.com/office/drawing/2014/main" id="{67DD95FF-5ABE-1440-AE3C-43506E850C47}"/>
                </a:ext>
              </a:extLst>
            </p:cNvPr>
            <p:cNvSpPr txBox="1"/>
            <p:nvPr/>
          </p:nvSpPr>
          <p:spPr>
            <a:xfrm>
              <a:off x="4581511" y="7121923"/>
              <a:ext cx="927621" cy="240507"/>
            </a:xfrm>
            <a:prstGeom prst="rect">
              <a:avLst/>
            </a:prstGeom>
            <a:noFill/>
            <a:ln w="12700">
              <a:noFill/>
            </a:ln>
          </p:spPr>
          <p:txBody>
            <a:bodyPr wrap="square" lIns="0" tIns="0" rIns="0" bIns="0" rtlCol="0">
              <a:spAutoFit/>
            </a:bodyPr>
            <a:lstStyle/>
            <a:p>
              <a:pPr algn="ctr">
                <a:tabLst>
                  <a:tab pos="1089025" algn="l"/>
                </a:tabLst>
              </a:pPr>
              <a:r>
                <a:rPr lang="en-US" sz="2400" dirty="0">
                  <a:latin typeface="Helvetica Neue"/>
                </a:rPr>
                <a:t>Dave</a:t>
              </a:r>
            </a:p>
          </p:txBody>
        </p:sp>
        <p:sp>
          <p:nvSpPr>
            <p:cNvPr id="33" name="TextBox 32">
              <a:extLst>
                <a:ext uri="{FF2B5EF4-FFF2-40B4-BE49-F238E27FC236}">
                  <a16:creationId xmlns:a16="http://schemas.microsoft.com/office/drawing/2014/main" id="{FE1D1A0A-DD0A-1542-86E3-6C97AAC99B25}"/>
                </a:ext>
              </a:extLst>
            </p:cNvPr>
            <p:cNvSpPr txBox="1"/>
            <p:nvPr/>
          </p:nvSpPr>
          <p:spPr>
            <a:xfrm>
              <a:off x="3713643" y="6543774"/>
              <a:ext cx="927621" cy="240507"/>
            </a:xfrm>
            <a:prstGeom prst="rect">
              <a:avLst/>
            </a:prstGeom>
            <a:noFill/>
            <a:ln w="12700">
              <a:noFill/>
            </a:ln>
          </p:spPr>
          <p:txBody>
            <a:bodyPr wrap="square" lIns="0" tIns="0" rIns="0" bIns="0" rtlCol="0">
              <a:spAutoFit/>
            </a:bodyPr>
            <a:lstStyle/>
            <a:p>
              <a:pPr algn="ctr">
                <a:tabLst>
                  <a:tab pos="1089025" algn="l"/>
                </a:tabLst>
              </a:pPr>
              <a:r>
                <a:rPr lang="en-US" sz="2400" dirty="0">
                  <a:latin typeface="Helvetica Neue"/>
                </a:rPr>
                <a:t>Carol</a:t>
              </a:r>
            </a:p>
          </p:txBody>
        </p:sp>
        <p:cxnSp>
          <p:nvCxnSpPr>
            <p:cNvPr id="34" name="Straight Arrow Connector 33">
              <a:extLst>
                <a:ext uri="{FF2B5EF4-FFF2-40B4-BE49-F238E27FC236}">
                  <a16:creationId xmlns:a16="http://schemas.microsoft.com/office/drawing/2014/main" id="{8BE0C945-CC13-1546-B2CB-079B07ED20DF}"/>
                </a:ext>
              </a:extLst>
            </p:cNvPr>
            <p:cNvCxnSpPr>
              <a:cxnSpLocks/>
            </p:cNvCxnSpPr>
            <p:nvPr/>
          </p:nvCxnSpPr>
          <p:spPr>
            <a:xfrm>
              <a:off x="5370966" y="4042074"/>
              <a:ext cx="2012941" cy="1237721"/>
            </a:xfrm>
            <a:prstGeom prst="straightConnector1">
              <a:avLst/>
            </a:prstGeom>
            <a:noFill/>
            <a:ln w="22225" cap="flat">
              <a:solidFill>
                <a:schemeClr val="bg2">
                  <a:lumMod val="10000"/>
                </a:schemeClr>
              </a:solidFill>
              <a:prstDash val="dash"/>
              <a:miter lim="400000"/>
              <a:headEnd type="triangle" w="lg" len="lg"/>
              <a:tailEnd type="triangle" w="lg" len="lg"/>
            </a:ln>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CBEEA484-4704-694D-944C-4EC991E82F45}"/>
                </a:ext>
              </a:extLst>
            </p:cNvPr>
            <p:cNvCxnSpPr>
              <a:cxnSpLocks/>
            </p:cNvCxnSpPr>
            <p:nvPr/>
          </p:nvCxnSpPr>
          <p:spPr>
            <a:xfrm>
              <a:off x="4381600" y="5086417"/>
              <a:ext cx="3002307" cy="449551"/>
            </a:xfrm>
            <a:prstGeom prst="straightConnector1">
              <a:avLst/>
            </a:prstGeom>
            <a:noFill/>
            <a:ln w="22225" cap="flat">
              <a:solidFill>
                <a:schemeClr val="bg2">
                  <a:lumMod val="10000"/>
                </a:schemeClr>
              </a:solidFill>
              <a:prstDash val="dash"/>
              <a:miter lim="400000"/>
              <a:headEnd type="triangle" w="lg" len="lg"/>
              <a:tailEnd type="triangle" w="lg" len="lg"/>
            </a:ln>
            <a:effectLst/>
            <a:sp3d/>
          </p:spPr>
          <p:style>
            <a:lnRef idx="0">
              <a:scrgbClr r="0" g="0" b="0"/>
            </a:lnRef>
            <a:fillRef idx="0">
              <a:scrgbClr r="0" g="0" b="0"/>
            </a:fillRef>
            <a:effectRef idx="0">
              <a:scrgbClr r="0" g="0" b="0"/>
            </a:effectRef>
            <a:fontRef idx="none"/>
          </p:style>
        </p:cxnSp>
        <p:cxnSp>
          <p:nvCxnSpPr>
            <p:cNvPr id="36" name="Straight Arrow Connector 35">
              <a:extLst>
                <a:ext uri="{FF2B5EF4-FFF2-40B4-BE49-F238E27FC236}">
                  <a16:creationId xmlns:a16="http://schemas.microsoft.com/office/drawing/2014/main" id="{C06C5886-7820-5C46-A686-0C7692596B48}"/>
                </a:ext>
              </a:extLst>
            </p:cNvPr>
            <p:cNvCxnSpPr>
              <a:cxnSpLocks/>
              <a:stCxn id="28" idx="3"/>
            </p:cNvCxnSpPr>
            <p:nvPr/>
          </p:nvCxnSpPr>
          <p:spPr>
            <a:xfrm flipV="1">
              <a:off x="4537354" y="5759540"/>
              <a:ext cx="2830649" cy="350036"/>
            </a:xfrm>
            <a:prstGeom prst="straightConnector1">
              <a:avLst/>
            </a:prstGeom>
            <a:noFill/>
            <a:ln w="22225" cap="flat">
              <a:solidFill>
                <a:schemeClr val="bg2">
                  <a:lumMod val="10000"/>
                </a:schemeClr>
              </a:solidFill>
              <a:prstDash val="dash"/>
              <a:miter lim="400000"/>
              <a:headEnd type="triangle" w="lg" len="lg"/>
              <a:tailEnd type="triangle" w="lg" len="lg"/>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37BADF5B-A12E-7D48-B3B0-82D32CB2F22D}"/>
                </a:ext>
              </a:extLst>
            </p:cNvPr>
            <p:cNvCxnSpPr>
              <a:cxnSpLocks/>
            </p:cNvCxnSpPr>
            <p:nvPr/>
          </p:nvCxnSpPr>
          <p:spPr>
            <a:xfrm flipV="1">
              <a:off x="5425248" y="5958724"/>
              <a:ext cx="2001981" cy="960893"/>
            </a:xfrm>
            <a:prstGeom prst="straightConnector1">
              <a:avLst/>
            </a:prstGeom>
            <a:noFill/>
            <a:ln w="22225" cap="flat">
              <a:solidFill>
                <a:schemeClr val="bg2">
                  <a:lumMod val="10000"/>
                </a:schemeClr>
              </a:solidFill>
              <a:prstDash val="dash"/>
              <a:miter lim="400000"/>
              <a:headEnd type="triangle" w="lg" len="lg"/>
              <a:tailEnd type="triangle" w="lg" len="lg"/>
            </a:ln>
            <a:effectLst/>
            <a:sp3d/>
          </p:spPr>
          <p:style>
            <a:lnRef idx="0">
              <a:scrgbClr r="0" g="0" b="0"/>
            </a:lnRef>
            <a:fillRef idx="0">
              <a:scrgbClr r="0" g="0" b="0"/>
            </a:fillRef>
            <a:effectRef idx="0">
              <a:scrgbClr r="0" g="0" b="0"/>
            </a:effectRef>
            <a:fontRef idx="none"/>
          </p:style>
        </p:cxnSp>
        <p:sp>
          <p:nvSpPr>
            <p:cNvPr id="38" name="TextBox 37">
              <a:extLst>
                <a:ext uri="{FF2B5EF4-FFF2-40B4-BE49-F238E27FC236}">
                  <a16:creationId xmlns:a16="http://schemas.microsoft.com/office/drawing/2014/main" id="{C8C35983-F974-6C44-BE09-344D6A36869A}"/>
                </a:ext>
              </a:extLst>
            </p:cNvPr>
            <p:cNvSpPr txBox="1"/>
            <p:nvPr/>
          </p:nvSpPr>
          <p:spPr>
            <a:xfrm rot="565520">
              <a:off x="4866726" y="4874514"/>
              <a:ext cx="1049086" cy="3574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600"/>
                </a:spcBef>
                <a:spcAft>
                  <a:spcPts val="0"/>
                </a:spcAft>
                <a:buClrTx/>
                <a:buSzTx/>
                <a:buFontTx/>
                <a:buNone/>
                <a:tabLst/>
              </a:pPr>
              <a:r>
                <a:rPr lang="en-US" sz="2400" i="1" dirty="0">
                  <a:latin typeface="Helvetica Neue" panose="02000503000000020004"/>
                </a:rPr>
                <a:t>Access DB</a:t>
              </a:r>
              <a:endParaRPr kumimoji="0" lang="en-US" sz="2400" b="0" i="1" u="none" strike="noStrike" cap="none" spc="0" normalizeH="0" baseline="0" dirty="0">
                <a:ln>
                  <a:noFill/>
                </a:ln>
                <a:solidFill>
                  <a:srgbClr val="153B63"/>
                </a:solidFill>
                <a:effectLst/>
                <a:uFillTx/>
                <a:latin typeface="Helvetica Neue" panose="02000503000000020004"/>
                <a:sym typeface="Helvetica Light"/>
              </a:endParaRPr>
            </a:p>
          </p:txBody>
        </p:sp>
        <p:sp>
          <p:nvSpPr>
            <p:cNvPr id="39" name="TextBox 38">
              <a:extLst>
                <a:ext uri="{FF2B5EF4-FFF2-40B4-BE49-F238E27FC236}">
                  <a16:creationId xmlns:a16="http://schemas.microsoft.com/office/drawing/2014/main" id="{FA84CA43-1704-2445-8B7D-E02420B03CDA}"/>
                </a:ext>
              </a:extLst>
            </p:cNvPr>
            <p:cNvSpPr txBox="1"/>
            <p:nvPr/>
          </p:nvSpPr>
          <p:spPr>
            <a:xfrm rot="1857179">
              <a:off x="5638969" y="4151338"/>
              <a:ext cx="1049086" cy="3574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600"/>
                </a:spcBef>
                <a:spcAft>
                  <a:spcPts val="0"/>
                </a:spcAft>
                <a:buClrTx/>
                <a:buSzTx/>
                <a:buFontTx/>
                <a:buNone/>
                <a:tabLst/>
              </a:pPr>
              <a:r>
                <a:rPr lang="en-US" sz="2400" i="1" dirty="0">
                  <a:latin typeface="Helvetica Neue" panose="02000503000000020004"/>
                </a:rPr>
                <a:t>Access DB</a:t>
              </a:r>
              <a:endParaRPr kumimoji="0" lang="en-US" sz="2400" b="0" i="1" u="none" strike="noStrike" cap="none" spc="0" normalizeH="0" baseline="0" dirty="0">
                <a:ln>
                  <a:noFill/>
                </a:ln>
                <a:solidFill>
                  <a:srgbClr val="153B63"/>
                </a:solidFill>
                <a:effectLst/>
                <a:uFillTx/>
                <a:latin typeface="Helvetica Neue" panose="02000503000000020004"/>
                <a:sym typeface="Helvetica Light"/>
              </a:endParaRPr>
            </a:p>
          </p:txBody>
        </p:sp>
        <p:sp>
          <p:nvSpPr>
            <p:cNvPr id="40" name="TextBox 39">
              <a:extLst>
                <a:ext uri="{FF2B5EF4-FFF2-40B4-BE49-F238E27FC236}">
                  <a16:creationId xmlns:a16="http://schemas.microsoft.com/office/drawing/2014/main" id="{15B59C05-8EED-3448-B1E0-2C65A6597CE6}"/>
                </a:ext>
              </a:extLst>
            </p:cNvPr>
            <p:cNvSpPr txBox="1"/>
            <p:nvPr/>
          </p:nvSpPr>
          <p:spPr>
            <a:xfrm rot="21187378">
              <a:off x="4978370" y="5651453"/>
              <a:ext cx="1049086" cy="3574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600"/>
                </a:spcBef>
                <a:spcAft>
                  <a:spcPts val="0"/>
                </a:spcAft>
                <a:buClrTx/>
                <a:buSzTx/>
                <a:buFontTx/>
                <a:buNone/>
                <a:tabLst/>
              </a:pPr>
              <a:r>
                <a:rPr lang="en-US" sz="2400" i="1" dirty="0">
                  <a:latin typeface="Helvetica Neue" panose="02000503000000020004"/>
                </a:rPr>
                <a:t>Access DB</a:t>
              </a:r>
              <a:endParaRPr kumimoji="0" lang="en-US" sz="2400" b="0" i="1" u="none" strike="noStrike" cap="none" spc="0" normalizeH="0" baseline="0" dirty="0">
                <a:ln>
                  <a:noFill/>
                </a:ln>
                <a:solidFill>
                  <a:srgbClr val="153B63"/>
                </a:solidFill>
                <a:effectLst/>
                <a:uFillTx/>
                <a:latin typeface="Helvetica Neue" panose="02000503000000020004"/>
                <a:sym typeface="Helvetica Light"/>
              </a:endParaRPr>
            </a:p>
          </p:txBody>
        </p:sp>
        <p:sp>
          <p:nvSpPr>
            <p:cNvPr id="41" name="TextBox 40">
              <a:extLst>
                <a:ext uri="{FF2B5EF4-FFF2-40B4-BE49-F238E27FC236}">
                  <a16:creationId xmlns:a16="http://schemas.microsoft.com/office/drawing/2014/main" id="{C9D64DE4-6CF4-0A4A-A3D5-DDB985C3DE31}"/>
                </a:ext>
              </a:extLst>
            </p:cNvPr>
            <p:cNvSpPr txBox="1"/>
            <p:nvPr/>
          </p:nvSpPr>
          <p:spPr>
            <a:xfrm rot="20046866">
              <a:off x="5488234" y="6264523"/>
              <a:ext cx="1049086" cy="393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600"/>
                </a:spcBef>
                <a:spcAft>
                  <a:spcPts val="0"/>
                </a:spcAft>
                <a:buClrTx/>
                <a:buSzTx/>
                <a:buFontTx/>
                <a:buNone/>
                <a:tabLst/>
              </a:pPr>
              <a:r>
                <a:rPr lang="en-US" sz="2400" i="1" dirty="0">
                  <a:latin typeface="Helvetica Neue" panose="02000503000000020004"/>
                </a:rPr>
                <a:t>Access DB</a:t>
              </a:r>
              <a:endParaRPr kumimoji="0" lang="en-US" sz="2400" b="0" i="1" u="none" strike="noStrike" cap="none" spc="0" normalizeH="0" baseline="0" dirty="0">
                <a:ln>
                  <a:noFill/>
                </a:ln>
                <a:solidFill>
                  <a:srgbClr val="153B63"/>
                </a:solidFill>
                <a:effectLst/>
                <a:uFillTx/>
                <a:latin typeface="Helvetica Neue" panose="02000503000000020004"/>
                <a:sym typeface="Helvetica Light"/>
              </a:endParaRPr>
            </a:p>
          </p:txBody>
        </p:sp>
        <p:pic>
          <p:nvPicPr>
            <p:cNvPr id="42" name="Picture 2" descr="Image result for sgx intel">
              <a:extLst>
                <a:ext uri="{FF2B5EF4-FFF2-40B4-BE49-F238E27FC236}">
                  <a16:creationId xmlns:a16="http://schemas.microsoft.com/office/drawing/2014/main" id="{05719BFE-C3EF-444A-9013-20D1D940CDB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92200" y="4245969"/>
              <a:ext cx="817843" cy="45196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9B38E12-A476-AA40-AA0D-20663EE720EE}"/>
                </a:ext>
              </a:extLst>
            </p:cNvPr>
            <p:cNvSpPr txBox="1"/>
            <p:nvPr/>
          </p:nvSpPr>
          <p:spPr>
            <a:xfrm rot="1154205">
              <a:off x="5447573" y="4622668"/>
              <a:ext cx="783109" cy="240507"/>
            </a:xfrm>
            <a:prstGeom prst="rect">
              <a:avLst/>
            </a:prstGeom>
            <a:noFill/>
          </p:spPr>
          <p:txBody>
            <a:bodyPr wrap="none" rtlCol="0">
              <a:spAutoFit/>
            </a:bodyPr>
            <a:lstStyle/>
            <a:p>
              <a:r>
                <a:rPr lang="en-US" sz="1800" dirty="0">
                  <a:solidFill>
                    <a:srgbClr val="FF0000"/>
                  </a:solidFill>
                  <a:latin typeface="Helvetica Neue" panose="02000503000000020004"/>
                </a:rPr>
                <a:t>~50 </a:t>
              </a:r>
              <a:r>
                <a:rPr lang="en-US" sz="1800" dirty="0" err="1">
                  <a:solidFill>
                    <a:srgbClr val="FF0000"/>
                  </a:solidFill>
                  <a:latin typeface="Helvetica Neue" panose="02000503000000020004"/>
                </a:rPr>
                <a:t>msec</a:t>
              </a:r>
              <a:endParaRPr lang="en-US" sz="1800" dirty="0">
                <a:solidFill>
                  <a:srgbClr val="FF0000"/>
                </a:solidFill>
                <a:latin typeface="Helvetica Neue" panose="02000503000000020004"/>
              </a:endParaRPr>
            </a:p>
          </p:txBody>
        </p:sp>
      </p:grpSp>
      <p:sp>
        <p:nvSpPr>
          <p:cNvPr id="45" name="TextBox 44">
            <a:extLst>
              <a:ext uri="{FF2B5EF4-FFF2-40B4-BE49-F238E27FC236}">
                <a16:creationId xmlns:a16="http://schemas.microsoft.com/office/drawing/2014/main" id="{6F26CB62-CCE4-9843-AB5C-471FF5A424DB}"/>
              </a:ext>
            </a:extLst>
          </p:cNvPr>
          <p:cNvSpPr txBox="1"/>
          <p:nvPr/>
        </p:nvSpPr>
        <p:spPr>
          <a:xfrm>
            <a:off x="14938573" y="5273951"/>
            <a:ext cx="2012776" cy="738664"/>
          </a:xfrm>
          <a:prstGeom prst="rect">
            <a:avLst/>
          </a:prstGeom>
          <a:noFill/>
          <a:ln w="12700">
            <a:noFill/>
          </a:ln>
        </p:spPr>
        <p:txBody>
          <a:bodyPr wrap="square" lIns="0" tIns="0" rIns="0" bIns="0" rtlCol="0">
            <a:spAutoFit/>
          </a:bodyPr>
          <a:lstStyle/>
          <a:p>
            <a:pPr>
              <a:tabLst>
                <a:tab pos="1089025" algn="l"/>
              </a:tabLst>
            </a:pPr>
            <a:r>
              <a:rPr lang="en-US" sz="2400" i="1" dirty="0">
                <a:solidFill>
                  <a:srgbClr val="FF0000"/>
                </a:solidFill>
                <a:latin typeface="Helvetica Neue"/>
              </a:rPr>
              <a:t>Permission check</a:t>
            </a:r>
          </a:p>
        </p:txBody>
      </p:sp>
      <p:cxnSp>
        <p:nvCxnSpPr>
          <p:cNvPr id="46" name="Curved Connector 45">
            <a:extLst>
              <a:ext uri="{FF2B5EF4-FFF2-40B4-BE49-F238E27FC236}">
                <a16:creationId xmlns:a16="http://schemas.microsoft.com/office/drawing/2014/main" id="{700452FA-0EA9-F746-972F-20517865AA4F}"/>
              </a:ext>
            </a:extLst>
          </p:cNvPr>
          <p:cNvCxnSpPr>
            <a:cxnSpLocks/>
            <a:stCxn id="25" idx="3"/>
            <a:endCxn id="45" idx="0"/>
          </p:cNvCxnSpPr>
          <p:nvPr/>
        </p:nvCxnSpPr>
        <p:spPr>
          <a:xfrm flipV="1">
            <a:off x="13976047" y="5273951"/>
            <a:ext cx="1968914" cy="183863"/>
          </a:xfrm>
          <a:prstGeom prst="curvedConnector4">
            <a:avLst>
              <a:gd name="adj1" fmla="val 24443"/>
              <a:gd name="adj2" fmla="val 583483"/>
            </a:avLst>
          </a:prstGeom>
          <a:noFill/>
          <a:ln w="1270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47" name="Title 1">
            <a:extLst>
              <a:ext uri="{FF2B5EF4-FFF2-40B4-BE49-F238E27FC236}">
                <a16:creationId xmlns:a16="http://schemas.microsoft.com/office/drawing/2014/main" id="{4EDBF247-0CEE-6045-AA08-0C7C898A4483}"/>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MOSE Design Overview</a:t>
            </a:r>
          </a:p>
        </p:txBody>
      </p:sp>
      <p:pic>
        <p:nvPicPr>
          <p:cNvPr id="3" name="Audio 2">
            <a:hlinkClick r:id="" action="ppaction://media"/>
            <a:extLst>
              <a:ext uri="{FF2B5EF4-FFF2-40B4-BE49-F238E27FC236}">
                <a16:creationId xmlns:a16="http://schemas.microsoft.com/office/drawing/2014/main" id="{8D577B4D-F066-CA4D-A55A-32D502252F6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375063" y="8788400"/>
            <a:ext cx="812800" cy="812800"/>
          </a:xfrm>
          <a:prstGeom prst="rect">
            <a:avLst/>
          </a:prstGeom>
        </p:spPr>
      </p:pic>
    </p:spTree>
    <p:extLst>
      <p:ext uri="{BB962C8B-B14F-4D97-AF65-F5344CB8AC3E}">
        <p14:creationId xmlns:p14="http://schemas.microsoft.com/office/powerpoint/2010/main" val="2472374947"/>
      </p:ext>
    </p:extLst>
  </p:cSld>
  <p:clrMapOvr>
    <a:masterClrMapping/>
  </p:clrMapOvr>
  <p:transition spd="med" advTm="707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01BA5-88A2-234E-81B0-894AE33E3529}"/>
              </a:ext>
            </a:extLst>
          </p:cNvPr>
          <p:cNvSpPr/>
          <p:nvPr/>
        </p:nvSpPr>
        <p:spPr>
          <a:xfrm>
            <a:off x="5646156" y="3640934"/>
            <a:ext cx="8503925" cy="5733075"/>
          </a:xfrm>
          <a:prstGeom prst="rect">
            <a:avLst/>
          </a:prstGeom>
          <a:solidFill>
            <a:srgbClr val="FFFFFF"/>
          </a:solidFill>
          <a:ln w="12700"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a:endParaRPr lang="en-US" sz="2400" dirty="0">
              <a:latin typeface="Helvetica Neue" charset="0"/>
              <a:ea typeface="Helvetica Neue" charset="0"/>
              <a:cs typeface="Helvetica Neue" charset="0"/>
            </a:endParaRPr>
          </a:p>
        </p:txBody>
      </p:sp>
      <p:sp>
        <p:nvSpPr>
          <p:cNvPr id="3" name="Text Placeholder 2"/>
          <p:cNvSpPr>
            <a:spLocks noGrp="1"/>
          </p:cNvSpPr>
          <p:nvPr>
            <p:ph type="body" idx="1"/>
          </p:nvPr>
        </p:nvSpPr>
        <p:spPr>
          <a:xfrm>
            <a:off x="643254" y="1110892"/>
            <a:ext cx="16374745" cy="1600970"/>
          </a:xfrm>
        </p:spPr>
        <p:txBody>
          <a:bodyPr anchor="t">
            <a:noAutofit/>
          </a:bodyPr>
          <a:lstStyle/>
          <a:p>
            <a:pPr>
              <a:lnSpc>
                <a:spcPct val="150000"/>
              </a:lnSpc>
              <a:spcBef>
                <a:spcPts val="1200"/>
              </a:spcBef>
              <a:buSzPct val="100000"/>
              <a:buFont typeface="Wingdings" charset="2"/>
              <a:buChar char="§"/>
            </a:pPr>
            <a:r>
              <a:rPr lang="en-US" sz="3000" dirty="0">
                <a:latin typeface="Helvetica Neue" panose="02000503000000020004" pitchFamily="2" charset="0"/>
                <a:ea typeface="Helvetica Neue" panose="02000503000000020004" pitchFamily="2" charset="0"/>
                <a:cs typeface="Helvetica Neue" panose="02000503000000020004" pitchFamily="2" charset="0"/>
              </a:rPr>
              <a:t>Intel-SGX provides an </a:t>
            </a:r>
            <a:r>
              <a:rPr lang="en-US" sz="3000" i="1" dirty="0">
                <a:latin typeface="Helvetica Neue" panose="02000503000000020004" pitchFamily="2" charset="0"/>
                <a:ea typeface="Helvetica Neue" panose="02000503000000020004" pitchFamily="2" charset="0"/>
                <a:cs typeface="Helvetica Neue" panose="02000503000000020004" pitchFamily="2" charset="0"/>
              </a:rPr>
              <a:t>enclave</a:t>
            </a:r>
            <a:r>
              <a:rPr lang="en-US" sz="3000" dirty="0">
                <a:latin typeface="Helvetica Neue" panose="02000503000000020004" pitchFamily="2" charset="0"/>
                <a:ea typeface="Helvetica Neue" panose="02000503000000020004" pitchFamily="2" charset="0"/>
                <a:cs typeface="Helvetica Neue" panose="02000503000000020004" pitchFamily="2" charset="0"/>
              </a:rPr>
              <a:t> with hardware-based isolated, encrypted and integrity-protected memory</a:t>
            </a:r>
          </a:p>
          <a:p>
            <a:pPr>
              <a:lnSpc>
                <a:spcPct val="150000"/>
              </a:lnSpc>
              <a:spcBef>
                <a:spcPts val="1200"/>
              </a:spcBef>
              <a:buSzPct val="100000"/>
              <a:buFont typeface="Wingdings" charset="2"/>
              <a:buChar char="§"/>
            </a:pPr>
            <a:r>
              <a:rPr lang="en-US" sz="3000" dirty="0">
                <a:latin typeface="Helvetica Neue" panose="02000503000000020004" pitchFamily="2" charset="0"/>
                <a:ea typeface="Helvetica Neue" panose="02000503000000020004" pitchFamily="2" charset="0"/>
                <a:cs typeface="Helvetica Neue" panose="02000503000000020004" pitchFamily="2" charset="0"/>
              </a:rPr>
              <a:t>Prevent any execution outside the enclave from accessing enclave’s data </a:t>
            </a:r>
          </a:p>
        </p:txBody>
      </p:sp>
      <p:sp>
        <p:nvSpPr>
          <p:cNvPr id="4" name="Slide Number Placeholder 3">
            <a:extLst>
              <a:ext uri="{FF2B5EF4-FFF2-40B4-BE49-F238E27FC236}">
                <a16:creationId xmlns:a16="http://schemas.microsoft.com/office/drawing/2014/main" id="{45FDFE52-ADCA-49F4-83C6-EB055963928D}"/>
              </a:ext>
            </a:extLst>
          </p:cNvPr>
          <p:cNvSpPr>
            <a:spLocks noGrp="1"/>
          </p:cNvSpPr>
          <p:nvPr>
            <p:ph type="sldNum" sz="quarter" idx="2"/>
          </p:nvPr>
        </p:nvSpPr>
        <p:spPr>
          <a:xfrm>
            <a:off x="8456485" y="9374009"/>
            <a:ext cx="410369" cy="379591"/>
          </a:xfrm>
        </p:spPr>
        <p:txBody>
          <a:bodyPr/>
          <a:lstStyle/>
          <a:p>
            <a:fld id="{86CB4B4D-7CA3-9044-876B-883B54F8677D}" type="slidenum">
              <a:rPr lang="en-US" smtClean="0"/>
              <a:t>6</a:t>
            </a:fld>
            <a:endParaRPr lang="en-US"/>
          </a:p>
        </p:txBody>
      </p:sp>
      <p:sp>
        <p:nvSpPr>
          <p:cNvPr id="5" name="Rectangle 4">
            <a:extLst>
              <a:ext uri="{FF2B5EF4-FFF2-40B4-BE49-F238E27FC236}">
                <a16:creationId xmlns:a16="http://schemas.microsoft.com/office/drawing/2014/main" id="{F3C2763B-8DFD-DF46-92D6-E1E46F063A26}"/>
              </a:ext>
            </a:extLst>
          </p:cNvPr>
          <p:cNvSpPr/>
          <p:nvPr/>
        </p:nvSpPr>
        <p:spPr>
          <a:xfrm>
            <a:off x="1808208" y="5475487"/>
            <a:ext cx="1889760" cy="784602"/>
          </a:xfrm>
          <a:prstGeom prst="rect">
            <a:avLst/>
          </a:prstGeom>
          <a:blipFill rotWithShape="1">
            <a:blip r:embed="rId6"/>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SGX </a:t>
            </a:r>
          </a:p>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CPU</a:t>
            </a:r>
          </a:p>
        </p:txBody>
      </p:sp>
      <p:sp>
        <p:nvSpPr>
          <p:cNvPr id="7" name="Rectangle 6">
            <a:extLst>
              <a:ext uri="{FF2B5EF4-FFF2-40B4-BE49-F238E27FC236}">
                <a16:creationId xmlns:a16="http://schemas.microsoft.com/office/drawing/2014/main" id="{8A5A1175-5E78-7A41-9CF3-9868C5AE6C8F}"/>
              </a:ext>
            </a:extLst>
          </p:cNvPr>
          <p:cNvSpPr/>
          <p:nvPr/>
        </p:nvSpPr>
        <p:spPr>
          <a:xfrm>
            <a:off x="6093188" y="4288376"/>
            <a:ext cx="6785356" cy="3727999"/>
          </a:xfrm>
          <a:prstGeom prst="rect">
            <a:avLst/>
          </a:prstGeom>
          <a:blipFill dpi="0" rotWithShape="1">
            <a:blip r:embed="rId6">
              <a:alphaModFix amt="66000"/>
            </a:blip>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EPC</a:t>
            </a:r>
          </a:p>
          <a:p>
            <a:pPr marL="0" marR="0" indent="0" algn="ctr" defTabSz="584200" rtl="0" fontAlgn="auto" latinLnBrk="0" hangingPunct="0">
              <a:lnSpc>
                <a:spcPct val="100000"/>
              </a:lnSpc>
              <a:spcBef>
                <a:spcPts val="0"/>
              </a:spcBef>
              <a:spcAft>
                <a:spcPts val="0"/>
              </a:spcAft>
              <a:buClrTx/>
              <a:buSzTx/>
              <a:buFontTx/>
              <a:buNone/>
              <a:tabLst/>
            </a:pPr>
            <a:endParaRPr lang="en-US" sz="24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a:p>
            <a:pPr marL="0" marR="0" indent="0" algn="ctr" defTabSz="584200" rtl="0" fontAlgn="auto" latinLnBrk="0" hangingPunct="0">
              <a:lnSpc>
                <a:spcPct val="100000"/>
              </a:lnSpc>
              <a:spcBef>
                <a:spcPts val="0"/>
              </a:spcBef>
              <a:spcAft>
                <a:spcPts val="0"/>
              </a:spcAft>
              <a:buClrTx/>
              <a:buSzTx/>
              <a:buFontTx/>
              <a:buNone/>
              <a:tabLst/>
            </a:pPr>
            <a:endParaRPr lang="en-US" sz="24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a:p>
            <a:pPr marL="0" marR="0" indent="0" algn="ctr" defTabSz="584200" rtl="0" fontAlgn="auto" latinLnBrk="0" hangingPunct="0">
              <a:lnSpc>
                <a:spcPct val="100000"/>
              </a:lnSpc>
              <a:spcBef>
                <a:spcPts val="0"/>
              </a:spcBef>
              <a:spcAft>
                <a:spcPts val="0"/>
              </a:spcAft>
              <a:buClrTx/>
              <a:buSzTx/>
              <a:buFontTx/>
              <a:buNone/>
              <a:tabLst/>
            </a:pPr>
            <a:endParaRPr lang="en-US" sz="24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a:p>
            <a:pPr marL="0" marR="0" indent="0" algn="ctr" defTabSz="584200" rtl="0" fontAlgn="auto" latinLnBrk="0" hangingPunct="0">
              <a:lnSpc>
                <a:spcPct val="100000"/>
              </a:lnSpc>
              <a:spcBef>
                <a:spcPts val="0"/>
              </a:spcBef>
              <a:spcAft>
                <a:spcPts val="0"/>
              </a:spcAft>
              <a:buClrTx/>
              <a:buSzTx/>
              <a:buFontTx/>
              <a:buNone/>
              <a:tabLst/>
            </a:pPr>
            <a:endParaRPr lang="en-US" sz="24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p:txBody>
      </p:sp>
      <p:sp>
        <p:nvSpPr>
          <p:cNvPr id="11" name="Rectangle 10">
            <a:extLst>
              <a:ext uri="{FF2B5EF4-FFF2-40B4-BE49-F238E27FC236}">
                <a16:creationId xmlns:a16="http://schemas.microsoft.com/office/drawing/2014/main" id="{B62B0931-06C0-924D-A1E6-CE168BD2CE4C}"/>
              </a:ext>
            </a:extLst>
          </p:cNvPr>
          <p:cNvSpPr/>
          <p:nvPr/>
        </p:nvSpPr>
        <p:spPr>
          <a:xfrm>
            <a:off x="6523847" y="3628297"/>
            <a:ext cx="2019617" cy="584775"/>
          </a:xfrm>
          <a:prstGeom prst="rect">
            <a:avLst/>
          </a:prstGeom>
        </p:spPr>
        <p:txBody>
          <a:bodyPr wrap="square">
            <a:spAutoFit/>
          </a:bodyPr>
          <a:lstStyle/>
          <a:p>
            <a:pPr algn="ctr" defTabSz="584200"/>
            <a:r>
              <a:rPr lang="en-US" sz="3200" dirty="0">
                <a:latin typeface="Helvetica Neue" charset="0"/>
                <a:ea typeface="Helvetica Neue" charset="0"/>
                <a:cs typeface="Helvetica Neue" charset="0"/>
              </a:rPr>
              <a:t>Memory</a:t>
            </a:r>
          </a:p>
        </p:txBody>
      </p:sp>
      <p:sp>
        <p:nvSpPr>
          <p:cNvPr id="12" name="Rectangle 11">
            <a:extLst>
              <a:ext uri="{FF2B5EF4-FFF2-40B4-BE49-F238E27FC236}">
                <a16:creationId xmlns:a16="http://schemas.microsoft.com/office/drawing/2014/main" id="{0D5CE651-DB67-944C-AE06-164D2A0925FB}"/>
              </a:ext>
            </a:extLst>
          </p:cNvPr>
          <p:cNvSpPr/>
          <p:nvPr/>
        </p:nvSpPr>
        <p:spPr>
          <a:xfrm>
            <a:off x="6093189" y="8405253"/>
            <a:ext cx="1920808" cy="815082"/>
          </a:xfrm>
          <a:prstGeom prst="rect">
            <a:avLst/>
          </a:prstGeom>
          <a:solidFill>
            <a:schemeClr val="accent5">
              <a:lumMod val="40000"/>
              <a:lumOff val="60000"/>
            </a:schemeClr>
          </a:solidFill>
          <a:ln w="12700"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ln>
                  <a:noFill/>
                </a:ln>
                <a:solidFill>
                  <a:srgbClr val="C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Untrusted component 1</a:t>
            </a:r>
          </a:p>
        </p:txBody>
      </p:sp>
      <p:cxnSp>
        <p:nvCxnSpPr>
          <p:cNvPr id="21" name="Curved Connector 20">
            <a:extLst>
              <a:ext uri="{FF2B5EF4-FFF2-40B4-BE49-F238E27FC236}">
                <a16:creationId xmlns:a16="http://schemas.microsoft.com/office/drawing/2014/main" id="{308CC307-276F-8A46-9E96-A06C826F1B5C}"/>
              </a:ext>
            </a:extLst>
          </p:cNvPr>
          <p:cNvCxnSpPr>
            <a:cxnSpLocks/>
            <a:stCxn id="12" idx="1"/>
            <a:endCxn id="31" idx="1"/>
          </p:cNvCxnSpPr>
          <p:nvPr/>
        </p:nvCxnSpPr>
        <p:spPr>
          <a:xfrm rot="10800000" flipH="1">
            <a:off x="6093189" y="6502622"/>
            <a:ext cx="294532" cy="2310172"/>
          </a:xfrm>
          <a:prstGeom prst="curvedConnector3">
            <a:avLst>
              <a:gd name="adj1" fmla="val -77615"/>
            </a:avLst>
          </a:prstGeom>
          <a:noFill/>
          <a:ln w="1270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9" name="Rectangle 28">
            <a:extLst>
              <a:ext uri="{FF2B5EF4-FFF2-40B4-BE49-F238E27FC236}">
                <a16:creationId xmlns:a16="http://schemas.microsoft.com/office/drawing/2014/main" id="{398EC6FA-F236-5949-8552-3BEBC4ECCED2}"/>
              </a:ext>
            </a:extLst>
          </p:cNvPr>
          <p:cNvSpPr/>
          <p:nvPr/>
        </p:nvSpPr>
        <p:spPr>
          <a:xfrm>
            <a:off x="6387720" y="4898872"/>
            <a:ext cx="5693165" cy="645944"/>
          </a:xfrm>
          <a:prstGeom prst="rect">
            <a:avLst/>
          </a:prstGeom>
          <a:solidFill>
            <a:srgbClr val="FFFFFF"/>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Enclave</a:t>
            </a:r>
          </a:p>
        </p:txBody>
      </p:sp>
      <p:sp>
        <p:nvSpPr>
          <p:cNvPr id="30" name="Rectangle 29">
            <a:extLst>
              <a:ext uri="{FF2B5EF4-FFF2-40B4-BE49-F238E27FC236}">
                <a16:creationId xmlns:a16="http://schemas.microsoft.com/office/drawing/2014/main" id="{175D6244-D03B-6B4D-85D6-938DEC1D3EED}"/>
              </a:ext>
            </a:extLst>
          </p:cNvPr>
          <p:cNvSpPr/>
          <p:nvPr/>
        </p:nvSpPr>
        <p:spPr>
          <a:xfrm>
            <a:off x="6387720" y="5544816"/>
            <a:ext cx="5693166" cy="645944"/>
          </a:xfrm>
          <a:prstGeom prst="rect">
            <a:avLst/>
          </a:prstGeom>
          <a:solidFill>
            <a:srgbClr val="FFFFFF"/>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Secret Data</a:t>
            </a:r>
          </a:p>
        </p:txBody>
      </p:sp>
      <p:sp>
        <p:nvSpPr>
          <p:cNvPr id="31" name="Rectangle 30">
            <a:extLst>
              <a:ext uri="{FF2B5EF4-FFF2-40B4-BE49-F238E27FC236}">
                <a16:creationId xmlns:a16="http://schemas.microsoft.com/office/drawing/2014/main" id="{46F5C492-FA35-5640-A22D-2A69F5C78608}"/>
              </a:ext>
            </a:extLst>
          </p:cNvPr>
          <p:cNvSpPr/>
          <p:nvPr/>
        </p:nvSpPr>
        <p:spPr>
          <a:xfrm>
            <a:off x="6387721" y="6179650"/>
            <a:ext cx="5693166" cy="645944"/>
          </a:xfrm>
          <a:prstGeom prst="rect">
            <a:avLst/>
          </a:prstGeom>
          <a:solidFill>
            <a:srgbClr val="FFFFFF"/>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a:t>
            </a:r>
          </a:p>
        </p:txBody>
      </p:sp>
      <p:cxnSp>
        <p:nvCxnSpPr>
          <p:cNvPr id="33" name="Curved Connector 32">
            <a:extLst>
              <a:ext uri="{FF2B5EF4-FFF2-40B4-BE49-F238E27FC236}">
                <a16:creationId xmlns:a16="http://schemas.microsoft.com/office/drawing/2014/main" id="{F0291C13-3630-E74C-B1DE-486F84EE4E00}"/>
              </a:ext>
            </a:extLst>
          </p:cNvPr>
          <p:cNvCxnSpPr>
            <a:cxnSpLocks/>
            <a:stCxn id="29" idx="1"/>
            <a:endCxn id="30" idx="1"/>
          </p:cNvCxnSpPr>
          <p:nvPr/>
        </p:nvCxnSpPr>
        <p:spPr>
          <a:xfrm rot="10800000" flipV="1">
            <a:off x="6387720" y="5221844"/>
            <a:ext cx="12700" cy="645944"/>
          </a:xfrm>
          <a:prstGeom prst="curvedConnector3">
            <a:avLst>
              <a:gd name="adj1" fmla="val 1800000"/>
            </a:avLst>
          </a:prstGeom>
          <a:noFill/>
          <a:ln w="12700" cap="flat">
            <a:solidFill>
              <a:schemeClr val="tx1">
                <a:lumMod val="75000"/>
              </a:schemeClr>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39" name="Left-Right Arrow 38">
            <a:extLst>
              <a:ext uri="{FF2B5EF4-FFF2-40B4-BE49-F238E27FC236}">
                <a16:creationId xmlns:a16="http://schemas.microsoft.com/office/drawing/2014/main" id="{C18DD317-8CC6-3744-A26E-E9F4A558C78A}"/>
              </a:ext>
            </a:extLst>
          </p:cNvPr>
          <p:cNvSpPr/>
          <p:nvPr/>
        </p:nvSpPr>
        <p:spPr>
          <a:xfrm>
            <a:off x="3869833" y="5400505"/>
            <a:ext cx="1701247" cy="862990"/>
          </a:xfrm>
          <a:prstGeom prst="leftRightArrow">
            <a:avLst>
              <a:gd name="adj1" fmla="val 42564"/>
              <a:gd name="adj2" fmla="val 26207"/>
            </a:avLst>
          </a:prstGeom>
          <a:solidFill>
            <a:schemeClr val="accent6">
              <a:lumMod val="60000"/>
              <a:lumOff val="40000"/>
            </a:schemeClr>
          </a:solidFill>
          <a:ln w="12700" cap="flat">
            <a:solidFill>
              <a:srgbClr val="00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Rectangle 39">
            <a:extLst>
              <a:ext uri="{FF2B5EF4-FFF2-40B4-BE49-F238E27FC236}">
                <a16:creationId xmlns:a16="http://schemas.microsoft.com/office/drawing/2014/main" id="{B3B3D953-8354-7941-B4E1-55CD721AE18F}"/>
              </a:ext>
            </a:extLst>
          </p:cNvPr>
          <p:cNvSpPr/>
          <p:nvPr/>
        </p:nvSpPr>
        <p:spPr>
          <a:xfrm>
            <a:off x="5682091" y="7220749"/>
            <a:ext cx="420308" cy="553998"/>
          </a:xfrm>
          <a:prstGeom prst="rect">
            <a:avLst/>
          </a:prstGeom>
        </p:spPr>
        <p:txBody>
          <a:bodyPr wrap="none">
            <a:spAutoFit/>
          </a:bodyPr>
          <a:lstStyle/>
          <a:p>
            <a:r>
              <a:rPr lang="en-US" dirty="0">
                <a:solidFill>
                  <a:srgbClr val="FF0000"/>
                </a:solidFill>
                <a:latin typeface="Helvetica Neue" charset="0"/>
                <a:ea typeface="Helvetica Neue" charset="0"/>
                <a:cs typeface="Helvetica Neue" charset="0"/>
              </a:rPr>
              <a:t>X</a:t>
            </a:r>
            <a:endParaRPr lang="en-US" dirty="0">
              <a:solidFill>
                <a:srgbClr val="FF0000"/>
              </a:solidFill>
            </a:endParaRPr>
          </a:p>
        </p:txBody>
      </p:sp>
      <p:pic>
        <p:nvPicPr>
          <p:cNvPr id="44" name="Picture 43">
            <a:extLst>
              <a:ext uri="{FF2B5EF4-FFF2-40B4-BE49-F238E27FC236}">
                <a16:creationId xmlns:a16="http://schemas.microsoft.com/office/drawing/2014/main" id="{34FD57F6-CACF-ED47-A963-2ACCCC2C9BB8}"/>
              </a:ext>
            </a:extLst>
          </p:cNvPr>
          <p:cNvPicPr>
            <a:picLocks noChangeAspect="1"/>
          </p:cNvPicPr>
          <p:nvPr/>
        </p:nvPicPr>
        <p:blipFill>
          <a:blip r:embed="rId7"/>
          <a:stretch>
            <a:fillRect/>
          </a:stretch>
        </p:blipFill>
        <p:spPr>
          <a:xfrm>
            <a:off x="3295401" y="5832000"/>
            <a:ext cx="416717" cy="409772"/>
          </a:xfrm>
          <a:prstGeom prst="rect">
            <a:avLst/>
          </a:prstGeom>
        </p:spPr>
      </p:pic>
      <p:grpSp>
        <p:nvGrpSpPr>
          <p:cNvPr id="8" name="Group 7">
            <a:extLst>
              <a:ext uri="{FF2B5EF4-FFF2-40B4-BE49-F238E27FC236}">
                <a16:creationId xmlns:a16="http://schemas.microsoft.com/office/drawing/2014/main" id="{116A62AD-F8FE-F344-8279-3BF6A5348F4B}"/>
              </a:ext>
            </a:extLst>
          </p:cNvPr>
          <p:cNvGrpSpPr/>
          <p:nvPr/>
        </p:nvGrpSpPr>
        <p:grpSpPr>
          <a:xfrm>
            <a:off x="12953620" y="4168346"/>
            <a:ext cx="683165" cy="4302261"/>
            <a:chOff x="7736601" y="4168346"/>
            <a:chExt cx="683165" cy="4302261"/>
          </a:xfrm>
        </p:grpSpPr>
        <p:sp>
          <p:nvSpPr>
            <p:cNvPr id="41" name="Rectangle 40">
              <a:extLst>
                <a:ext uri="{FF2B5EF4-FFF2-40B4-BE49-F238E27FC236}">
                  <a16:creationId xmlns:a16="http://schemas.microsoft.com/office/drawing/2014/main" id="{DA8DFB15-93AD-B541-84D3-1A0A8AE961D2}"/>
                </a:ext>
              </a:extLst>
            </p:cNvPr>
            <p:cNvSpPr/>
            <p:nvPr/>
          </p:nvSpPr>
          <p:spPr>
            <a:xfrm rot="5400000">
              <a:off x="6212751" y="6006029"/>
              <a:ext cx="4044697" cy="369332"/>
            </a:xfrm>
            <a:prstGeom prst="rect">
              <a:avLst/>
            </a:prstGeom>
          </p:spPr>
          <p:txBody>
            <a:bodyPr wrap="none">
              <a:spAutoFit/>
            </a:bodyPr>
            <a:lstStyle/>
            <a:p>
              <a:r>
                <a:rPr lang="en-US" sz="1800" dirty="0">
                  <a:latin typeface="Helvetica Neue" charset="0"/>
                  <a:ea typeface="Helvetica Neue" charset="0"/>
                  <a:cs typeface="Helvetica Neue" charset="0"/>
                </a:rPr>
                <a:t>Encrypted and integrity-protected  by</a:t>
              </a:r>
              <a:endParaRPr lang="en-US" sz="1800" dirty="0"/>
            </a:p>
          </p:txBody>
        </p:sp>
        <p:sp>
          <p:nvSpPr>
            <p:cNvPr id="42" name="Right Brace 41">
              <a:extLst>
                <a:ext uri="{FF2B5EF4-FFF2-40B4-BE49-F238E27FC236}">
                  <a16:creationId xmlns:a16="http://schemas.microsoft.com/office/drawing/2014/main" id="{B12EDAAD-CA06-1548-ABBA-A351A7697E72}"/>
                </a:ext>
              </a:extLst>
            </p:cNvPr>
            <p:cNvSpPr/>
            <p:nvPr/>
          </p:nvSpPr>
          <p:spPr>
            <a:xfrm>
              <a:off x="7736601" y="4288376"/>
              <a:ext cx="370989" cy="3727999"/>
            </a:xfrm>
            <a:prstGeom prst="rightBrace">
              <a:avLst>
                <a:gd name="adj1" fmla="val 32981"/>
                <a:gd name="adj2" fmla="val 50000"/>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45" name="Picture 44">
              <a:extLst>
                <a:ext uri="{FF2B5EF4-FFF2-40B4-BE49-F238E27FC236}">
                  <a16:creationId xmlns:a16="http://schemas.microsoft.com/office/drawing/2014/main" id="{B2587577-D8F1-0440-B068-D5DB682A881E}"/>
                </a:ext>
              </a:extLst>
            </p:cNvPr>
            <p:cNvPicPr>
              <a:picLocks noChangeAspect="1"/>
            </p:cNvPicPr>
            <p:nvPr/>
          </p:nvPicPr>
          <p:blipFill>
            <a:blip r:embed="rId7"/>
            <a:stretch>
              <a:fillRect/>
            </a:stretch>
          </p:blipFill>
          <p:spPr>
            <a:xfrm rot="5400000">
              <a:off x="8006520" y="8057363"/>
              <a:ext cx="416717" cy="409772"/>
            </a:xfrm>
            <a:prstGeom prst="rect">
              <a:avLst/>
            </a:prstGeom>
          </p:spPr>
        </p:pic>
      </p:grpSp>
      <p:sp>
        <p:nvSpPr>
          <p:cNvPr id="35" name="Rectangle 34">
            <a:extLst>
              <a:ext uri="{FF2B5EF4-FFF2-40B4-BE49-F238E27FC236}">
                <a16:creationId xmlns:a16="http://schemas.microsoft.com/office/drawing/2014/main" id="{8DEB7584-D83A-B948-8D72-103117BEAFD3}"/>
              </a:ext>
            </a:extLst>
          </p:cNvPr>
          <p:cNvSpPr/>
          <p:nvPr/>
        </p:nvSpPr>
        <p:spPr>
          <a:xfrm>
            <a:off x="8279366" y="8405253"/>
            <a:ext cx="1974780" cy="815082"/>
          </a:xfrm>
          <a:prstGeom prst="rect">
            <a:avLst/>
          </a:prstGeom>
          <a:solidFill>
            <a:schemeClr val="accent2">
              <a:lumMod val="40000"/>
              <a:lumOff val="60000"/>
            </a:schemeClr>
          </a:solidFill>
          <a:ln w="12700"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ln>
                  <a:noFill/>
                </a:ln>
                <a:solidFill>
                  <a:schemeClr val="accent2">
                    <a:lumMod val="75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Untrusted component 2</a:t>
            </a:r>
          </a:p>
        </p:txBody>
      </p:sp>
      <p:sp>
        <p:nvSpPr>
          <p:cNvPr id="36" name="Rectangle 35">
            <a:extLst>
              <a:ext uri="{FF2B5EF4-FFF2-40B4-BE49-F238E27FC236}">
                <a16:creationId xmlns:a16="http://schemas.microsoft.com/office/drawing/2014/main" id="{2E1BB178-AF6F-1947-BE0C-E8A4465B865C}"/>
              </a:ext>
            </a:extLst>
          </p:cNvPr>
          <p:cNvSpPr/>
          <p:nvPr/>
        </p:nvSpPr>
        <p:spPr>
          <a:xfrm>
            <a:off x="10455064" y="8405253"/>
            <a:ext cx="1980389" cy="815082"/>
          </a:xfrm>
          <a:prstGeom prst="rect">
            <a:avLst/>
          </a:prstGeom>
          <a:solidFill>
            <a:schemeClr val="accent1">
              <a:lumMod val="40000"/>
              <a:lumOff val="60000"/>
            </a:schemeClr>
          </a:solidFill>
          <a:ln w="12700"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ln>
                  <a:noFill/>
                </a:ln>
                <a:solidFill>
                  <a:schemeClr val="tx1">
                    <a:lumMod val="75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Untrusted component 3</a:t>
            </a:r>
          </a:p>
        </p:txBody>
      </p:sp>
      <p:cxnSp>
        <p:nvCxnSpPr>
          <p:cNvPr id="43" name="Curved Connector 42">
            <a:extLst>
              <a:ext uri="{FF2B5EF4-FFF2-40B4-BE49-F238E27FC236}">
                <a16:creationId xmlns:a16="http://schemas.microsoft.com/office/drawing/2014/main" id="{DA14D5C7-FB68-7242-B148-7CAAF14712E9}"/>
              </a:ext>
            </a:extLst>
          </p:cNvPr>
          <p:cNvCxnSpPr>
            <a:cxnSpLocks/>
            <a:stCxn id="31" idx="3"/>
            <a:endCxn id="36" idx="3"/>
          </p:cNvCxnSpPr>
          <p:nvPr/>
        </p:nvCxnSpPr>
        <p:spPr>
          <a:xfrm>
            <a:off x="12080887" y="6502622"/>
            <a:ext cx="354566" cy="2310172"/>
          </a:xfrm>
          <a:prstGeom prst="curvedConnector3">
            <a:avLst>
              <a:gd name="adj1" fmla="val 164473"/>
            </a:avLst>
          </a:prstGeom>
          <a:noFill/>
          <a:ln w="12700" cap="flat">
            <a:solidFill>
              <a:schemeClr val="accent1">
                <a:lumMod val="75000"/>
              </a:schemeClr>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46" name="Rectangle 45">
            <a:extLst>
              <a:ext uri="{FF2B5EF4-FFF2-40B4-BE49-F238E27FC236}">
                <a16:creationId xmlns:a16="http://schemas.microsoft.com/office/drawing/2014/main" id="{E9C2920C-60A4-1949-BCB9-AC0A4136F6BE}"/>
              </a:ext>
            </a:extLst>
          </p:cNvPr>
          <p:cNvSpPr/>
          <p:nvPr/>
        </p:nvSpPr>
        <p:spPr>
          <a:xfrm rot="5400000">
            <a:off x="11834497" y="7257779"/>
            <a:ext cx="1183337" cy="461665"/>
          </a:xfrm>
          <a:prstGeom prst="rect">
            <a:avLst/>
          </a:prstGeom>
        </p:spPr>
        <p:txBody>
          <a:bodyPr wrap="none">
            <a:spAutoFit/>
          </a:bodyPr>
          <a:lstStyle/>
          <a:p>
            <a:r>
              <a:rPr lang="en-US" sz="2400" dirty="0">
                <a:latin typeface="Helvetica Neue" charset="0"/>
                <a:ea typeface="Helvetica Neue" charset="0"/>
                <a:cs typeface="Helvetica Neue" charset="0"/>
              </a:rPr>
              <a:t>OCALL</a:t>
            </a:r>
            <a:endParaRPr lang="en-US" sz="2400" dirty="0"/>
          </a:p>
        </p:txBody>
      </p:sp>
      <p:cxnSp>
        <p:nvCxnSpPr>
          <p:cNvPr id="37" name="Straight Arrow Connector 36">
            <a:extLst>
              <a:ext uri="{FF2B5EF4-FFF2-40B4-BE49-F238E27FC236}">
                <a16:creationId xmlns:a16="http://schemas.microsoft.com/office/drawing/2014/main" id="{7BA5100C-1C12-3F41-93A9-38290B1F223C}"/>
              </a:ext>
            </a:extLst>
          </p:cNvPr>
          <p:cNvCxnSpPr>
            <a:cxnSpLocks/>
            <a:stCxn id="31" idx="2"/>
            <a:endCxn id="35" idx="0"/>
          </p:cNvCxnSpPr>
          <p:nvPr/>
        </p:nvCxnSpPr>
        <p:spPr>
          <a:xfrm>
            <a:off x="9234304" y="6825594"/>
            <a:ext cx="32452" cy="1579659"/>
          </a:xfrm>
          <a:prstGeom prst="straightConnector1">
            <a:avLst/>
          </a:prstGeom>
          <a:noFill/>
          <a:ln w="19050" cap="flat">
            <a:solidFill>
              <a:schemeClr val="accent2">
                <a:lumMod val="60000"/>
                <a:lumOff val="40000"/>
              </a:schemeClr>
            </a:solidFill>
            <a:prstDash val="solid"/>
            <a:miter lim="400000"/>
            <a:headEnd type="triangle" w="lg" len="lg"/>
            <a:tailEnd type="none" w="lg" len="lg"/>
          </a:ln>
          <a:effectLst/>
          <a:sp3d/>
        </p:spPr>
        <p:style>
          <a:lnRef idx="0">
            <a:scrgbClr r="0" g="0" b="0"/>
          </a:lnRef>
          <a:fillRef idx="0">
            <a:scrgbClr r="0" g="0" b="0"/>
          </a:fillRef>
          <a:effectRef idx="0">
            <a:scrgbClr r="0" g="0" b="0"/>
          </a:effectRef>
          <a:fontRef idx="none"/>
        </p:style>
      </p:cxnSp>
      <p:sp>
        <p:nvSpPr>
          <p:cNvPr id="48" name="Rectangle 47">
            <a:extLst>
              <a:ext uri="{FF2B5EF4-FFF2-40B4-BE49-F238E27FC236}">
                <a16:creationId xmlns:a16="http://schemas.microsoft.com/office/drawing/2014/main" id="{D25FE66B-EE8E-6541-B688-A8DE34FE1EF4}"/>
              </a:ext>
            </a:extLst>
          </p:cNvPr>
          <p:cNvSpPr/>
          <p:nvPr/>
        </p:nvSpPr>
        <p:spPr>
          <a:xfrm rot="5400000">
            <a:off x="8902204" y="7281022"/>
            <a:ext cx="1136850" cy="461665"/>
          </a:xfrm>
          <a:prstGeom prst="rect">
            <a:avLst/>
          </a:prstGeom>
        </p:spPr>
        <p:txBody>
          <a:bodyPr wrap="none">
            <a:spAutoFit/>
          </a:bodyPr>
          <a:lstStyle/>
          <a:p>
            <a:r>
              <a:rPr lang="en-US" sz="2400" dirty="0">
                <a:solidFill>
                  <a:schemeClr val="accent2">
                    <a:lumMod val="60000"/>
                    <a:lumOff val="40000"/>
                  </a:schemeClr>
                </a:solidFill>
                <a:latin typeface="Helvetica Neue" charset="0"/>
                <a:ea typeface="Helvetica Neue" charset="0"/>
                <a:cs typeface="Helvetica Neue" charset="0"/>
              </a:rPr>
              <a:t>ECALL</a:t>
            </a:r>
            <a:endParaRPr lang="en-US" sz="2400" dirty="0">
              <a:solidFill>
                <a:schemeClr val="accent2">
                  <a:lumMod val="60000"/>
                  <a:lumOff val="40000"/>
                </a:schemeClr>
              </a:solidFill>
            </a:endParaRPr>
          </a:p>
        </p:txBody>
      </p:sp>
      <p:grpSp>
        <p:nvGrpSpPr>
          <p:cNvPr id="85" name="Group 84">
            <a:extLst>
              <a:ext uri="{FF2B5EF4-FFF2-40B4-BE49-F238E27FC236}">
                <a16:creationId xmlns:a16="http://schemas.microsoft.com/office/drawing/2014/main" id="{DEF9AFC4-AF0C-D542-80D0-13E4A1152C45}"/>
              </a:ext>
            </a:extLst>
          </p:cNvPr>
          <p:cNvGrpSpPr/>
          <p:nvPr/>
        </p:nvGrpSpPr>
        <p:grpSpPr>
          <a:xfrm>
            <a:off x="3183363" y="6015662"/>
            <a:ext cx="9011970" cy="2197383"/>
            <a:chOff x="1992914" y="6015662"/>
            <a:chExt cx="9011970" cy="2197383"/>
          </a:xfrm>
        </p:grpSpPr>
        <p:pic>
          <p:nvPicPr>
            <p:cNvPr id="68" name="Picture 67">
              <a:extLst>
                <a:ext uri="{FF2B5EF4-FFF2-40B4-BE49-F238E27FC236}">
                  <a16:creationId xmlns:a16="http://schemas.microsoft.com/office/drawing/2014/main" id="{60BA08C0-6EC5-D54E-B8A0-093E8DF6F4B9}"/>
                </a:ext>
              </a:extLst>
            </p:cNvPr>
            <p:cNvPicPr>
              <a:picLocks noChangeAspect="1"/>
            </p:cNvPicPr>
            <p:nvPr/>
          </p:nvPicPr>
          <p:blipFill>
            <a:blip r:embed="rId8"/>
            <a:stretch>
              <a:fillRect/>
            </a:stretch>
          </p:blipFill>
          <p:spPr>
            <a:xfrm>
              <a:off x="1992914" y="6896943"/>
              <a:ext cx="727775" cy="727775"/>
            </a:xfrm>
            <a:prstGeom prst="rect">
              <a:avLst/>
            </a:prstGeom>
          </p:spPr>
        </p:pic>
        <p:cxnSp>
          <p:nvCxnSpPr>
            <p:cNvPr id="69" name="Curved Connector 68">
              <a:extLst>
                <a:ext uri="{FF2B5EF4-FFF2-40B4-BE49-F238E27FC236}">
                  <a16:creationId xmlns:a16="http://schemas.microsoft.com/office/drawing/2014/main" id="{2D7D2BE5-D15F-4B48-AC01-2DA0CC9055BB}"/>
                </a:ext>
              </a:extLst>
            </p:cNvPr>
            <p:cNvCxnSpPr>
              <a:cxnSpLocks/>
              <a:stCxn id="68" idx="3"/>
              <a:endCxn id="39" idx="5"/>
            </p:cNvCxnSpPr>
            <p:nvPr/>
          </p:nvCxnSpPr>
          <p:spPr>
            <a:xfrm flipV="1">
              <a:off x="2720689" y="6015662"/>
              <a:ext cx="1620202" cy="1245169"/>
            </a:xfrm>
            <a:prstGeom prst="curvedConnector2">
              <a:avLst/>
            </a:prstGeom>
            <a:noFill/>
            <a:ln w="12700" cap="flat">
              <a:solidFill>
                <a:schemeClr val="bg2">
                  <a:lumMod val="10000"/>
                </a:schemeClr>
              </a:solidFill>
              <a:prstDash val="dash"/>
              <a:miter lim="400000"/>
              <a:tailEnd type="triangle" w="lg" len="lg"/>
            </a:ln>
            <a:effectLst/>
            <a:sp3d/>
          </p:spPr>
          <p:style>
            <a:lnRef idx="0">
              <a:scrgbClr r="0" g="0" b="0"/>
            </a:lnRef>
            <a:fillRef idx="0">
              <a:scrgbClr r="0" g="0" b="0"/>
            </a:fillRef>
            <a:effectRef idx="0">
              <a:scrgbClr r="0" g="0" b="0"/>
            </a:effectRef>
            <a:fontRef idx="none"/>
          </p:style>
        </p:cxnSp>
        <p:cxnSp>
          <p:nvCxnSpPr>
            <p:cNvPr id="74" name="Straight Arrow Connector 73">
              <a:extLst>
                <a:ext uri="{FF2B5EF4-FFF2-40B4-BE49-F238E27FC236}">
                  <a16:creationId xmlns:a16="http://schemas.microsoft.com/office/drawing/2014/main" id="{4E5043D1-8298-B540-98A7-30EB464C6BF0}"/>
                </a:ext>
              </a:extLst>
            </p:cNvPr>
            <p:cNvCxnSpPr>
              <a:cxnSpLocks/>
              <a:endCxn id="68" idx="3"/>
            </p:cNvCxnSpPr>
            <p:nvPr/>
          </p:nvCxnSpPr>
          <p:spPr>
            <a:xfrm flipH="1" flipV="1">
              <a:off x="2720689" y="7260831"/>
              <a:ext cx="5355618" cy="952214"/>
            </a:xfrm>
            <a:prstGeom prst="straightConnector1">
              <a:avLst/>
            </a:prstGeom>
            <a:noFill/>
            <a:ln w="19050" cap="flat">
              <a:solidFill>
                <a:schemeClr val="bg2">
                  <a:lumMod val="10000"/>
                </a:schemeClr>
              </a:solidFill>
              <a:prstDash val="dash"/>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77" name="Straight Arrow Connector 76">
              <a:extLst>
                <a:ext uri="{FF2B5EF4-FFF2-40B4-BE49-F238E27FC236}">
                  <a16:creationId xmlns:a16="http://schemas.microsoft.com/office/drawing/2014/main" id="{6C03D983-8048-1F4C-958F-D4E352A34CD8}"/>
                </a:ext>
              </a:extLst>
            </p:cNvPr>
            <p:cNvCxnSpPr>
              <a:cxnSpLocks/>
              <a:stCxn id="46" idx="2"/>
              <a:endCxn id="68" idx="3"/>
            </p:cNvCxnSpPr>
            <p:nvPr/>
          </p:nvCxnSpPr>
          <p:spPr>
            <a:xfrm flipH="1" flipV="1">
              <a:off x="2720689" y="7260831"/>
              <a:ext cx="8284195" cy="227781"/>
            </a:xfrm>
            <a:prstGeom prst="straightConnector1">
              <a:avLst/>
            </a:prstGeom>
            <a:noFill/>
            <a:ln w="19050" cap="flat">
              <a:solidFill>
                <a:schemeClr val="bg2">
                  <a:lumMod val="10000"/>
                </a:schemeClr>
              </a:solidFill>
              <a:prstDash val="dash"/>
              <a:miter lim="400000"/>
              <a:headEnd type="triangle" w="lg" len="lg"/>
              <a:tailEnd type="none" w="lg" len="lg"/>
            </a:ln>
            <a:effectLst/>
            <a:sp3d/>
          </p:spPr>
          <p:style>
            <a:lnRef idx="0">
              <a:scrgbClr r="0" g="0" b="0"/>
            </a:lnRef>
            <a:fillRef idx="0">
              <a:scrgbClr r="0" g="0" b="0"/>
            </a:fillRef>
            <a:effectRef idx="0">
              <a:scrgbClr r="0" g="0" b="0"/>
            </a:effectRef>
            <a:fontRef idx="none"/>
          </p:style>
        </p:cxnSp>
        <p:cxnSp>
          <p:nvCxnSpPr>
            <p:cNvPr id="80" name="Straight Arrow Connector 79">
              <a:extLst>
                <a:ext uri="{FF2B5EF4-FFF2-40B4-BE49-F238E27FC236}">
                  <a16:creationId xmlns:a16="http://schemas.microsoft.com/office/drawing/2014/main" id="{39AC54F4-DCF8-944B-8F2D-C4EE78824B73}"/>
                </a:ext>
              </a:extLst>
            </p:cNvPr>
            <p:cNvCxnSpPr>
              <a:cxnSpLocks/>
              <a:endCxn id="68" idx="3"/>
            </p:cNvCxnSpPr>
            <p:nvPr/>
          </p:nvCxnSpPr>
          <p:spPr>
            <a:xfrm flipH="1" flipV="1">
              <a:off x="2720689" y="7260831"/>
              <a:ext cx="1981108" cy="826372"/>
            </a:xfrm>
            <a:prstGeom prst="straightConnector1">
              <a:avLst/>
            </a:prstGeom>
            <a:noFill/>
            <a:ln w="19050" cap="flat">
              <a:solidFill>
                <a:schemeClr val="bg2">
                  <a:lumMod val="10000"/>
                </a:schemeClr>
              </a:solidFill>
              <a:prstDash val="dash"/>
              <a:miter lim="400000"/>
              <a:headEnd type="triangle" w="lg" len="lg"/>
              <a:tailEnd type="none" w="lg" len="lg"/>
            </a:ln>
            <a:effectLst/>
            <a:sp3d/>
          </p:spPr>
          <p:style>
            <a:lnRef idx="0">
              <a:scrgbClr r="0" g="0" b="0"/>
            </a:lnRef>
            <a:fillRef idx="0">
              <a:scrgbClr r="0" g="0" b="0"/>
            </a:fillRef>
            <a:effectRef idx="0">
              <a:scrgbClr r="0" g="0" b="0"/>
            </a:effectRef>
            <a:fontRef idx="none"/>
          </p:style>
        </p:cxnSp>
      </p:grpSp>
      <p:sp>
        <p:nvSpPr>
          <p:cNvPr id="34" name="Title 1">
            <a:extLst>
              <a:ext uri="{FF2B5EF4-FFF2-40B4-BE49-F238E27FC236}">
                <a16:creationId xmlns:a16="http://schemas.microsoft.com/office/drawing/2014/main" id="{923BADF3-65A0-DD4D-AF79-491B9AE8857C}"/>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Secure Enclaves [JSR+16]</a:t>
            </a:r>
          </a:p>
        </p:txBody>
      </p:sp>
      <p:pic>
        <p:nvPicPr>
          <p:cNvPr id="9" name="Audio 8">
            <a:hlinkClick r:id="" action="ppaction://media"/>
            <a:extLst>
              <a:ext uri="{FF2B5EF4-FFF2-40B4-BE49-F238E27FC236}">
                <a16:creationId xmlns:a16="http://schemas.microsoft.com/office/drawing/2014/main" id="{EE4B94C9-47FC-2B4B-B62A-5C9276AC9B7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375063" y="8788400"/>
            <a:ext cx="812800" cy="812800"/>
          </a:xfrm>
          <a:prstGeom prst="rect">
            <a:avLst/>
          </a:prstGeom>
        </p:spPr>
      </p:pic>
    </p:spTree>
    <p:custDataLst>
      <p:tags r:id="rId1"/>
    </p:custDataLst>
    <p:extLst>
      <p:ext uri="{BB962C8B-B14F-4D97-AF65-F5344CB8AC3E}">
        <p14:creationId xmlns:p14="http://schemas.microsoft.com/office/powerpoint/2010/main" val="4045207073"/>
      </p:ext>
    </p:extLst>
  </p:cSld>
  <p:clrMapOvr>
    <a:masterClrMapping/>
  </p:clrMapOvr>
  <p:transition spd="med" advTm="841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dissolve">
                                      <p:cBhvr>
                                        <p:cTn id="19"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3255" y="1072525"/>
            <a:ext cx="16129416" cy="2709628"/>
          </a:xfrm>
        </p:spPr>
        <p:txBody>
          <a:bodyPr anchor="t">
            <a:noAutofit/>
          </a:bodyPr>
          <a:lstStyle/>
          <a:p>
            <a:pPr>
              <a:lnSpc>
                <a:spcPct val="150000"/>
              </a:lnSpc>
              <a:spcBef>
                <a:spcPts val="1200"/>
              </a:spcBef>
              <a:buSzPct val="100000"/>
              <a:buFont typeface="Wingdings" charset="2"/>
              <a:buChar char="§"/>
            </a:pPr>
            <a:r>
              <a:rPr lang="en-US" sz="3000" dirty="0">
                <a:latin typeface="Helvetica Neue" charset="0"/>
                <a:ea typeface="Helvetica Neue" charset="0"/>
                <a:cs typeface="Helvetica Neue" charset="0"/>
              </a:rPr>
              <a:t>Follows tree paradigm </a:t>
            </a:r>
            <a:r>
              <a:rPr lang="en-US" sz="3000" dirty="0">
                <a:solidFill>
                  <a:schemeClr val="tx1">
                    <a:lumMod val="60000"/>
                    <a:lumOff val="40000"/>
                  </a:schemeClr>
                </a:solidFill>
                <a:latin typeface="Helvetica Neue" charset="0"/>
                <a:ea typeface="Helvetica Neue" charset="0"/>
                <a:cs typeface="Helvetica Neue" charset="0"/>
              </a:rPr>
              <a:t>[</a:t>
            </a:r>
            <a:r>
              <a:rPr lang="en-US" sz="3000" dirty="0">
                <a:solidFill>
                  <a:schemeClr val="tx1">
                    <a:lumMod val="60000"/>
                    <a:lumOff val="40000"/>
                  </a:schemeClr>
                </a:solidFill>
                <a:latin typeface="Helvetica Neue"/>
              </a:rPr>
              <a:t>SCS+11</a:t>
            </a:r>
            <a:r>
              <a:rPr lang="en-US" sz="3000" dirty="0">
                <a:solidFill>
                  <a:schemeClr val="tx1">
                    <a:lumMod val="60000"/>
                    <a:lumOff val="40000"/>
                  </a:schemeClr>
                </a:solidFill>
                <a:latin typeface="Helvetica Neue" charset="0"/>
                <a:ea typeface="Helvetica Neue" charset="0"/>
                <a:cs typeface="Helvetica Neue" charset="0"/>
              </a:rPr>
              <a:t>] </a:t>
            </a:r>
            <a:r>
              <a:rPr lang="en-US" sz="3000" dirty="0">
                <a:solidFill>
                  <a:schemeClr val="bg2">
                    <a:lumMod val="10000"/>
                  </a:schemeClr>
                </a:solidFill>
                <a:latin typeface="Helvetica Neue" charset="0"/>
                <a:ea typeface="Helvetica Neue" charset="0"/>
                <a:cs typeface="Helvetica Neue" charset="0"/>
              </a:rPr>
              <a:t>with two main phases</a:t>
            </a:r>
          </a:p>
          <a:p>
            <a:pPr marL="958895" lvl="1" indent="-514350">
              <a:lnSpc>
                <a:spcPct val="150000"/>
              </a:lnSpc>
              <a:spcBef>
                <a:spcPts val="1200"/>
              </a:spcBef>
              <a:buSzPct val="100000"/>
              <a:buFont typeface="+mj-lt"/>
              <a:buAutoNum type="arabicPeriod"/>
            </a:pPr>
            <a:r>
              <a:rPr lang="en-US" sz="3000" dirty="0">
                <a:latin typeface="Helvetica Neue" charset="0"/>
                <a:ea typeface="Helvetica Neue" charset="0"/>
                <a:cs typeface="Helvetica Neue" charset="0"/>
              </a:rPr>
              <a:t>Read: Entire path but only </a:t>
            </a:r>
            <a:r>
              <a:rPr lang="en-US" sz="3000" u="sng" dirty="0">
                <a:latin typeface="Helvetica Neue" charset="0"/>
                <a:ea typeface="Helvetica Neue" charset="0"/>
                <a:cs typeface="Helvetica Neue" charset="0"/>
              </a:rPr>
              <a:t>put 1 blo</a:t>
            </a:r>
            <a:r>
              <a:rPr lang="en-US" sz="3000" dirty="0">
                <a:latin typeface="Helvetica Neue" charset="0"/>
                <a:ea typeface="Helvetica Neue" charset="0"/>
                <a:cs typeface="Helvetica Neue" charset="0"/>
              </a:rPr>
              <a:t>ck to the stash</a:t>
            </a:r>
          </a:p>
          <a:p>
            <a:pPr marL="958895" lvl="1" indent="-514350">
              <a:lnSpc>
                <a:spcPct val="150000"/>
              </a:lnSpc>
              <a:spcBef>
                <a:spcPts val="1200"/>
              </a:spcBef>
              <a:buSzPct val="100000"/>
              <a:buFont typeface="+mj-lt"/>
              <a:buAutoNum type="arabicPeriod"/>
            </a:pPr>
            <a:r>
              <a:rPr lang="en-US" sz="3000" dirty="0">
                <a:latin typeface="Helvetica Neue" charset="0"/>
                <a:ea typeface="Helvetica Neue" charset="0"/>
                <a:cs typeface="Helvetica Neue" charset="0"/>
              </a:rPr>
              <a:t>Eviction: Push blocks to deeper levels as much as possible in a </a:t>
            </a:r>
            <a:r>
              <a:rPr lang="en-US" sz="3000" u="sng" dirty="0">
                <a:latin typeface="Helvetica Neue" charset="0"/>
                <a:ea typeface="Helvetica Neue" charset="0"/>
                <a:cs typeface="Helvetica Neue" charset="0"/>
              </a:rPr>
              <a:t>single scan</a:t>
            </a:r>
          </a:p>
          <a:p>
            <a:pPr>
              <a:lnSpc>
                <a:spcPct val="150000"/>
              </a:lnSpc>
              <a:spcBef>
                <a:spcPts val="1200"/>
              </a:spcBef>
              <a:buSzPct val="100000"/>
              <a:buFont typeface="Wingdings" charset="2"/>
              <a:buChar char="§"/>
            </a:pPr>
            <a:r>
              <a:rPr lang="en-US" sz="3000" dirty="0">
                <a:latin typeface="Helvetica Neue" charset="0"/>
                <a:ea typeface="Helvetica Neue" charset="0"/>
                <a:cs typeface="Helvetica Neue" charset="0"/>
              </a:rPr>
              <a:t>Evict path: Deterministic, reverse lexicographic order</a:t>
            </a:r>
          </a:p>
        </p:txBody>
      </p:sp>
      <p:sp>
        <p:nvSpPr>
          <p:cNvPr id="4" name="Slide Number Placeholder 3">
            <a:extLst>
              <a:ext uri="{FF2B5EF4-FFF2-40B4-BE49-F238E27FC236}">
                <a16:creationId xmlns:a16="http://schemas.microsoft.com/office/drawing/2014/main" id="{A873C45D-51E6-4B99-B8B3-33A2679E8213}"/>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133" name="Text Placeholder 2">
            <a:extLst>
              <a:ext uri="{FF2B5EF4-FFF2-40B4-BE49-F238E27FC236}">
                <a16:creationId xmlns:a16="http://schemas.microsoft.com/office/drawing/2014/main" id="{EEF40124-12BE-1047-B6A9-0880371DE7A7}"/>
              </a:ext>
            </a:extLst>
          </p:cNvPr>
          <p:cNvSpPr txBox="1">
            <a:spLocks/>
          </p:cNvSpPr>
          <p:nvPr/>
        </p:nvSpPr>
        <p:spPr>
          <a:xfrm>
            <a:off x="13359881" y="5211119"/>
            <a:ext cx="2084310" cy="50485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defTabSz="914492" hangingPunct="1">
              <a:spcBef>
                <a:spcPts val="1200"/>
              </a:spcBef>
              <a:buSzPct val="100000"/>
              <a:buNone/>
              <a:defRPr/>
            </a:pPr>
            <a:r>
              <a:rPr lang="en-US" sz="2000" u="sng" dirty="0">
                <a:latin typeface="Helvetica Neue" charset="0"/>
                <a:ea typeface="Helvetica Neue" charset="0"/>
                <a:cs typeface="Helvetica Neue" charset="0"/>
              </a:rPr>
              <a:t>Position map</a:t>
            </a:r>
          </a:p>
        </p:txBody>
      </p:sp>
      <p:graphicFrame>
        <p:nvGraphicFramePr>
          <p:cNvPr id="134" name="Table 133">
            <a:extLst>
              <a:ext uri="{FF2B5EF4-FFF2-40B4-BE49-F238E27FC236}">
                <a16:creationId xmlns:a16="http://schemas.microsoft.com/office/drawing/2014/main" id="{0D0FE7AC-43AB-6C40-8DED-E315DF858435}"/>
              </a:ext>
            </a:extLst>
          </p:cNvPr>
          <p:cNvGraphicFramePr>
            <a:graphicFrameLocks noGrp="1"/>
          </p:cNvGraphicFramePr>
          <p:nvPr>
            <p:extLst>
              <p:ext uri="{D42A27DB-BD31-4B8C-83A1-F6EECF244321}">
                <p14:modId xmlns:p14="http://schemas.microsoft.com/office/powerpoint/2010/main" val="3709915357"/>
              </p:ext>
            </p:extLst>
          </p:nvPr>
        </p:nvGraphicFramePr>
        <p:xfrm>
          <a:off x="13136173" y="5641626"/>
          <a:ext cx="2105660" cy="2966720"/>
        </p:xfrm>
        <a:graphic>
          <a:graphicData uri="http://schemas.openxmlformats.org/drawingml/2006/table">
            <a:tbl>
              <a:tblPr firstRow="1" bandRow="1">
                <a:tableStyleId>{5940675A-B579-460E-94D1-54222C63F5DA}</a:tableStyleId>
              </a:tblPr>
              <a:tblGrid>
                <a:gridCol w="1097280">
                  <a:extLst>
                    <a:ext uri="{9D8B030D-6E8A-4147-A177-3AD203B41FA5}">
                      <a16:colId xmlns:a16="http://schemas.microsoft.com/office/drawing/2014/main" val="20000"/>
                    </a:ext>
                  </a:extLst>
                </a:gridCol>
                <a:gridCol w="1008380">
                  <a:extLst>
                    <a:ext uri="{9D8B030D-6E8A-4147-A177-3AD203B41FA5}">
                      <a16:colId xmlns:a16="http://schemas.microsoft.com/office/drawing/2014/main" val="20001"/>
                    </a:ext>
                  </a:extLst>
                </a:gridCol>
              </a:tblGrid>
              <a:tr h="370840">
                <a:tc>
                  <a:txBody>
                    <a:bodyPr/>
                    <a:lstStyle/>
                    <a:p>
                      <a:r>
                        <a:rPr lang="en-US" sz="1800" dirty="0">
                          <a:latin typeface="Helvetica Neue" charset="0"/>
                          <a:ea typeface="Helvetica Neue" charset="0"/>
                          <a:cs typeface="Helvetica Neue" charset="0"/>
                        </a:rPr>
                        <a:t>Block ID</a:t>
                      </a:r>
                    </a:p>
                  </a:txBody>
                  <a:tcPr>
                    <a:solidFill>
                      <a:schemeClr val="tx1">
                        <a:lumMod val="20000"/>
                        <a:lumOff val="80000"/>
                      </a:schemeClr>
                    </a:solidFill>
                  </a:tcPr>
                </a:tc>
                <a:tc>
                  <a:txBody>
                    <a:bodyPr/>
                    <a:lstStyle/>
                    <a:p>
                      <a:r>
                        <a:rPr lang="en-US" sz="1800" dirty="0">
                          <a:latin typeface="Helvetica Neue" charset="0"/>
                          <a:ea typeface="Helvetica Neue" charset="0"/>
                          <a:cs typeface="Helvetica Neue" charset="0"/>
                        </a:rPr>
                        <a:t>Path ID</a:t>
                      </a:r>
                    </a:p>
                  </a:txBody>
                  <a:tcPr>
                    <a:solidFill>
                      <a:schemeClr val="tx1">
                        <a:lumMod val="20000"/>
                        <a:lumOff val="80000"/>
                      </a:schemeClr>
                    </a:solidFill>
                  </a:tcPr>
                </a:tc>
                <a:extLst>
                  <a:ext uri="{0D108BD9-81ED-4DB2-BD59-A6C34878D82A}">
                    <a16:rowId xmlns:a16="http://schemas.microsoft.com/office/drawing/2014/main" val="10000"/>
                  </a:ext>
                </a:extLst>
              </a:tr>
              <a:tr h="370840">
                <a:tc>
                  <a:txBody>
                    <a:bodyPr/>
                    <a:lstStyle/>
                    <a:p>
                      <a:r>
                        <a:rPr lang="en-US" sz="1800" dirty="0">
                          <a:latin typeface="Helvetica Neue" charset="0"/>
                          <a:ea typeface="Helvetica Neue" charset="0"/>
                          <a:cs typeface="Helvetica Neue" charset="0"/>
                        </a:rPr>
                        <a:t>1</a:t>
                      </a:r>
                    </a:p>
                  </a:txBody>
                  <a:tcPr/>
                </a:tc>
                <a:tc>
                  <a:txBody>
                    <a:bodyPr/>
                    <a:lstStyle/>
                    <a:p>
                      <a:r>
                        <a:rPr lang="en-US" sz="1800" dirty="0">
                          <a:latin typeface="Helvetica Neue" charset="0"/>
                          <a:ea typeface="Helvetica Neue" charset="0"/>
                          <a:cs typeface="Helvetica Neue" charset="0"/>
                        </a:rPr>
                        <a:t>2</a:t>
                      </a:r>
                    </a:p>
                  </a:txBody>
                  <a:tcPr/>
                </a:tc>
                <a:extLst>
                  <a:ext uri="{0D108BD9-81ED-4DB2-BD59-A6C34878D82A}">
                    <a16:rowId xmlns:a16="http://schemas.microsoft.com/office/drawing/2014/main" val="10001"/>
                  </a:ext>
                </a:extLst>
              </a:tr>
              <a:tr h="370840">
                <a:tc>
                  <a:txBody>
                    <a:bodyPr/>
                    <a:lstStyle/>
                    <a:p>
                      <a:r>
                        <a:rPr lang="en-US" sz="1800" dirty="0">
                          <a:latin typeface="Helvetica Neue" charset="0"/>
                          <a:ea typeface="Helvetica Neue" charset="0"/>
                          <a:cs typeface="Helvetica Neue" charset="0"/>
                        </a:rPr>
                        <a:t>2</a:t>
                      </a:r>
                    </a:p>
                  </a:txBody>
                  <a:tcPr/>
                </a:tc>
                <a:tc>
                  <a:txBody>
                    <a:bodyPr/>
                    <a:lstStyle/>
                    <a:p>
                      <a:r>
                        <a:rPr lang="en-US" sz="1800" dirty="0">
                          <a:latin typeface="Helvetica Neue" charset="0"/>
                          <a:ea typeface="Helvetica Neue" charset="0"/>
                          <a:cs typeface="Helvetica Neue" charset="0"/>
                        </a:rPr>
                        <a:t>5</a:t>
                      </a:r>
                    </a:p>
                  </a:txBody>
                  <a:tcPr/>
                </a:tc>
                <a:extLst>
                  <a:ext uri="{0D108BD9-81ED-4DB2-BD59-A6C34878D82A}">
                    <a16:rowId xmlns:a16="http://schemas.microsoft.com/office/drawing/2014/main" val="10002"/>
                  </a:ext>
                </a:extLst>
              </a:tr>
              <a:tr h="370840">
                <a:tc>
                  <a:txBody>
                    <a:bodyPr/>
                    <a:lstStyle/>
                    <a:p>
                      <a:r>
                        <a:rPr lang="en-US" sz="1800" dirty="0">
                          <a:latin typeface="Helvetica Neue" charset="0"/>
                          <a:ea typeface="Helvetica Neue" charset="0"/>
                          <a:cs typeface="Helvetica Neue" charset="0"/>
                        </a:rPr>
                        <a:t>3</a:t>
                      </a:r>
                    </a:p>
                  </a:txBody>
                  <a:tcPr/>
                </a:tc>
                <a:tc>
                  <a:txBody>
                    <a:bodyPr/>
                    <a:lstStyle/>
                    <a:p>
                      <a:r>
                        <a:rPr lang="en-US" sz="1800" dirty="0">
                          <a:latin typeface="Helvetica Neue" charset="0"/>
                          <a:ea typeface="Helvetica Neue" charset="0"/>
                          <a:cs typeface="Helvetica Neue" charset="0"/>
                        </a:rPr>
                        <a:t>7</a:t>
                      </a:r>
                    </a:p>
                  </a:txBody>
                  <a:tcPr/>
                </a:tc>
                <a:extLst>
                  <a:ext uri="{0D108BD9-81ED-4DB2-BD59-A6C34878D82A}">
                    <a16:rowId xmlns:a16="http://schemas.microsoft.com/office/drawing/2014/main" val="10003"/>
                  </a:ext>
                </a:extLst>
              </a:tr>
              <a:tr h="370840">
                <a:tc>
                  <a:txBody>
                    <a:bodyPr/>
                    <a:lstStyle/>
                    <a:p>
                      <a:r>
                        <a:rPr lang="en-US" sz="1800" dirty="0">
                          <a:latin typeface="Helvetica Neue" charset="0"/>
                          <a:ea typeface="Helvetica Neue" charset="0"/>
                          <a:cs typeface="Helvetica Neue" charset="0"/>
                        </a:rPr>
                        <a:t>4</a:t>
                      </a:r>
                    </a:p>
                  </a:txBody>
                  <a:tcPr/>
                </a:tc>
                <a:tc>
                  <a:txBody>
                    <a:bodyPr/>
                    <a:lstStyle/>
                    <a:p>
                      <a:r>
                        <a:rPr lang="en-US" sz="1800" dirty="0">
                          <a:latin typeface="Helvetica Neue" charset="0"/>
                          <a:ea typeface="Helvetica Neue" charset="0"/>
                          <a:cs typeface="Helvetica Neue" charset="0"/>
                        </a:rPr>
                        <a:t>3</a:t>
                      </a:r>
                    </a:p>
                  </a:txBody>
                  <a:tcPr/>
                </a:tc>
                <a:extLst>
                  <a:ext uri="{0D108BD9-81ED-4DB2-BD59-A6C34878D82A}">
                    <a16:rowId xmlns:a16="http://schemas.microsoft.com/office/drawing/2014/main" val="10004"/>
                  </a:ext>
                </a:extLst>
              </a:tr>
              <a:tr h="370840">
                <a:tc>
                  <a:txBody>
                    <a:bodyPr/>
                    <a:lstStyle/>
                    <a:p>
                      <a:r>
                        <a:rPr lang="en-US" sz="1800" dirty="0">
                          <a:latin typeface="Helvetica Neue" charset="0"/>
                          <a:ea typeface="Helvetica Neue" charset="0"/>
                          <a:cs typeface="Helvetica Neue" charset="0"/>
                        </a:rPr>
                        <a:t>5</a:t>
                      </a:r>
                    </a:p>
                  </a:txBody>
                  <a:tcPr/>
                </a:tc>
                <a:tc>
                  <a:txBody>
                    <a:bodyPr/>
                    <a:lstStyle/>
                    <a:p>
                      <a:r>
                        <a:rPr lang="en-US" sz="1800" dirty="0">
                          <a:latin typeface="Helvetica Neue" charset="0"/>
                          <a:ea typeface="Helvetica Neue" charset="0"/>
                          <a:cs typeface="Helvetica Neue" charset="0"/>
                        </a:rPr>
                        <a:t>4</a:t>
                      </a:r>
                    </a:p>
                  </a:txBody>
                  <a:tcPr/>
                </a:tc>
                <a:extLst>
                  <a:ext uri="{0D108BD9-81ED-4DB2-BD59-A6C34878D82A}">
                    <a16:rowId xmlns:a16="http://schemas.microsoft.com/office/drawing/2014/main" val="10005"/>
                  </a:ext>
                </a:extLst>
              </a:tr>
              <a:tr h="370840">
                <a:tc>
                  <a:txBody>
                    <a:bodyPr/>
                    <a:lstStyle/>
                    <a:p>
                      <a:r>
                        <a:rPr lang="en-US" sz="1800" dirty="0">
                          <a:latin typeface="Helvetica Neue" charset="0"/>
                          <a:ea typeface="Helvetica Neue" charset="0"/>
                          <a:cs typeface="Helvetica Neue" charset="0"/>
                        </a:rPr>
                        <a:t>6</a:t>
                      </a:r>
                    </a:p>
                  </a:txBody>
                  <a:tcPr/>
                </a:tc>
                <a:tc>
                  <a:txBody>
                    <a:bodyPr/>
                    <a:lstStyle/>
                    <a:p>
                      <a:r>
                        <a:rPr lang="en-US" sz="1800" dirty="0">
                          <a:latin typeface="Helvetica Neue" charset="0"/>
                          <a:ea typeface="Helvetica Neue" charset="0"/>
                          <a:cs typeface="Helvetica Neue" charset="0"/>
                        </a:rPr>
                        <a:t>2</a:t>
                      </a:r>
                    </a:p>
                  </a:txBody>
                  <a:tcPr/>
                </a:tc>
                <a:extLst>
                  <a:ext uri="{0D108BD9-81ED-4DB2-BD59-A6C34878D82A}">
                    <a16:rowId xmlns:a16="http://schemas.microsoft.com/office/drawing/2014/main" val="10006"/>
                  </a:ext>
                </a:extLst>
              </a:tr>
              <a:tr h="370840">
                <a:tc>
                  <a:txBody>
                    <a:bodyPr/>
                    <a:lstStyle/>
                    <a:p>
                      <a:r>
                        <a:rPr lang="en-US" sz="1800" dirty="0">
                          <a:latin typeface="Helvetica Neue" charset="0"/>
                          <a:ea typeface="Helvetica Neue" charset="0"/>
                          <a:cs typeface="Helvetica Neue" charset="0"/>
                        </a:rPr>
                        <a:t>7</a:t>
                      </a:r>
                    </a:p>
                  </a:txBody>
                  <a:tcPr/>
                </a:tc>
                <a:tc>
                  <a:txBody>
                    <a:bodyPr/>
                    <a:lstStyle/>
                    <a:p>
                      <a:r>
                        <a:rPr lang="en-US" sz="1800" dirty="0">
                          <a:latin typeface="Helvetica Neue" charset="0"/>
                          <a:ea typeface="Helvetica Neue" charset="0"/>
                          <a:cs typeface="Helvetica Neue" charset="0"/>
                        </a:rPr>
                        <a:t>1</a:t>
                      </a:r>
                    </a:p>
                  </a:txBody>
                  <a:tcPr/>
                </a:tc>
                <a:extLst>
                  <a:ext uri="{0D108BD9-81ED-4DB2-BD59-A6C34878D82A}">
                    <a16:rowId xmlns:a16="http://schemas.microsoft.com/office/drawing/2014/main" val="10007"/>
                  </a:ext>
                </a:extLst>
              </a:tr>
            </a:tbl>
          </a:graphicData>
        </a:graphic>
      </p:graphicFrame>
      <p:sp>
        <p:nvSpPr>
          <p:cNvPr id="255" name="Rectangle 254">
            <a:extLst>
              <a:ext uri="{FF2B5EF4-FFF2-40B4-BE49-F238E27FC236}">
                <a16:creationId xmlns:a16="http://schemas.microsoft.com/office/drawing/2014/main" id="{7A5CC358-CDB9-464F-AF9D-F022CA36F7E6}"/>
              </a:ext>
            </a:extLst>
          </p:cNvPr>
          <p:cNvSpPr/>
          <p:nvPr/>
        </p:nvSpPr>
        <p:spPr>
          <a:xfrm>
            <a:off x="703803" y="5115052"/>
            <a:ext cx="617517" cy="261257"/>
          </a:xfrm>
          <a:prstGeom prst="rect">
            <a:avLst/>
          </a:prstGeom>
          <a:solidFill>
            <a:schemeClr val="accent3">
              <a:lumMod val="60000"/>
              <a:lumOff val="40000"/>
            </a:schemeClr>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58"/>
            <a:endParaRPr lang="en-US" sz="1600" dirty="0">
              <a:solidFill>
                <a:schemeClr val="bg2">
                  <a:lumMod val="10000"/>
                </a:schemeClr>
              </a:solidFill>
            </a:endParaRPr>
          </a:p>
        </p:txBody>
      </p:sp>
      <p:sp>
        <p:nvSpPr>
          <p:cNvPr id="256" name="Rectangle 255">
            <a:extLst>
              <a:ext uri="{FF2B5EF4-FFF2-40B4-BE49-F238E27FC236}">
                <a16:creationId xmlns:a16="http://schemas.microsoft.com/office/drawing/2014/main" id="{F2B8DB0E-372C-B146-A245-EB31B5EADEDC}"/>
              </a:ext>
            </a:extLst>
          </p:cNvPr>
          <p:cNvSpPr/>
          <p:nvPr/>
        </p:nvSpPr>
        <p:spPr>
          <a:xfrm>
            <a:off x="3535906" y="5140254"/>
            <a:ext cx="617517" cy="261257"/>
          </a:xfrm>
          <a:prstGeom prst="rect">
            <a:avLst/>
          </a:prstGeom>
          <a:pattFill prst="pct80">
            <a:fgClr>
              <a:schemeClr val="bg1">
                <a:lumMod val="95000"/>
              </a:schemeClr>
            </a:fgClr>
            <a:bgClr>
              <a:schemeClr val="tx1">
                <a:lumMod val="60000"/>
                <a:lumOff val="40000"/>
              </a:schemeClr>
            </a:bgClr>
          </a:patt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58"/>
            <a:endParaRPr lang="en-US" sz="1600">
              <a:solidFill>
                <a:srgbClr val="FFFFFF"/>
              </a:solidFill>
            </a:endParaRPr>
          </a:p>
        </p:txBody>
      </p:sp>
      <p:sp>
        <p:nvSpPr>
          <p:cNvPr id="257" name="Rectangle 256">
            <a:extLst>
              <a:ext uri="{FF2B5EF4-FFF2-40B4-BE49-F238E27FC236}">
                <a16:creationId xmlns:a16="http://schemas.microsoft.com/office/drawing/2014/main" id="{FF15264A-B621-554D-82D9-52C56ECB166F}"/>
              </a:ext>
            </a:extLst>
          </p:cNvPr>
          <p:cNvSpPr/>
          <p:nvPr/>
        </p:nvSpPr>
        <p:spPr>
          <a:xfrm>
            <a:off x="1312458" y="5037995"/>
            <a:ext cx="1393330" cy="400110"/>
          </a:xfrm>
          <a:prstGeom prst="rect">
            <a:avLst/>
          </a:prstGeom>
        </p:spPr>
        <p:txBody>
          <a:bodyPr wrap="none">
            <a:spAutoFit/>
          </a:bodyPr>
          <a:lstStyle/>
          <a:p>
            <a:r>
              <a:rPr lang="en-US" sz="2000" dirty="0">
                <a:solidFill>
                  <a:schemeClr val="tx1">
                    <a:lumMod val="50000"/>
                  </a:schemeClr>
                </a:solidFill>
                <a:latin typeface="Helvetica Neue" charset="0"/>
                <a:ea typeface="Helvetica Neue" charset="0"/>
                <a:cs typeface="Helvetica Neue" charset="0"/>
              </a:rPr>
              <a:t>Real block</a:t>
            </a:r>
            <a:endParaRPr lang="en-US" sz="2000" dirty="0">
              <a:solidFill>
                <a:schemeClr val="tx1">
                  <a:lumMod val="50000"/>
                </a:schemeClr>
              </a:solidFill>
            </a:endParaRPr>
          </a:p>
        </p:txBody>
      </p:sp>
      <p:sp>
        <p:nvSpPr>
          <p:cNvPr id="258" name="Rectangle 257">
            <a:extLst>
              <a:ext uri="{FF2B5EF4-FFF2-40B4-BE49-F238E27FC236}">
                <a16:creationId xmlns:a16="http://schemas.microsoft.com/office/drawing/2014/main" id="{D108933F-124A-1A4A-976D-D9E32EAEC0F3}"/>
              </a:ext>
            </a:extLst>
          </p:cNvPr>
          <p:cNvSpPr/>
          <p:nvPr/>
        </p:nvSpPr>
        <p:spPr>
          <a:xfrm>
            <a:off x="4140143" y="5063435"/>
            <a:ext cx="1771639" cy="400110"/>
          </a:xfrm>
          <a:prstGeom prst="rect">
            <a:avLst/>
          </a:prstGeom>
        </p:spPr>
        <p:txBody>
          <a:bodyPr wrap="none">
            <a:spAutoFit/>
          </a:bodyPr>
          <a:lstStyle/>
          <a:p>
            <a:r>
              <a:rPr lang="en-US" sz="2000" dirty="0">
                <a:solidFill>
                  <a:schemeClr val="tx1">
                    <a:lumMod val="50000"/>
                  </a:schemeClr>
                </a:solidFill>
                <a:latin typeface="Helvetica Neue" charset="0"/>
                <a:ea typeface="Helvetica Neue" charset="0"/>
                <a:cs typeface="Helvetica Neue" charset="0"/>
              </a:rPr>
              <a:t>Dummy block</a:t>
            </a:r>
            <a:endParaRPr lang="en-US" sz="2000" dirty="0">
              <a:solidFill>
                <a:schemeClr val="tx1">
                  <a:lumMod val="50000"/>
                </a:schemeClr>
              </a:solidFill>
            </a:endParaRPr>
          </a:p>
        </p:txBody>
      </p:sp>
      <p:graphicFrame>
        <p:nvGraphicFramePr>
          <p:cNvPr id="5" name="Table 4">
            <a:extLst>
              <a:ext uri="{FF2B5EF4-FFF2-40B4-BE49-F238E27FC236}">
                <a16:creationId xmlns:a16="http://schemas.microsoft.com/office/drawing/2014/main" id="{20B8454A-AC63-704E-ACA8-E1C1707C8B14}"/>
              </a:ext>
            </a:extLst>
          </p:cNvPr>
          <p:cNvGraphicFramePr>
            <a:graphicFrameLocks noGrp="1"/>
          </p:cNvGraphicFramePr>
          <p:nvPr>
            <p:extLst>
              <p:ext uri="{D42A27DB-BD31-4B8C-83A1-F6EECF244321}">
                <p14:modId xmlns:p14="http://schemas.microsoft.com/office/powerpoint/2010/main" val="3800588045"/>
              </p:ext>
            </p:extLst>
          </p:nvPr>
        </p:nvGraphicFramePr>
        <p:xfrm>
          <a:off x="799099" y="8105261"/>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endPar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1485514119"/>
                  </a:ext>
                </a:extLst>
              </a:tr>
              <a:tr h="252426">
                <a:tc>
                  <a:txBody>
                    <a:bodyPr/>
                    <a:lstStyle/>
                    <a:p>
                      <a:r>
                        <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7</a:t>
                      </a:r>
                    </a:p>
                  </a:txBody>
                  <a:tcPr>
                    <a:solidFill>
                      <a:schemeClr val="accent3">
                        <a:lumMod val="60000"/>
                        <a:lumOff val="40000"/>
                      </a:schemeClr>
                    </a:solidFill>
                  </a:tcPr>
                </a:tc>
                <a:extLst>
                  <a:ext uri="{0D108BD9-81ED-4DB2-BD59-A6C34878D82A}">
                    <a16:rowId xmlns:a16="http://schemas.microsoft.com/office/drawing/2014/main" val="3154205641"/>
                  </a:ext>
                </a:extLst>
              </a:tr>
            </a:tbl>
          </a:graphicData>
        </a:graphic>
      </p:graphicFrame>
      <p:graphicFrame>
        <p:nvGraphicFramePr>
          <p:cNvPr id="262" name="Table 261">
            <a:extLst>
              <a:ext uri="{FF2B5EF4-FFF2-40B4-BE49-F238E27FC236}">
                <a16:creationId xmlns:a16="http://schemas.microsoft.com/office/drawing/2014/main" id="{F70DE62A-481E-5045-8433-BD441C5D8673}"/>
              </a:ext>
            </a:extLst>
          </p:cNvPr>
          <p:cNvGraphicFramePr>
            <a:graphicFrameLocks noGrp="1"/>
          </p:cNvGraphicFramePr>
          <p:nvPr>
            <p:extLst>
              <p:ext uri="{D42A27DB-BD31-4B8C-83A1-F6EECF244321}">
                <p14:modId xmlns:p14="http://schemas.microsoft.com/office/powerpoint/2010/main" val="2544372276"/>
              </p:ext>
            </p:extLst>
          </p:nvPr>
        </p:nvGraphicFramePr>
        <p:xfrm>
          <a:off x="1781125" y="8105261"/>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r>
                        <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6</a:t>
                      </a:r>
                    </a:p>
                  </a:txBody>
                  <a:tcPr>
                    <a:solidFill>
                      <a:schemeClr val="accent3">
                        <a:lumMod val="60000"/>
                        <a:lumOff val="40000"/>
                      </a:schemeClr>
                    </a:solidFill>
                  </a:tcPr>
                </a:tc>
                <a:extLst>
                  <a:ext uri="{0D108BD9-81ED-4DB2-BD59-A6C34878D82A}">
                    <a16:rowId xmlns:a16="http://schemas.microsoft.com/office/drawing/2014/main" val="1485514119"/>
                  </a:ext>
                </a:extLst>
              </a:tr>
              <a:tr h="252426">
                <a:tc>
                  <a:txBody>
                    <a:bodyPr/>
                    <a:lstStyle/>
                    <a:p>
                      <a:endPar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63" name="Table 262">
            <a:extLst>
              <a:ext uri="{FF2B5EF4-FFF2-40B4-BE49-F238E27FC236}">
                <a16:creationId xmlns:a16="http://schemas.microsoft.com/office/drawing/2014/main" id="{C045D7F5-19C6-F34A-A211-5C9CB0CF7025}"/>
              </a:ext>
            </a:extLst>
          </p:cNvPr>
          <p:cNvGraphicFramePr>
            <a:graphicFrameLocks noGrp="1"/>
          </p:cNvGraphicFramePr>
          <p:nvPr>
            <p:extLst>
              <p:ext uri="{D42A27DB-BD31-4B8C-83A1-F6EECF244321}">
                <p14:modId xmlns:p14="http://schemas.microsoft.com/office/powerpoint/2010/main" val="3516060210"/>
              </p:ext>
            </p:extLst>
          </p:nvPr>
        </p:nvGraphicFramePr>
        <p:xfrm>
          <a:off x="2835419" y="8103494"/>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r>
                        <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4</a:t>
                      </a:r>
                    </a:p>
                  </a:txBody>
                  <a:tcPr>
                    <a:solidFill>
                      <a:schemeClr val="accent3">
                        <a:lumMod val="60000"/>
                        <a:lumOff val="40000"/>
                      </a:schemeClr>
                    </a:solidFill>
                  </a:tcPr>
                </a:tc>
                <a:extLst>
                  <a:ext uri="{0D108BD9-81ED-4DB2-BD59-A6C34878D82A}">
                    <a16:rowId xmlns:a16="http://schemas.microsoft.com/office/drawing/2014/main" val="1485514119"/>
                  </a:ext>
                </a:extLst>
              </a:tr>
              <a:tr h="252426">
                <a:tc>
                  <a:txBody>
                    <a:bodyPr/>
                    <a:lstStyle/>
                    <a:p>
                      <a:endPar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64" name="Table 263">
            <a:extLst>
              <a:ext uri="{FF2B5EF4-FFF2-40B4-BE49-F238E27FC236}">
                <a16:creationId xmlns:a16="http://schemas.microsoft.com/office/drawing/2014/main" id="{F597D614-EE01-0F42-A4A4-EF2ED2FE385F}"/>
              </a:ext>
            </a:extLst>
          </p:cNvPr>
          <p:cNvGraphicFramePr>
            <a:graphicFrameLocks noGrp="1"/>
          </p:cNvGraphicFramePr>
          <p:nvPr>
            <p:extLst>
              <p:ext uri="{D42A27DB-BD31-4B8C-83A1-F6EECF244321}">
                <p14:modId xmlns:p14="http://schemas.microsoft.com/office/powerpoint/2010/main" val="2464187584"/>
              </p:ext>
            </p:extLst>
          </p:nvPr>
        </p:nvGraphicFramePr>
        <p:xfrm>
          <a:off x="3817445" y="8103494"/>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1485514119"/>
                  </a:ext>
                </a:extLst>
              </a:tr>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65" name="Table 264">
            <a:extLst>
              <a:ext uri="{FF2B5EF4-FFF2-40B4-BE49-F238E27FC236}">
                <a16:creationId xmlns:a16="http://schemas.microsoft.com/office/drawing/2014/main" id="{6BB5927D-759D-794F-80B3-4000A6B01315}"/>
              </a:ext>
            </a:extLst>
          </p:cNvPr>
          <p:cNvGraphicFramePr>
            <a:graphicFrameLocks noGrp="1"/>
          </p:cNvGraphicFramePr>
          <p:nvPr>
            <p:extLst>
              <p:ext uri="{D42A27DB-BD31-4B8C-83A1-F6EECF244321}">
                <p14:modId xmlns:p14="http://schemas.microsoft.com/office/powerpoint/2010/main" val="4290333801"/>
              </p:ext>
            </p:extLst>
          </p:nvPr>
        </p:nvGraphicFramePr>
        <p:xfrm>
          <a:off x="4914090" y="8105261"/>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1485514119"/>
                  </a:ext>
                </a:extLst>
              </a:tr>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66" name="Table 265">
            <a:extLst>
              <a:ext uri="{FF2B5EF4-FFF2-40B4-BE49-F238E27FC236}">
                <a16:creationId xmlns:a16="http://schemas.microsoft.com/office/drawing/2014/main" id="{DE0619CB-48E2-1446-ADD5-0DB92A6EB318}"/>
              </a:ext>
            </a:extLst>
          </p:cNvPr>
          <p:cNvGraphicFramePr>
            <a:graphicFrameLocks noGrp="1"/>
          </p:cNvGraphicFramePr>
          <p:nvPr>
            <p:extLst>
              <p:ext uri="{D42A27DB-BD31-4B8C-83A1-F6EECF244321}">
                <p14:modId xmlns:p14="http://schemas.microsoft.com/office/powerpoint/2010/main" val="3437232200"/>
              </p:ext>
            </p:extLst>
          </p:nvPr>
        </p:nvGraphicFramePr>
        <p:xfrm>
          <a:off x="5896116" y="8105261"/>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1485514119"/>
                  </a:ext>
                </a:extLst>
              </a:tr>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67" name="Table 266">
            <a:extLst>
              <a:ext uri="{FF2B5EF4-FFF2-40B4-BE49-F238E27FC236}">
                <a16:creationId xmlns:a16="http://schemas.microsoft.com/office/drawing/2014/main" id="{646DF359-CDDB-4546-AE37-95AD266B7E0A}"/>
              </a:ext>
            </a:extLst>
          </p:cNvPr>
          <p:cNvGraphicFramePr>
            <a:graphicFrameLocks noGrp="1"/>
          </p:cNvGraphicFramePr>
          <p:nvPr>
            <p:extLst>
              <p:ext uri="{D42A27DB-BD31-4B8C-83A1-F6EECF244321}">
                <p14:modId xmlns:p14="http://schemas.microsoft.com/office/powerpoint/2010/main" val="4125956514"/>
              </p:ext>
            </p:extLst>
          </p:nvPr>
        </p:nvGraphicFramePr>
        <p:xfrm>
          <a:off x="6950410" y="8103494"/>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1485514119"/>
                  </a:ext>
                </a:extLst>
              </a:tr>
              <a:tr h="252426">
                <a:tc>
                  <a:txBody>
                    <a:bodyPr/>
                    <a:lstStyle/>
                    <a:p>
                      <a:r>
                        <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3</a:t>
                      </a:r>
                    </a:p>
                  </a:txBody>
                  <a:tcPr>
                    <a:solidFill>
                      <a:schemeClr val="accent3">
                        <a:lumMod val="60000"/>
                        <a:lumOff val="40000"/>
                      </a:schemeClr>
                    </a:solidFill>
                  </a:tcPr>
                </a:tc>
                <a:extLst>
                  <a:ext uri="{0D108BD9-81ED-4DB2-BD59-A6C34878D82A}">
                    <a16:rowId xmlns:a16="http://schemas.microsoft.com/office/drawing/2014/main" val="3154205641"/>
                  </a:ext>
                </a:extLst>
              </a:tr>
            </a:tbl>
          </a:graphicData>
        </a:graphic>
      </p:graphicFrame>
      <p:graphicFrame>
        <p:nvGraphicFramePr>
          <p:cNvPr id="268" name="Table 267">
            <a:extLst>
              <a:ext uri="{FF2B5EF4-FFF2-40B4-BE49-F238E27FC236}">
                <a16:creationId xmlns:a16="http://schemas.microsoft.com/office/drawing/2014/main" id="{082010D1-4F23-1E4A-82FD-C9E55102DA80}"/>
              </a:ext>
            </a:extLst>
          </p:cNvPr>
          <p:cNvGraphicFramePr>
            <a:graphicFrameLocks noGrp="1"/>
          </p:cNvGraphicFramePr>
          <p:nvPr>
            <p:extLst>
              <p:ext uri="{D42A27DB-BD31-4B8C-83A1-F6EECF244321}">
                <p14:modId xmlns:p14="http://schemas.microsoft.com/office/powerpoint/2010/main" val="1577562046"/>
              </p:ext>
            </p:extLst>
          </p:nvPr>
        </p:nvGraphicFramePr>
        <p:xfrm>
          <a:off x="7932436" y="8103494"/>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1485514119"/>
                  </a:ext>
                </a:extLst>
              </a:tr>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69" name="Table 268">
            <a:extLst>
              <a:ext uri="{FF2B5EF4-FFF2-40B4-BE49-F238E27FC236}">
                <a16:creationId xmlns:a16="http://schemas.microsoft.com/office/drawing/2014/main" id="{F462552E-2A07-4C45-8A1D-B93B6317203B}"/>
              </a:ext>
            </a:extLst>
          </p:cNvPr>
          <p:cNvGraphicFramePr>
            <a:graphicFrameLocks noGrp="1"/>
          </p:cNvGraphicFramePr>
          <p:nvPr>
            <p:extLst>
              <p:ext uri="{D42A27DB-BD31-4B8C-83A1-F6EECF244321}">
                <p14:modId xmlns:p14="http://schemas.microsoft.com/office/powerpoint/2010/main" val="909068730"/>
              </p:ext>
            </p:extLst>
          </p:nvPr>
        </p:nvGraphicFramePr>
        <p:xfrm>
          <a:off x="1325999" y="7279367"/>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1485514119"/>
                  </a:ext>
                </a:extLst>
              </a:tr>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70" name="Table 269">
            <a:extLst>
              <a:ext uri="{FF2B5EF4-FFF2-40B4-BE49-F238E27FC236}">
                <a16:creationId xmlns:a16="http://schemas.microsoft.com/office/drawing/2014/main" id="{A68A3977-65BC-9E4C-95FE-33EEE2577AB0}"/>
              </a:ext>
            </a:extLst>
          </p:cNvPr>
          <p:cNvGraphicFramePr>
            <a:graphicFrameLocks noGrp="1"/>
          </p:cNvGraphicFramePr>
          <p:nvPr>
            <p:extLst>
              <p:ext uri="{D42A27DB-BD31-4B8C-83A1-F6EECF244321}">
                <p14:modId xmlns:p14="http://schemas.microsoft.com/office/powerpoint/2010/main" val="1624841721"/>
              </p:ext>
            </p:extLst>
          </p:nvPr>
        </p:nvGraphicFramePr>
        <p:xfrm>
          <a:off x="3347800" y="7279367"/>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1485514119"/>
                  </a:ext>
                </a:extLst>
              </a:tr>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71" name="Table 270">
            <a:extLst>
              <a:ext uri="{FF2B5EF4-FFF2-40B4-BE49-F238E27FC236}">
                <a16:creationId xmlns:a16="http://schemas.microsoft.com/office/drawing/2014/main" id="{A00BDB4C-933C-F949-8C64-0C8A0A8CA306}"/>
              </a:ext>
            </a:extLst>
          </p:cNvPr>
          <p:cNvGraphicFramePr>
            <a:graphicFrameLocks noGrp="1"/>
          </p:cNvGraphicFramePr>
          <p:nvPr>
            <p:extLst>
              <p:ext uri="{D42A27DB-BD31-4B8C-83A1-F6EECF244321}">
                <p14:modId xmlns:p14="http://schemas.microsoft.com/office/powerpoint/2010/main" val="1012888182"/>
              </p:ext>
            </p:extLst>
          </p:nvPr>
        </p:nvGraphicFramePr>
        <p:xfrm>
          <a:off x="5325775" y="7279367"/>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r>
                        <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2</a:t>
                      </a:r>
                    </a:p>
                  </a:txBody>
                  <a:tcPr>
                    <a:solidFill>
                      <a:schemeClr val="accent3">
                        <a:lumMod val="60000"/>
                        <a:lumOff val="40000"/>
                      </a:schemeClr>
                    </a:solidFill>
                  </a:tcPr>
                </a:tc>
                <a:extLst>
                  <a:ext uri="{0D108BD9-81ED-4DB2-BD59-A6C34878D82A}">
                    <a16:rowId xmlns:a16="http://schemas.microsoft.com/office/drawing/2014/main" val="1485514119"/>
                  </a:ext>
                </a:extLst>
              </a:tr>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72" name="Table 271">
            <a:extLst>
              <a:ext uri="{FF2B5EF4-FFF2-40B4-BE49-F238E27FC236}">
                <a16:creationId xmlns:a16="http://schemas.microsoft.com/office/drawing/2014/main" id="{827793DB-2765-D04A-B7AB-93E118B3E602}"/>
              </a:ext>
            </a:extLst>
          </p:cNvPr>
          <p:cNvGraphicFramePr>
            <a:graphicFrameLocks noGrp="1"/>
          </p:cNvGraphicFramePr>
          <p:nvPr>
            <p:extLst>
              <p:ext uri="{D42A27DB-BD31-4B8C-83A1-F6EECF244321}">
                <p14:modId xmlns:p14="http://schemas.microsoft.com/office/powerpoint/2010/main" val="534808527"/>
              </p:ext>
            </p:extLst>
          </p:nvPr>
        </p:nvGraphicFramePr>
        <p:xfrm>
          <a:off x="7482535" y="7307771"/>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1485514119"/>
                  </a:ext>
                </a:extLst>
              </a:tr>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73" name="Table 272">
            <a:extLst>
              <a:ext uri="{FF2B5EF4-FFF2-40B4-BE49-F238E27FC236}">
                <a16:creationId xmlns:a16="http://schemas.microsoft.com/office/drawing/2014/main" id="{238749E8-AE42-A847-8C7B-B12CD82A1918}"/>
              </a:ext>
            </a:extLst>
          </p:cNvPr>
          <p:cNvGraphicFramePr>
            <a:graphicFrameLocks noGrp="1"/>
          </p:cNvGraphicFramePr>
          <p:nvPr>
            <p:extLst>
              <p:ext uri="{D42A27DB-BD31-4B8C-83A1-F6EECF244321}">
                <p14:modId xmlns:p14="http://schemas.microsoft.com/office/powerpoint/2010/main" val="3225207951"/>
              </p:ext>
            </p:extLst>
          </p:nvPr>
        </p:nvGraphicFramePr>
        <p:xfrm>
          <a:off x="2315868" y="6505231"/>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r>
                        <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1</a:t>
                      </a:r>
                    </a:p>
                  </a:txBody>
                  <a:tcPr>
                    <a:solidFill>
                      <a:schemeClr val="accent3">
                        <a:lumMod val="60000"/>
                        <a:lumOff val="40000"/>
                      </a:schemeClr>
                    </a:solidFill>
                  </a:tcPr>
                </a:tc>
                <a:extLst>
                  <a:ext uri="{0D108BD9-81ED-4DB2-BD59-A6C34878D82A}">
                    <a16:rowId xmlns:a16="http://schemas.microsoft.com/office/drawing/2014/main" val="1485514119"/>
                  </a:ext>
                </a:extLst>
              </a:tr>
              <a:tr h="252426">
                <a:tc>
                  <a:txBody>
                    <a:bodyPr/>
                    <a:lstStyle/>
                    <a:p>
                      <a:endPar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274" name="Table 273">
            <a:extLst>
              <a:ext uri="{FF2B5EF4-FFF2-40B4-BE49-F238E27FC236}">
                <a16:creationId xmlns:a16="http://schemas.microsoft.com/office/drawing/2014/main" id="{54113E00-D982-BE4E-8BC4-5156EEF51C3A}"/>
              </a:ext>
            </a:extLst>
          </p:cNvPr>
          <p:cNvGraphicFramePr>
            <a:graphicFrameLocks noGrp="1"/>
          </p:cNvGraphicFramePr>
          <p:nvPr>
            <p:extLst>
              <p:ext uri="{D42A27DB-BD31-4B8C-83A1-F6EECF244321}">
                <p14:modId xmlns:p14="http://schemas.microsoft.com/office/powerpoint/2010/main" val="3696828408"/>
              </p:ext>
            </p:extLst>
          </p:nvPr>
        </p:nvGraphicFramePr>
        <p:xfrm>
          <a:off x="6394659" y="6502937"/>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3156404493"/>
                    </a:ext>
                  </a:extLst>
                </a:gridCol>
              </a:tblGrid>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1485514119"/>
                  </a:ext>
                </a:extLst>
              </a:tr>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154205641"/>
                  </a:ext>
                </a:extLst>
              </a:tr>
            </a:tbl>
          </a:graphicData>
        </a:graphic>
      </p:graphicFrame>
      <p:graphicFrame>
        <p:nvGraphicFramePr>
          <p:cNvPr id="6" name="Table 5">
            <a:extLst>
              <a:ext uri="{FF2B5EF4-FFF2-40B4-BE49-F238E27FC236}">
                <a16:creationId xmlns:a16="http://schemas.microsoft.com/office/drawing/2014/main" id="{644E2B46-59E3-1A4B-9769-1BF8F72068FF}"/>
              </a:ext>
            </a:extLst>
          </p:cNvPr>
          <p:cNvGraphicFramePr>
            <a:graphicFrameLocks noGrp="1"/>
          </p:cNvGraphicFramePr>
          <p:nvPr>
            <p:extLst>
              <p:ext uri="{D42A27DB-BD31-4B8C-83A1-F6EECF244321}">
                <p14:modId xmlns:p14="http://schemas.microsoft.com/office/powerpoint/2010/main" val="3439704866"/>
              </p:ext>
            </p:extLst>
          </p:nvPr>
        </p:nvGraphicFramePr>
        <p:xfrm>
          <a:off x="4413957" y="5676914"/>
          <a:ext cx="586007" cy="504852"/>
        </p:xfrm>
        <a:graphic>
          <a:graphicData uri="http://schemas.openxmlformats.org/drawingml/2006/table">
            <a:tbl>
              <a:tblPr firstRow="1" bandRow="1">
                <a:tableStyleId>{5940675A-B579-460E-94D1-54222C63F5DA}</a:tableStyleId>
              </a:tblPr>
              <a:tblGrid>
                <a:gridCol w="586007">
                  <a:extLst>
                    <a:ext uri="{9D8B030D-6E8A-4147-A177-3AD203B41FA5}">
                      <a16:colId xmlns:a16="http://schemas.microsoft.com/office/drawing/2014/main" val="1638731804"/>
                    </a:ext>
                  </a:extLst>
                </a:gridCol>
              </a:tblGrid>
              <a:tr h="252426">
                <a:tc>
                  <a:txBody>
                    <a:bodyPr/>
                    <a:lstStyle/>
                    <a:p>
                      <a:r>
                        <a:rPr lang="en-US" sz="10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5</a:t>
                      </a:r>
                    </a:p>
                  </a:txBody>
                  <a:tcPr>
                    <a:solidFill>
                      <a:schemeClr val="accent3">
                        <a:lumMod val="60000"/>
                        <a:lumOff val="40000"/>
                      </a:schemeClr>
                    </a:solidFill>
                  </a:tcPr>
                </a:tc>
                <a:extLst>
                  <a:ext uri="{0D108BD9-81ED-4DB2-BD59-A6C34878D82A}">
                    <a16:rowId xmlns:a16="http://schemas.microsoft.com/office/drawing/2014/main" val="1161233338"/>
                  </a:ext>
                </a:extLst>
              </a:tr>
              <a:tr h="252426">
                <a:tc>
                  <a:txBody>
                    <a:bodyPr/>
                    <a:lstStyle/>
                    <a:p>
                      <a:endParaRPr lang="en-US" sz="1000" dirty="0"/>
                    </a:p>
                  </a:txBody>
                  <a:tcPr>
                    <a:pattFill prst="pct80">
                      <a:fgClr>
                        <a:schemeClr val="bg1">
                          <a:lumMod val="95000"/>
                        </a:schemeClr>
                      </a:fgClr>
                      <a:bgClr>
                        <a:schemeClr val="tx1">
                          <a:lumMod val="60000"/>
                          <a:lumOff val="40000"/>
                        </a:schemeClr>
                      </a:bgClr>
                    </a:pattFill>
                  </a:tcPr>
                </a:tc>
                <a:extLst>
                  <a:ext uri="{0D108BD9-81ED-4DB2-BD59-A6C34878D82A}">
                    <a16:rowId xmlns:a16="http://schemas.microsoft.com/office/drawing/2014/main" val="3551236672"/>
                  </a:ext>
                </a:extLst>
              </a:tr>
            </a:tbl>
          </a:graphicData>
        </a:graphic>
      </p:graphicFrame>
      <p:cxnSp>
        <p:nvCxnSpPr>
          <p:cNvPr id="8" name="Straight Connector 7">
            <a:extLst>
              <a:ext uri="{FF2B5EF4-FFF2-40B4-BE49-F238E27FC236}">
                <a16:creationId xmlns:a16="http://schemas.microsoft.com/office/drawing/2014/main" id="{351263AB-A43A-DF43-8E3E-2FE8AE665B03}"/>
              </a:ext>
            </a:extLst>
          </p:cNvPr>
          <p:cNvCxnSpPr>
            <a:cxnSpLocks/>
            <a:stCxn id="6" idx="2"/>
            <a:endCxn id="273" idx="0"/>
          </p:cNvCxnSpPr>
          <p:nvPr/>
        </p:nvCxnSpPr>
        <p:spPr>
          <a:xfrm flipH="1">
            <a:off x="2608871" y="6181766"/>
            <a:ext cx="2098089" cy="323465"/>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75" name="Straight Connector 274">
            <a:extLst>
              <a:ext uri="{FF2B5EF4-FFF2-40B4-BE49-F238E27FC236}">
                <a16:creationId xmlns:a16="http://schemas.microsoft.com/office/drawing/2014/main" id="{B897C8D7-4BC3-1147-A562-8F65822B51D3}"/>
              </a:ext>
            </a:extLst>
          </p:cNvPr>
          <p:cNvCxnSpPr>
            <a:cxnSpLocks/>
            <a:stCxn id="6" idx="2"/>
            <a:endCxn id="274" idx="0"/>
          </p:cNvCxnSpPr>
          <p:nvPr/>
        </p:nvCxnSpPr>
        <p:spPr>
          <a:xfrm>
            <a:off x="4706960" y="6181766"/>
            <a:ext cx="1980702" cy="321171"/>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77" name="Straight Connector 276">
            <a:extLst>
              <a:ext uri="{FF2B5EF4-FFF2-40B4-BE49-F238E27FC236}">
                <a16:creationId xmlns:a16="http://schemas.microsoft.com/office/drawing/2014/main" id="{A086EEC0-2670-2040-8D2D-42E0FE6111E6}"/>
              </a:ext>
            </a:extLst>
          </p:cNvPr>
          <p:cNvCxnSpPr>
            <a:cxnSpLocks/>
            <a:stCxn id="274" idx="2"/>
            <a:endCxn id="272" idx="0"/>
          </p:cNvCxnSpPr>
          <p:nvPr/>
        </p:nvCxnSpPr>
        <p:spPr>
          <a:xfrm>
            <a:off x="6687662" y="7007789"/>
            <a:ext cx="1087876" cy="29998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78" name="Straight Connector 277">
            <a:extLst>
              <a:ext uri="{FF2B5EF4-FFF2-40B4-BE49-F238E27FC236}">
                <a16:creationId xmlns:a16="http://schemas.microsoft.com/office/drawing/2014/main" id="{C77909EA-B4CA-AB4C-81B7-D05DEC678F7B}"/>
              </a:ext>
            </a:extLst>
          </p:cNvPr>
          <p:cNvCxnSpPr>
            <a:cxnSpLocks/>
            <a:stCxn id="274" idx="2"/>
            <a:endCxn id="271" idx="0"/>
          </p:cNvCxnSpPr>
          <p:nvPr/>
        </p:nvCxnSpPr>
        <p:spPr>
          <a:xfrm flipH="1">
            <a:off x="5618778" y="7007789"/>
            <a:ext cx="1068884" cy="271578"/>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79" name="Straight Connector 278">
            <a:extLst>
              <a:ext uri="{FF2B5EF4-FFF2-40B4-BE49-F238E27FC236}">
                <a16:creationId xmlns:a16="http://schemas.microsoft.com/office/drawing/2014/main" id="{00D3A8EF-419C-014E-836F-189923ED620F}"/>
              </a:ext>
            </a:extLst>
          </p:cNvPr>
          <p:cNvCxnSpPr>
            <a:cxnSpLocks/>
            <a:stCxn id="266" idx="0"/>
            <a:endCxn id="271" idx="2"/>
          </p:cNvCxnSpPr>
          <p:nvPr/>
        </p:nvCxnSpPr>
        <p:spPr>
          <a:xfrm flipH="1" flipV="1">
            <a:off x="5618778" y="7784219"/>
            <a:ext cx="570341" cy="32104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0" name="Straight Connector 279">
            <a:extLst>
              <a:ext uri="{FF2B5EF4-FFF2-40B4-BE49-F238E27FC236}">
                <a16:creationId xmlns:a16="http://schemas.microsoft.com/office/drawing/2014/main" id="{C232F00C-8822-9443-9920-8BECC64A35DB}"/>
              </a:ext>
            </a:extLst>
          </p:cNvPr>
          <p:cNvCxnSpPr>
            <a:cxnSpLocks/>
            <a:stCxn id="265" idx="0"/>
            <a:endCxn id="271" idx="2"/>
          </p:cNvCxnSpPr>
          <p:nvPr/>
        </p:nvCxnSpPr>
        <p:spPr>
          <a:xfrm flipV="1">
            <a:off x="5207093" y="7784219"/>
            <a:ext cx="411685" cy="32104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1" name="Straight Connector 280">
            <a:extLst>
              <a:ext uri="{FF2B5EF4-FFF2-40B4-BE49-F238E27FC236}">
                <a16:creationId xmlns:a16="http://schemas.microsoft.com/office/drawing/2014/main" id="{A4DFB59E-CAF4-6B4D-B0FE-D83AD76FEBC2}"/>
              </a:ext>
            </a:extLst>
          </p:cNvPr>
          <p:cNvCxnSpPr>
            <a:cxnSpLocks/>
            <a:stCxn id="264" idx="0"/>
            <a:endCxn id="270" idx="2"/>
          </p:cNvCxnSpPr>
          <p:nvPr/>
        </p:nvCxnSpPr>
        <p:spPr>
          <a:xfrm flipH="1" flipV="1">
            <a:off x="3640803" y="7784219"/>
            <a:ext cx="469645" cy="319275"/>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2" name="Straight Connector 281">
            <a:extLst>
              <a:ext uri="{FF2B5EF4-FFF2-40B4-BE49-F238E27FC236}">
                <a16:creationId xmlns:a16="http://schemas.microsoft.com/office/drawing/2014/main" id="{F350AA3F-7B29-6C49-A84D-64BB447B9E53}"/>
              </a:ext>
            </a:extLst>
          </p:cNvPr>
          <p:cNvCxnSpPr>
            <a:cxnSpLocks/>
            <a:stCxn id="263" idx="0"/>
            <a:endCxn id="270" idx="2"/>
          </p:cNvCxnSpPr>
          <p:nvPr/>
        </p:nvCxnSpPr>
        <p:spPr>
          <a:xfrm flipV="1">
            <a:off x="3128422" y="7784219"/>
            <a:ext cx="512381" cy="319275"/>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3" name="Straight Connector 282">
            <a:extLst>
              <a:ext uri="{FF2B5EF4-FFF2-40B4-BE49-F238E27FC236}">
                <a16:creationId xmlns:a16="http://schemas.microsoft.com/office/drawing/2014/main" id="{E3D43678-BB88-024B-9A5D-841777596863}"/>
              </a:ext>
            </a:extLst>
          </p:cNvPr>
          <p:cNvCxnSpPr>
            <a:cxnSpLocks/>
            <a:stCxn id="269" idx="0"/>
            <a:endCxn id="273" idx="2"/>
          </p:cNvCxnSpPr>
          <p:nvPr/>
        </p:nvCxnSpPr>
        <p:spPr>
          <a:xfrm flipV="1">
            <a:off x="1619002" y="7010083"/>
            <a:ext cx="989869" cy="269284"/>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4" name="Straight Connector 283">
            <a:extLst>
              <a:ext uri="{FF2B5EF4-FFF2-40B4-BE49-F238E27FC236}">
                <a16:creationId xmlns:a16="http://schemas.microsoft.com/office/drawing/2014/main" id="{4E02257F-CDC8-DC4E-A024-FDA7A20BDC68}"/>
              </a:ext>
            </a:extLst>
          </p:cNvPr>
          <p:cNvCxnSpPr>
            <a:cxnSpLocks/>
            <a:stCxn id="270" idx="0"/>
            <a:endCxn id="273" idx="2"/>
          </p:cNvCxnSpPr>
          <p:nvPr/>
        </p:nvCxnSpPr>
        <p:spPr>
          <a:xfrm flipH="1" flipV="1">
            <a:off x="2608871" y="7010083"/>
            <a:ext cx="1031932" cy="269284"/>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5" name="Straight Connector 284">
            <a:extLst>
              <a:ext uri="{FF2B5EF4-FFF2-40B4-BE49-F238E27FC236}">
                <a16:creationId xmlns:a16="http://schemas.microsoft.com/office/drawing/2014/main" id="{EA847BDA-780B-F642-8656-8566E1394ABE}"/>
              </a:ext>
            </a:extLst>
          </p:cNvPr>
          <p:cNvCxnSpPr>
            <a:cxnSpLocks/>
            <a:stCxn id="5" idx="0"/>
            <a:endCxn id="269" idx="2"/>
          </p:cNvCxnSpPr>
          <p:nvPr/>
        </p:nvCxnSpPr>
        <p:spPr>
          <a:xfrm flipV="1">
            <a:off x="1092102" y="7784219"/>
            <a:ext cx="526900" cy="32104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6" name="Straight Connector 285">
            <a:extLst>
              <a:ext uri="{FF2B5EF4-FFF2-40B4-BE49-F238E27FC236}">
                <a16:creationId xmlns:a16="http://schemas.microsoft.com/office/drawing/2014/main" id="{A041282D-193F-0744-A80D-4498A0BB4D98}"/>
              </a:ext>
            </a:extLst>
          </p:cNvPr>
          <p:cNvCxnSpPr>
            <a:cxnSpLocks/>
            <a:stCxn id="262" idx="0"/>
            <a:endCxn id="269" idx="2"/>
          </p:cNvCxnSpPr>
          <p:nvPr/>
        </p:nvCxnSpPr>
        <p:spPr>
          <a:xfrm flipH="1" flipV="1">
            <a:off x="1619002" y="7784219"/>
            <a:ext cx="455126" cy="32104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7" name="Straight Connector 286">
            <a:extLst>
              <a:ext uri="{FF2B5EF4-FFF2-40B4-BE49-F238E27FC236}">
                <a16:creationId xmlns:a16="http://schemas.microsoft.com/office/drawing/2014/main" id="{5F7B19BC-DBEF-3D49-90A3-A3A6F0DD006A}"/>
              </a:ext>
            </a:extLst>
          </p:cNvPr>
          <p:cNvCxnSpPr>
            <a:cxnSpLocks/>
            <a:stCxn id="267" idx="0"/>
            <a:endCxn id="272" idx="2"/>
          </p:cNvCxnSpPr>
          <p:nvPr/>
        </p:nvCxnSpPr>
        <p:spPr>
          <a:xfrm flipV="1">
            <a:off x="7243413" y="7812623"/>
            <a:ext cx="532125" cy="290871"/>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8" name="Straight Connector 287">
            <a:extLst>
              <a:ext uri="{FF2B5EF4-FFF2-40B4-BE49-F238E27FC236}">
                <a16:creationId xmlns:a16="http://schemas.microsoft.com/office/drawing/2014/main" id="{3718F0FC-8543-4243-9191-A5C1FA06CA76}"/>
              </a:ext>
            </a:extLst>
          </p:cNvPr>
          <p:cNvCxnSpPr>
            <a:cxnSpLocks/>
            <a:stCxn id="268" idx="0"/>
            <a:endCxn id="272" idx="2"/>
          </p:cNvCxnSpPr>
          <p:nvPr/>
        </p:nvCxnSpPr>
        <p:spPr>
          <a:xfrm flipH="1" flipV="1">
            <a:off x="7775538" y="7812623"/>
            <a:ext cx="449901" cy="290871"/>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89" name="Rectangle 288">
            <a:extLst>
              <a:ext uri="{FF2B5EF4-FFF2-40B4-BE49-F238E27FC236}">
                <a16:creationId xmlns:a16="http://schemas.microsoft.com/office/drawing/2014/main" id="{C864FB38-8B69-2B44-AC3A-0E1C25A13AF6}"/>
              </a:ext>
            </a:extLst>
          </p:cNvPr>
          <p:cNvSpPr/>
          <p:nvPr/>
        </p:nvSpPr>
        <p:spPr>
          <a:xfrm>
            <a:off x="8661669" y="8595558"/>
            <a:ext cx="861133" cy="338554"/>
          </a:xfrm>
          <a:prstGeom prst="rect">
            <a:avLst/>
          </a:prstGeom>
        </p:spPr>
        <p:txBody>
          <a:bodyPr wrap="none">
            <a:spAutoFit/>
          </a:bodyPr>
          <a:lstStyle/>
          <a:p>
            <a:r>
              <a:rPr lang="en-US" sz="1600" dirty="0">
                <a:solidFill>
                  <a:schemeClr val="accent5"/>
                </a:solidFill>
                <a:latin typeface="Helvetica Neue" charset="0"/>
                <a:ea typeface="Helvetica Neue" charset="0"/>
                <a:cs typeface="Helvetica Neue" charset="0"/>
              </a:rPr>
              <a:t>Path ID</a:t>
            </a:r>
            <a:endParaRPr lang="en-US" sz="1600" dirty="0">
              <a:solidFill>
                <a:schemeClr val="accent5"/>
              </a:solidFill>
            </a:endParaRPr>
          </a:p>
        </p:txBody>
      </p:sp>
      <p:sp>
        <p:nvSpPr>
          <p:cNvPr id="290" name="Rectangle 289">
            <a:extLst>
              <a:ext uri="{FF2B5EF4-FFF2-40B4-BE49-F238E27FC236}">
                <a16:creationId xmlns:a16="http://schemas.microsoft.com/office/drawing/2014/main" id="{3D057467-A9E8-E641-82A8-2CCCE03CA025}"/>
              </a:ext>
            </a:extLst>
          </p:cNvPr>
          <p:cNvSpPr/>
          <p:nvPr/>
        </p:nvSpPr>
        <p:spPr>
          <a:xfrm>
            <a:off x="708121" y="8608346"/>
            <a:ext cx="7810322" cy="338554"/>
          </a:xfrm>
          <a:prstGeom prst="rect">
            <a:avLst/>
          </a:prstGeom>
        </p:spPr>
        <p:txBody>
          <a:bodyPr wrap="square">
            <a:spAutoFit/>
          </a:bodyPr>
          <a:lstStyle/>
          <a:p>
            <a:r>
              <a:rPr lang="en-US" sz="1600" dirty="0">
                <a:solidFill>
                  <a:schemeClr val="accent5"/>
                </a:solidFill>
                <a:latin typeface="Helvetica Neue" charset="0"/>
                <a:ea typeface="Helvetica Neue" charset="0"/>
                <a:cs typeface="Helvetica Neue" charset="0"/>
              </a:rPr>
              <a:t>    1               2                 3               4                 5                6                 7              8</a:t>
            </a:r>
            <a:endParaRPr lang="en-US" sz="1600" dirty="0">
              <a:solidFill>
                <a:schemeClr val="accent5"/>
              </a:solidFill>
            </a:endParaRPr>
          </a:p>
        </p:txBody>
      </p:sp>
      <p:cxnSp>
        <p:nvCxnSpPr>
          <p:cNvPr id="37" name="Straight Arrow Connector 36">
            <a:extLst>
              <a:ext uri="{FF2B5EF4-FFF2-40B4-BE49-F238E27FC236}">
                <a16:creationId xmlns:a16="http://schemas.microsoft.com/office/drawing/2014/main" id="{A9F8E291-A0D2-DD45-97A3-4467DAA23BB2}"/>
              </a:ext>
            </a:extLst>
          </p:cNvPr>
          <p:cNvCxnSpPr/>
          <p:nvPr/>
        </p:nvCxnSpPr>
        <p:spPr>
          <a:xfrm>
            <a:off x="7099966" y="6502937"/>
            <a:ext cx="0" cy="504852"/>
          </a:xfrm>
          <a:prstGeom prst="straightConnector1">
            <a:avLst/>
          </a:prstGeom>
          <a:noFill/>
          <a:ln w="12700" cap="flat">
            <a:solidFill>
              <a:srgbClr val="000000"/>
            </a:solidFill>
            <a:prstDash val="solid"/>
            <a:miter lim="400000"/>
            <a:headEnd type="triangle" w="lg" len="lg"/>
            <a:tailEnd type="triangle" w="lg" len="lg"/>
          </a:ln>
          <a:effectLst/>
          <a:sp3d/>
        </p:spPr>
        <p:style>
          <a:lnRef idx="0">
            <a:scrgbClr r="0" g="0" b="0"/>
          </a:lnRef>
          <a:fillRef idx="0">
            <a:scrgbClr r="0" g="0" b="0"/>
          </a:fillRef>
          <a:effectRef idx="0">
            <a:scrgbClr r="0" g="0" b="0"/>
          </a:effectRef>
          <a:fontRef idx="none"/>
        </p:style>
      </p:cxnSp>
      <p:sp>
        <p:nvSpPr>
          <p:cNvPr id="291" name="Rectangle 290">
            <a:extLst>
              <a:ext uri="{FF2B5EF4-FFF2-40B4-BE49-F238E27FC236}">
                <a16:creationId xmlns:a16="http://schemas.microsoft.com/office/drawing/2014/main" id="{AA7EBE4E-3AB3-C647-8FCB-9B9F63D59F1F}"/>
              </a:ext>
            </a:extLst>
          </p:cNvPr>
          <p:cNvSpPr/>
          <p:nvPr/>
        </p:nvSpPr>
        <p:spPr>
          <a:xfrm>
            <a:off x="7161756" y="6577823"/>
            <a:ext cx="1810111" cy="338554"/>
          </a:xfrm>
          <a:prstGeom prst="rect">
            <a:avLst/>
          </a:prstGeom>
        </p:spPr>
        <p:txBody>
          <a:bodyPr wrap="none">
            <a:spAutoFit/>
          </a:bodyPr>
          <a:lstStyle/>
          <a:p>
            <a:r>
              <a:rPr lang="en-US" sz="1600" dirty="0">
                <a:solidFill>
                  <a:schemeClr val="accent5"/>
                </a:solidFill>
                <a:latin typeface="Helvetica Neue" charset="0"/>
                <a:ea typeface="Helvetica Neue" charset="0"/>
                <a:cs typeface="Helvetica Neue" charset="0"/>
              </a:rPr>
              <a:t>Bucket Size Z = 2</a:t>
            </a:r>
            <a:endParaRPr lang="en-US" sz="1600" dirty="0">
              <a:solidFill>
                <a:schemeClr val="accent5"/>
              </a:solidFill>
            </a:endParaRPr>
          </a:p>
        </p:txBody>
      </p:sp>
      <p:sp>
        <p:nvSpPr>
          <p:cNvPr id="292" name="Text Placeholder 2">
            <a:extLst>
              <a:ext uri="{FF2B5EF4-FFF2-40B4-BE49-F238E27FC236}">
                <a16:creationId xmlns:a16="http://schemas.microsoft.com/office/drawing/2014/main" id="{6721B82E-7794-7F4B-BEE9-D6C3C28627F8}"/>
              </a:ext>
            </a:extLst>
          </p:cNvPr>
          <p:cNvSpPr txBox="1">
            <a:spLocks/>
          </p:cNvSpPr>
          <p:nvPr/>
        </p:nvSpPr>
        <p:spPr>
          <a:xfrm>
            <a:off x="10970333" y="5212975"/>
            <a:ext cx="1168319" cy="50485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algn="ctr" defTabSz="914492" hangingPunct="1">
              <a:spcBef>
                <a:spcPts val="1200"/>
              </a:spcBef>
              <a:buSzPct val="100000"/>
              <a:buNone/>
              <a:defRPr/>
            </a:pPr>
            <a:r>
              <a:rPr lang="en-US" sz="2000" u="sng" dirty="0">
                <a:latin typeface="Helvetica Neue" charset="0"/>
                <a:ea typeface="Helvetica Neue" charset="0"/>
                <a:cs typeface="Helvetica Neue" charset="0"/>
              </a:rPr>
              <a:t>Stash S</a:t>
            </a:r>
          </a:p>
        </p:txBody>
      </p:sp>
      <p:graphicFrame>
        <p:nvGraphicFramePr>
          <p:cNvPr id="38" name="Table 37">
            <a:extLst>
              <a:ext uri="{FF2B5EF4-FFF2-40B4-BE49-F238E27FC236}">
                <a16:creationId xmlns:a16="http://schemas.microsoft.com/office/drawing/2014/main" id="{64D80581-AF40-734F-ACAD-CC78F1E4CEA3}"/>
              </a:ext>
            </a:extLst>
          </p:cNvPr>
          <p:cNvGraphicFramePr>
            <a:graphicFrameLocks noGrp="1"/>
          </p:cNvGraphicFramePr>
          <p:nvPr>
            <p:extLst>
              <p:ext uri="{D42A27DB-BD31-4B8C-83A1-F6EECF244321}">
                <p14:modId xmlns:p14="http://schemas.microsoft.com/office/powerpoint/2010/main" val="3192591083"/>
              </p:ext>
            </p:extLst>
          </p:nvPr>
        </p:nvGraphicFramePr>
        <p:xfrm>
          <a:off x="11119993" y="5676914"/>
          <a:ext cx="884243" cy="2966720"/>
        </p:xfrm>
        <a:graphic>
          <a:graphicData uri="http://schemas.openxmlformats.org/drawingml/2006/table">
            <a:tbl>
              <a:tblPr firstRow="1" bandRow="1">
                <a:tableStyleId>{5940675A-B579-460E-94D1-54222C63F5DA}</a:tableStyleId>
              </a:tblPr>
              <a:tblGrid>
                <a:gridCol w="884243">
                  <a:extLst>
                    <a:ext uri="{9D8B030D-6E8A-4147-A177-3AD203B41FA5}">
                      <a16:colId xmlns:a16="http://schemas.microsoft.com/office/drawing/2014/main" val="4039028161"/>
                    </a:ext>
                  </a:extLst>
                </a:gridCol>
              </a:tblGrid>
              <a:tr h="370840">
                <a:tc>
                  <a:txBody>
                    <a:bodyPr/>
                    <a:lstStyle/>
                    <a:p>
                      <a:endParaRPr lang="en-US"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2761343483"/>
                  </a:ext>
                </a:extLst>
              </a:tr>
              <a:tr h="370840">
                <a:tc>
                  <a:txBody>
                    <a:bodyPr/>
                    <a:lstStyle/>
                    <a:p>
                      <a:endParaRPr lang="en-US" dirty="0"/>
                    </a:p>
                  </a:txBody>
                  <a:tcPr/>
                </a:tc>
                <a:extLst>
                  <a:ext uri="{0D108BD9-81ED-4DB2-BD59-A6C34878D82A}">
                    <a16:rowId xmlns:a16="http://schemas.microsoft.com/office/drawing/2014/main" val="2990033120"/>
                  </a:ext>
                </a:extLst>
              </a:tr>
              <a:tr h="370840">
                <a:tc>
                  <a:txBody>
                    <a:bodyPr/>
                    <a:lstStyle/>
                    <a:p>
                      <a:endParaRPr lang="en-US" dirty="0"/>
                    </a:p>
                  </a:txBody>
                  <a:tcPr/>
                </a:tc>
                <a:extLst>
                  <a:ext uri="{0D108BD9-81ED-4DB2-BD59-A6C34878D82A}">
                    <a16:rowId xmlns:a16="http://schemas.microsoft.com/office/drawing/2014/main" val="1271707017"/>
                  </a:ext>
                </a:extLst>
              </a:tr>
              <a:tr h="370840">
                <a:tc>
                  <a:txBody>
                    <a:bodyPr/>
                    <a:lstStyle/>
                    <a:p>
                      <a:endParaRPr lang="en-US" dirty="0"/>
                    </a:p>
                  </a:txBody>
                  <a:tcPr/>
                </a:tc>
                <a:extLst>
                  <a:ext uri="{0D108BD9-81ED-4DB2-BD59-A6C34878D82A}">
                    <a16:rowId xmlns:a16="http://schemas.microsoft.com/office/drawing/2014/main" val="3298560060"/>
                  </a:ext>
                </a:extLst>
              </a:tr>
              <a:tr h="370840">
                <a:tc>
                  <a:txBody>
                    <a:bodyPr/>
                    <a:lstStyle/>
                    <a:p>
                      <a:endParaRPr lang="en-US"/>
                    </a:p>
                  </a:txBody>
                  <a:tcPr/>
                </a:tc>
                <a:extLst>
                  <a:ext uri="{0D108BD9-81ED-4DB2-BD59-A6C34878D82A}">
                    <a16:rowId xmlns:a16="http://schemas.microsoft.com/office/drawing/2014/main" val="349722829"/>
                  </a:ext>
                </a:extLst>
              </a:tr>
              <a:tr h="370840">
                <a:tc>
                  <a:txBody>
                    <a:bodyPr/>
                    <a:lstStyle/>
                    <a:p>
                      <a:endParaRPr lang="en-US" dirty="0"/>
                    </a:p>
                  </a:txBody>
                  <a:tcPr>
                    <a:solidFill>
                      <a:schemeClr val="accent3">
                        <a:lumMod val="60000"/>
                        <a:lumOff val="40000"/>
                      </a:schemeClr>
                    </a:solidFill>
                  </a:tcPr>
                </a:tc>
                <a:extLst>
                  <a:ext uri="{0D108BD9-81ED-4DB2-BD59-A6C34878D82A}">
                    <a16:rowId xmlns:a16="http://schemas.microsoft.com/office/drawing/2014/main" val="2373108632"/>
                  </a:ext>
                </a:extLst>
              </a:tr>
              <a:tr h="370840">
                <a:tc>
                  <a:txBody>
                    <a:bodyPr/>
                    <a:lstStyle/>
                    <a:p>
                      <a:endParaRPr lang="en-US" dirty="0"/>
                    </a:p>
                  </a:txBody>
                  <a:tcPr>
                    <a:solidFill>
                      <a:schemeClr val="accent3">
                        <a:lumMod val="60000"/>
                        <a:lumOff val="40000"/>
                      </a:schemeClr>
                    </a:solidFill>
                  </a:tcPr>
                </a:tc>
                <a:extLst>
                  <a:ext uri="{0D108BD9-81ED-4DB2-BD59-A6C34878D82A}">
                    <a16:rowId xmlns:a16="http://schemas.microsoft.com/office/drawing/2014/main" val="2582920734"/>
                  </a:ext>
                </a:extLst>
              </a:tr>
              <a:tr h="370840">
                <a:tc>
                  <a:txBody>
                    <a:bodyPr/>
                    <a:lstStyle/>
                    <a:p>
                      <a:endParaRPr lang="en-US" dirty="0"/>
                    </a:p>
                  </a:txBody>
                  <a:tcPr>
                    <a:solidFill>
                      <a:schemeClr val="accent3">
                        <a:lumMod val="60000"/>
                        <a:lumOff val="40000"/>
                      </a:schemeClr>
                    </a:solidFill>
                  </a:tcPr>
                </a:tc>
                <a:extLst>
                  <a:ext uri="{0D108BD9-81ED-4DB2-BD59-A6C34878D82A}">
                    <a16:rowId xmlns:a16="http://schemas.microsoft.com/office/drawing/2014/main" val="2887538125"/>
                  </a:ext>
                </a:extLst>
              </a:tr>
            </a:tbl>
          </a:graphicData>
        </a:graphic>
      </p:graphicFrame>
      <p:sp>
        <p:nvSpPr>
          <p:cNvPr id="47" name="Title 1">
            <a:extLst>
              <a:ext uri="{FF2B5EF4-FFF2-40B4-BE49-F238E27FC236}">
                <a16:creationId xmlns:a16="http://schemas.microsoft.com/office/drawing/2014/main" id="{398D791C-313A-704C-B401-C6C1A514E1F9}"/>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Circuit-ORAM </a:t>
            </a:r>
            <a:r>
              <a:rPr lang="en-US" sz="4000" dirty="0">
                <a:solidFill>
                  <a:schemeClr val="bg1"/>
                </a:solidFill>
                <a:latin typeface="Helvetica Neue" charset="0"/>
                <a:ea typeface="Helvetica Neue" charset="0"/>
                <a:cs typeface="Helvetica Neue" charset="0"/>
              </a:rPr>
              <a:t>[WCS15]</a:t>
            </a:r>
          </a:p>
        </p:txBody>
      </p:sp>
      <p:sp>
        <p:nvSpPr>
          <p:cNvPr id="50" name="Rectangle 49">
            <a:extLst>
              <a:ext uri="{FF2B5EF4-FFF2-40B4-BE49-F238E27FC236}">
                <a16:creationId xmlns:a16="http://schemas.microsoft.com/office/drawing/2014/main" id="{36B74D9C-C3DC-244B-9519-F8C9D19E3A2E}"/>
              </a:ext>
            </a:extLst>
          </p:cNvPr>
          <p:cNvSpPr/>
          <p:nvPr/>
        </p:nvSpPr>
        <p:spPr>
          <a:xfrm>
            <a:off x="10108993" y="6819226"/>
            <a:ext cx="873957" cy="338554"/>
          </a:xfrm>
          <a:prstGeom prst="rect">
            <a:avLst/>
          </a:prstGeom>
        </p:spPr>
        <p:txBody>
          <a:bodyPr wrap="none">
            <a:spAutoFit/>
          </a:bodyPr>
          <a:lstStyle/>
          <a:p>
            <a:r>
              <a:rPr lang="en-US" sz="1600" dirty="0">
                <a:solidFill>
                  <a:schemeClr val="bg2">
                    <a:lumMod val="10000"/>
                  </a:schemeClr>
                </a:solidFill>
                <a:latin typeface="Helvetica Neue" charset="0"/>
                <a:ea typeface="Helvetica Neue" charset="0"/>
                <a:cs typeface="Helvetica Neue" charset="0"/>
              </a:rPr>
              <a:t>|S| = 80</a:t>
            </a:r>
            <a:endParaRPr lang="en-US" sz="1600" dirty="0">
              <a:solidFill>
                <a:schemeClr val="bg2">
                  <a:lumMod val="10000"/>
                </a:schemeClr>
              </a:solidFill>
            </a:endParaRPr>
          </a:p>
        </p:txBody>
      </p:sp>
      <p:cxnSp>
        <p:nvCxnSpPr>
          <p:cNvPr id="52" name="Straight Arrow Connector 51">
            <a:extLst>
              <a:ext uri="{FF2B5EF4-FFF2-40B4-BE49-F238E27FC236}">
                <a16:creationId xmlns:a16="http://schemas.microsoft.com/office/drawing/2014/main" id="{034B2F6E-E2ED-2947-80F5-279124174F49}"/>
              </a:ext>
            </a:extLst>
          </p:cNvPr>
          <p:cNvCxnSpPr>
            <a:cxnSpLocks/>
          </p:cNvCxnSpPr>
          <p:nvPr/>
        </p:nvCxnSpPr>
        <p:spPr>
          <a:xfrm>
            <a:off x="10970333" y="5688686"/>
            <a:ext cx="0" cy="2919660"/>
          </a:xfrm>
          <a:prstGeom prst="straightConnector1">
            <a:avLst/>
          </a:prstGeom>
          <a:noFill/>
          <a:ln w="12700" cap="flat">
            <a:solidFill>
              <a:srgbClr val="000000"/>
            </a:solidFill>
            <a:prstDash val="solid"/>
            <a:miter lim="400000"/>
            <a:headEnd type="triangle" w="lg" len="lg"/>
            <a:tailEnd type="triangle" w="lg" len="lg"/>
          </a:ln>
          <a:effectLst/>
          <a:sp3d/>
        </p:spPr>
        <p:style>
          <a:lnRef idx="0">
            <a:scrgbClr r="0" g="0" b="0"/>
          </a:lnRef>
          <a:fillRef idx="0">
            <a:scrgbClr r="0" g="0" b="0"/>
          </a:fillRef>
          <a:effectRef idx="0">
            <a:scrgbClr r="0" g="0" b="0"/>
          </a:effectRef>
          <a:fontRef idx="none"/>
        </p:style>
      </p:cxnSp>
      <p:pic>
        <p:nvPicPr>
          <p:cNvPr id="7" name="Audio 6">
            <a:hlinkClick r:id="" action="ppaction://media"/>
            <a:extLst>
              <a:ext uri="{FF2B5EF4-FFF2-40B4-BE49-F238E27FC236}">
                <a16:creationId xmlns:a16="http://schemas.microsoft.com/office/drawing/2014/main" id="{118D9B8A-DC36-FF4A-97A4-E765964A55B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6375063" y="8788400"/>
            <a:ext cx="812800" cy="812800"/>
          </a:xfrm>
          <a:prstGeom prst="rect">
            <a:avLst/>
          </a:prstGeom>
        </p:spPr>
      </p:pic>
    </p:spTree>
    <p:custDataLst>
      <p:tags r:id="rId1"/>
    </p:custDataLst>
    <p:extLst>
      <p:ext uri="{BB962C8B-B14F-4D97-AF65-F5344CB8AC3E}">
        <p14:creationId xmlns:p14="http://schemas.microsoft.com/office/powerpoint/2010/main" val="1964724035"/>
      </p:ext>
    </p:extLst>
  </p:cSld>
  <p:clrMapOvr>
    <a:masterClrMapping/>
  </p:clrMapOvr>
  <p:transition spd="med" advTm="1001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dissolv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4443D9-7245-43FC-8F21-40559110B364}"/>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76" name="TextBox 75">
            <a:extLst>
              <a:ext uri="{FF2B5EF4-FFF2-40B4-BE49-F238E27FC236}">
                <a16:creationId xmlns:a16="http://schemas.microsoft.com/office/drawing/2014/main" id="{CA3F24CB-AC5B-2745-BD80-AA9719E406C2}"/>
              </a:ext>
            </a:extLst>
          </p:cNvPr>
          <p:cNvSpPr txBox="1"/>
          <p:nvPr/>
        </p:nvSpPr>
        <p:spPr>
          <a:xfrm>
            <a:off x="10404053" y="1238048"/>
            <a:ext cx="3971506" cy="7365488"/>
          </a:xfrm>
          <a:prstGeom prst="rect">
            <a:avLst/>
          </a:prstGeom>
          <a:noFill/>
          <a:ln w="12700">
            <a:solidFill>
              <a:schemeClr val="tx1"/>
            </a:solidFill>
          </a:ln>
        </p:spPr>
        <p:txBody>
          <a:bodyPr wrap="none" rtlCol="0" anchor="ctr">
            <a:noAutofit/>
          </a:bodyPr>
          <a:lstStyle/>
          <a:p>
            <a:pPr algn="ctr"/>
            <a:endParaRPr lang="en-US" sz="2800" dirty="0">
              <a:latin typeface="Helvetica Neue"/>
              <a:ea typeface="Helvetica Light" charset="0"/>
              <a:cs typeface="Helvetica Light" charset="0"/>
            </a:endParaRPr>
          </a:p>
          <a:p>
            <a:pPr algn="ctr"/>
            <a:endParaRPr lang="en-US" sz="2800" dirty="0">
              <a:latin typeface="Helvetica Neue"/>
              <a:ea typeface="Helvetica Light" charset="0"/>
              <a:cs typeface="Helvetica Light" charset="0"/>
            </a:endParaRPr>
          </a:p>
          <a:p>
            <a:pPr algn="ctr"/>
            <a:endParaRPr lang="en-US" sz="2800" dirty="0">
              <a:latin typeface="Helvetica Neue"/>
              <a:ea typeface="Helvetica Light" charset="0"/>
              <a:cs typeface="Helvetica Light" charset="0"/>
            </a:endParaRPr>
          </a:p>
          <a:p>
            <a:pPr algn="ctr"/>
            <a:endParaRPr lang="en-US" sz="2800" dirty="0">
              <a:latin typeface="Helvetica Neue"/>
              <a:ea typeface="Helvetica Light" charset="0"/>
              <a:cs typeface="Helvetica Light" charset="0"/>
            </a:endParaRPr>
          </a:p>
          <a:p>
            <a:pPr algn="ctr"/>
            <a:endParaRPr lang="en-US" sz="2800" dirty="0">
              <a:latin typeface="Helvetica Neue"/>
              <a:ea typeface="Helvetica Light" charset="0"/>
              <a:cs typeface="Helvetica Light" charset="0"/>
            </a:endParaRPr>
          </a:p>
        </p:txBody>
      </p:sp>
      <p:sp>
        <p:nvSpPr>
          <p:cNvPr id="79" name="Rectangle 78">
            <a:extLst>
              <a:ext uri="{FF2B5EF4-FFF2-40B4-BE49-F238E27FC236}">
                <a16:creationId xmlns:a16="http://schemas.microsoft.com/office/drawing/2014/main" id="{FE91FF2A-FCC6-0049-9CDC-29892FADF45D}"/>
              </a:ext>
            </a:extLst>
          </p:cNvPr>
          <p:cNvSpPr/>
          <p:nvPr/>
        </p:nvSpPr>
        <p:spPr>
          <a:xfrm>
            <a:off x="10677541" y="7398244"/>
            <a:ext cx="3112249" cy="1035758"/>
          </a:xfrm>
          <a:prstGeom prst="rect">
            <a:avLst/>
          </a:prstGeom>
          <a:solidFill>
            <a:schemeClr val="accent4">
              <a:lumMod val="20000"/>
              <a:lumOff val="80000"/>
              <a:alpha val="60000"/>
            </a:schemeClr>
          </a:solidFill>
          <a:ln>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 name="Rectangle 84">
            <a:extLst>
              <a:ext uri="{FF2B5EF4-FFF2-40B4-BE49-F238E27FC236}">
                <a16:creationId xmlns:a16="http://schemas.microsoft.com/office/drawing/2014/main" id="{7BA554F8-F6D8-B746-933D-BB4937D7077D}"/>
              </a:ext>
            </a:extLst>
          </p:cNvPr>
          <p:cNvSpPr/>
          <p:nvPr/>
        </p:nvSpPr>
        <p:spPr>
          <a:xfrm>
            <a:off x="10653310" y="1870361"/>
            <a:ext cx="3112249" cy="5030735"/>
          </a:xfrm>
          <a:prstGeom prst="rect">
            <a:avLst/>
          </a:prstGeom>
          <a:solidFill>
            <a:schemeClr val="accent1">
              <a:lumMod val="20000"/>
              <a:lumOff val="80000"/>
              <a:alpha val="60000"/>
            </a:schemeClr>
          </a:solidFill>
          <a:ln>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86" name="Straight Arrow Connector 85">
            <a:extLst>
              <a:ext uri="{FF2B5EF4-FFF2-40B4-BE49-F238E27FC236}">
                <a16:creationId xmlns:a16="http://schemas.microsoft.com/office/drawing/2014/main" id="{2030C72A-77D9-4B47-ABCE-EBBF90E1E3AE}"/>
              </a:ext>
            </a:extLst>
          </p:cNvPr>
          <p:cNvCxnSpPr>
            <a:cxnSpLocks/>
          </p:cNvCxnSpPr>
          <p:nvPr/>
        </p:nvCxnSpPr>
        <p:spPr>
          <a:xfrm>
            <a:off x="12124002" y="2224582"/>
            <a:ext cx="0" cy="4670104"/>
          </a:xfrm>
          <a:prstGeom prst="straightConnector1">
            <a:avLst/>
          </a:prstGeom>
          <a:ln w="12700">
            <a:solidFill>
              <a:schemeClr val="accent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F05452A-D487-2A4B-9867-5108F77047D6}"/>
              </a:ext>
            </a:extLst>
          </p:cNvPr>
          <p:cNvSpPr txBox="1"/>
          <p:nvPr/>
        </p:nvSpPr>
        <p:spPr>
          <a:xfrm rot="5400000">
            <a:off x="13415744" y="4731454"/>
            <a:ext cx="1421017" cy="430888"/>
          </a:xfrm>
          <a:prstGeom prst="rect">
            <a:avLst/>
          </a:prstGeom>
          <a:noFill/>
          <a:ln w="12700">
            <a:noFill/>
          </a:ln>
        </p:spPr>
        <p:txBody>
          <a:bodyPr wrap="square" lIns="0" tIns="0" rIns="0" bIns="0" rtlCol="0">
            <a:spAutoFit/>
          </a:bodyPr>
          <a:lstStyle/>
          <a:p>
            <a:pPr algn="ctr">
              <a:tabLst>
                <a:tab pos="1089025" algn="l"/>
              </a:tabLst>
            </a:pPr>
            <a:r>
              <a:rPr lang="en-US" sz="2800" dirty="0">
                <a:latin typeface="Helvetica Neue"/>
              </a:rPr>
              <a:t>SERVER</a:t>
            </a:r>
          </a:p>
        </p:txBody>
      </p:sp>
      <p:sp>
        <p:nvSpPr>
          <p:cNvPr id="88" name="Rounded Rectangle 87">
            <a:extLst>
              <a:ext uri="{FF2B5EF4-FFF2-40B4-BE49-F238E27FC236}">
                <a16:creationId xmlns:a16="http://schemas.microsoft.com/office/drawing/2014/main" id="{95A2E570-DC17-F540-BC4E-2C30AAFA5DE4}"/>
              </a:ext>
            </a:extLst>
          </p:cNvPr>
          <p:cNvSpPr/>
          <p:nvPr/>
        </p:nvSpPr>
        <p:spPr>
          <a:xfrm>
            <a:off x="9397952" y="7519593"/>
            <a:ext cx="3770684" cy="461513"/>
          </a:xfrm>
          <a:prstGeom prst="roundRect">
            <a:avLst>
              <a:gd name="adj" fmla="val 10905"/>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9" name="TextBox 88">
            <a:extLst>
              <a:ext uri="{FF2B5EF4-FFF2-40B4-BE49-F238E27FC236}">
                <a16:creationId xmlns:a16="http://schemas.microsoft.com/office/drawing/2014/main" id="{2E3A3A44-823E-604B-B4DD-5A0269A2444C}"/>
              </a:ext>
            </a:extLst>
          </p:cNvPr>
          <p:cNvSpPr txBox="1"/>
          <p:nvPr/>
        </p:nvSpPr>
        <p:spPr>
          <a:xfrm>
            <a:off x="10927549" y="7074367"/>
            <a:ext cx="2612235" cy="573993"/>
          </a:xfrm>
          <a:prstGeom prst="rect">
            <a:avLst/>
          </a:prstGeom>
          <a:solidFill>
            <a:schemeClr val="accent4">
              <a:lumMod val="50000"/>
            </a:schemeClr>
          </a:solidFill>
          <a:ln w="12700">
            <a:noFill/>
            <a:prstDash val="dash"/>
          </a:ln>
        </p:spPr>
        <p:txBody>
          <a:bodyPr wrap="square" lIns="0" tIns="0" rIns="0" bIns="0" rtlCol="0" anchor="ctr">
            <a:noAutofit/>
          </a:bodyPr>
          <a:lstStyle/>
          <a:p>
            <a:pPr algn="ctr"/>
            <a:r>
              <a:rPr lang="en-US" sz="2800" dirty="0">
                <a:solidFill>
                  <a:schemeClr val="bg1"/>
                </a:solidFill>
                <a:latin typeface="Helvetica Neue"/>
              </a:rPr>
              <a:t>Secure Enclave</a:t>
            </a:r>
          </a:p>
        </p:txBody>
      </p:sp>
      <p:sp>
        <p:nvSpPr>
          <p:cNvPr id="90" name="Rectangle 89">
            <a:extLst>
              <a:ext uri="{FF2B5EF4-FFF2-40B4-BE49-F238E27FC236}">
                <a16:creationId xmlns:a16="http://schemas.microsoft.com/office/drawing/2014/main" id="{20DC3B15-9B29-5A4C-B5F4-C8C187A77D44}"/>
              </a:ext>
            </a:extLst>
          </p:cNvPr>
          <p:cNvSpPr/>
          <p:nvPr/>
        </p:nvSpPr>
        <p:spPr>
          <a:xfrm>
            <a:off x="1250545" y="2571207"/>
            <a:ext cx="3285955" cy="523221"/>
          </a:xfrm>
          <a:prstGeom prst="rect">
            <a:avLst/>
          </a:prstGeom>
        </p:spPr>
        <p:txBody>
          <a:bodyPr wrap="square">
            <a:spAutoFit/>
          </a:bodyPr>
          <a:lstStyle/>
          <a:p>
            <a:pPr algn="ctr"/>
            <a:r>
              <a:rPr lang="en-US" sz="2800" dirty="0">
                <a:latin typeface="Helvetica Neue"/>
                <a:ea typeface="Helvetica Light" charset="0"/>
                <a:cs typeface="Helvetica Light" charset="0"/>
              </a:rPr>
              <a:t>Data Owner</a:t>
            </a:r>
          </a:p>
        </p:txBody>
      </p:sp>
      <p:cxnSp>
        <p:nvCxnSpPr>
          <p:cNvPr id="91" name="Straight Arrow Connector 90">
            <a:extLst>
              <a:ext uri="{FF2B5EF4-FFF2-40B4-BE49-F238E27FC236}">
                <a16:creationId xmlns:a16="http://schemas.microsoft.com/office/drawing/2014/main" id="{974E073B-B8EC-7043-9310-DAEE9E5E2CFE}"/>
              </a:ext>
            </a:extLst>
          </p:cNvPr>
          <p:cNvCxnSpPr>
            <a:cxnSpLocks/>
          </p:cNvCxnSpPr>
          <p:nvPr/>
        </p:nvCxnSpPr>
        <p:spPr>
          <a:xfrm>
            <a:off x="3311781" y="4497234"/>
            <a:ext cx="873166" cy="0"/>
          </a:xfrm>
          <a:prstGeom prst="straightConnector1">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A9487743-6943-C04E-B499-D1A8D5051349}"/>
              </a:ext>
            </a:extLst>
          </p:cNvPr>
          <p:cNvSpPr/>
          <p:nvPr/>
        </p:nvSpPr>
        <p:spPr>
          <a:xfrm flipH="1">
            <a:off x="10835479" y="1423715"/>
            <a:ext cx="2747907" cy="833001"/>
          </a:xfrm>
          <a:prstGeom prst="rect">
            <a:avLst/>
          </a:prstGeom>
          <a:solidFill>
            <a:schemeClr val="accent5">
              <a:lumMod val="50000"/>
            </a:schemeClr>
          </a:solidFill>
          <a:ln w="127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Untrusted Memory</a:t>
            </a:r>
          </a:p>
        </p:txBody>
      </p:sp>
      <p:sp>
        <p:nvSpPr>
          <p:cNvPr id="94" name="Rectangle: Rounded Corners 282">
            <a:extLst>
              <a:ext uri="{FF2B5EF4-FFF2-40B4-BE49-F238E27FC236}">
                <a16:creationId xmlns:a16="http://schemas.microsoft.com/office/drawing/2014/main" id="{132C17B4-F031-A045-B547-153137962A7A}"/>
              </a:ext>
            </a:extLst>
          </p:cNvPr>
          <p:cNvSpPr/>
          <p:nvPr/>
        </p:nvSpPr>
        <p:spPr>
          <a:xfrm>
            <a:off x="4184947" y="4355115"/>
            <a:ext cx="1410364" cy="504242"/>
          </a:xfrm>
          <a:prstGeom prst="roundRect">
            <a:avLst>
              <a:gd name="adj" fmla="val 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chemeClr val="bg2">
                    <a:lumMod val="10000"/>
                  </a:schemeClr>
                </a:solidFill>
                <a:latin typeface="Helvetica Neue"/>
              </a:rPr>
              <a:t>Gen</a:t>
            </a:r>
          </a:p>
        </p:txBody>
      </p:sp>
      <p:sp>
        <p:nvSpPr>
          <p:cNvPr id="112" name="Cylinder 152">
            <a:extLst>
              <a:ext uri="{FF2B5EF4-FFF2-40B4-BE49-F238E27FC236}">
                <a16:creationId xmlns:a16="http://schemas.microsoft.com/office/drawing/2014/main" id="{2D2625A2-2E22-8E41-B3E8-E6C86F3B9722}"/>
              </a:ext>
            </a:extLst>
          </p:cNvPr>
          <p:cNvSpPr/>
          <p:nvPr/>
        </p:nvSpPr>
        <p:spPr>
          <a:xfrm rot="5400000">
            <a:off x="7922846" y="1899345"/>
            <a:ext cx="878246" cy="1939001"/>
          </a:xfrm>
          <a:prstGeom prst="can">
            <a:avLst>
              <a:gd name="adj" fmla="val 33408"/>
            </a:avLst>
          </a:prstGeom>
          <a:solidFill>
            <a:schemeClr val="accent1">
              <a:lumMod val="20000"/>
              <a:lumOff val="8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13" name="Group 112">
            <a:extLst>
              <a:ext uri="{FF2B5EF4-FFF2-40B4-BE49-F238E27FC236}">
                <a16:creationId xmlns:a16="http://schemas.microsoft.com/office/drawing/2014/main" id="{8A3BB3B0-81DC-C248-9527-045536A4153D}"/>
              </a:ext>
            </a:extLst>
          </p:cNvPr>
          <p:cNvGrpSpPr/>
          <p:nvPr/>
        </p:nvGrpSpPr>
        <p:grpSpPr>
          <a:xfrm>
            <a:off x="7388517" y="4692939"/>
            <a:ext cx="1911241" cy="967569"/>
            <a:chOff x="3133766" y="2268972"/>
            <a:chExt cx="1237224" cy="626347"/>
          </a:xfrm>
        </p:grpSpPr>
        <p:sp>
          <p:nvSpPr>
            <p:cNvPr id="114" name="Cylinder 152">
              <a:extLst>
                <a:ext uri="{FF2B5EF4-FFF2-40B4-BE49-F238E27FC236}">
                  <a16:creationId xmlns:a16="http://schemas.microsoft.com/office/drawing/2014/main" id="{0F81C58B-2D66-2D40-8F4C-951E4FE06C3D}"/>
                </a:ext>
              </a:extLst>
            </p:cNvPr>
            <p:cNvSpPr/>
            <p:nvPr/>
          </p:nvSpPr>
          <p:spPr>
            <a:xfrm rot="5400000">
              <a:off x="3468116" y="1934622"/>
              <a:ext cx="568524" cy="1237224"/>
            </a:xfrm>
            <a:prstGeom prst="can">
              <a:avLst>
                <a:gd name="adj" fmla="val 33408"/>
              </a:avLst>
            </a:prstGeom>
            <a:solidFill>
              <a:schemeClr val="accent1">
                <a:lumMod val="20000"/>
                <a:lumOff val="8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Helvetica Neue"/>
              </a:endParaRPr>
            </a:p>
          </p:txBody>
        </p:sp>
        <p:sp>
          <p:nvSpPr>
            <p:cNvPr id="115" name="Rectangle 114">
              <a:extLst>
                <a:ext uri="{FF2B5EF4-FFF2-40B4-BE49-F238E27FC236}">
                  <a16:creationId xmlns:a16="http://schemas.microsoft.com/office/drawing/2014/main" id="{8DC3BC0C-F3A1-AA43-9F5B-2DF950B27882}"/>
                </a:ext>
              </a:extLst>
            </p:cNvPr>
            <p:cNvSpPr/>
            <p:nvPr/>
          </p:nvSpPr>
          <p:spPr>
            <a:xfrm>
              <a:off x="3155798" y="2277687"/>
              <a:ext cx="1136459" cy="617632"/>
            </a:xfrm>
            <a:prstGeom prst="rect">
              <a:avLst/>
            </a:prstGeom>
          </p:spPr>
          <p:txBody>
            <a:bodyPr wrap="square">
              <a:spAutoFit/>
            </a:bodyPr>
            <a:lstStyle/>
            <a:p>
              <a:pPr algn="ctr"/>
              <a:r>
                <a:rPr lang="en-US" sz="2800" dirty="0">
                  <a:solidFill>
                    <a:schemeClr val="accent1">
                      <a:lumMod val="50000"/>
                    </a:schemeClr>
                  </a:solidFill>
                  <a:latin typeface="Helvetica Neue"/>
                </a:rPr>
                <a:t>EDB </a:t>
              </a:r>
            </a:p>
            <a:p>
              <a:pPr algn="ctr"/>
              <a:r>
                <a:rPr lang="en-US" sz="2800" dirty="0" err="1">
                  <a:solidFill>
                    <a:schemeClr val="accent1">
                      <a:lumMod val="50000"/>
                    </a:schemeClr>
                  </a:solidFill>
                  <a:latin typeface="Helvetica Neue"/>
                </a:rPr>
                <a:t>PosMap</a:t>
              </a:r>
              <a:endParaRPr lang="en-US" sz="2800" dirty="0">
                <a:solidFill>
                  <a:schemeClr val="accent1">
                    <a:lumMod val="50000"/>
                  </a:schemeClr>
                </a:solidFill>
                <a:latin typeface="Helvetica Neue"/>
              </a:endParaRPr>
            </a:p>
          </p:txBody>
        </p:sp>
      </p:grpSp>
      <p:sp>
        <p:nvSpPr>
          <p:cNvPr id="116" name="Cylinder 152">
            <a:extLst>
              <a:ext uri="{FF2B5EF4-FFF2-40B4-BE49-F238E27FC236}">
                <a16:creationId xmlns:a16="http://schemas.microsoft.com/office/drawing/2014/main" id="{4CDBF091-9DE1-424C-A1E5-80A73BAD7C21}"/>
              </a:ext>
            </a:extLst>
          </p:cNvPr>
          <p:cNvSpPr/>
          <p:nvPr/>
        </p:nvSpPr>
        <p:spPr>
          <a:xfrm rot="5400000">
            <a:off x="7927544" y="5223063"/>
            <a:ext cx="878246" cy="1923630"/>
          </a:xfrm>
          <a:prstGeom prst="can">
            <a:avLst>
              <a:gd name="adj" fmla="val 33408"/>
            </a:avLst>
          </a:prstGeom>
          <a:solidFill>
            <a:schemeClr val="accent1">
              <a:lumMod val="20000"/>
              <a:lumOff val="8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Helvetica Neue"/>
            </a:endParaRPr>
          </a:p>
        </p:txBody>
      </p:sp>
      <p:sp>
        <p:nvSpPr>
          <p:cNvPr id="126" name="Rectangle: Rounded Corners 301">
            <a:extLst>
              <a:ext uri="{FF2B5EF4-FFF2-40B4-BE49-F238E27FC236}">
                <a16:creationId xmlns:a16="http://schemas.microsoft.com/office/drawing/2014/main" id="{C7CC14F7-C76C-CC45-939D-DBF53279E147}"/>
              </a:ext>
            </a:extLst>
          </p:cNvPr>
          <p:cNvSpPr/>
          <p:nvPr/>
        </p:nvSpPr>
        <p:spPr>
          <a:xfrm>
            <a:off x="7399650" y="5738376"/>
            <a:ext cx="1640544" cy="86177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2800" dirty="0">
                <a:solidFill>
                  <a:schemeClr val="accent1">
                    <a:lumMod val="50000"/>
                  </a:schemeClr>
                </a:solidFill>
                <a:latin typeface="Helvetica Neue"/>
              </a:rPr>
              <a:t>EDB</a:t>
            </a:r>
          </a:p>
          <a:p>
            <a:pPr algn="ctr"/>
            <a:r>
              <a:rPr lang="en-US" sz="2800" dirty="0">
                <a:solidFill>
                  <a:schemeClr val="accent1">
                    <a:lumMod val="50000"/>
                  </a:schemeClr>
                </a:solidFill>
                <a:latin typeface="Helvetica Neue"/>
              </a:rPr>
              <a:t>(+ Stash)</a:t>
            </a:r>
          </a:p>
        </p:txBody>
      </p:sp>
      <p:pic>
        <p:nvPicPr>
          <p:cNvPr id="127" name="Picture 126">
            <a:extLst>
              <a:ext uri="{FF2B5EF4-FFF2-40B4-BE49-F238E27FC236}">
                <a16:creationId xmlns:a16="http://schemas.microsoft.com/office/drawing/2014/main" id="{742BD473-F347-2943-A145-3ABA5A33CA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7610" y="5624637"/>
            <a:ext cx="288286" cy="288286"/>
          </a:xfrm>
          <a:prstGeom prst="rect">
            <a:avLst/>
          </a:prstGeom>
        </p:spPr>
      </p:pic>
      <p:sp>
        <p:nvSpPr>
          <p:cNvPr id="128" name="Rectangle: Rounded Corners 303">
            <a:extLst>
              <a:ext uri="{FF2B5EF4-FFF2-40B4-BE49-F238E27FC236}">
                <a16:creationId xmlns:a16="http://schemas.microsoft.com/office/drawing/2014/main" id="{69FFB6EF-7130-6E48-8EDA-D4636A42D26F}"/>
              </a:ext>
            </a:extLst>
          </p:cNvPr>
          <p:cNvSpPr/>
          <p:nvPr/>
        </p:nvSpPr>
        <p:spPr>
          <a:xfrm>
            <a:off x="7363445" y="2523875"/>
            <a:ext cx="1959784" cy="63218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chemeClr val="accent1">
                    <a:lumMod val="50000"/>
                  </a:schemeClr>
                </a:solidFill>
                <a:latin typeface="Helvetica Neue"/>
              </a:rPr>
              <a:t>EAC</a:t>
            </a:r>
          </a:p>
          <a:p>
            <a:pPr algn="ctr"/>
            <a:r>
              <a:rPr lang="en-US" sz="2800" dirty="0" err="1">
                <a:solidFill>
                  <a:schemeClr val="accent1">
                    <a:lumMod val="50000"/>
                  </a:schemeClr>
                </a:solidFill>
                <a:latin typeface="Helvetica Neue"/>
              </a:rPr>
              <a:t>PosMap</a:t>
            </a:r>
            <a:endParaRPr lang="en-US" sz="2800" dirty="0">
              <a:solidFill>
                <a:schemeClr val="accent1">
                  <a:lumMod val="50000"/>
                </a:schemeClr>
              </a:solidFill>
              <a:latin typeface="Helvetica Neue"/>
            </a:endParaRPr>
          </a:p>
        </p:txBody>
      </p:sp>
      <p:sp>
        <p:nvSpPr>
          <p:cNvPr id="129" name="Cylinder 152">
            <a:extLst>
              <a:ext uri="{FF2B5EF4-FFF2-40B4-BE49-F238E27FC236}">
                <a16:creationId xmlns:a16="http://schemas.microsoft.com/office/drawing/2014/main" id="{006E5388-5E58-A943-B51A-BA3722079342}"/>
              </a:ext>
            </a:extLst>
          </p:cNvPr>
          <p:cNvSpPr/>
          <p:nvPr/>
        </p:nvSpPr>
        <p:spPr>
          <a:xfrm rot="5400000">
            <a:off x="7938233" y="2937223"/>
            <a:ext cx="878246" cy="1944517"/>
          </a:xfrm>
          <a:prstGeom prst="can">
            <a:avLst>
              <a:gd name="adj" fmla="val 33408"/>
            </a:avLst>
          </a:prstGeom>
          <a:solidFill>
            <a:schemeClr val="accent1">
              <a:lumMod val="20000"/>
              <a:lumOff val="8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0" name="Rectangle: Rounded Corners 13">
            <a:extLst>
              <a:ext uri="{FF2B5EF4-FFF2-40B4-BE49-F238E27FC236}">
                <a16:creationId xmlns:a16="http://schemas.microsoft.com/office/drawing/2014/main" id="{1B0EA1FA-73FD-2E4D-870E-9D3A216D5B7C}"/>
              </a:ext>
            </a:extLst>
          </p:cNvPr>
          <p:cNvSpPr/>
          <p:nvPr/>
        </p:nvSpPr>
        <p:spPr>
          <a:xfrm>
            <a:off x="7365277" y="3584756"/>
            <a:ext cx="1959784" cy="63218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chemeClr val="accent1">
                    <a:lumMod val="50000"/>
                  </a:schemeClr>
                </a:solidFill>
                <a:latin typeface="Helvetica Neue"/>
              </a:rPr>
              <a:t>EAC</a:t>
            </a:r>
          </a:p>
          <a:p>
            <a:pPr algn="ctr"/>
            <a:r>
              <a:rPr lang="en-US" sz="2800" dirty="0">
                <a:solidFill>
                  <a:schemeClr val="accent1">
                    <a:lumMod val="50000"/>
                  </a:schemeClr>
                </a:solidFill>
                <a:latin typeface="Helvetica Neue"/>
              </a:rPr>
              <a:t>(+ Stash)</a:t>
            </a:r>
          </a:p>
        </p:txBody>
      </p:sp>
      <p:pic>
        <p:nvPicPr>
          <p:cNvPr id="131" name="Picture 130">
            <a:extLst>
              <a:ext uri="{FF2B5EF4-FFF2-40B4-BE49-F238E27FC236}">
                <a16:creationId xmlns:a16="http://schemas.microsoft.com/office/drawing/2014/main" id="{0F30710C-0608-CD4B-9C71-1162045C01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7612" y="4566738"/>
            <a:ext cx="288286" cy="288286"/>
          </a:xfrm>
          <a:prstGeom prst="rect">
            <a:avLst/>
          </a:prstGeom>
        </p:spPr>
      </p:pic>
      <p:sp>
        <p:nvSpPr>
          <p:cNvPr id="132" name="Parallelogram 131">
            <a:extLst>
              <a:ext uri="{FF2B5EF4-FFF2-40B4-BE49-F238E27FC236}">
                <a16:creationId xmlns:a16="http://schemas.microsoft.com/office/drawing/2014/main" id="{E8641A49-5E7C-6444-8DCA-5A8BB536E54F}"/>
              </a:ext>
            </a:extLst>
          </p:cNvPr>
          <p:cNvSpPr/>
          <p:nvPr/>
        </p:nvSpPr>
        <p:spPr>
          <a:xfrm>
            <a:off x="1704682" y="4137502"/>
            <a:ext cx="1714081" cy="939468"/>
          </a:xfrm>
          <a:prstGeom prst="parallelogram">
            <a:avLst>
              <a:gd name="adj" fmla="val 22775"/>
            </a:avLst>
          </a:prstGeom>
          <a:solidFill>
            <a:schemeClr val="tx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a:p>
        </p:txBody>
      </p:sp>
      <p:pic>
        <p:nvPicPr>
          <p:cNvPr id="133" name="Picture 2" descr="Image result for multiple file icon">
            <a:extLst>
              <a:ext uri="{FF2B5EF4-FFF2-40B4-BE49-F238E27FC236}">
                <a16:creationId xmlns:a16="http://schemas.microsoft.com/office/drawing/2014/main" id="{58F1654F-6A56-0044-BD44-C9BA30AEB9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2387" y="4334435"/>
            <a:ext cx="588892" cy="58889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Image result for multiple file icon">
            <a:extLst>
              <a:ext uri="{FF2B5EF4-FFF2-40B4-BE49-F238E27FC236}">
                <a16:creationId xmlns:a16="http://schemas.microsoft.com/office/drawing/2014/main" id="{13DFD67D-3E66-C345-BBE9-679C3D8956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445" y="4312790"/>
            <a:ext cx="588892" cy="588892"/>
          </a:xfrm>
          <a:prstGeom prst="rect">
            <a:avLst/>
          </a:prstGeom>
          <a:noFill/>
          <a:extLst>
            <a:ext uri="{909E8E84-426E-40DD-AFC4-6F175D3DCCD1}">
              <a14:hiddenFill xmlns:a14="http://schemas.microsoft.com/office/drawing/2010/main">
                <a:solidFill>
                  <a:srgbClr val="FFFFFF"/>
                </a:solidFill>
              </a14:hiddenFill>
            </a:ext>
          </a:extLst>
        </p:spPr>
      </p:pic>
      <p:grpSp>
        <p:nvGrpSpPr>
          <p:cNvPr id="135" name="Group 134">
            <a:extLst>
              <a:ext uri="{FF2B5EF4-FFF2-40B4-BE49-F238E27FC236}">
                <a16:creationId xmlns:a16="http://schemas.microsoft.com/office/drawing/2014/main" id="{D0FE2841-5B7F-B941-8A62-86B6D064FD6E}"/>
              </a:ext>
            </a:extLst>
          </p:cNvPr>
          <p:cNvGrpSpPr/>
          <p:nvPr/>
        </p:nvGrpSpPr>
        <p:grpSpPr>
          <a:xfrm>
            <a:off x="3824123" y="7759935"/>
            <a:ext cx="2162778" cy="547431"/>
            <a:chOff x="3136635" y="3967801"/>
            <a:chExt cx="1400054" cy="354374"/>
          </a:xfrm>
        </p:grpSpPr>
        <p:pic>
          <p:nvPicPr>
            <p:cNvPr id="137" name="Picture 136">
              <a:extLst>
                <a:ext uri="{FF2B5EF4-FFF2-40B4-BE49-F238E27FC236}">
                  <a16:creationId xmlns:a16="http://schemas.microsoft.com/office/drawing/2014/main" id="{973AA677-7163-1243-B539-798794BA10FB}"/>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32281">
              <a:off x="4293590" y="4032056"/>
              <a:ext cx="243099" cy="209650"/>
            </a:xfrm>
            <a:prstGeom prst="rect">
              <a:avLst/>
            </a:prstGeom>
          </p:spPr>
        </p:pic>
        <mc:AlternateContent xmlns:mc="http://schemas.openxmlformats.org/markup-compatibility/2006" xmlns:a14="http://schemas.microsoft.com/office/drawing/2010/main">
          <mc:Choice Requires="a14">
            <p:sp>
              <p:nvSpPr>
                <p:cNvPr id="138" name="Rectangle 137">
                  <a:extLst>
                    <a:ext uri="{FF2B5EF4-FFF2-40B4-BE49-F238E27FC236}">
                      <a16:creationId xmlns:a16="http://schemas.microsoft.com/office/drawing/2014/main" id="{D05BA20A-B37E-194A-898C-2D90CA2B04E0}"/>
                    </a:ext>
                  </a:extLst>
                </p:cNvPr>
                <p:cNvSpPr/>
                <p:nvPr/>
              </p:nvSpPr>
              <p:spPr>
                <a:xfrm>
                  <a:off x="3136635" y="3967801"/>
                  <a:ext cx="1379506" cy="354374"/>
                </a:xfrm>
                <a:prstGeom prst="rect">
                  <a:avLst/>
                </a:prstGeom>
                <a:solidFill>
                  <a:schemeClr val="accent1">
                    <a:lumMod val="20000"/>
                    <a:lumOff val="80000"/>
                  </a:schemeClr>
                </a:solidFill>
                <a:ln w="19050">
                  <a:solidFill>
                    <a:schemeClr val="accent1">
                      <a:lumMod val="50000"/>
                    </a:schemeClr>
                  </a:solidFill>
                </a:ln>
              </p:spPr>
              <p:txBody>
                <a:bodyPr wrap="square" lIns="91440" tIns="0" rIns="91440" bIns="0" anchor="ctr">
                  <a:noAutofit/>
                </a:bodyPr>
                <a:lstStyle/>
                <a:p>
                  <a:r>
                    <a:rPr lang="vi-VN" sz="2200" dirty="0">
                      <a:latin typeface="Helvetica Neue" panose="02000503000000020004"/>
                    </a:rPr>
                    <a:t>ORAM key</a:t>
                  </a:r>
                  <a:r>
                    <a:rPr lang="en-US" sz="2200" dirty="0">
                      <a:latin typeface="Helvetica Neue" panose="02000503000000020004"/>
                    </a:rPr>
                    <a:t> </a:t>
                  </a:r>
                  <a14:m>
                    <m:oMath xmlns:m="http://schemas.openxmlformats.org/officeDocument/2006/math">
                      <m:sSub>
                        <m:sSubPr>
                          <m:ctrlPr>
                            <a:rPr lang="en-US" sz="2200" i="1" dirty="0" err="1" smtClean="0">
                              <a:latin typeface="Cambria Math" panose="02040503050406030204" pitchFamily="18" charset="0"/>
                            </a:rPr>
                          </m:ctrlPr>
                        </m:sSubPr>
                        <m:e>
                          <m:r>
                            <a:rPr lang="en-US" sz="2200" i="1" dirty="0" smtClean="0">
                              <a:latin typeface="Cambria Math" panose="02040503050406030204" pitchFamily="18" charset="0"/>
                            </a:rPr>
                            <m:t>𝑘</m:t>
                          </m:r>
                        </m:e>
                        <m:sub>
                          <m:r>
                            <a:rPr lang="en-US" sz="2200" i="1" dirty="0" err="1" smtClean="0">
                              <a:latin typeface="Cambria Math" panose="02040503050406030204" pitchFamily="18" charset="0"/>
                            </a:rPr>
                            <m:t>𝑜</m:t>
                          </m:r>
                        </m:sub>
                      </m:sSub>
                    </m:oMath>
                  </a14:m>
                  <a:endParaRPr lang="en-US" sz="2200" dirty="0">
                    <a:latin typeface="Helvetica Neue" panose="02000503000000020004"/>
                  </a:endParaRPr>
                </a:p>
              </p:txBody>
            </p:sp>
          </mc:Choice>
          <mc:Fallback xmlns="">
            <p:sp>
              <p:nvSpPr>
                <p:cNvPr id="138" name="Rectangle 137">
                  <a:extLst>
                    <a:ext uri="{FF2B5EF4-FFF2-40B4-BE49-F238E27FC236}">
                      <a16:creationId xmlns:a16="http://schemas.microsoft.com/office/drawing/2014/main" id="{D05BA20A-B37E-194A-898C-2D90CA2B04E0}"/>
                    </a:ext>
                  </a:extLst>
                </p:cNvPr>
                <p:cNvSpPr>
                  <a:spLocks noRot="1" noChangeAspect="1" noMove="1" noResize="1" noEditPoints="1" noAdjustHandles="1" noChangeArrowheads="1" noChangeShapeType="1" noTextEdit="1"/>
                </p:cNvSpPr>
                <p:nvPr/>
              </p:nvSpPr>
              <p:spPr>
                <a:xfrm>
                  <a:off x="3136635" y="3967801"/>
                  <a:ext cx="1379506" cy="354374"/>
                </a:xfrm>
                <a:prstGeom prst="rect">
                  <a:avLst/>
                </a:prstGeom>
                <a:blipFill>
                  <a:blip r:embed="rId9"/>
                  <a:stretch>
                    <a:fillRect l="-3529" b="-11111"/>
                  </a:stretch>
                </a:blipFill>
                <a:ln w="19050">
                  <a:solidFill>
                    <a:schemeClr val="accent1">
                      <a:lumMod val="50000"/>
                    </a:schemeClr>
                  </a:solidFill>
                </a:ln>
              </p:spPr>
              <p:txBody>
                <a:bodyPr/>
                <a:lstStyle/>
                <a:p>
                  <a:r>
                    <a:rPr lang="en-US">
                      <a:noFill/>
                    </a:rPr>
                    <a:t> </a:t>
                  </a:r>
                </a:p>
              </p:txBody>
            </p:sp>
          </mc:Fallback>
        </mc:AlternateContent>
      </p:grpSp>
      <p:pic>
        <p:nvPicPr>
          <p:cNvPr id="139" name="Picture 138">
            <a:extLst>
              <a:ext uri="{FF2B5EF4-FFF2-40B4-BE49-F238E27FC236}">
                <a16:creationId xmlns:a16="http://schemas.microsoft.com/office/drawing/2014/main" id="{4517B2FD-0CF6-6C43-95AF-0BF04D4EF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1352" y="3367065"/>
            <a:ext cx="288286" cy="288286"/>
          </a:xfrm>
          <a:prstGeom prst="rect">
            <a:avLst/>
          </a:prstGeom>
        </p:spPr>
      </p:pic>
      <p:pic>
        <p:nvPicPr>
          <p:cNvPr id="141" name="Picture 140">
            <a:extLst>
              <a:ext uri="{FF2B5EF4-FFF2-40B4-BE49-F238E27FC236}">
                <a16:creationId xmlns:a16="http://schemas.microsoft.com/office/drawing/2014/main" id="{45491ECA-0320-4748-8E8A-E8B0A834D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0280" y="2298694"/>
            <a:ext cx="288286" cy="288286"/>
          </a:xfrm>
          <a:prstGeom prst="rect">
            <a:avLst/>
          </a:prstGeom>
        </p:spPr>
      </p:pic>
      <p:cxnSp>
        <p:nvCxnSpPr>
          <p:cNvPr id="142" name="Straight Arrow Connector 141">
            <a:extLst>
              <a:ext uri="{FF2B5EF4-FFF2-40B4-BE49-F238E27FC236}">
                <a16:creationId xmlns:a16="http://schemas.microsoft.com/office/drawing/2014/main" id="{B1BAF97D-C56F-AD42-8FBE-732444117CB0}"/>
              </a:ext>
            </a:extLst>
          </p:cNvPr>
          <p:cNvCxnSpPr>
            <a:cxnSpLocks/>
            <a:stCxn id="128" idx="3"/>
            <a:endCxn id="144" idx="3"/>
          </p:cNvCxnSpPr>
          <p:nvPr/>
        </p:nvCxnSpPr>
        <p:spPr>
          <a:xfrm flipV="1">
            <a:off x="9323229" y="2835206"/>
            <a:ext cx="1940937" cy="4761"/>
          </a:xfrm>
          <a:prstGeom prst="straightConnector1">
            <a:avLst/>
          </a:prstGeom>
          <a:ln w="12700">
            <a:solidFill>
              <a:schemeClr val="bg2">
                <a:lumMod val="25000"/>
              </a:schemeClr>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4" name="Cylinder 152">
            <a:extLst>
              <a:ext uri="{FF2B5EF4-FFF2-40B4-BE49-F238E27FC236}">
                <a16:creationId xmlns:a16="http://schemas.microsoft.com/office/drawing/2014/main" id="{9964AF9A-DF2B-E24C-B09A-062C412956F9}"/>
              </a:ext>
            </a:extLst>
          </p:cNvPr>
          <p:cNvSpPr/>
          <p:nvPr/>
        </p:nvSpPr>
        <p:spPr>
          <a:xfrm rot="5400000">
            <a:off x="11794544" y="1865705"/>
            <a:ext cx="878246" cy="1939001"/>
          </a:xfrm>
          <a:prstGeom prst="can">
            <a:avLst>
              <a:gd name="adj" fmla="val 33408"/>
            </a:avLst>
          </a:prstGeom>
          <a:solidFill>
            <a:schemeClr val="accent1">
              <a:lumMod val="20000"/>
              <a:lumOff val="80000"/>
            </a:schemeClr>
          </a:solidFill>
          <a:ln w="127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45" name="Group 144">
            <a:extLst>
              <a:ext uri="{FF2B5EF4-FFF2-40B4-BE49-F238E27FC236}">
                <a16:creationId xmlns:a16="http://schemas.microsoft.com/office/drawing/2014/main" id="{ADF5F70B-AC49-A044-A6B9-4C2821738D1F}"/>
              </a:ext>
            </a:extLst>
          </p:cNvPr>
          <p:cNvGrpSpPr/>
          <p:nvPr/>
        </p:nvGrpSpPr>
        <p:grpSpPr>
          <a:xfrm>
            <a:off x="11208169" y="4683823"/>
            <a:ext cx="1911241" cy="878246"/>
            <a:chOff x="3133766" y="2268972"/>
            <a:chExt cx="1237224" cy="568524"/>
          </a:xfrm>
        </p:grpSpPr>
        <p:sp>
          <p:nvSpPr>
            <p:cNvPr id="146" name="Cylinder 152">
              <a:extLst>
                <a:ext uri="{FF2B5EF4-FFF2-40B4-BE49-F238E27FC236}">
                  <a16:creationId xmlns:a16="http://schemas.microsoft.com/office/drawing/2014/main" id="{7989D879-03EB-BB49-8B47-B5E2478B61BF}"/>
                </a:ext>
              </a:extLst>
            </p:cNvPr>
            <p:cNvSpPr/>
            <p:nvPr/>
          </p:nvSpPr>
          <p:spPr>
            <a:xfrm rot="5400000">
              <a:off x="3468116" y="1934622"/>
              <a:ext cx="568524" cy="1237224"/>
            </a:xfrm>
            <a:prstGeom prst="can">
              <a:avLst>
                <a:gd name="adj" fmla="val 33408"/>
              </a:avLst>
            </a:prstGeom>
            <a:solidFill>
              <a:schemeClr val="accent1">
                <a:lumMod val="20000"/>
                <a:lumOff val="80000"/>
              </a:schemeClr>
            </a:solidFill>
            <a:ln w="127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Helvetica Neue"/>
              </a:endParaRPr>
            </a:p>
          </p:txBody>
        </p:sp>
        <p:sp>
          <p:nvSpPr>
            <p:cNvPr id="147" name="Rectangle 146">
              <a:extLst>
                <a:ext uri="{FF2B5EF4-FFF2-40B4-BE49-F238E27FC236}">
                  <a16:creationId xmlns:a16="http://schemas.microsoft.com/office/drawing/2014/main" id="{EB41FD3A-D329-6E45-97F5-7B5A1D56740D}"/>
                </a:ext>
              </a:extLst>
            </p:cNvPr>
            <p:cNvSpPr/>
            <p:nvPr/>
          </p:nvSpPr>
          <p:spPr>
            <a:xfrm>
              <a:off x="3155798" y="2277687"/>
              <a:ext cx="1136459" cy="338701"/>
            </a:xfrm>
            <a:prstGeom prst="rect">
              <a:avLst/>
            </a:prstGeom>
          </p:spPr>
          <p:txBody>
            <a:bodyPr wrap="square">
              <a:spAutoFit/>
            </a:bodyPr>
            <a:lstStyle/>
            <a:p>
              <a:pPr algn="ctr"/>
              <a:endParaRPr lang="en-US" sz="2800" dirty="0">
                <a:solidFill>
                  <a:schemeClr val="accent1">
                    <a:lumMod val="50000"/>
                  </a:schemeClr>
                </a:solidFill>
                <a:latin typeface="Helvetica Neue"/>
              </a:endParaRPr>
            </a:p>
          </p:txBody>
        </p:sp>
      </p:grpSp>
      <p:sp>
        <p:nvSpPr>
          <p:cNvPr id="148" name="Cylinder 152">
            <a:extLst>
              <a:ext uri="{FF2B5EF4-FFF2-40B4-BE49-F238E27FC236}">
                <a16:creationId xmlns:a16="http://schemas.microsoft.com/office/drawing/2014/main" id="{975A20DB-5C0E-0E40-9C56-53DE8F428793}"/>
              </a:ext>
            </a:extLst>
          </p:cNvPr>
          <p:cNvSpPr/>
          <p:nvPr/>
        </p:nvSpPr>
        <p:spPr>
          <a:xfrm rot="5400000">
            <a:off x="11747196" y="5213948"/>
            <a:ext cx="878246" cy="1923630"/>
          </a:xfrm>
          <a:prstGeom prst="can">
            <a:avLst>
              <a:gd name="adj" fmla="val 33408"/>
            </a:avLst>
          </a:prstGeom>
          <a:solidFill>
            <a:schemeClr val="accent1">
              <a:lumMod val="20000"/>
              <a:lumOff val="80000"/>
            </a:schemeClr>
          </a:solidFill>
          <a:ln w="127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Helvetica Neue"/>
            </a:endParaRPr>
          </a:p>
        </p:txBody>
      </p:sp>
      <p:pic>
        <p:nvPicPr>
          <p:cNvPr id="149" name="Picture 148">
            <a:extLst>
              <a:ext uri="{FF2B5EF4-FFF2-40B4-BE49-F238E27FC236}">
                <a16:creationId xmlns:a16="http://schemas.microsoft.com/office/drawing/2014/main" id="{F520F5A3-F77E-1C45-B592-165D0C9224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77263" y="5615521"/>
            <a:ext cx="288286" cy="288286"/>
          </a:xfrm>
          <a:prstGeom prst="rect">
            <a:avLst/>
          </a:prstGeom>
        </p:spPr>
      </p:pic>
      <p:sp>
        <p:nvSpPr>
          <p:cNvPr id="150" name="Rectangle: Rounded Corners 336">
            <a:extLst>
              <a:ext uri="{FF2B5EF4-FFF2-40B4-BE49-F238E27FC236}">
                <a16:creationId xmlns:a16="http://schemas.microsoft.com/office/drawing/2014/main" id="{28AAE9E7-D466-2A41-B9BE-B34456954010}"/>
              </a:ext>
            </a:extLst>
          </p:cNvPr>
          <p:cNvSpPr/>
          <p:nvPr/>
        </p:nvSpPr>
        <p:spPr>
          <a:xfrm>
            <a:off x="11183097" y="2514760"/>
            <a:ext cx="1959784" cy="63218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a:solidFill>
                <a:schemeClr val="accent1">
                  <a:lumMod val="50000"/>
                </a:schemeClr>
              </a:solidFill>
              <a:latin typeface="Helvetica Neue"/>
            </a:endParaRPr>
          </a:p>
        </p:txBody>
      </p:sp>
      <p:sp>
        <p:nvSpPr>
          <p:cNvPr id="151" name="Cylinder 152">
            <a:extLst>
              <a:ext uri="{FF2B5EF4-FFF2-40B4-BE49-F238E27FC236}">
                <a16:creationId xmlns:a16="http://schemas.microsoft.com/office/drawing/2014/main" id="{239533B5-0125-5B47-9CB7-ED461EB6D01F}"/>
              </a:ext>
            </a:extLst>
          </p:cNvPr>
          <p:cNvSpPr/>
          <p:nvPr/>
        </p:nvSpPr>
        <p:spPr>
          <a:xfrm rot="5400000">
            <a:off x="11801645" y="2917626"/>
            <a:ext cx="878246" cy="1965480"/>
          </a:xfrm>
          <a:prstGeom prst="can">
            <a:avLst>
              <a:gd name="adj" fmla="val 33408"/>
            </a:avLst>
          </a:prstGeom>
          <a:solidFill>
            <a:schemeClr val="accent1">
              <a:lumMod val="20000"/>
              <a:lumOff val="80000"/>
            </a:schemeClr>
          </a:solidFill>
          <a:ln w="127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2" name="Rectangle: Rounded Corners 13">
            <a:extLst>
              <a:ext uri="{FF2B5EF4-FFF2-40B4-BE49-F238E27FC236}">
                <a16:creationId xmlns:a16="http://schemas.microsoft.com/office/drawing/2014/main" id="{408D53A2-6C52-9D4C-90E7-EB72BF0C1BE6}"/>
              </a:ext>
            </a:extLst>
          </p:cNvPr>
          <p:cNvSpPr/>
          <p:nvPr/>
        </p:nvSpPr>
        <p:spPr>
          <a:xfrm>
            <a:off x="11223030" y="3575640"/>
            <a:ext cx="1959784" cy="63218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a:solidFill>
                <a:schemeClr val="accent1">
                  <a:lumMod val="50000"/>
                </a:schemeClr>
              </a:solidFill>
              <a:latin typeface="Helvetica Neue"/>
            </a:endParaRPr>
          </a:p>
        </p:txBody>
      </p:sp>
      <p:pic>
        <p:nvPicPr>
          <p:cNvPr id="153" name="Picture 152">
            <a:extLst>
              <a:ext uri="{FF2B5EF4-FFF2-40B4-BE49-F238E27FC236}">
                <a16:creationId xmlns:a16="http://schemas.microsoft.com/office/drawing/2014/main" id="{74126113-11A9-AA4A-8D67-2A3517A353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77264" y="4557622"/>
            <a:ext cx="288286" cy="288286"/>
          </a:xfrm>
          <a:prstGeom prst="rect">
            <a:avLst/>
          </a:prstGeom>
        </p:spPr>
      </p:pic>
      <p:pic>
        <p:nvPicPr>
          <p:cNvPr id="154" name="Picture 153">
            <a:extLst>
              <a:ext uri="{FF2B5EF4-FFF2-40B4-BE49-F238E27FC236}">
                <a16:creationId xmlns:a16="http://schemas.microsoft.com/office/drawing/2014/main" id="{206D08D9-D64F-C44C-992E-2536C48BD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21005" y="3357949"/>
            <a:ext cx="288286" cy="288286"/>
          </a:xfrm>
          <a:prstGeom prst="rect">
            <a:avLst/>
          </a:prstGeom>
        </p:spPr>
      </p:pic>
      <p:pic>
        <p:nvPicPr>
          <p:cNvPr id="155" name="Picture 154">
            <a:extLst>
              <a:ext uri="{FF2B5EF4-FFF2-40B4-BE49-F238E27FC236}">
                <a16:creationId xmlns:a16="http://schemas.microsoft.com/office/drawing/2014/main" id="{503E6521-B532-3740-B8A2-577F4A0A3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35223" y="2298336"/>
            <a:ext cx="288286" cy="288286"/>
          </a:xfrm>
          <a:prstGeom prst="rect">
            <a:avLst/>
          </a:prstGeom>
        </p:spPr>
      </p:pic>
      <p:cxnSp>
        <p:nvCxnSpPr>
          <p:cNvPr id="156" name="Straight Arrow Connector 155">
            <a:extLst>
              <a:ext uri="{FF2B5EF4-FFF2-40B4-BE49-F238E27FC236}">
                <a16:creationId xmlns:a16="http://schemas.microsoft.com/office/drawing/2014/main" id="{47D79D55-6620-304E-8D11-A17FC311EEB4}"/>
              </a:ext>
            </a:extLst>
          </p:cNvPr>
          <p:cNvCxnSpPr>
            <a:cxnSpLocks/>
            <a:stCxn id="129" idx="1"/>
            <a:endCxn id="151" idx="3"/>
          </p:cNvCxnSpPr>
          <p:nvPr/>
        </p:nvCxnSpPr>
        <p:spPr>
          <a:xfrm flipV="1">
            <a:off x="9349616" y="3900367"/>
            <a:ext cx="1908413" cy="9116"/>
          </a:xfrm>
          <a:prstGeom prst="straightConnector1">
            <a:avLst/>
          </a:prstGeom>
          <a:ln w="12700">
            <a:solidFill>
              <a:schemeClr val="bg2">
                <a:lumMod val="25000"/>
              </a:schemeClr>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456C516-695B-9E4B-9DCC-C2E919EF911A}"/>
              </a:ext>
            </a:extLst>
          </p:cNvPr>
          <p:cNvCxnSpPr>
            <a:cxnSpLocks/>
            <a:stCxn id="114" idx="1"/>
            <a:endCxn id="146" idx="3"/>
          </p:cNvCxnSpPr>
          <p:nvPr/>
        </p:nvCxnSpPr>
        <p:spPr>
          <a:xfrm flipV="1">
            <a:off x="9299758" y="5122946"/>
            <a:ext cx="1908411" cy="9116"/>
          </a:xfrm>
          <a:prstGeom prst="straightConnector1">
            <a:avLst/>
          </a:prstGeom>
          <a:ln w="12700">
            <a:solidFill>
              <a:schemeClr val="bg2">
                <a:lumMod val="25000"/>
              </a:schemeClr>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4500816F-108A-F242-B078-A5F13D9CEB48}"/>
              </a:ext>
            </a:extLst>
          </p:cNvPr>
          <p:cNvCxnSpPr>
            <a:cxnSpLocks/>
            <a:stCxn id="116" idx="1"/>
            <a:endCxn id="148" idx="3"/>
          </p:cNvCxnSpPr>
          <p:nvPr/>
        </p:nvCxnSpPr>
        <p:spPr>
          <a:xfrm flipV="1">
            <a:off x="9328482" y="6175763"/>
            <a:ext cx="1896022" cy="9116"/>
          </a:xfrm>
          <a:prstGeom prst="straightConnector1">
            <a:avLst/>
          </a:prstGeom>
          <a:ln w="12700">
            <a:solidFill>
              <a:schemeClr val="bg2">
                <a:lumMod val="25000"/>
              </a:schemeClr>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B92FA5C9-69D3-E540-BC62-C5F02D554DBB}"/>
                  </a:ext>
                </a:extLst>
              </p:cNvPr>
              <p:cNvSpPr/>
              <p:nvPr/>
            </p:nvSpPr>
            <p:spPr>
              <a:xfrm>
                <a:off x="11213464" y="7759935"/>
                <a:ext cx="2345781" cy="547431"/>
              </a:xfrm>
              <a:prstGeom prst="rect">
                <a:avLst/>
              </a:prstGeom>
              <a:solidFill>
                <a:schemeClr val="tx1">
                  <a:lumMod val="20000"/>
                  <a:lumOff val="80000"/>
                </a:schemeClr>
              </a:solidFill>
              <a:ln w="19050">
                <a:solidFill>
                  <a:schemeClr val="tx1">
                    <a:lumMod val="75000"/>
                  </a:schemeClr>
                </a:solidFill>
                <a:prstDash val="solid"/>
              </a:ln>
            </p:spPr>
            <p:txBody>
              <a:bodyPr wrap="square" lIns="91440" tIns="0" rIns="91440" bIns="0" anchor="ctr">
                <a:noAutofit/>
              </a:bodyPr>
              <a:lstStyle/>
              <a:p>
                <a:r>
                  <a:rPr lang="vi-VN" sz="2200" dirty="0">
                    <a:latin typeface="Helvetica Neue" panose="02000503000000020004"/>
                  </a:rPr>
                  <a:t>ORAM key</a:t>
                </a:r>
                <a:r>
                  <a:rPr lang="en-US" sz="2200" dirty="0">
                    <a:latin typeface="Helvetica Neue" panose="02000503000000020004"/>
                  </a:rPr>
                  <a:t> </a:t>
                </a:r>
                <a14:m>
                  <m:oMath xmlns:m="http://schemas.openxmlformats.org/officeDocument/2006/math">
                    <m:sSub>
                      <m:sSubPr>
                        <m:ctrlPr>
                          <a:rPr lang="en-US" sz="2200" i="1" dirty="0" err="1" smtClean="0">
                            <a:latin typeface="Cambria Math" panose="02040503050406030204" pitchFamily="18" charset="0"/>
                          </a:rPr>
                        </m:ctrlPr>
                      </m:sSubPr>
                      <m:e>
                        <m:r>
                          <a:rPr lang="en-US" sz="2200" i="1" dirty="0" smtClean="0">
                            <a:latin typeface="Cambria Math" panose="02040503050406030204" pitchFamily="18" charset="0"/>
                          </a:rPr>
                          <m:t>𝑘</m:t>
                        </m:r>
                      </m:e>
                      <m:sub>
                        <m:r>
                          <a:rPr lang="en-US" sz="2200" i="1" dirty="0" err="1" smtClean="0">
                            <a:latin typeface="Cambria Math" panose="02040503050406030204" pitchFamily="18" charset="0"/>
                          </a:rPr>
                          <m:t>𝑜</m:t>
                        </m:r>
                      </m:sub>
                    </m:sSub>
                  </m:oMath>
                </a14:m>
                <a:endParaRPr lang="en-US" sz="2200" dirty="0">
                  <a:latin typeface="Helvetica Neue" panose="02000503000000020004"/>
                </a:endParaRPr>
              </a:p>
            </p:txBody>
          </p:sp>
        </mc:Choice>
        <mc:Fallback xmlns="">
          <p:sp>
            <p:nvSpPr>
              <p:cNvPr id="161" name="Rectangle 160">
                <a:extLst>
                  <a:ext uri="{FF2B5EF4-FFF2-40B4-BE49-F238E27FC236}">
                    <a16:creationId xmlns:a16="http://schemas.microsoft.com/office/drawing/2014/main" id="{B92FA5C9-69D3-E540-BC62-C5F02D554DBB}"/>
                  </a:ext>
                </a:extLst>
              </p:cNvPr>
              <p:cNvSpPr>
                <a:spLocks noRot="1" noChangeAspect="1" noMove="1" noResize="1" noEditPoints="1" noAdjustHandles="1" noChangeArrowheads="1" noChangeShapeType="1" noTextEdit="1"/>
              </p:cNvSpPr>
              <p:nvPr/>
            </p:nvSpPr>
            <p:spPr>
              <a:xfrm>
                <a:off x="11213464" y="7759935"/>
                <a:ext cx="2345781" cy="547431"/>
              </a:xfrm>
              <a:prstGeom prst="rect">
                <a:avLst/>
              </a:prstGeom>
              <a:blipFill>
                <a:blip r:embed="rId10"/>
                <a:stretch>
                  <a:fillRect l="-3226" b="-11364"/>
                </a:stretch>
              </a:blipFill>
              <a:ln w="19050">
                <a:solidFill>
                  <a:schemeClr val="tx1">
                    <a:lumMod val="75000"/>
                  </a:schemeClr>
                </a:solidFill>
                <a:prstDash val="solid"/>
              </a:ln>
            </p:spPr>
            <p:txBody>
              <a:bodyPr/>
              <a:lstStyle/>
              <a:p>
                <a:r>
                  <a:rPr lang="en-US">
                    <a:noFill/>
                  </a:rPr>
                  <a:t> </a:t>
                </a:r>
              </a:p>
            </p:txBody>
          </p:sp>
        </mc:Fallback>
      </mc:AlternateContent>
      <p:sp>
        <p:nvSpPr>
          <p:cNvPr id="162" name="Rectangle 161">
            <a:extLst>
              <a:ext uri="{FF2B5EF4-FFF2-40B4-BE49-F238E27FC236}">
                <a16:creationId xmlns:a16="http://schemas.microsoft.com/office/drawing/2014/main" id="{30F7F019-35E1-B64A-B65E-DDF544AD0F79}"/>
              </a:ext>
            </a:extLst>
          </p:cNvPr>
          <p:cNvSpPr/>
          <p:nvPr/>
        </p:nvSpPr>
        <p:spPr>
          <a:xfrm>
            <a:off x="5902413" y="7386150"/>
            <a:ext cx="4283991" cy="1301831"/>
          </a:xfrm>
          <a:prstGeom prst="rect">
            <a:avLst/>
          </a:prstGeom>
        </p:spPr>
        <p:txBody>
          <a:bodyPr wrap="square">
            <a:spAutoFit/>
          </a:bodyPr>
          <a:lstStyle/>
          <a:p>
            <a:pPr algn="ctr">
              <a:lnSpc>
                <a:spcPct val="150000"/>
              </a:lnSpc>
            </a:pPr>
            <a:r>
              <a:rPr lang="en-US" sz="2800" i="1" dirty="0">
                <a:solidFill>
                  <a:schemeClr val="bg2">
                    <a:lumMod val="10000"/>
                  </a:schemeClr>
                </a:solidFill>
                <a:latin typeface="Helvetica Neue"/>
              </a:rPr>
              <a:t>Secure channel via remote attestation</a:t>
            </a:r>
          </a:p>
        </p:txBody>
      </p:sp>
      <p:cxnSp>
        <p:nvCxnSpPr>
          <p:cNvPr id="163" name="Straight Arrow Connector 162">
            <a:extLst>
              <a:ext uri="{FF2B5EF4-FFF2-40B4-BE49-F238E27FC236}">
                <a16:creationId xmlns:a16="http://schemas.microsoft.com/office/drawing/2014/main" id="{ABAC0A62-B6D9-7F42-9A68-FD13D2258B85}"/>
              </a:ext>
            </a:extLst>
          </p:cNvPr>
          <p:cNvCxnSpPr>
            <a:cxnSpLocks/>
            <a:stCxn id="94" idx="2"/>
            <a:endCxn id="138" idx="0"/>
          </p:cNvCxnSpPr>
          <p:nvPr/>
        </p:nvCxnSpPr>
        <p:spPr>
          <a:xfrm flipH="1">
            <a:off x="4889642" y="4859357"/>
            <a:ext cx="487" cy="2900578"/>
          </a:xfrm>
          <a:prstGeom prst="straightConnector1">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4" name="Connector: Elbow 64">
            <a:extLst>
              <a:ext uri="{FF2B5EF4-FFF2-40B4-BE49-F238E27FC236}">
                <a16:creationId xmlns:a16="http://schemas.microsoft.com/office/drawing/2014/main" id="{712EAA91-21A1-9543-8357-C64DF37B3A67}"/>
              </a:ext>
            </a:extLst>
          </p:cNvPr>
          <p:cNvCxnSpPr>
            <a:cxnSpLocks/>
            <a:stCxn id="94" idx="3"/>
            <a:endCxn id="112" idx="3"/>
          </p:cNvCxnSpPr>
          <p:nvPr/>
        </p:nvCxnSpPr>
        <p:spPr>
          <a:xfrm flipV="1">
            <a:off x="5595311" y="2868846"/>
            <a:ext cx="1797158" cy="1738390"/>
          </a:xfrm>
          <a:prstGeom prst="bentConnector3">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5" name="Connector: Elbow 352">
            <a:extLst>
              <a:ext uri="{FF2B5EF4-FFF2-40B4-BE49-F238E27FC236}">
                <a16:creationId xmlns:a16="http://schemas.microsoft.com/office/drawing/2014/main" id="{B4F7435F-6AD9-DE41-A479-831725392AD4}"/>
              </a:ext>
            </a:extLst>
          </p:cNvPr>
          <p:cNvCxnSpPr>
            <a:cxnSpLocks/>
            <a:stCxn id="94" idx="3"/>
            <a:endCxn id="130" idx="1"/>
          </p:cNvCxnSpPr>
          <p:nvPr/>
        </p:nvCxnSpPr>
        <p:spPr>
          <a:xfrm flipV="1">
            <a:off x="5595311" y="3900848"/>
            <a:ext cx="1769966" cy="706388"/>
          </a:xfrm>
          <a:prstGeom prst="bentConnector3">
            <a:avLst>
              <a:gd name="adj1" fmla="val 50000"/>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6" name="Connector: Elbow 353">
            <a:extLst>
              <a:ext uri="{FF2B5EF4-FFF2-40B4-BE49-F238E27FC236}">
                <a16:creationId xmlns:a16="http://schemas.microsoft.com/office/drawing/2014/main" id="{E9300222-41DF-114D-B9BE-6F96FE8A8A95}"/>
              </a:ext>
            </a:extLst>
          </p:cNvPr>
          <p:cNvCxnSpPr>
            <a:cxnSpLocks/>
            <a:stCxn id="94" idx="3"/>
            <a:endCxn id="114" idx="3"/>
          </p:cNvCxnSpPr>
          <p:nvPr/>
        </p:nvCxnSpPr>
        <p:spPr>
          <a:xfrm>
            <a:off x="5595311" y="4607236"/>
            <a:ext cx="1793206" cy="524826"/>
          </a:xfrm>
          <a:prstGeom prst="bentConnector3">
            <a:avLst>
              <a:gd name="adj1" fmla="val 50000"/>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7" name="Connector: Elbow 354">
            <a:extLst>
              <a:ext uri="{FF2B5EF4-FFF2-40B4-BE49-F238E27FC236}">
                <a16:creationId xmlns:a16="http://schemas.microsoft.com/office/drawing/2014/main" id="{968E59E1-5F86-824B-94C8-BFA86B1AA96E}"/>
              </a:ext>
            </a:extLst>
          </p:cNvPr>
          <p:cNvCxnSpPr>
            <a:cxnSpLocks/>
            <a:stCxn id="94" idx="3"/>
            <a:endCxn id="116" idx="3"/>
          </p:cNvCxnSpPr>
          <p:nvPr/>
        </p:nvCxnSpPr>
        <p:spPr>
          <a:xfrm>
            <a:off x="5595311" y="4607236"/>
            <a:ext cx="1809541" cy="1577642"/>
          </a:xfrm>
          <a:prstGeom prst="bentConnector3">
            <a:avLst>
              <a:gd name="adj1" fmla="val 50000"/>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1" name="Arrow: Right 97">
            <a:extLst>
              <a:ext uri="{FF2B5EF4-FFF2-40B4-BE49-F238E27FC236}">
                <a16:creationId xmlns:a16="http://schemas.microsoft.com/office/drawing/2014/main" id="{BF28C52A-BC92-C444-9CD9-8455ED222F88}"/>
              </a:ext>
            </a:extLst>
          </p:cNvPr>
          <p:cNvSpPr/>
          <p:nvPr/>
        </p:nvSpPr>
        <p:spPr>
          <a:xfrm>
            <a:off x="6025110" y="7944797"/>
            <a:ext cx="5188662" cy="265555"/>
          </a:xfrm>
          <a:custGeom>
            <a:avLst/>
            <a:gdLst>
              <a:gd name="connsiteX0" fmla="*/ 0 w 5188662"/>
              <a:gd name="connsiteY0" fmla="*/ 66389 h 265555"/>
              <a:gd name="connsiteX1" fmla="*/ 4934860 w 5188662"/>
              <a:gd name="connsiteY1" fmla="*/ 66389 h 265555"/>
              <a:gd name="connsiteX2" fmla="*/ 4934860 w 5188662"/>
              <a:gd name="connsiteY2" fmla="*/ 0 h 265555"/>
              <a:gd name="connsiteX3" fmla="*/ 5188662 w 5188662"/>
              <a:gd name="connsiteY3" fmla="*/ 132778 h 265555"/>
              <a:gd name="connsiteX4" fmla="*/ 4934860 w 5188662"/>
              <a:gd name="connsiteY4" fmla="*/ 265555 h 265555"/>
              <a:gd name="connsiteX5" fmla="*/ 4934860 w 5188662"/>
              <a:gd name="connsiteY5" fmla="*/ 199166 h 265555"/>
              <a:gd name="connsiteX6" fmla="*/ 0 w 5188662"/>
              <a:gd name="connsiteY6" fmla="*/ 199166 h 265555"/>
              <a:gd name="connsiteX7" fmla="*/ 0 w 5188662"/>
              <a:gd name="connsiteY7" fmla="*/ 66389 h 2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8662" h="265555" extrusionOk="0">
                <a:moveTo>
                  <a:pt x="0" y="66389"/>
                </a:moveTo>
                <a:cubicBezTo>
                  <a:pt x="1669839" y="185034"/>
                  <a:pt x="2851812" y="182401"/>
                  <a:pt x="4934860" y="66389"/>
                </a:cubicBezTo>
                <a:cubicBezTo>
                  <a:pt x="4935845" y="53128"/>
                  <a:pt x="4940270" y="10093"/>
                  <a:pt x="4934860" y="0"/>
                </a:cubicBezTo>
                <a:cubicBezTo>
                  <a:pt x="5023323" y="71871"/>
                  <a:pt x="5142689" y="114479"/>
                  <a:pt x="5188662" y="132778"/>
                </a:cubicBezTo>
                <a:cubicBezTo>
                  <a:pt x="5117006" y="179909"/>
                  <a:pt x="5056877" y="223490"/>
                  <a:pt x="4934860" y="265555"/>
                </a:cubicBezTo>
                <a:cubicBezTo>
                  <a:pt x="4931867" y="257820"/>
                  <a:pt x="4932326" y="230151"/>
                  <a:pt x="4934860" y="199166"/>
                </a:cubicBezTo>
                <a:cubicBezTo>
                  <a:pt x="4047401" y="286805"/>
                  <a:pt x="1259493" y="126487"/>
                  <a:pt x="0" y="199166"/>
                </a:cubicBezTo>
                <a:cubicBezTo>
                  <a:pt x="6399" y="174638"/>
                  <a:pt x="-10299" y="109290"/>
                  <a:pt x="0" y="66389"/>
                </a:cubicBezTo>
                <a:close/>
              </a:path>
            </a:pathLst>
          </a:custGeom>
          <a:noFill/>
          <a:ln>
            <a:solidFill>
              <a:schemeClr val="tx1"/>
            </a:solidFill>
            <a:prstDash val="solid"/>
            <a:extLst>
              <a:ext uri="{C807C97D-BFC1-408E-A445-0C87EB9F89A2}">
                <ask:lineSketchStyleProps xmlns:ask="http://schemas.microsoft.com/office/drawing/2018/sketchyshapes" sd="1219033472">
                  <a:prstGeom prst="rightArrow">
                    <a:avLst>
                      <a:gd name="adj1" fmla="val 50000"/>
                      <a:gd name="adj2" fmla="val 9557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72" name="Picture 171">
            <a:extLst>
              <a:ext uri="{FF2B5EF4-FFF2-40B4-BE49-F238E27FC236}">
                <a16:creationId xmlns:a16="http://schemas.microsoft.com/office/drawing/2014/main" id="{660D5917-C392-8241-B477-B4FB1BE0C1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4287" y="7800654"/>
            <a:ext cx="288286" cy="288286"/>
          </a:xfrm>
          <a:prstGeom prst="rect">
            <a:avLst/>
          </a:prstGeom>
        </p:spPr>
      </p:pic>
      <p:sp>
        <p:nvSpPr>
          <p:cNvPr id="173" name="Rectangle 172">
            <a:extLst>
              <a:ext uri="{FF2B5EF4-FFF2-40B4-BE49-F238E27FC236}">
                <a16:creationId xmlns:a16="http://schemas.microsoft.com/office/drawing/2014/main" id="{56C9A4E8-DA37-3144-ACA0-949BA3F2910B}"/>
              </a:ext>
            </a:extLst>
          </p:cNvPr>
          <p:cNvSpPr/>
          <p:nvPr/>
        </p:nvSpPr>
        <p:spPr>
          <a:xfrm>
            <a:off x="2261210" y="3646235"/>
            <a:ext cx="683200" cy="523221"/>
          </a:xfrm>
          <a:prstGeom prst="rect">
            <a:avLst/>
          </a:prstGeom>
        </p:spPr>
        <p:txBody>
          <a:bodyPr wrap="none">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DB</a:t>
            </a:r>
          </a:p>
        </p:txBody>
      </p:sp>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FD7958DA-B704-6A47-A326-2A70EF1B05C2}"/>
                  </a:ext>
                </a:extLst>
              </p:cNvPr>
              <p:cNvSpPr/>
              <p:nvPr/>
            </p:nvSpPr>
            <p:spPr>
              <a:xfrm>
                <a:off x="1855618" y="5787913"/>
                <a:ext cx="1365374" cy="523221"/>
              </a:xfrm>
              <a:prstGeom prst="rect">
                <a:avLst/>
              </a:prstGeom>
              <a:ln>
                <a:solidFill>
                  <a:schemeClr val="tx1"/>
                </a:solidFill>
              </a:ln>
            </p:spPr>
            <p:txBody>
              <a:bodyPr wrap="none">
                <a:spAutoFit/>
              </a:bodyPr>
              <a:lstStyle/>
              <a:p>
                <a14:m>
                  <m:oMath xmlns:m="http://schemas.openxmlformats.org/officeDocument/2006/math">
                    <m:r>
                      <a:rPr lang="en-US" sz="2800" i="1" dirty="0" smtClean="0">
                        <a:solidFill>
                          <a:schemeClr val="bg2">
                            <a:lumMod val="10000"/>
                          </a:schemeClr>
                        </a:solidFill>
                        <a:latin typeface="Cambria Math" panose="02040503050406030204" pitchFamily="18" charset="0"/>
                      </a:rPr>
                      <m:t>𝑘</m:t>
                    </m:r>
                  </m:oMath>
                </a14:m>
                <a:r>
                  <a:rPr lang="en-US" sz="2800" dirty="0">
                    <a:solidFill>
                      <a:schemeClr val="bg2">
                        <a:lumMod val="10000"/>
                      </a:schemeClr>
                    </a:solidFill>
                    <a:latin typeface="Helvetica Neue"/>
                  </a:rPr>
                  <a:t> users</a:t>
                </a:r>
                <a:endParaRPr lang="en-US" sz="2800" dirty="0"/>
              </a:p>
            </p:txBody>
          </p:sp>
        </mc:Choice>
        <mc:Fallback xmlns="">
          <p:sp>
            <p:nvSpPr>
              <p:cNvPr id="174" name="Rectangle 173">
                <a:extLst>
                  <a:ext uri="{FF2B5EF4-FFF2-40B4-BE49-F238E27FC236}">
                    <a16:creationId xmlns:a16="http://schemas.microsoft.com/office/drawing/2014/main" id="{FD7958DA-B704-6A47-A326-2A70EF1B05C2}"/>
                  </a:ext>
                </a:extLst>
              </p:cNvPr>
              <p:cNvSpPr>
                <a:spLocks noRot="1" noChangeAspect="1" noMove="1" noResize="1" noEditPoints="1" noAdjustHandles="1" noChangeArrowheads="1" noChangeShapeType="1" noTextEdit="1"/>
              </p:cNvSpPr>
              <p:nvPr/>
            </p:nvSpPr>
            <p:spPr>
              <a:xfrm>
                <a:off x="1855618" y="5787913"/>
                <a:ext cx="1365374" cy="523221"/>
              </a:xfrm>
              <a:prstGeom prst="rect">
                <a:avLst/>
              </a:prstGeom>
              <a:blipFill>
                <a:blip r:embed="rId11"/>
                <a:stretch>
                  <a:fillRect l="-1818" t="-16667" r="-6364" b="-23810"/>
                </a:stretch>
              </a:blipFill>
              <a:ln>
                <a:solidFill>
                  <a:schemeClr val="tx1"/>
                </a:solidFill>
              </a:ln>
            </p:spPr>
            <p:txBody>
              <a:bodyPr/>
              <a:lstStyle/>
              <a:p>
                <a:r>
                  <a:rPr lang="en-US">
                    <a:noFill/>
                  </a:rPr>
                  <a:t> </a:t>
                </a:r>
              </a:p>
            </p:txBody>
          </p:sp>
        </mc:Fallback>
      </mc:AlternateContent>
      <p:cxnSp>
        <p:nvCxnSpPr>
          <p:cNvPr id="175" name="Connector: Elbow 3">
            <a:extLst>
              <a:ext uri="{FF2B5EF4-FFF2-40B4-BE49-F238E27FC236}">
                <a16:creationId xmlns:a16="http://schemas.microsoft.com/office/drawing/2014/main" id="{430BD774-847B-2142-B9BF-B88047B8156C}"/>
              </a:ext>
            </a:extLst>
          </p:cNvPr>
          <p:cNvCxnSpPr>
            <a:cxnSpLocks/>
            <a:stCxn id="174" idx="3"/>
            <a:endCxn id="94" idx="1"/>
          </p:cNvCxnSpPr>
          <p:nvPr/>
        </p:nvCxnSpPr>
        <p:spPr>
          <a:xfrm flipV="1">
            <a:off x="3220992" y="4607236"/>
            <a:ext cx="963955" cy="1442288"/>
          </a:xfrm>
          <a:prstGeom prst="bentConnector3">
            <a:avLst>
              <a:gd name="adj1" fmla="val 50000"/>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160" name="Picture 159">
            <a:extLst>
              <a:ext uri="{FF2B5EF4-FFF2-40B4-BE49-F238E27FC236}">
                <a16:creationId xmlns:a16="http://schemas.microsoft.com/office/drawing/2014/main" id="{F8C9CDCD-E0CE-894D-94CB-4D7C1CFFF070}"/>
              </a:ext>
            </a:extLst>
          </p:cNvPr>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32281">
            <a:off x="13098708" y="7859195"/>
            <a:ext cx="375535" cy="323864"/>
          </a:xfrm>
          <a:prstGeom prst="rect">
            <a:avLst/>
          </a:prstGeom>
        </p:spPr>
      </p:pic>
      <p:sp>
        <p:nvSpPr>
          <p:cNvPr id="65" name="Title 1">
            <a:extLst>
              <a:ext uri="{FF2B5EF4-FFF2-40B4-BE49-F238E27FC236}">
                <a16:creationId xmlns:a16="http://schemas.microsoft.com/office/drawing/2014/main" id="{BD9231FE-DD37-054A-B5AD-487A335248B7}"/>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MOSE: Initialization</a:t>
            </a:r>
            <a:endParaRPr lang="en-US" sz="4000" dirty="0">
              <a:solidFill>
                <a:schemeClr val="bg1"/>
              </a:solidFill>
              <a:latin typeface="Helvetica Neue" charset="0"/>
              <a:ea typeface="Helvetica Neue" charset="0"/>
              <a:cs typeface="Helvetica Neue" charset="0"/>
            </a:endParaRPr>
          </a:p>
        </p:txBody>
      </p:sp>
      <p:pic>
        <p:nvPicPr>
          <p:cNvPr id="3" name="Audio 2">
            <a:hlinkClick r:id="" action="ppaction://media"/>
            <a:extLst>
              <a:ext uri="{FF2B5EF4-FFF2-40B4-BE49-F238E27FC236}">
                <a16:creationId xmlns:a16="http://schemas.microsoft.com/office/drawing/2014/main" id="{23AE6B67-6638-F643-88A9-FA6E1C03FF31}"/>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6375063" y="8788400"/>
            <a:ext cx="812800" cy="812800"/>
          </a:xfrm>
          <a:prstGeom prst="rect">
            <a:avLst/>
          </a:prstGeom>
        </p:spPr>
      </p:pic>
    </p:spTree>
    <p:custDataLst>
      <p:tags r:id="rId1"/>
    </p:custDataLst>
    <p:extLst>
      <p:ext uri="{BB962C8B-B14F-4D97-AF65-F5344CB8AC3E}">
        <p14:creationId xmlns:p14="http://schemas.microsoft.com/office/powerpoint/2010/main" val="1056758292"/>
      </p:ext>
    </p:extLst>
  </p:cSld>
  <p:clrMapOvr>
    <a:masterClrMapping/>
  </p:clrMapOvr>
  <p:transition spd="med" advTm="767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dissolve">
                                      <p:cBhvr>
                                        <p:cTn id="11" dur="500"/>
                                        <p:tgtEl>
                                          <p:spTgt spid="91"/>
                                        </p:tgtEl>
                                      </p:cBhvr>
                                    </p:animEffect>
                                  </p:childTnLst>
                                </p:cTn>
                              </p:par>
                              <p:par>
                                <p:cTn id="12" presetID="9" presetClass="entr" presetSubtype="0" fill="hold" nodeType="withEffect">
                                  <p:stCondLst>
                                    <p:cond delay="0"/>
                                  </p:stCondLst>
                                  <p:childTnLst>
                                    <p:set>
                                      <p:cBhvr>
                                        <p:cTn id="13" dur="1" fill="hold">
                                          <p:stCondLst>
                                            <p:cond delay="0"/>
                                          </p:stCondLst>
                                        </p:cTn>
                                        <p:tgtEl>
                                          <p:spTgt spid="175"/>
                                        </p:tgtEl>
                                        <p:attrNameLst>
                                          <p:attrName>style.visibility</p:attrName>
                                        </p:attrNameLst>
                                      </p:cBhvr>
                                      <p:to>
                                        <p:strVal val="visible"/>
                                      </p:to>
                                    </p:set>
                                    <p:animEffect transition="in" filter="dissolve">
                                      <p:cBhvr>
                                        <p:cTn id="14" dur="500"/>
                                        <p:tgtEl>
                                          <p:spTgt spid="175"/>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dissolve">
                                      <p:cBhvr>
                                        <p:cTn id="17" dur="5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dissolve">
                                      <p:cBhvr>
                                        <p:cTn id="22" dur="500"/>
                                        <p:tgtEl>
                                          <p:spTgt spid="112"/>
                                        </p:tgtEl>
                                      </p:cBhvr>
                                    </p:animEffect>
                                  </p:childTnLst>
                                </p:cTn>
                              </p:par>
                              <p:par>
                                <p:cTn id="23" presetID="9"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dissolve">
                                      <p:cBhvr>
                                        <p:cTn id="25" dur="500"/>
                                        <p:tgtEl>
                                          <p:spTgt spid="11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dissolve">
                                      <p:cBhvr>
                                        <p:cTn id="28" dur="500"/>
                                        <p:tgtEl>
                                          <p:spTgt spid="1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dissolve">
                                      <p:cBhvr>
                                        <p:cTn id="31" dur="500"/>
                                        <p:tgtEl>
                                          <p:spTgt spid="126"/>
                                        </p:tgtEl>
                                      </p:cBhvr>
                                    </p:animEffect>
                                  </p:childTnLst>
                                </p:cTn>
                              </p:par>
                              <p:par>
                                <p:cTn id="32" presetID="9" presetClass="entr" presetSubtype="0" fill="hold" nodeType="withEffect">
                                  <p:stCondLst>
                                    <p:cond delay="0"/>
                                  </p:stCondLst>
                                  <p:childTnLst>
                                    <p:set>
                                      <p:cBhvr>
                                        <p:cTn id="33" dur="1" fill="hold">
                                          <p:stCondLst>
                                            <p:cond delay="0"/>
                                          </p:stCondLst>
                                        </p:cTn>
                                        <p:tgtEl>
                                          <p:spTgt spid="127"/>
                                        </p:tgtEl>
                                        <p:attrNameLst>
                                          <p:attrName>style.visibility</p:attrName>
                                        </p:attrNameLst>
                                      </p:cBhvr>
                                      <p:to>
                                        <p:strVal val="visible"/>
                                      </p:to>
                                    </p:set>
                                    <p:animEffect transition="in" filter="dissolve">
                                      <p:cBhvr>
                                        <p:cTn id="34" dur="500"/>
                                        <p:tgtEl>
                                          <p:spTgt spid="12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dissolve">
                                      <p:cBhvr>
                                        <p:cTn id="37" dur="500"/>
                                        <p:tgtEl>
                                          <p:spTgt spid="12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29"/>
                                        </p:tgtEl>
                                        <p:attrNameLst>
                                          <p:attrName>style.visibility</p:attrName>
                                        </p:attrNameLst>
                                      </p:cBhvr>
                                      <p:to>
                                        <p:strVal val="visible"/>
                                      </p:to>
                                    </p:set>
                                    <p:animEffect transition="in" filter="dissolve">
                                      <p:cBhvr>
                                        <p:cTn id="40" dur="500"/>
                                        <p:tgtEl>
                                          <p:spTgt spid="129"/>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30"/>
                                        </p:tgtEl>
                                        <p:attrNameLst>
                                          <p:attrName>style.visibility</p:attrName>
                                        </p:attrNameLst>
                                      </p:cBhvr>
                                      <p:to>
                                        <p:strVal val="visible"/>
                                      </p:to>
                                    </p:set>
                                    <p:animEffect transition="in" filter="dissolve">
                                      <p:cBhvr>
                                        <p:cTn id="43" dur="500"/>
                                        <p:tgtEl>
                                          <p:spTgt spid="130"/>
                                        </p:tgtEl>
                                      </p:cBhvr>
                                    </p:animEffect>
                                  </p:childTnLst>
                                </p:cTn>
                              </p:par>
                              <p:par>
                                <p:cTn id="44" presetID="9" presetClass="entr" presetSubtype="0" fill="hold" nodeType="withEffect">
                                  <p:stCondLst>
                                    <p:cond delay="0"/>
                                  </p:stCondLst>
                                  <p:childTnLst>
                                    <p:set>
                                      <p:cBhvr>
                                        <p:cTn id="45" dur="1" fill="hold">
                                          <p:stCondLst>
                                            <p:cond delay="0"/>
                                          </p:stCondLst>
                                        </p:cTn>
                                        <p:tgtEl>
                                          <p:spTgt spid="131"/>
                                        </p:tgtEl>
                                        <p:attrNameLst>
                                          <p:attrName>style.visibility</p:attrName>
                                        </p:attrNameLst>
                                      </p:cBhvr>
                                      <p:to>
                                        <p:strVal val="visible"/>
                                      </p:to>
                                    </p:set>
                                    <p:animEffect transition="in" filter="dissolve">
                                      <p:cBhvr>
                                        <p:cTn id="46" dur="500"/>
                                        <p:tgtEl>
                                          <p:spTgt spid="131"/>
                                        </p:tgtEl>
                                      </p:cBhvr>
                                    </p:animEffect>
                                  </p:childTnLst>
                                </p:cTn>
                              </p:par>
                              <p:par>
                                <p:cTn id="47" presetID="9" presetClass="entr" presetSubtype="0" fill="hold" nodeType="withEffect">
                                  <p:stCondLst>
                                    <p:cond delay="0"/>
                                  </p:stCondLst>
                                  <p:childTnLst>
                                    <p:set>
                                      <p:cBhvr>
                                        <p:cTn id="48" dur="1" fill="hold">
                                          <p:stCondLst>
                                            <p:cond delay="0"/>
                                          </p:stCondLst>
                                        </p:cTn>
                                        <p:tgtEl>
                                          <p:spTgt spid="139"/>
                                        </p:tgtEl>
                                        <p:attrNameLst>
                                          <p:attrName>style.visibility</p:attrName>
                                        </p:attrNameLst>
                                      </p:cBhvr>
                                      <p:to>
                                        <p:strVal val="visible"/>
                                      </p:to>
                                    </p:set>
                                    <p:animEffect transition="in" filter="dissolve">
                                      <p:cBhvr>
                                        <p:cTn id="49" dur="500"/>
                                        <p:tgtEl>
                                          <p:spTgt spid="139"/>
                                        </p:tgtEl>
                                      </p:cBhvr>
                                    </p:animEffect>
                                  </p:childTnLst>
                                </p:cTn>
                              </p:par>
                              <p:par>
                                <p:cTn id="50" presetID="9" presetClass="entr" presetSubtype="0" fill="hold" nodeType="withEffect">
                                  <p:stCondLst>
                                    <p:cond delay="0"/>
                                  </p:stCondLst>
                                  <p:childTnLst>
                                    <p:set>
                                      <p:cBhvr>
                                        <p:cTn id="51" dur="1" fill="hold">
                                          <p:stCondLst>
                                            <p:cond delay="0"/>
                                          </p:stCondLst>
                                        </p:cTn>
                                        <p:tgtEl>
                                          <p:spTgt spid="141"/>
                                        </p:tgtEl>
                                        <p:attrNameLst>
                                          <p:attrName>style.visibility</p:attrName>
                                        </p:attrNameLst>
                                      </p:cBhvr>
                                      <p:to>
                                        <p:strVal val="visible"/>
                                      </p:to>
                                    </p:set>
                                    <p:animEffect transition="in" filter="dissolve">
                                      <p:cBhvr>
                                        <p:cTn id="52" dur="500"/>
                                        <p:tgtEl>
                                          <p:spTgt spid="141"/>
                                        </p:tgtEl>
                                      </p:cBhvr>
                                    </p:animEffect>
                                  </p:childTnLst>
                                </p:cTn>
                              </p:par>
                              <p:par>
                                <p:cTn id="53" presetID="9" presetClass="entr" presetSubtype="0" fill="hold" nodeType="withEffect">
                                  <p:stCondLst>
                                    <p:cond delay="0"/>
                                  </p:stCondLst>
                                  <p:childTnLst>
                                    <p:set>
                                      <p:cBhvr>
                                        <p:cTn id="54" dur="1" fill="hold">
                                          <p:stCondLst>
                                            <p:cond delay="0"/>
                                          </p:stCondLst>
                                        </p:cTn>
                                        <p:tgtEl>
                                          <p:spTgt spid="164"/>
                                        </p:tgtEl>
                                        <p:attrNameLst>
                                          <p:attrName>style.visibility</p:attrName>
                                        </p:attrNameLst>
                                      </p:cBhvr>
                                      <p:to>
                                        <p:strVal val="visible"/>
                                      </p:to>
                                    </p:set>
                                    <p:animEffect transition="in" filter="dissolve">
                                      <p:cBhvr>
                                        <p:cTn id="55" dur="500"/>
                                        <p:tgtEl>
                                          <p:spTgt spid="164"/>
                                        </p:tgtEl>
                                      </p:cBhvr>
                                    </p:animEffect>
                                  </p:childTnLst>
                                </p:cTn>
                              </p:par>
                              <p:par>
                                <p:cTn id="56" presetID="9" presetClass="entr" presetSubtype="0" fill="hold" nodeType="withEffect">
                                  <p:stCondLst>
                                    <p:cond delay="0"/>
                                  </p:stCondLst>
                                  <p:childTnLst>
                                    <p:set>
                                      <p:cBhvr>
                                        <p:cTn id="57" dur="1" fill="hold">
                                          <p:stCondLst>
                                            <p:cond delay="0"/>
                                          </p:stCondLst>
                                        </p:cTn>
                                        <p:tgtEl>
                                          <p:spTgt spid="165"/>
                                        </p:tgtEl>
                                        <p:attrNameLst>
                                          <p:attrName>style.visibility</p:attrName>
                                        </p:attrNameLst>
                                      </p:cBhvr>
                                      <p:to>
                                        <p:strVal val="visible"/>
                                      </p:to>
                                    </p:set>
                                    <p:animEffect transition="in" filter="dissolve">
                                      <p:cBhvr>
                                        <p:cTn id="58" dur="500"/>
                                        <p:tgtEl>
                                          <p:spTgt spid="165"/>
                                        </p:tgtEl>
                                      </p:cBhvr>
                                    </p:animEffect>
                                  </p:childTnLst>
                                </p:cTn>
                              </p:par>
                              <p:par>
                                <p:cTn id="59" presetID="9" presetClass="entr" presetSubtype="0" fill="hold" nodeType="withEffect">
                                  <p:stCondLst>
                                    <p:cond delay="0"/>
                                  </p:stCondLst>
                                  <p:childTnLst>
                                    <p:set>
                                      <p:cBhvr>
                                        <p:cTn id="60" dur="1" fill="hold">
                                          <p:stCondLst>
                                            <p:cond delay="0"/>
                                          </p:stCondLst>
                                        </p:cTn>
                                        <p:tgtEl>
                                          <p:spTgt spid="166"/>
                                        </p:tgtEl>
                                        <p:attrNameLst>
                                          <p:attrName>style.visibility</p:attrName>
                                        </p:attrNameLst>
                                      </p:cBhvr>
                                      <p:to>
                                        <p:strVal val="visible"/>
                                      </p:to>
                                    </p:set>
                                    <p:animEffect transition="in" filter="dissolve">
                                      <p:cBhvr>
                                        <p:cTn id="61" dur="500"/>
                                        <p:tgtEl>
                                          <p:spTgt spid="166"/>
                                        </p:tgtEl>
                                      </p:cBhvr>
                                    </p:animEffect>
                                  </p:childTnLst>
                                </p:cTn>
                              </p:par>
                              <p:par>
                                <p:cTn id="62" presetID="9" presetClass="entr" presetSubtype="0" fill="hold" nodeType="with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dissolve">
                                      <p:cBhvr>
                                        <p:cTn id="64" dur="500"/>
                                        <p:tgtEl>
                                          <p:spTgt spid="167"/>
                                        </p:tgtEl>
                                      </p:cBhvr>
                                    </p:animEffect>
                                  </p:childTnLst>
                                </p:cTn>
                              </p:par>
                              <p:par>
                                <p:cTn id="65" presetID="9" presetClass="entr" presetSubtype="0" fill="hold" nodeType="withEffect">
                                  <p:stCondLst>
                                    <p:cond delay="0"/>
                                  </p:stCondLst>
                                  <p:childTnLst>
                                    <p:set>
                                      <p:cBhvr>
                                        <p:cTn id="66" dur="1" fill="hold">
                                          <p:stCondLst>
                                            <p:cond delay="0"/>
                                          </p:stCondLst>
                                        </p:cTn>
                                        <p:tgtEl>
                                          <p:spTgt spid="163"/>
                                        </p:tgtEl>
                                        <p:attrNameLst>
                                          <p:attrName>style.visibility</p:attrName>
                                        </p:attrNameLst>
                                      </p:cBhvr>
                                      <p:to>
                                        <p:strVal val="visible"/>
                                      </p:to>
                                    </p:set>
                                    <p:animEffect transition="in" filter="dissolve">
                                      <p:cBhvr>
                                        <p:cTn id="67" dur="500"/>
                                        <p:tgtEl>
                                          <p:spTgt spid="163"/>
                                        </p:tgtEl>
                                      </p:cBhvr>
                                    </p:animEffect>
                                  </p:childTnLst>
                                </p:cTn>
                              </p:par>
                              <p:par>
                                <p:cTn id="68" presetID="9" presetClass="entr" presetSubtype="0" fill="hold" nodeType="withEffect">
                                  <p:stCondLst>
                                    <p:cond delay="0"/>
                                  </p:stCondLst>
                                  <p:childTnLst>
                                    <p:set>
                                      <p:cBhvr>
                                        <p:cTn id="69" dur="1" fill="hold">
                                          <p:stCondLst>
                                            <p:cond delay="0"/>
                                          </p:stCondLst>
                                        </p:cTn>
                                        <p:tgtEl>
                                          <p:spTgt spid="135"/>
                                        </p:tgtEl>
                                        <p:attrNameLst>
                                          <p:attrName>style.visibility</p:attrName>
                                        </p:attrNameLst>
                                      </p:cBhvr>
                                      <p:to>
                                        <p:strVal val="visible"/>
                                      </p:to>
                                    </p:set>
                                    <p:animEffect transition="in" filter="dissolve">
                                      <p:cBhvr>
                                        <p:cTn id="70" dur="500"/>
                                        <p:tgtEl>
                                          <p:spTgt spid="135"/>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42"/>
                                        </p:tgtEl>
                                        <p:attrNameLst>
                                          <p:attrName>style.visibility</p:attrName>
                                        </p:attrNameLst>
                                      </p:cBhvr>
                                      <p:to>
                                        <p:strVal val="visible"/>
                                      </p:to>
                                    </p:set>
                                    <p:animEffect transition="in" filter="dissolve">
                                      <p:cBhvr>
                                        <p:cTn id="75" dur="500"/>
                                        <p:tgtEl>
                                          <p:spTgt spid="142"/>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144"/>
                                        </p:tgtEl>
                                        <p:attrNameLst>
                                          <p:attrName>style.visibility</p:attrName>
                                        </p:attrNameLst>
                                      </p:cBhvr>
                                      <p:to>
                                        <p:strVal val="visible"/>
                                      </p:to>
                                    </p:set>
                                    <p:animEffect transition="in" filter="dissolve">
                                      <p:cBhvr>
                                        <p:cTn id="78" dur="500"/>
                                        <p:tgtEl>
                                          <p:spTgt spid="144"/>
                                        </p:tgtEl>
                                      </p:cBhvr>
                                    </p:animEffect>
                                  </p:childTnLst>
                                </p:cTn>
                              </p:par>
                              <p:par>
                                <p:cTn id="79" presetID="9" presetClass="entr" presetSubtype="0" fill="hold" nodeType="withEffect">
                                  <p:stCondLst>
                                    <p:cond delay="0"/>
                                  </p:stCondLst>
                                  <p:childTnLst>
                                    <p:set>
                                      <p:cBhvr>
                                        <p:cTn id="80" dur="1" fill="hold">
                                          <p:stCondLst>
                                            <p:cond delay="0"/>
                                          </p:stCondLst>
                                        </p:cTn>
                                        <p:tgtEl>
                                          <p:spTgt spid="145"/>
                                        </p:tgtEl>
                                        <p:attrNameLst>
                                          <p:attrName>style.visibility</p:attrName>
                                        </p:attrNameLst>
                                      </p:cBhvr>
                                      <p:to>
                                        <p:strVal val="visible"/>
                                      </p:to>
                                    </p:set>
                                    <p:animEffect transition="in" filter="dissolve">
                                      <p:cBhvr>
                                        <p:cTn id="81" dur="500"/>
                                        <p:tgtEl>
                                          <p:spTgt spid="145"/>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148"/>
                                        </p:tgtEl>
                                        <p:attrNameLst>
                                          <p:attrName>style.visibility</p:attrName>
                                        </p:attrNameLst>
                                      </p:cBhvr>
                                      <p:to>
                                        <p:strVal val="visible"/>
                                      </p:to>
                                    </p:set>
                                    <p:animEffect transition="in" filter="dissolve">
                                      <p:cBhvr>
                                        <p:cTn id="84" dur="500"/>
                                        <p:tgtEl>
                                          <p:spTgt spid="148"/>
                                        </p:tgtEl>
                                      </p:cBhvr>
                                    </p:animEffect>
                                  </p:childTnLst>
                                </p:cTn>
                              </p:par>
                              <p:par>
                                <p:cTn id="85" presetID="9" presetClass="entr" presetSubtype="0" fill="hold" nodeType="withEffect">
                                  <p:stCondLst>
                                    <p:cond delay="0"/>
                                  </p:stCondLst>
                                  <p:childTnLst>
                                    <p:set>
                                      <p:cBhvr>
                                        <p:cTn id="86" dur="1" fill="hold">
                                          <p:stCondLst>
                                            <p:cond delay="0"/>
                                          </p:stCondLst>
                                        </p:cTn>
                                        <p:tgtEl>
                                          <p:spTgt spid="149"/>
                                        </p:tgtEl>
                                        <p:attrNameLst>
                                          <p:attrName>style.visibility</p:attrName>
                                        </p:attrNameLst>
                                      </p:cBhvr>
                                      <p:to>
                                        <p:strVal val="visible"/>
                                      </p:to>
                                    </p:set>
                                    <p:animEffect transition="in" filter="dissolve">
                                      <p:cBhvr>
                                        <p:cTn id="87" dur="500"/>
                                        <p:tgtEl>
                                          <p:spTgt spid="149"/>
                                        </p:tgtEl>
                                      </p:cBhvr>
                                    </p:animEffect>
                                  </p:childTnLst>
                                </p:cTn>
                              </p:par>
                              <p:par>
                                <p:cTn id="88" presetID="9" presetClass="entr" presetSubtype="0" fill="hold" grpId="0" nodeType="withEffect" nodePh="1">
                                  <p:stCondLst>
                                    <p:cond delay="0"/>
                                  </p:stCondLst>
                                  <p:endCondLst>
                                    <p:cond evt="begin" delay="0">
                                      <p:tn val="88"/>
                                    </p:cond>
                                  </p:endCondLst>
                                  <p:childTnLst>
                                    <p:set>
                                      <p:cBhvr>
                                        <p:cTn id="89" dur="1" fill="hold">
                                          <p:stCondLst>
                                            <p:cond delay="0"/>
                                          </p:stCondLst>
                                        </p:cTn>
                                        <p:tgtEl>
                                          <p:spTgt spid="150"/>
                                        </p:tgtEl>
                                        <p:attrNameLst>
                                          <p:attrName>style.visibility</p:attrName>
                                        </p:attrNameLst>
                                      </p:cBhvr>
                                      <p:to>
                                        <p:strVal val="visible"/>
                                      </p:to>
                                    </p:set>
                                    <p:animEffect transition="in" filter="dissolve">
                                      <p:cBhvr>
                                        <p:cTn id="90" dur="500"/>
                                        <p:tgtEl>
                                          <p:spTgt spid="150"/>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151"/>
                                        </p:tgtEl>
                                        <p:attrNameLst>
                                          <p:attrName>style.visibility</p:attrName>
                                        </p:attrNameLst>
                                      </p:cBhvr>
                                      <p:to>
                                        <p:strVal val="visible"/>
                                      </p:to>
                                    </p:set>
                                    <p:animEffect transition="in" filter="dissolve">
                                      <p:cBhvr>
                                        <p:cTn id="93" dur="500"/>
                                        <p:tgtEl>
                                          <p:spTgt spid="151"/>
                                        </p:tgtEl>
                                      </p:cBhvr>
                                    </p:animEffect>
                                  </p:childTnLst>
                                </p:cTn>
                              </p:par>
                              <p:par>
                                <p:cTn id="94" presetID="9" presetClass="entr" presetSubtype="0" fill="hold" grpId="0" nodeType="withEffect" nodePh="1">
                                  <p:stCondLst>
                                    <p:cond delay="0"/>
                                  </p:stCondLst>
                                  <p:endCondLst>
                                    <p:cond evt="begin" delay="0">
                                      <p:tn val="94"/>
                                    </p:cond>
                                  </p:endCondLst>
                                  <p:childTnLst>
                                    <p:set>
                                      <p:cBhvr>
                                        <p:cTn id="95" dur="1" fill="hold">
                                          <p:stCondLst>
                                            <p:cond delay="0"/>
                                          </p:stCondLst>
                                        </p:cTn>
                                        <p:tgtEl>
                                          <p:spTgt spid="152"/>
                                        </p:tgtEl>
                                        <p:attrNameLst>
                                          <p:attrName>style.visibility</p:attrName>
                                        </p:attrNameLst>
                                      </p:cBhvr>
                                      <p:to>
                                        <p:strVal val="visible"/>
                                      </p:to>
                                    </p:set>
                                    <p:animEffect transition="in" filter="dissolve">
                                      <p:cBhvr>
                                        <p:cTn id="96" dur="500"/>
                                        <p:tgtEl>
                                          <p:spTgt spid="152"/>
                                        </p:tgtEl>
                                      </p:cBhvr>
                                    </p:animEffect>
                                  </p:childTnLst>
                                </p:cTn>
                              </p:par>
                              <p:par>
                                <p:cTn id="97" presetID="9" presetClass="entr" presetSubtype="0" fill="hold" nodeType="withEffect">
                                  <p:stCondLst>
                                    <p:cond delay="0"/>
                                  </p:stCondLst>
                                  <p:childTnLst>
                                    <p:set>
                                      <p:cBhvr>
                                        <p:cTn id="98" dur="1" fill="hold">
                                          <p:stCondLst>
                                            <p:cond delay="0"/>
                                          </p:stCondLst>
                                        </p:cTn>
                                        <p:tgtEl>
                                          <p:spTgt spid="153"/>
                                        </p:tgtEl>
                                        <p:attrNameLst>
                                          <p:attrName>style.visibility</p:attrName>
                                        </p:attrNameLst>
                                      </p:cBhvr>
                                      <p:to>
                                        <p:strVal val="visible"/>
                                      </p:to>
                                    </p:set>
                                    <p:animEffect transition="in" filter="dissolve">
                                      <p:cBhvr>
                                        <p:cTn id="99" dur="500"/>
                                        <p:tgtEl>
                                          <p:spTgt spid="153"/>
                                        </p:tgtEl>
                                      </p:cBhvr>
                                    </p:animEffect>
                                  </p:childTnLst>
                                </p:cTn>
                              </p:par>
                              <p:par>
                                <p:cTn id="100" presetID="9" presetClass="entr" presetSubtype="0" fill="hold" nodeType="withEffect">
                                  <p:stCondLst>
                                    <p:cond delay="0"/>
                                  </p:stCondLst>
                                  <p:childTnLst>
                                    <p:set>
                                      <p:cBhvr>
                                        <p:cTn id="101" dur="1" fill="hold">
                                          <p:stCondLst>
                                            <p:cond delay="0"/>
                                          </p:stCondLst>
                                        </p:cTn>
                                        <p:tgtEl>
                                          <p:spTgt spid="154"/>
                                        </p:tgtEl>
                                        <p:attrNameLst>
                                          <p:attrName>style.visibility</p:attrName>
                                        </p:attrNameLst>
                                      </p:cBhvr>
                                      <p:to>
                                        <p:strVal val="visible"/>
                                      </p:to>
                                    </p:set>
                                    <p:animEffect transition="in" filter="dissolve">
                                      <p:cBhvr>
                                        <p:cTn id="102" dur="500"/>
                                        <p:tgtEl>
                                          <p:spTgt spid="154"/>
                                        </p:tgtEl>
                                      </p:cBhvr>
                                    </p:animEffect>
                                  </p:childTnLst>
                                </p:cTn>
                              </p:par>
                              <p:par>
                                <p:cTn id="103" presetID="9" presetClass="entr" presetSubtype="0" fill="hold" nodeType="withEffect">
                                  <p:stCondLst>
                                    <p:cond delay="0"/>
                                  </p:stCondLst>
                                  <p:childTnLst>
                                    <p:set>
                                      <p:cBhvr>
                                        <p:cTn id="104" dur="1" fill="hold">
                                          <p:stCondLst>
                                            <p:cond delay="0"/>
                                          </p:stCondLst>
                                        </p:cTn>
                                        <p:tgtEl>
                                          <p:spTgt spid="155"/>
                                        </p:tgtEl>
                                        <p:attrNameLst>
                                          <p:attrName>style.visibility</p:attrName>
                                        </p:attrNameLst>
                                      </p:cBhvr>
                                      <p:to>
                                        <p:strVal val="visible"/>
                                      </p:to>
                                    </p:set>
                                    <p:animEffect transition="in" filter="dissolve">
                                      <p:cBhvr>
                                        <p:cTn id="105" dur="500"/>
                                        <p:tgtEl>
                                          <p:spTgt spid="155"/>
                                        </p:tgtEl>
                                      </p:cBhvr>
                                    </p:animEffect>
                                  </p:childTnLst>
                                </p:cTn>
                              </p:par>
                              <p:par>
                                <p:cTn id="106" presetID="9" presetClass="entr" presetSubtype="0" fill="hold" nodeType="withEffect">
                                  <p:stCondLst>
                                    <p:cond delay="0"/>
                                  </p:stCondLst>
                                  <p:childTnLst>
                                    <p:set>
                                      <p:cBhvr>
                                        <p:cTn id="107" dur="1" fill="hold">
                                          <p:stCondLst>
                                            <p:cond delay="0"/>
                                          </p:stCondLst>
                                        </p:cTn>
                                        <p:tgtEl>
                                          <p:spTgt spid="156"/>
                                        </p:tgtEl>
                                        <p:attrNameLst>
                                          <p:attrName>style.visibility</p:attrName>
                                        </p:attrNameLst>
                                      </p:cBhvr>
                                      <p:to>
                                        <p:strVal val="visible"/>
                                      </p:to>
                                    </p:set>
                                    <p:animEffect transition="in" filter="dissolve">
                                      <p:cBhvr>
                                        <p:cTn id="108" dur="500"/>
                                        <p:tgtEl>
                                          <p:spTgt spid="156"/>
                                        </p:tgtEl>
                                      </p:cBhvr>
                                    </p:animEffect>
                                  </p:childTnLst>
                                </p:cTn>
                              </p:par>
                              <p:par>
                                <p:cTn id="109" presetID="9" presetClass="entr" presetSubtype="0" fill="hold" nodeType="withEffect">
                                  <p:stCondLst>
                                    <p:cond delay="0"/>
                                  </p:stCondLst>
                                  <p:childTnLst>
                                    <p:set>
                                      <p:cBhvr>
                                        <p:cTn id="110" dur="1" fill="hold">
                                          <p:stCondLst>
                                            <p:cond delay="0"/>
                                          </p:stCondLst>
                                        </p:cTn>
                                        <p:tgtEl>
                                          <p:spTgt spid="157"/>
                                        </p:tgtEl>
                                        <p:attrNameLst>
                                          <p:attrName>style.visibility</p:attrName>
                                        </p:attrNameLst>
                                      </p:cBhvr>
                                      <p:to>
                                        <p:strVal val="visible"/>
                                      </p:to>
                                    </p:set>
                                    <p:animEffect transition="in" filter="dissolve">
                                      <p:cBhvr>
                                        <p:cTn id="111" dur="500"/>
                                        <p:tgtEl>
                                          <p:spTgt spid="157"/>
                                        </p:tgtEl>
                                      </p:cBhvr>
                                    </p:animEffect>
                                  </p:childTnLst>
                                </p:cTn>
                              </p:par>
                              <p:par>
                                <p:cTn id="112" presetID="9" presetClass="entr" presetSubtype="0" fill="hold" nodeType="withEffect">
                                  <p:stCondLst>
                                    <p:cond delay="0"/>
                                  </p:stCondLst>
                                  <p:childTnLst>
                                    <p:set>
                                      <p:cBhvr>
                                        <p:cTn id="113" dur="1" fill="hold">
                                          <p:stCondLst>
                                            <p:cond delay="0"/>
                                          </p:stCondLst>
                                        </p:cTn>
                                        <p:tgtEl>
                                          <p:spTgt spid="158"/>
                                        </p:tgtEl>
                                        <p:attrNameLst>
                                          <p:attrName>style.visibility</p:attrName>
                                        </p:attrNameLst>
                                      </p:cBhvr>
                                      <p:to>
                                        <p:strVal val="visible"/>
                                      </p:to>
                                    </p:set>
                                    <p:animEffect transition="in" filter="dissolve">
                                      <p:cBhvr>
                                        <p:cTn id="114" dur="500"/>
                                        <p:tgtEl>
                                          <p:spTgt spid="158"/>
                                        </p:tgtEl>
                                      </p:cBhvr>
                                    </p:animEffec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grpId="0" nodeType="clickEffect">
                                  <p:stCondLst>
                                    <p:cond delay="0"/>
                                  </p:stCondLst>
                                  <p:childTnLst>
                                    <p:set>
                                      <p:cBhvr>
                                        <p:cTn id="118" dur="1" fill="hold">
                                          <p:stCondLst>
                                            <p:cond delay="0"/>
                                          </p:stCondLst>
                                        </p:cTn>
                                        <p:tgtEl>
                                          <p:spTgt spid="161"/>
                                        </p:tgtEl>
                                        <p:attrNameLst>
                                          <p:attrName>style.visibility</p:attrName>
                                        </p:attrNameLst>
                                      </p:cBhvr>
                                      <p:to>
                                        <p:strVal val="visible"/>
                                      </p:to>
                                    </p:set>
                                    <p:animEffect transition="in" filter="dissolve">
                                      <p:cBhvr>
                                        <p:cTn id="119" dur="500"/>
                                        <p:tgtEl>
                                          <p:spTgt spid="161"/>
                                        </p:tgtEl>
                                      </p:cBhvr>
                                    </p:animEffect>
                                  </p:childTnLst>
                                </p:cTn>
                              </p:par>
                              <p:par>
                                <p:cTn id="120" presetID="9" presetClass="entr" presetSubtype="0" fill="hold" grpId="0" nodeType="withEffect">
                                  <p:stCondLst>
                                    <p:cond delay="0"/>
                                  </p:stCondLst>
                                  <p:childTnLst>
                                    <p:set>
                                      <p:cBhvr>
                                        <p:cTn id="121" dur="1" fill="hold">
                                          <p:stCondLst>
                                            <p:cond delay="0"/>
                                          </p:stCondLst>
                                        </p:cTn>
                                        <p:tgtEl>
                                          <p:spTgt spid="171"/>
                                        </p:tgtEl>
                                        <p:attrNameLst>
                                          <p:attrName>style.visibility</p:attrName>
                                        </p:attrNameLst>
                                      </p:cBhvr>
                                      <p:to>
                                        <p:strVal val="visible"/>
                                      </p:to>
                                    </p:set>
                                    <p:animEffect transition="in" filter="dissolve">
                                      <p:cBhvr>
                                        <p:cTn id="122" dur="500"/>
                                        <p:tgtEl>
                                          <p:spTgt spid="171"/>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162"/>
                                        </p:tgtEl>
                                        <p:attrNameLst>
                                          <p:attrName>style.visibility</p:attrName>
                                        </p:attrNameLst>
                                      </p:cBhvr>
                                      <p:to>
                                        <p:strVal val="visible"/>
                                      </p:to>
                                    </p:set>
                                    <p:animEffect transition="in" filter="dissolve">
                                      <p:cBhvr>
                                        <p:cTn id="125" dur="500"/>
                                        <p:tgtEl>
                                          <p:spTgt spid="162"/>
                                        </p:tgtEl>
                                      </p:cBhvr>
                                    </p:animEffect>
                                  </p:childTnLst>
                                </p:cTn>
                              </p:par>
                              <p:par>
                                <p:cTn id="126" presetID="9" presetClass="entr" presetSubtype="0" fill="hold" nodeType="withEffect">
                                  <p:stCondLst>
                                    <p:cond delay="0"/>
                                  </p:stCondLst>
                                  <p:childTnLst>
                                    <p:set>
                                      <p:cBhvr>
                                        <p:cTn id="127" dur="1" fill="hold">
                                          <p:stCondLst>
                                            <p:cond delay="0"/>
                                          </p:stCondLst>
                                        </p:cTn>
                                        <p:tgtEl>
                                          <p:spTgt spid="172"/>
                                        </p:tgtEl>
                                        <p:attrNameLst>
                                          <p:attrName>style.visibility</p:attrName>
                                        </p:attrNameLst>
                                      </p:cBhvr>
                                      <p:to>
                                        <p:strVal val="visible"/>
                                      </p:to>
                                    </p:set>
                                    <p:animEffect transition="in" filter="dissolve">
                                      <p:cBhvr>
                                        <p:cTn id="128" dur="500"/>
                                        <p:tgtEl>
                                          <p:spTgt spid="172"/>
                                        </p:tgtEl>
                                      </p:cBhvr>
                                    </p:animEffect>
                                  </p:childTnLst>
                                </p:cTn>
                              </p:par>
                              <p:par>
                                <p:cTn id="129" presetID="9" presetClass="entr" presetSubtype="0" fill="hold" nodeType="withEffect">
                                  <p:stCondLst>
                                    <p:cond delay="0"/>
                                  </p:stCondLst>
                                  <p:childTnLst>
                                    <p:set>
                                      <p:cBhvr>
                                        <p:cTn id="130" dur="1" fill="hold">
                                          <p:stCondLst>
                                            <p:cond delay="0"/>
                                          </p:stCondLst>
                                        </p:cTn>
                                        <p:tgtEl>
                                          <p:spTgt spid="160"/>
                                        </p:tgtEl>
                                        <p:attrNameLst>
                                          <p:attrName>style.visibility</p:attrName>
                                        </p:attrNameLst>
                                      </p:cBhvr>
                                      <p:to>
                                        <p:strVal val="visible"/>
                                      </p:to>
                                    </p:set>
                                    <p:animEffect transition="in" filter="dissolve">
                                      <p:cBhvr>
                                        <p:cTn id="131"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2" fill="hold" display="0">
                  <p:stCondLst>
                    <p:cond delay="indefinite"/>
                  </p:stCondLst>
                  <p:endCondLst>
                    <p:cond evt="onStopAudio" delay="0">
                      <p:tgtEl>
                        <p:sldTgt/>
                      </p:tgtEl>
                    </p:cond>
                  </p:endCondLst>
                </p:cTn>
                <p:tgtEl>
                  <p:spTgt spid="3"/>
                </p:tgtEl>
              </p:cMediaNode>
            </p:audio>
          </p:childTnLst>
        </p:cTn>
      </p:par>
    </p:tnLst>
    <p:bldLst>
      <p:bldP spid="94" grpId="0" animBg="1"/>
      <p:bldP spid="112" grpId="0" animBg="1"/>
      <p:bldP spid="116" grpId="0" animBg="1"/>
      <p:bldP spid="126" grpId="0"/>
      <p:bldP spid="128" grpId="0"/>
      <p:bldP spid="129" grpId="0" animBg="1"/>
      <p:bldP spid="130" grpId="0"/>
      <p:bldP spid="144" grpId="0" animBg="1"/>
      <p:bldP spid="148" grpId="0" animBg="1"/>
      <p:bldP spid="150" grpId="0"/>
      <p:bldP spid="151" grpId="0" animBg="1"/>
      <p:bldP spid="152" grpId="0"/>
      <p:bldP spid="161" grpId="0" animBg="1"/>
      <p:bldP spid="162" grpId="0"/>
      <p:bldP spid="1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4443D9-7245-43FC-8F21-40559110B364}"/>
              </a:ext>
            </a:extLst>
          </p:cNvPr>
          <p:cNvSpPr>
            <a:spLocks noGrp="1"/>
          </p:cNvSpPr>
          <p:nvPr>
            <p:ph type="sldNum" sz="quarter" idx="2"/>
          </p:nvPr>
        </p:nvSpPr>
        <p:spPr>
          <a:xfrm>
            <a:off x="8456485" y="9251954"/>
            <a:ext cx="410369" cy="379591"/>
          </a:xfrm>
        </p:spPr>
        <p:txBody>
          <a:bodyPr/>
          <a:lstStyle/>
          <a:p>
            <a:fld id="{86CB4B4D-7CA3-9044-876B-883B54F8677D}" type="slidenum">
              <a:rPr lang="en-US" smtClean="0"/>
              <a:t>9</a:t>
            </a:fld>
            <a:endParaRPr lang="en-US"/>
          </a:p>
        </p:txBody>
      </p:sp>
      <p:sp>
        <p:nvSpPr>
          <p:cNvPr id="61" name="TextBox 60">
            <a:extLst>
              <a:ext uri="{FF2B5EF4-FFF2-40B4-BE49-F238E27FC236}">
                <a16:creationId xmlns:a16="http://schemas.microsoft.com/office/drawing/2014/main" id="{DB15F7AF-8F62-A241-A0E6-A0279BBC9CC9}"/>
              </a:ext>
            </a:extLst>
          </p:cNvPr>
          <p:cNvSpPr txBox="1"/>
          <p:nvPr/>
        </p:nvSpPr>
        <p:spPr>
          <a:xfrm>
            <a:off x="6392244" y="737673"/>
            <a:ext cx="7893099" cy="8678790"/>
          </a:xfrm>
          <a:prstGeom prst="rect">
            <a:avLst/>
          </a:prstGeom>
          <a:noFill/>
          <a:ln w="12700">
            <a:solidFill>
              <a:schemeClr val="tx1"/>
            </a:solidFill>
          </a:ln>
        </p:spPr>
        <p:txBody>
          <a:bodyPr wrap="none" rtlCol="0" anchor="ctr">
            <a:noAutofit/>
          </a:bodyPr>
          <a:lstStyle/>
          <a:p>
            <a:pPr algn="ctr"/>
            <a:endParaRPr lang="en-US" sz="2300" dirty="0">
              <a:latin typeface="Helvetica Neue"/>
              <a:ea typeface="Helvetica Light" charset="0"/>
              <a:cs typeface="Helvetica Light" charset="0"/>
            </a:endParaRPr>
          </a:p>
          <a:p>
            <a:pPr algn="ctr"/>
            <a:endParaRPr lang="en-US" sz="2300" dirty="0">
              <a:latin typeface="Helvetica Neue"/>
              <a:ea typeface="Helvetica Light" charset="0"/>
              <a:cs typeface="Helvetica Light" charset="0"/>
            </a:endParaRPr>
          </a:p>
          <a:p>
            <a:pPr algn="ctr"/>
            <a:endParaRPr lang="en-US" sz="2300" dirty="0">
              <a:latin typeface="Helvetica Neue"/>
              <a:ea typeface="Helvetica Light" charset="0"/>
              <a:cs typeface="Helvetica Light" charset="0"/>
            </a:endParaRPr>
          </a:p>
          <a:p>
            <a:pPr algn="ctr"/>
            <a:endParaRPr lang="en-US" sz="2300" dirty="0">
              <a:latin typeface="Helvetica Neue"/>
              <a:ea typeface="Helvetica Light" charset="0"/>
              <a:cs typeface="Helvetica Light" charset="0"/>
            </a:endParaRPr>
          </a:p>
          <a:p>
            <a:pPr algn="ctr"/>
            <a:endParaRPr lang="en-US" sz="2300" dirty="0">
              <a:latin typeface="Helvetica Neue"/>
              <a:ea typeface="Helvetica Light" charset="0"/>
              <a:cs typeface="Helvetica Light" charset="0"/>
            </a:endParaRPr>
          </a:p>
        </p:txBody>
      </p:sp>
      <p:sp>
        <p:nvSpPr>
          <p:cNvPr id="62" name="Rectangle 61">
            <a:extLst>
              <a:ext uri="{FF2B5EF4-FFF2-40B4-BE49-F238E27FC236}">
                <a16:creationId xmlns:a16="http://schemas.microsoft.com/office/drawing/2014/main" id="{7DFFFB08-73BF-674D-A0DB-004070DFB379}"/>
              </a:ext>
            </a:extLst>
          </p:cNvPr>
          <p:cNvSpPr/>
          <p:nvPr/>
        </p:nvSpPr>
        <p:spPr>
          <a:xfrm>
            <a:off x="6805276" y="1086561"/>
            <a:ext cx="4462037" cy="8235505"/>
          </a:xfrm>
          <a:prstGeom prst="rect">
            <a:avLst/>
          </a:prstGeom>
          <a:solidFill>
            <a:schemeClr val="accent4">
              <a:lumMod val="20000"/>
              <a:lumOff val="80000"/>
              <a:alpha val="60000"/>
            </a:schemeClr>
          </a:solidFill>
          <a:ln>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cxnSp>
        <p:nvCxnSpPr>
          <p:cNvPr id="63" name="Straight Connector 62">
            <a:extLst>
              <a:ext uri="{FF2B5EF4-FFF2-40B4-BE49-F238E27FC236}">
                <a16:creationId xmlns:a16="http://schemas.microsoft.com/office/drawing/2014/main" id="{8AA9F3FA-1B2B-284F-87B9-279248B7DB2C}"/>
              </a:ext>
            </a:extLst>
          </p:cNvPr>
          <p:cNvCxnSpPr>
            <a:cxnSpLocks/>
          </p:cNvCxnSpPr>
          <p:nvPr/>
        </p:nvCxnSpPr>
        <p:spPr>
          <a:xfrm flipH="1">
            <a:off x="11772603" y="3519858"/>
            <a:ext cx="31906" cy="1685824"/>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502DE32-78C0-5E4F-BEB5-B4390E847EE0}"/>
              </a:ext>
            </a:extLst>
          </p:cNvPr>
          <p:cNvCxnSpPr>
            <a:cxnSpLocks/>
          </p:cNvCxnSpPr>
          <p:nvPr/>
        </p:nvCxnSpPr>
        <p:spPr>
          <a:xfrm>
            <a:off x="11773355" y="7255484"/>
            <a:ext cx="0" cy="1746855"/>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402B6C5-02A1-9F48-858E-1FF1C19B97DE}"/>
              </a:ext>
            </a:extLst>
          </p:cNvPr>
          <p:cNvCxnSpPr>
            <a:cxnSpLocks/>
          </p:cNvCxnSpPr>
          <p:nvPr/>
        </p:nvCxnSpPr>
        <p:spPr>
          <a:xfrm flipH="1">
            <a:off x="12921546" y="1316862"/>
            <a:ext cx="20270" cy="6214261"/>
          </a:xfrm>
          <a:prstGeom prst="straightConnector1">
            <a:avLst/>
          </a:prstGeom>
          <a:ln w="12700">
            <a:solidFill>
              <a:schemeClr val="accent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FA7C1F1-8A8C-0A4C-9EB1-5F94AAF395F0}"/>
              </a:ext>
            </a:extLst>
          </p:cNvPr>
          <p:cNvSpPr txBox="1"/>
          <p:nvPr/>
        </p:nvSpPr>
        <p:spPr>
          <a:xfrm>
            <a:off x="3858768" y="737672"/>
            <a:ext cx="1855942" cy="8678790"/>
          </a:xfrm>
          <a:prstGeom prst="rect">
            <a:avLst/>
          </a:prstGeom>
          <a:noFill/>
          <a:ln w="12700">
            <a:solidFill>
              <a:schemeClr val="tx1"/>
            </a:solidFill>
          </a:ln>
        </p:spPr>
        <p:txBody>
          <a:bodyPr wrap="none" rtlCol="0" anchor="ctr">
            <a:noAutofit/>
          </a:bodyPr>
          <a:lstStyle/>
          <a:p>
            <a:pPr algn="ctr"/>
            <a:endParaRPr lang="en-US" sz="2300" dirty="0">
              <a:latin typeface="Helvetica Neue"/>
              <a:ea typeface="Helvetica Light" charset="0"/>
              <a:cs typeface="Helvetica Light" charset="0"/>
            </a:endParaRPr>
          </a:p>
          <a:p>
            <a:pPr algn="ctr"/>
            <a:endParaRPr lang="en-US" sz="2300" dirty="0">
              <a:latin typeface="Helvetica Neue"/>
              <a:ea typeface="Helvetica Light" charset="0"/>
              <a:cs typeface="Helvetica Light" charset="0"/>
            </a:endParaRPr>
          </a:p>
          <a:p>
            <a:pPr algn="ctr"/>
            <a:endParaRPr lang="en-US" sz="2300" dirty="0">
              <a:latin typeface="Helvetica Neue"/>
              <a:ea typeface="Helvetica Light" charset="0"/>
              <a:cs typeface="Helvetica Light" charset="0"/>
            </a:endParaRPr>
          </a:p>
          <a:p>
            <a:pPr algn="ctr"/>
            <a:endParaRPr lang="en-US" sz="2300" dirty="0">
              <a:latin typeface="Helvetica Neue"/>
              <a:ea typeface="Helvetica Light" charset="0"/>
              <a:cs typeface="Helvetica Light" charset="0"/>
            </a:endParaRPr>
          </a:p>
          <a:p>
            <a:pPr algn="ctr"/>
            <a:endParaRPr lang="en-US" sz="2300" dirty="0">
              <a:latin typeface="Helvetica Neue"/>
              <a:ea typeface="Helvetica Light" charset="0"/>
              <a:cs typeface="Helvetica Light" charset="0"/>
            </a:endParaRPr>
          </a:p>
        </p:txBody>
      </p:sp>
      <p:sp>
        <p:nvSpPr>
          <p:cNvPr id="71" name="Rectangle: Rounded Corners 24">
            <a:extLst>
              <a:ext uri="{FF2B5EF4-FFF2-40B4-BE49-F238E27FC236}">
                <a16:creationId xmlns:a16="http://schemas.microsoft.com/office/drawing/2014/main" id="{19A22966-800F-274C-BAB4-7A0BDE5F78ED}"/>
              </a:ext>
            </a:extLst>
          </p:cNvPr>
          <p:cNvSpPr/>
          <p:nvPr/>
        </p:nvSpPr>
        <p:spPr>
          <a:xfrm>
            <a:off x="9321779" y="3177165"/>
            <a:ext cx="1665724" cy="1009309"/>
          </a:xfrm>
          <a:prstGeom prst="roundRect">
            <a:avLst>
              <a:gd name="adj" fmla="val 0"/>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bg1"/>
                </a:solidFill>
                <a:latin typeface="Helvetica Neue"/>
              </a:rPr>
              <a:t>(Recursive)</a:t>
            </a:r>
          </a:p>
          <a:p>
            <a:pPr algn="ctr"/>
            <a:r>
              <a:rPr lang="en-US" sz="2300" dirty="0">
                <a:solidFill>
                  <a:schemeClr val="bg1"/>
                </a:solidFill>
                <a:latin typeface="Helvetica Neue"/>
              </a:rPr>
              <a:t>Circuit ORAM</a:t>
            </a:r>
          </a:p>
        </p:txBody>
      </p:sp>
      <p:sp>
        <p:nvSpPr>
          <p:cNvPr id="72" name="TextBox 71">
            <a:extLst>
              <a:ext uri="{FF2B5EF4-FFF2-40B4-BE49-F238E27FC236}">
                <a16:creationId xmlns:a16="http://schemas.microsoft.com/office/drawing/2014/main" id="{1F58168E-ED51-CF4D-9135-C422C9DDD3FB}"/>
              </a:ext>
            </a:extLst>
          </p:cNvPr>
          <p:cNvSpPr txBox="1"/>
          <p:nvPr/>
        </p:nvSpPr>
        <p:spPr>
          <a:xfrm>
            <a:off x="6409679" y="735269"/>
            <a:ext cx="1325895" cy="346779"/>
          </a:xfrm>
          <a:prstGeom prst="rect">
            <a:avLst/>
          </a:prstGeom>
          <a:noFill/>
          <a:ln w="12700">
            <a:noFill/>
          </a:ln>
        </p:spPr>
        <p:txBody>
          <a:bodyPr wrap="square" lIns="0" tIns="0" rIns="0" bIns="0" rtlCol="0">
            <a:spAutoFit/>
          </a:bodyPr>
          <a:lstStyle/>
          <a:p>
            <a:pPr algn="ctr">
              <a:tabLst>
                <a:tab pos="1089025" algn="l"/>
              </a:tabLst>
            </a:pPr>
            <a:r>
              <a:rPr lang="en-US" sz="2300" dirty="0">
                <a:latin typeface="Helvetica Neue"/>
              </a:rPr>
              <a:t>SERVER</a:t>
            </a:r>
          </a:p>
        </p:txBody>
      </p:sp>
      <p:cxnSp>
        <p:nvCxnSpPr>
          <p:cNvPr id="75" name="Connector: Elbow 62">
            <a:extLst>
              <a:ext uri="{FF2B5EF4-FFF2-40B4-BE49-F238E27FC236}">
                <a16:creationId xmlns:a16="http://schemas.microsoft.com/office/drawing/2014/main" id="{7D40F161-6A13-BF43-849C-09DB2937F855}"/>
              </a:ext>
            </a:extLst>
          </p:cNvPr>
          <p:cNvCxnSpPr>
            <a:cxnSpLocks/>
            <a:endCxn id="77" idx="0"/>
          </p:cNvCxnSpPr>
          <p:nvPr/>
        </p:nvCxnSpPr>
        <p:spPr>
          <a:xfrm rot="10800000" flipV="1">
            <a:off x="8228154" y="3930553"/>
            <a:ext cx="1515162" cy="184354"/>
          </a:xfrm>
          <a:prstGeom prst="bentConnector2">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Parallelogram 75">
            <a:extLst>
              <a:ext uri="{FF2B5EF4-FFF2-40B4-BE49-F238E27FC236}">
                <a16:creationId xmlns:a16="http://schemas.microsoft.com/office/drawing/2014/main" id="{AE4A8BB3-E50F-0E4F-B3C2-6070A6F10D35}"/>
              </a:ext>
            </a:extLst>
          </p:cNvPr>
          <p:cNvSpPr/>
          <p:nvPr/>
        </p:nvSpPr>
        <p:spPr>
          <a:xfrm>
            <a:off x="7110957" y="1992398"/>
            <a:ext cx="2447876" cy="366368"/>
          </a:xfrm>
          <a:prstGeom prst="parallelogram">
            <a:avLst>
              <a:gd name="adj" fmla="val 22775"/>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sz="2000" dirty="0">
                <a:solidFill>
                  <a:schemeClr val="bg1"/>
                </a:solidFill>
                <a:latin typeface="Helvetica Neue"/>
              </a:rPr>
              <a:t>(uid,</a:t>
            </a:r>
            <a:r>
              <a:rPr lang="en-US" sz="2000" dirty="0" err="1">
                <a:solidFill>
                  <a:schemeClr val="bg1"/>
                </a:solidFill>
                <a:latin typeface="Helvetica Neue"/>
              </a:rPr>
              <a:t>pwd</a:t>
            </a:r>
            <a:r>
              <a:rPr lang="en-US" sz="2000" dirty="0">
                <a:solidFill>
                  <a:schemeClr val="bg1"/>
                </a:solidFill>
                <a:latin typeface="Helvetica Neue"/>
              </a:rPr>
              <a:t>,</a:t>
            </a:r>
            <a:r>
              <a:rPr lang="vi-VN" sz="2000" dirty="0">
                <a:solidFill>
                  <a:schemeClr val="bg1"/>
                </a:solidFill>
                <a:latin typeface="Helvetica Neue"/>
              </a:rPr>
              <a:t>bid</a:t>
            </a:r>
            <a:r>
              <a:rPr lang="en-US" sz="2000" dirty="0">
                <a:solidFill>
                  <a:schemeClr val="bg1"/>
                </a:solidFill>
                <a:latin typeface="Helvetica Neue"/>
              </a:rPr>
              <a:t>,op</a:t>
            </a:r>
            <a:r>
              <a:rPr lang="vi-VN" sz="2000" dirty="0">
                <a:solidFill>
                  <a:schemeClr val="bg1"/>
                </a:solidFill>
                <a:latin typeface="Helvetica Neue"/>
              </a:rPr>
              <a:t>)</a:t>
            </a:r>
            <a:endParaRPr lang="en-US" sz="2000" dirty="0">
              <a:solidFill>
                <a:schemeClr val="bg1"/>
              </a:solidFill>
              <a:latin typeface="Helvetica Neue"/>
            </a:endParaRPr>
          </a:p>
        </p:txBody>
      </p:sp>
      <p:sp>
        <p:nvSpPr>
          <p:cNvPr id="77" name="Parallelogram 76">
            <a:extLst>
              <a:ext uri="{FF2B5EF4-FFF2-40B4-BE49-F238E27FC236}">
                <a16:creationId xmlns:a16="http://schemas.microsoft.com/office/drawing/2014/main" id="{591B06C1-CFF2-4646-BA63-EB1A87F4FAFA}"/>
              </a:ext>
            </a:extLst>
          </p:cNvPr>
          <p:cNvSpPr/>
          <p:nvPr/>
        </p:nvSpPr>
        <p:spPr>
          <a:xfrm>
            <a:off x="7668303" y="4114907"/>
            <a:ext cx="1119700" cy="365290"/>
          </a:xfrm>
          <a:prstGeom prst="parallelogram">
            <a:avLst>
              <a:gd name="adj" fmla="val 30806"/>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err="1">
                <a:solidFill>
                  <a:schemeClr val="bg1"/>
                </a:solidFill>
                <a:latin typeface="Helvetica Neue"/>
              </a:rPr>
              <a:t>pid</a:t>
            </a:r>
            <a:r>
              <a:rPr lang="en-US" sz="2300" dirty="0">
                <a:solidFill>
                  <a:schemeClr val="bg1"/>
                </a:solidFill>
                <a:latin typeface="Helvetica Neue"/>
              </a:rPr>
              <a:t>’</a:t>
            </a:r>
          </a:p>
        </p:txBody>
      </p:sp>
      <p:sp>
        <p:nvSpPr>
          <p:cNvPr id="79" name="Parallelogram 78">
            <a:extLst>
              <a:ext uri="{FF2B5EF4-FFF2-40B4-BE49-F238E27FC236}">
                <a16:creationId xmlns:a16="http://schemas.microsoft.com/office/drawing/2014/main" id="{B10767E3-A6EF-1143-BA57-690B40F4E564}"/>
              </a:ext>
            </a:extLst>
          </p:cNvPr>
          <p:cNvSpPr/>
          <p:nvPr/>
        </p:nvSpPr>
        <p:spPr>
          <a:xfrm>
            <a:off x="3965903" y="8720492"/>
            <a:ext cx="1330937" cy="423013"/>
          </a:xfrm>
          <a:prstGeom prst="parallelogram">
            <a:avLst>
              <a:gd name="adj" fmla="val 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Block</a:t>
            </a:r>
          </a:p>
        </p:txBody>
      </p:sp>
      <p:pic>
        <p:nvPicPr>
          <p:cNvPr id="80" name="Picture 79">
            <a:extLst>
              <a:ext uri="{FF2B5EF4-FFF2-40B4-BE49-F238E27FC236}">
                <a16:creationId xmlns:a16="http://schemas.microsoft.com/office/drawing/2014/main" id="{2BA61CCC-3401-DF4E-B5FE-49DCFA2069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2463" y="1831815"/>
            <a:ext cx="309315" cy="306173"/>
          </a:xfrm>
          <a:prstGeom prst="rect">
            <a:avLst/>
          </a:prstGeom>
        </p:spPr>
      </p:pic>
      <p:sp>
        <p:nvSpPr>
          <p:cNvPr id="81" name="Cylinder 152">
            <a:extLst>
              <a:ext uri="{FF2B5EF4-FFF2-40B4-BE49-F238E27FC236}">
                <a16:creationId xmlns:a16="http://schemas.microsoft.com/office/drawing/2014/main" id="{79D37963-1058-5142-97C7-191861EB1883}"/>
              </a:ext>
            </a:extLst>
          </p:cNvPr>
          <p:cNvSpPr/>
          <p:nvPr/>
        </p:nvSpPr>
        <p:spPr>
          <a:xfrm rot="5400000">
            <a:off x="12690834" y="2858246"/>
            <a:ext cx="811133" cy="1809205"/>
          </a:xfrm>
          <a:prstGeom prst="can">
            <a:avLst>
              <a:gd name="adj" fmla="val 33408"/>
            </a:avLst>
          </a:prstGeom>
          <a:solidFill>
            <a:schemeClr val="accent1">
              <a:lumMod val="20000"/>
              <a:lumOff val="8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grpSp>
        <p:nvGrpSpPr>
          <p:cNvPr id="82" name="Group 81">
            <a:extLst>
              <a:ext uri="{FF2B5EF4-FFF2-40B4-BE49-F238E27FC236}">
                <a16:creationId xmlns:a16="http://schemas.microsoft.com/office/drawing/2014/main" id="{611A1B05-078D-024D-89AD-7142830DC29C}"/>
              </a:ext>
            </a:extLst>
          </p:cNvPr>
          <p:cNvGrpSpPr/>
          <p:nvPr/>
        </p:nvGrpSpPr>
        <p:grpSpPr>
          <a:xfrm>
            <a:off x="12181351" y="7372143"/>
            <a:ext cx="1783304" cy="826610"/>
            <a:chOff x="3133766" y="2268972"/>
            <a:chExt cx="1237224" cy="579372"/>
          </a:xfrm>
        </p:grpSpPr>
        <p:sp>
          <p:nvSpPr>
            <p:cNvPr id="83" name="Cylinder 152">
              <a:extLst>
                <a:ext uri="{FF2B5EF4-FFF2-40B4-BE49-F238E27FC236}">
                  <a16:creationId xmlns:a16="http://schemas.microsoft.com/office/drawing/2014/main" id="{201C6769-C002-204F-9472-55F1A8D322C6}"/>
                </a:ext>
              </a:extLst>
            </p:cNvPr>
            <p:cNvSpPr/>
            <p:nvPr/>
          </p:nvSpPr>
          <p:spPr>
            <a:xfrm rot="5400000">
              <a:off x="3468116" y="1934622"/>
              <a:ext cx="568524" cy="1237224"/>
            </a:xfrm>
            <a:prstGeom prst="can">
              <a:avLst>
                <a:gd name="adj" fmla="val 33408"/>
              </a:avLst>
            </a:prstGeom>
            <a:solidFill>
              <a:schemeClr val="accent1">
                <a:lumMod val="20000"/>
                <a:lumOff val="8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chemeClr val="tx1"/>
                </a:solidFill>
                <a:latin typeface="Helvetica Neue"/>
              </a:endParaRPr>
            </a:p>
          </p:txBody>
        </p:sp>
        <p:sp>
          <p:nvSpPr>
            <p:cNvPr id="90" name="Rectangle 89">
              <a:extLst>
                <a:ext uri="{FF2B5EF4-FFF2-40B4-BE49-F238E27FC236}">
                  <a16:creationId xmlns:a16="http://schemas.microsoft.com/office/drawing/2014/main" id="{734CC0CF-EB96-8141-A7BE-D52B81432D7F}"/>
                </a:ext>
              </a:extLst>
            </p:cNvPr>
            <p:cNvSpPr/>
            <p:nvPr/>
          </p:nvSpPr>
          <p:spPr>
            <a:xfrm>
              <a:off x="3155798" y="2277687"/>
              <a:ext cx="1136459" cy="570657"/>
            </a:xfrm>
            <a:prstGeom prst="rect">
              <a:avLst/>
            </a:prstGeom>
          </p:spPr>
          <p:txBody>
            <a:bodyPr wrap="square">
              <a:spAutoFit/>
            </a:bodyPr>
            <a:lstStyle/>
            <a:p>
              <a:pPr algn="ctr"/>
              <a:r>
                <a:rPr lang="en-US" sz="2300" dirty="0">
                  <a:solidFill>
                    <a:schemeClr val="accent1">
                      <a:lumMod val="50000"/>
                    </a:schemeClr>
                  </a:solidFill>
                  <a:latin typeface="Helvetica Neue"/>
                </a:rPr>
                <a:t>EDB </a:t>
              </a:r>
            </a:p>
            <a:p>
              <a:pPr algn="ctr"/>
              <a:r>
                <a:rPr lang="en-US" sz="2300" dirty="0" err="1">
                  <a:solidFill>
                    <a:schemeClr val="accent1">
                      <a:lumMod val="50000"/>
                    </a:schemeClr>
                  </a:solidFill>
                  <a:latin typeface="Helvetica Neue"/>
                </a:rPr>
                <a:t>PosMap</a:t>
              </a:r>
              <a:endParaRPr lang="en-US" sz="2300" dirty="0">
                <a:solidFill>
                  <a:schemeClr val="accent1">
                    <a:lumMod val="50000"/>
                  </a:schemeClr>
                </a:solidFill>
                <a:latin typeface="Helvetica Neue"/>
              </a:endParaRPr>
            </a:p>
          </p:txBody>
        </p:sp>
      </p:grpSp>
      <p:sp>
        <p:nvSpPr>
          <p:cNvPr id="94" name="Cylinder 152">
            <a:extLst>
              <a:ext uri="{FF2B5EF4-FFF2-40B4-BE49-F238E27FC236}">
                <a16:creationId xmlns:a16="http://schemas.microsoft.com/office/drawing/2014/main" id="{CDD27F26-2E9E-C84A-A618-4C3D9298AFFB}"/>
              </a:ext>
            </a:extLst>
          </p:cNvPr>
          <p:cNvSpPr/>
          <p:nvPr/>
        </p:nvSpPr>
        <p:spPr>
          <a:xfrm rot="5400000">
            <a:off x="12673216" y="7865862"/>
            <a:ext cx="811133" cy="1794864"/>
          </a:xfrm>
          <a:prstGeom prst="can">
            <a:avLst>
              <a:gd name="adj" fmla="val 33408"/>
            </a:avLst>
          </a:prstGeom>
          <a:solidFill>
            <a:schemeClr val="accent1">
              <a:lumMod val="20000"/>
              <a:lumOff val="8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chemeClr val="tx1"/>
              </a:solidFill>
              <a:latin typeface="Helvetica Neue"/>
            </a:endParaRPr>
          </a:p>
        </p:txBody>
      </p:sp>
      <p:sp>
        <p:nvSpPr>
          <p:cNvPr id="101" name="Rectangle: Rounded Corners 99">
            <a:extLst>
              <a:ext uri="{FF2B5EF4-FFF2-40B4-BE49-F238E27FC236}">
                <a16:creationId xmlns:a16="http://schemas.microsoft.com/office/drawing/2014/main" id="{5CC7B555-C08F-DE4C-90D3-0625F7293462}"/>
              </a:ext>
            </a:extLst>
          </p:cNvPr>
          <p:cNvSpPr/>
          <p:nvPr/>
        </p:nvSpPr>
        <p:spPr>
          <a:xfrm>
            <a:off x="12176498" y="8575486"/>
            <a:ext cx="1530727" cy="34677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2300">
                <a:solidFill>
                  <a:schemeClr val="accent1">
                    <a:lumMod val="50000"/>
                  </a:schemeClr>
                </a:solidFill>
                <a:latin typeface="Helvetica Neue"/>
              </a:rPr>
              <a:t>EDB</a:t>
            </a:r>
            <a:endParaRPr lang="en-US" sz="2300" dirty="0">
              <a:solidFill>
                <a:schemeClr val="accent1">
                  <a:lumMod val="50000"/>
                </a:schemeClr>
              </a:solidFill>
              <a:latin typeface="Helvetica Neue"/>
            </a:endParaRPr>
          </a:p>
        </p:txBody>
      </p:sp>
      <p:pic>
        <p:nvPicPr>
          <p:cNvPr id="102" name="Picture 101">
            <a:extLst>
              <a:ext uri="{FF2B5EF4-FFF2-40B4-BE49-F238E27FC236}">
                <a16:creationId xmlns:a16="http://schemas.microsoft.com/office/drawing/2014/main" id="{1CB78967-F733-5E47-9E3D-23DFA9760EE0}"/>
              </a:ext>
            </a:extLst>
          </p:cNvPr>
          <p:cNvPicPr>
            <a:picLocks noChangeAspect="1"/>
          </p:cNvPicPr>
          <p:nvPr/>
        </p:nvPicPr>
        <p:blipFill>
          <a:blip r:embed="rId7">
            <a:duotone>
              <a:prstClr val="black"/>
              <a:srgbClr val="C00000">
                <a:tint val="45000"/>
                <a:satMod val="400000"/>
              </a:srgbClr>
            </a:duotone>
          </a:blip>
          <a:stretch>
            <a:fillRect/>
          </a:stretch>
        </p:blipFill>
        <p:spPr>
          <a:xfrm rot="14809515">
            <a:off x="9232224" y="1805310"/>
            <a:ext cx="333772" cy="337197"/>
          </a:xfrm>
          <a:prstGeom prst="rect">
            <a:avLst/>
          </a:prstGeom>
        </p:spPr>
      </p:pic>
      <p:grpSp>
        <p:nvGrpSpPr>
          <p:cNvPr id="103" name="Group 102">
            <a:extLst>
              <a:ext uri="{FF2B5EF4-FFF2-40B4-BE49-F238E27FC236}">
                <a16:creationId xmlns:a16="http://schemas.microsoft.com/office/drawing/2014/main" id="{106B9E64-163A-8A45-826F-6EBA5DBFB836}"/>
              </a:ext>
            </a:extLst>
          </p:cNvPr>
          <p:cNvGrpSpPr/>
          <p:nvPr/>
        </p:nvGrpSpPr>
        <p:grpSpPr>
          <a:xfrm>
            <a:off x="3965904" y="1794470"/>
            <a:ext cx="1584602" cy="797065"/>
            <a:chOff x="3770247" y="4505603"/>
            <a:chExt cx="1099368" cy="558664"/>
          </a:xfrm>
        </p:grpSpPr>
        <p:sp>
          <p:nvSpPr>
            <p:cNvPr id="104" name="Parallelogram 103">
              <a:extLst>
                <a:ext uri="{FF2B5EF4-FFF2-40B4-BE49-F238E27FC236}">
                  <a16:creationId xmlns:a16="http://schemas.microsoft.com/office/drawing/2014/main" id="{2BB8FB6C-A065-F644-A1C2-C32A193824AC}"/>
                </a:ext>
              </a:extLst>
            </p:cNvPr>
            <p:cNvSpPr/>
            <p:nvPr/>
          </p:nvSpPr>
          <p:spPr>
            <a:xfrm>
              <a:off x="3770247" y="4505603"/>
              <a:ext cx="1099368" cy="558664"/>
            </a:xfrm>
            <a:prstGeom prst="parallelogram">
              <a:avLst>
                <a:gd name="adj" fmla="val 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105" name="TextBox 104">
              <a:extLst>
                <a:ext uri="{FF2B5EF4-FFF2-40B4-BE49-F238E27FC236}">
                  <a16:creationId xmlns:a16="http://schemas.microsoft.com/office/drawing/2014/main" id="{C3560968-B7A6-2545-9ACF-146CA7477394}"/>
                </a:ext>
              </a:extLst>
            </p:cNvPr>
            <p:cNvSpPr txBox="1"/>
            <p:nvPr/>
          </p:nvSpPr>
          <p:spPr>
            <a:xfrm>
              <a:off x="3826566" y="4513570"/>
              <a:ext cx="902300" cy="524095"/>
            </a:xfrm>
            <a:prstGeom prst="rect">
              <a:avLst/>
            </a:prstGeom>
            <a:noFill/>
            <a:ln w="12700">
              <a:noFill/>
            </a:ln>
          </p:spPr>
          <p:txBody>
            <a:bodyPr wrap="none" lIns="0" tIns="0" rIns="0" bIns="0" rtlCol="0" anchor="ctr">
              <a:noAutofit/>
            </a:bodyPr>
            <a:lstStyle/>
            <a:p>
              <a:pPr algn="ctr"/>
              <a:r>
                <a:rPr lang="vi-VN" sz="2000" dirty="0">
                  <a:latin typeface="Helvetica Neue"/>
                </a:rPr>
                <a:t>(uid,</a:t>
              </a:r>
              <a:r>
                <a:rPr lang="en-US" sz="2000" dirty="0" err="1">
                  <a:latin typeface="Helvetica Neue"/>
                </a:rPr>
                <a:t>pwd</a:t>
              </a:r>
              <a:r>
                <a:rPr lang="en-US" sz="2000" dirty="0">
                  <a:latin typeface="Helvetica Neue"/>
                </a:rPr>
                <a:t>,</a:t>
              </a:r>
            </a:p>
            <a:p>
              <a:pPr algn="ctr"/>
              <a:r>
                <a:rPr lang="vi-VN" sz="2000" dirty="0">
                  <a:latin typeface="Helvetica Neue"/>
                </a:rPr>
                <a:t>bid</a:t>
              </a:r>
              <a:r>
                <a:rPr lang="en-US" sz="2000" dirty="0">
                  <a:latin typeface="Helvetica Neue"/>
                </a:rPr>
                <a:t>,op</a:t>
              </a:r>
              <a:r>
                <a:rPr lang="vi-VN" sz="2000" dirty="0">
                  <a:latin typeface="Helvetica Neue"/>
                </a:rPr>
                <a:t>)</a:t>
              </a:r>
              <a:endParaRPr lang="en-US" sz="2000" dirty="0">
                <a:latin typeface="Helvetica Neue"/>
              </a:endParaRPr>
            </a:p>
          </p:txBody>
        </p:sp>
      </p:grpSp>
      <p:pic>
        <p:nvPicPr>
          <p:cNvPr id="111" name="Picture 110">
            <a:extLst>
              <a:ext uri="{FF2B5EF4-FFF2-40B4-BE49-F238E27FC236}">
                <a16:creationId xmlns:a16="http://schemas.microsoft.com/office/drawing/2014/main" id="{44489CE4-EB3D-444E-AB8D-A5F01F8991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65645" y="8234664"/>
            <a:ext cx="268988" cy="266256"/>
          </a:xfrm>
          <a:prstGeom prst="rect">
            <a:avLst/>
          </a:prstGeom>
        </p:spPr>
      </p:pic>
      <p:pic>
        <p:nvPicPr>
          <p:cNvPr id="112" name="Picture 111">
            <a:extLst>
              <a:ext uri="{FF2B5EF4-FFF2-40B4-BE49-F238E27FC236}">
                <a16:creationId xmlns:a16="http://schemas.microsoft.com/office/drawing/2014/main" id="{E9F619CE-F95C-4541-B0C6-B1505DE4F185}"/>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32281">
            <a:off x="10839152" y="3040688"/>
            <a:ext cx="311738" cy="308571"/>
          </a:xfrm>
          <a:prstGeom prst="rect">
            <a:avLst/>
          </a:prstGeom>
        </p:spPr>
      </p:pic>
      <p:grpSp>
        <p:nvGrpSpPr>
          <p:cNvPr id="114" name="Group 113">
            <a:extLst>
              <a:ext uri="{FF2B5EF4-FFF2-40B4-BE49-F238E27FC236}">
                <a16:creationId xmlns:a16="http://schemas.microsoft.com/office/drawing/2014/main" id="{8DF2B6D5-1043-AD4E-A54F-030403A41C72}"/>
              </a:ext>
            </a:extLst>
          </p:cNvPr>
          <p:cNvGrpSpPr/>
          <p:nvPr/>
        </p:nvGrpSpPr>
        <p:grpSpPr>
          <a:xfrm>
            <a:off x="6788505" y="1346541"/>
            <a:ext cx="3644125" cy="426246"/>
            <a:chOff x="5030932" y="1786533"/>
            <a:chExt cx="2180354" cy="298756"/>
          </a:xfrm>
        </p:grpSpPr>
        <p:sp>
          <p:nvSpPr>
            <p:cNvPr id="115" name="Rounded Rectangle 114">
              <a:extLst>
                <a:ext uri="{FF2B5EF4-FFF2-40B4-BE49-F238E27FC236}">
                  <a16:creationId xmlns:a16="http://schemas.microsoft.com/office/drawing/2014/main" id="{9E37B426-D1C3-2D48-9209-6AEFE751B243}"/>
                </a:ext>
              </a:extLst>
            </p:cNvPr>
            <p:cNvSpPr/>
            <p:nvPr/>
          </p:nvSpPr>
          <p:spPr>
            <a:xfrm>
              <a:off x="5034402" y="1786533"/>
              <a:ext cx="2105058" cy="298756"/>
            </a:xfrm>
            <a:prstGeom prst="roundRect">
              <a:avLst>
                <a:gd name="adj" fmla="val 10905"/>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16" name="Picture 115">
              <a:extLst>
                <a:ext uri="{FF2B5EF4-FFF2-40B4-BE49-F238E27FC236}">
                  <a16:creationId xmlns:a16="http://schemas.microsoft.com/office/drawing/2014/main" id="{54553B33-5830-4049-AB63-45C12C07FD69}"/>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32281">
              <a:off x="6245470" y="1815823"/>
              <a:ext cx="209650" cy="209650"/>
            </a:xfrm>
            <a:prstGeom prst="rect">
              <a:avLst/>
            </a:prstGeom>
          </p:spPr>
        </p:pic>
        <p:pic>
          <p:nvPicPr>
            <p:cNvPr id="117" name="Picture 116">
              <a:extLst>
                <a:ext uri="{FF2B5EF4-FFF2-40B4-BE49-F238E27FC236}">
                  <a16:creationId xmlns:a16="http://schemas.microsoft.com/office/drawing/2014/main" id="{7EF19C80-E2AB-C34C-97A8-B2E532A53770}"/>
                </a:ext>
              </a:extLst>
            </p:cNvPr>
            <p:cNvPicPr>
              <a:picLocks noChangeAspect="1"/>
            </p:cNvPicPr>
            <p:nvPr/>
          </p:nvPicPr>
          <p:blipFill>
            <a:blip r:embed="rId7">
              <a:duotone>
                <a:prstClr val="black"/>
                <a:srgbClr val="C00000">
                  <a:tint val="45000"/>
                  <a:satMod val="400000"/>
                </a:srgbClr>
              </a:duotone>
            </a:blip>
            <a:stretch>
              <a:fillRect/>
            </a:stretch>
          </p:blipFill>
          <p:spPr>
            <a:xfrm rot="14809515">
              <a:off x="5030932" y="1813929"/>
              <a:ext cx="210858" cy="210858"/>
            </a:xfrm>
            <a:prstGeom prst="rect">
              <a:avLst/>
            </a:prstGeom>
          </p:spPr>
        </p:pic>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342DF710-C4E8-434D-9456-E0263E94007C}"/>
                    </a:ext>
                  </a:extLst>
                </p:cNvPr>
                <p:cNvSpPr/>
                <p:nvPr/>
              </p:nvSpPr>
              <p:spPr>
                <a:xfrm>
                  <a:off x="5210567" y="1851516"/>
                  <a:ext cx="986970" cy="179651"/>
                </a:xfrm>
                <a:prstGeom prst="rect">
                  <a:avLst/>
                </a:prstGeom>
              </p:spPr>
              <p:txBody>
                <a:bodyPr wrap="none" lIns="0" tIns="0" rIns="0" bIns="0">
                  <a:spAutoFit/>
                </a:bodyPr>
                <a:lstStyle/>
                <a:p>
                  <a:r>
                    <a:rPr lang="vi-VN" sz="1700" b="0" dirty="0">
                      <a:latin typeface="Helvetica" pitchFamily="2" charset="0"/>
                      <a:ea typeface="Helvetica Neue" panose="02000503000000020004" pitchFamily="2" charset="0"/>
                      <a:cs typeface="Helvetica Neue" panose="02000503000000020004" pitchFamily="2" charset="0"/>
                    </a:rPr>
                    <a:t>Session key</a:t>
                  </a:r>
                  <a:r>
                    <a:rPr lang="en-US" sz="1700" b="0" dirty="0">
                      <a:latin typeface="Helvetica" pitchFamily="2" charset="0"/>
                      <a:ea typeface="Helvetica Neue" panose="02000503000000020004" pitchFamily="2" charset="0"/>
                      <a:cs typeface="Helvetica Neue" panose="02000503000000020004" pitchFamily="2" charset="0"/>
                    </a:rPr>
                    <a:t> </a:t>
                  </a:r>
                  <a14:m>
                    <m:oMath xmlns:m="http://schemas.openxmlformats.org/officeDocument/2006/math">
                      <m:sSub>
                        <m:sSubPr>
                          <m:ctrlPr>
                            <a:rPr lang="en-US" sz="1700" b="0" i="1" dirty="0" smtClean="0">
                              <a:latin typeface="Cambria Math" panose="02040503050406030204" pitchFamily="18" charset="0"/>
                            </a:rPr>
                          </m:ctrlPr>
                        </m:sSubPr>
                        <m:e>
                          <m:r>
                            <a:rPr lang="en-US" sz="1700" b="0" i="1" dirty="0" smtClean="0">
                              <a:latin typeface="Cambria Math" panose="02040503050406030204" pitchFamily="18" charset="0"/>
                            </a:rPr>
                            <m:t>𝑘</m:t>
                          </m:r>
                        </m:e>
                        <m:sub>
                          <m:r>
                            <m:rPr>
                              <m:sty m:val="p"/>
                            </m:rPr>
                            <a:rPr lang="en-US" sz="1700" b="0" i="0" dirty="0" smtClean="0">
                              <a:latin typeface="Cambria Math" panose="02040503050406030204" pitchFamily="18" charset="0"/>
                            </a:rPr>
                            <m:t>uid</m:t>
                          </m:r>
                        </m:sub>
                      </m:sSub>
                    </m:oMath>
                  </a14:m>
                  <a:r>
                    <a:rPr lang="en-US" sz="1700" b="0" dirty="0">
                      <a:latin typeface="Helvetica" pitchFamily="2" charset="0"/>
                      <a:ea typeface="Helvetica Neue" panose="02000503000000020004" pitchFamily="2" charset="0"/>
                      <a:cs typeface="Helvetica Neue" panose="02000503000000020004" pitchFamily="2" charset="0"/>
                    </a:rPr>
                    <a:t> </a:t>
                  </a:r>
                  <a:endParaRPr lang="en-US" sz="1700" dirty="0">
                    <a:latin typeface="Helvetica" pitchFamily="2" charset="0"/>
                    <a:ea typeface="Helvetica Neue" panose="02000503000000020004" pitchFamily="2" charset="0"/>
                    <a:cs typeface="Helvetica Neue" panose="02000503000000020004" pitchFamily="2" charset="0"/>
                  </a:endParaRPr>
                </a:p>
              </p:txBody>
            </p:sp>
          </mc:Choice>
          <mc:Fallback xmlns="">
            <p:sp>
              <p:nvSpPr>
                <p:cNvPr id="118" name="Rectangle 117">
                  <a:extLst>
                    <a:ext uri="{FF2B5EF4-FFF2-40B4-BE49-F238E27FC236}">
                      <a16:creationId xmlns:a16="http://schemas.microsoft.com/office/drawing/2014/main" id="{342DF710-C4E8-434D-9456-E0263E94007C}"/>
                    </a:ext>
                  </a:extLst>
                </p:cNvPr>
                <p:cNvSpPr>
                  <a:spLocks noRot="1" noChangeAspect="1" noMove="1" noResize="1" noEditPoints="1" noAdjustHandles="1" noChangeArrowheads="1" noChangeShapeType="1" noTextEdit="1"/>
                </p:cNvSpPr>
                <p:nvPr/>
              </p:nvSpPr>
              <p:spPr>
                <a:xfrm>
                  <a:off x="5210567" y="1851516"/>
                  <a:ext cx="986970" cy="179651"/>
                </a:xfrm>
                <a:prstGeom prst="rect">
                  <a:avLst/>
                </a:prstGeom>
                <a:blipFill>
                  <a:blip r:embed="rId10"/>
                  <a:stretch>
                    <a:fillRect l="-7576" t="-22727" b="-4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B03350C9-8869-E349-A0BD-93ED4AB2F57F}"/>
                    </a:ext>
                  </a:extLst>
                </p:cNvPr>
                <p:cNvSpPr/>
                <p:nvPr/>
              </p:nvSpPr>
              <p:spPr>
                <a:xfrm>
                  <a:off x="6422575" y="1848834"/>
                  <a:ext cx="788711" cy="179651"/>
                </a:xfrm>
                <a:prstGeom prst="rect">
                  <a:avLst/>
                </a:prstGeom>
              </p:spPr>
              <p:txBody>
                <a:bodyPr wrap="none" lIns="0" tIns="0" rIns="0" bIns="0">
                  <a:spAutoFit/>
                </a:bodyPr>
                <a:lstStyle/>
                <a:p>
                  <a:r>
                    <a:rPr lang="vi-VN" sz="1700" dirty="0">
                      <a:latin typeface="Helvetica Neue" panose="02000503000000020004"/>
                      <a:ea typeface="Helvetica Neue" panose="02000503000000020004" pitchFamily="2" charset="0"/>
                      <a:cs typeface="Helvetica Neue" panose="02000503000000020004" pitchFamily="2" charset="0"/>
                    </a:rPr>
                    <a:t>ORAM key</a:t>
                  </a:r>
                  <a:r>
                    <a:rPr lang="en-US" sz="1700" dirty="0">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sSub>
                        <m:sSubPr>
                          <m:ctrlPr>
                            <a:rPr lang="en-US" sz="1700" i="1" dirty="0" err="1" smtClean="0">
                              <a:latin typeface="Cambria Math" panose="02040503050406030204" pitchFamily="18" charset="0"/>
                            </a:rPr>
                          </m:ctrlPr>
                        </m:sSubPr>
                        <m:e>
                          <m:r>
                            <a:rPr lang="en-US" sz="1700" i="1" dirty="0" smtClean="0">
                              <a:latin typeface="Cambria Math" panose="02040503050406030204" pitchFamily="18" charset="0"/>
                            </a:rPr>
                            <m:t>𝑘</m:t>
                          </m:r>
                        </m:e>
                        <m:sub>
                          <m:r>
                            <a:rPr lang="en-US" sz="1700" i="1" dirty="0" err="1" smtClean="0">
                              <a:latin typeface="Cambria Math" panose="02040503050406030204" pitchFamily="18" charset="0"/>
                            </a:rPr>
                            <m:t>𝑜</m:t>
                          </m:r>
                        </m:sub>
                      </m:sSub>
                    </m:oMath>
                  </a14:m>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19" name="Rectangle 118">
                  <a:extLst>
                    <a:ext uri="{FF2B5EF4-FFF2-40B4-BE49-F238E27FC236}">
                      <a16:creationId xmlns:a16="http://schemas.microsoft.com/office/drawing/2014/main" id="{B03350C9-8869-E349-A0BD-93ED4AB2F57F}"/>
                    </a:ext>
                  </a:extLst>
                </p:cNvPr>
                <p:cNvSpPr>
                  <a:spLocks noRot="1" noChangeAspect="1" noMove="1" noResize="1" noEditPoints="1" noAdjustHandles="1" noChangeArrowheads="1" noChangeShapeType="1" noTextEdit="1"/>
                </p:cNvSpPr>
                <p:nvPr/>
              </p:nvSpPr>
              <p:spPr>
                <a:xfrm>
                  <a:off x="6422575" y="1848834"/>
                  <a:ext cx="788711" cy="179651"/>
                </a:xfrm>
                <a:prstGeom prst="rect">
                  <a:avLst/>
                </a:prstGeom>
                <a:blipFill>
                  <a:blip r:embed="rId11"/>
                  <a:stretch>
                    <a:fillRect l="-9434" t="-23810" r="-943" b="-47619"/>
                  </a:stretch>
                </a:blipFill>
              </p:spPr>
              <p:txBody>
                <a:bodyPr/>
                <a:lstStyle/>
                <a:p>
                  <a:r>
                    <a:rPr lang="en-US">
                      <a:noFill/>
                    </a:rPr>
                    <a:t> </a:t>
                  </a:r>
                </a:p>
              </p:txBody>
            </p:sp>
          </mc:Fallback>
        </mc:AlternateContent>
      </p:grpSp>
      <p:sp>
        <p:nvSpPr>
          <p:cNvPr id="120" name="TextBox 119">
            <a:extLst>
              <a:ext uri="{FF2B5EF4-FFF2-40B4-BE49-F238E27FC236}">
                <a16:creationId xmlns:a16="http://schemas.microsoft.com/office/drawing/2014/main" id="{290024AD-E0B1-0748-9977-566B028F2F79}"/>
              </a:ext>
            </a:extLst>
          </p:cNvPr>
          <p:cNvSpPr txBox="1"/>
          <p:nvPr/>
        </p:nvSpPr>
        <p:spPr>
          <a:xfrm>
            <a:off x="8045835" y="817876"/>
            <a:ext cx="2437374" cy="537370"/>
          </a:xfrm>
          <a:prstGeom prst="rect">
            <a:avLst/>
          </a:prstGeom>
          <a:solidFill>
            <a:schemeClr val="accent4">
              <a:lumMod val="50000"/>
            </a:schemeClr>
          </a:solidFill>
          <a:ln w="12700">
            <a:noFill/>
            <a:prstDash val="dash"/>
          </a:ln>
        </p:spPr>
        <p:txBody>
          <a:bodyPr wrap="square" lIns="0" tIns="0" rIns="0" bIns="0" rtlCol="0" anchor="ctr">
            <a:noAutofit/>
          </a:bodyPr>
          <a:lstStyle/>
          <a:p>
            <a:pPr algn="ctr"/>
            <a:r>
              <a:rPr lang="en-US" sz="2300" dirty="0">
                <a:solidFill>
                  <a:schemeClr val="bg1"/>
                </a:solidFill>
                <a:latin typeface="Helvetica Neue"/>
              </a:rPr>
              <a:t>Secure Enclave</a:t>
            </a:r>
          </a:p>
        </p:txBody>
      </p:sp>
      <p:sp>
        <p:nvSpPr>
          <p:cNvPr id="121" name="Rectangle 120">
            <a:extLst>
              <a:ext uri="{FF2B5EF4-FFF2-40B4-BE49-F238E27FC236}">
                <a16:creationId xmlns:a16="http://schemas.microsoft.com/office/drawing/2014/main" id="{15B3BBD2-35E3-6444-9A6E-05D905FBDD5C}"/>
              </a:ext>
            </a:extLst>
          </p:cNvPr>
          <p:cNvSpPr/>
          <p:nvPr/>
        </p:nvSpPr>
        <p:spPr>
          <a:xfrm>
            <a:off x="4083745" y="669401"/>
            <a:ext cx="1427856" cy="452321"/>
          </a:xfrm>
          <a:prstGeom prst="rect">
            <a:avLst/>
          </a:prstGeom>
        </p:spPr>
        <p:txBody>
          <a:bodyPr wrap="square">
            <a:spAutoFit/>
          </a:bodyPr>
          <a:lstStyle/>
          <a:p>
            <a:pPr algn="ctr"/>
            <a:r>
              <a:rPr lang="en-US" sz="2300" dirty="0">
                <a:latin typeface="Helvetica Neue"/>
                <a:ea typeface="Helvetica Light" charset="0"/>
                <a:cs typeface="Helvetica Light" charset="0"/>
              </a:rPr>
              <a:t>USER</a:t>
            </a:r>
          </a:p>
        </p:txBody>
      </p:sp>
      <p:sp>
        <p:nvSpPr>
          <p:cNvPr id="122" name="Rectangle: Rounded Corners 13">
            <a:extLst>
              <a:ext uri="{FF2B5EF4-FFF2-40B4-BE49-F238E27FC236}">
                <a16:creationId xmlns:a16="http://schemas.microsoft.com/office/drawing/2014/main" id="{D3E55627-2CFE-3B4C-98B7-F01157766836}"/>
              </a:ext>
            </a:extLst>
          </p:cNvPr>
          <p:cNvSpPr/>
          <p:nvPr/>
        </p:nvSpPr>
        <p:spPr>
          <a:xfrm>
            <a:off x="12164717" y="3444240"/>
            <a:ext cx="1828597" cy="58387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accent1">
                    <a:lumMod val="50000"/>
                  </a:schemeClr>
                </a:solidFill>
                <a:latin typeface="Helvetica Neue"/>
              </a:rPr>
              <a:t>EAC</a:t>
            </a:r>
          </a:p>
          <a:p>
            <a:pPr algn="ctr"/>
            <a:r>
              <a:rPr lang="en-US" sz="2300" dirty="0" err="1">
                <a:solidFill>
                  <a:schemeClr val="accent1">
                    <a:lumMod val="50000"/>
                  </a:schemeClr>
                </a:solidFill>
                <a:latin typeface="Helvetica Neue"/>
              </a:rPr>
              <a:t>PosMap</a:t>
            </a:r>
            <a:endParaRPr lang="en-US" sz="2300" dirty="0">
              <a:solidFill>
                <a:schemeClr val="accent1">
                  <a:lumMod val="50000"/>
                </a:schemeClr>
              </a:solidFill>
              <a:latin typeface="Helvetica Neue"/>
            </a:endParaRPr>
          </a:p>
        </p:txBody>
      </p:sp>
      <p:sp>
        <p:nvSpPr>
          <p:cNvPr id="123" name="Cylinder 152">
            <a:extLst>
              <a:ext uri="{FF2B5EF4-FFF2-40B4-BE49-F238E27FC236}">
                <a16:creationId xmlns:a16="http://schemas.microsoft.com/office/drawing/2014/main" id="{D7971A51-4ACF-564F-9F30-80442A0B2A56}"/>
              </a:ext>
            </a:extLst>
          </p:cNvPr>
          <p:cNvSpPr/>
          <p:nvPr/>
        </p:nvSpPr>
        <p:spPr>
          <a:xfrm rot="5400000">
            <a:off x="12693407" y="3871365"/>
            <a:ext cx="811133" cy="1814352"/>
          </a:xfrm>
          <a:prstGeom prst="can">
            <a:avLst>
              <a:gd name="adj" fmla="val 33408"/>
            </a:avLst>
          </a:prstGeom>
          <a:solidFill>
            <a:schemeClr val="accent1">
              <a:lumMod val="20000"/>
              <a:lumOff val="8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124" name="Rectangle: Rounded Corners 13">
            <a:extLst>
              <a:ext uri="{FF2B5EF4-FFF2-40B4-BE49-F238E27FC236}">
                <a16:creationId xmlns:a16="http://schemas.microsoft.com/office/drawing/2014/main" id="{9C82F97F-F2AF-C54C-A34C-B1E6F72A4ADA}"/>
              </a:ext>
            </a:extLst>
          </p:cNvPr>
          <p:cNvSpPr/>
          <p:nvPr/>
        </p:nvSpPr>
        <p:spPr>
          <a:xfrm>
            <a:off x="12190192" y="4478630"/>
            <a:ext cx="1828597" cy="58387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accent1">
                    <a:lumMod val="50000"/>
                  </a:schemeClr>
                </a:solidFill>
                <a:latin typeface="Helvetica Neue"/>
              </a:rPr>
              <a:t>EAC</a:t>
            </a:r>
          </a:p>
        </p:txBody>
      </p:sp>
      <p:sp>
        <p:nvSpPr>
          <p:cNvPr id="125" name="Rectangle: Rounded Corners 39">
            <a:extLst>
              <a:ext uri="{FF2B5EF4-FFF2-40B4-BE49-F238E27FC236}">
                <a16:creationId xmlns:a16="http://schemas.microsoft.com/office/drawing/2014/main" id="{445FA890-F3C1-FB40-BDAF-541DB8B6AF6C}"/>
              </a:ext>
            </a:extLst>
          </p:cNvPr>
          <p:cNvSpPr/>
          <p:nvPr/>
        </p:nvSpPr>
        <p:spPr>
          <a:xfrm>
            <a:off x="9333581" y="4478270"/>
            <a:ext cx="1648489" cy="616230"/>
          </a:xfrm>
          <a:prstGeom prst="roundRect">
            <a:avLst>
              <a:gd name="adj" fmla="val 0"/>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175" algn="ctr"/>
            <a:r>
              <a:rPr lang="en-US" sz="2300" dirty="0">
                <a:solidFill>
                  <a:schemeClr val="bg1"/>
                </a:solidFill>
                <a:latin typeface="Helvetica Neue"/>
              </a:rPr>
              <a:t>Circuit ORAM</a:t>
            </a:r>
          </a:p>
        </p:txBody>
      </p:sp>
      <p:cxnSp>
        <p:nvCxnSpPr>
          <p:cNvPr id="126" name="Connector: Elbow 62">
            <a:extLst>
              <a:ext uri="{FF2B5EF4-FFF2-40B4-BE49-F238E27FC236}">
                <a16:creationId xmlns:a16="http://schemas.microsoft.com/office/drawing/2014/main" id="{99D9F6B5-0BF5-874D-B792-2A8E9D0756F4}"/>
              </a:ext>
            </a:extLst>
          </p:cNvPr>
          <p:cNvCxnSpPr>
            <a:cxnSpLocks/>
            <a:stCxn id="77" idx="3"/>
            <a:endCxn id="125" idx="1"/>
          </p:cNvCxnSpPr>
          <p:nvPr/>
        </p:nvCxnSpPr>
        <p:spPr>
          <a:xfrm rot="16200000" flipH="1">
            <a:off x="8599640" y="4052444"/>
            <a:ext cx="306188" cy="1161694"/>
          </a:xfrm>
          <a:prstGeom prst="bentConnector2">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7" name="Picture 126">
            <a:extLst>
              <a:ext uri="{FF2B5EF4-FFF2-40B4-BE49-F238E27FC236}">
                <a16:creationId xmlns:a16="http://schemas.microsoft.com/office/drawing/2014/main" id="{BA2B3AF1-D015-6341-A1AA-03DDB6F0C4A4}"/>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32281">
            <a:off x="10797778" y="4291633"/>
            <a:ext cx="311738" cy="308571"/>
          </a:xfrm>
          <a:prstGeom prst="rect">
            <a:avLst/>
          </a:prstGeom>
        </p:spPr>
      </p:pic>
      <p:sp>
        <p:nvSpPr>
          <p:cNvPr id="128" name="Rectangle: Rounded Corners 24">
            <a:extLst>
              <a:ext uri="{FF2B5EF4-FFF2-40B4-BE49-F238E27FC236}">
                <a16:creationId xmlns:a16="http://schemas.microsoft.com/office/drawing/2014/main" id="{D7ED0A16-621D-674E-B008-C3378080EF91}"/>
              </a:ext>
            </a:extLst>
          </p:cNvPr>
          <p:cNvSpPr/>
          <p:nvPr/>
        </p:nvSpPr>
        <p:spPr>
          <a:xfrm>
            <a:off x="9301136" y="7314508"/>
            <a:ext cx="1665724" cy="1014443"/>
          </a:xfrm>
          <a:prstGeom prst="roundRect">
            <a:avLst>
              <a:gd name="adj" fmla="val 0"/>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bg1"/>
                </a:solidFill>
                <a:latin typeface="Helvetica Neue"/>
              </a:rPr>
              <a:t>(Recursive)</a:t>
            </a:r>
          </a:p>
          <a:p>
            <a:pPr algn="ctr"/>
            <a:r>
              <a:rPr lang="en-US" sz="2300" dirty="0">
                <a:solidFill>
                  <a:schemeClr val="bg1"/>
                </a:solidFill>
                <a:latin typeface="Helvetica Neue"/>
              </a:rPr>
              <a:t>Circuit ORAM</a:t>
            </a:r>
          </a:p>
        </p:txBody>
      </p:sp>
      <p:cxnSp>
        <p:nvCxnSpPr>
          <p:cNvPr id="129" name="Connector: Elbow 62">
            <a:extLst>
              <a:ext uri="{FF2B5EF4-FFF2-40B4-BE49-F238E27FC236}">
                <a16:creationId xmlns:a16="http://schemas.microsoft.com/office/drawing/2014/main" id="{068339F8-3DC3-9841-A7D4-75CF6FE45E50}"/>
              </a:ext>
            </a:extLst>
          </p:cNvPr>
          <p:cNvCxnSpPr>
            <a:cxnSpLocks/>
            <a:endCxn id="130" idx="0"/>
          </p:cNvCxnSpPr>
          <p:nvPr/>
        </p:nvCxnSpPr>
        <p:spPr>
          <a:xfrm rot="10800000" flipV="1">
            <a:off x="7783579" y="7944996"/>
            <a:ext cx="1519312" cy="184354"/>
          </a:xfrm>
          <a:prstGeom prst="bentConnector2">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0" name="Parallelogram 129">
            <a:extLst>
              <a:ext uri="{FF2B5EF4-FFF2-40B4-BE49-F238E27FC236}">
                <a16:creationId xmlns:a16="http://schemas.microsoft.com/office/drawing/2014/main" id="{10C4BEA5-7695-2449-8779-7D91C08ECD41}"/>
              </a:ext>
            </a:extLst>
          </p:cNvPr>
          <p:cNvSpPr/>
          <p:nvPr/>
        </p:nvSpPr>
        <p:spPr>
          <a:xfrm>
            <a:off x="7316481" y="8129350"/>
            <a:ext cx="934193" cy="365290"/>
          </a:xfrm>
          <a:prstGeom prst="parallelogram">
            <a:avLst>
              <a:gd name="adj" fmla="val 30806"/>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err="1">
                <a:solidFill>
                  <a:schemeClr val="bg1"/>
                </a:solidFill>
                <a:latin typeface="Helvetica Neue"/>
              </a:rPr>
              <a:t>pid</a:t>
            </a:r>
            <a:endParaRPr lang="en-US" sz="2300" dirty="0">
              <a:solidFill>
                <a:schemeClr val="bg1"/>
              </a:solidFill>
              <a:latin typeface="Helvetica Neue"/>
            </a:endParaRPr>
          </a:p>
        </p:txBody>
      </p:sp>
      <p:pic>
        <p:nvPicPr>
          <p:cNvPr id="131" name="Picture 130">
            <a:extLst>
              <a:ext uri="{FF2B5EF4-FFF2-40B4-BE49-F238E27FC236}">
                <a16:creationId xmlns:a16="http://schemas.microsoft.com/office/drawing/2014/main" id="{DD070514-AD92-E94B-AFFB-4F949B618AEC}"/>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32281">
            <a:off x="10757944" y="7274732"/>
            <a:ext cx="311738" cy="308571"/>
          </a:xfrm>
          <a:prstGeom prst="rect">
            <a:avLst/>
          </a:prstGeom>
        </p:spPr>
      </p:pic>
      <p:sp>
        <p:nvSpPr>
          <p:cNvPr id="132" name="Rectangle: Rounded Corners 39">
            <a:extLst>
              <a:ext uri="{FF2B5EF4-FFF2-40B4-BE49-F238E27FC236}">
                <a16:creationId xmlns:a16="http://schemas.microsoft.com/office/drawing/2014/main" id="{7BD380B3-806D-E144-8F64-38AD4A574B33}"/>
              </a:ext>
            </a:extLst>
          </p:cNvPr>
          <p:cNvSpPr/>
          <p:nvPr/>
        </p:nvSpPr>
        <p:spPr>
          <a:xfrm>
            <a:off x="9312938" y="8492714"/>
            <a:ext cx="1648489" cy="676147"/>
          </a:xfrm>
          <a:prstGeom prst="roundRect">
            <a:avLst>
              <a:gd name="adj" fmla="val 0"/>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175" algn="ctr"/>
            <a:r>
              <a:rPr lang="en-US" sz="2300" dirty="0">
                <a:solidFill>
                  <a:schemeClr val="bg1"/>
                </a:solidFill>
                <a:latin typeface="Helvetica Neue"/>
              </a:rPr>
              <a:t>Circuit ORAM</a:t>
            </a:r>
          </a:p>
        </p:txBody>
      </p:sp>
      <p:cxnSp>
        <p:nvCxnSpPr>
          <p:cNvPr id="133" name="Connector: Elbow 62">
            <a:extLst>
              <a:ext uri="{FF2B5EF4-FFF2-40B4-BE49-F238E27FC236}">
                <a16:creationId xmlns:a16="http://schemas.microsoft.com/office/drawing/2014/main" id="{B8B9F1BF-9D73-324D-ADAB-3F13F756B7F9}"/>
              </a:ext>
            </a:extLst>
          </p:cNvPr>
          <p:cNvCxnSpPr>
            <a:cxnSpLocks/>
            <a:stCxn id="130" idx="3"/>
          </p:cNvCxnSpPr>
          <p:nvPr/>
        </p:nvCxnSpPr>
        <p:spPr>
          <a:xfrm rot="16200000" flipH="1">
            <a:off x="8422922" y="7798450"/>
            <a:ext cx="194347" cy="1586725"/>
          </a:xfrm>
          <a:prstGeom prst="bentConnector2">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4" name="Picture 133">
            <a:extLst>
              <a:ext uri="{FF2B5EF4-FFF2-40B4-BE49-F238E27FC236}">
                <a16:creationId xmlns:a16="http://schemas.microsoft.com/office/drawing/2014/main" id="{52547E9A-FCD5-EC4A-8E23-FDB0BBF141A3}"/>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32281">
            <a:off x="10741832" y="8352680"/>
            <a:ext cx="311738" cy="308571"/>
          </a:xfrm>
          <a:prstGeom prst="rect">
            <a:avLst/>
          </a:prstGeom>
        </p:spPr>
      </p:pic>
      <p:sp>
        <p:nvSpPr>
          <p:cNvPr id="135" name="Parallelogram 134">
            <a:extLst>
              <a:ext uri="{FF2B5EF4-FFF2-40B4-BE49-F238E27FC236}">
                <a16:creationId xmlns:a16="http://schemas.microsoft.com/office/drawing/2014/main" id="{380CD540-F443-7048-9D1E-896B1ED82D0B}"/>
              </a:ext>
            </a:extLst>
          </p:cNvPr>
          <p:cNvSpPr/>
          <p:nvPr/>
        </p:nvSpPr>
        <p:spPr>
          <a:xfrm>
            <a:off x="7065398" y="8800213"/>
            <a:ext cx="1327881" cy="405906"/>
          </a:xfrm>
          <a:prstGeom prst="parallelogram">
            <a:avLst>
              <a:gd name="adj" fmla="val 0"/>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bg1"/>
                </a:solidFill>
                <a:latin typeface="Helvetica Neue"/>
              </a:rPr>
              <a:t>Block</a:t>
            </a:r>
          </a:p>
        </p:txBody>
      </p:sp>
      <p:cxnSp>
        <p:nvCxnSpPr>
          <p:cNvPr id="136" name="Straight Arrow Connector 135">
            <a:extLst>
              <a:ext uri="{FF2B5EF4-FFF2-40B4-BE49-F238E27FC236}">
                <a16:creationId xmlns:a16="http://schemas.microsoft.com/office/drawing/2014/main" id="{71F7040E-86FA-DB49-9300-B9B186DF2D98}"/>
              </a:ext>
            </a:extLst>
          </p:cNvPr>
          <p:cNvCxnSpPr>
            <a:cxnSpLocks/>
            <a:stCxn id="135" idx="5"/>
          </p:cNvCxnSpPr>
          <p:nvPr/>
        </p:nvCxnSpPr>
        <p:spPr>
          <a:xfrm flipH="1" flipV="1">
            <a:off x="5287998" y="9002339"/>
            <a:ext cx="1777400" cy="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B46086AF-0A86-0E4A-9E01-3182628520E8}"/>
              </a:ext>
            </a:extLst>
          </p:cNvPr>
          <p:cNvCxnSpPr>
            <a:cxnSpLocks/>
            <a:endCxn id="135" idx="2"/>
          </p:cNvCxnSpPr>
          <p:nvPr/>
        </p:nvCxnSpPr>
        <p:spPr>
          <a:xfrm flipH="1">
            <a:off x="8393279" y="9003167"/>
            <a:ext cx="92100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8" name="Picture 137">
            <a:extLst>
              <a:ext uri="{FF2B5EF4-FFF2-40B4-BE49-F238E27FC236}">
                <a16:creationId xmlns:a16="http://schemas.microsoft.com/office/drawing/2014/main" id="{26FAFB7F-8A75-2542-A63A-98E3A65BA4A1}"/>
              </a:ext>
            </a:extLst>
          </p:cNvPr>
          <p:cNvPicPr>
            <a:picLocks noChangeAspect="1"/>
          </p:cNvPicPr>
          <p:nvPr/>
        </p:nvPicPr>
        <p:blipFill>
          <a:blip r:embed="rId7">
            <a:duotone>
              <a:prstClr val="black"/>
              <a:srgbClr val="C00000">
                <a:tint val="45000"/>
                <a:satMod val="400000"/>
              </a:srgbClr>
            </a:duotone>
          </a:blip>
          <a:stretch>
            <a:fillRect/>
          </a:stretch>
        </p:blipFill>
        <p:spPr>
          <a:xfrm rot="14809515">
            <a:off x="4936830" y="8530874"/>
            <a:ext cx="342740" cy="346257"/>
          </a:xfrm>
          <a:prstGeom prst="rect">
            <a:avLst/>
          </a:prstGeom>
        </p:spPr>
      </p:pic>
      <p:pic>
        <p:nvPicPr>
          <p:cNvPr id="139" name="Picture 138">
            <a:extLst>
              <a:ext uri="{FF2B5EF4-FFF2-40B4-BE49-F238E27FC236}">
                <a16:creationId xmlns:a16="http://schemas.microsoft.com/office/drawing/2014/main" id="{EFA509D8-0E9A-BF4D-9F17-188BC745C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3445" y="8550914"/>
            <a:ext cx="309315" cy="306173"/>
          </a:xfrm>
          <a:prstGeom prst="rect">
            <a:avLst/>
          </a:prstGeom>
        </p:spPr>
      </p:pic>
      <p:cxnSp>
        <p:nvCxnSpPr>
          <p:cNvPr id="140" name="Straight Arrow Connector 139">
            <a:extLst>
              <a:ext uri="{FF2B5EF4-FFF2-40B4-BE49-F238E27FC236}">
                <a16:creationId xmlns:a16="http://schemas.microsoft.com/office/drawing/2014/main" id="{470A5F63-BFD6-5C42-A72F-1AACF20AE1AD}"/>
              </a:ext>
            </a:extLst>
          </p:cNvPr>
          <p:cNvCxnSpPr>
            <a:cxnSpLocks/>
            <a:stCxn id="104" idx="2"/>
            <a:endCxn id="76" idx="5"/>
          </p:cNvCxnSpPr>
          <p:nvPr/>
        </p:nvCxnSpPr>
        <p:spPr>
          <a:xfrm flipV="1">
            <a:off x="5550505" y="2175582"/>
            <a:ext cx="1602600" cy="174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1" name="Picture 140">
            <a:extLst>
              <a:ext uri="{FF2B5EF4-FFF2-40B4-BE49-F238E27FC236}">
                <a16:creationId xmlns:a16="http://schemas.microsoft.com/office/drawing/2014/main" id="{E93E4021-609E-7F43-B992-77C0DEC983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5322" y="1627606"/>
            <a:ext cx="272740" cy="266256"/>
          </a:xfrm>
          <a:prstGeom prst="rect">
            <a:avLst/>
          </a:prstGeom>
        </p:spPr>
      </p:pic>
      <p:pic>
        <p:nvPicPr>
          <p:cNvPr id="142" name="Picture 141">
            <a:extLst>
              <a:ext uri="{FF2B5EF4-FFF2-40B4-BE49-F238E27FC236}">
                <a16:creationId xmlns:a16="http://schemas.microsoft.com/office/drawing/2014/main" id="{F1655711-DCB6-A447-A00A-7AC4B480E5AC}"/>
              </a:ext>
            </a:extLst>
          </p:cNvPr>
          <p:cNvPicPr>
            <a:picLocks noChangeAspect="1"/>
          </p:cNvPicPr>
          <p:nvPr/>
        </p:nvPicPr>
        <p:blipFill>
          <a:blip r:embed="rId7">
            <a:duotone>
              <a:prstClr val="black"/>
              <a:srgbClr val="C00000">
                <a:tint val="45000"/>
                <a:satMod val="400000"/>
              </a:srgbClr>
            </a:duotone>
          </a:blip>
          <a:stretch>
            <a:fillRect/>
          </a:stretch>
        </p:blipFill>
        <p:spPr>
          <a:xfrm rot="14809515">
            <a:off x="5129954" y="1595665"/>
            <a:ext cx="333772" cy="337197"/>
          </a:xfrm>
          <a:prstGeom prst="rect">
            <a:avLst/>
          </a:prstGeom>
        </p:spPr>
      </p:pic>
      <p:pic>
        <p:nvPicPr>
          <p:cNvPr id="143" name="Picture 142">
            <a:extLst>
              <a:ext uri="{FF2B5EF4-FFF2-40B4-BE49-F238E27FC236}">
                <a16:creationId xmlns:a16="http://schemas.microsoft.com/office/drawing/2014/main" id="{C2D7D5E6-B321-5142-981D-AAE7846F55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2928" y="8652661"/>
            <a:ext cx="272740" cy="266256"/>
          </a:xfrm>
          <a:prstGeom prst="rect">
            <a:avLst/>
          </a:prstGeom>
        </p:spPr>
      </p:pic>
      <p:pic>
        <p:nvPicPr>
          <p:cNvPr id="144" name="Picture 143">
            <a:extLst>
              <a:ext uri="{FF2B5EF4-FFF2-40B4-BE49-F238E27FC236}">
                <a16:creationId xmlns:a16="http://schemas.microsoft.com/office/drawing/2014/main" id="{241CCF18-06E6-6A4E-B36E-5C717274B5C1}"/>
              </a:ext>
            </a:extLst>
          </p:cNvPr>
          <p:cNvPicPr>
            <a:picLocks noChangeAspect="1"/>
          </p:cNvPicPr>
          <p:nvPr/>
        </p:nvPicPr>
        <p:blipFill>
          <a:blip r:embed="rId7">
            <a:duotone>
              <a:prstClr val="black"/>
              <a:srgbClr val="C00000">
                <a:tint val="45000"/>
                <a:satMod val="400000"/>
              </a:srgbClr>
            </a:duotone>
          </a:blip>
          <a:stretch>
            <a:fillRect/>
          </a:stretch>
        </p:blipFill>
        <p:spPr>
          <a:xfrm rot="14809515">
            <a:off x="6750070" y="8584138"/>
            <a:ext cx="333772" cy="337197"/>
          </a:xfrm>
          <a:prstGeom prst="rect">
            <a:avLst/>
          </a:prstGeom>
        </p:spPr>
      </p:pic>
      <p:sp>
        <p:nvSpPr>
          <p:cNvPr id="147" name="Rounded Rectangle 146">
            <a:extLst>
              <a:ext uri="{FF2B5EF4-FFF2-40B4-BE49-F238E27FC236}">
                <a16:creationId xmlns:a16="http://schemas.microsoft.com/office/drawing/2014/main" id="{27966F66-8341-7D4E-82D2-AB08708CE46C}"/>
              </a:ext>
            </a:extLst>
          </p:cNvPr>
          <p:cNvSpPr/>
          <p:nvPr/>
        </p:nvSpPr>
        <p:spPr>
          <a:xfrm>
            <a:off x="11989361" y="3197732"/>
            <a:ext cx="2161121" cy="2092793"/>
          </a:xfrm>
          <a:prstGeom prst="roundRect">
            <a:avLst>
              <a:gd name="adj" fmla="val 4228"/>
            </a:avLst>
          </a:prstGeom>
          <a:noFill/>
          <a:ln w="127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148" name="Rectangle 147">
            <a:extLst>
              <a:ext uri="{FF2B5EF4-FFF2-40B4-BE49-F238E27FC236}">
                <a16:creationId xmlns:a16="http://schemas.microsoft.com/office/drawing/2014/main" id="{26EF949B-A65D-AE48-B8D6-685B95750BC3}"/>
              </a:ext>
            </a:extLst>
          </p:cNvPr>
          <p:cNvSpPr/>
          <p:nvPr/>
        </p:nvSpPr>
        <p:spPr>
          <a:xfrm flipH="1">
            <a:off x="11506721" y="816410"/>
            <a:ext cx="2563964" cy="530130"/>
          </a:xfrm>
          <a:prstGeom prst="rect">
            <a:avLst/>
          </a:prstGeom>
          <a:solidFill>
            <a:schemeClr val="accent5">
              <a:lumMod val="50000"/>
            </a:schemeClr>
          </a:solidFill>
          <a:ln w="127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Untrusted Memory</a:t>
            </a:r>
          </a:p>
        </p:txBody>
      </p:sp>
      <p:sp>
        <p:nvSpPr>
          <p:cNvPr id="149" name="Arrow: Left-Right 40">
            <a:extLst>
              <a:ext uri="{FF2B5EF4-FFF2-40B4-BE49-F238E27FC236}">
                <a16:creationId xmlns:a16="http://schemas.microsoft.com/office/drawing/2014/main" id="{8B3B9DEF-F5F8-BA4D-B17B-BF0633A97DB2}"/>
              </a:ext>
            </a:extLst>
          </p:cNvPr>
          <p:cNvSpPr/>
          <p:nvPr/>
        </p:nvSpPr>
        <p:spPr>
          <a:xfrm>
            <a:off x="10980602" y="8833141"/>
            <a:ext cx="1196765" cy="241635"/>
          </a:xfrm>
          <a:prstGeom prst="leftRightArrow">
            <a:avLst>
              <a:gd name="adj1" fmla="val 50000"/>
              <a:gd name="adj2" fmla="val 47609"/>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rgbClr val="FF0000"/>
              </a:solidFill>
              <a:latin typeface="Helvetica Neue"/>
            </a:endParaRPr>
          </a:p>
        </p:txBody>
      </p:sp>
      <p:sp>
        <p:nvSpPr>
          <p:cNvPr id="151" name="Parallelogram 150">
            <a:extLst>
              <a:ext uri="{FF2B5EF4-FFF2-40B4-BE49-F238E27FC236}">
                <a16:creationId xmlns:a16="http://schemas.microsoft.com/office/drawing/2014/main" id="{83A443EB-6D9F-5A4B-8E39-DC990D44E972}"/>
              </a:ext>
            </a:extLst>
          </p:cNvPr>
          <p:cNvSpPr/>
          <p:nvPr/>
        </p:nvSpPr>
        <p:spPr>
          <a:xfrm>
            <a:off x="6972928" y="7435070"/>
            <a:ext cx="1818433" cy="365290"/>
          </a:xfrm>
          <a:prstGeom prst="parallelogram">
            <a:avLst>
              <a:gd name="adj" fmla="val 22775"/>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bg1"/>
                </a:solidFill>
                <a:latin typeface="Helvetica Neue"/>
              </a:rPr>
              <a:t>Dummy ID</a:t>
            </a:r>
          </a:p>
        </p:txBody>
      </p:sp>
      <p:cxnSp>
        <p:nvCxnSpPr>
          <p:cNvPr id="157" name="Straight Arrow Connector 156">
            <a:extLst>
              <a:ext uri="{FF2B5EF4-FFF2-40B4-BE49-F238E27FC236}">
                <a16:creationId xmlns:a16="http://schemas.microsoft.com/office/drawing/2014/main" id="{D33E90D4-9DD5-E748-9CB5-16558A0ADF96}"/>
              </a:ext>
            </a:extLst>
          </p:cNvPr>
          <p:cNvCxnSpPr>
            <a:cxnSpLocks/>
            <a:stCxn id="151" idx="2"/>
          </p:cNvCxnSpPr>
          <p:nvPr/>
        </p:nvCxnSpPr>
        <p:spPr>
          <a:xfrm>
            <a:off x="8749336" y="7617714"/>
            <a:ext cx="552903" cy="0"/>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FCC1777D-2915-A94D-BD83-CFD98E23DE5A}"/>
              </a:ext>
            </a:extLst>
          </p:cNvPr>
          <p:cNvGrpSpPr/>
          <p:nvPr/>
        </p:nvGrpSpPr>
        <p:grpSpPr>
          <a:xfrm>
            <a:off x="9100236" y="5917900"/>
            <a:ext cx="2093663" cy="605356"/>
            <a:chOff x="4444932" y="3035930"/>
            <a:chExt cx="1478148" cy="424295"/>
          </a:xfrm>
        </p:grpSpPr>
        <p:sp>
          <p:nvSpPr>
            <p:cNvPr id="159" name="Diamond 158">
              <a:extLst>
                <a:ext uri="{FF2B5EF4-FFF2-40B4-BE49-F238E27FC236}">
                  <a16:creationId xmlns:a16="http://schemas.microsoft.com/office/drawing/2014/main" id="{E3D930FE-C1BF-6F42-B7C5-9C4218E4BD50}"/>
                </a:ext>
              </a:extLst>
            </p:cNvPr>
            <p:cNvSpPr/>
            <p:nvPr/>
          </p:nvSpPr>
          <p:spPr>
            <a:xfrm>
              <a:off x="4444932" y="3035930"/>
              <a:ext cx="1478148" cy="424295"/>
            </a:xfrm>
            <a:prstGeom prst="diamond">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mc:AlternateContent xmlns:mc="http://schemas.openxmlformats.org/markup-compatibility/2006" xmlns:a14="http://schemas.microsoft.com/office/drawing/2010/main">
          <mc:Choice Requires="a14">
            <p:sp>
              <p:nvSpPr>
                <p:cNvPr id="160" name="Parallelogram 159">
                  <a:extLst>
                    <a:ext uri="{FF2B5EF4-FFF2-40B4-BE49-F238E27FC236}">
                      <a16:creationId xmlns:a16="http://schemas.microsoft.com/office/drawing/2014/main" id="{B8D0BF58-3465-CC42-8F41-6195F75DE024}"/>
                    </a:ext>
                  </a:extLst>
                </p:cNvPr>
                <p:cNvSpPr/>
                <p:nvPr/>
              </p:nvSpPr>
              <p:spPr>
                <a:xfrm>
                  <a:off x="4525896" y="3089411"/>
                  <a:ext cx="1372619" cy="256032"/>
                </a:xfrm>
                <a:prstGeom prst="parallelogram">
                  <a:avLst>
                    <a:gd name="adj" fmla="val 30806"/>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300" b="0" i="0" dirty="0" smtClean="0">
                            <a:solidFill>
                              <a:schemeClr val="bg1"/>
                            </a:solidFill>
                            <a:latin typeface="Cambria Math" panose="02040503050406030204" pitchFamily="18" charset="0"/>
                          </a:rPr>
                          <m:t>op</m:t>
                        </m:r>
                        <m:r>
                          <a:rPr lang="en-US" sz="2300" b="0" i="1" dirty="0" smtClean="0">
                            <a:solidFill>
                              <a:schemeClr val="bg1"/>
                            </a:solidFill>
                            <a:latin typeface="Cambria Math" panose="02040503050406030204" pitchFamily="18" charset="0"/>
                          </a:rPr>
                          <m:t>∈</m:t>
                        </m:r>
                        <m:sSub>
                          <m:sSubPr>
                            <m:ctrlPr>
                              <a:rPr lang="en-US" sz="2300" i="1" dirty="0">
                                <a:solidFill>
                                  <a:schemeClr val="bg1"/>
                                </a:solidFill>
                                <a:latin typeface="Cambria Math" panose="02040503050406030204" pitchFamily="18" charset="0"/>
                              </a:rPr>
                            </m:ctrlPr>
                          </m:sSubPr>
                          <m:e>
                            <m:r>
                              <a:rPr lang="en-US" sz="2300" i="1" dirty="0">
                                <a:solidFill>
                                  <a:schemeClr val="bg1"/>
                                </a:solidFill>
                                <a:latin typeface="Cambria Math" panose="02040503050406030204" pitchFamily="18" charset="0"/>
                              </a:rPr>
                              <m:t>𝐵</m:t>
                            </m:r>
                          </m:e>
                          <m:sub>
                            <m:sSup>
                              <m:sSupPr>
                                <m:ctrlPr>
                                  <a:rPr lang="en-US" sz="2300" i="1" dirty="0">
                                    <a:solidFill>
                                      <a:schemeClr val="bg1"/>
                                    </a:solidFill>
                                    <a:latin typeface="Cambria Math" panose="02040503050406030204" pitchFamily="18" charset="0"/>
                                  </a:rPr>
                                </m:ctrlPr>
                              </m:sSupPr>
                              <m:e>
                                <m:r>
                                  <m:rPr>
                                    <m:sty m:val="p"/>
                                  </m:rPr>
                                  <a:rPr lang="en-US" sz="2300" dirty="0">
                                    <a:solidFill>
                                      <a:schemeClr val="bg1"/>
                                    </a:solidFill>
                                    <a:latin typeface="Cambria Math" panose="02040503050406030204" pitchFamily="18" charset="0"/>
                                  </a:rPr>
                                  <m:t>bid</m:t>
                                </m:r>
                              </m:e>
                              <m:sup>
                                <m:r>
                                  <a:rPr lang="en-US" sz="2300" dirty="0">
                                    <a:solidFill>
                                      <a:schemeClr val="bg1"/>
                                    </a:solidFill>
                                    <a:latin typeface="Cambria Math" panose="02040503050406030204" pitchFamily="18" charset="0"/>
                                  </a:rPr>
                                  <m:t>′</m:t>
                                </m:r>
                              </m:sup>
                            </m:sSup>
                          </m:sub>
                        </m:sSub>
                      </m:oMath>
                    </m:oMathPara>
                  </a14:m>
                  <a:endParaRPr lang="en-US" sz="2300" dirty="0">
                    <a:solidFill>
                      <a:schemeClr val="bg1"/>
                    </a:solidFill>
                    <a:latin typeface="Helvetica Neue"/>
                  </a:endParaRPr>
                </a:p>
              </p:txBody>
            </p:sp>
          </mc:Choice>
          <mc:Fallback xmlns="">
            <p:sp>
              <p:nvSpPr>
                <p:cNvPr id="160" name="Parallelogram 159">
                  <a:extLst>
                    <a:ext uri="{FF2B5EF4-FFF2-40B4-BE49-F238E27FC236}">
                      <a16:creationId xmlns:a16="http://schemas.microsoft.com/office/drawing/2014/main" id="{B8D0BF58-3465-CC42-8F41-6195F75DE024}"/>
                    </a:ext>
                  </a:extLst>
                </p:cNvPr>
                <p:cNvSpPr>
                  <a:spLocks noRot="1" noChangeAspect="1" noMove="1" noResize="1" noEditPoints="1" noAdjustHandles="1" noChangeArrowheads="1" noChangeShapeType="1" noTextEdit="1"/>
                </p:cNvSpPr>
                <p:nvPr/>
              </p:nvSpPr>
              <p:spPr>
                <a:xfrm>
                  <a:off x="4525896" y="3089411"/>
                  <a:ext cx="1372619" cy="256032"/>
                </a:xfrm>
                <a:prstGeom prst="parallelogram">
                  <a:avLst>
                    <a:gd name="adj" fmla="val 30806"/>
                  </a:avLst>
                </a:prstGeom>
                <a:blipFill>
                  <a:blip r:embed="rId12"/>
                  <a:stretch>
                    <a:fillRect b="-20000"/>
                  </a:stretch>
                </a:blipFill>
                <a:ln w="12700">
                  <a:noFill/>
                </a:ln>
              </p:spPr>
              <p:txBody>
                <a:bodyPr/>
                <a:lstStyle/>
                <a:p>
                  <a:r>
                    <a:rPr lang="en-US">
                      <a:noFill/>
                    </a:rPr>
                    <a:t> </a:t>
                  </a:r>
                </a:p>
              </p:txBody>
            </p:sp>
          </mc:Fallback>
        </mc:AlternateContent>
      </p:grpSp>
      <p:sp>
        <p:nvSpPr>
          <p:cNvPr id="161" name="Parallelogram 160">
            <a:extLst>
              <a:ext uri="{FF2B5EF4-FFF2-40B4-BE49-F238E27FC236}">
                <a16:creationId xmlns:a16="http://schemas.microsoft.com/office/drawing/2014/main" id="{8F832181-DEDA-7A44-91F9-F2691BBDFD7D}"/>
              </a:ext>
            </a:extLst>
          </p:cNvPr>
          <p:cNvSpPr/>
          <p:nvPr/>
        </p:nvSpPr>
        <p:spPr>
          <a:xfrm>
            <a:off x="9679971" y="6725035"/>
            <a:ext cx="934193" cy="365290"/>
          </a:xfrm>
          <a:prstGeom prst="parallelogram">
            <a:avLst>
              <a:gd name="adj" fmla="val 22775"/>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300" dirty="0">
                <a:solidFill>
                  <a:schemeClr val="bg1"/>
                </a:solidFill>
                <a:latin typeface="Helvetica Neue"/>
              </a:rPr>
              <a:t>bid</a:t>
            </a:r>
            <a:endParaRPr lang="en-US" sz="2300" dirty="0">
              <a:solidFill>
                <a:schemeClr val="bg1"/>
              </a:solidFill>
              <a:latin typeface="Helvetica Neue"/>
            </a:endParaRPr>
          </a:p>
        </p:txBody>
      </p:sp>
      <p:cxnSp>
        <p:nvCxnSpPr>
          <p:cNvPr id="162" name="Straight Arrow Connector 161">
            <a:extLst>
              <a:ext uri="{FF2B5EF4-FFF2-40B4-BE49-F238E27FC236}">
                <a16:creationId xmlns:a16="http://schemas.microsoft.com/office/drawing/2014/main" id="{2737A1E4-AFE3-2B4A-86AB-2DE1BADD3EA7}"/>
              </a:ext>
            </a:extLst>
          </p:cNvPr>
          <p:cNvCxnSpPr>
            <a:cxnSpLocks/>
            <a:endCxn id="159" idx="0"/>
          </p:cNvCxnSpPr>
          <p:nvPr/>
        </p:nvCxnSpPr>
        <p:spPr>
          <a:xfrm>
            <a:off x="10145801" y="5589387"/>
            <a:ext cx="1268" cy="328513"/>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E50B56F4-7AA6-8B4F-8D6E-61F746EE1608}"/>
              </a:ext>
            </a:extLst>
          </p:cNvPr>
          <p:cNvCxnSpPr>
            <a:cxnSpLocks/>
            <a:stCxn id="159" idx="2"/>
            <a:endCxn id="161" idx="0"/>
          </p:cNvCxnSpPr>
          <p:nvPr/>
        </p:nvCxnSpPr>
        <p:spPr>
          <a:xfrm>
            <a:off x="10147068" y="6523256"/>
            <a:ext cx="0" cy="201779"/>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BDE62633-4E71-3241-A582-D787B87C3A7F}"/>
              </a:ext>
            </a:extLst>
          </p:cNvPr>
          <p:cNvCxnSpPr>
            <a:cxnSpLocks/>
            <a:stCxn id="161" idx="4"/>
          </p:cNvCxnSpPr>
          <p:nvPr/>
        </p:nvCxnSpPr>
        <p:spPr>
          <a:xfrm flipH="1">
            <a:off x="10145577" y="7090325"/>
            <a:ext cx="1490" cy="233247"/>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Connector: Elbow 62">
            <a:extLst>
              <a:ext uri="{FF2B5EF4-FFF2-40B4-BE49-F238E27FC236}">
                <a16:creationId xmlns:a16="http://schemas.microsoft.com/office/drawing/2014/main" id="{CA0837A4-C03A-034A-98AA-047862B604D3}"/>
              </a:ext>
            </a:extLst>
          </p:cNvPr>
          <p:cNvCxnSpPr>
            <a:cxnSpLocks/>
            <a:stCxn id="159" idx="1"/>
            <a:endCxn id="151" idx="0"/>
          </p:cNvCxnSpPr>
          <p:nvPr/>
        </p:nvCxnSpPr>
        <p:spPr>
          <a:xfrm rot="10800000" flipV="1">
            <a:off x="7882146" y="6220579"/>
            <a:ext cx="1218093" cy="1214491"/>
          </a:xfrm>
          <a:prstGeom prst="bentConnector2">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A5387C92-9A6F-824F-8994-3928084DAF91}"/>
              </a:ext>
            </a:extLst>
          </p:cNvPr>
          <p:cNvSpPr/>
          <p:nvPr/>
        </p:nvSpPr>
        <p:spPr>
          <a:xfrm>
            <a:off x="9640819" y="6412905"/>
            <a:ext cx="489012" cy="331702"/>
          </a:xfrm>
          <a:prstGeom prst="rect">
            <a:avLst/>
          </a:prstGeom>
        </p:spPr>
        <p:txBody>
          <a:bodyPr wrap="none">
            <a:spAutoFit/>
          </a:bodyPr>
          <a:lstStyle/>
          <a:p>
            <a:pPr algn="ctr"/>
            <a:r>
              <a:rPr lang="en-US" sz="1600" i="1" dirty="0">
                <a:solidFill>
                  <a:srgbClr val="FF0000"/>
                </a:solidFill>
                <a:latin typeface="Helvetica Neue"/>
              </a:rPr>
              <a:t>yes</a:t>
            </a:r>
          </a:p>
        </p:txBody>
      </p:sp>
      <p:sp>
        <p:nvSpPr>
          <p:cNvPr id="167" name="Rectangle 166">
            <a:extLst>
              <a:ext uri="{FF2B5EF4-FFF2-40B4-BE49-F238E27FC236}">
                <a16:creationId xmlns:a16="http://schemas.microsoft.com/office/drawing/2014/main" id="{BC8E57EC-EC0E-A442-AB18-B76792830BF9}"/>
              </a:ext>
            </a:extLst>
          </p:cNvPr>
          <p:cNvSpPr/>
          <p:nvPr/>
        </p:nvSpPr>
        <p:spPr>
          <a:xfrm>
            <a:off x="8805616" y="5916014"/>
            <a:ext cx="411265" cy="331702"/>
          </a:xfrm>
          <a:prstGeom prst="rect">
            <a:avLst/>
          </a:prstGeom>
        </p:spPr>
        <p:txBody>
          <a:bodyPr wrap="none">
            <a:spAutoFit/>
          </a:bodyPr>
          <a:lstStyle/>
          <a:p>
            <a:pPr algn="ctr"/>
            <a:r>
              <a:rPr lang="en-US" sz="1600" i="1" dirty="0">
                <a:solidFill>
                  <a:srgbClr val="FF0000"/>
                </a:solidFill>
                <a:latin typeface="Helvetica Neue"/>
              </a:rPr>
              <a:t>no</a:t>
            </a:r>
          </a:p>
        </p:txBody>
      </p:sp>
      <p:sp>
        <p:nvSpPr>
          <p:cNvPr id="168" name="Rounded Rectangle 167">
            <a:extLst>
              <a:ext uri="{FF2B5EF4-FFF2-40B4-BE49-F238E27FC236}">
                <a16:creationId xmlns:a16="http://schemas.microsoft.com/office/drawing/2014/main" id="{52C4BE95-BCC7-5241-AECB-F1DD23E2B598}"/>
              </a:ext>
            </a:extLst>
          </p:cNvPr>
          <p:cNvSpPr/>
          <p:nvPr/>
        </p:nvSpPr>
        <p:spPr>
          <a:xfrm>
            <a:off x="11989361" y="7229273"/>
            <a:ext cx="2161121" cy="2092793"/>
          </a:xfrm>
          <a:prstGeom prst="roundRect">
            <a:avLst>
              <a:gd name="adj" fmla="val 3405"/>
            </a:avLst>
          </a:prstGeom>
          <a:noFill/>
          <a:ln w="127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69" name="Picture 168">
            <a:extLst>
              <a:ext uri="{FF2B5EF4-FFF2-40B4-BE49-F238E27FC236}">
                <a16:creationId xmlns:a16="http://schemas.microsoft.com/office/drawing/2014/main" id="{F9AF2518-D93E-9041-9281-4A1C20159B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42456" y="7255960"/>
            <a:ext cx="268988" cy="266256"/>
          </a:xfrm>
          <a:prstGeom prst="rect">
            <a:avLst/>
          </a:prstGeom>
        </p:spPr>
      </p:pic>
      <p:pic>
        <p:nvPicPr>
          <p:cNvPr id="170" name="Picture 169">
            <a:extLst>
              <a:ext uri="{FF2B5EF4-FFF2-40B4-BE49-F238E27FC236}">
                <a16:creationId xmlns:a16="http://schemas.microsoft.com/office/drawing/2014/main" id="{2E80EC46-2191-894C-91AE-58A18E15A2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74485" y="3242999"/>
            <a:ext cx="268988" cy="266256"/>
          </a:xfrm>
          <a:prstGeom prst="rect">
            <a:avLst/>
          </a:prstGeom>
        </p:spPr>
      </p:pic>
      <p:pic>
        <p:nvPicPr>
          <p:cNvPr id="171" name="Picture 170">
            <a:extLst>
              <a:ext uri="{FF2B5EF4-FFF2-40B4-BE49-F238E27FC236}">
                <a16:creationId xmlns:a16="http://schemas.microsoft.com/office/drawing/2014/main" id="{8BACCAA0-BB6E-0D44-946D-6D01BC5068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74485" y="4258382"/>
            <a:ext cx="268988" cy="266256"/>
          </a:xfrm>
          <a:prstGeom prst="rect">
            <a:avLst/>
          </a:prstGeom>
        </p:spPr>
      </p:pic>
      <p:sp>
        <p:nvSpPr>
          <p:cNvPr id="172" name="Arrow: Left-Right 40">
            <a:extLst>
              <a:ext uri="{FF2B5EF4-FFF2-40B4-BE49-F238E27FC236}">
                <a16:creationId xmlns:a16="http://schemas.microsoft.com/office/drawing/2014/main" id="{F33C2766-F31E-7E44-A903-11F471150422}"/>
              </a:ext>
            </a:extLst>
          </p:cNvPr>
          <p:cNvSpPr/>
          <p:nvPr/>
        </p:nvSpPr>
        <p:spPr>
          <a:xfrm>
            <a:off x="10975548" y="8503738"/>
            <a:ext cx="1196765" cy="241635"/>
          </a:xfrm>
          <a:prstGeom prst="leftRightArrow">
            <a:avLst>
              <a:gd name="adj1" fmla="val 50000"/>
              <a:gd name="adj2" fmla="val 47609"/>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rgbClr val="FF0000"/>
              </a:solidFill>
              <a:latin typeface="Helvetica Neue"/>
            </a:endParaRPr>
          </a:p>
        </p:txBody>
      </p:sp>
      <p:sp>
        <p:nvSpPr>
          <p:cNvPr id="173" name="Arrow: Left-Right 40">
            <a:extLst>
              <a:ext uri="{FF2B5EF4-FFF2-40B4-BE49-F238E27FC236}">
                <a16:creationId xmlns:a16="http://schemas.microsoft.com/office/drawing/2014/main" id="{CAEEAA8F-6E91-6048-8BF6-471BEA010119}"/>
              </a:ext>
            </a:extLst>
          </p:cNvPr>
          <p:cNvSpPr/>
          <p:nvPr/>
        </p:nvSpPr>
        <p:spPr>
          <a:xfrm>
            <a:off x="10976195" y="7839399"/>
            <a:ext cx="1196765" cy="241635"/>
          </a:xfrm>
          <a:prstGeom prst="leftRightArrow">
            <a:avLst>
              <a:gd name="adj1" fmla="val 50000"/>
              <a:gd name="adj2" fmla="val 47609"/>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rgbClr val="FF0000"/>
              </a:solidFill>
              <a:latin typeface="Helvetica Neue"/>
            </a:endParaRPr>
          </a:p>
        </p:txBody>
      </p:sp>
      <p:sp>
        <p:nvSpPr>
          <p:cNvPr id="174" name="Arrow: Left-Right 40">
            <a:extLst>
              <a:ext uri="{FF2B5EF4-FFF2-40B4-BE49-F238E27FC236}">
                <a16:creationId xmlns:a16="http://schemas.microsoft.com/office/drawing/2014/main" id="{55AB0399-2A04-B74C-875F-D5B7D2118009}"/>
              </a:ext>
            </a:extLst>
          </p:cNvPr>
          <p:cNvSpPr/>
          <p:nvPr/>
        </p:nvSpPr>
        <p:spPr>
          <a:xfrm>
            <a:off x="10971142" y="7509996"/>
            <a:ext cx="1196765" cy="241635"/>
          </a:xfrm>
          <a:prstGeom prst="leftRightArrow">
            <a:avLst>
              <a:gd name="adj1" fmla="val 50000"/>
              <a:gd name="adj2" fmla="val 47609"/>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rgbClr val="FF0000"/>
              </a:solidFill>
              <a:latin typeface="Helvetica Neue"/>
            </a:endParaRPr>
          </a:p>
        </p:txBody>
      </p:sp>
      <p:sp>
        <p:nvSpPr>
          <p:cNvPr id="175" name="Arrow: Left-Right 40">
            <a:extLst>
              <a:ext uri="{FF2B5EF4-FFF2-40B4-BE49-F238E27FC236}">
                <a16:creationId xmlns:a16="http://schemas.microsoft.com/office/drawing/2014/main" id="{B472AA22-94F8-D74A-8F50-1F452AC0F785}"/>
              </a:ext>
            </a:extLst>
          </p:cNvPr>
          <p:cNvSpPr/>
          <p:nvPr/>
        </p:nvSpPr>
        <p:spPr>
          <a:xfrm>
            <a:off x="10990099" y="4827946"/>
            <a:ext cx="1196765" cy="241635"/>
          </a:xfrm>
          <a:prstGeom prst="leftRightArrow">
            <a:avLst>
              <a:gd name="adj1" fmla="val 50000"/>
              <a:gd name="adj2" fmla="val 47609"/>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rgbClr val="FF0000"/>
              </a:solidFill>
              <a:latin typeface="Helvetica Neue"/>
            </a:endParaRPr>
          </a:p>
        </p:txBody>
      </p:sp>
      <p:sp>
        <p:nvSpPr>
          <p:cNvPr id="176" name="Arrow: Left-Right 40">
            <a:extLst>
              <a:ext uri="{FF2B5EF4-FFF2-40B4-BE49-F238E27FC236}">
                <a16:creationId xmlns:a16="http://schemas.microsoft.com/office/drawing/2014/main" id="{06C6D67C-070C-4C42-B804-06AEF2A240FE}"/>
              </a:ext>
            </a:extLst>
          </p:cNvPr>
          <p:cNvSpPr/>
          <p:nvPr/>
        </p:nvSpPr>
        <p:spPr>
          <a:xfrm>
            <a:off x="10985045" y="4498543"/>
            <a:ext cx="1196765" cy="241635"/>
          </a:xfrm>
          <a:prstGeom prst="leftRightArrow">
            <a:avLst>
              <a:gd name="adj1" fmla="val 50000"/>
              <a:gd name="adj2" fmla="val 47609"/>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rgbClr val="FF0000"/>
              </a:solidFill>
              <a:latin typeface="Helvetica Neue"/>
            </a:endParaRPr>
          </a:p>
        </p:txBody>
      </p:sp>
      <p:sp>
        <p:nvSpPr>
          <p:cNvPr id="177" name="Arrow: Left-Right 40">
            <a:extLst>
              <a:ext uri="{FF2B5EF4-FFF2-40B4-BE49-F238E27FC236}">
                <a16:creationId xmlns:a16="http://schemas.microsoft.com/office/drawing/2014/main" id="{FE4E9F73-C352-084F-8235-B2A9E3EC023A}"/>
              </a:ext>
            </a:extLst>
          </p:cNvPr>
          <p:cNvSpPr/>
          <p:nvPr/>
        </p:nvSpPr>
        <p:spPr>
          <a:xfrm>
            <a:off x="11002620" y="3793061"/>
            <a:ext cx="1196765" cy="241635"/>
          </a:xfrm>
          <a:prstGeom prst="leftRightArrow">
            <a:avLst>
              <a:gd name="adj1" fmla="val 50000"/>
              <a:gd name="adj2" fmla="val 47609"/>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rgbClr val="FF0000"/>
              </a:solidFill>
              <a:latin typeface="Helvetica Neue"/>
            </a:endParaRPr>
          </a:p>
        </p:txBody>
      </p:sp>
      <p:sp>
        <p:nvSpPr>
          <p:cNvPr id="178" name="Arrow: Left-Right 40">
            <a:extLst>
              <a:ext uri="{FF2B5EF4-FFF2-40B4-BE49-F238E27FC236}">
                <a16:creationId xmlns:a16="http://schemas.microsoft.com/office/drawing/2014/main" id="{234D171B-AA33-CD47-B85F-07D13A5FC416}"/>
              </a:ext>
            </a:extLst>
          </p:cNvPr>
          <p:cNvSpPr/>
          <p:nvPr/>
        </p:nvSpPr>
        <p:spPr>
          <a:xfrm>
            <a:off x="10997567" y="3463658"/>
            <a:ext cx="1196765" cy="241635"/>
          </a:xfrm>
          <a:prstGeom prst="leftRightArrow">
            <a:avLst>
              <a:gd name="adj1" fmla="val 50000"/>
              <a:gd name="adj2" fmla="val 47609"/>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solidFill>
                <a:srgbClr val="FF0000"/>
              </a:solidFill>
              <a:latin typeface="Helvetica Neue"/>
            </a:endParaRPr>
          </a:p>
        </p:txBody>
      </p:sp>
      <p:pic>
        <p:nvPicPr>
          <p:cNvPr id="182" name="Picture 181">
            <a:extLst>
              <a:ext uri="{FF2B5EF4-FFF2-40B4-BE49-F238E27FC236}">
                <a16:creationId xmlns:a16="http://schemas.microsoft.com/office/drawing/2014/main" id="{FC8A6546-5C1F-0D40-8E74-3937E230803C}"/>
              </a:ext>
            </a:extLst>
          </p:cNvPr>
          <p:cNvPicPr>
            <a:picLocks noChangeAspect="1"/>
          </p:cNvPicPr>
          <p:nvPr/>
        </p:nvPicPr>
        <p:blipFill>
          <a:blip r:embed="rId13"/>
          <a:stretch>
            <a:fillRect/>
          </a:stretch>
        </p:blipFill>
        <p:spPr>
          <a:xfrm>
            <a:off x="11442722" y="4813099"/>
            <a:ext cx="281637" cy="278777"/>
          </a:xfrm>
          <a:prstGeom prst="rect">
            <a:avLst/>
          </a:prstGeom>
        </p:spPr>
      </p:pic>
      <p:pic>
        <p:nvPicPr>
          <p:cNvPr id="183" name="Picture 182">
            <a:extLst>
              <a:ext uri="{FF2B5EF4-FFF2-40B4-BE49-F238E27FC236}">
                <a16:creationId xmlns:a16="http://schemas.microsoft.com/office/drawing/2014/main" id="{99BEAAAB-F848-A845-ACAB-3FC49C5B9F51}"/>
              </a:ext>
            </a:extLst>
          </p:cNvPr>
          <p:cNvPicPr>
            <a:picLocks noChangeAspect="1"/>
          </p:cNvPicPr>
          <p:nvPr/>
        </p:nvPicPr>
        <p:blipFill>
          <a:blip r:embed="rId13"/>
          <a:stretch>
            <a:fillRect/>
          </a:stretch>
        </p:blipFill>
        <p:spPr>
          <a:xfrm>
            <a:off x="11442722" y="4461401"/>
            <a:ext cx="281637" cy="278777"/>
          </a:xfrm>
          <a:prstGeom prst="rect">
            <a:avLst/>
          </a:prstGeom>
        </p:spPr>
      </p:pic>
      <p:pic>
        <p:nvPicPr>
          <p:cNvPr id="184" name="Picture 183">
            <a:extLst>
              <a:ext uri="{FF2B5EF4-FFF2-40B4-BE49-F238E27FC236}">
                <a16:creationId xmlns:a16="http://schemas.microsoft.com/office/drawing/2014/main" id="{F0C71270-75B8-914C-94AB-9C0A6CBD7797}"/>
              </a:ext>
            </a:extLst>
          </p:cNvPr>
          <p:cNvPicPr>
            <a:picLocks noChangeAspect="1"/>
          </p:cNvPicPr>
          <p:nvPr/>
        </p:nvPicPr>
        <p:blipFill>
          <a:blip r:embed="rId13"/>
          <a:stretch>
            <a:fillRect/>
          </a:stretch>
        </p:blipFill>
        <p:spPr>
          <a:xfrm>
            <a:off x="11442669" y="3776542"/>
            <a:ext cx="281637" cy="278777"/>
          </a:xfrm>
          <a:prstGeom prst="rect">
            <a:avLst/>
          </a:prstGeom>
        </p:spPr>
      </p:pic>
      <p:pic>
        <p:nvPicPr>
          <p:cNvPr id="185" name="Picture 184">
            <a:extLst>
              <a:ext uri="{FF2B5EF4-FFF2-40B4-BE49-F238E27FC236}">
                <a16:creationId xmlns:a16="http://schemas.microsoft.com/office/drawing/2014/main" id="{2D534D5A-CE85-004A-9F13-6A621AE19A8D}"/>
              </a:ext>
            </a:extLst>
          </p:cNvPr>
          <p:cNvPicPr>
            <a:picLocks noChangeAspect="1"/>
          </p:cNvPicPr>
          <p:nvPr/>
        </p:nvPicPr>
        <p:blipFill>
          <a:blip r:embed="rId13"/>
          <a:stretch>
            <a:fillRect/>
          </a:stretch>
        </p:blipFill>
        <p:spPr>
          <a:xfrm>
            <a:off x="11442669" y="3421491"/>
            <a:ext cx="281637" cy="278777"/>
          </a:xfrm>
          <a:prstGeom prst="rect">
            <a:avLst/>
          </a:prstGeom>
        </p:spPr>
      </p:pic>
      <p:pic>
        <p:nvPicPr>
          <p:cNvPr id="186" name="Picture 185">
            <a:extLst>
              <a:ext uri="{FF2B5EF4-FFF2-40B4-BE49-F238E27FC236}">
                <a16:creationId xmlns:a16="http://schemas.microsoft.com/office/drawing/2014/main" id="{7E9AF280-2807-4341-9024-C8183941C09E}"/>
              </a:ext>
            </a:extLst>
          </p:cNvPr>
          <p:cNvPicPr>
            <a:picLocks noChangeAspect="1"/>
          </p:cNvPicPr>
          <p:nvPr/>
        </p:nvPicPr>
        <p:blipFill>
          <a:blip r:embed="rId13"/>
          <a:stretch>
            <a:fillRect/>
          </a:stretch>
        </p:blipFill>
        <p:spPr>
          <a:xfrm>
            <a:off x="11436529" y="7811279"/>
            <a:ext cx="281637" cy="278777"/>
          </a:xfrm>
          <a:prstGeom prst="rect">
            <a:avLst/>
          </a:prstGeom>
        </p:spPr>
      </p:pic>
      <p:pic>
        <p:nvPicPr>
          <p:cNvPr id="187" name="Picture 186">
            <a:extLst>
              <a:ext uri="{FF2B5EF4-FFF2-40B4-BE49-F238E27FC236}">
                <a16:creationId xmlns:a16="http://schemas.microsoft.com/office/drawing/2014/main" id="{4E882C2F-4DB2-D54D-ADC8-9536FEC6BF14}"/>
              </a:ext>
            </a:extLst>
          </p:cNvPr>
          <p:cNvPicPr>
            <a:picLocks noChangeAspect="1"/>
          </p:cNvPicPr>
          <p:nvPr/>
        </p:nvPicPr>
        <p:blipFill>
          <a:blip r:embed="rId13"/>
          <a:stretch>
            <a:fillRect/>
          </a:stretch>
        </p:blipFill>
        <p:spPr>
          <a:xfrm>
            <a:off x="11436529" y="7459581"/>
            <a:ext cx="281637" cy="278777"/>
          </a:xfrm>
          <a:prstGeom prst="rect">
            <a:avLst/>
          </a:prstGeom>
        </p:spPr>
      </p:pic>
      <p:pic>
        <p:nvPicPr>
          <p:cNvPr id="188" name="Picture 187">
            <a:extLst>
              <a:ext uri="{FF2B5EF4-FFF2-40B4-BE49-F238E27FC236}">
                <a16:creationId xmlns:a16="http://schemas.microsoft.com/office/drawing/2014/main" id="{2D54FEA0-23BA-3241-B175-F14956D39396}"/>
              </a:ext>
            </a:extLst>
          </p:cNvPr>
          <p:cNvPicPr>
            <a:picLocks noChangeAspect="1"/>
          </p:cNvPicPr>
          <p:nvPr/>
        </p:nvPicPr>
        <p:blipFill>
          <a:blip r:embed="rId13"/>
          <a:stretch>
            <a:fillRect/>
          </a:stretch>
        </p:blipFill>
        <p:spPr>
          <a:xfrm>
            <a:off x="11433828" y="8810405"/>
            <a:ext cx="281637" cy="278777"/>
          </a:xfrm>
          <a:prstGeom prst="rect">
            <a:avLst/>
          </a:prstGeom>
        </p:spPr>
      </p:pic>
      <p:pic>
        <p:nvPicPr>
          <p:cNvPr id="189" name="Picture 188">
            <a:extLst>
              <a:ext uri="{FF2B5EF4-FFF2-40B4-BE49-F238E27FC236}">
                <a16:creationId xmlns:a16="http://schemas.microsoft.com/office/drawing/2014/main" id="{241B561B-D73A-5A4B-B80A-D15B40905361}"/>
              </a:ext>
            </a:extLst>
          </p:cNvPr>
          <p:cNvPicPr>
            <a:picLocks noChangeAspect="1"/>
          </p:cNvPicPr>
          <p:nvPr/>
        </p:nvPicPr>
        <p:blipFill>
          <a:blip r:embed="rId13"/>
          <a:stretch>
            <a:fillRect/>
          </a:stretch>
        </p:blipFill>
        <p:spPr>
          <a:xfrm>
            <a:off x="11433828" y="8458706"/>
            <a:ext cx="281637" cy="278777"/>
          </a:xfrm>
          <a:prstGeom prst="rect">
            <a:avLst/>
          </a:prstGeom>
        </p:spPr>
      </p:pic>
      <mc:AlternateContent xmlns:mc="http://schemas.openxmlformats.org/markup-compatibility/2006" xmlns:a14="http://schemas.microsoft.com/office/drawing/2010/main">
        <mc:Choice Requires="a14">
          <p:sp>
            <p:nvSpPr>
              <p:cNvPr id="190" name="Parallelogram 189">
                <a:extLst>
                  <a:ext uri="{FF2B5EF4-FFF2-40B4-BE49-F238E27FC236}">
                    <a16:creationId xmlns:a16="http://schemas.microsoft.com/office/drawing/2014/main" id="{E0EC510D-FB53-9441-825D-157E6A014317}"/>
                  </a:ext>
                </a:extLst>
              </p:cNvPr>
              <p:cNvSpPr/>
              <p:nvPr/>
            </p:nvSpPr>
            <p:spPr>
              <a:xfrm>
                <a:off x="7733600" y="3476038"/>
                <a:ext cx="1120294" cy="365290"/>
              </a:xfrm>
              <a:prstGeom prst="parallelogram">
                <a:avLst>
                  <a:gd name="adj" fmla="val 22775"/>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p>
                        <m:sSupPr>
                          <m:ctrlPr>
                            <a:rPr lang="en-US" sz="2300" b="0" i="1" dirty="0" smtClean="0">
                              <a:solidFill>
                                <a:schemeClr val="bg1"/>
                              </a:solidFill>
                              <a:latin typeface="Cambria Math" panose="02040503050406030204" pitchFamily="18" charset="0"/>
                            </a:rPr>
                          </m:ctrlPr>
                        </m:sSupPr>
                        <m:e>
                          <m:r>
                            <m:rPr>
                              <m:sty m:val="p"/>
                            </m:rPr>
                            <a:rPr lang="en-US" sz="2300" i="0" dirty="0" smtClean="0">
                              <a:solidFill>
                                <a:schemeClr val="bg1"/>
                              </a:solidFill>
                              <a:latin typeface="Cambria Math" panose="02040503050406030204" pitchFamily="18" charset="0"/>
                            </a:rPr>
                            <m:t>bid</m:t>
                          </m:r>
                        </m:e>
                        <m:sup>
                          <m:r>
                            <a:rPr lang="en-US" sz="2300" b="0" i="1" dirty="0" smtClean="0">
                              <a:solidFill>
                                <a:schemeClr val="bg1"/>
                              </a:solidFill>
                              <a:latin typeface="Cambria Math" panose="02040503050406030204" pitchFamily="18" charset="0"/>
                            </a:rPr>
                            <m:t>′</m:t>
                          </m:r>
                        </m:sup>
                      </m:sSup>
                    </m:oMath>
                  </m:oMathPara>
                </a14:m>
                <a:endParaRPr lang="en-US" sz="2300" dirty="0">
                  <a:solidFill>
                    <a:schemeClr val="bg1"/>
                  </a:solidFill>
                  <a:latin typeface="Helvetica Neue"/>
                </a:endParaRPr>
              </a:p>
            </p:txBody>
          </p:sp>
        </mc:Choice>
        <mc:Fallback xmlns="">
          <p:sp>
            <p:nvSpPr>
              <p:cNvPr id="190" name="Parallelogram 189">
                <a:extLst>
                  <a:ext uri="{FF2B5EF4-FFF2-40B4-BE49-F238E27FC236}">
                    <a16:creationId xmlns:a16="http://schemas.microsoft.com/office/drawing/2014/main" id="{E0EC510D-FB53-9441-825D-157E6A014317}"/>
                  </a:ext>
                </a:extLst>
              </p:cNvPr>
              <p:cNvSpPr>
                <a:spLocks noRot="1" noChangeAspect="1" noMove="1" noResize="1" noEditPoints="1" noAdjustHandles="1" noChangeArrowheads="1" noChangeShapeType="1" noTextEdit="1"/>
              </p:cNvSpPr>
              <p:nvPr/>
            </p:nvSpPr>
            <p:spPr>
              <a:xfrm>
                <a:off x="7733600" y="3476038"/>
                <a:ext cx="1120294" cy="365290"/>
              </a:xfrm>
              <a:prstGeom prst="parallelogram">
                <a:avLst>
                  <a:gd name="adj" fmla="val 22775"/>
                </a:avLst>
              </a:prstGeom>
              <a:blipFill>
                <a:blip r:embed="rId14"/>
                <a:stretch>
                  <a:fillRect b="-6667"/>
                </a:stretch>
              </a:blipFill>
              <a:ln w="12700">
                <a:solidFill>
                  <a:schemeClr val="accent4">
                    <a:lumMod val="50000"/>
                  </a:schemeClr>
                </a:solidFill>
              </a:ln>
            </p:spPr>
            <p:txBody>
              <a:bodyPr/>
              <a:lstStyle/>
              <a:p>
                <a:r>
                  <a:rPr lang="en-US">
                    <a:noFill/>
                  </a:rPr>
                  <a:t> </a:t>
                </a:r>
              </a:p>
            </p:txBody>
          </p:sp>
        </mc:Fallback>
      </mc:AlternateContent>
      <p:cxnSp>
        <p:nvCxnSpPr>
          <p:cNvPr id="191" name="Straight Arrow Connector 190">
            <a:extLst>
              <a:ext uri="{FF2B5EF4-FFF2-40B4-BE49-F238E27FC236}">
                <a16:creationId xmlns:a16="http://schemas.microsoft.com/office/drawing/2014/main" id="{6DCA53E6-F2CF-1945-B50A-9F41C6F12588}"/>
              </a:ext>
            </a:extLst>
          </p:cNvPr>
          <p:cNvCxnSpPr>
            <a:cxnSpLocks/>
            <a:stCxn id="190" idx="2"/>
          </p:cNvCxnSpPr>
          <p:nvPr/>
        </p:nvCxnSpPr>
        <p:spPr>
          <a:xfrm flipV="1">
            <a:off x="8811870" y="3652324"/>
            <a:ext cx="499664" cy="6359"/>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2" name="Parallelogram 191">
                <a:extLst>
                  <a:ext uri="{FF2B5EF4-FFF2-40B4-BE49-F238E27FC236}">
                    <a16:creationId xmlns:a16="http://schemas.microsoft.com/office/drawing/2014/main" id="{1453283E-8AF2-3643-8547-0BF969B39291}"/>
                  </a:ext>
                </a:extLst>
              </p:cNvPr>
              <p:cNvSpPr/>
              <p:nvPr/>
            </p:nvSpPr>
            <p:spPr>
              <a:xfrm>
                <a:off x="9559128" y="5311381"/>
                <a:ext cx="1120294" cy="365290"/>
              </a:xfrm>
              <a:prstGeom prst="parallelogram">
                <a:avLst>
                  <a:gd name="adj" fmla="val 22775"/>
                </a:avLst>
              </a:prstGeom>
              <a:solidFill>
                <a:schemeClr val="accent4">
                  <a:lumMod val="5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
                        <m:sSubPr>
                          <m:ctrlPr>
                            <a:rPr lang="en-US" sz="2300" b="0" i="1" dirty="0" smtClean="0">
                              <a:solidFill>
                                <a:schemeClr val="bg1"/>
                              </a:solidFill>
                              <a:latin typeface="Cambria Math" panose="02040503050406030204" pitchFamily="18" charset="0"/>
                            </a:rPr>
                          </m:ctrlPr>
                        </m:sSubPr>
                        <m:e>
                          <m:r>
                            <a:rPr lang="en-US" sz="2300" b="0" i="1" dirty="0" smtClean="0">
                              <a:solidFill>
                                <a:schemeClr val="bg1"/>
                              </a:solidFill>
                              <a:latin typeface="Cambria Math" panose="02040503050406030204" pitchFamily="18" charset="0"/>
                            </a:rPr>
                            <m:t>𝐵</m:t>
                          </m:r>
                        </m:e>
                        <m:sub>
                          <m:sSup>
                            <m:sSupPr>
                              <m:ctrlPr>
                                <a:rPr lang="en-US" sz="2300" b="0" i="1" dirty="0" smtClean="0">
                                  <a:solidFill>
                                    <a:schemeClr val="bg1"/>
                                  </a:solidFill>
                                  <a:latin typeface="Cambria Math" panose="02040503050406030204" pitchFamily="18" charset="0"/>
                                </a:rPr>
                              </m:ctrlPr>
                            </m:sSupPr>
                            <m:e>
                              <m:r>
                                <m:rPr>
                                  <m:sty m:val="p"/>
                                </m:rPr>
                                <a:rPr lang="en-US" sz="2300" b="0" i="0" dirty="0" smtClean="0">
                                  <a:solidFill>
                                    <a:schemeClr val="bg1"/>
                                  </a:solidFill>
                                  <a:latin typeface="Cambria Math" panose="02040503050406030204" pitchFamily="18" charset="0"/>
                                </a:rPr>
                                <m:t>bid</m:t>
                              </m:r>
                            </m:e>
                            <m:sup>
                              <m:r>
                                <a:rPr lang="en-US" sz="2300" b="0" i="0" dirty="0" smtClean="0">
                                  <a:solidFill>
                                    <a:schemeClr val="bg1"/>
                                  </a:solidFill>
                                  <a:latin typeface="Cambria Math" panose="02040503050406030204" pitchFamily="18" charset="0"/>
                                </a:rPr>
                                <m:t>′</m:t>
                              </m:r>
                            </m:sup>
                          </m:sSup>
                        </m:sub>
                      </m:sSub>
                    </m:oMath>
                  </m:oMathPara>
                </a14:m>
                <a:endParaRPr lang="en-US" sz="2300" dirty="0">
                  <a:solidFill>
                    <a:schemeClr val="bg1"/>
                  </a:solidFill>
                  <a:latin typeface="Helvetica Neue"/>
                </a:endParaRPr>
              </a:p>
            </p:txBody>
          </p:sp>
        </mc:Choice>
        <mc:Fallback xmlns="">
          <p:sp>
            <p:nvSpPr>
              <p:cNvPr id="192" name="Parallelogram 191">
                <a:extLst>
                  <a:ext uri="{FF2B5EF4-FFF2-40B4-BE49-F238E27FC236}">
                    <a16:creationId xmlns:a16="http://schemas.microsoft.com/office/drawing/2014/main" id="{1453283E-8AF2-3643-8547-0BF969B39291}"/>
                  </a:ext>
                </a:extLst>
              </p:cNvPr>
              <p:cNvSpPr>
                <a:spLocks noRot="1" noChangeAspect="1" noMove="1" noResize="1" noEditPoints="1" noAdjustHandles="1" noChangeArrowheads="1" noChangeShapeType="1" noTextEdit="1"/>
              </p:cNvSpPr>
              <p:nvPr/>
            </p:nvSpPr>
            <p:spPr>
              <a:xfrm>
                <a:off x="9559128" y="5311381"/>
                <a:ext cx="1120294" cy="365290"/>
              </a:xfrm>
              <a:prstGeom prst="parallelogram">
                <a:avLst>
                  <a:gd name="adj" fmla="val 22775"/>
                </a:avLst>
              </a:prstGeom>
              <a:blipFill>
                <a:blip r:embed="rId15"/>
                <a:stretch>
                  <a:fillRect b="-12903"/>
                </a:stretch>
              </a:blipFill>
              <a:ln w="12700">
                <a:solidFill>
                  <a:schemeClr val="accent4">
                    <a:lumMod val="50000"/>
                  </a:schemeClr>
                </a:solidFill>
              </a:ln>
            </p:spPr>
            <p:txBody>
              <a:bodyPr/>
              <a:lstStyle/>
              <a:p>
                <a:r>
                  <a:rPr lang="en-US">
                    <a:noFill/>
                  </a:rPr>
                  <a:t> </a:t>
                </a:r>
              </a:p>
            </p:txBody>
          </p:sp>
        </mc:Fallback>
      </mc:AlternateContent>
      <p:cxnSp>
        <p:nvCxnSpPr>
          <p:cNvPr id="194" name="Curved Connector 102">
            <a:extLst>
              <a:ext uri="{FF2B5EF4-FFF2-40B4-BE49-F238E27FC236}">
                <a16:creationId xmlns:a16="http://schemas.microsoft.com/office/drawing/2014/main" id="{69077F4A-E92B-F64B-A5E5-81E93A0464CD}"/>
              </a:ext>
            </a:extLst>
          </p:cNvPr>
          <p:cNvCxnSpPr>
            <a:cxnSpLocks/>
            <a:endCxn id="196" idx="2"/>
          </p:cNvCxnSpPr>
          <p:nvPr/>
        </p:nvCxnSpPr>
        <p:spPr>
          <a:xfrm flipV="1">
            <a:off x="11772604" y="6677990"/>
            <a:ext cx="754047" cy="577494"/>
          </a:xfrm>
          <a:prstGeom prst="curvedConnector2">
            <a:avLst/>
          </a:prstGeom>
          <a:ln w="158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5" name="Curved Connector 19">
            <a:extLst>
              <a:ext uri="{FF2B5EF4-FFF2-40B4-BE49-F238E27FC236}">
                <a16:creationId xmlns:a16="http://schemas.microsoft.com/office/drawing/2014/main" id="{A4C464DE-B67E-C94F-9FD9-9EF3345A883F}"/>
              </a:ext>
            </a:extLst>
          </p:cNvPr>
          <p:cNvCxnSpPr>
            <a:cxnSpLocks/>
            <a:endCxn id="196" idx="0"/>
          </p:cNvCxnSpPr>
          <p:nvPr/>
        </p:nvCxnSpPr>
        <p:spPr>
          <a:xfrm rot="16200000" flipH="1">
            <a:off x="11648725" y="5329559"/>
            <a:ext cx="1001802" cy="754050"/>
          </a:xfrm>
          <a:prstGeom prst="curvedConnector3">
            <a:avLst>
              <a:gd name="adj1" fmla="val 50000"/>
            </a:avLst>
          </a:prstGeom>
          <a:ln w="158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6" name="Rectangle: Rounded Corners 63">
            <a:extLst>
              <a:ext uri="{FF2B5EF4-FFF2-40B4-BE49-F238E27FC236}">
                <a16:creationId xmlns:a16="http://schemas.microsoft.com/office/drawing/2014/main" id="{F530A6C7-D7DE-4747-8248-17260A1A4BB5}"/>
              </a:ext>
            </a:extLst>
          </p:cNvPr>
          <p:cNvSpPr/>
          <p:nvPr/>
        </p:nvSpPr>
        <p:spPr>
          <a:xfrm>
            <a:off x="11669837" y="6207484"/>
            <a:ext cx="1713626" cy="47050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700" dirty="0">
                <a:solidFill>
                  <a:srgbClr val="FF0000"/>
                </a:solidFill>
                <a:latin typeface="Helvetica Neue"/>
              </a:rPr>
              <a:t>CPU &amp; I/O Parallelization</a:t>
            </a:r>
          </a:p>
        </p:txBody>
      </p:sp>
      <p:grpSp>
        <p:nvGrpSpPr>
          <p:cNvPr id="197" name="Group 196">
            <a:extLst>
              <a:ext uri="{FF2B5EF4-FFF2-40B4-BE49-F238E27FC236}">
                <a16:creationId xmlns:a16="http://schemas.microsoft.com/office/drawing/2014/main" id="{9190D180-5046-0642-9236-554128AE9562}"/>
              </a:ext>
            </a:extLst>
          </p:cNvPr>
          <p:cNvGrpSpPr/>
          <p:nvPr/>
        </p:nvGrpSpPr>
        <p:grpSpPr>
          <a:xfrm>
            <a:off x="7460146" y="2705838"/>
            <a:ext cx="1702222" cy="447201"/>
            <a:chOff x="4168939" y="3035930"/>
            <a:chExt cx="2073321" cy="424295"/>
          </a:xfrm>
        </p:grpSpPr>
        <p:sp>
          <p:nvSpPr>
            <p:cNvPr id="198" name="Diamond 197">
              <a:extLst>
                <a:ext uri="{FF2B5EF4-FFF2-40B4-BE49-F238E27FC236}">
                  <a16:creationId xmlns:a16="http://schemas.microsoft.com/office/drawing/2014/main" id="{D42DFB08-9C8D-3641-B086-E249B335EB81}"/>
                </a:ext>
              </a:extLst>
            </p:cNvPr>
            <p:cNvSpPr/>
            <p:nvPr/>
          </p:nvSpPr>
          <p:spPr>
            <a:xfrm>
              <a:off x="4444932" y="3035930"/>
              <a:ext cx="1478148" cy="424295"/>
            </a:xfrm>
            <a:prstGeom prst="diamond">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199" name="Parallelogram 198">
              <a:extLst>
                <a:ext uri="{FF2B5EF4-FFF2-40B4-BE49-F238E27FC236}">
                  <a16:creationId xmlns:a16="http://schemas.microsoft.com/office/drawing/2014/main" id="{51B506DD-3606-3A46-956B-CFA83B75E433}"/>
                </a:ext>
              </a:extLst>
            </p:cNvPr>
            <p:cNvSpPr/>
            <p:nvPr/>
          </p:nvSpPr>
          <p:spPr>
            <a:xfrm>
              <a:off x="4168939" y="3114811"/>
              <a:ext cx="2073321" cy="256032"/>
            </a:xfrm>
            <a:prstGeom prst="parallelogram">
              <a:avLst>
                <a:gd name="adj" fmla="val 30806"/>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bg1"/>
                  </a:solidFill>
                  <a:latin typeface="Helvetica Neue"/>
                </a:rPr>
                <a:t>Auth</a:t>
              </a:r>
            </a:p>
          </p:txBody>
        </p:sp>
      </p:grpSp>
      <p:sp>
        <p:nvSpPr>
          <p:cNvPr id="200" name="Rectangle 199">
            <a:extLst>
              <a:ext uri="{FF2B5EF4-FFF2-40B4-BE49-F238E27FC236}">
                <a16:creationId xmlns:a16="http://schemas.microsoft.com/office/drawing/2014/main" id="{7A6A1BEC-23C0-7A40-843E-0B486183FDE7}"/>
              </a:ext>
            </a:extLst>
          </p:cNvPr>
          <p:cNvSpPr/>
          <p:nvPr/>
        </p:nvSpPr>
        <p:spPr>
          <a:xfrm>
            <a:off x="8239065" y="2358026"/>
            <a:ext cx="1017374" cy="331702"/>
          </a:xfrm>
          <a:prstGeom prst="rect">
            <a:avLst/>
          </a:prstGeom>
        </p:spPr>
        <p:txBody>
          <a:bodyPr wrap="none">
            <a:spAutoFit/>
          </a:bodyPr>
          <a:lstStyle/>
          <a:p>
            <a:r>
              <a:rPr lang="en-US" sz="1600" i="1" dirty="0">
                <a:solidFill>
                  <a:srgbClr val="FF0000"/>
                </a:solidFill>
                <a:latin typeface="Helvetica Neue"/>
              </a:rPr>
              <a:t>(</a:t>
            </a:r>
            <a:r>
              <a:rPr lang="vi-VN" sz="1600" i="1" dirty="0">
                <a:solidFill>
                  <a:srgbClr val="FF0000"/>
                </a:solidFill>
                <a:latin typeface="Helvetica Neue"/>
              </a:rPr>
              <a:t>uid,</a:t>
            </a:r>
            <a:r>
              <a:rPr lang="en-US" sz="1600" i="1" dirty="0" err="1">
                <a:solidFill>
                  <a:srgbClr val="FF0000"/>
                </a:solidFill>
                <a:latin typeface="Helvetica Neue"/>
              </a:rPr>
              <a:t>pwd</a:t>
            </a:r>
            <a:r>
              <a:rPr lang="en-US" sz="1600" i="1" dirty="0">
                <a:solidFill>
                  <a:srgbClr val="FF0000"/>
                </a:solidFill>
                <a:latin typeface="Helvetica Neue"/>
              </a:rPr>
              <a:t>)</a:t>
            </a:r>
            <a:endParaRPr lang="en-US" sz="1600" i="1" dirty="0">
              <a:solidFill>
                <a:srgbClr val="FF0000"/>
              </a:solidFill>
            </a:endParaRPr>
          </a:p>
        </p:txBody>
      </p:sp>
      <p:cxnSp>
        <p:nvCxnSpPr>
          <p:cNvPr id="201" name="Straight Arrow Connector 200">
            <a:extLst>
              <a:ext uri="{FF2B5EF4-FFF2-40B4-BE49-F238E27FC236}">
                <a16:creationId xmlns:a16="http://schemas.microsoft.com/office/drawing/2014/main" id="{D037CB47-8FA0-6B4A-A48C-54D88F286EBB}"/>
              </a:ext>
            </a:extLst>
          </p:cNvPr>
          <p:cNvCxnSpPr>
            <a:cxnSpLocks/>
            <a:stCxn id="76" idx="3"/>
            <a:endCxn id="198" idx="0"/>
          </p:cNvCxnSpPr>
          <p:nvPr/>
        </p:nvCxnSpPr>
        <p:spPr>
          <a:xfrm>
            <a:off x="8292746" y="2358766"/>
            <a:ext cx="783" cy="347072"/>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607A7F21-13B1-2246-B72C-E6FE56C2417E}"/>
              </a:ext>
            </a:extLst>
          </p:cNvPr>
          <p:cNvCxnSpPr>
            <a:cxnSpLocks/>
            <a:stCxn id="198" idx="2"/>
            <a:endCxn id="190" idx="0"/>
          </p:cNvCxnSpPr>
          <p:nvPr/>
        </p:nvCxnSpPr>
        <p:spPr>
          <a:xfrm>
            <a:off x="8293529" y="3153039"/>
            <a:ext cx="219" cy="322998"/>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04FB8B07-832B-DA48-84D6-56B240401434}"/>
              </a:ext>
            </a:extLst>
          </p:cNvPr>
          <p:cNvCxnSpPr>
            <a:cxnSpLocks/>
            <a:stCxn id="198" idx="1"/>
          </p:cNvCxnSpPr>
          <p:nvPr/>
        </p:nvCxnSpPr>
        <p:spPr>
          <a:xfrm flipH="1">
            <a:off x="5075496" y="2929439"/>
            <a:ext cx="261124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4" name="Rectangle 203">
            <a:extLst>
              <a:ext uri="{FF2B5EF4-FFF2-40B4-BE49-F238E27FC236}">
                <a16:creationId xmlns:a16="http://schemas.microsoft.com/office/drawing/2014/main" id="{EBF95A4F-F6DB-B947-9C49-D47AEE7DAE04}"/>
              </a:ext>
            </a:extLst>
          </p:cNvPr>
          <p:cNvSpPr/>
          <p:nvPr/>
        </p:nvSpPr>
        <p:spPr>
          <a:xfrm>
            <a:off x="8232718" y="3103706"/>
            <a:ext cx="907895" cy="331702"/>
          </a:xfrm>
          <a:prstGeom prst="rect">
            <a:avLst/>
          </a:prstGeom>
        </p:spPr>
        <p:txBody>
          <a:bodyPr wrap="none">
            <a:spAutoFit/>
          </a:bodyPr>
          <a:lstStyle/>
          <a:p>
            <a:r>
              <a:rPr lang="en-US" sz="1600" i="1" dirty="0">
                <a:solidFill>
                  <a:srgbClr val="FF0000"/>
                </a:solidFill>
                <a:latin typeface="Helvetica Neue"/>
              </a:rPr>
              <a:t>(</a:t>
            </a:r>
            <a:r>
              <a:rPr lang="vi-VN" sz="1600" i="1" dirty="0">
                <a:solidFill>
                  <a:srgbClr val="FF0000"/>
                </a:solidFill>
                <a:latin typeface="Helvetica Neue"/>
              </a:rPr>
              <a:t>uid,</a:t>
            </a:r>
            <a:r>
              <a:rPr lang="en-US" sz="1600" i="1" dirty="0">
                <a:solidFill>
                  <a:srgbClr val="FF0000"/>
                </a:solidFill>
                <a:latin typeface="Helvetica Neue"/>
              </a:rPr>
              <a:t>bid)</a:t>
            </a:r>
            <a:endParaRPr lang="en-US" sz="1600" i="1" dirty="0">
              <a:solidFill>
                <a:srgbClr val="FF0000"/>
              </a:solidFill>
            </a:endParaRPr>
          </a:p>
        </p:txBody>
      </p:sp>
      <p:sp>
        <p:nvSpPr>
          <p:cNvPr id="205" name="TextBox 204">
            <a:extLst>
              <a:ext uri="{FF2B5EF4-FFF2-40B4-BE49-F238E27FC236}">
                <a16:creationId xmlns:a16="http://schemas.microsoft.com/office/drawing/2014/main" id="{BF69A6CE-C02D-E24E-ADA9-B6258F0A0E3C}"/>
              </a:ext>
            </a:extLst>
          </p:cNvPr>
          <p:cNvSpPr txBox="1"/>
          <p:nvPr/>
        </p:nvSpPr>
        <p:spPr>
          <a:xfrm>
            <a:off x="4605086" y="2929859"/>
            <a:ext cx="1073422" cy="369546"/>
          </a:xfrm>
          <a:prstGeom prst="rect">
            <a:avLst/>
          </a:prstGeom>
          <a:noFill/>
          <a:ln w="12700">
            <a:noFill/>
          </a:ln>
        </p:spPr>
        <p:txBody>
          <a:bodyPr wrap="none" lIns="0" tIns="0" rIns="0" bIns="0" rtlCol="0" anchor="ctr">
            <a:noAutofit/>
          </a:bodyPr>
          <a:lstStyle/>
          <a:p>
            <a:pPr algn="ctr"/>
            <a:r>
              <a:rPr lang="en-US" sz="2300" i="1" dirty="0">
                <a:solidFill>
                  <a:srgbClr val="FF0000"/>
                </a:solidFill>
                <a:latin typeface="Helvetica Neue"/>
              </a:rPr>
              <a:t>Reject</a:t>
            </a:r>
          </a:p>
        </p:txBody>
      </p:sp>
      <p:sp>
        <p:nvSpPr>
          <p:cNvPr id="206" name="Rectangle 205">
            <a:extLst>
              <a:ext uri="{FF2B5EF4-FFF2-40B4-BE49-F238E27FC236}">
                <a16:creationId xmlns:a16="http://schemas.microsoft.com/office/drawing/2014/main" id="{DB2DB9FA-C8E5-ED4C-94CB-0E4624497ABB}"/>
              </a:ext>
            </a:extLst>
          </p:cNvPr>
          <p:cNvSpPr/>
          <p:nvPr/>
        </p:nvSpPr>
        <p:spPr>
          <a:xfrm>
            <a:off x="7336897" y="2626825"/>
            <a:ext cx="411265" cy="331702"/>
          </a:xfrm>
          <a:prstGeom prst="rect">
            <a:avLst/>
          </a:prstGeom>
        </p:spPr>
        <p:txBody>
          <a:bodyPr wrap="none">
            <a:spAutoFit/>
          </a:bodyPr>
          <a:lstStyle/>
          <a:p>
            <a:pPr algn="ctr"/>
            <a:r>
              <a:rPr lang="en-US" sz="1600" i="1" dirty="0">
                <a:solidFill>
                  <a:srgbClr val="FF0000"/>
                </a:solidFill>
                <a:latin typeface="Helvetica Neue"/>
              </a:rPr>
              <a:t>no</a:t>
            </a:r>
          </a:p>
        </p:txBody>
      </p:sp>
      <p:cxnSp>
        <p:nvCxnSpPr>
          <p:cNvPr id="207" name="Straight Arrow Connector 206">
            <a:extLst>
              <a:ext uri="{FF2B5EF4-FFF2-40B4-BE49-F238E27FC236}">
                <a16:creationId xmlns:a16="http://schemas.microsoft.com/office/drawing/2014/main" id="{8C7A88F2-4B6B-0A45-BCD0-12F575CB32E8}"/>
              </a:ext>
            </a:extLst>
          </p:cNvPr>
          <p:cNvCxnSpPr>
            <a:cxnSpLocks/>
            <a:stCxn id="125" idx="2"/>
            <a:endCxn id="192" idx="1"/>
          </p:cNvCxnSpPr>
          <p:nvPr/>
        </p:nvCxnSpPr>
        <p:spPr>
          <a:xfrm>
            <a:off x="10157826" y="5094500"/>
            <a:ext cx="3474" cy="216881"/>
          </a:xfrm>
          <a:prstGeom prst="straightConnector1">
            <a:avLst/>
          </a:prstGeom>
          <a:ln w="127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3" name="Title 1">
            <a:extLst>
              <a:ext uri="{FF2B5EF4-FFF2-40B4-BE49-F238E27FC236}">
                <a16:creationId xmlns:a16="http://schemas.microsoft.com/office/drawing/2014/main" id="{C1CE1677-E758-F24E-AD32-32A063ABDF35}"/>
              </a:ext>
            </a:extLst>
          </p:cNvPr>
          <p:cNvSpPr txBox="1">
            <a:spLocks/>
          </p:cNvSpPr>
          <p:nvPr/>
        </p:nvSpPr>
        <p:spPr>
          <a:xfrm>
            <a:off x="-1" y="-10529"/>
            <a:ext cx="17340263" cy="679930"/>
          </a:xfrm>
          <a:prstGeom prst="rect">
            <a:avLst/>
          </a:prstGeom>
          <a:solidFill>
            <a:schemeClr val="accent1">
              <a:lumMod val="5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normAutofit lnSpcReduction="10000"/>
          </a:bodyPr>
          <a:lstStyle>
            <a:lvl1pPr marL="0" marR="0" indent="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1pPr>
            <a:lvl2pPr marL="0" marR="0" indent="228623"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2pPr>
            <a:lvl3pPr marL="0" marR="0" indent="457246"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3pPr>
            <a:lvl4pPr marL="0" marR="0" indent="685869"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4pPr>
            <a:lvl5pPr marL="0" marR="0" indent="914492"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5pPr>
            <a:lvl6pPr marL="0" marR="0" indent="114311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6pPr>
            <a:lvl7pPr marL="0" marR="0" indent="1371737"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7pPr>
            <a:lvl8pPr marL="0" marR="0" indent="1600360"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8pPr>
            <a:lvl9pPr marL="0" marR="0" indent="1828984" algn="ctr" defTabSz="584258" rtl="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mn-lt"/>
                <a:ea typeface="+mn-ea"/>
                <a:cs typeface="+mn-cs"/>
                <a:sym typeface="Helvetica Light"/>
              </a:defRPr>
            </a:lvl9pPr>
          </a:lstStyle>
          <a:p>
            <a:pPr hangingPunct="1"/>
            <a:r>
              <a:rPr lang="en-US" sz="4000" b="1" dirty="0">
                <a:solidFill>
                  <a:schemeClr val="bg1"/>
                </a:solidFill>
                <a:latin typeface="Helvetica Neue" charset="0"/>
                <a:ea typeface="Helvetica Neue" charset="0"/>
                <a:cs typeface="Helvetica Neue" charset="0"/>
              </a:rPr>
              <a:t>MOSE: Access Workflow</a:t>
            </a:r>
            <a:endParaRPr lang="en-US" sz="4000" dirty="0">
              <a:solidFill>
                <a:schemeClr val="bg1"/>
              </a:solidFill>
              <a:latin typeface="Helvetica Neue" charset="0"/>
              <a:ea typeface="Helvetica Neue" charset="0"/>
              <a:cs typeface="Helvetica Neue" charset="0"/>
            </a:endParaRPr>
          </a:p>
        </p:txBody>
      </p:sp>
      <p:pic>
        <p:nvPicPr>
          <p:cNvPr id="3" name="Audio 2">
            <a:hlinkClick r:id="" action="ppaction://media"/>
            <a:extLst>
              <a:ext uri="{FF2B5EF4-FFF2-40B4-BE49-F238E27FC236}">
                <a16:creationId xmlns:a16="http://schemas.microsoft.com/office/drawing/2014/main" id="{F08BFB3A-5F8E-AE45-8CD3-344A6694C3DD}"/>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6375063" y="8788400"/>
            <a:ext cx="812800" cy="812800"/>
          </a:xfrm>
          <a:prstGeom prst="rect">
            <a:avLst/>
          </a:prstGeom>
        </p:spPr>
      </p:pic>
    </p:spTree>
    <p:custDataLst>
      <p:tags r:id="rId1"/>
    </p:custDataLst>
    <p:extLst>
      <p:ext uri="{BB962C8B-B14F-4D97-AF65-F5344CB8AC3E}">
        <p14:creationId xmlns:p14="http://schemas.microsoft.com/office/powerpoint/2010/main" val="526807333"/>
      </p:ext>
    </p:extLst>
  </p:cSld>
  <p:clrMapOvr>
    <a:masterClrMapping/>
  </p:clrMapOvr>
  <p:transition spd="med" advTm="197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dissolve">
                                      <p:cBhvr>
                                        <p:cTn id="11" dur="500"/>
                                        <p:tgtEl>
                                          <p:spTgt spid="76"/>
                                        </p:tgtEl>
                                      </p:cBhvr>
                                    </p:animEffect>
                                  </p:childTnLst>
                                </p:cTn>
                              </p:par>
                              <p:par>
                                <p:cTn id="12" presetID="9" presetClass="entr" presetSubtype="0" fill="hold" nodeType="withEffect">
                                  <p:stCondLst>
                                    <p:cond delay="0"/>
                                  </p:stCondLst>
                                  <p:childTnLst>
                                    <p:set>
                                      <p:cBhvr>
                                        <p:cTn id="13" dur="1" fill="hold">
                                          <p:stCondLst>
                                            <p:cond delay="0"/>
                                          </p:stCondLst>
                                        </p:cTn>
                                        <p:tgtEl>
                                          <p:spTgt spid="140"/>
                                        </p:tgtEl>
                                        <p:attrNameLst>
                                          <p:attrName>style.visibility</p:attrName>
                                        </p:attrNameLst>
                                      </p:cBhvr>
                                      <p:to>
                                        <p:strVal val="visible"/>
                                      </p:to>
                                    </p:set>
                                    <p:animEffect transition="in" filter="dissolve">
                                      <p:cBhvr>
                                        <p:cTn id="14" dur="500"/>
                                        <p:tgtEl>
                                          <p:spTgt spid="14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01"/>
                                        </p:tgtEl>
                                        <p:attrNameLst>
                                          <p:attrName>style.visibility</p:attrName>
                                        </p:attrNameLst>
                                      </p:cBhvr>
                                      <p:to>
                                        <p:strVal val="visible"/>
                                      </p:to>
                                    </p:set>
                                    <p:animEffect transition="in" filter="dissolve">
                                      <p:cBhvr>
                                        <p:cTn id="19" dur="500"/>
                                        <p:tgtEl>
                                          <p:spTgt spid="201"/>
                                        </p:tgtEl>
                                      </p:cBhvr>
                                    </p:animEffect>
                                  </p:childTnLst>
                                </p:cTn>
                              </p:par>
                              <p:par>
                                <p:cTn id="20" presetID="9" presetClass="entr" presetSubtype="0" fill="hold" nodeType="with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dissolve">
                                      <p:cBhvr>
                                        <p:cTn id="22" dur="500"/>
                                        <p:tgtEl>
                                          <p:spTgt spid="197"/>
                                        </p:tgtEl>
                                      </p:cBhvr>
                                    </p:animEffect>
                                  </p:childTnLst>
                                </p:cTn>
                              </p:par>
                              <p:par>
                                <p:cTn id="23" presetID="9" presetClass="entr" presetSubtype="0" fill="hold"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dissolve">
                                      <p:cBhvr>
                                        <p:cTn id="25" dur="500"/>
                                        <p:tgtEl>
                                          <p:spTgt spid="20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6"/>
                                        </p:tgtEl>
                                        <p:attrNameLst>
                                          <p:attrName>style.visibility</p:attrName>
                                        </p:attrNameLst>
                                      </p:cBhvr>
                                      <p:to>
                                        <p:strVal val="visible"/>
                                      </p:to>
                                    </p:set>
                                    <p:animEffect transition="in" filter="dissolve">
                                      <p:cBhvr>
                                        <p:cTn id="28" dur="500"/>
                                        <p:tgtEl>
                                          <p:spTgt spid="20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5"/>
                                        </p:tgtEl>
                                        <p:attrNameLst>
                                          <p:attrName>style.visibility</p:attrName>
                                        </p:attrNameLst>
                                      </p:cBhvr>
                                      <p:to>
                                        <p:strVal val="visible"/>
                                      </p:to>
                                    </p:set>
                                    <p:animEffect transition="in" filter="dissolve">
                                      <p:cBhvr>
                                        <p:cTn id="31" dur="500"/>
                                        <p:tgtEl>
                                          <p:spTgt spid="20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00"/>
                                        </p:tgtEl>
                                        <p:attrNameLst>
                                          <p:attrName>style.visibility</p:attrName>
                                        </p:attrNameLst>
                                      </p:cBhvr>
                                      <p:to>
                                        <p:strVal val="visible"/>
                                      </p:to>
                                    </p:set>
                                    <p:animEffect transition="in" filter="dissolve">
                                      <p:cBhvr>
                                        <p:cTn id="34" dur="500"/>
                                        <p:tgtEl>
                                          <p:spTgt spid="20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02"/>
                                        </p:tgtEl>
                                        <p:attrNameLst>
                                          <p:attrName>style.visibility</p:attrName>
                                        </p:attrNameLst>
                                      </p:cBhvr>
                                      <p:to>
                                        <p:strVal val="visible"/>
                                      </p:to>
                                    </p:set>
                                    <p:animEffect transition="in" filter="dissolve">
                                      <p:cBhvr>
                                        <p:cTn id="39" dur="500"/>
                                        <p:tgtEl>
                                          <p:spTgt spid="20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dissolve">
                                      <p:cBhvr>
                                        <p:cTn id="42" dur="500"/>
                                        <p:tgtEl>
                                          <p:spTgt spid="20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90"/>
                                        </p:tgtEl>
                                        <p:attrNameLst>
                                          <p:attrName>style.visibility</p:attrName>
                                        </p:attrNameLst>
                                      </p:cBhvr>
                                      <p:to>
                                        <p:strVal val="visible"/>
                                      </p:to>
                                    </p:set>
                                    <p:animEffect transition="in" filter="dissolve">
                                      <p:cBhvr>
                                        <p:cTn id="45" dur="500"/>
                                        <p:tgtEl>
                                          <p:spTgt spid="190"/>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91"/>
                                        </p:tgtEl>
                                        <p:attrNameLst>
                                          <p:attrName>style.visibility</p:attrName>
                                        </p:attrNameLst>
                                      </p:cBhvr>
                                      <p:to>
                                        <p:strVal val="visible"/>
                                      </p:to>
                                    </p:set>
                                    <p:animEffect transition="in" filter="dissolve">
                                      <p:cBhvr>
                                        <p:cTn id="50" dur="500"/>
                                        <p:tgtEl>
                                          <p:spTgt spid="19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dissolve">
                                      <p:cBhvr>
                                        <p:cTn id="53" dur="500"/>
                                        <p:tgtEl>
                                          <p:spTgt spid="71"/>
                                        </p:tgtEl>
                                      </p:cBhvr>
                                    </p:animEffect>
                                  </p:childTnLst>
                                </p:cTn>
                              </p:par>
                              <p:par>
                                <p:cTn id="54" presetID="9" presetClass="entr" presetSubtype="0" fill="hold" nodeType="withEffect">
                                  <p:stCondLst>
                                    <p:cond delay="0"/>
                                  </p:stCondLst>
                                  <p:childTnLst>
                                    <p:set>
                                      <p:cBhvr>
                                        <p:cTn id="55" dur="1" fill="hold">
                                          <p:stCondLst>
                                            <p:cond delay="0"/>
                                          </p:stCondLst>
                                        </p:cTn>
                                        <p:tgtEl>
                                          <p:spTgt spid="112"/>
                                        </p:tgtEl>
                                        <p:attrNameLst>
                                          <p:attrName>style.visibility</p:attrName>
                                        </p:attrNameLst>
                                      </p:cBhvr>
                                      <p:to>
                                        <p:strVal val="visible"/>
                                      </p:to>
                                    </p:set>
                                    <p:animEffect transition="in" filter="dissolve">
                                      <p:cBhvr>
                                        <p:cTn id="56" dur="500"/>
                                        <p:tgtEl>
                                          <p:spTgt spid="112"/>
                                        </p:tgtEl>
                                      </p:cBhvr>
                                    </p:animEffect>
                                  </p:childTnLst>
                                </p:cTn>
                              </p:par>
                              <p:par>
                                <p:cTn id="57" presetID="9" presetClass="entr" presetSubtype="0" fill="hold"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dissolve">
                                      <p:cBhvr>
                                        <p:cTn id="59" dur="500"/>
                                        <p:tgtEl>
                                          <p:spTgt spid="112"/>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78"/>
                                        </p:tgtEl>
                                        <p:attrNameLst>
                                          <p:attrName>style.visibility</p:attrName>
                                        </p:attrNameLst>
                                      </p:cBhvr>
                                      <p:to>
                                        <p:strVal val="visible"/>
                                      </p:to>
                                    </p:set>
                                    <p:animEffect transition="in" filter="dissolve">
                                      <p:cBhvr>
                                        <p:cTn id="64" dur="500"/>
                                        <p:tgtEl>
                                          <p:spTgt spid="178"/>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77"/>
                                        </p:tgtEl>
                                        <p:attrNameLst>
                                          <p:attrName>style.visibility</p:attrName>
                                        </p:attrNameLst>
                                      </p:cBhvr>
                                      <p:to>
                                        <p:strVal val="visible"/>
                                      </p:to>
                                    </p:set>
                                    <p:animEffect transition="in" filter="dissolve">
                                      <p:cBhvr>
                                        <p:cTn id="67" dur="500"/>
                                        <p:tgtEl>
                                          <p:spTgt spid="177"/>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dissolve">
                                      <p:cBhvr>
                                        <p:cTn id="72" dur="500"/>
                                        <p:tgtEl>
                                          <p:spTgt spid="7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dissolve">
                                      <p:cBhvr>
                                        <p:cTn id="75" dur="500"/>
                                        <p:tgtEl>
                                          <p:spTgt spid="77"/>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126"/>
                                        </p:tgtEl>
                                        <p:attrNameLst>
                                          <p:attrName>style.visibility</p:attrName>
                                        </p:attrNameLst>
                                      </p:cBhvr>
                                      <p:to>
                                        <p:strVal val="visible"/>
                                      </p:to>
                                    </p:set>
                                    <p:animEffect transition="in" filter="dissolve">
                                      <p:cBhvr>
                                        <p:cTn id="80" dur="500"/>
                                        <p:tgtEl>
                                          <p:spTgt spid="126"/>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125"/>
                                        </p:tgtEl>
                                        <p:attrNameLst>
                                          <p:attrName>style.visibility</p:attrName>
                                        </p:attrNameLst>
                                      </p:cBhvr>
                                      <p:to>
                                        <p:strVal val="visible"/>
                                      </p:to>
                                    </p:set>
                                    <p:animEffect transition="in" filter="dissolve">
                                      <p:cBhvr>
                                        <p:cTn id="83" dur="500"/>
                                        <p:tgtEl>
                                          <p:spTgt spid="125"/>
                                        </p:tgtEl>
                                      </p:cBhvr>
                                    </p:animEffect>
                                  </p:childTnLst>
                                </p:cTn>
                              </p:par>
                              <p:par>
                                <p:cTn id="84" presetID="9" presetClass="entr" presetSubtype="0" fill="hold" nodeType="withEffect">
                                  <p:stCondLst>
                                    <p:cond delay="0"/>
                                  </p:stCondLst>
                                  <p:childTnLst>
                                    <p:set>
                                      <p:cBhvr>
                                        <p:cTn id="85" dur="1" fill="hold">
                                          <p:stCondLst>
                                            <p:cond delay="0"/>
                                          </p:stCondLst>
                                        </p:cTn>
                                        <p:tgtEl>
                                          <p:spTgt spid="127"/>
                                        </p:tgtEl>
                                        <p:attrNameLst>
                                          <p:attrName>style.visibility</p:attrName>
                                        </p:attrNameLst>
                                      </p:cBhvr>
                                      <p:to>
                                        <p:strVal val="visible"/>
                                      </p:to>
                                    </p:set>
                                    <p:animEffect transition="in" filter="dissolve">
                                      <p:cBhvr>
                                        <p:cTn id="86" dur="500"/>
                                        <p:tgtEl>
                                          <p:spTgt spid="127"/>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176"/>
                                        </p:tgtEl>
                                        <p:attrNameLst>
                                          <p:attrName>style.visibility</p:attrName>
                                        </p:attrNameLst>
                                      </p:cBhvr>
                                      <p:to>
                                        <p:strVal val="visible"/>
                                      </p:to>
                                    </p:set>
                                    <p:animEffect transition="in" filter="dissolve">
                                      <p:cBhvr>
                                        <p:cTn id="89" dur="500"/>
                                        <p:tgtEl>
                                          <p:spTgt spid="176"/>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175"/>
                                        </p:tgtEl>
                                        <p:attrNameLst>
                                          <p:attrName>style.visibility</p:attrName>
                                        </p:attrNameLst>
                                      </p:cBhvr>
                                      <p:to>
                                        <p:strVal val="visible"/>
                                      </p:to>
                                    </p:set>
                                    <p:animEffect transition="in" filter="dissolve">
                                      <p:cBhvr>
                                        <p:cTn id="92" dur="500"/>
                                        <p:tgtEl>
                                          <p:spTgt spid="175"/>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192"/>
                                        </p:tgtEl>
                                        <p:attrNameLst>
                                          <p:attrName>style.visibility</p:attrName>
                                        </p:attrNameLst>
                                      </p:cBhvr>
                                      <p:to>
                                        <p:strVal val="visible"/>
                                      </p:to>
                                    </p:set>
                                    <p:animEffect transition="in" filter="dissolve">
                                      <p:cBhvr>
                                        <p:cTn id="97" dur="500"/>
                                        <p:tgtEl>
                                          <p:spTgt spid="192"/>
                                        </p:tgtEl>
                                      </p:cBhvr>
                                    </p:animEffect>
                                  </p:childTnLst>
                                </p:cTn>
                              </p:par>
                              <p:par>
                                <p:cTn id="98" presetID="9" presetClass="entr" presetSubtype="0" fill="hold" nodeType="withEffect">
                                  <p:stCondLst>
                                    <p:cond delay="0"/>
                                  </p:stCondLst>
                                  <p:childTnLst>
                                    <p:set>
                                      <p:cBhvr>
                                        <p:cTn id="99" dur="1" fill="hold">
                                          <p:stCondLst>
                                            <p:cond delay="0"/>
                                          </p:stCondLst>
                                        </p:cTn>
                                        <p:tgtEl>
                                          <p:spTgt spid="207"/>
                                        </p:tgtEl>
                                        <p:attrNameLst>
                                          <p:attrName>style.visibility</p:attrName>
                                        </p:attrNameLst>
                                      </p:cBhvr>
                                      <p:to>
                                        <p:strVal val="visible"/>
                                      </p:to>
                                    </p:set>
                                    <p:animEffect transition="in" filter="dissolve">
                                      <p:cBhvr>
                                        <p:cTn id="100" dur="500"/>
                                        <p:tgtEl>
                                          <p:spTgt spid="207"/>
                                        </p:tgtEl>
                                      </p:cBhvr>
                                    </p:animEffect>
                                  </p:childTnLst>
                                </p:cTn>
                              </p:par>
                              <p:par>
                                <p:cTn id="101" presetID="9" presetClass="entr" presetSubtype="0" fill="hold" nodeType="withEffect">
                                  <p:stCondLst>
                                    <p:cond delay="0"/>
                                  </p:stCondLst>
                                  <p:childTnLst>
                                    <p:set>
                                      <p:cBhvr>
                                        <p:cTn id="102" dur="1" fill="hold">
                                          <p:stCondLst>
                                            <p:cond delay="0"/>
                                          </p:stCondLst>
                                        </p:cTn>
                                        <p:tgtEl>
                                          <p:spTgt spid="162"/>
                                        </p:tgtEl>
                                        <p:attrNameLst>
                                          <p:attrName>style.visibility</p:attrName>
                                        </p:attrNameLst>
                                      </p:cBhvr>
                                      <p:to>
                                        <p:strVal val="visible"/>
                                      </p:to>
                                    </p:set>
                                    <p:animEffect transition="in" filter="dissolve">
                                      <p:cBhvr>
                                        <p:cTn id="103" dur="500"/>
                                        <p:tgtEl>
                                          <p:spTgt spid="162"/>
                                        </p:tgtEl>
                                      </p:cBhvr>
                                    </p:animEffect>
                                  </p:childTnLst>
                                </p:cTn>
                              </p:par>
                              <p:par>
                                <p:cTn id="104" presetID="9" presetClass="entr" presetSubtype="0" fill="hold" nodeType="withEffect">
                                  <p:stCondLst>
                                    <p:cond delay="0"/>
                                  </p:stCondLst>
                                  <p:childTnLst>
                                    <p:set>
                                      <p:cBhvr>
                                        <p:cTn id="105" dur="1" fill="hold">
                                          <p:stCondLst>
                                            <p:cond delay="0"/>
                                          </p:stCondLst>
                                        </p:cTn>
                                        <p:tgtEl>
                                          <p:spTgt spid="158"/>
                                        </p:tgtEl>
                                        <p:attrNameLst>
                                          <p:attrName>style.visibility</p:attrName>
                                        </p:attrNameLst>
                                      </p:cBhvr>
                                      <p:to>
                                        <p:strVal val="visible"/>
                                      </p:to>
                                    </p:set>
                                    <p:animEffect transition="in" filter="dissolve">
                                      <p:cBhvr>
                                        <p:cTn id="106" dur="500"/>
                                        <p:tgtEl>
                                          <p:spTgt spid="158"/>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167"/>
                                        </p:tgtEl>
                                        <p:attrNameLst>
                                          <p:attrName>style.visibility</p:attrName>
                                        </p:attrNameLst>
                                      </p:cBhvr>
                                      <p:to>
                                        <p:strVal val="visible"/>
                                      </p:to>
                                    </p:set>
                                    <p:animEffect transition="in" filter="dissolve">
                                      <p:cBhvr>
                                        <p:cTn id="111" dur="500"/>
                                        <p:tgtEl>
                                          <p:spTgt spid="167"/>
                                        </p:tgtEl>
                                      </p:cBhvr>
                                    </p:animEffect>
                                  </p:childTnLst>
                                </p:cTn>
                              </p:par>
                              <p:par>
                                <p:cTn id="112" presetID="9" presetClass="entr" presetSubtype="0" fill="hold" nodeType="withEffect">
                                  <p:stCondLst>
                                    <p:cond delay="0"/>
                                  </p:stCondLst>
                                  <p:childTnLst>
                                    <p:set>
                                      <p:cBhvr>
                                        <p:cTn id="113" dur="1" fill="hold">
                                          <p:stCondLst>
                                            <p:cond delay="0"/>
                                          </p:stCondLst>
                                        </p:cTn>
                                        <p:tgtEl>
                                          <p:spTgt spid="165"/>
                                        </p:tgtEl>
                                        <p:attrNameLst>
                                          <p:attrName>style.visibility</p:attrName>
                                        </p:attrNameLst>
                                      </p:cBhvr>
                                      <p:to>
                                        <p:strVal val="visible"/>
                                      </p:to>
                                    </p:set>
                                    <p:animEffect transition="in" filter="dissolve">
                                      <p:cBhvr>
                                        <p:cTn id="114" dur="500"/>
                                        <p:tgtEl>
                                          <p:spTgt spid="165"/>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151"/>
                                        </p:tgtEl>
                                        <p:attrNameLst>
                                          <p:attrName>style.visibility</p:attrName>
                                        </p:attrNameLst>
                                      </p:cBhvr>
                                      <p:to>
                                        <p:strVal val="visible"/>
                                      </p:to>
                                    </p:set>
                                    <p:animEffect transition="in" filter="dissolve">
                                      <p:cBhvr>
                                        <p:cTn id="117" dur="500"/>
                                        <p:tgtEl>
                                          <p:spTgt spid="151"/>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nodeType="clickEffect">
                                  <p:stCondLst>
                                    <p:cond delay="0"/>
                                  </p:stCondLst>
                                  <p:childTnLst>
                                    <p:set>
                                      <p:cBhvr>
                                        <p:cTn id="121" dur="1" fill="hold">
                                          <p:stCondLst>
                                            <p:cond delay="0"/>
                                          </p:stCondLst>
                                        </p:cTn>
                                        <p:tgtEl>
                                          <p:spTgt spid="157"/>
                                        </p:tgtEl>
                                        <p:attrNameLst>
                                          <p:attrName>style.visibility</p:attrName>
                                        </p:attrNameLst>
                                      </p:cBhvr>
                                      <p:to>
                                        <p:strVal val="visible"/>
                                      </p:to>
                                    </p:set>
                                    <p:animEffect transition="in" filter="dissolve">
                                      <p:cBhvr>
                                        <p:cTn id="122" dur="500"/>
                                        <p:tgtEl>
                                          <p:spTgt spid="157"/>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128"/>
                                        </p:tgtEl>
                                        <p:attrNameLst>
                                          <p:attrName>style.visibility</p:attrName>
                                        </p:attrNameLst>
                                      </p:cBhvr>
                                      <p:to>
                                        <p:strVal val="visible"/>
                                      </p:to>
                                    </p:set>
                                    <p:animEffect transition="in" filter="dissolve">
                                      <p:cBhvr>
                                        <p:cTn id="125" dur="500"/>
                                        <p:tgtEl>
                                          <p:spTgt spid="128"/>
                                        </p:tgtEl>
                                      </p:cBhvr>
                                    </p:animEffect>
                                  </p:childTnLst>
                                </p:cTn>
                              </p:par>
                              <p:par>
                                <p:cTn id="126" presetID="9" presetClass="entr" presetSubtype="0" fill="hold" nodeType="withEffect">
                                  <p:stCondLst>
                                    <p:cond delay="0"/>
                                  </p:stCondLst>
                                  <p:childTnLst>
                                    <p:set>
                                      <p:cBhvr>
                                        <p:cTn id="127" dur="1" fill="hold">
                                          <p:stCondLst>
                                            <p:cond delay="0"/>
                                          </p:stCondLst>
                                        </p:cTn>
                                        <p:tgtEl>
                                          <p:spTgt spid="131"/>
                                        </p:tgtEl>
                                        <p:attrNameLst>
                                          <p:attrName>style.visibility</p:attrName>
                                        </p:attrNameLst>
                                      </p:cBhvr>
                                      <p:to>
                                        <p:strVal val="visible"/>
                                      </p:to>
                                    </p:set>
                                    <p:animEffect transition="in" filter="dissolve">
                                      <p:cBhvr>
                                        <p:cTn id="128" dur="500"/>
                                        <p:tgtEl>
                                          <p:spTgt spid="131"/>
                                        </p:tgtEl>
                                      </p:cBhvr>
                                    </p:animEffect>
                                  </p:childTnLst>
                                </p:cTn>
                              </p:par>
                            </p:childTnLst>
                          </p:cTn>
                        </p:par>
                      </p:childTnLst>
                    </p:cTn>
                  </p:par>
                  <p:par>
                    <p:cTn id="129" fill="hold">
                      <p:stCondLst>
                        <p:cond delay="indefinite"/>
                      </p:stCondLst>
                      <p:childTnLst>
                        <p:par>
                          <p:cTn id="130" fill="hold">
                            <p:stCondLst>
                              <p:cond delay="0"/>
                            </p:stCondLst>
                            <p:childTnLst>
                              <p:par>
                                <p:cTn id="131" presetID="9" presetClass="entr" presetSubtype="0" fill="hold" grpId="0" nodeType="clickEffect">
                                  <p:stCondLst>
                                    <p:cond delay="0"/>
                                  </p:stCondLst>
                                  <p:childTnLst>
                                    <p:set>
                                      <p:cBhvr>
                                        <p:cTn id="132" dur="1" fill="hold">
                                          <p:stCondLst>
                                            <p:cond delay="0"/>
                                          </p:stCondLst>
                                        </p:cTn>
                                        <p:tgtEl>
                                          <p:spTgt spid="174"/>
                                        </p:tgtEl>
                                        <p:attrNameLst>
                                          <p:attrName>style.visibility</p:attrName>
                                        </p:attrNameLst>
                                      </p:cBhvr>
                                      <p:to>
                                        <p:strVal val="visible"/>
                                      </p:to>
                                    </p:set>
                                    <p:animEffect transition="in" filter="dissolve">
                                      <p:cBhvr>
                                        <p:cTn id="133" dur="500"/>
                                        <p:tgtEl>
                                          <p:spTgt spid="174"/>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173"/>
                                        </p:tgtEl>
                                        <p:attrNameLst>
                                          <p:attrName>style.visibility</p:attrName>
                                        </p:attrNameLst>
                                      </p:cBhvr>
                                      <p:to>
                                        <p:strVal val="visible"/>
                                      </p:to>
                                    </p:set>
                                    <p:animEffect transition="in" filter="dissolve">
                                      <p:cBhvr>
                                        <p:cTn id="136" dur="500"/>
                                        <p:tgtEl>
                                          <p:spTgt spid="173"/>
                                        </p:tgtEl>
                                      </p:cBhvr>
                                    </p:animEffect>
                                  </p:childTnLst>
                                </p:cTn>
                              </p:par>
                              <p:par>
                                <p:cTn id="137" presetID="9" presetClass="entr" presetSubtype="0" fill="hold" nodeType="withEffect">
                                  <p:stCondLst>
                                    <p:cond delay="0"/>
                                  </p:stCondLst>
                                  <p:childTnLst>
                                    <p:set>
                                      <p:cBhvr>
                                        <p:cTn id="138" dur="1" fill="hold">
                                          <p:stCondLst>
                                            <p:cond delay="0"/>
                                          </p:stCondLst>
                                        </p:cTn>
                                        <p:tgtEl>
                                          <p:spTgt spid="129"/>
                                        </p:tgtEl>
                                        <p:attrNameLst>
                                          <p:attrName>style.visibility</p:attrName>
                                        </p:attrNameLst>
                                      </p:cBhvr>
                                      <p:to>
                                        <p:strVal val="visible"/>
                                      </p:to>
                                    </p:set>
                                    <p:animEffect transition="in" filter="dissolve">
                                      <p:cBhvr>
                                        <p:cTn id="139" dur="500"/>
                                        <p:tgtEl>
                                          <p:spTgt spid="129"/>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130"/>
                                        </p:tgtEl>
                                        <p:attrNameLst>
                                          <p:attrName>style.visibility</p:attrName>
                                        </p:attrNameLst>
                                      </p:cBhvr>
                                      <p:to>
                                        <p:strVal val="visible"/>
                                      </p:to>
                                    </p:set>
                                    <p:animEffect transition="in" filter="dissolve">
                                      <p:cBhvr>
                                        <p:cTn id="142" dur="500"/>
                                        <p:tgtEl>
                                          <p:spTgt spid="130"/>
                                        </p:tgtEl>
                                      </p:cBhvr>
                                    </p:animEffect>
                                  </p:childTnLst>
                                </p:cTn>
                              </p:par>
                            </p:childTnLst>
                          </p:cTn>
                        </p:par>
                      </p:childTnLst>
                    </p:cTn>
                  </p:par>
                  <p:par>
                    <p:cTn id="143" fill="hold">
                      <p:stCondLst>
                        <p:cond delay="indefinite"/>
                      </p:stCondLst>
                      <p:childTnLst>
                        <p:par>
                          <p:cTn id="144" fill="hold">
                            <p:stCondLst>
                              <p:cond delay="0"/>
                            </p:stCondLst>
                            <p:childTnLst>
                              <p:par>
                                <p:cTn id="145" presetID="9" presetClass="entr" presetSubtype="0" fill="hold" grpId="0" nodeType="clickEffect">
                                  <p:stCondLst>
                                    <p:cond delay="0"/>
                                  </p:stCondLst>
                                  <p:childTnLst>
                                    <p:set>
                                      <p:cBhvr>
                                        <p:cTn id="146" dur="1" fill="hold">
                                          <p:stCondLst>
                                            <p:cond delay="0"/>
                                          </p:stCondLst>
                                        </p:cTn>
                                        <p:tgtEl>
                                          <p:spTgt spid="161"/>
                                        </p:tgtEl>
                                        <p:attrNameLst>
                                          <p:attrName>style.visibility</p:attrName>
                                        </p:attrNameLst>
                                      </p:cBhvr>
                                      <p:to>
                                        <p:strVal val="visible"/>
                                      </p:to>
                                    </p:set>
                                    <p:animEffect transition="in" filter="dissolve">
                                      <p:cBhvr>
                                        <p:cTn id="147" dur="500"/>
                                        <p:tgtEl>
                                          <p:spTgt spid="161"/>
                                        </p:tgtEl>
                                      </p:cBhvr>
                                    </p:animEffect>
                                  </p:childTnLst>
                                </p:cTn>
                              </p:par>
                              <p:par>
                                <p:cTn id="148" presetID="9" presetClass="entr" presetSubtype="0" fill="hold" nodeType="withEffect">
                                  <p:stCondLst>
                                    <p:cond delay="0"/>
                                  </p:stCondLst>
                                  <p:childTnLst>
                                    <p:set>
                                      <p:cBhvr>
                                        <p:cTn id="149" dur="1" fill="hold">
                                          <p:stCondLst>
                                            <p:cond delay="0"/>
                                          </p:stCondLst>
                                        </p:cTn>
                                        <p:tgtEl>
                                          <p:spTgt spid="163"/>
                                        </p:tgtEl>
                                        <p:attrNameLst>
                                          <p:attrName>style.visibility</p:attrName>
                                        </p:attrNameLst>
                                      </p:cBhvr>
                                      <p:to>
                                        <p:strVal val="visible"/>
                                      </p:to>
                                    </p:set>
                                    <p:animEffect transition="in" filter="dissolve">
                                      <p:cBhvr>
                                        <p:cTn id="150" dur="500"/>
                                        <p:tgtEl>
                                          <p:spTgt spid="163"/>
                                        </p:tgtEl>
                                      </p:cBhvr>
                                    </p:animEffect>
                                  </p:childTnLst>
                                </p:cTn>
                              </p:par>
                              <p:par>
                                <p:cTn id="151" presetID="9" presetClass="entr" presetSubtype="0" fill="hold" nodeType="withEffect">
                                  <p:stCondLst>
                                    <p:cond delay="0"/>
                                  </p:stCondLst>
                                  <p:childTnLst>
                                    <p:set>
                                      <p:cBhvr>
                                        <p:cTn id="152" dur="1" fill="hold">
                                          <p:stCondLst>
                                            <p:cond delay="0"/>
                                          </p:stCondLst>
                                        </p:cTn>
                                        <p:tgtEl>
                                          <p:spTgt spid="164"/>
                                        </p:tgtEl>
                                        <p:attrNameLst>
                                          <p:attrName>style.visibility</p:attrName>
                                        </p:attrNameLst>
                                      </p:cBhvr>
                                      <p:to>
                                        <p:strVal val="visible"/>
                                      </p:to>
                                    </p:set>
                                    <p:animEffect transition="in" filter="dissolve">
                                      <p:cBhvr>
                                        <p:cTn id="153" dur="500"/>
                                        <p:tgtEl>
                                          <p:spTgt spid="164"/>
                                        </p:tgtEl>
                                      </p:cBhvr>
                                    </p:animEffect>
                                  </p:childTnLst>
                                </p:cTn>
                              </p:par>
                              <p:par>
                                <p:cTn id="154" presetID="9" presetClass="entr" presetSubtype="0" fill="hold" grpId="0" nodeType="withEffect">
                                  <p:stCondLst>
                                    <p:cond delay="0"/>
                                  </p:stCondLst>
                                  <p:childTnLst>
                                    <p:set>
                                      <p:cBhvr>
                                        <p:cTn id="155" dur="1" fill="hold">
                                          <p:stCondLst>
                                            <p:cond delay="0"/>
                                          </p:stCondLst>
                                        </p:cTn>
                                        <p:tgtEl>
                                          <p:spTgt spid="166"/>
                                        </p:tgtEl>
                                        <p:attrNameLst>
                                          <p:attrName>style.visibility</p:attrName>
                                        </p:attrNameLst>
                                      </p:cBhvr>
                                      <p:to>
                                        <p:strVal val="visible"/>
                                      </p:to>
                                    </p:set>
                                    <p:animEffect transition="in" filter="dissolve">
                                      <p:cBhvr>
                                        <p:cTn id="156" dur="500"/>
                                        <p:tgtEl>
                                          <p:spTgt spid="166"/>
                                        </p:tgtEl>
                                      </p:cBhvr>
                                    </p:animEffect>
                                  </p:childTnLst>
                                </p:cTn>
                              </p:par>
                            </p:childTnLst>
                          </p:cTn>
                        </p:par>
                      </p:childTnLst>
                    </p:cTn>
                  </p:par>
                  <p:par>
                    <p:cTn id="157" fill="hold">
                      <p:stCondLst>
                        <p:cond delay="indefinite"/>
                      </p:stCondLst>
                      <p:childTnLst>
                        <p:par>
                          <p:cTn id="158" fill="hold">
                            <p:stCondLst>
                              <p:cond delay="0"/>
                            </p:stCondLst>
                            <p:childTnLst>
                              <p:par>
                                <p:cTn id="159" presetID="9" presetClass="entr" presetSubtype="0" fill="hold" nodeType="clickEffect">
                                  <p:stCondLst>
                                    <p:cond delay="0"/>
                                  </p:stCondLst>
                                  <p:childTnLst>
                                    <p:set>
                                      <p:cBhvr>
                                        <p:cTn id="160" dur="1" fill="hold">
                                          <p:stCondLst>
                                            <p:cond delay="0"/>
                                          </p:stCondLst>
                                        </p:cTn>
                                        <p:tgtEl>
                                          <p:spTgt spid="133"/>
                                        </p:tgtEl>
                                        <p:attrNameLst>
                                          <p:attrName>style.visibility</p:attrName>
                                        </p:attrNameLst>
                                      </p:cBhvr>
                                      <p:to>
                                        <p:strVal val="visible"/>
                                      </p:to>
                                    </p:set>
                                    <p:animEffect transition="in" filter="dissolve">
                                      <p:cBhvr>
                                        <p:cTn id="161" dur="500"/>
                                        <p:tgtEl>
                                          <p:spTgt spid="133"/>
                                        </p:tgtEl>
                                      </p:cBhvr>
                                    </p:animEffect>
                                  </p:childTnLst>
                                </p:cTn>
                              </p:par>
                              <p:par>
                                <p:cTn id="162" presetID="9" presetClass="entr" presetSubtype="0" fill="hold" grpId="0" nodeType="withEffect">
                                  <p:stCondLst>
                                    <p:cond delay="0"/>
                                  </p:stCondLst>
                                  <p:childTnLst>
                                    <p:set>
                                      <p:cBhvr>
                                        <p:cTn id="163" dur="1" fill="hold">
                                          <p:stCondLst>
                                            <p:cond delay="0"/>
                                          </p:stCondLst>
                                        </p:cTn>
                                        <p:tgtEl>
                                          <p:spTgt spid="132"/>
                                        </p:tgtEl>
                                        <p:attrNameLst>
                                          <p:attrName>style.visibility</p:attrName>
                                        </p:attrNameLst>
                                      </p:cBhvr>
                                      <p:to>
                                        <p:strVal val="visible"/>
                                      </p:to>
                                    </p:set>
                                    <p:animEffect transition="in" filter="dissolve">
                                      <p:cBhvr>
                                        <p:cTn id="164" dur="500"/>
                                        <p:tgtEl>
                                          <p:spTgt spid="132"/>
                                        </p:tgtEl>
                                      </p:cBhvr>
                                    </p:animEffect>
                                  </p:childTnLst>
                                </p:cTn>
                              </p:par>
                              <p:par>
                                <p:cTn id="165" presetID="9" presetClass="entr" presetSubtype="0" fill="hold" grpId="0" nodeType="withEffect">
                                  <p:stCondLst>
                                    <p:cond delay="0"/>
                                  </p:stCondLst>
                                  <p:childTnLst>
                                    <p:set>
                                      <p:cBhvr>
                                        <p:cTn id="166" dur="1" fill="hold">
                                          <p:stCondLst>
                                            <p:cond delay="0"/>
                                          </p:stCondLst>
                                        </p:cTn>
                                        <p:tgtEl>
                                          <p:spTgt spid="172"/>
                                        </p:tgtEl>
                                        <p:attrNameLst>
                                          <p:attrName>style.visibility</p:attrName>
                                        </p:attrNameLst>
                                      </p:cBhvr>
                                      <p:to>
                                        <p:strVal val="visible"/>
                                      </p:to>
                                    </p:set>
                                    <p:animEffect transition="in" filter="dissolve">
                                      <p:cBhvr>
                                        <p:cTn id="167" dur="500"/>
                                        <p:tgtEl>
                                          <p:spTgt spid="172"/>
                                        </p:tgtEl>
                                      </p:cBhvr>
                                    </p:animEffect>
                                  </p:childTnLst>
                                </p:cTn>
                              </p:par>
                              <p:par>
                                <p:cTn id="168" presetID="9" presetClass="entr" presetSubtype="0" fill="hold" nodeType="withEffect">
                                  <p:stCondLst>
                                    <p:cond delay="0"/>
                                  </p:stCondLst>
                                  <p:childTnLst>
                                    <p:set>
                                      <p:cBhvr>
                                        <p:cTn id="169" dur="1" fill="hold">
                                          <p:stCondLst>
                                            <p:cond delay="0"/>
                                          </p:stCondLst>
                                        </p:cTn>
                                        <p:tgtEl>
                                          <p:spTgt spid="134"/>
                                        </p:tgtEl>
                                        <p:attrNameLst>
                                          <p:attrName>style.visibility</p:attrName>
                                        </p:attrNameLst>
                                      </p:cBhvr>
                                      <p:to>
                                        <p:strVal val="visible"/>
                                      </p:to>
                                    </p:set>
                                    <p:animEffect transition="in" filter="dissolve">
                                      <p:cBhvr>
                                        <p:cTn id="170" dur="500"/>
                                        <p:tgtEl>
                                          <p:spTgt spid="134"/>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149"/>
                                        </p:tgtEl>
                                        <p:attrNameLst>
                                          <p:attrName>style.visibility</p:attrName>
                                        </p:attrNameLst>
                                      </p:cBhvr>
                                      <p:to>
                                        <p:strVal val="visible"/>
                                      </p:to>
                                    </p:set>
                                    <p:animEffect transition="in" filter="dissolve">
                                      <p:cBhvr>
                                        <p:cTn id="173" dur="500"/>
                                        <p:tgtEl>
                                          <p:spTgt spid="149"/>
                                        </p:tgtEl>
                                      </p:cBhvr>
                                    </p:animEffect>
                                  </p:childTnLst>
                                </p:cTn>
                              </p:par>
                              <p:par>
                                <p:cTn id="174" presetID="9" presetClass="entr" presetSubtype="0" fill="hold" nodeType="withEffect">
                                  <p:stCondLst>
                                    <p:cond delay="0"/>
                                  </p:stCondLst>
                                  <p:childTnLst>
                                    <p:set>
                                      <p:cBhvr>
                                        <p:cTn id="175" dur="1" fill="hold">
                                          <p:stCondLst>
                                            <p:cond delay="0"/>
                                          </p:stCondLst>
                                        </p:cTn>
                                        <p:tgtEl>
                                          <p:spTgt spid="137"/>
                                        </p:tgtEl>
                                        <p:attrNameLst>
                                          <p:attrName>style.visibility</p:attrName>
                                        </p:attrNameLst>
                                      </p:cBhvr>
                                      <p:to>
                                        <p:strVal val="visible"/>
                                      </p:to>
                                    </p:set>
                                    <p:animEffect transition="in" filter="dissolve">
                                      <p:cBhvr>
                                        <p:cTn id="176" dur="500"/>
                                        <p:tgtEl>
                                          <p:spTgt spid="137"/>
                                        </p:tgtEl>
                                      </p:cBhvr>
                                    </p:animEffect>
                                  </p:childTnLst>
                                </p:cTn>
                              </p:par>
                              <p:par>
                                <p:cTn id="177" presetID="9" presetClass="entr" presetSubtype="0" fill="hold" grpId="0" nodeType="withEffect">
                                  <p:stCondLst>
                                    <p:cond delay="0"/>
                                  </p:stCondLst>
                                  <p:childTnLst>
                                    <p:set>
                                      <p:cBhvr>
                                        <p:cTn id="178" dur="1" fill="hold">
                                          <p:stCondLst>
                                            <p:cond delay="0"/>
                                          </p:stCondLst>
                                        </p:cTn>
                                        <p:tgtEl>
                                          <p:spTgt spid="135"/>
                                        </p:tgtEl>
                                        <p:attrNameLst>
                                          <p:attrName>style.visibility</p:attrName>
                                        </p:attrNameLst>
                                      </p:cBhvr>
                                      <p:to>
                                        <p:strVal val="visible"/>
                                      </p:to>
                                    </p:set>
                                    <p:animEffect transition="in" filter="dissolve">
                                      <p:cBhvr>
                                        <p:cTn id="179" dur="500"/>
                                        <p:tgtEl>
                                          <p:spTgt spid="135"/>
                                        </p:tgtEl>
                                      </p:cBhvr>
                                    </p:animEffect>
                                  </p:childTnLst>
                                </p:cTn>
                              </p:par>
                            </p:childTnLst>
                          </p:cTn>
                        </p:par>
                      </p:childTnLst>
                    </p:cTn>
                  </p:par>
                  <p:par>
                    <p:cTn id="180" fill="hold">
                      <p:stCondLst>
                        <p:cond delay="indefinite"/>
                      </p:stCondLst>
                      <p:childTnLst>
                        <p:par>
                          <p:cTn id="181" fill="hold">
                            <p:stCondLst>
                              <p:cond delay="0"/>
                            </p:stCondLst>
                            <p:childTnLst>
                              <p:par>
                                <p:cTn id="182" presetID="9" presetClass="entr" presetSubtype="0" fill="hold" nodeType="clickEffect">
                                  <p:stCondLst>
                                    <p:cond delay="0"/>
                                  </p:stCondLst>
                                  <p:childTnLst>
                                    <p:set>
                                      <p:cBhvr>
                                        <p:cTn id="183" dur="1" fill="hold">
                                          <p:stCondLst>
                                            <p:cond delay="0"/>
                                          </p:stCondLst>
                                        </p:cTn>
                                        <p:tgtEl>
                                          <p:spTgt spid="144"/>
                                        </p:tgtEl>
                                        <p:attrNameLst>
                                          <p:attrName>style.visibility</p:attrName>
                                        </p:attrNameLst>
                                      </p:cBhvr>
                                      <p:to>
                                        <p:strVal val="visible"/>
                                      </p:to>
                                    </p:set>
                                    <p:animEffect transition="in" filter="dissolve">
                                      <p:cBhvr>
                                        <p:cTn id="184" dur="500"/>
                                        <p:tgtEl>
                                          <p:spTgt spid="144"/>
                                        </p:tgtEl>
                                      </p:cBhvr>
                                    </p:animEffect>
                                  </p:childTnLst>
                                </p:cTn>
                              </p:par>
                              <p:par>
                                <p:cTn id="185" presetID="9" presetClass="entr" presetSubtype="0" fill="hold" nodeType="withEffect">
                                  <p:stCondLst>
                                    <p:cond delay="0"/>
                                  </p:stCondLst>
                                  <p:childTnLst>
                                    <p:set>
                                      <p:cBhvr>
                                        <p:cTn id="186" dur="1" fill="hold">
                                          <p:stCondLst>
                                            <p:cond delay="0"/>
                                          </p:stCondLst>
                                        </p:cTn>
                                        <p:tgtEl>
                                          <p:spTgt spid="143"/>
                                        </p:tgtEl>
                                        <p:attrNameLst>
                                          <p:attrName>style.visibility</p:attrName>
                                        </p:attrNameLst>
                                      </p:cBhvr>
                                      <p:to>
                                        <p:strVal val="visible"/>
                                      </p:to>
                                    </p:set>
                                    <p:animEffect transition="in" filter="dissolve">
                                      <p:cBhvr>
                                        <p:cTn id="187" dur="500"/>
                                        <p:tgtEl>
                                          <p:spTgt spid="143"/>
                                        </p:tgtEl>
                                      </p:cBhvr>
                                    </p:animEffect>
                                  </p:childTnLst>
                                </p:cTn>
                              </p:par>
                              <p:par>
                                <p:cTn id="188" presetID="9" presetClass="entr" presetSubtype="0" fill="hold" nodeType="withEffect">
                                  <p:stCondLst>
                                    <p:cond delay="0"/>
                                  </p:stCondLst>
                                  <p:childTnLst>
                                    <p:set>
                                      <p:cBhvr>
                                        <p:cTn id="189" dur="1" fill="hold">
                                          <p:stCondLst>
                                            <p:cond delay="0"/>
                                          </p:stCondLst>
                                        </p:cTn>
                                        <p:tgtEl>
                                          <p:spTgt spid="136"/>
                                        </p:tgtEl>
                                        <p:attrNameLst>
                                          <p:attrName>style.visibility</p:attrName>
                                        </p:attrNameLst>
                                      </p:cBhvr>
                                      <p:to>
                                        <p:strVal val="visible"/>
                                      </p:to>
                                    </p:set>
                                    <p:animEffect transition="in" filter="dissolve">
                                      <p:cBhvr>
                                        <p:cTn id="190" dur="500"/>
                                        <p:tgtEl>
                                          <p:spTgt spid="136"/>
                                        </p:tgtEl>
                                      </p:cBhvr>
                                    </p:animEffect>
                                  </p:childTnLst>
                                </p:cTn>
                              </p:par>
                            </p:childTnLst>
                          </p:cTn>
                        </p:par>
                      </p:childTnLst>
                    </p:cTn>
                  </p:par>
                  <p:par>
                    <p:cTn id="191" fill="hold">
                      <p:stCondLst>
                        <p:cond delay="indefinite"/>
                      </p:stCondLst>
                      <p:childTnLst>
                        <p:par>
                          <p:cTn id="192" fill="hold">
                            <p:stCondLst>
                              <p:cond delay="0"/>
                            </p:stCondLst>
                            <p:childTnLst>
                              <p:par>
                                <p:cTn id="193" presetID="9" presetClass="entr" presetSubtype="0" fill="hold" nodeType="clickEffect">
                                  <p:stCondLst>
                                    <p:cond delay="0"/>
                                  </p:stCondLst>
                                  <p:childTnLst>
                                    <p:set>
                                      <p:cBhvr>
                                        <p:cTn id="194" dur="1" fill="hold">
                                          <p:stCondLst>
                                            <p:cond delay="0"/>
                                          </p:stCondLst>
                                        </p:cTn>
                                        <p:tgtEl>
                                          <p:spTgt spid="139"/>
                                        </p:tgtEl>
                                        <p:attrNameLst>
                                          <p:attrName>style.visibility</p:attrName>
                                        </p:attrNameLst>
                                      </p:cBhvr>
                                      <p:to>
                                        <p:strVal val="visible"/>
                                      </p:to>
                                    </p:set>
                                    <p:animEffect transition="in" filter="dissolve">
                                      <p:cBhvr>
                                        <p:cTn id="195" dur="500"/>
                                        <p:tgtEl>
                                          <p:spTgt spid="139"/>
                                        </p:tgtEl>
                                      </p:cBhvr>
                                    </p:animEffect>
                                  </p:childTnLst>
                                </p:cTn>
                              </p:par>
                              <p:par>
                                <p:cTn id="196" presetID="9" presetClass="entr" presetSubtype="0" fill="hold" nodeType="withEffect">
                                  <p:stCondLst>
                                    <p:cond delay="0"/>
                                  </p:stCondLst>
                                  <p:childTnLst>
                                    <p:set>
                                      <p:cBhvr>
                                        <p:cTn id="197" dur="1" fill="hold">
                                          <p:stCondLst>
                                            <p:cond delay="0"/>
                                          </p:stCondLst>
                                        </p:cTn>
                                        <p:tgtEl>
                                          <p:spTgt spid="138"/>
                                        </p:tgtEl>
                                        <p:attrNameLst>
                                          <p:attrName>style.visibility</p:attrName>
                                        </p:attrNameLst>
                                      </p:cBhvr>
                                      <p:to>
                                        <p:strVal val="visible"/>
                                      </p:to>
                                    </p:set>
                                    <p:animEffect transition="in" filter="dissolve">
                                      <p:cBhvr>
                                        <p:cTn id="198" dur="500"/>
                                        <p:tgtEl>
                                          <p:spTgt spid="138"/>
                                        </p:tgtEl>
                                      </p:cBhvr>
                                    </p:animEffect>
                                  </p:childTnLst>
                                </p:cTn>
                              </p:par>
                              <p:par>
                                <p:cTn id="199" presetID="9" presetClass="entr" presetSubtype="0" fill="hold" grpId="0" nodeType="withEffect">
                                  <p:stCondLst>
                                    <p:cond delay="0"/>
                                  </p:stCondLst>
                                  <p:childTnLst>
                                    <p:set>
                                      <p:cBhvr>
                                        <p:cTn id="200" dur="1" fill="hold">
                                          <p:stCondLst>
                                            <p:cond delay="0"/>
                                          </p:stCondLst>
                                        </p:cTn>
                                        <p:tgtEl>
                                          <p:spTgt spid="79"/>
                                        </p:tgtEl>
                                        <p:attrNameLst>
                                          <p:attrName>style.visibility</p:attrName>
                                        </p:attrNameLst>
                                      </p:cBhvr>
                                      <p:to>
                                        <p:strVal val="visible"/>
                                      </p:to>
                                    </p:set>
                                    <p:animEffect transition="in" filter="dissolve">
                                      <p:cBhvr>
                                        <p:cTn id="201" dur="500"/>
                                        <p:tgtEl>
                                          <p:spTgt spid="79"/>
                                        </p:tgtEl>
                                      </p:cBhvr>
                                    </p:animEffect>
                                  </p:childTnLst>
                                </p:cTn>
                              </p:par>
                            </p:childTnLst>
                          </p:cTn>
                        </p:par>
                      </p:childTnLst>
                    </p:cTn>
                  </p:par>
                  <p:par>
                    <p:cTn id="202" fill="hold">
                      <p:stCondLst>
                        <p:cond delay="indefinite"/>
                      </p:stCondLst>
                      <p:childTnLst>
                        <p:par>
                          <p:cTn id="203" fill="hold">
                            <p:stCondLst>
                              <p:cond delay="0"/>
                            </p:stCondLst>
                            <p:childTnLst>
                              <p:par>
                                <p:cTn id="204" presetID="9" presetClass="entr" presetSubtype="0" fill="hold" nodeType="clickEffect">
                                  <p:stCondLst>
                                    <p:cond delay="0"/>
                                  </p:stCondLst>
                                  <p:childTnLst>
                                    <p:set>
                                      <p:cBhvr>
                                        <p:cTn id="205" dur="1" fill="hold">
                                          <p:stCondLst>
                                            <p:cond delay="0"/>
                                          </p:stCondLst>
                                        </p:cTn>
                                        <p:tgtEl>
                                          <p:spTgt spid="183"/>
                                        </p:tgtEl>
                                        <p:attrNameLst>
                                          <p:attrName>style.visibility</p:attrName>
                                        </p:attrNameLst>
                                      </p:cBhvr>
                                      <p:to>
                                        <p:strVal val="visible"/>
                                      </p:to>
                                    </p:set>
                                    <p:animEffect transition="in" filter="dissolve">
                                      <p:cBhvr>
                                        <p:cTn id="206" dur="500"/>
                                        <p:tgtEl>
                                          <p:spTgt spid="183"/>
                                        </p:tgtEl>
                                      </p:cBhvr>
                                    </p:animEffect>
                                  </p:childTnLst>
                                </p:cTn>
                              </p:par>
                              <p:par>
                                <p:cTn id="207" presetID="9" presetClass="entr" presetSubtype="0" fill="hold" nodeType="withEffect">
                                  <p:stCondLst>
                                    <p:cond delay="0"/>
                                  </p:stCondLst>
                                  <p:childTnLst>
                                    <p:set>
                                      <p:cBhvr>
                                        <p:cTn id="208" dur="1" fill="hold">
                                          <p:stCondLst>
                                            <p:cond delay="0"/>
                                          </p:stCondLst>
                                        </p:cTn>
                                        <p:tgtEl>
                                          <p:spTgt spid="182"/>
                                        </p:tgtEl>
                                        <p:attrNameLst>
                                          <p:attrName>style.visibility</p:attrName>
                                        </p:attrNameLst>
                                      </p:cBhvr>
                                      <p:to>
                                        <p:strVal val="visible"/>
                                      </p:to>
                                    </p:set>
                                    <p:animEffect transition="in" filter="dissolve">
                                      <p:cBhvr>
                                        <p:cTn id="209" dur="500"/>
                                        <p:tgtEl>
                                          <p:spTgt spid="182"/>
                                        </p:tgtEl>
                                      </p:cBhvr>
                                    </p:animEffect>
                                  </p:childTnLst>
                                </p:cTn>
                              </p:par>
                              <p:par>
                                <p:cTn id="210" presetID="9" presetClass="entr" presetSubtype="0" fill="hold" nodeType="withEffect">
                                  <p:stCondLst>
                                    <p:cond delay="0"/>
                                  </p:stCondLst>
                                  <p:childTnLst>
                                    <p:set>
                                      <p:cBhvr>
                                        <p:cTn id="211" dur="1" fill="hold">
                                          <p:stCondLst>
                                            <p:cond delay="0"/>
                                          </p:stCondLst>
                                        </p:cTn>
                                        <p:tgtEl>
                                          <p:spTgt spid="185"/>
                                        </p:tgtEl>
                                        <p:attrNameLst>
                                          <p:attrName>style.visibility</p:attrName>
                                        </p:attrNameLst>
                                      </p:cBhvr>
                                      <p:to>
                                        <p:strVal val="visible"/>
                                      </p:to>
                                    </p:set>
                                    <p:animEffect transition="in" filter="dissolve">
                                      <p:cBhvr>
                                        <p:cTn id="212" dur="500"/>
                                        <p:tgtEl>
                                          <p:spTgt spid="185"/>
                                        </p:tgtEl>
                                      </p:cBhvr>
                                    </p:animEffect>
                                  </p:childTnLst>
                                </p:cTn>
                              </p:par>
                              <p:par>
                                <p:cTn id="213" presetID="9" presetClass="entr" presetSubtype="0" fill="hold" nodeType="withEffect">
                                  <p:stCondLst>
                                    <p:cond delay="0"/>
                                  </p:stCondLst>
                                  <p:childTnLst>
                                    <p:set>
                                      <p:cBhvr>
                                        <p:cTn id="214" dur="1" fill="hold">
                                          <p:stCondLst>
                                            <p:cond delay="0"/>
                                          </p:stCondLst>
                                        </p:cTn>
                                        <p:tgtEl>
                                          <p:spTgt spid="184"/>
                                        </p:tgtEl>
                                        <p:attrNameLst>
                                          <p:attrName>style.visibility</p:attrName>
                                        </p:attrNameLst>
                                      </p:cBhvr>
                                      <p:to>
                                        <p:strVal val="visible"/>
                                      </p:to>
                                    </p:set>
                                    <p:animEffect transition="in" filter="dissolve">
                                      <p:cBhvr>
                                        <p:cTn id="215" dur="500"/>
                                        <p:tgtEl>
                                          <p:spTgt spid="184"/>
                                        </p:tgtEl>
                                      </p:cBhvr>
                                    </p:animEffect>
                                  </p:childTnLst>
                                </p:cTn>
                              </p:par>
                              <p:par>
                                <p:cTn id="216" presetID="9" presetClass="entr" presetSubtype="0" fill="hold" nodeType="withEffect">
                                  <p:stCondLst>
                                    <p:cond delay="0"/>
                                  </p:stCondLst>
                                  <p:childTnLst>
                                    <p:set>
                                      <p:cBhvr>
                                        <p:cTn id="217" dur="1" fill="hold">
                                          <p:stCondLst>
                                            <p:cond delay="0"/>
                                          </p:stCondLst>
                                        </p:cTn>
                                        <p:tgtEl>
                                          <p:spTgt spid="187"/>
                                        </p:tgtEl>
                                        <p:attrNameLst>
                                          <p:attrName>style.visibility</p:attrName>
                                        </p:attrNameLst>
                                      </p:cBhvr>
                                      <p:to>
                                        <p:strVal val="visible"/>
                                      </p:to>
                                    </p:set>
                                    <p:animEffect transition="in" filter="dissolve">
                                      <p:cBhvr>
                                        <p:cTn id="218" dur="500"/>
                                        <p:tgtEl>
                                          <p:spTgt spid="187"/>
                                        </p:tgtEl>
                                      </p:cBhvr>
                                    </p:animEffect>
                                  </p:childTnLst>
                                </p:cTn>
                              </p:par>
                              <p:par>
                                <p:cTn id="219" presetID="9" presetClass="entr" presetSubtype="0" fill="hold" nodeType="withEffect">
                                  <p:stCondLst>
                                    <p:cond delay="0"/>
                                  </p:stCondLst>
                                  <p:childTnLst>
                                    <p:set>
                                      <p:cBhvr>
                                        <p:cTn id="220" dur="1" fill="hold">
                                          <p:stCondLst>
                                            <p:cond delay="0"/>
                                          </p:stCondLst>
                                        </p:cTn>
                                        <p:tgtEl>
                                          <p:spTgt spid="186"/>
                                        </p:tgtEl>
                                        <p:attrNameLst>
                                          <p:attrName>style.visibility</p:attrName>
                                        </p:attrNameLst>
                                      </p:cBhvr>
                                      <p:to>
                                        <p:strVal val="visible"/>
                                      </p:to>
                                    </p:set>
                                    <p:animEffect transition="in" filter="dissolve">
                                      <p:cBhvr>
                                        <p:cTn id="221" dur="500"/>
                                        <p:tgtEl>
                                          <p:spTgt spid="186"/>
                                        </p:tgtEl>
                                      </p:cBhvr>
                                    </p:animEffect>
                                  </p:childTnLst>
                                </p:cTn>
                              </p:par>
                              <p:par>
                                <p:cTn id="222" presetID="9" presetClass="entr" presetSubtype="0" fill="hold" nodeType="withEffect">
                                  <p:stCondLst>
                                    <p:cond delay="0"/>
                                  </p:stCondLst>
                                  <p:childTnLst>
                                    <p:set>
                                      <p:cBhvr>
                                        <p:cTn id="223" dur="1" fill="hold">
                                          <p:stCondLst>
                                            <p:cond delay="0"/>
                                          </p:stCondLst>
                                        </p:cTn>
                                        <p:tgtEl>
                                          <p:spTgt spid="189"/>
                                        </p:tgtEl>
                                        <p:attrNameLst>
                                          <p:attrName>style.visibility</p:attrName>
                                        </p:attrNameLst>
                                      </p:cBhvr>
                                      <p:to>
                                        <p:strVal val="visible"/>
                                      </p:to>
                                    </p:set>
                                    <p:animEffect transition="in" filter="dissolve">
                                      <p:cBhvr>
                                        <p:cTn id="224" dur="500"/>
                                        <p:tgtEl>
                                          <p:spTgt spid="189"/>
                                        </p:tgtEl>
                                      </p:cBhvr>
                                    </p:animEffect>
                                  </p:childTnLst>
                                </p:cTn>
                              </p:par>
                              <p:par>
                                <p:cTn id="225" presetID="9" presetClass="entr" presetSubtype="0" fill="hold" nodeType="withEffect">
                                  <p:stCondLst>
                                    <p:cond delay="0"/>
                                  </p:stCondLst>
                                  <p:childTnLst>
                                    <p:set>
                                      <p:cBhvr>
                                        <p:cTn id="226" dur="1" fill="hold">
                                          <p:stCondLst>
                                            <p:cond delay="0"/>
                                          </p:stCondLst>
                                        </p:cTn>
                                        <p:tgtEl>
                                          <p:spTgt spid="188"/>
                                        </p:tgtEl>
                                        <p:attrNameLst>
                                          <p:attrName>style.visibility</p:attrName>
                                        </p:attrNameLst>
                                      </p:cBhvr>
                                      <p:to>
                                        <p:strVal val="visible"/>
                                      </p:to>
                                    </p:set>
                                    <p:animEffect transition="in" filter="dissolve">
                                      <p:cBhvr>
                                        <p:cTn id="227" dur="500"/>
                                        <p:tgtEl>
                                          <p:spTgt spid="188"/>
                                        </p:tgtEl>
                                      </p:cBhvr>
                                    </p:animEffect>
                                  </p:childTnLst>
                                </p:cTn>
                              </p:par>
                              <p:par>
                                <p:cTn id="228" presetID="9" presetClass="entr" presetSubtype="0" fill="hold" nodeType="withEffect">
                                  <p:stCondLst>
                                    <p:cond delay="0"/>
                                  </p:stCondLst>
                                  <p:childTnLst>
                                    <p:set>
                                      <p:cBhvr>
                                        <p:cTn id="229" dur="1" fill="hold">
                                          <p:stCondLst>
                                            <p:cond delay="0"/>
                                          </p:stCondLst>
                                        </p:cTn>
                                        <p:tgtEl>
                                          <p:spTgt spid="194"/>
                                        </p:tgtEl>
                                        <p:attrNameLst>
                                          <p:attrName>style.visibility</p:attrName>
                                        </p:attrNameLst>
                                      </p:cBhvr>
                                      <p:to>
                                        <p:strVal val="visible"/>
                                      </p:to>
                                    </p:set>
                                    <p:animEffect transition="in" filter="dissolve">
                                      <p:cBhvr>
                                        <p:cTn id="230" dur="500"/>
                                        <p:tgtEl>
                                          <p:spTgt spid="194"/>
                                        </p:tgtEl>
                                      </p:cBhvr>
                                    </p:animEffect>
                                  </p:childTnLst>
                                </p:cTn>
                              </p:par>
                              <p:par>
                                <p:cTn id="231" presetID="9" presetClass="entr" presetSubtype="0" fill="hold" grpId="0" nodeType="withEffect">
                                  <p:stCondLst>
                                    <p:cond delay="0"/>
                                  </p:stCondLst>
                                  <p:childTnLst>
                                    <p:set>
                                      <p:cBhvr>
                                        <p:cTn id="232" dur="1" fill="hold">
                                          <p:stCondLst>
                                            <p:cond delay="0"/>
                                          </p:stCondLst>
                                        </p:cTn>
                                        <p:tgtEl>
                                          <p:spTgt spid="196"/>
                                        </p:tgtEl>
                                        <p:attrNameLst>
                                          <p:attrName>style.visibility</p:attrName>
                                        </p:attrNameLst>
                                      </p:cBhvr>
                                      <p:to>
                                        <p:strVal val="visible"/>
                                      </p:to>
                                    </p:set>
                                    <p:animEffect transition="in" filter="dissolve">
                                      <p:cBhvr>
                                        <p:cTn id="233" dur="500"/>
                                        <p:tgtEl>
                                          <p:spTgt spid="196"/>
                                        </p:tgtEl>
                                      </p:cBhvr>
                                    </p:animEffect>
                                  </p:childTnLst>
                                </p:cTn>
                              </p:par>
                              <p:par>
                                <p:cTn id="234" presetID="9" presetClass="entr" presetSubtype="0" fill="hold" nodeType="withEffect">
                                  <p:stCondLst>
                                    <p:cond delay="0"/>
                                  </p:stCondLst>
                                  <p:childTnLst>
                                    <p:set>
                                      <p:cBhvr>
                                        <p:cTn id="235" dur="1" fill="hold">
                                          <p:stCondLst>
                                            <p:cond delay="0"/>
                                          </p:stCondLst>
                                        </p:cTn>
                                        <p:tgtEl>
                                          <p:spTgt spid="195"/>
                                        </p:tgtEl>
                                        <p:attrNameLst>
                                          <p:attrName>style.visibility</p:attrName>
                                        </p:attrNameLst>
                                      </p:cBhvr>
                                      <p:to>
                                        <p:strVal val="visible"/>
                                      </p:to>
                                    </p:set>
                                    <p:animEffect transition="in" filter="dissolve">
                                      <p:cBhvr>
                                        <p:cTn id="236"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7" fill="hold" display="0">
                  <p:stCondLst>
                    <p:cond delay="indefinite"/>
                  </p:stCondLst>
                  <p:endCondLst>
                    <p:cond evt="onStopAudio" delay="0">
                      <p:tgtEl>
                        <p:sldTgt/>
                      </p:tgtEl>
                    </p:cond>
                  </p:endCondLst>
                </p:cTn>
                <p:tgtEl>
                  <p:spTgt spid="3"/>
                </p:tgtEl>
              </p:cMediaNode>
            </p:audio>
          </p:childTnLst>
        </p:cTn>
      </p:par>
    </p:tnLst>
    <p:bldLst>
      <p:bldP spid="71" grpId="0" animBg="1"/>
      <p:bldP spid="76" grpId="0" animBg="1"/>
      <p:bldP spid="77" grpId="0" animBg="1"/>
      <p:bldP spid="79" grpId="0" animBg="1"/>
      <p:bldP spid="125" grpId="0" animBg="1"/>
      <p:bldP spid="128" grpId="0" animBg="1"/>
      <p:bldP spid="130" grpId="0" animBg="1"/>
      <p:bldP spid="132" grpId="0" animBg="1"/>
      <p:bldP spid="135" grpId="0" animBg="1"/>
      <p:bldP spid="149" grpId="0" animBg="1"/>
      <p:bldP spid="151" grpId="0" animBg="1"/>
      <p:bldP spid="161" grpId="0" animBg="1"/>
      <p:bldP spid="166" grpId="0"/>
      <p:bldP spid="167" grpId="0"/>
      <p:bldP spid="172" grpId="0" animBg="1"/>
      <p:bldP spid="173" grpId="0" animBg="1"/>
      <p:bldP spid="174" grpId="0" animBg="1"/>
      <p:bldP spid="175" grpId="0" animBg="1"/>
      <p:bldP spid="176" grpId="0" animBg="1"/>
      <p:bldP spid="177" grpId="0" animBg="1"/>
      <p:bldP spid="178" grpId="0" animBg="1"/>
      <p:bldP spid="190" grpId="0" animBg="1"/>
      <p:bldP spid="192" grpId="0" animBg="1"/>
      <p:bldP spid="196" grpId="0"/>
      <p:bldP spid="200" grpId="0"/>
      <p:bldP spid="204" grpId="0"/>
      <p:bldP spid="205" grpId="0"/>
      <p:bldP spid="20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2"/>
</p:tagLst>
</file>

<file path=ppt/tags/tag2.xml><?xml version="1.0" encoding="utf-8"?>
<p:tagLst xmlns:a="http://schemas.openxmlformats.org/drawingml/2006/main" xmlns:r="http://schemas.openxmlformats.org/officeDocument/2006/relationships" xmlns:p="http://schemas.openxmlformats.org/presentationml/2006/main">
  <p:tag name="TIMING" val="|46.7|32.8|6.6|12.8"/>
</p:tagLst>
</file>

<file path=ppt/tags/tag3.xml><?xml version="1.0" encoding="utf-8"?>
<p:tagLst xmlns:a="http://schemas.openxmlformats.org/drawingml/2006/main" xmlns:r="http://schemas.openxmlformats.org/officeDocument/2006/relationships" xmlns:p="http://schemas.openxmlformats.org/presentationml/2006/main">
  <p:tag name="TIMING" val="|4.4|8.3|23.9|56.4|5.5"/>
</p:tagLst>
</file>

<file path=ppt/tags/tag4.xml><?xml version="1.0" encoding="utf-8"?>
<p:tagLst xmlns:a="http://schemas.openxmlformats.org/drawingml/2006/main" xmlns:r="http://schemas.openxmlformats.org/officeDocument/2006/relationships" xmlns:p="http://schemas.openxmlformats.org/presentationml/2006/main">
  <p:tag name="TIMING" val="|19.4|26.5"/>
</p:tagLst>
</file>

<file path=ppt/tags/tag5.xml><?xml version="1.0" encoding="utf-8"?>
<p:tagLst xmlns:a="http://schemas.openxmlformats.org/drawingml/2006/main" xmlns:r="http://schemas.openxmlformats.org/officeDocument/2006/relationships" xmlns:p="http://schemas.openxmlformats.org/presentationml/2006/main">
  <p:tag name="TIMING" val="|50.1|40.3"/>
</p:tagLst>
</file>

<file path=ppt/tags/tag6.xml><?xml version="1.0" encoding="utf-8"?>
<p:tagLst xmlns:a="http://schemas.openxmlformats.org/drawingml/2006/main" xmlns:r="http://schemas.openxmlformats.org/officeDocument/2006/relationships" xmlns:p="http://schemas.openxmlformats.org/presentationml/2006/main">
  <p:tag name="TIMING" val="|15.7|7|25.9|14.4"/>
</p:tagLst>
</file>

<file path=ppt/tags/tag7.xml><?xml version="1.0" encoding="utf-8"?>
<p:tagLst xmlns:a="http://schemas.openxmlformats.org/drawingml/2006/main" xmlns:r="http://schemas.openxmlformats.org/officeDocument/2006/relationships" xmlns:p="http://schemas.openxmlformats.org/presentationml/2006/main">
  <p:tag name="TIMING" val="|27.1|9.4|6.9|18|4|9.8|5.7|5.7|13.7|8.7|6.3|9.7|15.8|24.5|3.4|9.4"/>
</p:tagLst>
</file>

<file path=ppt/tags/tag8.xml><?xml version="1.0" encoding="utf-8"?>
<p:tagLst xmlns:a="http://schemas.openxmlformats.org/drawingml/2006/main" xmlns:r="http://schemas.openxmlformats.org/officeDocument/2006/relationships" xmlns:p="http://schemas.openxmlformats.org/presentationml/2006/main">
  <p:tag name="TIMING" val="|8.9|17.2|33.7"/>
</p:tagLst>
</file>

<file path=ppt/tags/tag9.xml><?xml version="1.0" encoding="utf-8"?>
<p:tagLst xmlns:a="http://schemas.openxmlformats.org/drawingml/2006/main" xmlns:r="http://schemas.openxmlformats.org/officeDocument/2006/relationships" xmlns:p="http://schemas.openxmlformats.org/presentationml/2006/main">
  <p:tag name="TIMING" val="|13.9"/>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153B63"/>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153B63"/>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10862</TotalTime>
  <Words>2131</Words>
  <Application>Microsoft Macintosh PowerPoint</Application>
  <PresentationFormat>Custom</PresentationFormat>
  <Paragraphs>307</Paragraphs>
  <Slides>18</Slides>
  <Notes>12</Notes>
  <HiddenSlides>1</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Cambria Math</vt:lpstr>
      <vt:lpstr>Helvetica</vt:lpstr>
      <vt:lpstr>Helvetica Light</vt:lpstr>
      <vt:lpstr>Helvetica Neue</vt:lpstr>
      <vt:lpstr>Wingdings</vt:lpstr>
      <vt:lpstr>White</vt:lpstr>
      <vt:lpstr>MOSE: Practical Multi-User Oblivious Storage  via Secure Enclaves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and Secure Dynamic Searchable Encryption via Oblivious Access on Distributed Data Structure</dc:title>
  <cp:lastModifiedBy>Hoang, Minh Thang</cp:lastModifiedBy>
  <cp:revision>2928</cp:revision>
  <dcterms:modified xsi:type="dcterms:W3CDTF">2020-07-27T04:24:06Z</dcterms:modified>
</cp:coreProperties>
</file>