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48" r:id="rId1"/>
  </p:sldMasterIdLst>
  <p:notesMasterIdLst>
    <p:notesMasterId r:id="rId21"/>
  </p:notesMasterIdLst>
  <p:sldIdLst>
    <p:sldId id="256" r:id="rId2"/>
    <p:sldId id="257" r:id="rId3"/>
    <p:sldId id="264" r:id="rId4"/>
    <p:sldId id="272" r:id="rId5"/>
    <p:sldId id="281" r:id="rId6"/>
    <p:sldId id="282" r:id="rId7"/>
    <p:sldId id="262" r:id="rId8"/>
    <p:sldId id="280" r:id="rId9"/>
    <p:sldId id="258" r:id="rId10"/>
    <p:sldId id="259" r:id="rId11"/>
    <p:sldId id="283" r:id="rId12"/>
    <p:sldId id="260" r:id="rId13"/>
    <p:sldId id="269" r:id="rId14"/>
    <p:sldId id="278" r:id="rId15"/>
    <p:sldId id="270" r:id="rId16"/>
    <p:sldId id="277" r:id="rId17"/>
    <p:sldId id="271" r:id="rId18"/>
    <p:sldId id="276" r:id="rId19"/>
    <p:sldId id="263" r:id="rId20"/>
  </p:sldIdLst>
  <p:sldSz cx="12192000" cy="6858000"/>
  <p:notesSz cx="6858000" cy="9144000"/>
  <p:embeddedFontLst>
    <p:embeddedFont>
      <p:font typeface="Bierstadt" panose="020B0004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F41"/>
    <a:srgbClr val="7F6000"/>
    <a:srgbClr val="E87731"/>
    <a:srgbClr val="484848"/>
    <a:srgbClr val="7030A0"/>
    <a:srgbClr val="8FAADC"/>
    <a:srgbClr val="ABD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4"/>
    <p:restoredTop sz="65896"/>
  </p:normalViewPr>
  <p:slideViewPr>
    <p:cSldViewPr snapToGrid="0">
      <p:cViewPr>
        <p:scale>
          <a:sx n="101" d="100"/>
          <a:sy n="101" d="100"/>
        </p:scale>
        <p:origin x="12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4CEA5-FDE2-D844-860E-6A16492482D2}" type="datetimeFigureOut">
              <a:rPr lang="en-US" smtClean="0"/>
              <a:t>7/5/23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5B665-2CAD-1347-9A08-7A2A4C56E22C}" type="slidenum">
              <a:rPr lang="en-US" smtClean="0"/>
              <a:t>‹#›</a:t>
            </a:fld>
            <a:endParaRPr lang="en-US"/>
          </a:p>
        </p:txBody>
      </p:sp>
    </p:spTree>
    <p:extLst>
      <p:ext uri="{BB962C8B-B14F-4D97-AF65-F5344CB8AC3E}">
        <p14:creationId xmlns:p14="http://schemas.microsoft.com/office/powerpoint/2010/main" val="90949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now I’m going to present our paper “MAPLE: Metadata-hiding policy-controllable encrypted search platform with minimal trust”. </a:t>
            </a:r>
          </a:p>
          <a:p>
            <a:r>
              <a:rPr lang="en-US" dirty="0"/>
              <a:t>I’m Tung Le. This is the joint work with my advisor, Thang Hoang.</a:t>
            </a:r>
          </a:p>
        </p:txBody>
      </p:sp>
      <p:sp>
        <p:nvSpPr>
          <p:cNvPr id="4" name="Slide Number Placeholder 3"/>
          <p:cNvSpPr>
            <a:spLocks noGrp="1"/>
          </p:cNvSpPr>
          <p:nvPr>
            <p:ph type="sldNum" sz="quarter" idx="5"/>
          </p:nvPr>
        </p:nvSpPr>
        <p:spPr/>
        <p:txBody>
          <a:bodyPr/>
          <a:lstStyle/>
          <a:p>
            <a:fld id="{5BE5B665-2CAD-1347-9A08-7A2A4C56E22C}" type="slidenum">
              <a:rPr lang="en-US" smtClean="0"/>
              <a:t>0</a:t>
            </a:fld>
            <a:endParaRPr lang="en-US"/>
          </a:p>
        </p:txBody>
      </p:sp>
    </p:spTree>
    <p:extLst>
      <p:ext uri="{BB962C8B-B14F-4D97-AF65-F5344CB8AC3E}">
        <p14:creationId xmlns:p14="http://schemas.microsoft.com/office/powerpoint/2010/main" val="36964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And we do similarly for the access control table. Its row dimension corresponds to documents ↓, and columns are users ↓. </a:t>
                </a:r>
              </a:p>
              <a:p>
                <a:r>
                  <a:rPr lang="en-US" dirty="0"/>
                  <a:t>So, to retrieve the permission of a user for documents, we retrieve the column of that user ↓.</a:t>
                </a:r>
              </a:p>
              <a:p>
                <a:r>
                  <a:rPr lang="en-US" dirty="0"/>
                  <a:t>↓ ↓ So basically, to filter out documents matched a specific keyword that the user is allowed to access, we get columns corresponding to that keyword in the search index ↓, and the column of that user in access policy index ↓, then bit-wise AND all of them together ↓.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Similarly, for the next level H_3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So, level </a:t>
                </a:r>
                <a:r>
                  <a:rPr lang="en-US" i="0" dirty="0" err="1">
                    <a:latin typeface="Times New Roman" panose="02020603050405020304" pitchFamily="18" charset="0"/>
                    <a:ea typeface="Cambria Math" panose="02040503050406030204" pitchFamily="18" charset="0"/>
                    <a:cs typeface="Times New Roman" panose="02020603050405020304" pitchFamily="18" charset="0"/>
                  </a:rPr>
                  <a:t>H_l</a:t>
                </a:r>
                <a:r>
                  <a:rPr lang="en-US" i="0" dirty="0">
                    <a:latin typeface="Times New Roman" panose="02020603050405020304" pitchFamily="18" charset="0"/>
                    <a:ea typeface="Cambria Math" panose="02040503050406030204" pitchFamily="18" charset="0"/>
                    <a:cs typeface="Times New Roman" panose="02020603050405020304" pitchFamily="18" charset="0"/>
                  </a:rPr>
                  <a:t> is rebuilt after every 2^l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after N updates, where N is the total number of data blocks in the database, erasure code C is rebuilt, and codewords in H at every level will be cleared.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In terms of amortized cost, each update just requires a computational complexity of O(log N), where N is the total number of data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9</a:t>
            </a:fld>
            <a:endParaRPr lang="en-US"/>
          </a:p>
        </p:txBody>
      </p:sp>
    </p:spTree>
    <p:extLst>
      <p:ext uri="{BB962C8B-B14F-4D97-AF65-F5344CB8AC3E}">
        <p14:creationId xmlns:p14="http://schemas.microsoft.com/office/powerpoint/2010/main" val="44035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support both oblivious access and update on search index and access control table ↓, we expand the dimensions of them ↓ z times, and consider these data structures as Tree-ORAMs, ↓ and every access operation will be an ORAM operation and becomes oblivious ↓ ↓ ↓ ↓. </a:t>
            </a:r>
          </a:p>
          <a:p>
            <a:pPr marL="171450" indent="-171450">
              <a:buFontTx/>
              <a:buChar char="-"/>
            </a:pPr>
            <a:r>
              <a:rPr lang="en-US" dirty="0"/>
              <a:t>Therefore, the adversary cannot know access patterns of the user on these tables ↓. </a:t>
            </a:r>
          </a:p>
          <a:p>
            <a:pPr marL="171450" indent="-171450">
              <a:buFontTx/>
              <a:buChar char="-"/>
            </a:pPr>
            <a:r>
              <a:rPr lang="en-US" dirty="0"/>
              <a:t>↓ It’s important that the document dimension of these two tables need to be kept consistent so that we can bit-wise AND columns together. </a:t>
            </a:r>
          </a:p>
          <a:p>
            <a:pPr marL="171450" indent="-171450">
              <a:buFontTx/>
              <a:buChar char="-"/>
            </a:pPr>
            <a:r>
              <a:rPr lang="en-US" dirty="0"/>
              <a:t>↓ Finally, the document owner creates XOR-shares of these tables, and distributes them to servers. </a:t>
            </a:r>
          </a:p>
        </p:txBody>
      </p:sp>
      <p:sp>
        <p:nvSpPr>
          <p:cNvPr id="4" name="Slide Number Placeholder 3"/>
          <p:cNvSpPr>
            <a:spLocks noGrp="1"/>
          </p:cNvSpPr>
          <p:nvPr>
            <p:ph type="sldNum" sz="quarter" idx="5"/>
          </p:nvPr>
        </p:nvSpPr>
        <p:spPr/>
        <p:txBody>
          <a:bodyPr/>
          <a:lstStyle/>
          <a:p>
            <a:fld id="{5BE5B665-2CAD-1347-9A08-7A2A4C56E22C}" type="slidenum">
              <a:rPr lang="en-US" smtClean="0"/>
              <a:t>10</a:t>
            </a:fld>
            <a:endParaRPr lang="en-US"/>
          </a:p>
        </p:txBody>
      </p:sp>
    </p:spTree>
    <p:extLst>
      <p:ext uri="{BB962C8B-B14F-4D97-AF65-F5344CB8AC3E}">
        <p14:creationId xmlns:p14="http://schemas.microsoft.com/office/powerpoint/2010/main" val="76052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have all building blocks so far ↓. The user can perform oblivious access and update to data structures stored on the servers.</a:t>
                </a:r>
              </a:p>
              <a:p>
                <a:r>
                  <a:rPr lang="en-US" dirty="0"/>
                  <a:t>And the servers execute ORAM operations using MPC. </a:t>
                </a:r>
              </a:p>
              <a:p>
                <a:r>
                  <a:rPr lang="en-US" dirty="0"/>
                  <a:t>For keyword search ↓, as described before, k columns in search index are retrieved ↓, and the column corresponding to the user in access control ↓ is obtained ↓. Then all are combined together to get the search output. </a:t>
                </a:r>
              </a:p>
              <a:p>
                <a:r>
                  <a:rPr lang="en-US" dirty="0"/>
                  <a:t>Due to ORAM operations, the columns in search index are shuffled after each access operation ↓. </a:t>
                </a:r>
              </a:p>
              <a:p>
                <a:r>
                  <a:rPr lang="en-US" dirty="0"/>
                  <a:t>So in update, we need to transform the keyword representation of the updated document to the current state of Bloom filter. </a:t>
                </a:r>
              </a:p>
              <a:p>
                <a:r>
                  <a:rPr lang="en-US" dirty="0"/>
                  <a:t>↓ This can be done by maintaining a permutation matrix. ↓ And any access operations that happen on IDX also happens similarly on this matrix. </a:t>
                </a:r>
              </a:p>
            </p:txBody>
          </p:sp>
        </mc:Choice>
        <mc:Fallback xmlns="">
          <p:sp>
            <p:nvSpPr>
              <p:cNvPr id="3" name="Notes Placeholder 2"/>
              <p:cNvSpPr>
                <a:spLocks noGrp="1"/>
              </p:cNvSpPr>
              <p:nvPr>
                <p:ph type="body" idx="1"/>
              </p:nvPr>
            </p:nvSpPr>
            <p:spPr/>
            <p:txBody>
              <a:bodyPr/>
              <a:lstStyle/>
              <a:p>
                <a:r>
                  <a:rPr lang="en-US" dirty="0"/>
                  <a:t>I am going to introduce several definitions and notations in our work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We use alpha to denote a secret 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data block v is written as a vector of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The commitment of a data block v is cm, with g is a vector of group elements.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MAC of Commitment </a:t>
                </a:r>
                <a:r>
                  <a:rPr lang="en-US" i="0">
                    <a:latin typeface="Cambria Math" panose="02040503050406030204" pitchFamily="18" charset="0"/>
                    <a:ea typeface="Cambria Math" panose="02040503050406030204" pitchFamily="18" charset="0"/>
                  </a:rPr>
                  <a:t>↓</a:t>
                </a:r>
                <a:r>
                  <a:rPr lang="en-US" dirty="0"/>
                  <a:t>, sigma, which is computed with secret key alpha, and another component </a:t>
                </a:r>
                <a:r>
                  <a:rPr lang="en-US" dirty="0" err="1"/>
                  <a:t>h^r</a:t>
                </a:r>
                <a:r>
                  <a:rPr lang="en-US" dirty="0"/>
                  <a:t>, with h here is a group element.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r is the output from a pseudorandom function with another secret key k. </a:t>
                </a:r>
              </a:p>
              <a:p>
                <a:endParaRPr lang="en-US" dirty="0"/>
              </a:p>
              <a:p>
                <a:r>
                  <a:rPr lang="en-US" dirty="0"/>
                  <a:t>This MAC has the important property that it is additively homomorphic, which means we can compute the MAC of a linear combination of data blocks from the MAC of separate components.  </a:t>
                </a:r>
              </a:p>
              <a:p>
                <a:r>
                  <a:rPr lang="en-US" dirty="0"/>
                  <a:t>You can have a look at our paper to see the proof of its homomorphism.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11</a:t>
            </a:fld>
            <a:endParaRPr lang="en-US"/>
          </a:p>
        </p:txBody>
      </p:sp>
    </p:spTree>
    <p:extLst>
      <p:ext uri="{BB962C8B-B14F-4D97-AF65-F5344CB8AC3E}">
        <p14:creationId xmlns:p14="http://schemas.microsoft.com/office/powerpoint/2010/main" val="182774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document update, ↓ the user sends authenticated secret shares of her user id, document id, and new Bloom filter to the MPC proxy ↓. </a:t>
                </a:r>
              </a:p>
              <a:p>
                <a:r>
                  <a:rPr lang="en-US" dirty="0"/>
                  <a:t>The MPC proxy multiplies the bloom filter with the permutation matrix ↓ to transform it to the correct order of the current bloom filter.</a:t>
                </a:r>
              </a:p>
              <a:p>
                <a:r>
                  <a:rPr lang="en-US" dirty="0"/>
                  <a:t>Then, MPC proxy obtains the user’s permission on the updated document ↓ as a selection value ↓ between keeping the old data or replacing with the new one.</a:t>
                </a:r>
              </a:p>
              <a:p>
                <a:r>
                  <a:rPr lang="en-US" dirty="0"/>
                  <a:t>↓ It is followed by an oblivious access on the search index ↓ to update that document. </a:t>
                </a:r>
              </a:p>
              <a:p>
                <a:r>
                  <a:rPr lang="en-US" dirty="0"/>
                  <a:t>↓ As both accesses here are on the row dimension and to the same document position, the order of documents on AC and IDX is kept consistent after document update. </a:t>
                </a:r>
              </a:p>
            </p:txBody>
          </p:sp>
        </mc:Choice>
        <mc:Fallback xmlns="">
          <p:sp>
            <p:nvSpPr>
              <p:cNvPr id="3" name="Notes Placeholder 2"/>
              <p:cNvSpPr>
                <a:spLocks noGrp="1"/>
              </p:cNvSpPr>
              <p:nvPr>
                <p:ph type="body" idx="1"/>
              </p:nvPr>
            </p:nvSpPr>
            <p:spPr/>
            <p:txBody>
              <a:bodyPr/>
              <a:lstStyle/>
              <a:p>
                <a:r>
                  <a:rPr lang="en-US" dirty="0"/>
                  <a:t>As described previously, our data structure includes: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raw buffer U, which is integrated with Merkle Tree. The client keeps track of the root of the Merkle Tree to verify the integrity of data when reading from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Erasure code C computed from raw data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hierarchical log H. </a:t>
                </a:r>
              </a:p>
              <a:p>
                <a:pPr marL="171450" indent="-171450">
                  <a:buFontTx/>
                  <a:buChar char="-"/>
                </a:pPr>
                <a:endParaRPr lang="en-US" dirty="0"/>
              </a:p>
              <a:p>
                <a:pPr marL="0" indent="0">
                  <a:buFontTx/>
                  <a:buNone/>
                </a:pPr>
                <a:r>
                  <a:rPr lang="en-US" dirty="0"/>
                  <a:t>Each codeword block in erasure code C and H is enclosed with a homomorphic MAC.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12</a:t>
            </a:fld>
            <a:endParaRPr lang="en-US"/>
          </a:p>
        </p:txBody>
      </p:sp>
    </p:spTree>
    <p:extLst>
      <p:ext uri="{BB962C8B-B14F-4D97-AF65-F5344CB8AC3E}">
        <p14:creationId xmlns:p14="http://schemas.microsoft.com/office/powerpoint/2010/main" val="402012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permission update, the document owner ↓ sends authenticated secret-shares ↓ of user id, document id, and permission to the MPC proxy ↓ ↓ to update access control table.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update a data block </a:t>
                </a:r>
                <a:r>
                  <a:rPr lang="en-US" i="0">
                    <a:latin typeface="Cambria Math" panose="02040503050406030204" pitchFamily="18" charset="0"/>
                    <a:ea typeface="Cambria Math" panose="02040503050406030204" pitchFamily="18" charset="0"/>
                  </a:rPr>
                  <a:t>↓</a:t>
                </a:r>
                <a:r>
                  <a:rPr lang="en-US" dirty="0"/>
                  <a:t>, the client writes it to the raw buffer U. </a:t>
                </a:r>
                <a:r>
                  <a:rPr lang="en-US" i="0">
                    <a:latin typeface="Cambria Math" panose="02040503050406030204" pitchFamily="18" charset="0"/>
                    <a:ea typeface="Cambria Math" panose="02040503050406030204" pitchFamily="18" charset="0"/>
                  </a:rPr>
                  <a:t>↓</a:t>
                </a:r>
                <a:endParaRPr lang="en-US" dirty="0"/>
              </a:p>
              <a:p>
                <a:r>
                  <a:rPr lang="en-US" dirty="0"/>
                  <a:t>In addition, the client also needs to update HMAC values on the Merkle path corresponding to the updated data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root of the Merkle tree is kept by the client to check the integrity of data when reading from this raw buffer later.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dirty="0"/>
              </a:p>
              <a:p>
                <a:r>
                  <a:rPr lang="en-US" dirty="0"/>
                  <a:t>The client also sends a MAC tag of the updated data block. The server uses the data block and this tag to perform updating hierarchical log H. </a:t>
                </a:r>
              </a:p>
              <a:p>
                <a:r>
                  <a:rPr lang="en-US" dirty="0"/>
                  <a:t>When rebuilding a level in the hierarchical log, the server receives complementary values from the client to update MAC tags at the new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dirty="0"/>
              </a:p>
              <a:p>
                <a:r>
                  <a:rPr lang="en-US" dirty="0"/>
                  <a:t>And after N updates, where N is the total number of data blocks, erasure code C is rebuilt from raw buffer U.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13</a:t>
            </a:fld>
            <a:endParaRPr lang="en-US"/>
          </a:p>
        </p:txBody>
      </p:sp>
    </p:spTree>
    <p:extLst>
      <p:ext uri="{BB962C8B-B14F-4D97-AF65-F5344CB8AC3E}">
        <p14:creationId xmlns:p14="http://schemas.microsoft.com/office/powerpoint/2010/main" val="158540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To evaluate our MAPLE, we use amazon ec2 instances with 32-core Intel Xeon and 512 GB RAM. </a:t>
                </a:r>
              </a:p>
              <a:p>
                <a:r>
                  <a:rPr lang="en-US" dirty="0"/>
                  <a:t>Our client is a </a:t>
                </a:r>
                <a:r>
                  <a:rPr lang="en-US" dirty="0" err="1"/>
                  <a:t>Macbook</a:t>
                </a:r>
                <a:r>
                  <a:rPr lang="en-US" dirty="0"/>
                  <a:t> Pro M1-Max with 32 GB RAM. </a:t>
                </a:r>
              </a:p>
              <a:p>
                <a:r>
                  <a:rPr lang="en-US" dirty="0"/>
                  <a:t>Our implementation is in C++. </a:t>
                </a:r>
              </a:p>
              <a:p>
                <a:r>
                  <a:rPr lang="en-US" dirty="0"/>
                  <a:t>We use EMP-toolkit library for authenticated garbling circuit, and </a:t>
                </a:r>
                <a:r>
                  <a:rPr lang="en-US" dirty="0" err="1"/>
                  <a:t>ZeroMQ</a:t>
                </a:r>
                <a:r>
                  <a:rPr lang="en-US" dirty="0"/>
                  <a:t> for network communication between the client and servers. </a:t>
                </a:r>
              </a:p>
            </p:txBody>
          </p:sp>
        </mc:Choice>
        <mc:Fallback xmlns="">
          <p:sp>
            <p:nvSpPr>
              <p:cNvPr id="3" name="Notes Placeholder 2"/>
              <p:cNvSpPr>
                <a:spLocks noGrp="1"/>
              </p:cNvSpPr>
              <p:nvPr>
                <p:ph type="body" idx="1"/>
              </p:nvPr>
            </p:nvSpPr>
            <p:spPr/>
            <p:txBody>
              <a:bodyPr/>
              <a:lstStyle/>
              <a:p>
                <a:r>
                  <a:rPr lang="en-US" dirty="0"/>
                  <a:t>To evaluate our </a:t>
                </a:r>
                <a:r>
                  <a:rPr lang="en-US" dirty="0" err="1"/>
                  <a:t>Porla</a:t>
                </a:r>
                <a:r>
                  <a:rPr lang="en-US" dirty="0"/>
                  <a:t> </a:t>
                </a:r>
                <a:r>
                  <a:rPr lang="en-US" i="0">
                    <a:latin typeface="Cambria Math" panose="02040503050406030204" pitchFamily="18" charset="0"/>
                    <a:ea typeface="Cambria Math" panose="02040503050406030204" pitchFamily="18" charset="0"/>
                  </a:rPr>
                  <a:t>↓</a:t>
                </a:r>
                <a:r>
                  <a:rPr lang="en-US" dirty="0"/>
                  <a:t>, we use an amazon ec2 instance with 16-core Intel Xeon and 64 GB RAM. </a:t>
                </a:r>
              </a:p>
              <a:p>
                <a:r>
                  <a:rPr lang="en-US" dirty="0"/>
                  <a:t>Our client is a laptop i7 with 16 GB RAM. </a:t>
                </a:r>
              </a:p>
              <a:p>
                <a:r>
                  <a:rPr lang="en-US" dirty="0"/>
                  <a:t>Our implementation is in C++. </a:t>
                </a:r>
              </a:p>
              <a:p>
                <a:r>
                  <a:rPr lang="en-US" dirty="0"/>
                  <a:t>We use Secp256k1 library for our </a:t>
                </a:r>
                <a:r>
                  <a:rPr lang="en-US" dirty="0" err="1"/>
                  <a:t>Porla</a:t>
                </a:r>
                <a:r>
                  <a:rPr lang="en-US" dirty="0"/>
                  <a:t> scheme with inner-product argument and BN254 for our </a:t>
                </a:r>
                <a:r>
                  <a:rPr lang="en-US" dirty="0" err="1"/>
                  <a:t>Porla</a:t>
                </a:r>
                <a:r>
                  <a:rPr lang="en-US" dirty="0"/>
                  <a:t> scheme with </a:t>
                </a:r>
                <a:r>
                  <a:rPr lang="en-US" dirty="0" err="1"/>
                  <a:t>kzg</a:t>
                </a:r>
                <a:r>
                  <a:rPr lang="en-US" dirty="0"/>
                  <a:t>.</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14</a:t>
            </a:fld>
            <a:endParaRPr lang="en-US"/>
          </a:p>
        </p:txBody>
      </p:sp>
    </p:spTree>
    <p:extLst>
      <p:ext uri="{BB962C8B-B14F-4D97-AF65-F5344CB8AC3E}">
        <p14:creationId xmlns:p14="http://schemas.microsoft.com/office/powerpoint/2010/main" val="9304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 About search latency. In comparison with DORY which also uses Bloom filter to compress keyword space as ours. </a:t>
                </a:r>
              </a:p>
              <a:p>
                <a:r>
                  <a:rPr lang="en-US" dirty="0"/>
                  <a:t>Our MAPLE is slower than DORY with Bloom filter sizes less than 16K, and starts to outperform when Bloom filter size is greater than or equal to 64K. </a:t>
                </a:r>
              </a:p>
            </p:txBody>
          </p:sp>
        </mc:Choice>
        <mc:Fallback xmlns="">
          <p:sp>
            <p:nvSpPr>
              <p:cNvPr id="3" name="Notes Placeholder 2"/>
              <p:cNvSpPr>
                <a:spLocks noGrp="1"/>
              </p:cNvSpPr>
              <p:nvPr>
                <p:ph type="body" idx="1"/>
              </p:nvPr>
            </p:nvSpPr>
            <p:spPr/>
            <p:txBody>
              <a:bodyPr/>
              <a:lstStyle/>
              <a:p>
                <a:r>
                  <a:rPr lang="en-US" dirty="0"/>
                  <a:t>We perform comparisons with remarkable and state-of-the-art </a:t>
                </a:r>
                <a:r>
                  <a:rPr lang="en-US" dirty="0" err="1"/>
                  <a:t>PoR</a:t>
                </a:r>
                <a:r>
                  <a:rPr lang="en-US" dirty="0"/>
                  <a:t> designs </a:t>
                </a:r>
                <a:r>
                  <a:rPr lang="en-US" i="0">
                    <a:latin typeface="Cambria Math" panose="02040503050406030204" pitchFamily="18" charset="0"/>
                    <a:ea typeface="Cambria Math" panose="02040503050406030204" pitchFamily="18" charset="0"/>
                  </a:rPr>
                  <a:t>↓</a:t>
                </a:r>
                <a:r>
                  <a:rPr lang="en-US" dirty="0"/>
                  <a:t>. </a:t>
                </a:r>
              </a:p>
              <a:p>
                <a:r>
                  <a:rPr lang="en-US" dirty="0"/>
                  <a:t>Regarding the audit proof size of </a:t>
                </a:r>
                <a:r>
                  <a:rPr lang="en-US" dirty="0" err="1"/>
                  <a:t>Porla</a:t>
                </a:r>
                <a:r>
                  <a:rPr lang="en-US" dirty="0"/>
                  <a:t>, it is 87 to more than 14,000 times smaller than prior </a:t>
                </a:r>
                <a:r>
                  <a:rPr lang="en-US" dirty="0" err="1"/>
                  <a:t>PoR</a:t>
                </a:r>
                <a:r>
                  <a:rPr lang="en-US" dirty="0"/>
                  <a:t> schemes. </a:t>
                </a:r>
              </a:p>
              <a:p>
                <a:endParaRPr lang="en-US" dirty="0"/>
              </a:p>
              <a:p>
                <a:r>
                  <a:rPr lang="en-US" dirty="0"/>
                  <a:t>The poof size of </a:t>
                </a:r>
                <a:r>
                  <a:rPr lang="en-US" dirty="0" err="1"/>
                  <a:t>Porla</a:t>
                </a:r>
                <a:r>
                  <a:rPr lang="en-US" dirty="0"/>
                  <a:t> using Inner Product Argument depends on the block size. But for both our </a:t>
                </a:r>
                <a:r>
                  <a:rPr lang="en-US" dirty="0" err="1"/>
                  <a:t>Porla</a:t>
                </a:r>
                <a:r>
                  <a:rPr lang="en-US" dirty="0"/>
                  <a:t> schemes, the proof size is small and independent with database size.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15</a:t>
            </a:fld>
            <a:endParaRPr lang="en-US"/>
          </a:p>
        </p:txBody>
      </p:sp>
    </p:spTree>
    <p:extLst>
      <p:ext uri="{BB962C8B-B14F-4D97-AF65-F5344CB8AC3E}">
        <p14:creationId xmlns:p14="http://schemas.microsoft.com/office/powerpoint/2010/main" val="285203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 Regarding update latency, due to multiplication with permutation matrix, our document update complexity is O(</a:t>
                </a:r>
                <a:r>
                  <a:rPr lang="en-US" dirty="0" err="1"/>
                  <a:t>m.log</a:t>
                </a:r>
                <a:r>
                  <a:rPr lang="en-US" dirty="0"/>
                  <a:t> N + m^2). </a:t>
                </a:r>
              </a:p>
              <a:p>
                <a:r>
                  <a:rPr lang="en-US" dirty="0"/>
                  <a:t>For concrete performance, our update latency is about 3 to 8 seconds slower to achieve oblivious update in comparison with prior ones. </a:t>
                </a:r>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ea typeface="Cambria Math" panose="02040503050406030204" pitchFamily="18" charset="0"/>
                  </a:rPr>
                  <a:t>↓</a:t>
                </a:r>
                <a:r>
                  <a:rPr lang="en-US" dirty="0"/>
                  <a:t> About end-to-end audit latency, our </a:t>
                </a:r>
                <a:r>
                  <a:rPr lang="en-US" dirty="0" err="1"/>
                  <a:t>Porla</a:t>
                </a:r>
                <a:r>
                  <a:rPr lang="en-US" dirty="0"/>
                  <a:t> is 4 to 18,000 times faster than prior approaches.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16</a:t>
            </a:fld>
            <a:endParaRPr lang="en-US"/>
          </a:p>
        </p:txBody>
      </p:sp>
    </p:spTree>
    <p:extLst>
      <p:ext uri="{BB962C8B-B14F-4D97-AF65-F5344CB8AC3E}">
        <p14:creationId xmlns:p14="http://schemas.microsoft.com/office/powerpoint/2010/main" val="17090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conclusion,</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Over this work, we design a searchable encryption scheme called MAPLE that achieves the following features:</a:t>
                </a:r>
              </a:p>
              <a:p>
                <a:r>
                  <a:rPr lang="en-US" dirty="0"/>
                  <a:t>↓ First, it supports multi-user with fine-grained access control.</a:t>
                </a:r>
              </a:p>
              <a:p>
                <a:r>
                  <a:rPr lang="en-US" dirty="0"/>
                  <a:t>↓ Second, it features oblivious search in better complexity, which is O(</a:t>
                </a:r>
                <a:r>
                  <a:rPr lang="en-US" dirty="0" err="1"/>
                  <a:t>N.log</a:t>
                </a:r>
                <a:r>
                  <a:rPr lang="en-US" dirty="0"/>
                  <a:t> m), in comparison with prior arts, which is O(</a:t>
                </a:r>
                <a:r>
                  <a:rPr lang="en-US" dirty="0" err="1"/>
                  <a:t>N.m</a:t>
                </a:r>
                <a:r>
                  <a:rPr lang="en-US" dirty="0"/>
                  <a:t>).</a:t>
                </a:r>
              </a:p>
              <a:p>
                <a:r>
                  <a:rPr lang="en-US" dirty="0"/>
                  <a:t>↓ Finally, it achieves minimal leakage with malicious security.</a:t>
                </a:r>
              </a:p>
              <a:p>
                <a:r>
                  <a:rPr lang="en-US" dirty="0"/>
                  <a:t>↓ Our source code is available at the link here. </a:t>
                </a:r>
              </a:p>
            </p:txBody>
          </p:sp>
        </mc:Choice>
        <mc:Fallback xmlns="">
          <p:sp>
            <p:nvSpPr>
              <p:cNvPr id="3" name="Notes Placeholder 2"/>
              <p:cNvSpPr>
                <a:spLocks noGrp="1"/>
              </p:cNvSpPr>
              <p:nvPr>
                <p:ph type="body" idx="1"/>
              </p:nvPr>
            </p:nvSpPr>
            <p:spPr/>
            <p:txBody>
              <a:bodyPr/>
              <a:lstStyle/>
              <a:p>
                <a:r>
                  <a:rPr lang="en-US" dirty="0"/>
                  <a:t>In conclusion,</a:t>
                </a:r>
                <a:r>
                  <a:rPr lang="en-US" dirty="0">
                    <a:ea typeface="Cambria Math" panose="02040503050406030204" pitchFamily="18" charset="0"/>
                  </a:rPr>
                  <a:t> </a:t>
                </a:r>
                <a:r>
                  <a:rPr lang="en-US" i="0">
                    <a:latin typeface="Cambria Math" panose="02040503050406030204" pitchFamily="18" charset="0"/>
                    <a:ea typeface="Cambria Math" panose="02040503050406030204" pitchFamily="18" charset="0"/>
                  </a:rPr>
                  <a:t>↓</a:t>
                </a:r>
                <a:endParaRPr lang="en-US" dirty="0"/>
              </a:p>
              <a:p>
                <a:r>
                  <a:rPr lang="en-US" dirty="0"/>
                  <a:t>Our </a:t>
                </a:r>
                <a:r>
                  <a:rPr lang="en-US" dirty="0" err="1"/>
                  <a:t>Porla</a:t>
                </a:r>
                <a:r>
                  <a:rPr lang="en-US" dirty="0"/>
                  <a:t> design is a dynamic </a:t>
                </a:r>
                <a:r>
                  <a:rPr lang="en-US" dirty="0" err="1"/>
                  <a:t>PoR</a:t>
                </a:r>
                <a:r>
                  <a:rPr lang="en-US" dirty="0"/>
                  <a:t> scheme that achieves small audit cost, regarding proof size and audit end-to-end latency.</a:t>
                </a:r>
              </a:p>
              <a:p>
                <a:r>
                  <a:rPr lang="en-US" dirty="0"/>
                  <a:t>In addition, it also maintains a reasonable data update performance. </a:t>
                </a:r>
              </a:p>
              <a:p>
                <a:pPr/>
                <a:r>
                  <a:rPr lang="en-US" i="0">
                    <a:latin typeface="Cambria Math" panose="02040503050406030204" pitchFamily="18" charset="0"/>
                    <a:ea typeface="Cambria Math" panose="02040503050406030204" pitchFamily="18" charset="0"/>
                  </a:rPr>
                  <a:t>↓</a:t>
                </a:r>
                <a:endParaRPr lang="en-US" dirty="0"/>
              </a:p>
              <a:p>
                <a:r>
                  <a:rPr lang="en-US" dirty="0"/>
                  <a:t>For future work, we aim to design a new ICC scheme that incurs lower storage overhead. Currently, the total database to store the erasure code and hierarchical log of our </a:t>
                </a:r>
                <a:r>
                  <a:rPr lang="en-US" dirty="0" err="1"/>
                  <a:t>Porla</a:t>
                </a:r>
                <a:r>
                  <a:rPr lang="en-US" dirty="0"/>
                  <a:t> design incurs 5 times more overhead than only original data. </a:t>
                </a:r>
              </a:p>
              <a:p>
                <a:pPr/>
                <a:r>
                  <a:rPr lang="en-US" i="0">
                    <a:latin typeface="Cambria Math" panose="02040503050406030204" pitchFamily="18" charset="0"/>
                    <a:ea typeface="Cambria Math" panose="02040503050406030204" pitchFamily="18" charset="0"/>
                  </a:rPr>
                  <a:t>↓</a:t>
                </a:r>
                <a:endParaRPr lang="en-US" dirty="0"/>
              </a:p>
              <a:p>
                <a:r>
                  <a:rPr lang="en-US" dirty="0"/>
                  <a:t>We publish our source code here. Please visit it for more information.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17</a:t>
            </a:fld>
            <a:endParaRPr lang="en-US"/>
          </a:p>
        </p:txBody>
      </p:sp>
    </p:spTree>
    <p:extLst>
      <p:ext uri="{BB962C8B-B14F-4D97-AF65-F5344CB8AC3E}">
        <p14:creationId xmlns:p14="http://schemas.microsoft.com/office/powerpoint/2010/main" val="421940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my presentation. Thank you for your attention. I would be happy to answer any questions.</a:t>
            </a:r>
          </a:p>
        </p:txBody>
      </p:sp>
      <p:sp>
        <p:nvSpPr>
          <p:cNvPr id="4" name="Slide Number Placeholder 3"/>
          <p:cNvSpPr>
            <a:spLocks noGrp="1"/>
          </p:cNvSpPr>
          <p:nvPr>
            <p:ph type="sldNum" sz="quarter" idx="5"/>
          </p:nvPr>
        </p:nvSpPr>
        <p:spPr/>
        <p:txBody>
          <a:bodyPr/>
          <a:lstStyle/>
          <a:p>
            <a:fld id="{5BE5B665-2CAD-1347-9A08-7A2A4C56E22C}" type="slidenum">
              <a:rPr lang="en-US" smtClean="0"/>
              <a:t>18</a:t>
            </a:fld>
            <a:endParaRPr lang="en-US"/>
          </a:p>
        </p:txBody>
      </p:sp>
    </p:spTree>
    <p:extLst>
      <p:ext uri="{BB962C8B-B14F-4D97-AF65-F5344CB8AC3E}">
        <p14:creationId xmlns:p14="http://schemas.microsoft.com/office/powerpoint/2010/main" val="165924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Nowadays, data outsourcing services have become more and more ubiquitous.  </a:t>
                </a:r>
              </a:p>
              <a:p>
                <a:r>
                  <a:rPr lang="en-US" dirty="0"/>
                  <a:t>Nevertheless, outsourcing data to external clouds might lead to privacy concerns, especially for sensitive data. </a:t>
                </a:r>
              </a:p>
              <a:p>
                <a:r>
                  <a:rPr lang="en-US" dirty="0"/>
                  <a:t>↓ Although end-to-end encryption can enable data confidentiality, it also prevents data utilities (e.g., querying, analytics), thereby invalidating the benefits of data outsourcing services.</a:t>
                </a:r>
              </a:p>
              <a:p>
                <a:r>
                  <a:rPr lang="en-US" dirty="0"/>
                  <a:t>↓ Basically, people expect that they can perform search queries over their encrypted database in a secure and efficient manner. </a:t>
                </a:r>
              </a:p>
            </p:txBody>
          </p:sp>
        </mc:Choice>
        <mc:Fallback xmlns="">
          <p:sp>
            <p:nvSpPr>
              <p:cNvPr id="3" name="Notes Placeholder 2"/>
              <p:cNvSpPr>
                <a:spLocks noGrp="1"/>
              </p:cNvSpPr>
              <p:nvPr>
                <p:ph type="body" idx="1"/>
              </p:nvPr>
            </p:nvSpPr>
            <p:spPr/>
            <p:txBody>
              <a:bodyPr/>
              <a:lstStyle/>
              <a:p>
                <a:r>
                  <a:rPr lang="en-US" dirty="0"/>
                  <a:t>Nowadays, Storage-as-a-Service has become more and more ubiquitous. </a:t>
                </a:r>
                <a:r>
                  <a:rPr lang="en-US" i="0">
                    <a:latin typeface="Cambria Math" panose="02040503050406030204" pitchFamily="18" charset="0"/>
                    <a:ea typeface="Cambria Math" panose="02040503050406030204" pitchFamily="18" charset="0"/>
                  </a:rPr>
                  <a:t>↓</a:t>
                </a:r>
                <a:endParaRPr lang="en-US" dirty="0"/>
              </a:p>
              <a:p>
                <a:r>
                  <a:rPr lang="en-US" dirty="0"/>
                  <a:t>It can provide a sophisticated data storage facility and infrastructure for clients to outsource their data to the cloud.</a:t>
                </a:r>
              </a:p>
              <a:p>
                <a:r>
                  <a:rPr lang="en-US" dirty="0"/>
                  <a:t>This can reduce expensive data management, maintenance, and archival costs.</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a:t>
            </a:fld>
            <a:endParaRPr lang="en-US"/>
          </a:p>
        </p:txBody>
      </p:sp>
    </p:spTree>
    <p:extLst>
      <p:ext uri="{BB962C8B-B14F-4D97-AF65-F5344CB8AC3E}">
        <p14:creationId xmlns:p14="http://schemas.microsoft.com/office/powerpoint/2010/main" val="228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we aim to design a searchable encrypted system that can allow users ↓ to send keyword search requests, then receive the matched results ↓. </a:t>
                </a:r>
              </a:p>
              <a:p>
                <a:r>
                  <a:rPr lang="en-US" dirty="0"/>
                  <a:t>So far, there have been a lot of works on searchable encryption focusing on different purposes. </a:t>
                </a:r>
              </a:p>
              <a:p>
                <a:r>
                  <a:rPr lang="en-US" dirty="0"/>
                  <a:t>↓ We compare our work with the most recent ones that achieve similar security properties as ours. </a:t>
                </a:r>
              </a:p>
              <a:p>
                <a:r>
                  <a:rPr lang="en-US" dirty="0"/>
                  <a:t>So, previous schemes hide search access patterns by using PIR techniques, which incurs O(</a:t>
                </a:r>
                <a:r>
                  <a:rPr lang="en-US" dirty="0" err="1"/>
                  <a:t>N.m</a:t>
                </a:r>
                <a:r>
                  <a:rPr lang="en-US" dirty="0"/>
                  <a:t>), where N is the number of documents and m is the number of keywords or size of keyword representation, while ours is only O(</a:t>
                </a:r>
                <a:r>
                  <a:rPr lang="en-US" dirty="0" err="1"/>
                  <a:t>N.logm</a:t>
                </a:r>
                <a:r>
                  <a:rPr lang="en-US" dirty="0"/>
                  <a:t>).</a:t>
                </a:r>
              </a:p>
              <a:p>
                <a:r>
                  <a:rPr lang="en-US" dirty="0"/>
                  <a:t>And prior works can support multi-user settings but depend on the assumption that the users are trusted, or control access policies based on access level. </a:t>
                </a:r>
              </a:p>
              <a:p>
                <a:r>
                  <a:rPr lang="en-US" dirty="0"/>
                  <a:t>In our work, we support multi-user with fine-grained access control.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cloud storage also brings significant concerns regarding data integrity to the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Data loss can happen due to unwanted accidents such as hardware failures or adversarial behaviors. </a:t>
                </a: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For instance, the adversary may delete certain parts of data </a:t>
                </a:r>
                <a:r>
                  <a:rPr lang="en-US" i="0">
                    <a:latin typeface="Cambria Math" panose="02040503050406030204" pitchFamily="18" charset="0"/>
                    <a:ea typeface="Cambria Math" panose="02040503050406030204" pitchFamily="18" charset="0"/>
                  </a:rPr>
                  <a:t>↓</a:t>
                </a:r>
                <a:r>
                  <a:rPr lang="en-US" sz="1200" dirty="0">
                    <a:effectLst/>
                    <a:latin typeface="CMR9"/>
                  </a:rPr>
                  <a:t> that are rarely accessed to reduce storage overhead and monetary costs. </a:t>
                </a: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As a baseline design, the client can compute HMAC for her data and enclose HMAC with data on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Later, the client can download her data, and verify it with HMAC to check the integrity of outsourced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this incurs a lot of overhead to check for a large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Proof of Retrievability (</a:t>
                </a:r>
                <a:r>
                  <a:rPr lang="en-US" sz="1200" dirty="0" err="1">
                    <a:effectLst/>
                    <a:latin typeface="CMR9"/>
                  </a:rPr>
                  <a:t>PoR</a:t>
                </a:r>
                <a:r>
                  <a:rPr lang="en-US" sz="1200" dirty="0">
                    <a:effectLst/>
                    <a:latin typeface="CMR9"/>
                  </a:rPr>
                  <a:t>), proposed by </a:t>
                </a:r>
                <a:r>
                  <a:rPr lang="en-US" sz="1200" dirty="0" err="1">
                    <a:effectLst/>
                    <a:latin typeface="CMR9"/>
                  </a:rPr>
                  <a:t>Juels</a:t>
                </a:r>
                <a:r>
                  <a:rPr lang="en-US" sz="1200" dirty="0">
                    <a:effectLst/>
                    <a:latin typeface="CMR9"/>
                  </a:rPr>
                  <a:t> and </a:t>
                </a:r>
                <a:r>
                  <a:rPr lang="en-US" sz="1200" dirty="0" err="1">
                    <a:effectLst/>
                    <a:latin typeface="CMR9"/>
                  </a:rPr>
                  <a:t>Kaliski</a:t>
                </a:r>
                <a:r>
                  <a:rPr lang="en-US" sz="1200" dirty="0">
                    <a:effectLst/>
                    <a:latin typeface="CMR9"/>
                  </a:rPr>
                  <a:t> in 2007, enables a client to store </a:t>
                </a:r>
                <a:r>
                  <a:rPr lang="en-US" sz="1200" dirty="0">
                    <a:effectLst/>
                    <a:latin typeface="CMMI9"/>
                  </a:rPr>
                  <a:t>data </a:t>
                </a:r>
                <a:r>
                  <a:rPr lang="en-US" sz="1200" dirty="0">
                    <a:effectLst/>
                    <a:latin typeface="CMR9"/>
                  </a:rPr>
                  <a:t>blocks with a cloud server so that later the server can prove the possession of all the data in a very efficient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(i.e., with constant computation and bandwidth).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Its mechanism is to insert sentinels into random positions in the database. For each audit request later, a portion of the inserted sentinels are used to verify. </a:t>
                </a:r>
                <a:endParaRPr lang="en-US" dirty="0"/>
              </a:p>
              <a:p>
                <a:r>
                  <a:rPr lang="en-US" dirty="0"/>
                  <a:t>This first </a:t>
                </a:r>
                <a:r>
                  <a:rPr lang="en-US" dirty="0" err="1"/>
                  <a:t>PoR</a:t>
                </a:r>
                <a:r>
                  <a:rPr lang="en-US" dirty="0"/>
                  <a:t> design is static, which means it doesn’t support update. </a:t>
                </a:r>
              </a:p>
              <a:p>
                <a:r>
                  <a:rPr lang="en-US" dirty="0"/>
                  <a:t>In addition, the number of audit times is limited.  </a:t>
                </a:r>
              </a:p>
              <a:p>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2</a:t>
            </a:fld>
            <a:endParaRPr lang="en-US"/>
          </a:p>
        </p:txBody>
      </p:sp>
    </p:spTree>
    <p:extLst>
      <p:ext uri="{BB962C8B-B14F-4D97-AF65-F5344CB8AC3E}">
        <p14:creationId xmlns:p14="http://schemas.microsoft.com/office/powerpoint/2010/main" val="217074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 little bit for the background of our work. The first one is Oblivious RAM, or ORAM. </a:t>
                </a:r>
              </a:p>
              <a:p>
                <a:r>
                  <a:rPr lang="en-US" dirty="0"/>
                  <a:t>So ORAM allows a client to hide access patterns when accessing data stored on untrusted memory ↓.</a:t>
                </a:r>
              </a:p>
              <a:p>
                <a:r>
                  <a:rPr lang="en-US" dirty="0"/>
                  <a:t>As illustrated here, ORAM is going to convert logical read and write operations of the user to a specific address in the memory into oblivious physical read and write operations.</a:t>
                </a:r>
              </a:p>
              <a:p>
                <a:r>
                  <a:rPr lang="en-US" dirty="0"/>
                  <a:t>And the server cannot know what are addresses actually accessed. </a:t>
                </a:r>
              </a:p>
              <a:p>
                <a:r>
                  <a:rPr lang="en-US" dirty="0"/>
                  <a:t>↓ ORAM has many practical applications in which access patterns are critical to be hidden. </a:t>
                </a:r>
              </a:p>
            </p:txBody>
          </p:sp>
        </mc:Choice>
        <mc:Fallback xmlns="">
          <p:sp>
            <p:nvSpPr>
              <p:cNvPr id="3" name="Notes Placeholder 2"/>
              <p:cNvSpPr>
                <a:spLocks noGrp="1"/>
              </p:cNvSpPr>
              <p:nvPr>
                <p:ph type="body" idx="1"/>
              </p:nvPr>
            </p:nvSpPr>
            <p:spPr/>
            <p:txBody>
              <a:bodyPr/>
              <a:lstStyle/>
              <a:p>
                <a:r>
                  <a:rPr lang="en-US" dirty="0"/>
                  <a:t>Now, I’m going to talk about our </a:t>
                </a:r>
                <a:r>
                  <a:rPr lang="en-US" dirty="0" err="1"/>
                  <a:t>Porla</a:t>
                </a:r>
                <a:r>
                  <a:rPr lang="en-US" dirty="0"/>
                  <a:t> design. </a:t>
                </a:r>
              </a:p>
              <a:p>
                <a:r>
                  <a:rPr lang="en-US" dirty="0"/>
                  <a:t>Based on the previous work by Shi et. al. in 2013, our </a:t>
                </a:r>
                <a:r>
                  <a:rPr lang="en-US" dirty="0" err="1"/>
                  <a:t>Porla</a:t>
                </a:r>
                <a:r>
                  <a:rPr lang="en-US" dirty="0"/>
                  <a:t> also performs encoding data by a type of error correction code. </a:t>
                </a:r>
                <a:r>
                  <a:rPr lang="en-US" i="0">
                    <a:latin typeface="Cambria Math" panose="02040503050406030204" pitchFamily="18" charset="0"/>
                    <a:ea typeface="Cambria Math" panose="02040503050406030204" pitchFamily="18" charset="0"/>
                  </a:rPr>
                  <a:t>↓</a:t>
                </a:r>
                <a:endParaRPr lang="en-US" dirty="0"/>
              </a:p>
              <a:p>
                <a:r>
                  <a:rPr lang="en-US" dirty="0"/>
                  <a:t>Basically, error correction code allows recovering the entire dataset while tolerating a certain portion of damaged codewords. </a:t>
                </a:r>
              </a:p>
              <a:p>
                <a:endParaRPr lang="en-US" dirty="0"/>
              </a:p>
              <a:p>
                <a:r>
                  <a:rPr lang="en-US" dirty="0"/>
                  <a:t>The error correction code that we use can allow up to half of codewords to be corrupted. </a:t>
                </a:r>
                <a:r>
                  <a:rPr lang="en-US" i="0">
                    <a:latin typeface="Cambria Math" panose="02040503050406030204" pitchFamily="18" charset="0"/>
                    <a:ea typeface="Cambria Math" panose="02040503050406030204" pitchFamily="18" charset="0"/>
                  </a:rPr>
                  <a:t>↓</a:t>
                </a:r>
                <a:endParaRPr lang="en-US" dirty="0"/>
              </a:p>
              <a:p>
                <a:r>
                  <a:rPr lang="en-US" dirty="0"/>
                  <a:t>The codeword is computed as the formula here. A permuted data vector multiplies with a matrix G. </a:t>
                </a:r>
                <a:r>
                  <a:rPr lang="en-US" i="0">
                    <a:latin typeface="Cambria Math" panose="02040503050406030204" pitchFamily="18" charset="0"/>
                    <a:ea typeface="Cambria Math" panose="02040503050406030204" pitchFamily="18" charset="0"/>
                  </a:rPr>
                  <a:t>↓↓</a:t>
                </a:r>
                <a:endParaRPr lang="en-US" dirty="0"/>
              </a:p>
              <a:p>
                <a:r>
                  <a:rPr lang="en-US" dirty="0"/>
                  <a:t>The output codeword H here will be double longer than the original data. </a:t>
                </a:r>
              </a:p>
              <a:p>
                <a:r>
                  <a:rPr lang="en-US" dirty="0"/>
                  <a:t>So, because any square sub-matrix of G is non-singular, we can compute the inversion of the submatrix of G </a:t>
                </a:r>
                <a:r>
                  <a:rPr lang="en-US" i="0">
                    <a:latin typeface="Cambria Math" panose="02040503050406030204" pitchFamily="18" charset="0"/>
                    <a:ea typeface="Cambria Math" panose="02040503050406030204" pitchFamily="18" charset="0"/>
                  </a:rPr>
                  <a:t>↓</a:t>
                </a:r>
                <a:r>
                  <a:rPr lang="en-US" dirty="0"/>
                  <a:t> and multiply it with a subset of codewords H, denoted as H hat here to recover the original data. </a:t>
                </a:r>
              </a:p>
              <a:p>
                <a:r>
                  <a:rPr lang="en-US" dirty="0"/>
                  <a:t>For more details, please refer to our paper </a:t>
                </a:r>
                <a:r>
                  <a:rPr lang="en-US" i="0">
                    <a:latin typeface="Cambria Math" panose="02040503050406030204" pitchFamily="18" charset="0"/>
                    <a:ea typeface="Cambria Math" panose="02040503050406030204" pitchFamily="18" charset="0"/>
                  </a:rPr>
                  <a:t>↓</a:t>
                </a:r>
                <a:r>
                  <a:rPr lang="en-US" dirty="0"/>
                  <a:t>. We also have MATLAB example code here to exemplify how to build this error correction code and how to use it to recover data.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3</a:t>
            </a:fld>
            <a:endParaRPr lang="en-US"/>
          </a:p>
        </p:txBody>
      </p:sp>
    </p:spTree>
    <p:extLst>
      <p:ext uri="{BB962C8B-B14F-4D97-AF65-F5344CB8AC3E}">
        <p14:creationId xmlns:p14="http://schemas.microsoft.com/office/powerpoint/2010/main" val="259320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second building block is Multi-party Computation or MPC. </a:t>
            </a:r>
          </a:p>
          <a:p>
            <a:r>
              <a:rPr lang="en-US" dirty="0"/>
              <a:t>↓ MPC allows multiple parties to jointly evaluate a function without revealing private inputs of individuals. </a:t>
            </a:r>
          </a:p>
          <a:p>
            <a:r>
              <a:rPr lang="en-US" dirty="0"/>
              <a:t>↓ MPC protocols are categorized into two groups: arithmetic MPC with SPDZ as the most well-known one ↓ and Boolean MPC with garbled circuit as a representative. </a:t>
            </a:r>
          </a:p>
          <a:p>
            <a:r>
              <a:rPr lang="en-US" dirty="0"/>
              <a:t>↓ And there are protocols to convert between these two kinds of operands in multi-party settings as well. </a:t>
            </a:r>
          </a:p>
          <a:p>
            <a:r>
              <a:rPr lang="en-US" dirty="0"/>
              <a:t>In our work, we use garbled-circuit-based MPC. </a:t>
            </a:r>
          </a:p>
        </p:txBody>
      </p:sp>
      <p:sp>
        <p:nvSpPr>
          <p:cNvPr id="4" name="Slide Number Placeholder 3"/>
          <p:cNvSpPr>
            <a:spLocks noGrp="1"/>
          </p:cNvSpPr>
          <p:nvPr>
            <p:ph type="sldNum" sz="quarter" idx="5"/>
          </p:nvPr>
        </p:nvSpPr>
        <p:spPr/>
        <p:txBody>
          <a:bodyPr/>
          <a:lstStyle/>
          <a:p>
            <a:fld id="{5BE5B665-2CAD-1347-9A08-7A2A4C56E22C}" type="slidenum">
              <a:rPr lang="en-US" smtClean="0"/>
              <a:t>4</a:t>
            </a:fld>
            <a:endParaRPr lang="en-US"/>
          </a:p>
        </p:txBody>
      </p:sp>
    </p:spTree>
    <p:extLst>
      <p:ext uri="{BB962C8B-B14F-4D97-AF65-F5344CB8AC3E}">
        <p14:creationId xmlns:p14="http://schemas.microsoft.com/office/powerpoint/2010/main" val="401520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SzPct val="100000"/>
              <a:buFont typeface="Wingdings" charset="2"/>
              <a:buNone/>
            </a:pPr>
            <a:r>
              <a:rPr lang="en-US" sz="1200" b="0" dirty="0">
                <a:solidFill>
                  <a:schemeClr val="accent1">
                    <a:lumMod val="50000"/>
                  </a:schemeClr>
                </a:solidFill>
                <a:latin typeface="Bierstadt" panose="020B0004020202020204" pitchFamily="34" charset="0"/>
                <a:ea typeface="Helvetica Neue" charset="0"/>
                <a:cs typeface="Helvetica Neue" charset="0"/>
              </a:rPr>
              <a:t>Searchable Encryption schemes so far might be vulnerable to various types of leakage-abuse attacks, including: </a:t>
            </a:r>
          </a:p>
          <a:p>
            <a:pPr>
              <a:lnSpc>
                <a:spcPct val="150000"/>
              </a:lnSpc>
              <a:buSzPct val="100000"/>
              <a:buFont typeface="Wingdings" charset="2"/>
              <a:buNone/>
            </a:pPr>
            <a:endParaRPr lang="en-US" sz="1200" b="0" dirty="0">
              <a:solidFill>
                <a:schemeClr val="accent1">
                  <a:lumMod val="50000"/>
                </a:schemeClr>
              </a:solidFill>
              <a:latin typeface="Bierstadt" panose="020B0004020202020204" pitchFamily="34" charset="0"/>
              <a:ea typeface="Helvetica Neue" charset="0"/>
              <a:cs typeface="Helvetica Neue" charset="0"/>
            </a:endParaRPr>
          </a:p>
          <a:p>
            <a:pPr>
              <a:lnSpc>
                <a:spcPct val="150000"/>
              </a:lnSpc>
              <a:buSzPct val="100000"/>
              <a:buFont typeface="Wingdings" charset="2"/>
              <a:buChar char="§"/>
            </a:pPr>
            <a:r>
              <a:rPr lang="en-US" sz="1200" b="1" dirty="0">
                <a:solidFill>
                  <a:schemeClr val="accent1">
                    <a:lumMod val="50000"/>
                  </a:schemeClr>
                </a:solidFill>
                <a:latin typeface="Bierstadt" panose="020B0004020202020204" pitchFamily="34" charset="0"/>
                <a:ea typeface="Helvetica Neue" charset="0"/>
                <a:cs typeface="Helvetica Neue" charset="0"/>
              </a:rPr>
              <a:t> </a:t>
            </a:r>
            <a:r>
              <a:rPr lang="en-US" dirty="0"/>
              <a:t>↓ </a:t>
            </a:r>
            <a:r>
              <a:rPr lang="en-US" sz="1200" b="1" dirty="0">
                <a:solidFill>
                  <a:schemeClr val="accent1">
                    <a:lumMod val="50000"/>
                  </a:schemeClr>
                </a:solidFill>
                <a:latin typeface="Bierstadt" panose="020B0004020202020204" pitchFamily="34" charset="0"/>
                <a:ea typeface="Helvetica Neue" charset="0"/>
                <a:cs typeface="Helvetica Neue" charset="0"/>
              </a:rPr>
              <a:t>Search Pattern </a:t>
            </a:r>
            <a:r>
              <a:rPr lang="en-US" sz="1200" b="0" dirty="0">
                <a:solidFill>
                  <a:schemeClr val="accent1">
                    <a:lumMod val="50000"/>
                  </a:schemeClr>
                </a:solidFill>
                <a:latin typeface="Bierstadt" panose="020B0004020202020204" pitchFamily="34" charset="0"/>
                <a:ea typeface="Helvetica Neue" charset="0"/>
                <a:cs typeface="Helvetica Neue" charset="0"/>
              </a:rPr>
              <a:t>is the </a:t>
            </a:r>
            <a:r>
              <a:rPr lang="en-US" sz="1200" dirty="0">
                <a:solidFill>
                  <a:schemeClr val="accent1">
                    <a:lumMod val="50000"/>
                  </a:schemeClr>
                </a:solidFill>
                <a:latin typeface="Bierstadt" panose="020B0004020202020204" pitchFamily="34" charset="0"/>
                <a:ea typeface="Helvetica Neue" charset="0"/>
                <a:cs typeface="Helvetica Neue" charset="0"/>
              </a:rPr>
              <a:t>replication of search tokens/queries.</a:t>
            </a:r>
          </a:p>
          <a:p>
            <a:pPr>
              <a:lnSpc>
                <a:spcPct val="150000"/>
              </a:lnSpc>
              <a:buSzPct val="100000"/>
              <a:buFont typeface="Wingdings" charset="2"/>
              <a:buChar char="§"/>
            </a:pPr>
            <a:r>
              <a:rPr lang="en-US" dirty="0"/>
              <a:t> ↓ </a:t>
            </a:r>
            <a:r>
              <a:rPr lang="en-US" sz="1200" b="1" dirty="0">
                <a:solidFill>
                  <a:schemeClr val="accent1">
                    <a:lumMod val="50000"/>
                  </a:schemeClr>
                </a:solidFill>
                <a:latin typeface="Bierstadt" panose="020B0004020202020204" pitchFamily="34" charset="0"/>
                <a:ea typeface="Helvetica Neue" charset="0"/>
                <a:cs typeface="Helvetica Neue" charset="0"/>
              </a:rPr>
              <a:t>Access Pattern</a:t>
            </a:r>
            <a:r>
              <a:rPr lang="en-US" sz="1200" b="0" dirty="0">
                <a:solidFill>
                  <a:schemeClr val="accent1">
                    <a:lumMod val="50000"/>
                  </a:schemeClr>
                </a:solidFill>
                <a:latin typeface="Bierstadt" panose="020B0004020202020204" pitchFamily="34" charset="0"/>
                <a:ea typeface="Helvetica Neue" charset="0"/>
                <a:cs typeface="Helvetica Neue" charset="0"/>
              </a:rPr>
              <a:t> is the </a:t>
            </a:r>
            <a:r>
              <a:rPr lang="en-US" sz="1200" dirty="0">
                <a:solidFill>
                  <a:schemeClr val="accent1">
                    <a:lumMod val="50000"/>
                  </a:schemeClr>
                </a:solidFill>
                <a:latin typeface="Bierstadt" panose="020B0004020202020204" pitchFamily="34" charset="0"/>
                <a:ea typeface="Helvetica Neue" charset="0"/>
                <a:cs typeface="Helvetica Neue" charset="0"/>
              </a:rPr>
              <a:t>documents matched the search queries.</a:t>
            </a:r>
          </a:p>
          <a:p>
            <a:pPr>
              <a:lnSpc>
                <a:spcPct val="150000"/>
              </a:lnSpc>
              <a:buSzPct val="100000"/>
              <a:buFont typeface="Wingdings" charset="2"/>
              <a:buChar char="§"/>
            </a:pPr>
            <a:r>
              <a:rPr lang="en-US" sz="1200" b="1" dirty="0">
                <a:solidFill>
                  <a:schemeClr val="accent1">
                    <a:lumMod val="50000"/>
                  </a:schemeClr>
                </a:solidFill>
                <a:latin typeface="Bierstadt" panose="020B0004020202020204" pitchFamily="34" charset="0"/>
                <a:ea typeface="Helvetica Neue" charset="0"/>
                <a:cs typeface="Helvetica Neue" charset="0"/>
              </a:rPr>
              <a:t> </a:t>
            </a:r>
            <a:r>
              <a:rPr lang="en-US" dirty="0"/>
              <a:t>↓ </a:t>
            </a:r>
            <a:r>
              <a:rPr lang="en-US" sz="1200" b="1" dirty="0">
                <a:solidFill>
                  <a:schemeClr val="accent1">
                    <a:lumMod val="50000"/>
                  </a:schemeClr>
                </a:solidFill>
                <a:latin typeface="Bierstadt" panose="020B0004020202020204" pitchFamily="34" charset="0"/>
                <a:ea typeface="Helvetica Neue" charset="0"/>
                <a:cs typeface="Helvetica Neue" charset="0"/>
              </a:rPr>
              <a:t>Volume Pattern </a:t>
            </a:r>
            <a:r>
              <a:rPr lang="en-US" sz="1200" b="0" dirty="0">
                <a:solidFill>
                  <a:schemeClr val="accent1">
                    <a:lumMod val="50000"/>
                  </a:schemeClr>
                </a:solidFill>
                <a:latin typeface="Bierstadt" panose="020B0004020202020204" pitchFamily="34" charset="0"/>
                <a:ea typeface="Helvetica Neue" charset="0"/>
                <a:cs typeface="Helvetica Neue" charset="0"/>
              </a:rPr>
              <a:t>is the </a:t>
            </a:r>
            <a:r>
              <a:rPr lang="en-US" sz="1200" dirty="0">
                <a:solidFill>
                  <a:schemeClr val="accent1">
                    <a:lumMod val="50000"/>
                  </a:schemeClr>
                </a:solidFill>
                <a:latin typeface="Bierstadt" panose="020B0004020202020204" pitchFamily="34" charset="0"/>
                <a:ea typeface="Helvetica Neue" charset="0"/>
                <a:cs typeface="Helvetica Neue" charset="0"/>
              </a:rPr>
              <a:t>number of matched results/size of matched documents.</a:t>
            </a:r>
          </a:p>
          <a:p>
            <a:pPr>
              <a:lnSpc>
                <a:spcPct val="150000"/>
              </a:lnSpc>
              <a:buSzPct val="100000"/>
              <a:buFont typeface="Wingdings" charset="2"/>
              <a:buChar char="§"/>
            </a:pPr>
            <a:r>
              <a:rPr lang="en-US" sz="1200" b="1" dirty="0">
                <a:solidFill>
                  <a:schemeClr val="accent1">
                    <a:lumMod val="50000"/>
                  </a:schemeClr>
                </a:solidFill>
                <a:latin typeface="Bierstadt" panose="020B0004020202020204" pitchFamily="34" charset="0"/>
                <a:ea typeface="Helvetica Neue" charset="0"/>
                <a:cs typeface="Helvetica Neue" charset="0"/>
              </a:rPr>
              <a:t> </a:t>
            </a:r>
            <a:r>
              <a:rPr lang="en-US" dirty="0"/>
              <a:t>↓ </a:t>
            </a:r>
            <a:r>
              <a:rPr lang="en-US" sz="1200" b="1" dirty="0">
                <a:solidFill>
                  <a:schemeClr val="accent1">
                    <a:lumMod val="50000"/>
                  </a:schemeClr>
                </a:solidFill>
                <a:latin typeface="Bierstadt" panose="020B0004020202020204" pitchFamily="34" charset="0"/>
                <a:ea typeface="Helvetica Neue" charset="0"/>
                <a:cs typeface="Helvetica Neue" charset="0"/>
              </a:rPr>
              <a:t>Update Pattern </a:t>
            </a:r>
            <a:r>
              <a:rPr lang="en-US" sz="1200" b="0" dirty="0">
                <a:solidFill>
                  <a:schemeClr val="accent1">
                    <a:lumMod val="50000"/>
                  </a:schemeClr>
                </a:solidFill>
                <a:latin typeface="Bierstadt" panose="020B0004020202020204" pitchFamily="34" charset="0"/>
                <a:ea typeface="Helvetica Neue" charset="0"/>
                <a:cs typeface="Helvetica Neue" charset="0"/>
              </a:rPr>
              <a:t>is the </a:t>
            </a:r>
            <a:r>
              <a:rPr lang="en-US" sz="1200" dirty="0">
                <a:solidFill>
                  <a:schemeClr val="accent1">
                    <a:lumMod val="50000"/>
                  </a:schemeClr>
                </a:solidFill>
                <a:latin typeface="Bierstadt" panose="020B0004020202020204" pitchFamily="34" charset="0"/>
                <a:ea typeface="Helvetica Neue" charset="0"/>
                <a:cs typeface="Helvetica Neue" charset="0"/>
              </a:rPr>
              <a:t>replication of updated positions.</a:t>
            </a:r>
          </a:p>
          <a:p>
            <a:endParaRPr lang="en-US" dirty="0"/>
          </a:p>
          <a:p>
            <a:r>
              <a:rPr lang="en-US" dirty="0"/>
              <a:t>↓ And there are many other attacks such as file-injection, etc. </a:t>
            </a:r>
          </a:p>
          <a:p>
            <a:r>
              <a:rPr lang="en-US" dirty="0"/>
              <a:t>↓ The aim of these attacks is to discover keywords in queries, or recover document plaintext. </a:t>
            </a:r>
          </a:p>
          <a:p>
            <a:r>
              <a:rPr lang="en-US" dirty="0"/>
              <a:t>So it’s important to hide leakage patterns in searchable encryption design. And our work aims to hide all of these.</a:t>
            </a:r>
          </a:p>
        </p:txBody>
      </p:sp>
      <p:sp>
        <p:nvSpPr>
          <p:cNvPr id="4" name="Slide Number Placeholder 3"/>
          <p:cNvSpPr>
            <a:spLocks noGrp="1"/>
          </p:cNvSpPr>
          <p:nvPr>
            <p:ph type="sldNum" sz="quarter" idx="5"/>
          </p:nvPr>
        </p:nvSpPr>
        <p:spPr/>
        <p:txBody>
          <a:bodyPr/>
          <a:lstStyle/>
          <a:p>
            <a:fld id="{5BE5B665-2CAD-1347-9A08-7A2A4C56E22C}" type="slidenum">
              <a:rPr lang="en-US" smtClean="0"/>
              <a:t>5</a:t>
            </a:fld>
            <a:endParaRPr lang="en-US"/>
          </a:p>
        </p:txBody>
      </p:sp>
    </p:spTree>
    <p:extLst>
      <p:ext uri="{BB962C8B-B14F-4D97-AF65-F5344CB8AC3E}">
        <p14:creationId xmlns:p14="http://schemas.microsoft.com/office/powerpoint/2010/main" val="226666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About system and threat model. </a:t>
                </a:r>
              </a:p>
              <a:p>
                <a:r>
                  <a:rPr lang="en-US" dirty="0"/>
                  <a:t>↓ Our system includes a document owner, who shares his database with other users. </a:t>
                </a:r>
              </a:p>
              <a:p>
                <a:r>
                  <a:rPr lang="en-US" dirty="0"/>
                  <a:t>↓ We have </a:t>
                </a:r>
                <a14:m>
                  <m:oMath xmlns:m="http://schemas.openxmlformats.org/officeDocument/2006/math">
                    <m:r>
                      <a:rPr lang="en-US" sz="1200" i="1" smtClean="0">
                        <a:solidFill>
                          <a:schemeClr val="accent2">
                            <a:lumMod val="50000"/>
                          </a:schemeClr>
                        </a:solidFill>
                        <a:latin typeface="Cambria Math" panose="02040503050406030204" pitchFamily="18" charset="0"/>
                        <a:ea typeface="Cambria Math" panose="02040503050406030204" pitchFamily="18" charset="0"/>
                      </a:rPr>
                      <m:t>ℓ</m:t>
                    </m:r>
                  </m:oMath>
                </a14:m>
                <a:r>
                  <a:rPr lang="en-US" dirty="0"/>
                  <a:t> serves, in which up to </a:t>
                </a:r>
                <a14:m>
                  <m:oMath xmlns:m="http://schemas.openxmlformats.org/officeDocument/2006/math">
                    <m:r>
                      <a:rPr lang="en-US" sz="1200" i="1" smtClean="0">
                        <a:solidFill>
                          <a:schemeClr val="accent2">
                            <a:lumMod val="50000"/>
                          </a:schemeClr>
                        </a:solidFill>
                        <a:latin typeface="Cambria Math" panose="02040503050406030204" pitchFamily="18" charset="0"/>
                        <a:ea typeface="Cambria Math" panose="02040503050406030204" pitchFamily="18" charset="0"/>
                      </a:rPr>
                      <m:t>ℓ</m:t>
                    </m:r>
                  </m:oMath>
                </a14:m>
                <a:r>
                  <a:rPr lang="en-US" dirty="0"/>
                  <a:t>-1 servers can be corrupted and behave maliciously. </a:t>
                </a:r>
              </a:p>
              <a:p>
                <a:r>
                  <a:rPr lang="en-US" dirty="0"/>
                  <a:t>↓ ↓ And we have t users. </a:t>
                </a:r>
              </a:p>
              <a:p>
                <a:r>
                  <a:rPr lang="en-US" dirty="0"/>
                  <a:t>We consider users to be malicious and can collude with corrupted servers. </a:t>
                </a:r>
              </a:p>
            </p:txBody>
          </p:sp>
        </mc:Choice>
        <mc:Fallback xmlns="">
          <p:sp>
            <p:nvSpPr>
              <p:cNvPr id="3" name="Notes Placeholder 2"/>
              <p:cNvSpPr>
                <a:spLocks noGrp="1"/>
              </p:cNvSpPr>
              <p:nvPr>
                <p:ph type="body" idx="1"/>
              </p:nvPr>
            </p:nvSpPr>
            <p:spPr/>
            <p:txBody>
              <a:bodyPr/>
              <a:lstStyle/>
              <a:p>
                <a:r>
                  <a:rPr lang="en-US" dirty="0"/>
                  <a:t>Proof of Retrievability works as follows. First, the client sends an audit request to the cloud server. </a:t>
                </a:r>
                <a:r>
                  <a:rPr lang="en-US" i="0">
                    <a:latin typeface="Cambria Math" panose="02040503050406030204" pitchFamily="18" charset="0"/>
                    <a:ea typeface="Cambria Math" panose="02040503050406030204" pitchFamily="18" charset="0"/>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server returns an audit proof to the client.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endParaRPr lang="en-US" dirty="0"/>
              </a:p>
              <a:p>
                <a:r>
                  <a:rPr lang="en-US" dirty="0"/>
                  <a:t>By verifying this proof, the client can ensure that her outsourced data is still kept intact. </a:t>
                </a:r>
              </a:p>
              <a:p>
                <a:pPr/>
                <a:r>
                  <a:rPr lang="en-US" i="0">
                    <a:latin typeface="Cambria Math" panose="02040503050406030204" pitchFamily="18" charset="0"/>
                    <a:ea typeface="Cambria Math" panose="02040503050406030204" pitchFamily="18" charset="0"/>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support both update and audit, Dynamic </a:t>
                </a:r>
                <a:r>
                  <a:rPr lang="en-US" dirty="0" err="1"/>
                  <a:t>PoR</a:t>
                </a:r>
                <a:r>
                  <a:rPr lang="en-US" dirty="0"/>
                  <a:t> schemes have been proposed. </a:t>
                </a:r>
                <a:r>
                  <a:rPr lang="en-US" i="0">
                    <a:latin typeface="Cambria Math" panose="02040503050406030204" pitchFamily="18" charset="0"/>
                    <a:ea typeface="Cambria Math" panose="02040503050406030204" pitchFamily="18" charset="0"/>
                  </a:rPr>
                  <a:t>↓</a:t>
                </a:r>
                <a:endParaRPr lang="en-US" dirty="0"/>
              </a:p>
              <a:p>
                <a:r>
                  <a:rPr lang="en-US" dirty="0"/>
                  <a:t>Previous works focus on designing </a:t>
                </a:r>
                <a:r>
                  <a:rPr lang="en-US" dirty="0" err="1"/>
                  <a:t>DPoRs</a:t>
                </a:r>
                <a:r>
                  <a:rPr lang="en-US" dirty="0"/>
                  <a:t> that achieve low storage, fast update and metadata privacy. </a:t>
                </a:r>
              </a:p>
              <a:p>
                <a:r>
                  <a:rPr lang="en-US" dirty="0"/>
                  <a:t>Our </a:t>
                </a:r>
                <a:r>
                  <a:rPr lang="en-US" dirty="0" err="1"/>
                  <a:t>DPoR</a:t>
                </a:r>
                <a:r>
                  <a:rPr lang="en-US" dirty="0"/>
                  <a:t> design, which is called </a:t>
                </a:r>
                <a:r>
                  <a:rPr lang="en-US" dirty="0" err="1"/>
                  <a:t>Porla</a:t>
                </a:r>
                <a:r>
                  <a:rPr lang="en-US" dirty="0"/>
                  <a:t>, aim to achieve small proof size and low audit time.</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6</a:t>
            </a:fld>
            <a:endParaRPr lang="en-US"/>
          </a:p>
        </p:txBody>
      </p:sp>
    </p:spTree>
    <p:extLst>
      <p:ext uri="{BB962C8B-B14F-4D97-AF65-F5344CB8AC3E}">
        <p14:creationId xmlns:p14="http://schemas.microsoft.com/office/powerpoint/2010/main" val="85204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visualize the overall system of our MAPLE as follows. </a:t>
                </a:r>
              </a:p>
              <a:p>
                <a:r>
                  <a:rPr lang="en-US" dirty="0"/>
                  <a:t>↓ We have </a:t>
                </a:r>
                <a14:m>
                  <m:oMath xmlns:m="http://schemas.openxmlformats.org/officeDocument/2006/math">
                    <m:r>
                      <a:rPr lang="en-US" sz="1200" i="1" smtClean="0">
                        <a:solidFill>
                          <a:schemeClr val="accent2">
                            <a:lumMod val="50000"/>
                          </a:schemeClr>
                        </a:solidFill>
                        <a:latin typeface="Cambria Math" panose="02040503050406030204" pitchFamily="18" charset="0"/>
                        <a:ea typeface="Cambria Math" panose="02040503050406030204" pitchFamily="18" charset="0"/>
                      </a:rPr>
                      <m:t>ℓ</m:t>
                    </m:r>
                  </m:oMath>
                </a14:m>
                <a:r>
                  <a:rPr lang="en-US" dirty="0"/>
                  <a:t> servers, where all but one can be corrupted</a:t>
                </a:r>
                <a:r>
                  <a:rPr lang="en-US" baseline="0" dirty="0"/>
                  <a:t> and behave maliciously. </a:t>
                </a:r>
              </a:p>
              <a:p>
                <a:r>
                  <a:rPr lang="en-US" dirty="0"/>
                  <a:t>↓</a:t>
                </a:r>
                <a:r>
                  <a:rPr lang="en-US" baseline="0" dirty="0"/>
                  <a:t> The user sends input queries </a:t>
                </a:r>
                <a:r>
                  <a:rPr lang="en-US" dirty="0"/>
                  <a:t>↓ </a:t>
                </a:r>
                <a:r>
                  <a:rPr lang="en-US" baseline="0" dirty="0"/>
                  <a:t>to the servers using authenticated input protocols. </a:t>
                </a:r>
              </a:p>
              <a:p>
                <a:r>
                  <a:rPr lang="en-US" baseline="0" dirty="0"/>
                  <a:t>We deploy authenticated input by cryptographic proof techniques such as polynomial identity testing. </a:t>
                </a:r>
              </a:p>
              <a:p>
                <a:r>
                  <a:rPr lang="en-US" dirty="0"/>
                  <a:t>↓ </a:t>
                </a:r>
                <a:r>
                  <a:rPr lang="en-US" baseline="0" dirty="0"/>
                  <a:t>The servers play the role of multi-server MPC proxy, </a:t>
                </a:r>
                <a:r>
                  <a:rPr lang="en-US" dirty="0"/>
                  <a:t>↓ </a:t>
                </a:r>
                <a:r>
                  <a:rPr lang="en-US" baseline="0" dirty="0"/>
                  <a:t>which performs oblivious search and update protocols with access control to the underlying oblivious data structures. </a:t>
                </a:r>
              </a:p>
              <a:p>
                <a:r>
                  <a:rPr lang="en-US" dirty="0"/>
                  <a:t>↓ </a:t>
                </a:r>
                <a:r>
                  <a:rPr lang="en-US" baseline="0" dirty="0"/>
                  <a:t>After operations are finished, the user receives output and can verify its correctness from the output of multiple servers.  </a:t>
                </a:r>
              </a:p>
              <a:p>
                <a:r>
                  <a:rPr lang="en-US" dirty="0"/>
                  <a:t>↓ In our work here, oblivious access protocols are built based on Circuit-ORAM algorithms. </a:t>
                </a:r>
              </a:p>
            </p:txBody>
          </p:sp>
        </mc:Choice>
        <mc:Fallback xmlns="">
          <p:sp>
            <p:nvSpPr>
              <p:cNvPr id="3" name="Notes Placeholder 2"/>
              <p:cNvSpPr>
                <a:spLocks noGrp="1"/>
              </p:cNvSpPr>
              <p:nvPr>
                <p:ph type="body" idx="1"/>
              </p:nvPr>
            </p:nvSpPr>
            <p:spPr/>
            <p:txBody>
              <a:bodyPr/>
              <a:lstStyle/>
              <a:p>
                <a:r>
                  <a:rPr lang="en-US" dirty="0"/>
                  <a:t>We visualize the overall system of our MAPLE as follows. </a:t>
                </a:r>
              </a:p>
              <a:p>
                <a:r>
                  <a:rPr lang="en-US" dirty="0"/>
                  <a:t>↓ We have </a:t>
                </a:r>
                <a:r>
                  <a:rPr lang="en-US" sz="1200" i="0">
                    <a:solidFill>
                      <a:schemeClr val="accent2">
                        <a:lumMod val="50000"/>
                      </a:schemeClr>
                    </a:solidFill>
                    <a:latin typeface="Cambria Math" panose="02040503050406030204" pitchFamily="18" charset="0"/>
                    <a:ea typeface="Cambria Math" panose="02040503050406030204" pitchFamily="18" charset="0"/>
                  </a:rPr>
                  <a:t>ℓ</a:t>
                </a:r>
                <a:r>
                  <a:rPr lang="en-US" dirty="0"/>
                  <a:t> servers, where all but one can be corrupted</a:t>
                </a:r>
                <a:r>
                  <a:rPr lang="en-US" baseline="0" dirty="0"/>
                  <a:t> and behave maliciously. </a:t>
                </a:r>
              </a:p>
              <a:p>
                <a:r>
                  <a:rPr lang="en-US" dirty="0"/>
                  <a:t>↓</a:t>
                </a:r>
                <a:r>
                  <a:rPr lang="en-US" baseline="0" dirty="0"/>
                  <a:t> The user sends input queries </a:t>
                </a:r>
                <a:r>
                  <a:rPr lang="en-US" dirty="0"/>
                  <a:t>↓ </a:t>
                </a:r>
                <a:r>
                  <a:rPr lang="en-US" baseline="0" dirty="0"/>
                  <a:t>to the servers using authenticated input protocols. </a:t>
                </a:r>
              </a:p>
              <a:p>
                <a:r>
                  <a:rPr lang="en-US" baseline="0" dirty="0"/>
                  <a:t>We deploy authenticated input by cryptographic proof techniques such as polynomial identity testing. </a:t>
                </a:r>
              </a:p>
              <a:p>
                <a:r>
                  <a:rPr lang="en-US" dirty="0"/>
                  <a:t>↓ </a:t>
                </a:r>
                <a:r>
                  <a:rPr lang="en-US" baseline="0" dirty="0"/>
                  <a:t>The servers play the role of multi-server MPC proxy, </a:t>
                </a:r>
                <a:r>
                  <a:rPr lang="en-US" dirty="0"/>
                  <a:t>↓ </a:t>
                </a:r>
                <a:r>
                  <a:rPr lang="en-US" baseline="0" dirty="0"/>
                  <a:t>which performs oblivious search and update protocols with access control to the underlying oblivious data structures. </a:t>
                </a:r>
              </a:p>
              <a:p>
                <a:r>
                  <a:rPr lang="en-US" dirty="0"/>
                  <a:t>↓ </a:t>
                </a:r>
                <a:r>
                  <a:rPr lang="en-US" baseline="0" dirty="0"/>
                  <a:t>After operations are finished, the user receives output and can verify its correctness from the output of multiple servers.  </a:t>
                </a:r>
              </a:p>
              <a:p>
                <a:r>
                  <a:rPr lang="en-US" dirty="0"/>
                  <a:t>↓ In our work here, oblivious access protocols are built based on Circuit-ORAM algorithms.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7</a:t>
            </a:fld>
            <a:endParaRPr lang="en-US"/>
          </a:p>
        </p:txBody>
      </p:sp>
    </p:spTree>
    <p:extLst>
      <p:ext uri="{BB962C8B-B14F-4D97-AF65-F5344CB8AC3E}">
        <p14:creationId xmlns:p14="http://schemas.microsoft.com/office/powerpoint/2010/main" val="66008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Tx/>
                  <a:buChar char="-"/>
                </a:pPr>
                <a:r>
                  <a:rPr lang="en-US" dirty="0"/>
                  <a:t>Now, I am describing our search index design. </a:t>
                </a:r>
              </a:p>
              <a:p>
                <a:pPr marL="171450" indent="-171450">
                  <a:buFontTx/>
                  <a:buChar char="-"/>
                </a:pPr>
                <a:r>
                  <a:rPr lang="en-US" dirty="0"/>
                  <a:t>↓ We consider the search index as a table, where the row dimension corresponds to documents ↓ , and columns correspond to keywords ↓. </a:t>
                </a:r>
              </a:p>
              <a:p>
                <a:pPr marL="171450" indent="-171450">
                  <a:buFontTx/>
                  <a:buChar char="-"/>
                </a:pPr>
                <a:r>
                  <a:rPr lang="en-US" dirty="0"/>
                  <a:t>However, because the keyword space can be large and sparse, we employ Bloom filter as an efficient way to compress the keyword dimension ↓. </a:t>
                </a:r>
              </a:p>
              <a:p>
                <a:pPr marL="171450" indent="-171450">
                  <a:buFontTx/>
                  <a:buChar char="-"/>
                </a:pPr>
                <a:r>
                  <a:rPr lang="en-US" dirty="0"/>
                  <a:t>So the columns are now actually Bloom filter representing keyword appearance in each document.</a:t>
                </a:r>
              </a:p>
              <a:p>
                <a:pPr marL="171450" indent="-171450">
                  <a:buFontTx/>
                  <a:buChar char="-"/>
                </a:pPr>
                <a:r>
                  <a:rPr lang="en-US" dirty="0"/>
                  <a:t>↓ Thus, each row is a keyword representation for the corresponding document. </a:t>
                </a:r>
              </a:p>
              <a:p>
                <a:pPr marL="171450" indent="-171450">
                  <a:buFontTx/>
                  <a:buChar char="-"/>
                </a:pPr>
                <a:r>
                  <a:rPr lang="en-US" dirty="0"/>
                  <a:t>To search a keyword, we compute Bloom filter indices of that keyword, ↓ and retrieve corresponding columns, then bit-wise and them together ↓ to filter out positions of value 1 ↓.</a:t>
                </a:r>
              </a:p>
              <a:p>
                <a:pPr marL="171450" indent="-171450">
                  <a:buFontTx/>
                  <a:buChar char="-"/>
                </a:pPr>
                <a:r>
                  <a:rPr lang="en-US" dirty="0"/>
                  <a:t>↓ Although Bloom filter incurs false positives as shown in the formula here, we can control this rate by configuring appropriate parameters. </a:t>
                </a:r>
              </a:p>
              <a:p>
                <a:pPr marL="171450" indent="-171450">
                  <a:buFontTx/>
                  <a:buChar char="-"/>
                </a:pPr>
                <a:endParaRPr lang="en-US" dirty="0"/>
              </a:p>
            </p:txBody>
          </p:sp>
        </mc:Choice>
        <mc:Fallback xmlns="">
          <p:sp>
            <p:nvSpPr>
              <p:cNvPr id="3" name="Notes Placeholder 2"/>
              <p:cNvSpPr>
                <a:spLocks noGrp="1"/>
              </p:cNvSpPr>
              <p:nvPr>
                <p:ph type="body" idx="1"/>
              </p:nvPr>
            </p:nvSpPr>
            <p:spPr/>
            <p:txBody>
              <a:bodyPr/>
              <a:lstStyle/>
              <a:p>
                <a:r>
                  <a:rPr lang="en-US" dirty="0"/>
                  <a:t>The database that our </a:t>
                </a:r>
                <a:r>
                  <a:rPr lang="en-US" dirty="0" err="1"/>
                  <a:t>Porla</a:t>
                </a:r>
                <a:r>
                  <a:rPr lang="en-US" dirty="0"/>
                  <a:t> stores includes three components: </a:t>
                </a:r>
              </a:p>
              <a:p>
                <a:r>
                  <a:rPr lang="en-US" dirty="0"/>
                  <a:t>- Raw data buffer U</a:t>
                </a:r>
              </a:p>
              <a:p>
                <a:pPr marL="171450" indent="-171450">
                  <a:buFontTx/>
                  <a:buChar char="-"/>
                </a:pPr>
                <a:r>
                  <a:rPr lang="en-US" dirty="0"/>
                  <a:t>Erasure code C is error correction code computed from raw data buffer U.</a:t>
                </a:r>
              </a:p>
              <a:p>
                <a:pPr marL="171450" indent="-171450">
                  <a:buFontTx/>
                  <a:buChar char="-"/>
                </a:pPr>
                <a:r>
                  <a:rPr lang="en-US" dirty="0"/>
                  <a:t>Hierarchical log H is incrementally constructible code, where level </a:t>
                </a:r>
                <a:r>
                  <a:rPr lang="en-US" dirty="0" err="1"/>
                  <a:t>H_l</a:t>
                </a:r>
                <a:r>
                  <a:rPr lang="en-US" dirty="0"/>
                  <a:t> contains 2^l newest updated data blocks.</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For example, an updated data block will be written to H_0, and after 2 new blocks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H_0 will be cleared and H_1 will be rebuilt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continue, after the next 2 new blocks, H_0 and H_1 will be cleared and H_2 will be rebuilt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171450" indent="-171450">
                  <a:buFontTx/>
                  <a:buChar char="-"/>
                </a:pPr>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8</a:t>
            </a:fld>
            <a:endParaRPr lang="en-US"/>
          </a:p>
        </p:txBody>
      </p:sp>
    </p:spTree>
    <p:extLst>
      <p:ext uri="{BB962C8B-B14F-4D97-AF65-F5344CB8AC3E}">
        <p14:creationId xmlns:p14="http://schemas.microsoft.com/office/powerpoint/2010/main" val="169646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7C-AB32-AD54-DA59-93124A3E1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688FA-B435-C3BD-0E77-78AFA356E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F06C5-AFAB-5F77-543E-AEC53C03C642}"/>
              </a:ext>
            </a:extLst>
          </p:cNvPr>
          <p:cNvSpPr>
            <a:spLocks noGrp="1"/>
          </p:cNvSpPr>
          <p:nvPr>
            <p:ph type="dt" sz="half" idx="10"/>
          </p:nvPr>
        </p:nvSpPr>
        <p:spPr/>
        <p:txBody>
          <a:bodyPr/>
          <a:lstStyle/>
          <a:p>
            <a:fld id="{BF386A46-9B20-1846-AE70-208546F6C7FB}" type="datetime1">
              <a:rPr lang="en-US" smtClean="0"/>
              <a:t>7/5/23</a:t>
            </a:fld>
            <a:endParaRPr lang="en-US"/>
          </a:p>
        </p:txBody>
      </p:sp>
      <p:sp>
        <p:nvSpPr>
          <p:cNvPr id="5" name="Footer Placeholder 4">
            <a:extLst>
              <a:ext uri="{FF2B5EF4-FFF2-40B4-BE49-F238E27FC236}">
                <a16:creationId xmlns:a16="http://schemas.microsoft.com/office/drawing/2014/main" id="{81F559E5-264C-DB6A-16FD-A75F7938B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A1C25-D49D-4842-542E-76815ADB92EA}"/>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98692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C5F1-BEB7-B398-6B23-5187EAE55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9D87F-0244-F88F-0C32-38A6B132F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A3E2B-1FB9-254A-1B81-B709ABD3EA73}"/>
              </a:ext>
            </a:extLst>
          </p:cNvPr>
          <p:cNvSpPr>
            <a:spLocks noGrp="1"/>
          </p:cNvSpPr>
          <p:nvPr>
            <p:ph type="dt" sz="half" idx="10"/>
          </p:nvPr>
        </p:nvSpPr>
        <p:spPr/>
        <p:txBody>
          <a:bodyPr/>
          <a:lstStyle/>
          <a:p>
            <a:fld id="{495EEC78-2E02-4542-AFCA-C6BCD58BB4C1}" type="datetime1">
              <a:rPr lang="en-US" smtClean="0"/>
              <a:t>7/5/23</a:t>
            </a:fld>
            <a:endParaRPr lang="en-US"/>
          </a:p>
        </p:txBody>
      </p:sp>
      <p:sp>
        <p:nvSpPr>
          <p:cNvPr id="5" name="Footer Placeholder 4">
            <a:extLst>
              <a:ext uri="{FF2B5EF4-FFF2-40B4-BE49-F238E27FC236}">
                <a16:creationId xmlns:a16="http://schemas.microsoft.com/office/drawing/2014/main" id="{913F1D0F-4732-4779-5BF0-4A12780CA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E7420-A3AE-B612-61A6-7F7AD8B45EC2}"/>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25748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70802-E196-E62E-A210-7FF86BCB9D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BA162-4172-B4D9-80F1-BFD4448F8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70EC1-79BD-D14A-2826-220AD301902C}"/>
              </a:ext>
            </a:extLst>
          </p:cNvPr>
          <p:cNvSpPr>
            <a:spLocks noGrp="1"/>
          </p:cNvSpPr>
          <p:nvPr>
            <p:ph type="dt" sz="half" idx="10"/>
          </p:nvPr>
        </p:nvSpPr>
        <p:spPr/>
        <p:txBody>
          <a:bodyPr/>
          <a:lstStyle/>
          <a:p>
            <a:fld id="{24B1E190-13B6-9B4F-B151-D152AA21F7BC}" type="datetime1">
              <a:rPr lang="en-US" smtClean="0"/>
              <a:t>7/5/23</a:t>
            </a:fld>
            <a:endParaRPr lang="en-US"/>
          </a:p>
        </p:txBody>
      </p:sp>
      <p:sp>
        <p:nvSpPr>
          <p:cNvPr id="5" name="Footer Placeholder 4">
            <a:extLst>
              <a:ext uri="{FF2B5EF4-FFF2-40B4-BE49-F238E27FC236}">
                <a16:creationId xmlns:a16="http://schemas.microsoft.com/office/drawing/2014/main" id="{DC20A277-80EC-3D80-48E6-B685BF356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5578F-05C9-8B3D-132F-40FCE6DC1C74}"/>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45346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E2EA-1B1B-9005-666C-48A13D03A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878DE-EE44-8C09-8CA3-14C022C52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B72B9-81D7-52DE-5F5C-EEBEC016B569}"/>
              </a:ext>
            </a:extLst>
          </p:cNvPr>
          <p:cNvSpPr>
            <a:spLocks noGrp="1"/>
          </p:cNvSpPr>
          <p:nvPr>
            <p:ph type="dt" sz="half" idx="10"/>
          </p:nvPr>
        </p:nvSpPr>
        <p:spPr/>
        <p:txBody>
          <a:bodyPr/>
          <a:lstStyle/>
          <a:p>
            <a:fld id="{ABA6254D-E7C2-F144-AAA5-9CDED14D1D85}" type="datetime1">
              <a:rPr lang="en-US" smtClean="0"/>
              <a:t>7/5/23</a:t>
            </a:fld>
            <a:endParaRPr lang="en-US"/>
          </a:p>
        </p:txBody>
      </p:sp>
      <p:sp>
        <p:nvSpPr>
          <p:cNvPr id="5" name="Footer Placeholder 4">
            <a:extLst>
              <a:ext uri="{FF2B5EF4-FFF2-40B4-BE49-F238E27FC236}">
                <a16:creationId xmlns:a16="http://schemas.microsoft.com/office/drawing/2014/main" id="{50EAF9D0-6EE3-529E-EABD-5832FE809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3B095-27CA-9628-46E1-9C1591C67FB1}"/>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44510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D40B-5B94-15CC-31E4-505CD0907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9A430-C9CA-0972-0035-6593F9AAE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66768-2DF2-A7A3-FC1F-7552E80D5C68}"/>
              </a:ext>
            </a:extLst>
          </p:cNvPr>
          <p:cNvSpPr>
            <a:spLocks noGrp="1"/>
          </p:cNvSpPr>
          <p:nvPr>
            <p:ph type="dt" sz="half" idx="10"/>
          </p:nvPr>
        </p:nvSpPr>
        <p:spPr/>
        <p:txBody>
          <a:bodyPr/>
          <a:lstStyle/>
          <a:p>
            <a:fld id="{9870BB7D-F823-5243-B5C7-C6A78F80C8C4}" type="datetime1">
              <a:rPr lang="en-US" smtClean="0"/>
              <a:t>7/5/23</a:t>
            </a:fld>
            <a:endParaRPr lang="en-US"/>
          </a:p>
        </p:txBody>
      </p:sp>
      <p:sp>
        <p:nvSpPr>
          <p:cNvPr id="5" name="Footer Placeholder 4">
            <a:extLst>
              <a:ext uri="{FF2B5EF4-FFF2-40B4-BE49-F238E27FC236}">
                <a16:creationId xmlns:a16="http://schemas.microsoft.com/office/drawing/2014/main" id="{8C89754A-86F1-27A7-3A13-C5C46CB63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AC43B-C5A9-A572-1348-64CA2A944DC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7096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8E7B-B443-29D6-9062-856498860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561175-5492-3369-D00A-4908A1BCAD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ED5014-8442-E45D-A647-6B6DCD1CF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F4C9BC-2E8F-BF19-5121-66B0095F6347}"/>
              </a:ext>
            </a:extLst>
          </p:cNvPr>
          <p:cNvSpPr>
            <a:spLocks noGrp="1"/>
          </p:cNvSpPr>
          <p:nvPr>
            <p:ph type="dt" sz="half" idx="10"/>
          </p:nvPr>
        </p:nvSpPr>
        <p:spPr/>
        <p:txBody>
          <a:bodyPr/>
          <a:lstStyle/>
          <a:p>
            <a:fld id="{87DCCCE9-19DA-B44F-9B84-77682B740262}" type="datetime1">
              <a:rPr lang="en-US" smtClean="0"/>
              <a:t>7/5/23</a:t>
            </a:fld>
            <a:endParaRPr lang="en-US"/>
          </a:p>
        </p:txBody>
      </p:sp>
      <p:sp>
        <p:nvSpPr>
          <p:cNvPr id="6" name="Footer Placeholder 5">
            <a:extLst>
              <a:ext uri="{FF2B5EF4-FFF2-40B4-BE49-F238E27FC236}">
                <a16:creationId xmlns:a16="http://schemas.microsoft.com/office/drawing/2014/main" id="{48387FC7-5CD5-5A27-30B9-127D41225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BCB91-9EF4-7BA6-5160-54BF75E441EE}"/>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19557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A768-B055-3FED-0E93-8528683262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93D1F9-A0A6-78E4-C45D-94B08949C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8552E-C09D-892D-208D-5DC70A875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F58234-E566-A82D-91D6-A28BF566B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746A90-516A-7E3B-EECE-40769B68E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3238C-691F-2D97-14B6-B05E13174257}"/>
              </a:ext>
            </a:extLst>
          </p:cNvPr>
          <p:cNvSpPr>
            <a:spLocks noGrp="1"/>
          </p:cNvSpPr>
          <p:nvPr>
            <p:ph type="dt" sz="half" idx="10"/>
          </p:nvPr>
        </p:nvSpPr>
        <p:spPr/>
        <p:txBody>
          <a:bodyPr/>
          <a:lstStyle/>
          <a:p>
            <a:fld id="{33FE2FC0-4A70-E148-B5F9-29DA931367B3}" type="datetime1">
              <a:rPr lang="en-US" smtClean="0"/>
              <a:t>7/5/23</a:t>
            </a:fld>
            <a:endParaRPr lang="en-US"/>
          </a:p>
        </p:txBody>
      </p:sp>
      <p:sp>
        <p:nvSpPr>
          <p:cNvPr id="8" name="Footer Placeholder 7">
            <a:extLst>
              <a:ext uri="{FF2B5EF4-FFF2-40B4-BE49-F238E27FC236}">
                <a16:creationId xmlns:a16="http://schemas.microsoft.com/office/drawing/2014/main" id="{B69E22D8-4A9D-2122-2F4B-69C90B947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444BBA-9512-4E0F-0BC0-B469F2666F9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39967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5AF8-3B29-F4DD-93FE-6D4E20A44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028E2-2901-3E30-42A4-7E6059A18970}"/>
              </a:ext>
            </a:extLst>
          </p:cNvPr>
          <p:cNvSpPr>
            <a:spLocks noGrp="1"/>
          </p:cNvSpPr>
          <p:nvPr>
            <p:ph type="dt" sz="half" idx="10"/>
          </p:nvPr>
        </p:nvSpPr>
        <p:spPr/>
        <p:txBody>
          <a:bodyPr/>
          <a:lstStyle/>
          <a:p>
            <a:fld id="{6775BE12-C3F8-474E-BDCA-B627EA9A374A}" type="datetime1">
              <a:rPr lang="en-US" smtClean="0"/>
              <a:t>7/5/23</a:t>
            </a:fld>
            <a:endParaRPr lang="en-US"/>
          </a:p>
        </p:txBody>
      </p:sp>
      <p:sp>
        <p:nvSpPr>
          <p:cNvPr id="4" name="Footer Placeholder 3">
            <a:extLst>
              <a:ext uri="{FF2B5EF4-FFF2-40B4-BE49-F238E27FC236}">
                <a16:creationId xmlns:a16="http://schemas.microsoft.com/office/drawing/2014/main" id="{711DCACC-7D05-4AED-3E51-938AAC2FD1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6418A-E9C7-3699-D5FB-8AE272F53D0D}"/>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8133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56777-33CF-CD26-A2D7-F4037475386F}"/>
              </a:ext>
            </a:extLst>
          </p:cNvPr>
          <p:cNvSpPr>
            <a:spLocks noGrp="1"/>
          </p:cNvSpPr>
          <p:nvPr>
            <p:ph type="dt" sz="half" idx="10"/>
          </p:nvPr>
        </p:nvSpPr>
        <p:spPr/>
        <p:txBody>
          <a:bodyPr/>
          <a:lstStyle/>
          <a:p>
            <a:fld id="{BA132AAA-CC97-5C43-915C-A918DBD46789}" type="datetime1">
              <a:rPr lang="en-US" smtClean="0"/>
              <a:t>7/5/23</a:t>
            </a:fld>
            <a:endParaRPr lang="en-US"/>
          </a:p>
        </p:txBody>
      </p:sp>
      <p:sp>
        <p:nvSpPr>
          <p:cNvPr id="3" name="Footer Placeholder 2">
            <a:extLst>
              <a:ext uri="{FF2B5EF4-FFF2-40B4-BE49-F238E27FC236}">
                <a16:creationId xmlns:a16="http://schemas.microsoft.com/office/drawing/2014/main" id="{FCF63722-6691-A3D9-C5AB-62A8128F9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2935B-CEAC-A59A-07D0-98AC321F9E9E}"/>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28331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35EC-67F1-4C4E-42B4-D33EF5505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95581-5E1B-4A9E-FCBA-76B478494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A58B67-DB7C-8C2C-06B7-3A061151A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BB7B9-BEA7-ADCA-134C-685C16D73B93}"/>
              </a:ext>
            </a:extLst>
          </p:cNvPr>
          <p:cNvSpPr>
            <a:spLocks noGrp="1"/>
          </p:cNvSpPr>
          <p:nvPr>
            <p:ph type="dt" sz="half" idx="10"/>
          </p:nvPr>
        </p:nvSpPr>
        <p:spPr/>
        <p:txBody>
          <a:bodyPr/>
          <a:lstStyle/>
          <a:p>
            <a:fld id="{5B33839D-2685-E849-9BDB-C64C8411F205}" type="datetime1">
              <a:rPr lang="en-US" smtClean="0"/>
              <a:t>7/5/23</a:t>
            </a:fld>
            <a:endParaRPr lang="en-US"/>
          </a:p>
        </p:txBody>
      </p:sp>
      <p:sp>
        <p:nvSpPr>
          <p:cNvPr id="6" name="Footer Placeholder 5">
            <a:extLst>
              <a:ext uri="{FF2B5EF4-FFF2-40B4-BE49-F238E27FC236}">
                <a16:creationId xmlns:a16="http://schemas.microsoft.com/office/drawing/2014/main" id="{63F20FE0-B748-42A5-2F21-D29299D74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38F3D-6079-62EC-A49C-C989E22BDF7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304655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AD21-EC97-54BA-9A79-DAF4D34C5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48EC6-8A16-1334-C833-2C0F53D33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8D2EA-E362-D09C-BC52-D1C6E4C4D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D1F76-1498-36B3-94FC-E5BEE5CAD5DB}"/>
              </a:ext>
            </a:extLst>
          </p:cNvPr>
          <p:cNvSpPr>
            <a:spLocks noGrp="1"/>
          </p:cNvSpPr>
          <p:nvPr>
            <p:ph type="dt" sz="half" idx="10"/>
          </p:nvPr>
        </p:nvSpPr>
        <p:spPr/>
        <p:txBody>
          <a:bodyPr/>
          <a:lstStyle/>
          <a:p>
            <a:fld id="{87FF4B84-DF63-8C4B-BE2D-B518B4566AEA}" type="datetime1">
              <a:rPr lang="en-US" smtClean="0"/>
              <a:t>7/5/23</a:t>
            </a:fld>
            <a:endParaRPr lang="en-US"/>
          </a:p>
        </p:txBody>
      </p:sp>
      <p:sp>
        <p:nvSpPr>
          <p:cNvPr id="6" name="Footer Placeholder 5">
            <a:extLst>
              <a:ext uri="{FF2B5EF4-FFF2-40B4-BE49-F238E27FC236}">
                <a16:creationId xmlns:a16="http://schemas.microsoft.com/office/drawing/2014/main" id="{A69E20B8-4C2D-D352-5117-863943691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44608-AA6F-A81F-C4F0-5C277040E82C}"/>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72217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62D21-CCD4-9424-E1B4-70F207B1A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E17C7-FFA5-06C8-5CFF-E28CFC026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1DCE8-4805-1FFF-0828-D9661E238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38F74-DB71-054E-B201-8F74B2F55802}" type="datetime1">
              <a:rPr lang="en-US" smtClean="0"/>
              <a:t>7/5/23</a:t>
            </a:fld>
            <a:endParaRPr lang="en-US"/>
          </a:p>
        </p:txBody>
      </p:sp>
      <p:sp>
        <p:nvSpPr>
          <p:cNvPr id="5" name="Footer Placeholder 4">
            <a:extLst>
              <a:ext uri="{FF2B5EF4-FFF2-40B4-BE49-F238E27FC236}">
                <a16:creationId xmlns:a16="http://schemas.microsoft.com/office/drawing/2014/main" id="{44C4BF40-7D11-3465-5EC0-2E975DC46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4F385-1D8D-9229-4721-F81EE322D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47E1E-16B8-6B43-8345-A36FFC908F81}" type="slidenum">
              <a:rPr lang="en-US" smtClean="0"/>
              <a:t>‹#›</a:t>
            </a:fld>
            <a:endParaRPr lang="en-US"/>
          </a:p>
        </p:txBody>
      </p:sp>
    </p:spTree>
    <p:extLst>
      <p:ext uri="{BB962C8B-B14F-4D97-AF65-F5344CB8AC3E}">
        <p14:creationId xmlns:p14="http://schemas.microsoft.com/office/powerpoint/2010/main" val="88089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6.tiff"/><Relationship Id="rId18" Type="http://schemas.openxmlformats.org/officeDocument/2006/relationships/image" Target="../media/image42.png"/><Relationship Id="rId3" Type="http://schemas.openxmlformats.org/officeDocument/2006/relationships/image" Target="../media/image26.png"/><Relationship Id="rId21" Type="http://schemas.openxmlformats.org/officeDocument/2006/relationships/image" Target="../media/image4.png"/><Relationship Id="rId7" Type="http://schemas.openxmlformats.org/officeDocument/2006/relationships/image" Target="../media/image36.png"/><Relationship Id="rId12" Type="http://schemas.openxmlformats.org/officeDocument/2006/relationships/image" Target="../media/image35.tiff"/><Relationship Id="rId17"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microsoft.com/office/2007/relationships/hdphoto" Target="../media/hdphoto1.wdp"/><Relationship Id="rId5" Type="http://schemas.openxmlformats.org/officeDocument/2006/relationships/image" Target="../media/image27.png"/><Relationship Id="rId15" Type="http://schemas.openxmlformats.org/officeDocument/2006/relationships/image" Target="../media/image44.png"/><Relationship Id="rId23" Type="http://schemas.openxmlformats.org/officeDocument/2006/relationships/image" Target="../media/image25.png"/><Relationship Id="rId10" Type="http://schemas.openxmlformats.org/officeDocument/2006/relationships/image" Target="../media/image39.png"/><Relationship Id="rId19" Type="http://schemas.openxmlformats.org/officeDocument/2006/relationships/image" Target="../media/image43.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1.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2.png"/><Relationship Id="rId3" Type="http://schemas.openxmlformats.org/officeDocument/2006/relationships/image" Target="../media/image26.png"/><Relationship Id="rId7" Type="http://schemas.openxmlformats.org/officeDocument/2006/relationships/image" Target="../media/image5.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2.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50.png"/><Relationship Id="rId5" Type="http://schemas.openxmlformats.org/officeDocument/2006/relationships/image" Target="../media/image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27.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62.png"/><Relationship Id="rId5" Type="http://schemas.openxmlformats.org/officeDocument/2006/relationships/image" Target="../media/image3.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tiff"/><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tiff"/><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f"/><Relationship Id="rId10" Type="http://schemas.microsoft.com/office/2007/relationships/hdphoto" Target="../media/hdphoto1.wdp"/><Relationship Id="rId4" Type="http://schemas.openxmlformats.org/officeDocument/2006/relationships/image" Target="../media/image11.tiff"/><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10" Type="http://schemas.openxmlformats.org/officeDocument/2006/relationships/image" Target="../media/image280.png"/><Relationship Id="rId4" Type="http://schemas.openxmlformats.org/officeDocument/2006/relationships/image" Target="../media/image27.png"/><Relationship Id="rId9" Type="http://schemas.openxmlformats.org/officeDocument/2006/relationships/image" Target="../media/image27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0F5-744A-72E7-9970-499B46D5B38D}"/>
              </a:ext>
            </a:extLst>
          </p:cNvPr>
          <p:cNvSpPr>
            <a:spLocks noGrp="1"/>
          </p:cNvSpPr>
          <p:nvPr>
            <p:ph type="ctrTitle"/>
          </p:nvPr>
        </p:nvSpPr>
        <p:spPr>
          <a:xfrm>
            <a:off x="296333" y="1736737"/>
            <a:ext cx="11565465" cy="1655762"/>
          </a:xfrm>
        </p:spPr>
        <p:txBody>
          <a:bodyPr>
            <a:normAutofit/>
          </a:bodyPr>
          <a:lstStyle/>
          <a:p>
            <a:pPr>
              <a:lnSpc>
                <a:spcPct val="150000"/>
              </a:lnSpc>
            </a:pPr>
            <a:r>
              <a:rPr lang="en-US" sz="3400" b="1" dirty="0">
                <a:solidFill>
                  <a:srgbClr val="861F41"/>
                </a:solidFill>
                <a:latin typeface="Bierstadt" panose="020B0004020202020204" pitchFamily="34" charset="0"/>
                <a:cs typeface="Arial" panose="020B0604020202020204" pitchFamily="34" charset="0"/>
              </a:rPr>
              <a:t>MAPLE: A METADATA-HIDING POLICY-CONTROLLABLE ENCRYPTED SEARCH PLATFORM WITH MINIMAL TRUST</a:t>
            </a:r>
          </a:p>
        </p:txBody>
      </p:sp>
      <p:sp>
        <p:nvSpPr>
          <p:cNvPr id="3" name="Subtitle 2">
            <a:extLst>
              <a:ext uri="{FF2B5EF4-FFF2-40B4-BE49-F238E27FC236}">
                <a16:creationId xmlns:a16="http://schemas.microsoft.com/office/drawing/2014/main" id="{7704321F-AB2E-4D0D-8E82-8EA6E4376D27}"/>
              </a:ext>
            </a:extLst>
          </p:cNvPr>
          <p:cNvSpPr>
            <a:spLocks noGrp="1"/>
          </p:cNvSpPr>
          <p:nvPr>
            <p:ph type="subTitle" idx="1"/>
          </p:nvPr>
        </p:nvSpPr>
        <p:spPr>
          <a:xfrm>
            <a:off x="1509929" y="3814699"/>
            <a:ext cx="9144000" cy="1655762"/>
          </a:xfrm>
        </p:spPr>
        <p:txBody>
          <a:bodyPr>
            <a:noAutofit/>
          </a:bodyPr>
          <a:lstStyle/>
          <a:p>
            <a:endParaRPr lang="en-US" dirty="0">
              <a:latin typeface="Bierstadt" panose="020B0004020202020204" pitchFamily="34" charset="0"/>
              <a:cs typeface="Arial" panose="020B0604020202020204" pitchFamily="34" charset="0"/>
            </a:endParaRPr>
          </a:p>
          <a:p>
            <a:r>
              <a:rPr lang="en-US" u="sng" dirty="0">
                <a:solidFill>
                  <a:srgbClr val="E87731"/>
                </a:solidFill>
                <a:latin typeface="Bierstadt" panose="020B0004020202020204" pitchFamily="34" charset="0"/>
                <a:cs typeface="Arial" panose="020B0604020202020204" pitchFamily="34" charset="0"/>
              </a:rPr>
              <a:t>Tung Le</a:t>
            </a:r>
            <a:r>
              <a:rPr lang="en-US" dirty="0">
                <a:solidFill>
                  <a:srgbClr val="E87731"/>
                </a:solidFill>
                <a:latin typeface="Bierstadt" panose="020B0004020202020204" pitchFamily="34" charset="0"/>
                <a:cs typeface="Arial" panose="020B0604020202020204" pitchFamily="34" charset="0"/>
              </a:rPr>
              <a:t>, Thang Hoang</a:t>
            </a:r>
            <a:endParaRPr lang="en-US" dirty="0">
              <a:solidFill>
                <a:srgbClr val="7030A0"/>
              </a:solidFill>
              <a:latin typeface="Bierstadt" panose="020B0004020202020204" pitchFamily="34" charset="0"/>
              <a:cs typeface="Arial" panose="020B0604020202020204" pitchFamily="34" charset="0"/>
            </a:endParaRPr>
          </a:p>
          <a:p>
            <a:r>
              <a:rPr lang="en-US" dirty="0">
                <a:solidFill>
                  <a:srgbClr val="7030A0"/>
                </a:solidFill>
                <a:latin typeface="Bierstadt" panose="020B0004020202020204" pitchFamily="34" charset="0"/>
                <a:cs typeface="Arial" panose="020B0604020202020204" pitchFamily="34" charset="0"/>
              </a:rPr>
              <a:t>Virginia Tech, USA</a:t>
            </a:r>
          </a:p>
        </p:txBody>
      </p:sp>
      <p:sp>
        <p:nvSpPr>
          <p:cNvPr id="4" name="TextBox 3">
            <a:extLst>
              <a:ext uri="{FF2B5EF4-FFF2-40B4-BE49-F238E27FC236}">
                <a16:creationId xmlns:a16="http://schemas.microsoft.com/office/drawing/2014/main" id="{F7AE5538-C5BA-730B-2A86-F6F4172E849B}"/>
              </a:ext>
            </a:extLst>
          </p:cNvPr>
          <p:cNvSpPr txBox="1"/>
          <p:nvPr/>
        </p:nvSpPr>
        <p:spPr>
          <a:xfrm>
            <a:off x="2869043" y="5688350"/>
            <a:ext cx="6425798" cy="977191"/>
          </a:xfrm>
          <a:prstGeom prst="rect">
            <a:avLst/>
          </a:prstGeom>
          <a:noFill/>
        </p:spPr>
        <p:txBody>
          <a:bodyPr wrap="none" rtlCol="0">
            <a:spAutoFit/>
          </a:bodyPr>
          <a:lstStyle/>
          <a:p>
            <a:pPr algn="ctr">
              <a:lnSpc>
                <a:spcPct val="150000"/>
              </a:lnSpc>
            </a:pPr>
            <a:r>
              <a:rPr lang="en-US" sz="2000" dirty="0">
                <a:solidFill>
                  <a:schemeClr val="accent6">
                    <a:lumMod val="50000"/>
                  </a:schemeClr>
                </a:solidFill>
                <a:latin typeface="Bierstadt" panose="020B0004020202020204" pitchFamily="34" charset="0"/>
              </a:rPr>
              <a:t>Privacy Enhancing Technologies Symposium (PETs) 2023</a:t>
            </a:r>
          </a:p>
          <a:p>
            <a:pPr algn="ctr">
              <a:lnSpc>
                <a:spcPct val="150000"/>
              </a:lnSpc>
            </a:pPr>
            <a:r>
              <a:rPr lang="en-US" sz="2000" i="1" dirty="0">
                <a:solidFill>
                  <a:schemeClr val="accent6">
                    <a:lumMod val="50000"/>
                  </a:schemeClr>
                </a:solidFill>
                <a:latin typeface="Bierstadt" panose="020B0004020202020204" pitchFamily="34" charset="0"/>
              </a:rPr>
              <a:t>Lausanne, Switzerland</a:t>
            </a:r>
          </a:p>
        </p:txBody>
      </p:sp>
    </p:spTree>
    <p:extLst>
      <p:ext uri="{BB962C8B-B14F-4D97-AF65-F5344CB8AC3E}">
        <p14:creationId xmlns:p14="http://schemas.microsoft.com/office/powerpoint/2010/main" val="165291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488016"/>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Access Policy Index</a:t>
            </a:r>
          </a:p>
        </p:txBody>
      </p:sp>
      <p:graphicFrame>
        <p:nvGraphicFramePr>
          <p:cNvPr id="3" name="Table 5">
            <a:extLst>
              <a:ext uri="{FF2B5EF4-FFF2-40B4-BE49-F238E27FC236}">
                <a16:creationId xmlns:a16="http://schemas.microsoft.com/office/drawing/2014/main" id="{1F537B51-3FA4-D5CA-0219-0FA8DEA5EB5B}"/>
              </a:ext>
            </a:extLst>
          </p:cNvPr>
          <p:cNvGraphicFramePr>
            <a:graphicFrameLocks noGrp="1"/>
          </p:cNvGraphicFramePr>
          <p:nvPr>
            <p:extLst>
              <p:ext uri="{D42A27DB-BD31-4B8C-83A1-F6EECF244321}">
                <p14:modId xmlns:p14="http://schemas.microsoft.com/office/powerpoint/2010/main" val="1603418911"/>
              </p:ext>
            </p:extLst>
          </p:nvPr>
        </p:nvGraphicFramePr>
        <p:xfrm>
          <a:off x="2095500" y="2573010"/>
          <a:ext cx="4861560" cy="3029375"/>
        </p:xfrm>
        <a:graphic>
          <a:graphicData uri="http://schemas.openxmlformats.org/drawingml/2006/table">
            <a:tbl>
              <a:tblPr firstRow="1" bandRow="1">
                <a:tableStyleId>{5940675A-B579-460E-94D1-54222C63F5DA}</a:tableStyleId>
              </a:tblPr>
              <a:tblGrid>
                <a:gridCol w="972312">
                  <a:extLst>
                    <a:ext uri="{9D8B030D-6E8A-4147-A177-3AD203B41FA5}">
                      <a16:colId xmlns:a16="http://schemas.microsoft.com/office/drawing/2014/main" val="2036105221"/>
                    </a:ext>
                  </a:extLst>
                </a:gridCol>
                <a:gridCol w="972312">
                  <a:extLst>
                    <a:ext uri="{9D8B030D-6E8A-4147-A177-3AD203B41FA5}">
                      <a16:colId xmlns:a16="http://schemas.microsoft.com/office/drawing/2014/main" val="2525976332"/>
                    </a:ext>
                  </a:extLst>
                </a:gridCol>
                <a:gridCol w="972312">
                  <a:extLst>
                    <a:ext uri="{9D8B030D-6E8A-4147-A177-3AD203B41FA5}">
                      <a16:colId xmlns:a16="http://schemas.microsoft.com/office/drawing/2014/main" val="3947635634"/>
                    </a:ext>
                  </a:extLst>
                </a:gridCol>
                <a:gridCol w="972312">
                  <a:extLst>
                    <a:ext uri="{9D8B030D-6E8A-4147-A177-3AD203B41FA5}">
                      <a16:colId xmlns:a16="http://schemas.microsoft.com/office/drawing/2014/main" val="410168837"/>
                    </a:ext>
                  </a:extLst>
                </a:gridCol>
                <a:gridCol w="972312">
                  <a:extLst>
                    <a:ext uri="{9D8B030D-6E8A-4147-A177-3AD203B41FA5}">
                      <a16:colId xmlns:a16="http://schemas.microsoft.com/office/drawing/2014/main" val="1111308511"/>
                    </a:ext>
                  </a:extLst>
                </a:gridCol>
              </a:tblGrid>
              <a:tr h="605875">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37549"/>
                  </a:ext>
                </a:extLst>
              </a:tr>
              <a:tr h="605875">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81571"/>
                  </a:ext>
                </a:extLst>
              </a:tr>
              <a:tr h="605875">
                <a:tc>
                  <a:txBody>
                    <a:bodyPr/>
                    <a:lstStyle/>
                    <a:p>
                      <a:pPr algn="ctr"/>
                      <a:r>
                        <a:rPr lang="en-US" dirty="0">
                          <a:ln>
                            <a:solidFill>
                              <a:srgbClr val="861F41"/>
                            </a:solidFill>
                          </a:ln>
                          <a:solidFill>
                            <a:srgbClr val="861F41"/>
                          </a:solidFill>
                        </a:rPr>
                        <a:t>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7171640"/>
                  </a:ext>
                </a:extLst>
              </a:tr>
              <a:tr h="605875">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651043"/>
                  </a:ext>
                </a:extLst>
              </a:tr>
              <a:tr h="605875">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9695732"/>
                  </a:ext>
                </a:extLst>
              </a:tr>
            </a:tbl>
          </a:graphicData>
        </a:graphic>
      </p:graphicFrame>
      <p:sp>
        <p:nvSpPr>
          <p:cNvPr id="4" name="TextBox 3">
            <a:extLst>
              <a:ext uri="{FF2B5EF4-FFF2-40B4-BE49-F238E27FC236}">
                <a16:creationId xmlns:a16="http://schemas.microsoft.com/office/drawing/2014/main" id="{B384DFC1-4E48-797C-EC07-9DD0C0B51251}"/>
              </a:ext>
            </a:extLst>
          </p:cNvPr>
          <p:cNvSpPr txBox="1"/>
          <p:nvPr/>
        </p:nvSpPr>
        <p:spPr>
          <a:xfrm>
            <a:off x="3220409" y="6042403"/>
            <a:ext cx="2854243" cy="461665"/>
          </a:xfrm>
          <a:prstGeom prst="rect">
            <a:avLst/>
          </a:prstGeom>
          <a:noFill/>
        </p:spPr>
        <p:txBody>
          <a:bodyPr wrap="none" rtlCol="0">
            <a:spAutoFit/>
          </a:bodyPr>
          <a:lstStyle/>
          <a:p>
            <a:r>
              <a:rPr lang="en-US" sz="2400" dirty="0">
                <a:solidFill>
                  <a:schemeClr val="accent1">
                    <a:lumMod val="50000"/>
                  </a:schemeClr>
                </a:solidFill>
                <a:latin typeface="Bierstadt" panose="020B0004020202020204" pitchFamily="34" charset="0"/>
              </a:rPr>
              <a:t>Access Control (AC)</a:t>
            </a:r>
          </a:p>
        </p:txBody>
      </p:sp>
      <p:sp>
        <p:nvSpPr>
          <p:cNvPr id="5" name="TextBox 4">
            <a:extLst>
              <a:ext uri="{FF2B5EF4-FFF2-40B4-BE49-F238E27FC236}">
                <a16:creationId xmlns:a16="http://schemas.microsoft.com/office/drawing/2014/main" id="{23D374B7-EC97-2D4C-E4AD-971F0BA10100}"/>
              </a:ext>
            </a:extLst>
          </p:cNvPr>
          <p:cNvSpPr txBox="1"/>
          <p:nvPr/>
        </p:nvSpPr>
        <p:spPr>
          <a:xfrm>
            <a:off x="838200" y="2666143"/>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#1</a:t>
            </a:r>
          </a:p>
        </p:txBody>
      </p:sp>
      <p:sp>
        <p:nvSpPr>
          <p:cNvPr id="6" name="TextBox 5">
            <a:extLst>
              <a:ext uri="{FF2B5EF4-FFF2-40B4-BE49-F238E27FC236}">
                <a16:creationId xmlns:a16="http://schemas.microsoft.com/office/drawing/2014/main" id="{5BC77769-D27E-D822-C160-202F1B6F7B2D}"/>
              </a:ext>
            </a:extLst>
          </p:cNvPr>
          <p:cNvSpPr txBox="1"/>
          <p:nvPr/>
        </p:nvSpPr>
        <p:spPr>
          <a:xfrm>
            <a:off x="838200" y="3276677"/>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#2</a:t>
            </a:r>
          </a:p>
        </p:txBody>
      </p:sp>
      <p:sp>
        <p:nvSpPr>
          <p:cNvPr id="7" name="TextBox 6">
            <a:extLst>
              <a:ext uri="{FF2B5EF4-FFF2-40B4-BE49-F238E27FC236}">
                <a16:creationId xmlns:a16="http://schemas.microsoft.com/office/drawing/2014/main" id="{09A15628-1E36-7EB7-D54E-E03EF0901EB1}"/>
              </a:ext>
            </a:extLst>
          </p:cNvPr>
          <p:cNvSpPr txBox="1"/>
          <p:nvPr/>
        </p:nvSpPr>
        <p:spPr>
          <a:xfrm>
            <a:off x="838200" y="3878927"/>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#3</a:t>
            </a:r>
          </a:p>
        </p:txBody>
      </p:sp>
      <p:sp>
        <p:nvSpPr>
          <p:cNvPr id="8" name="TextBox 7">
            <a:extLst>
              <a:ext uri="{FF2B5EF4-FFF2-40B4-BE49-F238E27FC236}">
                <a16:creationId xmlns:a16="http://schemas.microsoft.com/office/drawing/2014/main" id="{7F9576E5-F75C-85D7-03FA-C3D2A2160F64}"/>
              </a:ext>
            </a:extLst>
          </p:cNvPr>
          <p:cNvSpPr txBox="1"/>
          <p:nvPr/>
        </p:nvSpPr>
        <p:spPr>
          <a:xfrm>
            <a:off x="1169746" y="4436482"/>
            <a:ext cx="491414" cy="461665"/>
          </a:xfrm>
          <a:prstGeom prst="rect">
            <a:avLst/>
          </a:prstGeom>
          <a:noFill/>
        </p:spPr>
        <p:txBody>
          <a:bodyPr wrap="square" rtlCol="0">
            <a:spAutoFit/>
          </a:bodyPr>
          <a:lstStyle/>
          <a:p>
            <a:r>
              <a:rPr lang="en-US" sz="2400" dirty="0">
                <a:solidFill>
                  <a:schemeClr val="accent6">
                    <a:lumMod val="50000"/>
                  </a:schemeClr>
                </a:solidFill>
                <a:latin typeface="Bierstadt" panose="020B0004020202020204" pitchFamily="34" charset="0"/>
              </a:rPr>
              <a:t>…</a:t>
            </a:r>
          </a:p>
        </p:txBody>
      </p:sp>
      <p:sp>
        <p:nvSpPr>
          <p:cNvPr id="9" name="TextBox 8">
            <a:extLst>
              <a:ext uri="{FF2B5EF4-FFF2-40B4-BE49-F238E27FC236}">
                <a16:creationId xmlns:a16="http://schemas.microsoft.com/office/drawing/2014/main" id="{FFAE91C8-2FFF-67BB-AE69-1B23C42DEAF0}"/>
              </a:ext>
            </a:extLst>
          </p:cNvPr>
          <p:cNvSpPr txBox="1"/>
          <p:nvPr/>
        </p:nvSpPr>
        <p:spPr>
          <a:xfrm>
            <a:off x="843978" y="5099995"/>
            <a:ext cx="1175322"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#N</a:t>
            </a:r>
          </a:p>
        </p:txBody>
      </p:sp>
      <p:sp>
        <p:nvSpPr>
          <p:cNvPr id="10" name="TextBox 9">
            <a:extLst>
              <a:ext uri="{FF2B5EF4-FFF2-40B4-BE49-F238E27FC236}">
                <a16:creationId xmlns:a16="http://schemas.microsoft.com/office/drawing/2014/main" id="{4A41565C-F745-8541-3923-369E1D548DE6}"/>
              </a:ext>
            </a:extLst>
          </p:cNvPr>
          <p:cNvSpPr txBox="1"/>
          <p:nvPr/>
        </p:nvSpPr>
        <p:spPr>
          <a:xfrm>
            <a:off x="2078567" y="2089593"/>
            <a:ext cx="1203406" cy="461665"/>
          </a:xfrm>
          <a:prstGeom prst="rect">
            <a:avLst/>
          </a:prstGeom>
          <a:noFill/>
        </p:spPr>
        <p:txBody>
          <a:bodyPr wrap="none" rtlCol="0">
            <a:spAutoFit/>
          </a:bodyPr>
          <a:lstStyle/>
          <a:p>
            <a:r>
              <a:rPr lang="en-US" sz="2400" dirty="0">
                <a:solidFill>
                  <a:srgbClr val="E87731"/>
                </a:solidFill>
                <a:latin typeface="Bierstadt" panose="020B0004020202020204" pitchFamily="34" charset="0"/>
              </a:rPr>
              <a:t>User #1</a:t>
            </a:r>
          </a:p>
        </p:txBody>
      </p:sp>
      <p:sp>
        <p:nvSpPr>
          <p:cNvPr id="13" name="TextBox 12">
            <a:extLst>
              <a:ext uri="{FF2B5EF4-FFF2-40B4-BE49-F238E27FC236}">
                <a16:creationId xmlns:a16="http://schemas.microsoft.com/office/drawing/2014/main" id="{0D11FED3-1A03-947B-2E57-CC4A439C5530}"/>
              </a:ext>
            </a:extLst>
          </p:cNvPr>
          <p:cNvSpPr txBox="1"/>
          <p:nvPr/>
        </p:nvSpPr>
        <p:spPr>
          <a:xfrm>
            <a:off x="3375106" y="2136892"/>
            <a:ext cx="2457044" cy="461665"/>
          </a:xfrm>
          <a:prstGeom prst="rect">
            <a:avLst/>
          </a:prstGeom>
          <a:noFill/>
        </p:spPr>
        <p:txBody>
          <a:bodyPr wrap="square" rtlCol="0">
            <a:spAutoFit/>
          </a:bodyPr>
          <a:lstStyle/>
          <a:p>
            <a:pPr algn="ctr"/>
            <a:r>
              <a:rPr lang="en-US" sz="2400" dirty="0">
                <a:solidFill>
                  <a:srgbClr val="E87731"/>
                </a:solidFill>
                <a:latin typeface="Bierstadt" panose="020B0004020202020204" pitchFamily="34" charset="0"/>
              </a:rPr>
              <a:t>…</a:t>
            </a:r>
          </a:p>
        </p:txBody>
      </p:sp>
      <p:sp>
        <p:nvSpPr>
          <p:cNvPr id="14" name="TextBox 13">
            <a:extLst>
              <a:ext uri="{FF2B5EF4-FFF2-40B4-BE49-F238E27FC236}">
                <a16:creationId xmlns:a16="http://schemas.microsoft.com/office/drawing/2014/main" id="{F158257E-C1D9-E2A2-2790-248431A95EF5}"/>
              </a:ext>
            </a:extLst>
          </p:cNvPr>
          <p:cNvSpPr txBox="1"/>
          <p:nvPr/>
        </p:nvSpPr>
        <p:spPr>
          <a:xfrm>
            <a:off x="5899416" y="2067841"/>
            <a:ext cx="1136080" cy="461665"/>
          </a:xfrm>
          <a:prstGeom prst="rect">
            <a:avLst/>
          </a:prstGeom>
          <a:noFill/>
        </p:spPr>
        <p:txBody>
          <a:bodyPr wrap="none" rtlCol="0">
            <a:spAutoFit/>
          </a:bodyPr>
          <a:lstStyle/>
          <a:p>
            <a:r>
              <a:rPr lang="en-US" sz="2400" dirty="0">
                <a:solidFill>
                  <a:srgbClr val="E87731"/>
                </a:solidFill>
                <a:latin typeface="Bierstadt" panose="020B0004020202020204" pitchFamily="34" charset="0"/>
              </a:rPr>
              <a:t>User #t</a:t>
            </a:r>
          </a:p>
        </p:txBody>
      </p:sp>
      <p:sp>
        <p:nvSpPr>
          <p:cNvPr id="22" name="Rectangle 21">
            <a:extLst>
              <a:ext uri="{FF2B5EF4-FFF2-40B4-BE49-F238E27FC236}">
                <a16:creationId xmlns:a16="http://schemas.microsoft.com/office/drawing/2014/main" id="{C1D34323-A45D-8792-6F4D-A9EA6130FA67}"/>
              </a:ext>
            </a:extLst>
          </p:cNvPr>
          <p:cNvSpPr/>
          <p:nvPr/>
        </p:nvSpPr>
        <p:spPr>
          <a:xfrm>
            <a:off x="4180408" y="2652420"/>
            <a:ext cx="691741" cy="2895517"/>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26" name="Rectangle 25">
            <a:extLst>
              <a:ext uri="{FF2B5EF4-FFF2-40B4-BE49-F238E27FC236}">
                <a16:creationId xmlns:a16="http://schemas.microsoft.com/office/drawing/2014/main" id="{99A698A6-969D-E579-8B2C-4A537A3FA83A}"/>
              </a:ext>
            </a:extLst>
          </p:cNvPr>
          <p:cNvSpPr/>
          <p:nvPr/>
        </p:nvSpPr>
        <p:spPr>
          <a:xfrm>
            <a:off x="8094227" y="1681635"/>
            <a:ext cx="930355" cy="461665"/>
          </a:xfrm>
          <a:prstGeom prst="rect">
            <a:avLst/>
          </a:prstGeom>
        </p:spPr>
        <p:txBody>
          <a:bodyPr wrap="square">
            <a:spAutoFit/>
          </a:bodyPr>
          <a:lstStyle/>
          <a:p>
            <a:pPr algn="ctr"/>
            <a:r>
              <a:rPr lang="en-US" sz="2400" dirty="0">
                <a:solidFill>
                  <a:schemeClr val="accent1">
                    <a:lumMod val="50000"/>
                  </a:schemeClr>
                </a:solidFill>
                <a:latin typeface="Bierstadt" panose="020B0004020202020204" pitchFamily="34" charset="0"/>
                <a:ea typeface="Helvetica Neue" panose="02000503000000020004" pitchFamily="2" charset="0"/>
                <a:cs typeface="Calibri" panose="020F0502020204030204" pitchFamily="34" charset="0"/>
              </a:rPr>
              <a:t>IDX</a:t>
            </a:r>
            <a:endParaRPr lang="en-US" sz="2400" dirty="0">
              <a:solidFill>
                <a:schemeClr val="accent1">
                  <a:lumMod val="50000"/>
                </a:schemeClr>
              </a:solidFill>
              <a:latin typeface="Bierstadt" panose="020B0004020202020204" pitchFamily="34" charset="0"/>
            </a:endParaRPr>
          </a:p>
        </p:txBody>
      </p:sp>
      <p:sp>
        <p:nvSpPr>
          <p:cNvPr id="29" name="Rectangle 28">
            <a:extLst>
              <a:ext uri="{FF2B5EF4-FFF2-40B4-BE49-F238E27FC236}">
                <a16:creationId xmlns:a16="http://schemas.microsoft.com/office/drawing/2014/main" id="{A865B576-835B-BD5A-5D41-7510FF6FC558}"/>
              </a:ext>
            </a:extLst>
          </p:cNvPr>
          <p:cNvSpPr/>
          <p:nvPr/>
        </p:nvSpPr>
        <p:spPr>
          <a:xfrm>
            <a:off x="10537407" y="1721444"/>
            <a:ext cx="930355" cy="461665"/>
          </a:xfrm>
          <a:prstGeom prst="rect">
            <a:avLst/>
          </a:prstGeom>
        </p:spPr>
        <p:txBody>
          <a:bodyPr wrap="square">
            <a:spAutoFit/>
          </a:bodyPr>
          <a:lstStyle/>
          <a:p>
            <a:pPr algn="ctr"/>
            <a:r>
              <a:rPr lang="en-US" sz="2400" dirty="0">
                <a:solidFill>
                  <a:srgbClr val="7030A0"/>
                </a:solidFill>
                <a:latin typeface="Bierstadt" panose="020B0004020202020204" pitchFamily="34" charset="0"/>
                <a:ea typeface="Helvetica Neue" panose="02000503000000020004" pitchFamily="2" charset="0"/>
                <a:cs typeface="Calibri" panose="020F0502020204030204" pitchFamily="34" charset="0"/>
              </a:rPr>
              <a:t>AC</a:t>
            </a:r>
            <a:endParaRPr lang="en-US" sz="2400" dirty="0">
              <a:solidFill>
                <a:srgbClr val="7030A0"/>
              </a:solidFill>
              <a:latin typeface="Bierstadt" panose="020B0004020202020204" pitchFamily="34" charset="0"/>
            </a:endParaRPr>
          </a:p>
        </p:txBody>
      </p:sp>
      <p:graphicFrame>
        <p:nvGraphicFramePr>
          <p:cNvPr id="30" name="Table 15">
            <a:extLst>
              <a:ext uri="{FF2B5EF4-FFF2-40B4-BE49-F238E27FC236}">
                <a16:creationId xmlns:a16="http://schemas.microsoft.com/office/drawing/2014/main" id="{1E4BB153-0062-9851-1475-E28D1ECB1DA0}"/>
              </a:ext>
            </a:extLst>
          </p:cNvPr>
          <p:cNvGraphicFramePr>
            <a:graphicFrameLocks noGrp="1"/>
          </p:cNvGraphicFramePr>
          <p:nvPr>
            <p:extLst>
              <p:ext uri="{D42A27DB-BD31-4B8C-83A1-F6EECF244321}">
                <p14:modId xmlns:p14="http://schemas.microsoft.com/office/powerpoint/2010/main" val="4045902663"/>
              </p:ext>
            </p:extLst>
          </p:nvPr>
        </p:nvGraphicFramePr>
        <p:xfrm>
          <a:off x="9659319" y="4773326"/>
          <a:ext cx="253273" cy="1880242"/>
        </p:xfrm>
        <a:graphic>
          <a:graphicData uri="http://schemas.openxmlformats.org/drawingml/2006/table">
            <a:tbl>
              <a:tblPr firstRow="1" bandRow="1">
                <a:tableStyleId>{5C22544A-7EE6-4342-B048-85BDC9FD1C3A}</a:tableStyleId>
              </a:tblPr>
              <a:tblGrid>
                <a:gridCol w="253273">
                  <a:extLst>
                    <a:ext uri="{9D8B030D-6E8A-4147-A177-3AD203B41FA5}">
                      <a16:colId xmlns:a16="http://schemas.microsoft.com/office/drawing/2014/main" val="2156177766"/>
                    </a:ext>
                  </a:extLst>
                </a:gridCol>
              </a:tblGrid>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9573700"/>
                  </a:ext>
                </a:extLst>
              </a:tr>
              <a:tr h="268606">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9639165"/>
                  </a:ext>
                </a:extLst>
              </a:tr>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739180"/>
                  </a:ext>
                </a:extLst>
              </a:tr>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759475"/>
                  </a:ext>
                </a:extLst>
              </a:tr>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507571"/>
                  </a:ext>
                </a:extLst>
              </a:tr>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2300432"/>
                  </a:ext>
                </a:extLst>
              </a:tr>
              <a:tr h="268606">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710060"/>
                  </a:ext>
                </a:extLst>
              </a:tr>
            </a:tbl>
          </a:graphicData>
        </a:graphic>
      </p:graphicFrame>
      <p:cxnSp>
        <p:nvCxnSpPr>
          <p:cNvPr id="31" name="Connector: Curved 16">
            <a:extLst>
              <a:ext uri="{FF2B5EF4-FFF2-40B4-BE49-F238E27FC236}">
                <a16:creationId xmlns:a16="http://schemas.microsoft.com/office/drawing/2014/main" id="{AAFC1E3E-7BC6-3AF1-F467-EA520066701B}"/>
              </a:ext>
            </a:extLst>
          </p:cNvPr>
          <p:cNvCxnSpPr>
            <a:cxnSpLocks/>
            <a:endCxn id="30" idx="0"/>
          </p:cNvCxnSpPr>
          <p:nvPr/>
        </p:nvCxnSpPr>
        <p:spPr>
          <a:xfrm rot="16200000" flipH="1">
            <a:off x="8846706" y="3834076"/>
            <a:ext cx="646361" cy="1232138"/>
          </a:xfrm>
          <a:prstGeom prst="curvedConnector3">
            <a:avLst>
              <a:gd name="adj1" fmla="val 50000"/>
            </a:avLst>
          </a:prstGeom>
          <a:ln>
            <a:solidFill>
              <a:srgbClr val="861F4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77">
            <a:extLst>
              <a:ext uri="{FF2B5EF4-FFF2-40B4-BE49-F238E27FC236}">
                <a16:creationId xmlns:a16="http://schemas.microsoft.com/office/drawing/2014/main" id="{4157C91B-3273-30E8-9BA6-4F22F90AFCCC}"/>
              </a:ext>
            </a:extLst>
          </p:cNvPr>
          <p:cNvCxnSpPr>
            <a:cxnSpLocks/>
            <a:endCxn id="30" idx="0"/>
          </p:cNvCxnSpPr>
          <p:nvPr/>
        </p:nvCxnSpPr>
        <p:spPr>
          <a:xfrm rot="5400000">
            <a:off x="10058191" y="3854727"/>
            <a:ext cx="646363" cy="1190834"/>
          </a:xfrm>
          <a:prstGeom prst="curvedConnector3">
            <a:avLst>
              <a:gd name="adj1" fmla="val 50000"/>
            </a:avLst>
          </a:prstGeom>
          <a:ln>
            <a:solidFill>
              <a:srgbClr val="861F4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FD0CAD0-8DA6-5E2B-D1DA-FA434DC73B24}"/>
                  </a:ext>
                </a:extLst>
              </p:cNvPr>
              <p:cNvSpPr txBox="1"/>
              <p:nvPr/>
            </p:nvSpPr>
            <p:spPr>
              <a:xfrm>
                <a:off x="9659317" y="4322460"/>
                <a:ext cx="253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861F41"/>
                          </a:solidFill>
                          <a:latin typeface="Cambria Math" panose="02040503050406030204" pitchFamily="18" charset="0"/>
                          <a:ea typeface="Cambria Math" panose="02040503050406030204" pitchFamily="18" charset="0"/>
                        </a:rPr>
                        <m:t>⨂</m:t>
                      </m:r>
                    </m:oMath>
                  </m:oMathPara>
                </a14:m>
                <a:endParaRPr lang="en-US" dirty="0">
                  <a:solidFill>
                    <a:srgbClr val="861F41"/>
                  </a:solidFill>
                </a:endParaRPr>
              </a:p>
            </p:txBody>
          </p:sp>
        </mc:Choice>
        <mc:Fallback xmlns="">
          <p:sp>
            <p:nvSpPr>
              <p:cNvPr id="40" name="TextBox 39">
                <a:extLst>
                  <a:ext uri="{FF2B5EF4-FFF2-40B4-BE49-F238E27FC236}">
                    <a16:creationId xmlns:a16="http://schemas.microsoft.com/office/drawing/2014/main" id="{1FD0CAD0-8DA6-5E2B-D1DA-FA434DC73B24}"/>
                  </a:ext>
                </a:extLst>
              </p:cNvPr>
              <p:cNvSpPr txBox="1">
                <a:spLocks noRot="1" noChangeAspect="1" noMove="1" noResize="1" noEditPoints="1" noAdjustHandles="1" noChangeArrowheads="1" noChangeShapeType="1" noTextEdit="1"/>
              </p:cNvSpPr>
              <p:nvPr/>
            </p:nvSpPr>
            <p:spPr>
              <a:xfrm>
                <a:off x="9659317" y="4322460"/>
                <a:ext cx="253274" cy="276999"/>
              </a:xfrm>
              <a:prstGeom prst="rect">
                <a:avLst/>
              </a:prstGeom>
              <a:blipFill>
                <a:blip r:embed="rId3"/>
                <a:stretch>
                  <a:fillRect l="-23810" r="-23810" b="-17391"/>
                </a:stretch>
              </a:blipFill>
            </p:spPr>
            <p:txBody>
              <a:bodyPr/>
              <a:lstStyle/>
              <a:p>
                <a:r>
                  <a:rPr lang="en-US">
                    <a:noFill/>
                  </a:rPr>
                  <a:t> </a:t>
                </a:r>
              </a:p>
            </p:txBody>
          </p:sp>
        </mc:Fallback>
      </mc:AlternateContent>
      <p:graphicFrame>
        <p:nvGraphicFramePr>
          <p:cNvPr id="11" name="Table 14">
            <a:extLst>
              <a:ext uri="{FF2B5EF4-FFF2-40B4-BE49-F238E27FC236}">
                <a16:creationId xmlns:a16="http://schemas.microsoft.com/office/drawing/2014/main" id="{3E5B020F-BA65-3913-BD55-8D3180F3548F}"/>
              </a:ext>
            </a:extLst>
          </p:cNvPr>
          <p:cNvGraphicFramePr>
            <a:graphicFrameLocks noGrp="1"/>
          </p:cNvGraphicFramePr>
          <p:nvPr>
            <p:extLst>
              <p:ext uri="{D42A27DB-BD31-4B8C-83A1-F6EECF244321}">
                <p14:modId xmlns:p14="http://schemas.microsoft.com/office/powerpoint/2010/main" val="861173600"/>
              </p:ext>
            </p:extLst>
          </p:nvPr>
        </p:nvGraphicFramePr>
        <p:xfrm>
          <a:off x="7533142" y="2257842"/>
          <a:ext cx="2041361" cy="1922340"/>
        </p:xfrm>
        <a:graphic>
          <a:graphicData uri="http://schemas.openxmlformats.org/drawingml/2006/table">
            <a:tbl>
              <a:tblPr firstRow="1" bandRow="1">
                <a:tableStyleId>{5C22544A-7EE6-4342-B048-85BDC9FD1C3A}</a:tableStyleId>
              </a:tblPr>
              <a:tblGrid>
                <a:gridCol w="291623">
                  <a:extLst>
                    <a:ext uri="{9D8B030D-6E8A-4147-A177-3AD203B41FA5}">
                      <a16:colId xmlns:a16="http://schemas.microsoft.com/office/drawing/2014/main" val="2647953428"/>
                    </a:ext>
                  </a:extLst>
                </a:gridCol>
                <a:gridCol w="291623">
                  <a:extLst>
                    <a:ext uri="{9D8B030D-6E8A-4147-A177-3AD203B41FA5}">
                      <a16:colId xmlns:a16="http://schemas.microsoft.com/office/drawing/2014/main" val="3919185196"/>
                    </a:ext>
                  </a:extLst>
                </a:gridCol>
                <a:gridCol w="291623">
                  <a:extLst>
                    <a:ext uri="{9D8B030D-6E8A-4147-A177-3AD203B41FA5}">
                      <a16:colId xmlns:a16="http://schemas.microsoft.com/office/drawing/2014/main" val="3548847692"/>
                    </a:ext>
                  </a:extLst>
                </a:gridCol>
                <a:gridCol w="291623">
                  <a:extLst>
                    <a:ext uri="{9D8B030D-6E8A-4147-A177-3AD203B41FA5}">
                      <a16:colId xmlns:a16="http://schemas.microsoft.com/office/drawing/2014/main" val="3925682620"/>
                    </a:ext>
                  </a:extLst>
                </a:gridCol>
                <a:gridCol w="291623">
                  <a:extLst>
                    <a:ext uri="{9D8B030D-6E8A-4147-A177-3AD203B41FA5}">
                      <a16:colId xmlns:a16="http://schemas.microsoft.com/office/drawing/2014/main" val="729178177"/>
                    </a:ext>
                  </a:extLst>
                </a:gridCol>
                <a:gridCol w="291623">
                  <a:extLst>
                    <a:ext uri="{9D8B030D-6E8A-4147-A177-3AD203B41FA5}">
                      <a16:colId xmlns:a16="http://schemas.microsoft.com/office/drawing/2014/main" val="1352876718"/>
                    </a:ext>
                  </a:extLst>
                </a:gridCol>
                <a:gridCol w="291623">
                  <a:extLst>
                    <a:ext uri="{9D8B030D-6E8A-4147-A177-3AD203B41FA5}">
                      <a16:colId xmlns:a16="http://schemas.microsoft.com/office/drawing/2014/main" val="2760961821"/>
                    </a:ext>
                  </a:extLst>
                </a:gridCol>
              </a:tblGrid>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74620">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74620">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bl>
          </a:graphicData>
        </a:graphic>
      </p:graphicFrame>
      <p:graphicFrame>
        <p:nvGraphicFramePr>
          <p:cNvPr id="12" name="Table 14">
            <a:extLst>
              <a:ext uri="{FF2B5EF4-FFF2-40B4-BE49-F238E27FC236}">
                <a16:creationId xmlns:a16="http://schemas.microsoft.com/office/drawing/2014/main" id="{6E01C960-CDF6-D2A1-8BD6-46100E4485D4}"/>
              </a:ext>
            </a:extLst>
          </p:cNvPr>
          <p:cNvGraphicFramePr>
            <a:graphicFrameLocks noGrp="1"/>
          </p:cNvGraphicFramePr>
          <p:nvPr>
            <p:extLst>
              <p:ext uri="{D42A27DB-BD31-4B8C-83A1-F6EECF244321}">
                <p14:modId xmlns:p14="http://schemas.microsoft.com/office/powerpoint/2010/main" val="440859185"/>
              </p:ext>
            </p:extLst>
          </p:nvPr>
        </p:nvGraphicFramePr>
        <p:xfrm>
          <a:off x="10083313" y="2258517"/>
          <a:ext cx="1786953" cy="1922340"/>
        </p:xfrm>
        <a:graphic>
          <a:graphicData uri="http://schemas.openxmlformats.org/drawingml/2006/table">
            <a:tbl>
              <a:tblPr firstRow="1" bandRow="1">
                <a:tableStyleId>{5C22544A-7EE6-4342-B048-85BDC9FD1C3A}</a:tableStyleId>
              </a:tblPr>
              <a:tblGrid>
                <a:gridCol w="255279">
                  <a:extLst>
                    <a:ext uri="{9D8B030D-6E8A-4147-A177-3AD203B41FA5}">
                      <a16:colId xmlns:a16="http://schemas.microsoft.com/office/drawing/2014/main" val="2647953428"/>
                    </a:ext>
                  </a:extLst>
                </a:gridCol>
                <a:gridCol w="255279">
                  <a:extLst>
                    <a:ext uri="{9D8B030D-6E8A-4147-A177-3AD203B41FA5}">
                      <a16:colId xmlns:a16="http://schemas.microsoft.com/office/drawing/2014/main" val="3919185196"/>
                    </a:ext>
                  </a:extLst>
                </a:gridCol>
                <a:gridCol w="255279">
                  <a:extLst>
                    <a:ext uri="{9D8B030D-6E8A-4147-A177-3AD203B41FA5}">
                      <a16:colId xmlns:a16="http://schemas.microsoft.com/office/drawing/2014/main" val="3548847692"/>
                    </a:ext>
                  </a:extLst>
                </a:gridCol>
                <a:gridCol w="255279">
                  <a:extLst>
                    <a:ext uri="{9D8B030D-6E8A-4147-A177-3AD203B41FA5}">
                      <a16:colId xmlns:a16="http://schemas.microsoft.com/office/drawing/2014/main" val="3925682620"/>
                    </a:ext>
                  </a:extLst>
                </a:gridCol>
                <a:gridCol w="255279">
                  <a:extLst>
                    <a:ext uri="{9D8B030D-6E8A-4147-A177-3AD203B41FA5}">
                      <a16:colId xmlns:a16="http://schemas.microsoft.com/office/drawing/2014/main" val="729178177"/>
                    </a:ext>
                  </a:extLst>
                </a:gridCol>
                <a:gridCol w="255279">
                  <a:extLst>
                    <a:ext uri="{9D8B030D-6E8A-4147-A177-3AD203B41FA5}">
                      <a16:colId xmlns:a16="http://schemas.microsoft.com/office/drawing/2014/main" val="1352876718"/>
                    </a:ext>
                  </a:extLst>
                </a:gridCol>
                <a:gridCol w="255279">
                  <a:extLst>
                    <a:ext uri="{9D8B030D-6E8A-4147-A177-3AD203B41FA5}">
                      <a16:colId xmlns:a16="http://schemas.microsoft.com/office/drawing/2014/main" val="2760961821"/>
                    </a:ext>
                  </a:extLst>
                </a:gridCol>
              </a:tblGrid>
              <a:tr h="274620">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74620">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74620">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74620">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74620">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74620">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74620">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bl>
          </a:graphicData>
        </a:graphic>
      </p:graphicFrame>
      <p:graphicFrame>
        <p:nvGraphicFramePr>
          <p:cNvPr id="15" name="Table 14">
            <a:extLst>
              <a:ext uri="{FF2B5EF4-FFF2-40B4-BE49-F238E27FC236}">
                <a16:creationId xmlns:a16="http://schemas.microsoft.com/office/drawing/2014/main" id="{991A52D1-409C-FBFB-48DE-2A12940B0448}"/>
              </a:ext>
            </a:extLst>
          </p:cNvPr>
          <p:cNvGraphicFramePr>
            <a:graphicFrameLocks noGrp="1"/>
          </p:cNvGraphicFramePr>
          <p:nvPr>
            <p:extLst>
              <p:ext uri="{D42A27DB-BD31-4B8C-83A1-F6EECF244321}">
                <p14:modId xmlns:p14="http://schemas.microsoft.com/office/powerpoint/2010/main" val="3794030900"/>
              </p:ext>
            </p:extLst>
          </p:nvPr>
        </p:nvGraphicFramePr>
        <p:xfrm>
          <a:off x="7533142" y="2258137"/>
          <a:ext cx="2041361" cy="1922340"/>
        </p:xfrm>
        <a:graphic>
          <a:graphicData uri="http://schemas.openxmlformats.org/drawingml/2006/table">
            <a:tbl>
              <a:tblPr firstRow="1" bandRow="1">
                <a:tableStyleId>{5C22544A-7EE6-4342-B048-85BDC9FD1C3A}</a:tableStyleId>
              </a:tblPr>
              <a:tblGrid>
                <a:gridCol w="291623">
                  <a:extLst>
                    <a:ext uri="{9D8B030D-6E8A-4147-A177-3AD203B41FA5}">
                      <a16:colId xmlns:a16="http://schemas.microsoft.com/office/drawing/2014/main" val="2647953428"/>
                    </a:ext>
                  </a:extLst>
                </a:gridCol>
                <a:gridCol w="291623">
                  <a:extLst>
                    <a:ext uri="{9D8B030D-6E8A-4147-A177-3AD203B41FA5}">
                      <a16:colId xmlns:a16="http://schemas.microsoft.com/office/drawing/2014/main" val="3919185196"/>
                    </a:ext>
                  </a:extLst>
                </a:gridCol>
                <a:gridCol w="291623">
                  <a:extLst>
                    <a:ext uri="{9D8B030D-6E8A-4147-A177-3AD203B41FA5}">
                      <a16:colId xmlns:a16="http://schemas.microsoft.com/office/drawing/2014/main" val="3548847692"/>
                    </a:ext>
                  </a:extLst>
                </a:gridCol>
                <a:gridCol w="291623">
                  <a:extLst>
                    <a:ext uri="{9D8B030D-6E8A-4147-A177-3AD203B41FA5}">
                      <a16:colId xmlns:a16="http://schemas.microsoft.com/office/drawing/2014/main" val="3925682620"/>
                    </a:ext>
                  </a:extLst>
                </a:gridCol>
                <a:gridCol w="291623">
                  <a:extLst>
                    <a:ext uri="{9D8B030D-6E8A-4147-A177-3AD203B41FA5}">
                      <a16:colId xmlns:a16="http://schemas.microsoft.com/office/drawing/2014/main" val="729178177"/>
                    </a:ext>
                  </a:extLst>
                </a:gridCol>
                <a:gridCol w="291623">
                  <a:extLst>
                    <a:ext uri="{9D8B030D-6E8A-4147-A177-3AD203B41FA5}">
                      <a16:colId xmlns:a16="http://schemas.microsoft.com/office/drawing/2014/main" val="1352876718"/>
                    </a:ext>
                  </a:extLst>
                </a:gridCol>
                <a:gridCol w="291623">
                  <a:extLst>
                    <a:ext uri="{9D8B030D-6E8A-4147-A177-3AD203B41FA5}">
                      <a16:colId xmlns:a16="http://schemas.microsoft.com/office/drawing/2014/main" val="2760961821"/>
                    </a:ext>
                  </a:extLst>
                </a:gridCol>
              </a:tblGrid>
              <a:tr h="274620">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74620">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74620">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74620">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74620">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74620">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74620">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bl>
          </a:graphicData>
        </a:graphic>
      </p:graphicFrame>
      <p:graphicFrame>
        <p:nvGraphicFramePr>
          <p:cNvPr id="16" name="Table 14">
            <a:extLst>
              <a:ext uri="{FF2B5EF4-FFF2-40B4-BE49-F238E27FC236}">
                <a16:creationId xmlns:a16="http://schemas.microsoft.com/office/drawing/2014/main" id="{5F57338B-8F31-4AE0-0447-46C0610A860E}"/>
              </a:ext>
            </a:extLst>
          </p:cNvPr>
          <p:cNvGraphicFramePr>
            <a:graphicFrameLocks noGrp="1"/>
          </p:cNvGraphicFramePr>
          <p:nvPr>
            <p:extLst>
              <p:ext uri="{D42A27DB-BD31-4B8C-83A1-F6EECF244321}">
                <p14:modId xmlns:p14="http://schemas.microsoft.com/office/powerpoint/2010/main" val="362837839"/>
              </p:ext>
            </p:extLst>
          </p:nvPr>
        </p:nvGraphicFramePr>
        <p:xfrm>
          <a:off x="10083312" y="2257842"/>
          <a:ext cx="1786953" cy="1922340"/>
        </p:xfrm>
        <a:graphic>
          <a:graphicData uri="http://schemas.openxmlformats.org/drawingml/2006/table">
            <a:tbl>
              <a:tblPr firstRow="1" bandRow="1">
                <a:tableStyleId>{5C22544A-7EE6-4342-B048-85BDC9FD1C3A}</a:tableStyleId>
              </a:tblPr>
              <a:tblGrid>
                <a:gridCol w="255279">
                  <a:extLst>
                    <a:ext uri="{9D8B030D-6E8A-4147-A177-3AD203B41FA5}">
                      <a16:colId xmlns:a16="http://schemas.microsoft.com/office/drawing/2014/main" val="2647953428"/>
                    </a:ext>
                  </a:extLst>
                </a:gridCol>
                <a:gridCol w="255279">
                  <a:extLst>
                    <a:ext uri="{9D8B030D-6E8A-4147-A177-3AD203B41FA5}">
                      <a16:colId xmlns:a16="http://schemas.microsoft.com/office/drawing/2014/main" val="3919185196"/>
                    </a:ext>
                  </a:extLst>
                </a:gridCol>
                <a:gridCol w="255279">
                  <a:extLst>
                    <a:ext uri="{9D8B030D-6E8A-4147-A177-3AD203B41FA5}">
                      <a16:colId xmlns:a16="http://schemas.microsoft.com/office/drawing/2014/main" val="3548847692"/>
                    </a:ext>
                  </a:extLst>
                </a:gridCol>
                <a:gridCol w="255279">
                  <a:extLst>
                    <a:ext uri="{9D8B030D-6E8A-4147-A177-3AD203B41FA5}">
                      <a16:colId xmlns:a16="http://schemas.microsoft.com/office/drawing/2014/main" val="3925682620"/>
                    </a:ext>
                  </a:extLst>
                </a:gridCol>
                <a:gridCol w="255279">
                  <a:extLst>
                    <a:ext uri="{9D8B030D-6E8A-4147-A177-3AD203B41FA5}">
                      <a16:colId xmlns:a16="http://schemas.microsoft.com/office/drawing/2014/main" val="729178177"/>
                    </a:ext>
                  </a:extLst>
                </a:gridCol>
                <a:gridCol w="255279">
                  <a:extLst>
                    <a:ext uri="{9D8B030D-6E8A-4147-A177-3AD203B41FA5}">
                      <a16:colId xmlns:a16="http://schemas.microsoft.com/office/drawing/2014/main" val="1352876718"/>
                    </a:ext>
                  </a:extLst>
                </a:gridCol>
                <a:gridCol w="255279">
                  <a:extLst>
                    <a:ext uri="{9D8B030D-6E8A-4147-A177-3AD203B41FA5}">
                      <a16:colId xmlns:a16="http://schemas.microsoft.com/office/drawing/2014/main" val="2760961821"/>
                    </a:ext>
                  </a:extLst>
                </a:gridCol>
              </a:tblGrid>
              <a:tr h="274620">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74620">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74620">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74620">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74620">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74620">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bg2">
                              <a:lumMod val="10000"/>
                            </a:schemeClr>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74620">
                <a:tc>
                  <a:txBody>
                    <a:bodyPr/>
                    <a:lstStyle/>
                    <a:p>
                      <a:pPr algn="ctr"/>
                      <a:r>
                        <a:rPr lang="en-US" sz="1400" b="0" dirty="0">
                          <a:solidFill>
                            <a:schemeClr val="tx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FF0000"/>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bl>
          </a:graphicData>
        </a:graphic>
      </p:graphicFrame>
    </p:spTree>
    <p:extLst>
      <p:ext uri="{BB962C8B-B14F-4D97-AF65-F5344CB8AC3E}">
        <p14:creationId xmlns:p14="http://schemas.microsoft.com/office/powerpoint/2010/main" val="10415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horizontal)">
                                      <p:cBhvr>
                                        <p:cTn id="56" dur="500"/>
                                        <p:tgtEl>
                                          <p:spTgt spid="29"/>
                                        </p:tgtEl>
                                      </p:cBhvr>
                                    </p:animEffect>
                                  </p:childTnLst>
                                </p:cTn>
                              </p:par>
                              <p:par>
                                <p:cTn id="57" presetID="3"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linds(horizont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linds(horizontal)">
                                      <p:cBhvr>
                                        <p:cTn id="74" dur="500"/>
                                        <p:tgtEl>
                                          <p:spTgt spid="3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par>
                                <p:cTn id="78" presetID="3" presetClass="entr" presetSubtype="1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par>
                                <p:cTn id="81" presetID="3" presetClass="entr" presetSubtype="10" fill="hold" nodeType="withEffect">
                                  <p:stCondLst>
                                    <p:cond delay="50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3" grpId="0"/>
      <p:bldP spid="14" grpId="0"/>
      <p:bldP spid="22" grpId="0" animBg="1"/>
      <p:bldP spid="26" grpId="0"/>
      <p:bldP spid="2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Oblivious Table (OTAB)</a:t>
            </a:r>
          </a:p>
        </p:txBody>
      </p:sp>
      <p:pic>
        <p:nvPicPr>
          <p:cNvPr id="3" name="Picture 2" descr="A picture containing graphical user interface&#10;&#10;Description automatically generated">
            <a:extLst>
              <a:ext uri="{FF2B5EF4-FFF2-40B4-BE49-F238E27FC236}">
                <a16:creationId xmlns:a16="http://schemas.microsoft.com/office/drawing/2014/main" id="{4E89BDDB-D7D8-33EA-BA97-F536575AC4FE}"/>
              </a:ext>
            </a:extLst>
          </p:cNvPr>
          <p:cNvPicPr>
            <a:picLocks noChangeAspect="1"/>
          </p:cNvPicPr>
          <p:nvPr/>
        </p:nvPicPr>
        <p:blipFill>
          <a:blip r:embed="rId3"/>
          <a:stretch>
            <a:fillRect/>
          </a:stretch>
        </p:blipFill>
        <p:spPr>
          <a:xfrm flipH="1">
            <a:off x="4149033" y="1753296"/>
            <a:ext cx="811395" cy="811395"/>
          </a:xfrm>
          <a:prstGeom prst="rect">
            <a:avLst/>
          </a:prstGeom>
        </p:spPr>
      </p:pic>
      <p:pic>
        <p:nvPicPr>
          <p:cNvPr id="4" name="Picture 3" descr="Shape&#10;&#10;Description automatically generated">
            <a:extLst>
              <a:ext uri="{FF2B5EF4-FFF2-40B4-BE49-F238E27FC236}">
                <a16:creationId xmlns:a16="http://schemas.microsoft.com/office/drawing/2014/main" id="{92F0AFD8-932D-6AEB-BC81-CD558E0C195C}"/>
              </a:ext>
            </a:extLst>
          </p:cNvPr>
          <p:cNvPicPr>
            <a:picLocks noChangeAspect="1"/>
          </p:cNvPicPr>
          <p:nvPr/>
        </p:nvPicPr>
        <p:blipFill>
          <a:blip r:embed="rId4"/>
          <a:stretch>
            <a:fillRect/>
          </a:stretch>
        </p:blipFill>
        <p:spPr>
          <a:xfrm>
            <a:off x="4733981" y="1862408"/>
            <a:ext cx="480178" cy="548775"/>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EAAD9624-DE84-C631-9105-8CEBD1DC60FB}"/>
              </a:ext>
            </a:extLst>
          </p:cNvPr>
          <p:cNvPicPr>
            <a:picLocks noChangeAspect="1"/>
          </p:cNvPicPr>
          <p:nvPr/>
        </p:nvPicPr>
        <p:blipFill>
          <a:blip r:embed="rId3"/>
          <a:stretch>
            <a:fillRect/>
          </a:stretch>
        </p:blipFill>
        <p:spPr>
          <a:xfrm flipH="1">
            <a:off x="5690302" y="1753296"/>
            <a:ext cx="811395" cy="811395"/>
          </a:xfrm>
          <a:prstGeom prst="rect">
            <a:avLst/>
          </a:prstGeom>
        </p:spPr>
      </p:pic>
      <p:pic>
        <p:nvPicPr>
          <p:cNvPr id="22" name="Picture 21" descr="Shape&#10;&#10;Description automatically generated">
            <a:extLst>
              <a:ext uri="{FF2B5EF4-FFF2-40B4-BE49-F238E27FC236}">
                <a16:creationId xmlns:a16="http://schemas.microsoft.com/office/drawing/2014/main" id="{2BA19E68-131B-678A-8660-6E4924988608}"/>
              </a:ext>
            </a:extLst>
          </p:cNvPr>
          <p:cNvPicPr>
            <a:picLocks noChangeAspect="1"/>
          </p:cNvPicPr>
          <p:nvPr/>
        </p:nvPicPr>
        <p:blipFill>
          <a:blip r:embed="rId4"/>
          <a:stretch>
            <a:fillRect/>
          </a:stretch>
        </p:blipFill>
        <p:spPr>
          <a:xfrm>
            <a:off x="6281451" y="1862408"/>
            <a:ext cx="480178" cy="548775"/>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2E74E772-0B3B-B598-A5AE-526C15318004}"/>
              </a:ext>
            </a:extLst>
          </p:cNvPr>
          <p:cNvPicPr>
            <a:picLocks noChangeAspect="1"/>
          </p:cNvPicPr>
          <p:nvPr/>
        </p:nvPicPr>
        <p:blipFill>
          <a:blip r:embed="rId3"/>
          <a:stretch>
            <a:fillRect/>
          </a:stretch>
        </p:blipFill>
        <p:spPr>
          <a:xfrm flipH="1">
            <a:off x="7231572" y="1753296"/>
            <a:ext cx="811395" cy="811395"/>
          </a:xfrm>
          <a:prstGeom prst="rect">
            <a:avLst/>
          </a:prstGeom>
        </p:spPr>
      </p:pic>
      <p:pic>
        <p:nvPicPr>
          <p:cNvPr id="29" name="Picture 28" descr="Shape&#10;&#10;Description automatically generated">
            <a:extLst>
              <a:ext uri="{FF2B5EF4-FFF2-40B4-BE49-F238E27FC236}">
                <a16:creationId xmlns:a16="http://schemas.microsoft.com/office/drawing/2014/main" id="{83E50199-C465-EA10-1A59-8574B7487116}"/>
              </a:ext>
            </a:extLst>
          </p:cNvPr>
          <p:cNvPicPr>
            <a:picLocks noChangeAspect="1"/>
          </p:cNvPicPr>
          <p:nvPr/>
        </p:nvPicPr>
        <p:blipFill>
          <a:blip r:embed="rId4"/>
          <a:stretch>
            <a:fillRect/>
          </a:stretch>
        </p:blipFill>
        <p:spPr>
          <a:xfrm>
            <a:off x="7822721" y="1862408"/>
            <a:ext cx="480178" cy="548775"/>
          </a:xfrm>
          <a:prstGeom prst="rect">
            <a:avLst/>
          </a:prstGeom>
        </p:spPr>
      </p:pic>
      <p:pic>
        <p:nvPicPr>
          <p:cNvPr id="30" name="Picture 29">
            <a:extLst>
              <a:ext uri="{FF2B5EF4-FFF2-40B4-BE49-F238E27FC236}">
                <a16:creationId xmlns:a16="http://schemas.microsoft.com/office/drawing/2014/main" id="{5738A1E2-5875-5E8A-DE3D-E46BA11255B9}"/>
              </a:ext>
            </a:extLst>
          </p:cNvPr>
          <p:cNvPicPr>
            <a:picLocks noChangeAspect="1"/>
          </p:cNvPicPr>
          <p:nvPr/>
        </p:nvPicPr>
        <p:blipFill>
          <a:blip r:embed="rId5"/>
          <a:stretch>
            <a:fillRect/>
          </a:stretch>
        </p:blipFill>
        <p:spPr>
          <a:xfrm>
            <a:off x="4416607" y="1975256"/>
            <a:ext cx="281486" cy="281486"/>
          </a:xfrm>
          <a:prstGeom prst="rect">
            <a:avLst/>
          </a:prstGeom>
        </p:spPr>
      </p:pic>
      <p:pic>
        <p:nvPicPr>
          <p:cNvPr id="31" name="Picture 30">
            <a:extLst>
              <a:ext uri="{FF2B5EF4-FFF2-40B4-BE49-F238E27FC236}">
                <a16:creationId xmlns:a16="http://schemas.microsoft.com/office/drawing/2014/main" id="{3F051B2C-DD91-9E9B-E3B1-F099EDF8258B}"/>
              </a:ext>
            </a:extLst>
          </p:cNvPr>
          <p:cNvPicPr>
            <a:picLocks noChangeAspect="1"/>
          </p:cNvPicPr>
          <p:nvPr/>
        </p:nvPicPr>
        <p:blipFill>
          <a:blip r:embed="rId5"/>
          <a:stretch>
            <a:fillRect/>
          </a:stretch>
        </p:blipFill>
        <p:spPr>
          <a:xfrm>
            <a:off x="5947381" y="2008830"/>
            <a:ext cx="281486" cy="281486"/>
          </a:xfrm>
          <a:prstGeom prst="rect">
            <a:avLst/>
          </a:prstGeom>
        </p:spPr>
      </p:pic>
      <p:sp>
        <p:nvSpPr>
          <p:cNvPr id="32" name="TextBox 31">
            <a:extLst>
              <a:ext uri="{FF2B5EF4-FFF2-40B4-BE49-F238E27FC236}">
                <a16:creationId xmlns:a16="http://schemas.microsoft.com/office/drawing/2014/main" id="{52CDD5E9-A151-0864-7E49-37514D9DD146}"/>
              </a:ext>
            </a:extLst>
          </p:cNvPr>
          <p:cNvSpPr txBox="1"/>
          <p:nvPr/>
        </p:nvSpPr>
        <p:spPr>
          <a:xfrm>
            <a:off x="4448190" y="2879922"/>
            <a:ext cx="309700" cy="369332"/>
          </a:xfrm>
          <a:prstGeom prst="rect">
            <a:avLst/>
          </a:prstGeom>
          <a:noFill/>
        </p:spPr>
        <p:txBody>
          <a:bodyPr wrap="none" rtlCol="0">
            <a:spAutoFit/>
          </a:bodyPr>
          <a:lstStyle/>
          <a:p>
            <a:r>
              <a:rPr lang="en-US" dirty="0">
                <a:solidFill>
                  <a:srgbClr val="FF0000"/>
                </a:solidFill>
                <a:latin typeface="Bierstadt" panose="020B0004020202020204" pitchFamily="34" charset="0"/>
              </a:rPr>
              <a:t>1</a:t>
            </a:r>
          </a:p>
        </p:txBody>
      </p:sp>
      <p:sp>
        <p:nvSpPr>
          <p:cNvPr id="33" name="TextBox 32">
            <a:extLst>
              <a:ext uri="{FF2B5EF4-FFF2-40B4-BE49-F238E27FC236}">
                <a16:creationId xmlns:a16="http://schemas.microsoft.com/office/drawing/2014/main" id="{F450BC16-7838-B7B2-8039-410E08F72135}"/>
              </a:ext>
            </a:extLst>
          </p:cNvPr>
          <p:cNvSpPr txBox="1"/>
          <p:nvPr/>
        </p:nvSpPr>
        <p:spPr>
          <a:xfrm>
            <a:off x="5958663" y="2841710"/>
            <a:ext cx="309700" cy="369332"/>
          </a:xfrm>
          <a:prstGeom prst="rect">
            <a:avLst/>
          </a:prstGeom>
          <a:noFill/>
        </p:spPr>
        <p:txBody>
          <a:bodyPr wrap="none" rtlCol="0">
            <a:spAutoFit/>
          </a:bodyPr>
          <a:lstStyle/>
          <a:p>
            <a:r>
              <a:rPr lang="en-US" dirty="0">
                <a:solidFill>
                  <a:srgbClr val="FF0000"/>
                </a:solidFill>
                <a:latin typeface="Bierstadt" panose="020B0004020202020204" pitchFamily="34" charset="0"/>
              </a:rPr>
              <a:t>0</a:t>
            </a:r>
          </a:p>
        </p:txBody>
      </p:sp>
      <p:sp>
        <p:nvSpPr>
          <p:cNvPr id="34" name="TextBox 33">
            <a:extLst>
              <a:ext uri="{FF2B5EF4-FFF2-40B4-BE49-F238E27FC236}">
                <a16:creationId xmlns:a16="http://schemas.microsoft.com/office/drawing/2014/main" id="{1E20A32E-6154-CFF1-D0A7-6FA6A4FE4892}"/>
              </a:ext>
            </a:extLst>
          </p:cNvPr>
          <p:cNvSpPr txBox="1"/>
          <p:nvPr/>
        </p:nvSpPr>
        <p:spPr>
          <a:xfrm>
            <a:off x="7513021" y="2827617"/>
            <a:ext cx="309700" cy="369332"/>
          </a:xfrm>
          <a:prstGeom prst="rect">
            <a:avLst/>
          </a:prstGeom>
          <a:noFill/>
        </p:spPr>
        <p:txBody>
          <a:bodyPr wrap="none" rtlCol="0">
            <a:spAutoFit/>
          </a:bodyPr>
          <a:lstStyle/>
          <a:p>
            <a:r>
              <a:rPr lang="en-US" dirty="0">
                <a:solidFill>
                  <a:srgbClr val="FF0000"/>
                </a:solidFill>
                <a:latin typeface="Bierstadt" panose="020B0004020202020204" pitchFamily="34" charset="0"/>
              </a:rPr>
              <a:t>0</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A3568D-50B3-116E-CE6C-77C80FE72CF3}"/>
                  </a:ext>
                </a:extLst>
              </p:cNvPr>
              <p:cNvSpPr txBox="1"/>
              <p:nvPr/>
            </p:nvSpPr>
            <p:spPr>
              <a:xfrm>
                <a:off x="5243091" y="2891582"/>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35" name="TextBox 34">
                <a:extLst>
                  <a:ext uri="{FF2B5EF4-FFF2-40B4-BE49-F238E27FC236}">
                    <a16:creationId xmlns:a16="http://schemas.microsoft.com/office/drawing/2014/main" id="{70A3568D-50B3-116E-CE6C-77C80FE72CF3}"/>
                  </a:ext>
                </a:extLst>
              </p:cNvPr>
              <p:cNvSpPr txBox="1">
                <a:spLocks noRot="1" noChangeAspect="1" noMove="1" noResize="1" noEditPoints="1" noAdjustHandles="1" noChangeArrowheads="1" noChangeShapeType="1" noTextEdit="1"/>
              </p:cNvSpPr>
              <p:nvPr/>
            </p:nvSpPr>
            <p:spPr>
              <a:xfrm>
                <a:off x="5243091" y="2891582"/>
                <a:ext cx="282129" cy="276999"/>
              </a:xfrm>
              <a:prstGeom prst="rect">
                <a:avLst/>
              </a:prstGeom>
              <a:blipFill>
                <a:blip r:embed="rId6"/>
                <a:stretch>
                  <a:fillRect l="-21739" r="-26087"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A920D1A-62D9-8337-2839-55E1AD417C42}"/>
                  </a:ext>
                </a:extLst>
              </p:cNvPr>
              <p:cNvSpPr txBox="1"/>
              <p:nvPr/>
            </p:nvSpPr>
            <p:spPr>
              <a:xfrm>
                <a:off x="6801058" y="2874329"/>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36" name="TextBox 35">
                <a:extLst>
                  <a:ext uri="{FF2B5EF4-FFF2-40B4-BE49-F238E27FC236}">
                    <a16:creationId xmlns:a16="http://schemas.microsoft.com/office/drawing/2014/main" id="{8A920D1A-62D9-8337-2839-55E1AD417C42}"/>
                  </a:ext>
                </a:extLst>
              </p:cNvPr>
              <p:cNvSpPr txBox="1">
                <a:spLocks noRot="1" noChangeAspect="1" noMove="1" noResize="1" noEditPoints="1" noAdjustHandles="1" noChangeArrowheads="1" noChangeShapeType="1" noTextEdit="1"/>
              </p:cNvSpPr>
              <p:nvPr/>
            </p:nvSpPr>
            <p:spPr>
              <a:xfrm>
                <a:off x="6801058" y="2874329"/>
                <a:ext cx="282129" cy="276999"/>
              </a:xfrm>
              <a:prstGeom prst="rect">
                <a:avLst/>
              </a:prstGeom>
              <a:blipFill>
                <a:blip r:embed="rId7"/>
                <a:stretch>
                  <a:fillRect l="-26087" r="-26087" b="-17391"/>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B31D8231-9AF2-7FA9-2F4B-F2BA22696A4C}"/>
              </a:ext>
            </a:extLst>
          </p:cNvPr>
          <p:cNvSpPr txBox="1"/>
          <p:nvPr/>
        </p:nvSpPr>
        <p:spPr>
          <a:xfrm>
            <a:off x="3707139" y="2862668"/>
            <a:ext cx="691215" cy="369332"/>
          </a:xfrm>
          <a:prstGeom prst="rect">
            <a:avLst/>
          </a:prstGeom>
          <a:noFill/>
        </p:spPr>
        <p:txBody>
          <a:bodyPr wrap="none" rtlCol="0">
            <a:spAutoFit/>
          </a:bodyPr>
          <a:lstStyle/>
          <a:p>
            <a:r>
              <a:rPr lang="en-US" dirty="0">
                <a:solidFill>
                  <a:srgbClr val="FF0000"/>
                </a:solidFill>
                <a:latin typeface="Bierstadt" panose="020B0004020202020204" pitchFamily="34" charset="0"/>
              </a:rPr>
              <a:t>1     =</a:t>
            </a:r>
          </a:p>
        </p:txBody>
      </p:sp>
      <p:sp>
        <p:nvSpPr>
          <p:cNvPr id="99" name="Rectangle 98">
            <a:extLst>
              <a:ext uri="{FF2B5EF4-FFF2-40B4-BE49-F238E27FC236}">
                <a16:creationId xmlns:a16="http://schemas.microsoft.com/office/drawing/2014/main" id="{99AB053D-85D6-AC0F-13A0-4683BB1400EC}"/>
              </a:ext>
            </a:extLst>
          </p:cNvPr>
          <p:cNvSpPr/>
          <p:nvPr/>
        </p:nvSpPr>
        <p:spPr>
          <a:xfrm>
            <a:off x="8548092" y="3713836"/>
            <a:ext cx="930355" cy="461665"/>
          </a:xfrm>
          <a:prstGeom prst="rect">
            <a:avLst/>
          </a:prstGeom>
        </p:spPr>
        <p:txBody>
          <a:bodyPr wrap="square">
            <a:spAutoFit/>
          </a:bodyPr>
          <a:lstStyle/>
          <a:p>
            <a:pPr algn="ctr"/>
            <a:r>
              <a:rPr lang="en-US" sz="2400" dirty="0">
                <a:solidFill>
                  <a:schemeClr val="accent1">
                    <a:lumMod val="50000"/>
                  </a:schemeClr>
                </a:solidFill>
                <a:latin typeface="Bierstadt" panose="020B0004020202020204" pitchFamily="34" charset="0"/>
                <a:ea typeface="Helvetica Neue" panose="02000503000000020004" pitchFamily="2" charset="0"/>
                <a:cs typeface="Calibri" panose="020F0502020204030204" pitchFamily="34" charset="0"/>
              </a:rPr>
              <a:t>IDX</a:t>
            </a:r>
            <a:endParaRPr lang="en-US" sz="2400" dirty="0">
              <a:solidFill>
                <a:schemeClr val="accent1">
                  <a:lumMod val="50000"/>
                </a:schemeClr>
              </a:solidFill>
              <a:latin typeface="Bierstadt" panose="020B0004020202020204" pitchFamily="34" charset="0"/>
            </a:endParaRPr>
          </a:p>
        </p:txBody>
      </p:sp>
      <p:graphicFrame>
        <p:nvGraphicFramePr>
          <p:cNvPr id="100" name="Table 14">
            <a:extLst>
              <a:ext uri="{FF2B5EF4-FFF2-40B4-BE49-F238E27FC236}">
                <a16:creationId xmlns:a16="http://schemas.microsoft.com/office/drawing/2014/main" id="{D5B14C06-3E29-6389-2D02-94C0E6AFAB62}"/>
              </a:ext>
            </a:extLst>
          </p:cNvPr>
          <p:cNvGraphicFramePr>
            <a:graphicFrameLocks noGrp="1"/>
          </p:cNvGraphicFramePr>
          <p:nvPr>
            <p:extLst>
              <p:ext uri="{D42A27DB-BD31-4B8C-83A1-F6EECF244321}">
                <p14:modId xmlns:p14="http://schemas.microsoft.com/office/powerpoint/2010/main" val="1230702853"/>
              </p:ext>
            </p:extLst>
          </p:nvPr>
        </p:nvGraphicFramePr>
        <p:xfrm>
          <a:off x="8375232" y="4662865"/>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32272"/>
                  </a:ext>
                </a:extLst>
              </a:tr>
            </a:tbl>
          </a:graphicData>
        </a:graphic>
      </p:graphicFrame>
      <p:graphicFrame>
        <p:nvGraphicFramePr>
          <p:cNvPr id="101" name="Table 14">
            <a:extLst>
              <a:ext uri="{FF2B5EF4-FFF2-40B4-BE49-F238E27FC236}">
                <a16:creationId xmlns:a16="http://schemas.microsoft.com/office/drawing/2014/main" id="{5D1D74EE-1777-6AEF-362D-CA350FBF2717}"/>
              </a:ext>
            </a:extLst>
          </p:cNvPr>
          <p:cNvGraphicFramePr>
            <a:graphicFrameLocks noGrp="1"/>
          </p:cNvGraphicFramePr>
          <p:nvPr>
            <p:extLst>
              <p:ext uri="{D42A27DB-BD31-4B8C-83A1-F6EECF244321}">
                <p14:modId xmlns:p14="http://schemas.microsoft.com/office/powerpoint/2010/main" val="3981553814"/>
              </p:ext>
            </p:extLst>
          </p:nvPr>
        </p:nvGraphicFramePr>
        <p:xfrm>
          <a:off x="10465978" y="4680276"/>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928207"/>
                  </a:ext>
                </a:extLst>
              </a:tr>
            </a:tbl>
          </a:graphicData>
        </a:graphic>
      </p:graphicFrame>
      <p:sp>
        <p:nvSpPr>
          <p:cNvPr id="102" name="Rectangle 101">
            <a:extLst>
              <a:ext uri="{FF2B5EF4-FFF2-40B4-BE49-F238E27FC236}">
                <a16:creationId xmlns:a16="http://schemas.microsoft.com/office/drawing/2014/main" id="{A7F35498-18F0-EF7D-FA85-F78390670F82}"/>
              </a:ext>
            </a:extLst>
          </p:cNvPr>
          <p:cNvSpPr/>
          <p:nvPr/>
        </p:nvSpPr>
        <p:spPr>
          <a:xfrm>
            <a:off x="10667619" y="3713835"/>
            <a:ext cx="930355" cy="461665"/>
          </a:xfrm>
          <a:prstGeom prst="rect">
            <a:avLst/>
          </a:prstGeom>
        </p:spPr>
        <p:txBody>
          <a:bodyPr wrap="square">
            <a:spAutoFit/>
          </a:bodyPr>
          <a:lstStyle/>
          <a:p>
            <a:pPr algn="ctr"/>
            <a:r>
              <a:rPr lang="en-US" sz="2400" dirty="0">
                <a:solidFill>
                  <a:srgbClr val="7030A0"/>
                </a:solidFill>
                <a:latin typeface="Bierstadt" panose="020B0004020202020204" pitchFamily="34" charset="0"/>
                <a:ea typeface="Helvetica Neue" panose="02000503000000020004" pitchFamily="2" charset="0"/>
                <a:cs typeface="Calibri" panose="020F0502020204030204" pitchFamily="34" charset="0"/>
              </a:rPr>
              <a:t>AC</a:t>
            </a:r>
            <a:endParaRPr lang="en-US" sz="2400" dirty="0">
              <a:solidFill>
                <a:srgbClr val="7030A0"/>
              </a:solidFill>
              <a:latin typeface="Bierstadt" panose="020B0004020202020204" pitchFamily="34" charset="0"/>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66FB7E6-257A-C3D4-7E6C-FA99393653C2}"/>
                  </a:ext>
                </a:extLst>
              </p:cNvPr>
              <p:cNvSpPr txBox="1"/>
              <p:nvPr/>
            </p:nvSpPr>
            <p:spPr>
              <a:xfrm>
                <a:off x="8640971" y="4287329"/>
                <a:ext cx="819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03" name="TextBox 102">
                <a:extLst>
                  <a:ext uri="{FF2B5EF4-FFF2-40B4-BE49-F238E27FC236}">
                    <a16:creationId xmlns:a16="http://schemas.microsoft.com/office/drawing/2014/main" id="{366FB7E6-257A-C3D4-7E6C-FA99393653C2}"/>
                  </a:ext>
                </a:extLst>
              </p:cNvPr>
              <p:cNvSpPr txBox="1">
                <a:spLocks noRot="1" noChangeAspect="1" noMove="1" noResize="1" noEditPoints="1" noAdjustHandles="1" noChangeArrowheads="1" noChangeShapeType="1" noTextEdit="1"/>
              </p:cNvSpPr>
              <p:nvPr/>
            </p:nvSpPr>
            <p:spPr>
              <a:xfrm>
                <a:off x="8640971" y="4287329"/>
                <a:ext cx="819390"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02FEB18-0231-538B-DE2C-2BCA7E82E23B}"/>
                  </a:ext>
                </a:extLst>
              </p:cNvPr>
              <p:cNvSpPr txBox="1"/>
              <p:nvPr/>
            </p:nvSpPr>
            <p:spPr>
              <a:xfrm rot="5400000">
                <a:off x="7703904" y="5446213"/>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04" name="TextBox 103">
                <a:extLst>
                  <a:ext uri="{FF2B5EF4-FFF2-40B4-BE49-F238E27FC236}">
                    <a16:creationId xmlns:a16="http://schemas.microsoft.com/office/drawing/2014/main" id="{202FEB18-0231-538B-DE2C-2BCA7E82E23B}"/>
                  </a:ext>
                </a:extLst>
              </p:cNvPr>
              <p:cNvSpPr txBox="1">
                <a:spLocks noRot="1" noChangeAspect="1" noMove="1" noResize="1" noEditPoints="1" noAdjustHandles="1" noChangeArrowheads="1" noChangeShapeType="1" noTextEdit="1"/>
              </p:cNvSpPr>
              <p:nvPr/>
            </p:nvSpPr>
            <p:spPr>
              <a:xfrm rot="5400000">
                <a:off x="7703904" y="5446213"/>
                <a:ext cx="795411" cy="369332"/>
              </a:xfrm>
              <a:prstGeom prst="rect">
                <a:avLst/>
              </a:prstGeom>
              <a:blipFill>
                <a:blip r:embed="rId9"/>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7FE45B6B-7B4D-7388-434B-C98C19DC7F25}"/>
                  </a:ext>
                </a:extLst>
              </p:cNvPr>
              <p:cNvSpPr txBox="1"/>
              <p:nvPr/>
            </p:nvSpPr>
            <p:spPr>
              <a:xfrm>
                <a:off x="10774396" y="4287329"/>
                <a:ext cx="718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05" name="TextBox 104">
                <a:extLst>
                  <a:ext uri="{FF2B5EF4-FFF2-40B4-BE49-F238E27FC236}">
                    <a16:creationId xmlns:a16="http://schemas.microsoft.com/office/drawing/2014/main" id="{7FE45B6B-7B4D-7388-434B-C98C19DC7F25}"/>
                  </a:ext>
                </a:extLst>
              </p:cNvPr>
              <p:cNvSpPr txBox="1">
                <a:spLocks noRot="1" noChangeAspect="1" noMove="1" noResize="1" noEditPoints="1" noAdjustHandles="1" noChangeArrowheads="1" noChangeShapeType="1" noTextEdit="1"/>
              </p:cNvSpPr>
              <p:nvPr/>
            </p:nvSpPr>
            <p:spPr>
              <a:xfrm>
                <a:off x="10774396" y="4287329"/>
                <a:ext cx="718466" cy="369332"/>
              </a:xfrm>
              <a:prstGeom prst="rect">
                <a:avLst/>
              </a:prstGeom>
              <a:blipFill>
                <a:blip r:embed="rId10"/>
                <a:stretch>
                  <a:fillRect b="-16667"/>
                </a:stretch>
              </a:blipFill>
            </p:spPr>
            <p:txBody>
              <a:bodyPr/>
              <a:lstStyle/>
              <a:p>
                <a:r>
                  <a:rPr lang="en-US">
                    <a:noFill/>
                  </a:rPr>
                  <a:t> </a:t>
                </a:r>
              </a:p>
            </p:txBody>
          </p:sp>
        </mc:Fallback>
      </mc:AlternateContent>
      <p:sp>
        <p:nvSpPr>
          <p:cNvPr id="146" name="Rounded Rectangle 145">
            <a:extLst>
              <a:ext uri="{FF2B5EF4-FFF2-40B4-BE49-F238E27FC236}">
                <a16:creationId xmlns:a16="http://schemas.microsoft.com/office/drawing/2014/main" id="{EF87B5E4-305C-171C-BAC5-56C0867A1BE6}"/>
              </a:ext>
            </a:extLst>
          </p:cNvPr>
          <p:cNvSpPr/>
          <p:nvPr/>
        </p:nvSpPr>
        <p:spPr>
          <a:xfrm>
            <a:off x="3590622" y="3988170"/>
            <a:ext cx="1598680" cy="2534557"/>
          </a:xfrm>
          <a:prstGeom prst="roundRect">
            <a:avLst/>
          </a:prstGeom>
          <a:solidFill>
            <a:srgbClr val="861F4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200" i="0" u="none" strike="noStrike" cap="none" spc="0" normalizeH="0" baseline="0" dirty="0">
                <a:ln>
                  <a:noFill/>
                </a:ln>
                <a:solidFill>
                  <a:schemeClr val="bg1"/>
                </a:solidFill>
                <a:effectLst/>
                <a:uFillTx/>
                <a:latin typeface="+mn-lt"/>
                <a:ea typeface="+mn-ea"/>
                <a:cs typeface="+mn-cs"/>
                <a:sym typeface="Helvetica Light"/>
              </a:rPr>
              <a:t>ORAM</a:t>
            </a:r>
          </a:p>
        </p:txBody>
      </p:sp>
      <p:grpSp>
        <p:nvGrpSpPr>
          <p:cNvPr id="147" name="Group 146">
            <a:extLst>
              <a:ext uri="{FF2B5EF4-FFF2-40B4-BE49-F238E27FC236}">
                <a16:creationId xmlns:a16="http://schemas.microsoft.com/office/drawing/2014/main" id="{8C994AE9-0FF2-F6B1-C0C7-2D787BAEC5D3}"/>
              </a:ext>
            </a:extLst>
          </p:cNvPr>
          <p:cNvGrpSpPr/>
          <p:nvPr/>
        </p:nvGrpSpPr>
        <p:grpSpPr>
          <a:xfrm>
            <a:off x="1313357" y="3928344"/>
            <a:ext cx="2246802" cy="515462"/>
            <a:chOff x="2174526" y="4657547"/>
            <a:chExt cx="3498288" cy="802579"/>
          </a:xfrm>
        </p:grpSpPr>
        <p:cxnSp>
          <p:nvCxnSpPr>
            <p:cNvPr id="148" name="Straight Arrow Connector 147">
              <a:extLst>
                <a:ext uri="{FF2B5EF4-FFF2-40B4-BE49-F238E27FC236}">
                  <a16:creationId xmlns:a16="http://schemas.microsoft.com/office/drawing/2014/main" id="{844A559C-B8EF-CC54-2711-A0D4439FBFDD}"/>
                </a:ext>
              </a:extLst>
            </p:cNvPr>
            <p:cNvCxnSpPr/>
            <p:nvPr/>
          </p:nvCxnSpPr>
          <p:spPr>
            <a:xfrm flipH="1">
              <a:off x="2174526" y="5460126"/>
              <a:ext cx="349828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4E317010-098D-2AD5-F19B-A758F7E2EE3F}"/>
                    </a:ext>
                  </a:extLst>
                </p:cNvPr>
                <p:cNvSpPr/>
                <p:nvPr/>
              </p:nvSpPr>
              <p:spPr>
                <a:xfrm>
                  <a:off x="2441187" y="4803113"/>
                  <a:ext cx="1540762" cy="622975"/>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read </a:t>
                  </a:r>
                  <a14:m>
                    <m:oMath xmlns:m="http://schemas.openxmlformats.org/officeDocument/2006/math">
                      <m:sSub>
                        <m:sSubPr>
                          <m:ctrlPr>
                            <a:rPr lang="en-US" sz="2000" b="0" i="1" dirty="0" smtClean="0">
                              <a:solidFill>
                                <a:schemeClr val="bg2">
                                  <a:lumMod val="10000"/>
                                </a:schemeClr>
                              </a:solidFill>
                              <a:latin typeface="Cambria Math" panose="02040503050406030204" pitchFamily="18" charset="0"/>
                              <a:ea typeface="Helvetica Neue" charset="0"/>
                              <a:cs typeface="Helvetica Neue" charset="0"/>
                            </a:rPr>
                          </m:ctrlPr>
                        </m:sSubPr>
                        <m:e>
                          <m:r>
                            <a:rPr lang="en-US" sz="2000" b="0" i="1" dirty="0" smtClean="0">
                              <a:solidFill>
                                <a:schemeClr val="bg2">
                                  <a:lumMod val="10000"/>
                                </a:schemeClr>
                              </a:solidFill>
                              <a:latin typeface="Cambria Math" panose="02040503050406030204" pitchFamily="18" charset="0"/>
                              <a:ea typeface="Helvetica Neue" charset="0"/>
                              <a:cs typeface="Helvetica Neue" charset="0"/>
                            </a:rPr>
                            <m:t>𝑐</m:t>
                          </m:r>
                        </m:e>
                        <m:sub>
                          <m:r>
                            <a:rPr lang="en-US" sz="2000" i="1" dirty="0" smtClean="0">
                              <a:solidFill>
                                <a:schemeClr val="bg2">
                                  <a:lumMod val="10000"/>
                                </a:schemeClr>
                              </a:solidFill>
                              <a:latin typeface="Cambria Math" panose="02040503050406030204" pitchFamily="18" charset="0"/>
                              <a:ea typeface="Helvetica Neue" charset="0"/>
                              <a:cs typeface="Helvetica Neue" charset="0"/>
                            </a:rPr>
                            <m:t>1</m:t>
                          </m:r>
                        </m:sub>
                      </m:sSub>
                    </m:oMath>
                  </a14:m>
                  <a:endParaRPr lang="en-US" sz="1400" dirty="0">
                    <a:solidFill>
                      <a:schemeClr val="bg2">
                        <a:lumMod val="10000"/>
                      </a:schemeClr>
                    </a:solidFill>
                  </a:endParaRPr>
                </a:p>
              </p:txBody>
            </p:sp>
          </mc:Choice>
          <mc:Fallback xmlns="">
            <p:sp>
              <p:nvSpPr>
                <p:cNvPr id="149" name="Rectangle 148">
                  <a:extLst>
                    <a:ext uri="{FF2B5EF4-FFF2-40B4-BE49-F238E27FC236}">
                      <a16:creationId xmlns:a16="http://schemas.microsoft.com/office/drawing/2014/main" id="{4E317010-098D-2AD5-F19B-A758F7E2EE3F}"/>
                    </a:ext>
                  </a:extLst>
                </p:cNvPr>
                <p:cNvSpPr>
                  <a:spLocks noRot="1" noChangeAspect="1" noMove="1" noResize="1" noEditPoints="1" noAdjustHandles="1" noChangeArrowheads="1" noChangeShapeType="1" noTextEdit="1"/>
                </p:cNvSpPr>
                <p:nvPr/>
              </p:nvSpPr>
              <p:spPr>
                <a:xfrm>
                  <a:off x="2441187" y="4803113"/>
                  <a:ext cx="1540762" cy="622975"/>
                </a:xfrm>
                <a:prstGeom prst="rect">
                  <a:avLst/>
                </a:prstGeom>
                <a:blipFill>
                  <a:blip r:embed="rId11"/>
                  <a:stretch>
                    <a:fillRect l="-7692" t="-12500" b="-25000"/>
                  </a:stretch>
                </a:blipFill>
              </p:spPr>
              <p:txBody>
                <a:bodyPr/>
                <a:lstStyle/>
                <a:p>
                  <a:r>
                    <a:rPr lang="en-US">
                      <a:noFill/>
                    </a:rPr>
                    <a:t> </a:t>
                  </a:r>
                </a:p>
              </p:txBody>
            </p:sp>
          </mc:Fallback>
        </mc:AlternateContent>
        <p:grpSp>
          <p:nvGrpSpPr>
            <p:cNvPr id="150" name="Group 149">
              <a:extLst>
                <a:ext uri="{FF2B5EF4-FFF2-40B4-BE49-F238E27FC236}">
                  <a16:creationId xmlns:a16="http://schemas.microsoft.com/office/drawing/2014/main" id="{AC7E94B2-B1E4-3F6F-B0FB-77CF783905EE}"/>
                </a:ext>
              </a:extLst>
            </p:cNvPr>
            <p:cNvGrpSpPr/>
            <p:nvPr/>
          </p:nvGrpSpPr>
          <p:grpSpPr>
            <a:xfrm>
              <a:off x="3771973" y="4657547"/>
              <a:ext cx="512009" cy="617641"/>
              <a:chOff x="4250944" y="4518897"/>
              <a:chExt cx="512009" cy="617641"/>
            </a:xfrm>
          </p:grpSpPr>
          <p:pic>
            <p:nvPicPr>
              <p:cNvPr id="151" name="Picture 150">
                <a:extLst>
                  <a:ext uri="{FF2B5EF4-FFF2-40B4-BE49-F238E27FC236}">
                    <a16:creationId xmlns:a16="http://schemas.microsoft.com/office/drawing/2014/main" id="{3501327E-2E91-BFB9-680C-E977E57A2142}"/>
                  </a:ext>
                </a:extLst>
              </p:cNvPr>
              <p:cNvPicPr>
                <a:picLocks noChangeAspect="1"/>
              </p:cNvPicPr>
              <p:nvPr/>
            </p:nvPicPr>
            <p:blipFill>
              <a:blip r:embed="rId12"/>
              <a:stretch>
                <a:fillRect/>
              </a:stretch>
            </p:blipFill>
            <p:spPr>
              <a:xfrm>
                <a:off x="4250944" y="4624528"/>
                <a:ext cx="512009" cy="512010"/>
              </a:xfrm>
              <a:prstGeom prst="rect">
                <a:avLst/>
              </a:prstGeom>
            </p:spPr>
          </p:pic>
          <p:pic>
            <p:nvPicPr>
              <p:cNvPr id="152" name="Picture 151">
                <a:extLst>
                  <a:ext uri="{FF2B5EF4-FFF2-40B4-BE49-F238E27FC236}">
                    <a16:creationId xmlns:a16="http://schemas.microsoft.com/office/drawing/2014/main" id="{C1C696DF-D390-3644-AB13-4D42318C1E15}"/>
                  </a:ext>
                </a:extLst>
              </p:cNvPr>
              <p:cNvPicPr>
                <a:picLocks noChangeAspect="1"/>
              </p:cNvPicPr>
              <p:nvPr/>
            </p:nvPicPr>
            <p:blipFill>
              <a:blip r:embed="rId13"/>
              <a:stretch>
                <a:fillRect/>
              </a:stretch>
            </p:blipFill>
            <p:spPr>
              <a:xfrm>
                <a:off x="4506949" y="4518897"/>
                <a:ext cx="248452" cy="248452"/>
              </a:xfrm>
              <a:prstGeom prst="rect">
                <a:avLst/>
              </a:prstGeom>
            </p:spPr>
          </p:pic>
        </p:grpSp>
      </p:grpSp>
      <p:grpSp>
        <p:nvGrpSpPr>
          <p:cNvPr id="153" name="Group 152">
            <a:extLst>
              <a:ext uri="{FF2B5EF4-FFF2-40B4-BE49-F238E27FC236}">
                <a16:creationId xmlns:a16="http://schemas.microsoft.com/office/drawing/2014/main" id="{E6BA8A9C-5AE9-2844-BEC1-E129BB15B221}"/>
              </a:ext>
            </a:extLst>
          </p:cNvPr>
          <p:cNvGrpSpPr/>
          <p:nvPr/>
        </p:nvGrpSpPr>
        <p:grpSpPr>
          <a:xfrm>
            <a:off x="5201299" y="4044069"/>
            <a:ext cx="2230721" cy="604782"/>
            <a:chOff x="7214313" y="2802885"/>
            <a:chExt cx="6215937" cy="481840"/>
          </a:xfrm>
        </p:grpSpPr>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4A48548F-8C24-E2C8-09EA-C3A55A3AA971}"/>
                    </a:ext>
                  </a:extLst>
                </p:cNvPr>
                <p:cNvSpPr/>
                <p:nvPr/>
              </p:nvSpPr>
              <p:spPr>
                <a:xfrm>
                  <a:off x="8041156" y="2802885"/>
                  <a:ext cx="3266302" cy="481840"/>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R&amp;W to </a:t>
                  </a:r>
                  <a14:m>
                    <m:oMath xmlns:m="http://schemas.openxmlformats.org/officeDocument/2006/math">
                      <m:r>
                        <a:rPr lang="en-US" sz="2000" i="1" dirty="0" smtClean="0">
                          <a:solidFill>
                            <a:schemeClr val="bg2">
                              <a:lumMod val="10000"/>
                            </a:schemeClr>
                          </a:solidFill>
                          <a:latin typeface="Cambria Math" panose="02040503050406030204" pitchFamily="18" charset="0"/>
                          <a:ea typeface="Helvetica Neue" charset="0"/>
                          <a:cs typeface="Helvetica Neue" charset="0"/>
                        </a:rPr>
                        <m:t>1,2,4,9</m:t>
                      </m:r>
                    </m:oMath>
                  </a14:m>
                  <a:endParaRPr lang="en-US" sz="1400" dirty="0">
                    <a:solidFill>
                      <a:schemeClr val="bg2">
                        <a:lumMod val="10000"/>
                      </a:schemeClr>
                    </a:solidFill>
                  </a:endParaRPr>
                </a:p>
              </p:txBody>
            </p:sp>
          </mc:Choice>
          <mc:Fallback xmlns="">
            <p:sp>
              <p:nvSpPr>
                <p:cNvPr id="154" name="Rectangle 153">
                  <a:extLst>
                    <a:ext uri="{FF2B5EF4-FFF2-40B4-BE49-F238E27FC236}">
                      <a16:creationId xmlns:a16="http://schemas.microsoft.com/office/drawing/2014/main" id="{4A48548F-8C24-E2C8-09EA-C3A55A3AA971}"/>
                    </a:ext>
                  </a:extLst>
                </p:cNvPr>
                <p:cNvSpPr>
                  <a:spLocks noRot="1" noChangeAspect="1" noMove="1" noResize="1" noEditPoints="1" noAdjustHandles="1" noChangeArrowheads="1" noChangeShapeType="1" noTextEdit="1"/>
                </p:cNvSpPr>
                <p:nvPr/>
              </p:nvSpPr>
              <p:spPr>
                <a:xfrm>
                  <a:off x="8041156" y="2802885"/>
                  <a:ext cx="3266302" cy="481840"/>
                </a:xfrm>
                <a:prstGeom prst="rect">
                  <a:avLst/>
                </a:prstGeom>
                <a:blipFill>
                  <a:blip r:embed="rId14"/>
                  <a:stretch>
                    <a:fillRect l="-5319" t="-8163" r="-55319"/>
                  </a:stretch>
                </a:blipFill>
              </p:spPr>
              <p:txBody>
                <a:bodyPr/>
                <a:lstStyle/>
                <a:p>
                  <a:r>
                    <a:rPr lang="en-US">
                      <a:noFill/>
                    </a:rPr>
                    <a:t> </a:t>
                  </a:r>
                </a:p>
              </p:txBody>
            </p:sp>
          </mc:Fallback>
        </mc:AlternateContent>
        <p:cxnSp>
          <p:nvCxnSpPr>
            <p:cNvPr id="155" name="Straight Arrow Connector 154">
              <a:extLst>
                <a:ext uri="{FF2B5EF4-FFF2-40B4-BE49-F238E27FC236}">
                  <a16:creationId xmlns:a16="http://schemas.microsoft.com/office/drawing/2014/main" id="{29795D68-94F0-7B6A-0F29-036F23EB089C}"/>
                </a:ext>
              </a:extLst>
            </p:cNvPr>
            <p:cNvCxnSpPr>
              <a:cxnSpLocks/>
            </p:cNvCxnSpPr>
            <p:nvPr/>
          </p:nvCxnSpPr>
          <p:spPr>
            <a:xfrm flipH="1">
              <a:off x="7214313" y="3135392"/>
              <a:ext cx="6215937"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5BA706A-4271-4443-DABC-3F9E6730D612}"/>
              </a:ext>
            </a:extLst>
          </p:cNvPr>
          <p:cNvGrpSpPr/>
          <p:nvPr/>
        </p:nvGrpSpPr>
        <p:grpSpPr>
          <a:xfrm>
            <a:off x="1313074" y="4557444"/>
            <a:ext cx="2246802" cy="511573"/>
            <a:chOff x="2174526" y="5392283"/>
            <a:chExt cx="3498288" cy="796524"/>
          </a:xfrm>
        </p:grpSpPr>
        <p:cxnSp>
          <p:nvCxnSpPr>
            <p:cNvPr id="157" name="Straight Arrow Connector 156">
              <a:extLst>
                <a:ext uri="{FF2B5EF4-FFF2-40B4-BE49-F238E27FC236}">
                  <a16:creationId xmlns:a16="http://schemas.microsoft.com/office/drawing/2014/main" id="{3C1C65AB-3395-54EE-FBED-954C968F78BD}"/>
                </a:ext>
              </a:extLst>
            </p:cNvPr>
            <p:cNvCxnSpPr/>
            <p:nvPr/>
          </p:nvCxnSpPr>
          <p:spPr>
            <a:xfrm flipH="1">
              <a:off x="2174526" y="6188807"/>
              <a:ext cx="3498288"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959829A6-A5C7-E5A1-1FB9-424AC92E4DCA}"/>
                </a:ext>
              </a:extLst>
            </p:cNvPr>
            <p:cNvGrpSpPr/>
            <p:nvPr/>
          </p:nvGrpSpPr>
          <p:grpSpPr>
            <a:xfrm>
              <a:off x="5112310" y="5392283"/>
              <a:ext cx="512008" cy="617645"/>
              <a:chOff x="4292209" y="4529213"/>
              <a:chExt cx="512008" cy="617645"/>
            </a:xfrm>
          </p:grpSpPr>
          <p:pic>
            <p:nvPicPr>
              <p:cNvPr id="160" name="Picture 159">
                <a:extLst>
                  <a:ext uri="{FF2B5EF4-FFF2-40B4-BE49-F238E27FC236}">
                    <a16:creationId xmlns:a16="http://schemas.microsoft.com/office/drawing/2014/main" id="{F6499E7F-AADF-5F4E-4E88-1D22DC3329F5}"/>
                  </a:ext>
                </a:extLst>
              </p:cNvPr>
              <p:cNvPicPr>
                <a:picLocks noChangeAspect="1"/>
              </p:cNvPicPr>
              <p:nvPr/>
            </p:nvPicPr>
            <p:blipFill>
              <a:blip r:embed="rId12"/>
              <a:stretch>
                <a:fillRect/>
              </a:stretch>
            </p:blipFill>
            <p:spPr>
              <a:xfrm>
                <a:off x="4292209" y="4634851"/>
                <a:ext cx="512008" cy="512007"/>
              </a:xfrm>
              <a:prstGeom prst="rect">
                <a:avLst/>
              </a:prstGeom>
            </p:spPr>
          </p:pic>
          <p:pic>
            <p:nvPicPr>
              <p:cNvPr id="161" name="Picture 160">
                <a:extLst>
                  <a:ext uri="{FF2B5EF4-FFF2-40B4-BE49-F238E27FC236}">
                    <a16:creationId xmlns:a16="http://schemas.microsoft.com/office/drawing/2014/main" id="{92028C61-EEC3-807B-37AD-25E24CFC8DE5}"/>
                  </a:ext>
                </a:extLst>
              </p:cNvPr>
              <p:cNvPicPr>
                <a:picLocks noChangeAspect="1"/>
              </p:cNvPicPr>
              <p:nvPr/>
            </p:nvPicPr>
            <p:blipFill>
              <a:blip r:embed="rId13"/>
              <a:stretch>
                <a:fillRect/>
              </a:stretch>
            </p:blipFill>
            <p:spPr>
              <a:xfrm>
                <a:off x="4548214" y="4529213"/>
                <a:ext cx="248452" cy="248452"/>
              </a:xfrm>
              <a:prstGeom prst="rect">
                <a:avLst/>
              </a:prstGeom>
            </p:spPr>
          </p:pic>
        </p:gr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6AD3370D-2CC6-39DB-4121-9A3F6FD9E58A}"/>
                    </a:ext>
                  </a:extLst>
                </p:cNvPr>
                <p:cNvSpPr/>
                <p:nvPr/>
              </p:nvSpPr>
              <p:spPr>
                <a:xfrm>
                  <a:off x="3699852" y="5556884"/>
                  <a:ext cx="1612844" cy="622975"/>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write </a:t>
                  </a:r>
                  <a14:m>
                    <m:oMath xmlns:m="http://schemas.openxmlformats.org/officeDocument/2006/math">
                      <m:sSub>
                        <m:sSubPr>
                          <m:ctrlPr>
                            <a:rPr lang="en-US" sz="2000" b="0" i="1" dirty="0" smtClean="0">
                              <a:solidFill>
                                <a:schemeClr val="bg2">
                                  <a:lumMod val="10000"/>
                                </a:schemeClr>
                              </a:solidFill>
                              <a:latin typeface="Cambria Math" panose="02040503050406030204" pitchFamily="18" charset="0"/>
                              <a:ea typeface="Helvetica Neue" charset="0"/>
                              <a:cs typeface="Helvetica Neue" charset="0"/>
                            </a:rPr>
                          </m:ctrlPr>
                        </m:sSubPr>
                        <m:e>
                          <m:r>
                            <a:rPr lang="en-US" sz="2000" b="0" i="1" dirty="0" smtClean="0">
                              <a:solidFill>
                                <a:schemeClr val="bg2">
                                  <a:lumMod val="10000"/>
                                </a:schemeClr>
                              </a:solidFill>
                              <a:latin typeface="Cambria Math" panose="02040503050406030204" pitchFamily="18" charset="0"/>
                              <a:ea typeface="Helvetica Neue" charset="0"/>
                              <a:cs typeface="Helvetica Neue" charset="0"/>
                            </a:rPr>
                            <m:t>𝑐</m:t>
                          </m:r>
                        </m:e>
                        <m:sub>
                          <m:r>
                            <a:rPr lang="en-US" sz="2000" i="1" dirty="0" smtClean="0">
                              <a:solidFill>
                                <a:schemeClr val="bg2">
                                  <a:lumMod val="10000"/>
                                </a:schemeClr>
                              </a:solidFill>
                              <a:latin typeface="Cambria Math" panose="02040503050406030204" pitchFamily="18" charset="0"/>
                              <a:ea typeface="Helvetica Neue" charset="0"/>
                              <a:cs typeface="Helvetica Neue" charset="0"/>
                            </a:rPr>
                            <m:t>1</m:t>
                          </m:r>
                        </m:sub>
                      </m:sSub>
                    </m:oMath>
                  </a14:m>
                  <a:endParaRPr lang="en-US" sz="1400" dirty="0">
                    <a:solidFill>
                      <a:schemeClr val="bg2">
                        <a:lumMod val="10000"/>
                      </a:schemeClr>
                    </a:solidFill>
                  </a:endParaRPr>
                </a:p>
              </p:txBody>
            </p:sp>
          </mc:Choice>
          <mc:Fallback xmlns="">
            <p:sp>
              <p:nvSpPr>
                <p:cNvPr id="159" name="Rectangle 158">
                  <a:extLst>
                    <a:ext uri="{FF2B5EF4-FFF2-40B4-BE49-F238E27FC236}">
                      <a16:creationId xmlns:a16="http://schemas.microsoft.com/office/drawing/2014/main" id="{6AD3370D-2CC6-39DB-4121-9A3F6FD9E58A}"/>
                    </a:ext>
                  </a:extLst>
                </p:cNvPr>
                <p:cNvSpPr>
                  <a:spLocks noRot="1" noChangeAspect="1" noMove="1" noResize="1" noEditPoints="1" noAdjustHandles="1" noChangeArrowheads="1" noChangeShapeType="1" noTextEdit="1"/>
                </p:cNvSpPr>
                <p:nvPr/>
              </p:nvSpPr>
              <p:spPr>
                <a:xfrm>
                  <a:off x="3699852" y="5556884"/>
                  <a:ext cx="1612844" cy="622975"/>
                </a:xfrm>
                <a:prstGeom prst="rect">
                  <a:avLst/>
                </a:prstGeom>
                <a:blipFill>
                  <a:blip r:embed="rId15"/>
                  <a:stretch>
                    <a:fillRect l="-6024" t="-12500" b="-25000"/>
                  </a:stretch>
                </a:blipFill>
              </p:spPr>
              <p:txBody>
                <a:bodyPr/>
                <a:lstStyle/>
                <a:p>
                  <a:r>
                    <a:rPr lang="en-US">
                      <a:noFill/>
                    </a:rPr>
                    <a:t> </a:t>
                  </a:r>
                </a:p>
              </p:txBody>
            </p:sp>
          </mc:Fallback>
        </mc:AlternateContent>
      </p:grpSp>
      <p:grpSp>
        <p:nvGrpSpPr>
          <p:cNvPr id="162" name="Group 161">
            <a:extLst>
              <a:ext uri="{FF2B5EF4-FFF2-40B4-BE49-F238E27FC236}">
                <a16:creationId xmlns:a16="http://schemas.microsoft.com/office/drawing/2014/main" id="{AA60FE2A-7E20-00DE-80DA-779FC1BE1EF8}"/>
              </a:ext>
            </a:extLst>
          </p:cNvPr>
          <p:cNvGrpSpPr/>
          <p:nvPr/>
        </p:nvGrpSpPr>
        <p:grpSpPr>
          <a:xfrm>
            <a:off x="1343820" y="5927288"/>
            <a:ext cx="2246802" cy="448468"/>
            <a:chOff x="2170895" y="7428209"/>
            <a:chExt cx="3498288" cy="698270"/>
          </a:xfrm>
        </p:grpSpPr>
        <p:cxnSp>
          <p:nvCxnSpPr>
            <p:cNvPr id="163" name="Straight Arrow Connector 162">
              <a:extLst>
                <a:ext uri="{FF2B5EF4-FFF2-40B4-BE49-F238E27FC236}">
                  <a16:creationId xmlns:a16="http://schemas.microsoft.com/office/drawing/2014/main" id="{56F69093-BAB3-FD8D-DD91-E842EB749BDD}"/>
                </a:ext>
              </a:extLst>
            </p:cNvPr>
            <p:cNvCxnSpPr/>
            <p:nvPr/>
          </p:nvCxnSpPr>
          <p:spPr>
            <a:xfrm flipH="1">
              <a:off x="2170895" y="8124439"/>
              <a:ext cx="3498288"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C921394E-8E54-8E3B-3EBB-F27C127E4383}"/>
                </a:ext>
              </a:extLst>
            </p:cNvPr>
            <p:cNvGrpSpPr/>
            <p:nvPr/>
          </p:nvGrpSpPr>
          <p:grpSpPr>
            <a:xfrm>
              <a:off x="5020854" y="7428209"/>
              <a:ext cx="512009" cy="564782"/>
              <a:chOff x="4205122" y="4601430"/>
              <a:chExt cx="512009" cy="564782"/>
            </a:xfrm>
          </p:grpSpPr>
          <p:pic>
            <p:nvPicPr>
              <p:cNvPr id="166" name="Picture 165">
                <a:extLst>
                  <a:ext uri="{FF2B5EF4-FFF2-40B4-BE49-F238E27FC236}">
                    <a16:creationId xmlns:a16="http://schemas.microsoft.com/office/drawing/2014/main" id="{CD32D45D-CF47-D1D0-59C0-5807B181D405}"/>
                  </a:ext>
                </a:extLst>
              </p:cNvPr>
              <p:cNvPicPr>
                <a:picLocks noChangeAspect="1"/>
              </p:cNvPicPr>
              <p:nvPr/>
            </p:nvPicPr>
            <p:blipFill>
              <a:blip r:embed="rId12"/>
              <a:stretch>
                <a:fillRect/>
              </a:stretch>
            </p:blipFill>
            <p:spPr>
              <a:xfrm>
                <a:off x="4205122" y="4654202"/>
                <a:ext cx="512009" cy="512010"/>
              </a:xfrm>
              <a:prstGeom prst="rect">
                <a:avLst/>
              </a:prstGeom>
            </p:spPr>
          </p:pic>
          <p:pic>
            <p:nvPicPr>
              <p:cNvPr id="167" name="Picture 166">
                <a:extLst>
                  <a:ext uri="{FF2B5EF4-FFF2-40B4-BE49-F238E27FC236}">
                    <a16:creationId xmlns:a16="http://schemas.microsoft.com/office/drawing/2014/main" id="{2D62694A-8DEC-845A-AEFE-FF073BE9BCF0}"/>
                  </a:ext>
                </a:extLst>
              </p:cNvPr>
              <p:cNvPicPr>
                <a:picLocks noChangeAspect="1"/>
              </p:cNvPicPr>
              <p:nvPr/>
            </p:nvPicPr>
            <p:blipFill>
              <a:blip r:embed="rId13"/>
              <a:stretch>
                <a:fillRect/>
              </a:stretch>
            </p:blipFill>
            <p:spPr>
              <a:xfrm>
                <a:off x="4434731" y="4601430"/>
                <a:ext cx="248451" cy="248451"/>
              </a:xfrm>
              <a:prstGeom prst="rect">
                <a:avLst/>
              </a:prstGeom>
            </p:spPr>
          </p:pic>
        </p:grpSp>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DBDC1529-DBE4-70E7-0C8F-34621AD6DC6D}"/>
                    </a:ext>
                  </a:extLst>
                </p:cNvPr>
                <p:cNvSpPr/>
                <p:nvPr/>
              </p:nvSpPr>
              <p:spPr>
                <a:xfrm>
                  <a:off x="3565300" y="7503503"/>
                  <a:ext cx="1622128" cy="622976"/>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write </a:t>
                  </a:r>
                  <a14:m>
                    <m:oMath xmlns:m="http://schemas.openxmlformats.org/officeDocument/2006/math">
                      <m:sSub>
                        <m:sSubPr>
                          <m:ctrlPr>
                            <a:rPr lang="en-US" sz="2000" b="0" i="1" dirty="0" smtClean="0">
                              <a:solidFill>
                                <a:schemeClr val="bg2">
                                  <a:lumMod val="10000"/>
                                </a:schemeClr>
                              </a:solidFill>
                              <a:latin typeface="Cambria Math" panose="02040503050406030204" pitchFamily="18" charset="0"/>
                              <a:ea typeface="Helvetica Neue" charset="0"/>
                              <a:cs typeface="Helvetica Neue" charset="0"/>
                            </a:rPr>
                          </m:ctrlPr>
                        </m:sSubPr>
                        <m:e>
                          <m:r>
                            <a:rPr lang="en-US" sz="2000" b="0" i="1" dirty="0" smtClean="0">
                              <a:solidFill>
                                <a:schemeClr val="bg2">
                                  <a:lumMod val="10000"/>
                                </a:schemeClr>
                              </a:solidFill>
                              <a:latin typeface="Cambria Math" panose="02040503050406030204" pitchFamily="18" charset="0"/>
                              <a:ea typeface="Helvetica Neue" charset="0"/>
                              <a:cs typeface="Helvetica Neue" charset="0"/>
                            </a:rPr>
                            <m:t>𝑐</m:t>
                          </m:r>
                        </m:e>
                        <m:sub>
                          <m:r>
                            <a:rPr lang="en-US" sz="2000" i="1" dirty="0" smtClean="0">
                              <a:solidFill>
                                <a:schemeClr val="bg2">
                                  <a:lumMod val="10000"/>
                                </a:schemeClr>
                              </a:solidFill>
                              <a:latin typeface="Cambria Math" panose="02040503050406030204" pitchFamily="18" charset="0"/>
                              <a:ea typeface="Helvetica Neue" charset="0"/>
                              <a:cs typeface="Helvetica Neue" charset="0"/>
                            </a:rPr>
                            <m:t>2</m:t>
                          </m:r>
                        </m:sub>
                      </m:sSub>
                    </m:oMath>
                  </a14:m>
                  <a:endParaRPr lang="en-US" sz="1400" dirty="0">
                    <a:solidFill>
                      <a:schemeClr val="bg2">
                        <a:lumMod val="10000"/>
                      </a:schemeClr>
                    </a:solidFill>
                  </a:endParaRPr>
                </a:p>
              </p:txBody>
            </p:sp>
          </mc:Choice>
          <mc:Fallback xmlns="">
            <p:sp>
              <p:nvSpPr>
                <p:cNvPr id="165" name="Rectangle 164">
                  <a:extLst>
                    <a:ext uri="{FF2B5EF4-FFF2-40B4-BE49-F238E27FC236}">
                      <a16:creationId xmlns:a16="http://schemas.microsoft.com/office/drawing/2014/main" id="{DBDC1529-DBE4-70E7-0C8F-34621AD6DC6D}"/>
                    </a:ext>
                  </a:extLst>
                </p:cNvPr>
                <p:cNvSpPr>
                  <a:spLocks noRot="1" noChangeAspect="1" noMove="1" noResize="1" noEditPoints="1" noAdjustHandles="1" noChangeArrowheads="1" noChangeShapeType="1" noTextEdit="1"/>
                </p:cNvSpPr>
                <p:nvPr/>
              </p:nvSpPr>
              <p:spPr>
                <a:xfrm>
                  <a:off x="3565300" y="7503503"/>
                  <a:ext cx="1622128" cy="622976"/>
                </a:xfrm>
                <a:prstGeom prst="rect">
                  <a:avLst/>
                </a:prstGeom>
                <a:blipFill>
                  <a:blip r:embed="rId16"/>
                  <a:stretch>
                    <a:fillRect l="-6024" t="-9091" b="-21212"/>
                  </a:stretch>
                </a:blipFill>
              </p:spPr>
              <p:txBody>
                <a:bodyPr/>
                <a:lstStyle/>
                <a:p>
                  <a:r>
                    <a:rPr lang="en-US">
                      <a:noFill/>
                    </a:rPr>
                    <a:t> </a:t>
                  </a:r>
                </a:p>
              </p:txBody>
            </p:sp>
          </mc:Fallback>
        </mc:AlternateContent>
      </p:grpSp>
      <p:grpSp>
        <p:nvGrpSpPr>
          <p:cNvPr id="168" name="Group 167">
            <a:extLst>
              <a:ext uri="{FF2B5EF4-FFF2-40B4-BE49-F238E27FC236}">
                <a16:creationId xmlns:a16="http://schemas.microsoft.com/office/drawing/2014/main" id="{B21E445D-A63A-235A-3B28-4A65FA92D250}"/>
              </a:ext>
            </a:extLst>
          </p:cNvPr>
          <p:cNvGrpSpPr/>
          <p:nvPr/>
        </p:nvGrpSpPr>
        <p:grpSpPr>
          <a:xfrm>
            <a:off x="1334175" y="5257291"/>
            <a:ext cx="2246802" cy="476612"/>
            <a:chOff x="2174526" y="6717707"/>
            <a:chExt cx="3498288" cy="742091"/>
          </a:xfrm>
        </p:grpSpPr>
        <p:grpSp>
          <p:nvGrpSpPr>
            <p:cNvPr id="169" name="Group 168">
              <a:extLst>
                <a:ext uri="{FF2B5EF4-FFF2-40B4-BE49-F238E27FC236}">
                  <a16:creationId xmlns:a16="http://schemas.microsoft.com/office/drawing/2014/main" id="{90F94956-837E-7730-56BB-D347A04F1E0F}"/>
                </a:ext>
              </a:extLst>
            </p:cNvPr>
            <p:cNvGrpSpPr/>
            <p:nvPr/>
          </p:nvGrpSpPr>
          <p:grpSpPr>
            <a:xfrm>
              <a:off x="3664755" y="6717707"/>
              <a:ext cx="512008" cy="617669"/>
              <a:chOff x="4178728" y="4560162"/>
              <a:chExt cx="512008" cy="617669"/>
            </a:xfrm>
          </p:grpSpPr>
          <p:pic>
            <p:nvPicPr>
              <p:cNvPr id="172" name="Picture 171">
                <a:extLst>
                  <a:ext uri="{FF2B5EF4-FFF2-40B4-BE49-F238E27FC236}">
                    <a16:creationId xmlns:a16="http://schemas.microsoft.com/office/drawing/2014/main" id="{768A498F-1B49-F159-A0A8-121AC080F8E0}"/>
                  </a:ext>
                </a:extLst>
              </p:cNvPr>
              <p:cNvPicPr>
                <a:picLocks noChangeAspect="1"/>
              </p:cNvPicPr>
              <p:nvPr/>
            </p:nvPicPr>
            <p:blipFill>
              <a:blip r:embed="rId12"/>
              <a:stretch>
                <a:fillRect/>
              </a:stretch>
            </p:blipFill>
            <p:spPr>
              <a:xfrm>
                <a:off x="4178728" y="4665818"/>
                <a:ext cx="512008" cy="512013"/>
              </a:xfrm>
              <a:prstGeom prst="rect">
                <a:avLst/>
              </a:prstGeom>
            </p:spPr>
          </p:pic>
          <p:pic>
            <p:nvPicPr>
              <p:cNvPr id="173" name="Picture 172">
                <a:extLst>
                  <a:ext uri="{FF2B5EF4-FFF2-40B4-BE49-F238E27FC236}">
                    <a16:creationId xmlns:a16="http://schemas.microsoft.com/office/drawing/2014/main" id="{B64E2642-8F7E-4703-1457-82F2622B3A4C}"/>
                  </a:ext>
                </a:extLst>
              </p:cNvPr>
              <p:cNvPicPr>
                <a:picLocks noChangeAspect="1"/>
              </p:cNvPicPr>
              <p:nvPr/>
            </p:nvPicPr>
            <p:blipFill>
              <a:blip r:embed="rId13"/>
              <a:stretch>
                <a:fillRect/>
              </a:stretch>
            </p:blipFill>
            <p:spPr>
              <a:xfrm>
                <a:off x="4434731" y="4560162"/>
                <a:ext cx="248452" cy="248453"/>
              </a:xfrm>
              <a:prstGeom prst="rect">
                <a:avLst/>
              </a:prstGeom>
            </p:spPr>
          </p:pic>
        </p:grpSp>
        <p:cxnSp>
          <p:nvCxnSpPr>
            <p:cNvPr id="170" name="Straight Arrow Connector 169">
              <a:extLst>
                <a:ext uri="{FF2B5EF4-FFF2-40B4-BE49-F238E27FC236}">
                  <a16:creationId xmlns:a16="http://schemas.microsoft.com/office/drawing/2014/main" id="{916BBC5D-1FB0-90F0-8828-674777485AA9}"/>
                </a:ext>
              </a:extLst>
            </p:cNvPr>
            <p:cNvCxnSpPr/>
            <p:nvPr/>
          </p:nvCxnSpPr>
          <p:spPr>
            <a:xfrm flipH="1">
              <a:off x="2174526" y="7459798"/>
              <a:ext cx="349828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9FC783F6-5146-F11F-23A7-60F2CAC841BC}"/>
                    </a:ext>
                  </a:extLst>
                </p:cNvPr>
                <p:cNvSpPr/>
                <p:nvPr/>
              </p:nvSpPr>
              <p:spPr>
                <a:xfrm>
                  <a:off x="2300774" y="6800957"/>
                  <a:ext cx="1540762" cy="622976"/>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read </a:t>
                  </a:r>
                  <a14:m>
                    <m:oMath xmlns:m="http://schemas.openxmlformats.org/officeDocument/2006/math">
                      <m:sSub>
                        <m:sSubPr>
                          <m:ctrlPr>
                            <a:rPr lang="en-US" sz="2000" b="0" i="1" dirty="0" smtClean="0">
                              <a:solidFill>
                                <a:schemeClr val="bg2">
                                  <a:lumMod val="10000"/>
                                </a:schemeClr>
                              </a:solidFill>
                              <a:latin typeface="Cambria Math" panose="02040503050406030204" pitchFamily="18" charset="0"/>
                              <a:ea typeface="Helvetica Neue" charset="0"/>
                              <a:cs typeface="Helvetica Neue" charset="0"/>
                            </a:rPr>
                          </m:ctrlPr>
                        </m:sSubPr>
                        <m:e>
                          <m:r>
                            <a:rPr lang="en-US" sz="2000" b="0" i="1" dirty="0" smtClean="0">
                              <a:solidFill>
                                <a:schemeClr val="bg2">
                                  <a:lumMod val="10000"/>
                                </a:schemeClr>
                              </a:solidFill>
                              <a:latin typeface="Cambria Math" panose="02040503050406030204" pitchFamily="18" charset="0"/>
                              <a:ea typeface="Helvetica Neue" charset="0"/>
                              <a:cs typeface="Helvetica Neue" charset="0"/>
                            </a:rPr>
                            <m:t>𝑐</m:t>
                          </m:r>
                        </m:e>
                        <m:sub>
                          <m:r>
                            <a:rPr lang="en-US" sz="2000" i="1" dirty="0" smtClean="0">
                              <a:solidFill>
                                <a:schemeClr val="bg2">
                                  <a:lumMod val="10000"/>
                                </a:schemeClr>
                              </a:solidFill>
                              <a:latin typeface="Cambria Math" panose="02040503050406030204" pitchFamily="18" charset="0"/>
                              <a:ea typeface="Helvetica Neue" charset="0"/>
                              <a:cs typeface="Helvetica Neue" charset="0"/>
                            </a:rPr>
                            <m:t>1</m:t>
                          </m:r>
                        </m:sub>
                      </m:sSub>
                    </m:oMath>
                  </a14:m>
                  <a:endParaRPr lang="en-US" sz="1400" dirty="0">
                    <a:solidFill>
                      <a:schemeClr val="bg2">
                        <a:lumMod val="10000"/>
                      </a:schemeClr>
                    </a:solidFill>
                  </a:endParaRPr>
                </a:p>
              </p:txBody>
            </p:sp>
          </mc:Choice>
          <mc:Fallback xmlns="">
            <p:sp>
              <p:nvSpPr>
                <p:cNvPr id="171" name="Rectangle 170">
                  <a:extLst>
                    <a:ext uri="{FF2B5EF4-FFF2-40B4-BE49-F238E27FC236}">
                      <a16:creationId xmlns:a16="http://schemas.microsoft.com/office/drawing/2014/main" id="{9FC783F6-5146-F11F-23A7-60F2CAC841BC}"/>
                    </a:ext>
                  </a:extLst>
                </p:cNvPr>
                <p:cNvSpPr>
                  <a:spLocks noRot="1" noChangeAspect="1" noMove="1" noResize="1" noEditPoints="1" noAdjustHandles="1" noChangeArrowheads="1" noChangeShapeType="1" noTextEdit="1"/>
                </p:cNvSpPr>
                <p:nvPr/>
              </p:nvSpPr>
              <p:spPr>
                <a:xfrm>
                  <a:off x="2300774" y="6800957"/>
                  <a:ext cx="1540762" cy="622976"/>
                </a:xfrm>
                <a:prstGeom prst="rect">
                  <a:avLst/>
                </a:prstGeom>
                <a:blipFill>
                  <a:blip r:embed="rId17"/>
                  <a:stretch>
                    <a:fillRect l="-6329" t="-12500" b="-21875"/>
                  </a:stretch>
                </a:blipFill>
              </p:spPr>
              <p:txBody>
                <a:bodyPr/>
                <a:lstStyle/>
                <a:p>
                  <a:r>
                    <a:rPr lang="en-US">
                      <a:noFill/>
                    </a:rPr>
                    <a:t> </a:t>
                  </a:r>
                </a:p>
              </p:txBody>
            </p:sp>
          </mc:Fallback>
        </mc:AlternateContent>
      </p:grpSp>
      <p:grpSp>
        <p:nvGrpSpPr>
          <p:cNvPr id="174" name="Group 173">
            <a:extLst>
              <a:ext uri="{FF2B5EF4-FFF2-40B4-BE49-F238E27FC236}">
                <a16:creationId xmlns:a16="http://schemas.microsoft.com/office/drawing/2014/main" id="{CD8D4F1A-8F68-D0D3-590F-E7252D349CF1}"/>
              </a:ext>
            </a:extLst>
          </p:cNvPr>
          <p:cNvGrpSpPr/>
          <p:nvPr/>
        </p:nvGrpSpPr>
        <p:grpSpPr>
          <a:xfrm>
            <a:off x="5198947" y="4656769"/>
            <a:ext cx="2260149" cy="568119"/>
            <a:chOff x="7218232" y="3584682"/>
            <a:chExt cx="6212018" cy="481840"/>
          </a:xfrm>
        </p:grpSpPr>
        <mc:AlternateContent xmlns:mc="http://schemas.openxmlformats.org/markup-compatibility/2006" xmlns:a14="http://schemas.microsoft.com/office/drawing/2010/main">
          <mc:Choice Requires="a14">
            <p:sp>
              <p:nvSpPr>
                <p:cNvPr id="175" name="Rectangle 174">
                  <a:extLst>
                    <a:ext uri="{FF2B5EF4-FFF2-40B4-BE49-F238E27FC236}">
                      <a16:creationId xmlns:a16="http://schemas.microsoft.com/office/drawing/2014/main" id="{BBE05C4E-8134-A453-432D-18A9E7EDE53E}"/>
                    </a:ext>
                  </a:extLst>
                </p:cNvPr>
                <p:cNvSpPr/>
                <p:nvPr/>
              </p:nvSpPr>
              <p:spPr>
                <a:xfrm>
                  <a:off x="8064473" y="3584682"/>
                  <a:ext cx="3514863" cy="481840"/>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R&amp;W to </a:t>
                  </a:r>
                  <a14:m>
                    <m:oMath xmlns:m="http://schemas.openxmlformats.org/officeDocument/2006/math">
                      <m:r>
                        <a:rPr lang="en-US" sz="2000" i="1" dirty="0" smtClean="0">
                          <a:solidFill>
                            <a:schemeClr val="bg2">
                              <a:lumMod val="10000"/>
                            </a:schemeClr>
                          </a:solidFill>
                          <a:latin typeface="Cambria Math" panose="02040503050406030204" pitchFamily="18" charset="0"/>
                          <a:ea typeface="Helvetica Neue" charset="0"/>
                          <a:cs typeface="Helvetica Neue" charset="0"/>
                        </a:rPr>
                        <m:t>1,</m:t>
                      </m:r>
                      <m:r>
                        <a:rPr lang="en-US" sz="2000" b="0" i="1" dirty="0" smtClean="0">
                          <a:solidFill>
                            <a:schemeClr val="bg2">
                              <a:lumMod val="10000"/>
                            </a:schemeClr>
                          </a:solidFill>
                          <a:latin typeface="Cambria Math" panose="02040503050406030204" pitchFamily="18" charset="0"/>
                          <a:ea typeface="Helvetica Neue" charset="0"/>
                          <a:cs typeface="Helvetica Neue" charset="0"/>
                        </a:rPr>
                        <m:t>3</m:t>
                      </m:r>
                      <m:r>
                        <a:rPr lang="en-US" sz="2000" i="1" dirty="0" smtClean="0">
                          <a:solidFill>
                            <a:schemeClr val="bg2">
                              <a:lumMod val="10000"/>
                            </a:schemeClr>
                          </a:solidFill>
                          <a:latin typeface="Cambria Math" panose="02040503050406030204" pitchFamily="18" charset="0"/>
                          <a:ea typeface="Helvetica Neue" charset="0"/>
                          <a:cs typeface="Helvetica Neue" charset="0"/>
                        </a:rPr>
                        <m:t>,</m:t>
                      </m:r>
                      <m:r>
                        <a:rPr lang="en-US" sz="2000" b="0" i="1" dirty="0" smtClean="0">
                          <a:solidFill>
                            <a:schemeClr val="bg2">
                              <a:lumMod val="10000"/>
                            </a:schemeClr>
                          </a:solidFill>
                          <a:latin typeface="Cambria Math" panose="02040503050406030204" pitchFamily="18" charset="0"/>
                          <a:ea typeface="Helvetica Neue" charset="0"/>
                          <a:cs typeface="Helvetica Neue" charset="0"/>
                        </a:rPr>
                        <m:t>5</m:t>
                      </m:r>
                      <m:r>
                        <a:rPr lang="en-US" sz="2000" i="1" dirty="0" smtClean="0">
                          <a:solidFill>
                            <a:schemeClr val="bg2">
                              <a:lumMod val="10000"/>
                            </a:schemeClr>
                          </a:solidFill>
                          <a:latin typeface="Cambria Math" panose="02040503050406030204" pitchFamily="18" charset="0"/>
                          <a:ea typeface="Helvetica Neue" charset="0"/>
                          <a:cs typeface="Helvetica Neue" charset="0"/>
                        </a:rPr>
                        <m:t>,</m:t>
                      </m:r>
                      <m:r>
                        <a:rPr lang="en-US" sz="2000" b="0" i="1" dirty="0" smtClean="0">
                          <a:solidFill>
                            <a:schemeClr val="bg2">
                              <a:lumMod val="10000"/>
                            </a:schemeClr>
                          </a:solidFill>
                          <a:latin typeface="Cambria Math" panose="02040503050406030204" pitchFamily="18" charset="0"/>
                          <a:ea typeface="Helvetica Neue" charset="0"/>
                          <a:cs typeface="Helvetica Neue" charset="0"/>
                        </a:rPr>
                        <m:t>11</m:t>
                      </m:r>
                    </m:oMath>
                  </a14:m>
                  <a:endParaRPr lang="en-US" sz="1400" dirty="0">
                    <a:solidFill>
                      <a:schemeClr val="bg2">
                        <a:lumMod val="10000"/>
                      </a:schemeClr>
                    </a:solidFill>
                  </a:endParaRPr>
                </a:p>
              </p:txBody>
            </p:sp>
          </mc:Choice>
          <mc:Fallback xmlns="">
            <p:sp>
              <p:nvSpPr>
                <p:cNvPr id="175" name="Rectangle 174">
                  <a:extLst>
                    <a:ext uri="{FF2B5EF4-FFF2-40B4-BE49-F238E27FC236}">
                      <a16:creationId xmlns:a16="http://schemas.microsoft.com/office/drawing/2014/main" id="{BBE05C4E-8134-A453-432D-18A9E7EDE53E}"/>
                    </a:ext>
                  </a:extLst>
                </p:cNvPr>
                <p:cNvSpPr>
                  <a:spLocks noRot="1" noChangeAspect="1" noMove="1" noResize="1" noEditPoints="1" noAdjustHandles="1" noChangeArrowheads="1" noChangeShapeType="1" noTextEdit="1"/>
                </p:cNvSpPr>
                <p:nvPr/>
              </p:nvSpPr>
              <p:spPr>
                <a:xfrm>
                  <a:off x="8064473" y="3584682"/>
                  <a:ext cx="3514863" cy="481840"/>
                </a:xfrm>
                <a:prstGeom prst="rect">
                  <a:avLst/>
                </a:prstGeom>
                <a:blipFill>
                  <a:blip r:embed="rId18"/>
                  <a:stretch>
                    <a:fillRect l="-4902" t="-8696" r="-52941"/>
                  </a:stretch>
                </a:blipFill>
              </p:spPr>
              <p:txBody>
                <a:bodyPr/>
                <a:lstStyle/>
                <a:p>
                  <a:r>
                    <a:rPr lang="en-US">
                      <a:noFill/>
                    </a:rPr>
                    <a:t> </a:t>
                  </a:r>
                </a:p>
              </p:txBody>
            </p:sp>
          </mc:Fallback>
        </mc:AlternateContent>
        <p:cxnSp>
          <p:nvCxnSpPr>
            <p:cNvPr id="176" name="Straight Arrow Connector 175">
              <a:extLst>
                <a:ext uri="{FF2B5EF4-FFF2-40B4-BE49-F238E27FC236}">
                  <a16:creationId xmlns:a16="http://schemas.microsoft.com/office/drawing/2014/main" id="{3934BFF3-9067-F945-C977-35805B9A6777}"/>
                </a:ext>
              </a:extLst>
            </p:cNvPr>
            <p:cNvCxnSpPr>
              <a:cxnSpLocks/>
            </p:cNvCxnSpPr>
            <p:nvPr/>
          </p:nvCxnSpPr>
          <p:spPr>
            <a:xfrm flipH="1">
              <a:off x="7218232" y="3926623"/>
              <a:ext cx="6212018"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E867536A-AE4C-9B90-9904-76B3823CE1E7}"/>
              </a:ext>
            </a:extLst>
          </p:cNvPr>
          <p:cNvGrpSpPr/>
          <p:nvPr/>
        </p:nvGrpSpPr>
        <p:grpSpPr>
          <a:xfrm>
            <a:off x="5171872" y="5328834"/>
            <a:ext cx="2260148" cy="678233"/>
            <a:chOff x="7218232" y="5055847"/>
            <a:chExt cx="6212018" cy="481840"/>
          </a:xfrm>
        </p:grpSpPr>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A264D3A6-D432-5C84-F069-889FC81415B2}"/>
                    </a:ext>
                  </a:extLst>
                </p:cNvPr>
                <p:cNvSpPr/>
                <p:nvPr/>
              </p:nvSpPr>
              <p:spPr>
                <a:xfrm>
                  <a:off x="8136209" y="5055847"/>
                  <a:ext cx="3518762" cy="481840"/>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R&amp;W to </a:t>
                  </a:r>
                  <a14:m>
                    <m:oMath xmlns:m="http://schemas.openxmlformats.org/officeDocument/2006/math">
                      <m:r>
                        <a:rPr lang="en-US" sz="2000" i="1" dirty="0" smtClean="0">
                          <a:solidFill>
                            <a:schemeClr val="bg2">
                              <a:lumMod val="10000"/>
                            </a:schemeClr>
                          </a:solidFill>
                          <a:latin typeface="Cambria Math" panose="02040503050406030204" pitchFamily="18" charset="0"/>
                          <a:ea typeface="Helvetica Neue" charset="0"/>
                          <a:cs typeface="Helvetica Neue" charset="0"/>
                        </a:rPr>
                        <m:t>1,</m:t>
                      </m:r>
                      <m:r>
                        <a:rPr lang="en-US" sz="2000" b="0" i="1" dirty="0" smtClean="0">
                          <a:solidFill>
                            <a:schemeClr val="bg2">
                              <a:lumMod val="10000"/>
                            </a:schemeClr>
                          </a:solidFill>
                          <a:latin typeface="Cambria Math" panose="02040503050406030204" pitchFamily="18" charset="0"/>
                          <a:ea typeface="Helvetica Neue" charset="0"/>
                          <a:cs typeface="Helvetica Neue" charset="0"/>
                        </a:rPr>
                        <m:t>3</m:t>
                      </m:r>
                      <m:r>
                        <a:rPr lang="en-US" sz="2000" i="1" dirty="0" smtClean="0">
                          <a:solidFill>
                            <a:schemeClr val="bg2">
                              <a:lumMod val="10000"/>
                            </a:schemeClr>
                          </a:solidFill>
                          <a:latin typeface="Cambria Math" panose="02040503050406030204" pitchFamily="18" charset="0"/>
                          <a:ea typeface="Helvetica Neue" charset="0"/>
                          <a:cs typeface="Helvetica Neue" charset="0"/>
                        </a:rPr>
                        <m:t>,</m:t>
                      </m:r>
                      <m:r>
                        <a:rPr lang="en-US" sz="2000" b="0" i="1" dirty="0" smtClean="0">
                          <a:solidFill>
                            <a:schemeClr val="bg2">
                              <a:lumMod val="10000"/>
                            </a:schemeClr>
                          </a:solidFill>
                          <a:latin typeface="Cambria Math" panose="02040503050406030204" pitchFamily="18" charset="0"/>
                          <a:ea typeface="Helvetica Neue" charset="0"/>
                          <a:cs typeface="Helvetica Neue" charset="0"/>
                        </a:rPr>
                        <m:t>6</m:t>
                      </m:r>
                      <m:r>
                        <a:rPr lang="en-US" sz="2000" i="1" dirty="0" smtClean="0">
                          <a:solidFill>
                            <a:schemeClr val="bg2">
                              <a:lumMod val="10000"/>
                            </a:schemeClr>
                          </a:solidFill>
                          <a:latin typeface="Cambria Math" panose="02040503050406030204" pitchFamily="18" charset="0"/>
                          <a:ea typeface="Helvetica Neue" charset="0"/>
                          <a:cs typeface="Helvetica Neue" charset="0"/>
                        </a:rPr>
                        <m:t>,</m:t>
                      </m:r>
                      <m:r>
                        <a:rPr lang="en-US" sz="2000" b="0" i="1" dirty="0" smtClean="0">
                          <a:solidFill>
                            <a:schemeClr val="bg2">
                              <a:lumMod val="10000"/>
                            </a:schemeClr>
                          </a:solidFill>
                          <a:latin typeface="Cambria Math" panose="02040503050406030204" pitchFamily="18" charset="0"/>
                          <a:ea typeface="Helvetica Neue" charset="0"/>
                          <a:cs typeface="Helvetica Neue" charset="0"/>
                        </a:rPr>
                        <m:t>12</m:t>
                      </m:r>
                    </m:oMath>
                  </a14:m>
                  <a:endParaRPr lang="en-US" sz="1400" dirty="0">
                    <a:solidFill>
                      <a:schemeClr val="bg2">
                        <a:lumMod val="10000"/>
                      </a:schemeClr>
                    </a:solidFill>
                  </a:endParaRPr>
                </a:p>
              </p:txBody>
            </p:sp>
          </mc:Choice>
          <mc:Fallback xmlns="">
            <p:sp>
              <p:nvSpPr>
                <p:cNvPr id="178" name="Rectangle 177">
                  <a:extLst>
                    <a:ext uri="{FF2B5EF4-FFF2-40B4-BE49-F238E27FC236}">
                      <a16:creationId xmlns:a16="http://schemas.microsoft.com/office/drawing/2014/main" id="{A264D3A6-D432-5C84-F069-889FC81415B2}"/>
                    </a:ext>
                  </a:extLst>
                </p:cNvPr>
                <p:cNvSpPr>
                  <a:spLocks noRot="1" noChangeAspect="1" noMove="1" noResize="1" noEditPoints="1" noAdjustHandles="1" noChangeArrowheads="1" noChangeShapeType="1" noTextEdit="1"/>
                </p:cNvSpPr>
                <p:nvPr/>
              </p:nvSpPr>
              <p:spPr>
                <a:xfrm>
                  <a:off x="8136209" y="5055847"/>
                  <a:ext cx="3518762" cy="481840"/>
                </a:xfrm>
                <a:prstGeom prst="rect">
                  <a:avLst/>
                </a:prstGeom>
                <a:blipFill>
                  <a:blip r:embed="rId19"/>
                  <a:stretch>
                    <a:fillRect l="-4902" t="-5556" r="-52941"/>
                  </a:stretch>
                </a:blipFill>
              </p:spPr>
              <p:txBody>
                <a:bodyPr/>
                <a:lstStyle/>
                <a:p>
                  <a:r>
                    <a:rPr lang="en-US">
                      <a:noFill/>
                    </a:rPr>
                    <a:t> </a:t>
                  </a:r>
                </a:p>
              </p:txBody>
            </p:sp>
          </mc:Fallback>
        </mc:AlternateContent>
        <p:cxnSp>
          <p:nvCxnSpPr>
            <p:cNvPr id="179" name="Straight Arrow Connector 178">
              <a:extLst>
                <a:ext uri="{FF2B5EF4-FFF2-40B4-BE49-F238E27FC236}">
                  <a16:creationId xmlns:a16="http://schemas.microsoft.com/office/drawing/2014/main" id="{E3F059AB-0C2E-6E65-57B1-7C687FC732A5}"/>
                </a:ext>
              </a:extLst>
            </p:cNvPr>
            <p:cNvCxnSpPr>
              <a:cxnSpLocks/>
            </p:cNvCxnSpPr>
            <p:nvPr/>
          </p:nvCxnSpPr>
          <p:spPr>
            <a:xfrm flipH="1">
              <a:off x="7218232" y="5336174"/>
              <a:ext cx="6212018"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9EE38FA-014D-3F91-E84A-1DC29C5EA748}"/>
              </a:ext>
            </a:extLst>
          </p:cNvPr>
          <p:cNvGrpSpPr/>
          <p:nvPr/>
        </p:nvGrpSpPr>
        <p:grpSpPr>
          <a:xfrm>
            <a:off x="5175956" y="5975646"/>
            <a:ext cx="2260148" cy="415965"/>
            <a:chOff x="7218232" y="5456332"/>
            <a:chExt cx="6212018" cy="500912"/>
          </a:xfrm>
        </p:grpSpPr>
        <mc:AlternateContent xmlns:mc="http://schemas.openxmlformats.org/markup-compatibility/2006" xmlns:a14="http://schemas.microsoft.com/office/drawing/2010/main">
          <mc:Choice Requires="a14">
            <p:sp>
              <p:nvSpPr>
                <p:cNvPr id="181" name="Rectangle 180">
                  <a:extLst>
                    <a:ext uri="{FF2B5EF4-FFF2-40B4-BE49-F238E27FC236}">
                      <a16:creationId xmlns:a16="http://schemas.microsoft.com/office/drawing/2014/main" id="{E85EBEE9-1E55-DCF3-AF82-AF943AC4050C}"/>
                    </a:ext>
                  </a:extLst>
                </p:cNvPr>
                <p:cNvSpPr/>
                <p:nvPr/>
              </p:nvSpPr>
              <p:spPr>
                <a:xfrm>
                  <a:off x="8118775" y="5456332"/>
                  <a:ext cx="5107266" cy="481819"/>
                </a:xfrm>
                <a:prstGeom prst="rect">
                  <a:avLst/>
                </a:prstGeom>
              </p:spPr>
              <p:txBody>
                <a:bodyPr wrap="none">
                  <a:spAutoFit/>
                </a:bodyPr>
                <a:lstStyle/>
                <a:p>
                  <a:r>
                    <a:rPr lang="en-US" sz="2000" dirty="0">
                      <a:solidFill>
                        <a:schemeClr val="bg2">
                          <a:lumMod val="10000"/>
                        </a:schemeClr>
                      </a:solidFill>
                      <a:latin typeface="Helvetica Neue" charset="0"/>
                      <a:ea typeface="Helvetica Neue" charset="0"/>
                      <a:cs typeface="Helvetica Neue" charset="0"/>
                    </a:rPr>
                    <a:t>R&amp;W to </a:t>
                  </a:r>
                  <a14:m>
                    <m:oMath xmlns:m="http://schemas.openxmlformats.org/officeDocument/2006/math">
                      <m:r>
                        <a:rPr lang="en-US" sz="2000" i="1" dirty="0" smtClean="0">
                          <a:solidFill>
                            <a:schemeClr val="bg2">
                              <a:lumMod val="10000"/>
                            </a:schemeClr>
                          </a:solidFill>
                          <a:latin typeface="Cambria Math" panose="02040503050406030204" pitchFamily="18" charset="0"/>
                          <a:ea typeface="Helvetica Neue" charset="0"/>
                          <a:cs typeface="Helvetica Neue" charset="0"/>
                        </a:rPr>
                        <m:t>1,2,4,</m:t>
                      </m:r>
                      <m:r>
                        <a:rPr lang="en-US" sz="2000" b="0" i="1" dirty="0" smtClean="0">
                          <a:solidFill>
                            <a:schemeClr val="bg2">
                              <a:lumMod val="10000"/>
                            </a:schemeClr>
                          </a:solidFill>
                          <a:latin typeface="Cambria Math" panose="02040503050406030204" pitchFamily="18" charset="0"/>
                          <a:ea typeface="Helvetica Neue" charset="0"/>
                          <a:cs typeface="Helvetica Neue" charset="0"/>
                        </a:rPr>
                        <m:t>8</m:t>
                      </m:r>
                    </m:oMath>
                  </a14:m>
                  <a:endParaRPr lang="en-US" sz="1400" dirty="0">
                    <a:solidFill>
                      <a:schemeClr val="bg2">
                        <a:lumMod val="10000"/>
                      </a:schemeClr>
                    </a:solidFill>
                  </a:endParaRPr>
                </a:p>
              </p:txBody>
            </p:sp>
          </mc:Choice>
          <mc:Fallback xmlns="">
            <p:sp>
              <p:nvSpPr>
                <p:cNvPr id="181" name="Rectangle 180">
                  <a:extLst>
                    <a:ext uri="{FF2B5EF4-FFF2-40B4-BE49-F238E27FC236}">
                      <a16:creationId xmlns:a16="http://schemas.microsoft.com/office/drawing/2014/main" id="{E85EBEE9-1E55-DCF3-AF82-AF943AC4050C}"/>
                    </a:ext>
                  </a:extLst>
                </p:cNvPr>
                <p:cNvSpPr>
                  <a:spLocks noRot="1" noChangeAspect="1" noMove="1" noResize="1" noEditPoints="1" noAdjustHandles="1" noChangeArrowheads="1" noChangeShapeType="1" noTextEdit="1"/>
                </p:cNvSpPr>
                <p:nvPr/>
              </p:nvSpPr>
              <p:spPr>
                <a:xfrm>
                  <a:off x="8118775" y="5456332"/>
                  <a:ext cx="5107266" cy="481819"/>
                </a:xfrm>
                <a:prstGeom prst="rect">
                  <a:avLst/>
                </a:prstGeom>
                <a:blipFill>
                  <a:blip r:embed="rId20"/>
                  <a:stretch>
                    <a:fillRect l="-3401" t="-9091" b="-21212"/>
                  </a:stretch>
                </a:blipFill>
              </p:spPr>
              <p:txBody>
                <a:bodyPr/>
                <a:lstStyle/>
                <a:p>
                  <a:r>
                    <a:rPr lang="en-US">
                      <a:noFill/>
                    </a:rPr>
                    <a:t> </a:t>
                  </a:r>
                </a:p>
              </p:txBody>
            </p:sp>
          </mc:Fallback>
        </mc:AlternateContent>
        <p:cxnSp>
          <p:nvCxnSpPr>
            <p:cNvPr id="182" name="Straight Arrow Connector 181">
              <a:extLst>
                <a:ext uri="{FF2B5EF4-FFF2-40B4-BE49-F238E27FC236}">
                  <a16:creationId xmlns:a16="http://schemas.microsoft.com/office/drawing/2014/main" id="{DDA7AAB7-3382-5AC0-FB6C-6B82C48B9BA2}"/>
                </a:ext>
              </a:extLst>
            </p:cNvPr>
            <p:cNvCxnSpPr>
              <a:cxnSpLocks/>
            </p:cNvCxnSpPr>
            <p:nvPr/>
          </p:nvCxnSpPr>
          <p:spPr>
            <a:xfrm flipH="1">
              <a:off x="7218232" y="5957244"/>
              <a:ext cx="6212018"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83" name="Picture 16">
            <a:extLst>
              <a:ext uri="{FF2B5EF4-FFF2-40B4-BE49-F238E27FC236}">
                <a16:creationId xmlns:a16="http://schemas.microsoft.com/office/drawing/2014/main" id="{84F73729-0E83-A0B1-B03A-1076EDC41CEC}"/>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9631" t="16923" r="18842"/>
          <a:stretch/>
        </p:blipFill>
        <p:spPr bwMode="auto">
          <a:xfrm>
            <a:off x="149781" y="4839868"/>
            <a:ext cx="854641" cy="1153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DA46150D-CA84-CC66-89F1-6063303A2C00}"/>
                  </a:ext>
                </a:extLst>
              </p:cNvPr>
              <p:cNvSpPr txBox="1"/>
              <p:nvPr/>
            </p:nvSpPr>
            <p:spPr>
              <a:xfrm rot="5400000">
                <a:off x="9849602" y="5444775"/>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84" name="TextBox 183">
                <a:extLst>
                  <a:ext uri="{FF2B5EF4-FFF2-40B4-BE49-F238E27FC236}">
                    <a16:creationId xmlns:a16="http://schemas.microsoft.com/office/drawing/2014/main" id="{DA46150D-CA84-CC66-89F1-6063303A2C00}"/>
                  </a:ext>
                </a:extLst>
              </p:cNvPr>
              <p:cNvSpPr txBox="1">
                <a:spLocks noRot="1" noChangeAspect="1" noMove="1" noResize="1" noEditPoints="1" noAdjustHandles="1" noChangeArrowheads="1" noChangeShapeType="1" noTextEdit="1"/>
              </p:cNvSpPr>
              <p:nvPr/>
            </p:nvSpPr>
            <p:spPr>
              <a:xfrm rot="5400000">
                <a:off x="9849602" y="5444775"/>
                <a:ext cx="795411" cy="369332"/>
              </a:xfrm>
              <a:prstGeom prst="rect">
                <a:avLst/>
              </a:prstGeom>
              <a:blipFill>
                <a:blip r:embed="rId22"/>
                <a:stretch>
                  <a:fillRect l="-16667"/>
                </a:stretch>
              </a:blipFill>
            </p:spPr>
            <p:txBody>
              <a:bodyPr/>
              <a:lstStyle/>
              <a:p>
                <a:r>
                  <a:rPr lang="en-US">
                    <a:noFill/>
                  </a:rPr>
                  <a:t> </a:t>
                </a:r>
              </a:p>
            </p:txBody>
          </p:sp>
        </mc:Fallback>
      </mc:AlternateContent>
      <p:grpSp>
        <p:nvGrpSpPr>
          <p:cNvPr id="186" name="Group 185">
            <a:extLst>
              <a:ext uri="{FF2B5EF4-FFF2-40B4-BE49-F238E27FC236}">
                <a16:creationId xmlns:a16="http://schemas.microsoft.com/office/drawing/2014/main" id="{D1335B85-ED4F-40AA-7354-11E57D55DF4E}"/>
              </a:ext>
            </a:extLst>
          </p:cNvPr>
          <p:cNvGrpSpPr/>
          <p:nvPr/>
        </p:nvGrpSpPr>
        <p:grpSpPr>
          <a:xfrm>
            <a:off x="9170412" y="2665979"/>
            <a:ext cx="2078978" cy="629856"/>
            <a:chOff x="10632006" y="6120751"/>
            <a:chExt cx="2222958" cy="673477"/>
          </a:xfrm>
        </p:grpSpPr>
        <p:sp>
          <p:nvSpPr>
            <p:cNvPr id="187" name="TextBox 186">
              <a:extLst>
                <a:ext uri="{FF2B5EF4-FFF2-40B4-BE49-F238E27FC236}">
                  <a16:creationId xmlns:a16="http://schemas.microsoft.com/office/drawing/2014/main" id="{DBC38BB5-9F30-800E-7610-5127535FF1B6}"/>
                </a:ext>
              </a:extLst>
            </p:cNvPr>
            <p:cNvSpPr txBox="1"/>
            <p:nvPr/>
          </p:nvSpPr>
          <p:spPr>
            <a:xfrm>
              <a:off x="10632006" y="6414637"/>
              <a:ext cx="23083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Helvetica Neue" panose="02000503000000020004"/>
                  <a:sym typeface="Helvetica Light"/>
                </a:rPr>
                <a:t>?</a:t>
              </a:r>
            </a:p>
          </p:txBody>
        </p:sp>
        <p:sp>
          <p:nvSpPr>
            <p:cNvPr id="188" name="TextBox 187">
              <a:extLst>
                <a:ext uri="{FF2B5EF4-FFF2-40B4-BE49-F238E27FC236}">
                  <a16:creationId xmlns:a16="http://schemas.microsoft.com/office/drawing/2014/main" id="{B03204FC-5B4A-E39A-089C-F7971394BEEF}"/>
                </a:ext>
              </a:extLst>
            </p:cNvPr>
            <p:cNvSpPr txBox="1"/>
            <p:nvPr/>
          </p:nvSpPr>
          <p:spPr>
            <a:xfrm>
              <a:off x="12624132" y="6411831"/>
              <a:ext cx="23083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Helvetica Neue" panose="02000503000000020004"/>
                  <a:sym typeface="Helvetica Light"/>
                </a:rPr>
                <a:t>?</a:t>
              </a:r>
            </a:p>
          </p:txBody>
        </p:sp>
        <p:sp>
          <p:nvSpPr>
            <p:cNvPr id="189" name="TextBox 188">
              <a:extLst>
                <a:ext uri="{FF2B5EF4-FFF2-40B4-BE49-F238E27FC236}">
                  <a16:creationId xmlns:a16="http://schemas.microsoft.com/office/drawing/2014/main" id="{8B4B1FEC-2FD0-0457-4BA6-4E27BEC62C93}"/>
                </a:ext>
              </a:extLst>
            </p:cNvPr>
            <p:cNvSpPr txBox="1"/>
            <p:nvPr/>
          </p:nvSpPr>
          <p:spPr>
            <a:xfrm>
              <a:off x="12257789" y="6120751"/>
              <a:ext cx="23083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Helvetica Neue" panose="02000503000000020004"/>
                  <a:sym typeface="Helvetica Light"/>
                </a:rPr>
                <a:t>?</a:t>
              </a:r>
            </a:p>
          </p:txBody>
        </p:sp>
        <p:sp>
          <p:nvSpPr>
            <p:cNvPr id="190" name="TextBox 189">
              <a:extLst>
                <a:ext uri="{FF2B5EF4-FFF2-40B4-BE49-F238E27FC236}">
                  <a16:creationId xmlns:a16="http://schemas.microsoft.com/office/drawing/2014/main" id="{243EC61E-45E7-C910-6E4D-CB59FC8870FF}"/>
                </a:ext>
              </a:extLst>
            </p:cNvPr>
            <p:cNvSpPr txBox="1"/>
            <p:nvPr/>
          </p:nvSpPr>
          <p:spPr>
            <a:xfrm>
              <a:off x="10917974" y="6150419"/>
              <a:ext cx="23083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Helvetica Neue" panose="02000503000000020004"/>
                  <a:sym typeface="Helvetica Light"/>
                </a:rPr>
                <a:t>?</a:t>
              </a:r>
            </a:p>
          </p:txBody>
        </p:sp>
      </p:grpSp>
      <p:pic>
        <p:nvPicPr>
          <p:cNvPr id="191" name="Picture 190" descr="A picture containing drawing&#10;&#10;Description automatically generated">
            <a:extLst>
              <a:ext uri="{FF2B5EF4-FFF2-40B4-BE49-F238E27FC236}">
                <a16:creationId xmlns:a16="http://schemas.microsoft.com/office/drawing/2014/main" id="{C3EEA6A8-6B48-0486-3021-E8E9EC268A39}"/>
              </a:ext>
            </a:extLst>
          </p:cNvPr>
          <p:cNvPicPr>
            <a:picLocks noChangeAspect="1"/>
          </p:cNvPicPr>
          <p:nvPr/>
        </p:nvPicPr>
        <p:blipFill>
          <a:blip r:embed="rId23" cstate="print">
            <a:extLst>
              <a:ext uri="{BEBA8EAE-BF5A-486C-A8C5-ECC9F3942E4B}">
                <a14:imgProps xmlns:a14="http://schemas.microsoft.com/office/drawing/2010/main">
                  <a14:imgLayer r:embed="rId24">
                    <a14:imgEffect>
                      <a14:saturation sat="66000"/>
                    </a14:imgEffect>
                  </a14:imgLayer>
                </a14:imgProps>
              </a:ext>
              <a:ext uri="{28A0092B-C50C-407E-A947-70E740481C1C}">
                <a14:useLocalDpi xmlns:a14="http://schemas.microsoft.com/office/drawing/2010/main" val="0"/>
              </a:ext>
            </a:extLst>
          </a:blip>
          <a:stretch>
            <a:fillRect/>
          </a:stretch>
        </p:blipFill>
        <p:spPr>
          <a:xfrm>
            <a:off x="9868057" y="2861166"/>
            <a:ext cx="563917" cy="609029"/>
          </a:xfrm>
          <a:prstGeom prst="rect">
            <a:avLst/>
          </a:prstGeom>
        </p:spPr>
      </p:pic>
      <p:sp>
        <p:nvSpPr>
          <p:cNvPr id="12" name="Up-Down Arrow 11">
            <a:extLst>
              <a:ext uri="{FF2B5EF4-FFF2-40B4-BE49-F238E27FC236}">
                <a16:creationId xmlns:a16="http://schemas.microsoft.com/office/drawing/2014/main" id="{6553B4D7-D636-390B-6D42-7A3FEC59C372}"/>
              </a:ext>
            </a:extLst>
          </p:cNvPr>
          <p:cNvSpPr/>
          <p:nvPr/>
        </p:nvSpPr>
        <p:spPr>
          <a:xfrm>
            <a:off x="9796828" y="4642507"/>
            <a:ext cx="371607" cy="1933152"/>
          </a:xfrm>
          <a:prstGeom prst="upDown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solidFill>
                  <a:srgbClr val="861F41"/>
                </a:solidFill>
                <a:latin typeface="Bierstadt" panose="020B0004020202020204" pitchFamily="34" charset="0"/>
              </a:rPr>
              <a:t>Same order!!!</a:t>
            </a:r>
          </a:p>
        </p:txBody>
      </p:sp>
    </p:spTree>
    <p:extLst>
      <p:ext uri="{BB962C8B-B14F-4D97-AF65-F5344CB8AC3E}">
        <p14:creationId xmlns:p14="http://schemas.microsoft.com/office/powerpoint/2010/main" val="20825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par>
                                <p:cTn id="8" presetID="3" presetClass="entr" presetSubtype="1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par>
                                <p:cTn id="11" presetID="3" presetClass="entr" presetSubtype="1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linds(horizontal)">
                                      <p:cBhvr>
                                        <p:cTn id="13" dur="500"/>
                                        <p:tgtEl>
                                          <p:spTgt spid="10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blinds(horizontal)">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blinds(horizontal)">
                                      <p:cBhvr>
                                        <p:cTn id="21" dur="500"/>
                                        <p:tgtEl>
                                          <p:spTgt spid="10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blinds(horizontal)">
                                      <p:cBhvr>
                                        <p:cTn id="24" dur="500"/>
                                        <p:tgtEl>
                                          <p:spTgt spid="10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blinds(horizontal)">
                                      <p:cBhvr>
                                        <p:cTn id="27" dur="500"/>
                                        <p:tgtEl>
                                          <p:spTgt spid="10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blinds(horizontal)">
                                      <p:cBhvr>
                                        <p:cTn id="30" dur="5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blinds(horizontal)">
                                      <p:cBhvr>
                                        <p:cTn id="35" dur="500"/>
                                        <p:tgtEl>
                                          <p:spTgt spid="146"/>
                                        </p:tgtEl>
                                      </p:cBhvr>
                                    </p:animEffect>
                                  </p:childTnLst>
                                </p:cTn>
                              </p:par>
                              <p:par>
                                <p:cTn id="36" presetID="3" presetClass="entr" presetSubtype="10" fill="hold" nodeType="with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blinds(horizontal)">
                                      <p:cBhvr>
                                        <p:cTn id="38" dur="500"/>
                                        <p:tgtEl>
                                          <p:spTgt spid="1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7"/>
                                        </p:tgtEl>
                                        <p:attrNameLst>
                                          <p:attrName>style.visibility</p:attrName>
                                        </p:attrNameLst>
                                      </p:cBhvr>
                                      <p:to>
                                        <p:strVal val="visible"/>
                                      </p:to>
                                    </p:set>
                                    <p:animEffect transition="in" filter="fade">
                                      <p:cBhvr>
                                        <p:cTn id="43" dur="500"/>
                                        <p:tgtEl>
                                          <p:spTgt spid="147"/>
                                        </p:tgtEl>
                                      </p:cBhvr>
                                    </p:animEffect>
                                  </p:childTnLst>
                                </p:cTn>
                              </p:par>
                              <p:par>
                                <p:cTn id="44" presetID="10" presetClass="entr" presetSubtype="0"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500"/>
                                        <p:tgtEl>
                                          <p:spTgt spid="15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86"/>
                                        </p:tgtEl>
                                        <p:attrNameLst>
                                          <p:attrName>style.visibility</p:attrName>
                                        </p:attrNameLst>
                                      </p:cBhvr>
                                      <p:to>
                                        <p:strVal val="visible"/>
                                      </p:to>
                                    </p:set>
                                    <p:animEffect transition="in" filter="blinds(horizontal)">
                                      <p:cBhvr>
                                        <p:cTn id="69" dur="500"/>
                                        <p:tgtEl>
                                          <p:spTgt spid="186"/>
                                        </p:tgtEl>
                                      </p:cBhvr>
                                    </p:animEffect>
                                  </p:childTnLst>
                                </p:cTn>
                              </p:par>
                              <p:par>
                                <p:cTn id="70" presetID="3" presetClass="entr" presetSubtype="10" fill="hold" nodeType="withEffect">
                                  <p:stCondLst>
                                    <p:cond delay="0"/>
                                  </p:stCondLst>
                                  <p:childTnLst>
                                    <p:set>
                                      <p:cBhvr>
                                        <p:cTn id="71" dur="1" fill="hold">
                                          <p:stCondLst>
                                            <p:cond delay="0"/>
                                          </p:stCondLst>
                                        </p:cTn>
                                        <p:tgtEl>
                                          <p:spTgt spid="191"/>
                                        </p:tgtEl>
                                        <p:attrNameLst>
                                          <p:attrName>style.visibility</p:attrName>
                                        </p:attrNameLst>
                                      </p:cBhvr>
                                      <p:to>
                                        <p:strVal val="visible"/>
                                      </p:to>
                                    </p:set>
                                    <p:animEffect transition="in" filter="blinds(horizontal)">
                                      <p:cBhvr>
                                        <p:cTn id="72" dur="500"/>
                                        <p:tgtEl>
                                          <p:spTgt spid="19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linds(horizontal)">
                                      <p:cBhvr>
                                        <p:cTn id="82" dur="500"/>
                                        <p:tgtEl>
                                          <p:spTgt spid="3"/>
                                        </p:tgtEl>
                                      </p:cBhvr>
                                    </p:animEffect>
                                  </p:childTnLst>
                                </p:cTn>
                              </p:par>
                              <p:par>
                                <p:cTn id="83" presetID="3" presetClass="entr" presetSubtype="1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linds(horizontal)">
                                      <p:cBhvr>
                                        <p:cTn id="85" dur="500"/>
                                        <p:tgtEl>
                                          <p:spTgt spid="4"/>
                                        </p:tgtEl>
                                      </p:cBhvr>
                                    </p:animEffect>
                                  </p:childTnLst>
                                </p:cTn>
                              </p:par>
                              <p:par>
                                <p:cTn id="86" presetID="3" presetClass="entr" presetSubtype="1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blinds(horizontal)">
                                      <p:cBhvr>
                                        <p:cTn id="88" dur="500"/>
                                        <p:tgtEl>
                                          <p:spTgt spid="6"/>
                                        </p:tgtEl>
                                      </p:cBhvr>
                                    </p:animEffect>
                                  </p:childTnLst>
                                </p:cTn>
                              </p:par>
                              <p:par>
                                <p:cTn id="89" presetID="3" presetClass="entr" presetSubtype="1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linds(horizontal)">
                                      <p:cBhvr>
                                        <p:cTn id="91" dur="500"/>
                                        <p:tgtEl>
                                          <p:spTgt spid="22"/>
                                        </p:tgtEl>
                                      </p:cBhvr>
                                    </p:animEffect>
                                  </p:childTnLst>
                                </p:cTn>
                              </p:par>
                              <p:par>
                                <p:cTn id="92" presetID="3" presetClass="entr" presetSubtype="1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par>
                                <p:cTn id="95" presetID="3" presetClass="entr" presetSubtype="1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par>
                                <p:cTn id="98" presetID="3" presetClass="entr" presetSubtype="1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linds(horizontal)">
                                      <p:cBhvr>
                                        <p:cTn id="100" dur="500"/>
                                        <p:tgtEl>
                                          <p:spTgt spid="30"/>
                                        </p:tgtEl>
                                      </p:cBhvr>
                                    </p:animEffect>
                                  </p:childTnLst>
                                </p:cTn>
                              </p:par>
                              <p:par>
                                <p:cTn id="101" presetID="3" presetClass="entr" presetSubtype="1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linds(horizontal)">
                                      <p:cBhvr>
                                        <p:cTn id="103" dur="500"/>
                                        <p:tgtEl>
                                          <p:spTgt spid="3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blinds(horizontal)">
                                      <p:cBhvr>
                                        <p:cTn id="106" dur="500"/>
                                        <p:tgtEl>
                                          <p:spTgt spid="32"/>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linds(horizontal)">
                                      <p:cBhvr>
                                        <p:cTn id="109" dur="500"/>
                                        <p:tgtEl>
                                          <p:spTgt spid="3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blinds(horizontal)">
                                      <p:cBhvr>
                                        <p:cTn id="112" dur="500"/>
                                        <p:tgtEl>
                                          <p:spTgt spid="3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500"/>
                                        <p:tgtEl>
                                          <p:spTgt spid="3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blinds(horizontal)">
                                      <p:cBhvr>
                                        <p:cTn id="118" dur="500"/>
                                        <p:tgtEl>
                                          <p:spTgt spid="3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99" grpId="0"/>
      <p:bldP spid="102" grpId="0"/>
      <p:bldP spid="103" grpId="0"/>
      <p:bldP spid="104" grpId="0"/>
      <p:bldP spid="105" grpId="0"/>
      <p:bldP spid="146" grpId="0" animBg="1"/>
      <p:bldP spid="184"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Search Operation</a:t>
            </a:r>
          </a:p>
        </p:txBody>
      </p:sp>
      <p:pic>
        <p:nvPicPr>
          <p:cNvPr id="3" name="Picture 2" descr="A picture containing graphical user interface&#10;&#10;Description automatically generated">
            <a:extLst>
              <a:ext uri="{FF2B5EF4-FFF2-40B4-BE49-F238E27FC236}">
                <a16:creationId xmlns:a16="http://schemas.microsoft.com/office/drawing/2014/main" id="{1049350F-0A4F-BECC-709A-9B3DCE85BFBF}"/>
              </a:ext>
            </a:extLst>
          </p:cNvPr>
          <p:cNvPicPr>
            <a:picLocks noChangeAspect="1"/>
          </p:cNvPicPr>
          <p:nvPr/>
        </p:nvPicPr>
        <p:blipFill>
          <a:blip r:embed="rId3"/>
          <a:stretch>
            <a:fillRect/>
          </a:stretch>
        </p:blipFill>
        <p:spPr>
          <a:xfrm flipH="1">
            <a:off x="1356614" y="2616275"/>
            <a:ext cx="811395" cy="811395"/>
          </a:xfrm>
          <a:prstGeom prst="rect">
            <a:avLst/>
          </a:prstGeom>
        </p:spPr>
      </p:pic>
      <p:pic>
        <p:nvPicPr>
          <p:cNvPr id="4" name="Picture 3" descr="Shape&#10;&#10;Description automatically generated">
            <a:extLst>
              <a:ext uri="{FF2B5EF4-FFF2-40B4-BE49-F238E27FC236}">
                <a16:creationId xmlns:a16="http://schemas.microsoft.com/office/drawing/2014/main" id="{8AED3A98-9C71-30F1-1CF8-68741CB5E3A3}"/>
              </a:ext>
            </a:extLst>
          </p:cNvPr>
          <p:cNvPicPr>
            <a:picLocks noChangeAspect="1"/>
          </p:cNvPicPr>
          <p:nvPr/>
        </p:nvPicPr>
        <p:blipFill>
          <a:blip r:embed="rId4"/>
          <a:stretch>
            <a:fillRect/>
          </a:stretch>
        </p:blipFill>
        <p:spPr>
          <a:xfrm>
            <a:off x="1941562" y="2725387"/>
            <a:ext cx="480178" cy="548775"/>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85E6D36D-0B38-6852-98A5-877A26A58867}"/>
              </a:ext>
            </a:extLst>
          </p:cNvPr>
          <p:cNvPicPr>
            <a:picLocks noChangeAspect="1"/>
          </p:cNvPicPr>
          <p:nvPr/>
        </p:nvPicPr>
        <p:blipFill>
          <a:blip r:embed="rId3"/>
          <a:stretch>
            <a:fillRect/>
          </a:stretch>
        </p:blipFill>
        <p:spPr>
          <a:xfrm flipH="1">
            <a:off x="2897883" y="2616275"/>
            <a:ext cx="811395" cy="811395"/>
          </a:xfrm>
          <a:prstGeom prst="rect">
            <a:avLst/>
          </a:prstGeom>
        </p:spPr>
      </p:pic>
      <p:pic>
        <p:nvPicPr>
          <p:cNvPr id="6" name="Picture 5" descr="Shape&#10;&#10;Description automatically generated">
            <a:extLst>
              <a:ext uri="{FF2B5EF4-FFF2-40B4-BE49-F238E27FC236}">
                <a16:creationId xmlns:a16="http://schemas.microsoft.com/office/drawing/2014/main" id="{39FB17FA-3BE8-01BB-3C92-A35547D3F20A}"/>
              </a:ext>
            </a:extLst>
          </p:cNvPr>
          <p:cNvPicPr>
            <a:picLocks noChangeAspect="1"/>
          </p:cNvPicPr>
          <p:nvPr/>
        </p:nvPicPr>
        <p:blipFill>
          <a:blip r:embed="rId4"/>
          <a:stretch>
            <a:fillRect/>
          </a:stretch>
        </p:blipFill>
        <p:spPr>
          <a:xfrm>
            <a:off x="3489032" y="2725387"/>
            <a:ext cx="480178" cy="548775"/>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995BBE9-75AA-9D62-EDF7-EC8E245BC986}"/>
              </a:ext>
            </a:extLst>
          </p:cNvPr>
          <p:cNvPicPr>
            <a:picLocks noChangeAspect="1"/>
          </p:cNvPicPr>
          <p:nvPr/>
        </p:nvPicPr>
        <p:blipFill>
          <a:blip r:embed="rId3"/>
          <a:stretch>
            <a:fillRect/>
          </a:stretch>
        </p:blipFill>
        <p:spPr>
          <a:xfrm flipH="1">
            <a:off x="4439153" y="2616275"/>
            <a:ext cx="811395" cy="811395"/>
          </a:xfrm>
          <a:prstGeom prst="rect">
            <a:avLst/>
          </a:prstGeom>
        </p:spPr>
      </p:pic>
      <p:pic>
        <p:nvPicPr>
          <p:cNvPr id="8" name="Picture 7" descr="Shape&#10;&#10;Description automatically generated">
            <a:extLst>
              <a:ext uri="{FF2B5EF4-FFF2-40B4-BE49-F238E27FC236}">
                <a16:creationId xmlns:a16="http://schemas.microsoft.com/office/drawing/2014/main" id="{EAA85ECD-B5C8-4C08-CC6D-B83FA0B45073}"/>
              </a:ext>
            </a:extLst>
          </p:cNvPr>
          <p:cNvPicPr>
            <a:picLocks noChangeAspect="1"/>
          </p:cNvPicPr>
          <p:nvPr/>
        </p:nvPicPr>
        <p:blipFill>
          <a:blip r:embed="rId4"/>
          <a:stretch>
            <a:fillRect/>
          </a:stretch>
        </p:blipFill>
        <p:spPr>
          <a:xfrm>
            <a:off x="5030302" y="2725387"/>
            <a:ext cx="480178" cy="548775"/>
          </a:xfrm>
          <a:prstGeom prst="rect">
            <a:avLst/>
          </a:prstGeom>
        </p:spPr>
      </p:pic>
      <p:sp>
        <p:nvSpPr>
          <p:cNvPr id="9" name="Rounded Rectangle 8">
            <a:extLst>
              <a:ext uri="{FF2B5EF4-FFF2-40B4-BE49-F238E27FC236}">
                <a16:creationId xmlns:a16="http://schemas.microsoft.com/office/drawing/2014/main" id="{BB6809EE-F3FD-0927-7302-1CCDE31F5FF2}"/>
              </a:ext>
            </a:extLst>
          </p:cNvPr>
          <p:cNvSpPr/>
          <p:nvPr/>
        </p:nvSpPr>
        <p:spPr>
          <a:xfrm>
            <a:off x="2662911" y="4066560"/>
            <a:ext cx="1281338" cy="634638"/>
          </a:xfrm>
          <a:prstGeom prst="roundRect">
            <a:avLst/>
          </a:prstGeom>
          <a:solidFill>
            <a:srgbClr val="861F4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i="0" u="none" strike="noStrike" cap="none" spc="0" normalizeH="0" baseline="0" dirty="0">
                <a:ln>
                  <a:noFill/>
                </a:ln>
                <a:solidFill>
                  <a:srgbClr val="FFFFFF"/>
                </a:solidFill>
                <a:effectLst/>
                <a:uFillTx/>
                <a:latin typeface="+mn-lt"/>
                <a:ea typeface="+mn-ea"/>
                <a:cs typeface="+mn-cs"/>
                <a:sym typeface="Helvetica Light"/>
              </a:rPr>
              <a:t>Oblivious Protocols</a:t>
            </a:r>
          </a:p>
        </p:txBody>
      </p:sp>
      <p:cxnSp>
        <p:nvCxnSpPr>
          <p:cNvPr id="10" name="Straight Arrow Connector 9">
            <a:extLst>
              <a:ext uri="{FF2B5EF4-FFF2-40B4-BE49-F238E27FC236}">
                <a16:creationId xmlns:a16="http://schemas.microsoft.com/office/drawing/2014/main" id="{DD82FB2D-70D7-FE85-CA55-D7C74F69BB93}"/>
              </a:ext>
            </a:extLst>
          </p:cNvPr>
          <p:cNvCxnSpPr>
            <a:cxnSpLocks/>
            <a:stCxn id="3" idx="2"/>
            <a:endCxn id="9" idx="1"/>
          </p:cNvCxnSpPr>
          <p:nvPr/>
        </p:nvCxnSpPr>
        <p:spPr>
          <a:xfrm>
            <a:off x="1762311" y="3427670"/>
            <a:ext cx="900600" cy="956209"/>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52C9B7-D298-8D7D-07A9-F1C3D7E8B469}"/>
              </a:ext>
            </a:extLst>
          </p:cNvPr>
          <p:cNvCxnSpPr>
            <a:cxnSpLocks/>
            <a:stCxn id="5" idx="2"/>
            <a:endCxn id="9" idx="0"/>
          </p:cNvCxnSpPr>
          <p:nvPr/>
        </p:nvCxnSpPr>
        <p:spPr>
          <a:xfrm>
            <a:off x="3303580" y="3427670"/>
            <a:ext cx="0" cy="638890"/>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C9E77D-9F0E-3D00-2FF6-941AE7416D0E}"/>
              </a:ext>
            </a:extLst>
          </p:cNvPr>
          <p:cNvCxnSpPr>
            <a:cxnSpLocks/>
            <a:stCxn id="7" idx="2"/>
            <a:endCxn id="9" idx="3"/>
          </p:cNvCxnSpPr>
          <p:nvPr/>
        </p:nvCxnSpPr>
        <p:spPr>
          <a:xfrm flipH="1">
            <a:off x="3944249" y="3427670"/>
            <a:ext cx="900601" cy="956209"/>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6">
            <a:extLst>
              <a:ext uri="{FF2B5EF4-FFF2-40B4-BE49-F238E27FC236}">
                <a16:creationId xmlns:a16="http://schemas.microsoft.com/office/drawing/2014/main" id="{D8E99804-5549-346D-E314-D6250EE922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31" t="16923" r="18842"/>
          <a:stretch/>
        </p:blipFill>
        <p:spPr bwMode="auto">
          <a:xfrm>
            <a:off x="1948822" y="4731138"/>
            <a:ext cx="439474" cy="5934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Related image">
            <a:extLst>
              <a:ext uri="{FF2B5EF4-FFF2-40B4-BE49-F238E27FC236}">
                <a16:creationId xmlns:a16="http://schemas.microsoft.com/office/drawing/2014/main" id="{2BB703CD-2F2E-6FC1-508A-838CEE85E50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192" t="16923" r="18842"/>
          <a:stretch/>
        </p:blipFill>
        <p:spPr bwMode="auto">
          <a:xfrm>
            <a:off x="4390716" y="4776619"/>
            <a:ext cx="311836" cy="4439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Related image">
            <a:extLst>
              <a:ext uri="{FF2B5EF4-FFF2-40B4-BE49-F238E27FC236}">
                <a16:creationId xmlns:a16="http://schemas.microsoft.com/office/drawing/2014/main" id="{BBF5EFB0-38B4-AE38-4A2F-4E69CE6A43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76" t="16923" r="18841"/>
          <a:stretch/>
        </p:blipFill>
        <p:spPr bwMode="auto">
          <a:xfrm>
            <a:off x="3636290" y="5193828"/>
            <a:ext cx="312266" cy="438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Related image">
            <a:extLst>
              <a:ext uri="{FF2B5EF4-FFF2-40B4-BE49-F238E27FC236}">
                <a16:creationId xmlns:a16="http://schemas.microsoft.com/office/drawing/2014/main" id="{22EA51C2-BF27-9E13-C983-A3255843AEB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510" t="6456" r="17448"/>
          <a:stretch/>
        </p:blipFill>
        <p:spPr bwMode="auto">
          <a:xfrm>
            <a:off x="2782449" y="5177511"/>
            <a:ext cx="301284" cy="47444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a:extLst>
              <a:ext uri="{FF2B5EF4-FFF2-40B4-BE49-F238E27FC236}">
                <a16:creationId xmlns:a16="http://schemas.microsoft.com/office/drawing/2014/main" id="{A26ED7C5-054F-DB5D-C507-CAAF67DFAD58}"/>
              </a:ext>
            </a:extLst>
          </p:cNvPr>
          <p:cNvSpPr/>
          <p:nvPr/>
        </p:nvSpPr>
        <p:spPr>
          <a:xfrm>
            <a:off x="2828998" y="2081862"/>
            <a:ext cx="949164" cy="287729"/>
          </a:xfrm>
          <a:prstGeom prst="roundRect">
            <a:avLst/>
          </a:prstGeom>
          <a:solidFill>
            <a:srgbClr val="861F4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i="0" u="none" strike="noStrike" cap="none" spc="0" normalizeH="0" baseline="0" dirty="0">
                <a:ln>
                  <a:noFill/>
                </a:ln>
                <a:solidFill>
                  <a:srgbClr val="FFFFFF"/>
                </a:solidFill>
                <a:effectLst/>
                <a:uFillTx/>
                <a:latin typeface="+mn-lt"/>
                <a:ea typeface="+mn-ea"/>
                <a:cs typeface="+mn-cs"/>
                <a:sym typeface="Helvetica Light"/>
              </a:rPr>
              <a:t>MPC</a:t>
            </a:r>
          </a:p>
        </p:txBody>
      </p:sp>
      <p:cxnSp>
        <p:nvCxnSpPr>
          <p:cNvPr id="18" name="Straight Arrow Connector 17">
            <a:extLst>
              <a:ext uri="{FF2B5EF4-FFF2-40B4-BE49-F238E27FC236}">
                <a16:creationId xmlns:a16="http://schemas.microsoft.com/office/drawing/2014/main" id="{1533CAE4-5F60-FE38-5790-F42CD10C5E6D}"/>
              </a:ext>
            </a:extLst>
          </p:cNvPr>
          <p:cNvCxnSpPr>
            <a:cxnSpLocks/>
            <a:stCxn id="17" idx="2"/>
            <a:endCxn id="5" idx="0"/>
          </p:cNvCxnSpPr>
          <p:nvPr/>
        </p:nvCxnSpPr>
        <p:spPr>
          <a:xfrm>
            <a:off x="3303580" y="2369591"/>
            <a:ext cx="0" cy="246684"/>
          </a:xfrm>
          <a:prstGeom prst="straightConnector1">
            <a:avLst/>
          </a:prstGeom>
          <a:ln w="12700">
            <a:solidFill>
              <a:srgbClr val="861F4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AC42246D-1EB9-2405-1000-6FA943233A4B}"/>
              </a:ext>
            </a:extLst>
          </p:cNvPr>
          <p:cNvCxnSpPr>
            <a:stCxn id="3" idx="0"/>
            <a:endCxn id="17" idx="1"/>
          </p:cNvCxnSpPr>
          <p:nvPr/>
        </p:nvCxnSpPr>
        <p:spPr>
          <a:xfrm rot="5400000" flipH="1" flipV="1">
            <a:off x="2100380" y="1887658"/>
            <a:ext cx="390548" cy="1066687"/>
          </a:xfrm>
          <a:prstGeom prst="bentConnector2">
            <a:avLst/>
          </a:prstGeom>
          <a:ln w="12700">
            <a:solidFill>
              <a:srgbClr val="861F4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A995A34F-2B40-A215-DE41-08D5B0665C0D}"/>
              </a:ext>
            </a:extLst>
          </p:cNvPr>
          <p:cNvCxnSpPr>
            <a:cxnSpLocks/>
            <a:stCxn id="7" idx="0"/>
            <a:endCxn id="17" idx="3"/>
          </p:cNvCxnSpPr>
          <p:nvPr/>
        </p:nvCxnSpPr>
        <p:spPr>
          <a:xfrm rot="16200000" flipV="1">
            <a:off x="4116232" y="1887657"/>
            <a:ext cx="390548" cy="1066688"/>
          </a:xfrm>
          <a:prstGeom prst="bentConnector2">
            <a:avLst/>
          </a:prstGeom>
          <a:ln w="12700">
            <a:solidFill>
              <a:srgbClr val="861F4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46AA3FB-50D2-4487-8C29-AC75BCBEB67E}"/>
              </a:ext>
            </a:extLst>
          </p:cNvPr>
          <p:cNvCxnSpPr>
            <a:cxnSpLocks/>
            <a:stCxn id="13" idx="3"/>
          </p:cNvCxnSpPr>
          <p:nvPr/>
        </p:nvCxnSpPr>
        <p:spPr>
          <a:xfrm flipV="1">
            <a:off x="2388296" y="4654123"/>
            <a:ext cx="301284" cy="373718"/>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B2D87D-F53F-CF54-633C-3E2E01550528}"/>
              </a:ext>
            </a:extLst>
          </p:cNvPr>
          <p:cNvCxnSpPr>
            <a:cxnSpLocks/>
            <a:stCxn id="16" idx="0"/>
          </p:cNvCxnSpPr>
          <p:nvPr/>
        </p:nvCxnSpPr>
        <p:spPr>
          <a:xfrm flipV="1">
            <a:off x="2933091" y="4697393"/>
            <a:ext cx="231239" cy="480118"/>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27DF47F-F377-5D88-9DFD-1C0D60FCBB69}"/>
              </a:ext>
            </a:extLst>
          </p:cNvPr>
          <p:cNvCxnSpPr>
            <a:cxnSpLocks/>
            <a:stCxn id="15" idx="0"/>
          </p:cNvCxnSpPr>
          <p:nvPr/>
        </p:nvCxnSpPr>
        <p:spPr>
          <a:xfrm flipH="1" flipV="1">
            <a:off x="3636290" y="4731138"/>
            <a:ext cx="156133" cy="462690"/>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D79B0A-F33F-B557-6CF6-CCDD4AE302D5}"/>
              </a:ext>
            </a:extLst>
          </p:cNvPr>
          <p:cNvCxnSpPr>
            <a:cxnSpLocks/>
            <a:stCxn id="14" idx="1"/>
          </p:cNvCxnSpPr>
          <p:nvPr/>
        </p:nvCxnSpPr>
        <p:spPr>
          <a:xfrm flipH="1" flipV="1">
            <a:off x="3944249" y="4689904"/>
            <a:ext cx="446467" cy="308685"/>
          </a:xfrm>
          <a:prstGeom prst="straightConnector1">
            <a:avLst/>
          </a:prstGeom>
          <a:ln w="635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ED0327E-27AA-293A-54EF-C30B658B5129}"/>
              </a:ext>
            </a:extLst>
          </p:cNvPr>
          <p:cNvPicPr>
            <a:picLocks noChangeAspect="1"/>
          </p:cNvPicPr>
          <p:nvPr/>
        </p:nvPicPr>
        <p:blipFill>
          <a:blip r:embed="rId9"/>
          <a:stretch>
            <a:fillRect/>
          </a:stretch>
        </p:blipFill>
        <p:spPr>
          <a:xfrm>
            <a:off x="1624188" y="2838235"/>
            <a:ext cx="281486" cy="281486"/>
          </a:xfrm>
          <a:prstGeom prst="rect">
            <a:avLst/>
          </a:prstGeom>
        </p:spPr>
      </p:pic>
      <p:pic>
        <p:nvPicPr>
          <p:cNvPr id="27" name="Picture 26">
            <a:extLst>
              <a:ext uri="{FF2B5EF4-FFF2-40B4-BE49-F238E27FC236}">
                <a16:creationId xmlns:a16="http://schemas.microsoft.com/office/drawing/2014/main" id="{779BA4F4-EBC2-8493-BF3C-014E68590E27}"/>
              </a:ext>
            </a:extLst>
          </p:cNvPr>
          <p:cNvPicPr>
            <a:picLocks noChangeAspect="1"/>
          </p:cNvPicPr>
          <p:nvPr/>
        </p:nvPicPr>
        <p:blipFill>
          <a:blip r:embed="rId9"/>
          <a:stretch>
            <a:fillRect/>
          </a:stretch>
        </p:blipFill>
        <p:spPr>
          <a:xfrm>
            <a:off x="3154962" y="2871809"/>
            <a:ext cx="281486" cy="281486"/>
          </a:xfrm>
          <a:prstGeom prst="rect">
            <a:avLst/>
          </a:prstGeom>
        </p:spPr>
      </p:pic>
      <p:sp>
        <p:nvSpPr>
          <p:cNvPr id="29" name="Rectangle 28">
            <a:extLst>
              <a:ext uri="{FF2B5EF4-FFF2-40B4-BE49-F238E27FC236}">
                <a16:creationId xmlns:a16="http://schemas.microsoft.com/office/drawing/2014/main" id="{D0649FFE-8813-573E-FA6B-9CC590C692B6}"/>
              </a:ext>
            </a:extLst>
          </p:cNvPr>
          <p:cNvSpPr/>
          <p:nvPr/>
        </p:nvSpPr>
        <p:spPr>
          <a:xfrm>
            <a:off x="7819904" y="3297024"/>
            <a:ext cx="930355" cy="461665"/>
          </a:xfrm>
          <a:prstGeom prst="rect">
            <a:avLst/>
          </a:prstGeom>
        </p:spPr>
        <p:txBody>
          <a:bodyPr wrap="square">
            <a:spAutoFit/>
          </a:bodyPr>
          <a:lstStyle/>
          <a:p>
            <a:pPr algn="ctr"/>
            <a:r>
              <a:rPr lang="en-US" sz="2400" dirty="0">
                <a:solidFill>
                  <a:schemeClr val="accent1">
                    <a:lumMod val="50000"/>
                  </a:schemeClr>
                </a:solidFill>
                <a:latin typeface="Bierstadt" panose="020B0004020202020204" pitchFamily="34" charset="0"/>
                <a:ea typeface="Helvetica Neue" panose="02000503000000020004" pitchFamily="2" charset="0"/>
                <a:cs typeface="Calibri" panose="020F0502020204030204" pitchFamily="34" charset="0"/>
              </a:rPr>
              <a:t>IDX</a:t>
            </a:r>
            <a:endParaRPr lang="en-US" sz="2400" dirty="0">
              <a:solidFill>
                <a:schemeClr val="accent1">
                  <a:lumMod val="50000"/>
                </a:schemeClr>
              </a:solidFill>
              <a:latin typeface="Bierstadt" panose="020B0004020202020204" pitchFamily="34" charset="0"/>
            </a:endParaRPr>
          </a:p>
        </p:txBody>
      </p:sp>
      <p:graphicFrame>
        <p:nvGraphicFramePr>
          <p:cNvPr id="30" name="Table 14">
            <a:extLst>
              <a:ext uri="{FF2B5EF4-FFF2-40B4-BE49-F238E27FC236}">
                <a16:creationId xmlns:a16="http://schemas.microsoft.com/office/drawing/2014/main" id="{4233D0C0-212D-2212-CD92-495F0AF85C3C}"/>
              </a:ext>
            </a:extLst>
          </p:cNvPr>
          <p:cNvGraphicFramePr>
            <a:graphicFrameLocks noGrp="1"/>
          </p:cNvGraphicFramePr>
          <p:nvPr>
            <p:extLst>
              <p:ext uri="{D42A27DB-BD31-4B8C-83A1-F6EECF244321}">
                <p14:modId xmlns:p14="http://schemas.microsoft.com/office/powerpoint/2010/main" val="974208546"/>
              </p:ext>
            </p:extLst>
          </p:nvPr>
        </p:nvGraphicFramePr>
        <p:xfrm>
          <a:off x="7531650" y="4178869"/>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85044714"/>
                  </a:ext>
                </a:extLst>
              </a:tr>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1602959"/>
                  </a:ext>
                </a:extLst>
              </a:tr>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31095471"/>
                  </a:ext>
                </a:extLst>
              </a:tr>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12880369"/>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2556484"/>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1890148"/>
                  </a:ext>
                </a:extLst>
              </a:tr>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47918962"/>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6760618"/>
                  </a:ext>
                </a:extLst>
              </a:tr>
            </a:tbl>
          </a:graphicData>
        </a:graphic>
      </p:graphicFrame>
      <p:graphicFrame>
        <p:nvGraphicFramePr>
          <p:cNvPr id="31" name="Table 14">
            <a:extLst>
              <a:ext uri="{FF2B5EF4-FFF2-40B4-BE49-F238E27FC236}">
                <a16:creationId xmlns:a16="http://schemas.microsoft.com/office/drawing/2014/main" id="{A7DC770F-6397-09AA-E458-843A2BA9E701}"/>
              </a:ext>
            </a:extLst>
          </p:cNvPr>
          <p:cNvGraphicFramePr>
            <a:graphicFrameLocks noGrp="1"/>
          </p:cNvGraphicFramePr>
          <p:nvPr>
            <p:extLst>
              <p:ext uri="{D42A27DB-BD31-4B8C-83A1-F6EECF244321}">
                <p14:modId xmlns:p14="http://schemas.microsoft.com/office/powerpoint/2010/main" val="2244768327"/>
              </p:ext>
            </p:extLst>
          </p:nvPr>
        </p:nvGraphicFramePr>
        <p:xfrm>
          <a:off x="9616560" y="4178868"/>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079512"/>
                  </a:ext>
                </a:extLst>
              </a:tr>
            </a:tbl>
          </a:graphicData>
        </a:graphic>
      </p:graphicFrame>
      <p:sp>
        <p:nvSpPr>
          <p:cNvPr id="32" name="Rectangle 31">
            <a:extLst>
              <a:ext uri="{FF2B5EF4-FFF2-40B4-BE49-F238E27FC236}">
                <a16:creationId xmlns:a16="http://schemas.microsoft.com/office/drawing/2014/main" id="{D29CB4C1-2757-B54E-3BA4-A8F31709DCFB}"/>
              </a:ext>
            </a:extLst>
          </p:cNvPr>
          <p:cNvSpPr/>
          <p:nvPr/>
        </p:nvSpPr>
        <p:spPr>
          <a:xfrm>
            <a:off x="9939431" y="3257267"/>
            <a:ext cx="930355" cy="461665"/>
          </a:xfrm>
          <a:prstGeom prst="rect">
            <a:avLst/>
          </a:prstGeom>
        </p:spPr>
        <p:txBody>
          <a:bodyPr wrap="square">
            <a:spAutoFit/>
          </a:bodyPr>
          <a:lstStyle/>
          <a:p>
            <a:pPr algn="ctr"/>
            <a:r>
              <a:rPr lang="en-US" sz="2400" dirty="0">
                <a:solidFill>
                  <a:srgbClr val="7030A0"/>
                </a:solidFill>
                <a:latin typeface="Bierstadt" panose="020B0004020202020204" pitchFamily="34" charset="0"/>
                <a:ea typeface="Helvetica Neue" panose="02000503000000020004" pitchFamily="2" charset="0"/>
                <a:cs typeface="Calibri" panose="020F0502020204030204" pitchFamily="34" charset="0"/>
              </a:rPr>
              <a:t>AC</a:t>
            </a:r>
            <a:endParaRPr lang="en-US" sz="2400" dirty="0">
              <a:solidFill>
                <a:srgbClr val="7030A0"/>
              </a:solidFill>
              <a:latin typeface="Bierstadt" panose="020B00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4BA46D9-DD8A-CAE9-D7A5-78A46C9B3A9E}"/>
                  </a:ext>
                </a:extLst>
              </p:cNvPr>
              <p:cNvSpPr txBox="1"/>
              <p:nvPr/>
            </p:nvSpPr>
            <p:spPr>
              <a:xfrm>
                <a:off x="7912783" y="3777753"/>
                <a:ext cx="819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3" name="TextBox 32">
                <a:extLst>
                  <a:ext uri="{FF2B5EF4-FFF2-40B4-BE49-F238E27FC236}">
                    <a16:creationId xmlns:a16="http://schemas.microsoft.com/office/drawing/2014/main" id="{34BA46D9-DD8A-CAE9-D7A5-78A46C9B3A9E}"/>
                  </a:ext>
                </a:extLst>
              </p:cNvPr>
              <p:cNvSpPr txBox="1">
                <a:spLocks noRot="1" noChangeAspect="1" noMove="1" noResize="1" noEditPoints="1" noAdjustHandles="1" noChangeArrowheads="1" noChangeShapeType="1" noTextEdit="1"/>
              </p:cNvSpPr>
              <p:nvPr/>
            </p:nvSpPr>
            <p:spPr>
              <a:xfrm>
                <a:off x="7912783" y="3777753"/>
                <a:ext cx="819390" cy="369332"/>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BB0056F-BDE2-F0D6-2120-EFF06707B54E}"/>
                  </a:ext>
                </a:extLst>
              </p:cNvPr>
              <p:cNvSpPr txBox="1"/>
              <p:nvPr/>
            </p:nvSpPr>
            <p:spPr>
              <a:xfrm rot="5400000">
                <a:off x="6922202" y="4920747"/>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4" name="TextBox 33">
                <a:extLst>
                  <a:ext uri="{FF2B5EF4-FFF2-40B4-BE49-F238E27FC236}">
                    <a16:creationId xmlns:a16="http://schemas.microsoft.com/office/drawing/2014/main" id="{0BB0056F-BDE2-F0D6-2120-EFF06707B54E}"/>
                  </a:ext>
                </a:extLst>
              </p:cNvPr>
              <p:cNvSpPr txBox="1">
                <a:spLocks noRot="1" noChangeAspect="1" noMove="1" noResize="1" noEditPoints="1" noAdjustHandles="1" noChangeArrowheads="1" noChangeShapeType="1" noTextEdit="1"/>
              </p:cNvSpPr>
              <p:nvPr/>
            </p:nvSpPr>
            <p:spPr>
              <a:xfrm rot="5400000">
                <a:off x="6922202" y="4920747"/>
                <a:ext cx="795411" cy="369332"/>
              </a:xfrm>
              <a:prstGeom prst="rect">
                <a:avLst/>
              </a:prstGeom>
              <a:blipFill>
                <a:blip r:embed="rId11"/>
                <a:stretch>
                  <a:fillRect l="-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6CCDFF6-F31F-2E05-3F99-C430E8600AAB}"/>
                  </a:ext>
                </a:extLst>
              </p:cNvPr>
              <p:cNvSpPr txBox="1"/>
              <p:nvPr/>
            </p:nvSpPr>
            <p:spPr>
              <a:xfrm>
                <a:off x="10046208" y="3777753"/>
                <a:ext cx="718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5" name="TextBox 34">
                <a:extLst>
                  <a:ext uri="{FF2B5EF4-FFF2-40B4-BE49-F238E27FC236}">
                    <a16:creationId xmlns:a16="http://schemas.microsoft.com/office/drawing/2014/main" id="{66CCDFF6-F31F-2E05-3F99-C430E8600AAB}"/>
                  </a:ext>
                </a:extLst>
              </p:cNvPr>
              <p:cNvSpPr txBox="1">
                <a:spLocks noRot="1" noChangeAspect="1" noMove="1" noResize="1" noEditPoints="1" noAdjustHandles="1" noChangeArrowheads="1" noChangeShapeType="1" noTextEdit="1"/>
              </p:cNvSpPr>
              <p:nvPr/>
            </p:nvSpPr>
            <p:spPr>
              <a:xfrm>
                <a:off x="10046208" y="3777753"/>
                <a:ext cx="718466" cy="369332"/>
              </a:xfrm>
              <a:prstGeom prst="rect">
                <a:avLst/>
              </a:prstGeom>
              <a:blipFill>
                <a:blip r:embed="rId12"/>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4751410-29F1-DFA0-481F-A1B522C45123}"/>
                  </a:ext>
                </a:extLst>
              </p:cNvPr>
              <p:cNvSpPr txBox="1"/>
              <p:nvPr/>
            </p:nvSpPr>
            <p:spPr>
              <a:xfrm rot="5400000">
                <a:off x="9039726" y="4983462"/>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6" name="TextBox 35">
                <a:extLst>
                  <a:ext uri="{FF2B5EF4-FFF2-40B4-BE49-F238E27FC236}">
                    <a16:creationId xmlns:a16="http://schemas.microsoft.com/office/drawing/2014/main" id="{34751410-29F1-DFA0-481F-A1B522C45123}"/>
                  </a:ext>
                </a:extLst>
              </p:cNvPr>
              <p:cNvSpPr txBox="1">
                <a:spLocks noRot="1" noChangeAspect="1" noMove="1" noResize="1" noEditPoints="1" noAdjustHandles="1" noChangeArrowheads="1" noChangeShapeType="1" noTextEdit="1"/>
              </p:cNvSpPr>
              <p:nvPr/>
            </p:nvSpPr>
            <p:spPr>
              <a:xfrm rot="5400000">
                <a:off x="9039726" y="4983462"/>
                <a:ext cx="795411" cy="369332"/>
              </a:xfrm>
              <a:prstGeom prst="rect">
                <a:avLst/>
              </a:prstGeom>
              <a:blipFill>
                <a:blip r:embed="rId13"/>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E63E0D3-749D-777C-63D3-EB737B84EDDE}"/>
                  </a:ext>
                </a:extLst>
              </p:cNvPr>
              <p:cNvSpPr txBox="1"/>
              <p:nvPr/>
            </p:nvSpPr>
            <p:spPr>
              <a:xfrm>
                <a:off x="7272816" y="6198655"/>
                <a:ext cx="1960473" cy="369332"/>
              </a:xfrm>
              <a:prstGeom prst="rect">
                <a:avLst/>
              </a:prstGeom>
              <a:noFill/>
            </p:spPr>
            <p:txBody>
              <a:bodyPr wrap="none" rtlCol="0">
                <a:spAutoFit/>
              </a:bodyPr>
              <a:lstStyle/>
              <a:p>
                <a:r>
                  <a:rPr lang="en-US" i="1" dirty="0">
                    <a:solidFill>
                      <a:srgbClr val="002060"/>
                    </a:solidFill>
                  </a:rPr>
                  <a:t>Retrieve </a:t>
                </a:r>
                <a14:m>
                  <m:oMath xmlns:m="http://schemas.openxmlformats.org/officeDocument/2006/math">
                    <m:r>
                      <a:rPr lang="en-US" b="0" i="1" smtClean="0">
                        <a:solidFill>
                          <a:srgbClr val="002060"/>
                        </a:solidFill>
                        <a:latin typeface="Cambria Math" panose="02040503050406030204" pitchFamily="18" charset="0"/>
                      </a:rPr>
                      <m:t>𝑘</m:t>
                    </m:r>
                  </m:oMath>
                </a14:m>
                <a:r>
                  <a:rPr lang="en-US" i="1" dirty="0">
                    <a:solidFill>
                      <a:srgbClr val="002060"/>
                    </a:solidFill>
                  </a:rPr>
                  <a:t> columns</a:t>
                </a:r>
              </a:p>
            </p:txBody>
          </p:sp>
        </mc:Choice>
        <mc:Fallback xmlns="">
          <p:sp>
            <p:nvSpPr>
              <p:cNvPr id="37" name="TextBox 36">
                <a:extLst>
                  <a:ext uri="{FF2B5EF4-FFF2-40B4-BE49-F238E27FC236}">
                    <a16:creationId xmlns:a16="http://schemas.microsoft.com/office/drawing/2014/main" id="{4E63E0D3-749D-777C-63D3-EB737B84EDDE}"/>
                  </a:ext>
                </a:extLst>
              </p:cNvPr>
              <p:cNvSpPr txBox="1">
                <a:spLocks noRot="1" noChangeAspect="1" noMove="1" noResize="1" noEditPoints="1" noAdjustHandles="1" noChangeArrowheads="1" noChangeShapeType="1" noTextEdit="1"/>
              </p:cNvSpPr>
              <p:nvPr/>
            </p:nvSpPr>
            <p:spPr>
              <a:xfrm>
                <a:off x="7272816" y="6198655"/>
                <a:ext cx="1960473" cy="369332"/>
              </a:xfrm>
              <a:prstGeom prst="rect">
                <a:avLst/>
              </a:prstGeom>
              <a:blipFill>
                <a:blip r:embed="rId14"/>
                <a:stretch>
                  <a:fillRect l="-2564" t="-10345" r="-1282"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0E06334-ACEE-2538-5B6D-C3432EFA1746}"/>
                  </a:ext>
                </a:extLst>
              </p:cNvPr>
              <p:cNvSpPr txBox="1"/>
              <p:nvPr/>
            </p:nvSpPr>
            <p:spPr>
              <a:xfrm>
                <a:off x="9437431" y="6198654"/>
                <a:ext cx="1865575" cy="369332"/>
              </a:xfrm>
              <a:prstGeom prst="rect">
                <a:avLst/>
              </a:prstGeom>
              <a:noFill/>
            </p:spPr>
            <p:txBody>
              <a:bodyPr wrap="none" rtlCol="0">
                <a:spAutoFit/>
              </a:bodyPr>
              <a:lstStyle/>
              <a:p>
                <a:r>
                  <a:rPr lang="en-US" i="1" dirty="0">
                    <a:solidFill>
                      <a:srgbClr val="002060"/>
                    </a:solidFill>
                  </a:rPr>
                  <a:t>Retrieve </a:t>
                </a:r>
                <a14:m>
                  <m:oMath xmlns:m="http://schemas.openxmlformats.org/officeDocument/2006/math">
                    <m:r>
                      <a:rPr lang="en-US" b="0" i="1" smtClean="0">
                        <a:solidFill>
                          <a:srgbClr val="002060"/>
                        </a:solidFill>
                        <a:latin typeface="Cambria Math" panose="02040503050406030204" pitchFamily="18" charset="0"/>
                      </a:rPr>
                      <m:t>1</m:t>
                    </m:r>
                  </m:oMath>
                </a14:m>
                <a:r>
                  <a:rPr lang="en-US" i="1" dirty="0">
                    <a:solidFill>
                      <a:srgbClr val="002060"/>
                    </a:solidFill>
                  </a:rPr>
                  <a:t> column</a:t>
                </a:r>
              </a:p>
            </p:txBody>
          </p:sp>
        </mc:Choice>
        <mc:Fallback xmlns="">
          <p:sp>
            <p:nvSpPr>
              <p:cNvPr id="38" name="TextBox 37">
                <a:extLst>
                  <a:ext uri="{FF2B5EF4-FFF2-40B4-BE49-F238E27FC236}">
                    <a16:creationId xmlns:a16="http://schemas.microsoft.com/office/drawing/2014/main" id="{A0E06334-ACEE-2538-5B6D-C3432EFA1746}"/>
                  </a:ext>
                </a:extLst>
              </p:cNvPr>
              <p:cNvSpPr txBox="1">
                <a:spLocks noRot="1" noChangeAspect="1" noMove="1" noResize="1" noEditPoints="1" noAdjustHandles="1" noChangeArrowheads="1" noChangeShapeType="1" noTextEdit="1"/>
              </p:cNvSpPr>
              <p:nvPr/>
            </p:nvSpPr>
            <p:spPr>
              <a:xfrm>
                <a:off x="9437431" y="6198654"/>
                <a:ext cx="1865575" cy="369332"/>
              </a:xfrm>
              <a:prstGeom prst="rect">
                <a:avLst/>
              </a:prstGeom>
              <a:blipFill>
                <a:blip r:embed="rId15"/>
                <a:stretch>
                  <a:fillRect l="-2721" t="-10345" r="-2041" b="-31034"/>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D3E4AA2A-E829-432A-44DC-C56A1418769F}"/>
              </a:ext>
            </a:extLst>
          </p:cNvPr>
          <p:cNvSpPr txBox="1"/>
          <p:nvPr/>
        </p:nvSpPr>
        <p:spPr>
          <a:xfrm>
            <a:off x="8234577" y="661684"/>
            <a:ext cx="2079928" cy="369332"/>
          </a:xfrm>
          <a:prstGeom prst="rect">
            <a:avLst/>
          </a:prstGeom>
          <a:noFill/>
        </p:spPr>
        <p:txBody>
          <a:bodyPr wrap="none" rtlCol="0">
            <a:spAutoFit/>
          </a:bodyPr>
          <a:lstStyle/>
          <a:p>
            <a:r>
              <a:rPr lang="en-US" dirty="0">
                <a:solidFill>
                  <a:srgbClr val="484848"/>
                </a:solidFill>
                <a:latin typeface="Bierstadt" panose="020B0004020202020204" pitchFamily="34" charset="0"/>
              </a:rPr>
              <a:t>Permutation Matrix</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478CC50-79FC-810B-873E-C8F6D4704CAB}"/>
                  </a:ext>
                </a:extLst>
              </p:cNvPr>
              <p:cNvSpPr txBox="1"/>
              <p:nvPr/>
            </p:nvSpPr>
            <p:spPr>
              <a:xfrm>
                <a:off x="8887650" y="1153962"/>
                <a:ext cx="819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41" name="TextBox 40">
                <a:extLst>
                  <a:ext uri="{FF2B5EF4-FFF2-40B4-BE49-F238E27FC236}">
                    <a16:creationId xmlns:a16="http://schemas.microsoft.com/office/drawing/2014/main" id="{2478CC50-79FC-810B-873E-C8F6D4704CAB}"/>
                  </a:ext>
                </a:extLst>
              </p:cNvPr>
              <p:cNvSpPr txBox="1">
                <a:spLocks noRot="1" noChangeAspect="1" noMove="1" noResize="1" noEditPoints="1" noAdjustHandles="1" noChangeArrowheads="1" noChangeShapeType="1" noTextEdit="1"/>
              </p:cNvSpPr>
              <p:nvPr/>
            </p:nvSpPr>
            <p:spPr>
              <a:xfrm>
                <a:off x="8887650" y="1153962"/>
                <a:ext cx="819390" cy="369332"/>
              </a:xfrm>
              <a:prstGeom prst="rect">
                <a:avLst/>
              </a:prstGeom>
              <a:blipFill>
                <a:blip r:embed="rId16"/>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B9D609-25A8-B24C-E8A0-8D85C85616E1}"/>
                  </a:ext>
                </a:extLst>
              </p:cNvPr>
              <p:cNvSpPr txBox="1"/>
              <p:nvPr/>
            </p:nvSpPr>
            <p:spPr>
              <a:xfrm rot="5400000">
                <a:off x="8146886" y="1961772"/>
                <a:ext cx="486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US" dirty="0"/>
              </a:p>
            </p:txBody>
          </p:sp>
        </mc:Choice>
        <mc:Fallback xmlns="">
          <p:sp>
            <p:nvSpPr>
              <p:cNvPr id="42" name="TextBox 41">
                <a:extLst>
                  <a:ext uri="{FF2B5EF4-FFF2-40B4-BE49-F238E27FC236}">
                    <a16:creationId xmlns:a16="http://schemas.microsoft.com/office/drawing/2014/main" id="{4DB9D609-25A8-B24C-E8A0-8D85C85616E1}"/>
                  </a:ext>
                </a:extLst>
              </p:cNvPr>
              <p:cNvSpPr txBox="1">
                <a:spLocks noRot="1" noChangeAspect="1" noMove="1" noResize="1" noEditPoints="1" noAdjustHandles="1" noChangeArrowheads="1" noChangeShapeType="1" noTextEdit="1"/>
              </p:cNvSpPr>
              <p:nvPr/>
            </p:nvSpPr>
            <p:spPr>
              <a:xfrm rot="5400000">
                <a:off x="8146886" y="1961772"/>
                <a:ext cx="486800" cy="369332"/>
              </a:xfrm>
              <a:prstGeom prst="rect">
                <a:avLst/>
              </a:prstGeom>
              <a:blipFill>
                <a:blip r:embed="rId17"/>
                <a:stretch>
                  <a:fillRect l="-1666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1192BBA2-AC14-430B-C024-EAFCB51F5997}"/>
              </a:ext>
            </a:extLst>
          </p:cNvPr>
          <p:cNvSpPr txBox="1"/>
          <p:nvPr/>
        </p:nvSpPr>
        <p:spPr>
          <a:xfrm>
            <a:off x="6929916" y="2822999"/>
            <a:ext cx="4641014" cy="369332"/>
          </a:xfrm>
          <a:prstGeom prst="rect">
            <a:avLst/>
          </a:prstGeom>
          <a:noFill/>
        </p:spPr>
        <p:txBody>
          <a:bodyPr wrap="none" rtlCol="0">
            <a:spAutoFit/>
          </a:bodyPr>
          <a:lstStyle/>
          <a:p>
            <a:r>
              <a:rPr lang="en-US" dirty="0">
                <a:solidFill>
                  <a:srgbClr val="E87731"/>
                </a:solidFill>
                <a:latin typeface="Bierstadt" panose="020B0004020202020204" pitchFamily="34" charset="0"/>
              </a:rPr>
              <a:t>Columns of IDX are shuffled, how to update?</a:t>
            </a:r>
          </a:p>
        </p:txBody>
      </p:sp>
      <p:graphicFrame>
        <p:nvGraphicFramePr>
          <p:cNvPr id="44" name="Table 14">
            <a:extLst>
              <a:ext uri="{FF2B5EF4-FFF2-40B4-BE49-F238E27FC236}">
                <a16:creationId xmlns:a16="http://schemas.microsoft.com/office/drawing/2014/main" id="{D4839D36-C7B0-6CFA-B941-5C8FE082DB8A}"/>
              </a:ext>
            </a:extLst>
          </p:cNvPr>
          <p:cNvGraphicFramePr>
            <a:graphicFrameLocks noGrp="1"/>
          </p:cNvGraphicFramePr>
          <p:nvPr>
            <p:extLst>
              <p:ext uri="{D42A27DB-BD31-4B8C-83A1-F6EECF244321}">
                <p14:modId xmlns:p14="http://schemas.microsoft.com/office/powerpoint/2010/main" val="1228559603"/>
              </p:ext>
            </p:extLst>
          </p:nvPr>
        </p:nvGraphicFramePr>
        <p:xfrm>
          <a:off x="7535957" y="4173979"/>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r h="241644">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760618"/>
                  </a:ext>
                </a:extLst>
              </a:tr>
            </a:tbl>
          </a:graphicData>
        </a:graphic>
      </p:graphicFrame>
      <p:graphicFrame>
        <p:nvGraphicFramePr>
          <p:cNvPr id="45" name="Table 14">
            <a:extLst>
              <a:ext uri="{FF2B5EF4-FFF2-40B4-BE49-F238E27FC236}">
                <a16:creationId xmlns:a16="http://schemas.microsoft.com/office/drawing/2014/main" id="{D252F187-8B81-21F3-21F1-5FAD41970348}"/>
              </a:ext>
            </a:extLst>
          </p:cNvPr>
          <p:cNvGraphicFramePr>
            <a:graphicFrameLocks noGrp="1"/>
          </p:cNvGraphicFramePr>
          <p:nvPr>
            <p:extLst>
              <p:ext uri="{D42A27DB-BD31-4B8C-83A1-F6EECF244321}">
                <p14:modId xmlns:p14="http://schemas.microsoft.com/office/powerpoint/2010/main" val="2315299633"/>
              </p:ext>
            </p:extLst>
          </p:nvPr>
        </p:nvGraphicFramePr>
        <p:xfrm>
          <a:off x="9619329" y="4173979"/>
          <a:ext cx="1350942" cy="1933152"/>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079512"/>
                  </a:ext>
                </a:extLst>
              </a:tr>
            </a:tbl>
          </a:graphicData>
        </a:graphic>
      </p:graphicFrame>
      <p:graphicFrame>
        <p:nvGraphicFramePr>
          <p:cNvPr id="46" name="Table 14">
            <a:extLst>
              <a:ext uri="{FF2B5EF4-FFF2-40B4-BE49-F238E27FC236}">
                <a16:creationId xmlns:a16="http://schemas.microsoft.com/office/drawing/2014/main" id="{ACB782F3-6232-C07A-453F-DB369022C6EC}"/>
              </a:ext>
            </a:extLst>
          </p:cNvPr>
          <p:cNvGraphicFramePr>
            <a:graphicFrameLocks noGrp="1"/>
          </p:cNvGraphicFramePr>
          <p:nvPr>
            <p:extLst>
              <p:ext uri="{D42A27DB-BD31-4B8C-83A1-F6EECF244321}">
                <p14:modId xmlns:p14="http://schemas.microsoft.com/office/powerpoint/2010/main" val="1291766454"/>
              </p:ext>
            </p:extLst>
          </p:nvPr>
        </p:nvGraphicFramePr>
        <p:xfrm>
          <a:off x="8621874" y="1631560"/>
          <a:ext cx="1350942" cy="966576"/>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bl>
          </a:graphicData>
        </a:graphic>
      </p:graphicFrame>
      <p:graphicFrame>
        <p:nvGraphicFramePr>
          <p:cNvPr id="47" name="Table 14">
            <a:extLst>
              <a:ext uri="{FF2B5EF4-FFF2-40B4-BE49-F238E27FC236}">
                <a16:creationId xmlns:a16="http://schemas.microsoft.com/office/drawing/2014/main" id="{2FB7099B-C77F-69FA-4EE2-E466A7FEF077}"/>
              </a:ext>
            </a:extLst>
          </p:cNvPr>
          <p:cNvGraphicFramePr>
            <a:graphicFrameLocks noGrp="1"/>
          </p:cNvGraphicFramePr>
          <p:nvPr>
            <p:extLst>
              <p:ext uri="{D42A27DB-BD31-4B8C-83A1-F6EECF244321}">
                <p14:modId xmlns:p14="http://schemas.microsoft.com/office/powerpoint/2010/main" val="1506619797"/>
              </p:ext>
            </p:extLst>
          </p:nvPr>
        </p:nvGraphicFramePr>
        <p:xfrm>
          <a:off x="8621874" y="1631560"/>
          <a:ext cx="1350942" cy="966576"/>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85044714"/>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21602959"/>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31095471"/>
                  </a:ext>
                </a:extLst>
              </a:tr>
              <a:tr h="241644">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12880369"/>
                  </a:ext>
                </a:extLst>
              </a:tr>
            </a:tbl>
          </a:graphicData>
        </a:graphic>
      </p:graphicFrame>
    </p:spTree>
    <p:extLst>
      <p:ext uri="{BB962C8B-B14F-4D97-AF65-F5344CB8AC3E}">
        <p14:creationId xmlns:p14="http://schemas.microsoft.com/office/powerpoint/2010/main" val="26614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par>
                                <p:cTn id="50" presetID="3"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par>
                                <p:cTn id="59" presetID="3" presetClass="entr" presetSubtype="1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par>
                                <p:cTn id="62" presetID="3" presetClass="entr" presetSubtype="1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par>
                                <p:cTn id="65" presetID="3" presetClass="entr" presetSubtype="1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par>
                                <p:cTn id="71" presetID="3" presetClass="entr" presetSubtype="1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par>
                                <p:cTn id="74" presetID="3" presetClass="entr" presetSubtype="1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par>
                                <p:cTn id="77" presetID="3" presetClass="entr" presetSubtype="1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500"/>
                                        <p:tgtEl>
                                          <p:spTgt spid="26"/>
                                        </p:tgtEl>
                                      </p:cBhvr>
                                    </p:animEffect>
                                  </p:childTnLst>
                                </p:cTn>
                              </p:par>
                              <p:par>
                                <p:cTn id="80" presetID="3" presetClass="entr" presetSubtype="1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horizontal)">
                                      <p:cBhvr>
                                        <p:cTn id="87" dur="500"/>
                                        <p:tgtEl>
                                          <p:spTgt spid="4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linds(horizontal)">
                                      <p:cBhvr>
                                        <p:cTn id="90" dur="500"/>
                                        <p:tgtEl>
                                          <p:spTgt spid="29"/>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linds(horizontal)">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blinds(horizontal)">
                                      <p:cBhvr>
                                        <p:cTn id="101" dur="500"/>
                                        <p:tgtEl>
                                          <p:spTgt spid="30"/>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blinds(horizontal)">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blinds(horizontal)">
                                      <p:cBhvr>
                                        <p:cTn id="109" dur="500"/>
                                        <p:tgtEl>
                                          <p:spTgt spid="45"/>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blinds(horizontal)">
                                      <p:cBhvr>
                                        <p:cTn id="112" dur="500"/>
                                        <p:tgtEl>
                                          <p:spTgt spid="3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500"/>
                                        <p:tgtEl>
                                          <p:spTgt spid="3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blinds(horizontal)">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blinds(horizontal)">
                                      <p:cBhvr>
                                        <p:cTn id="123" dur="500"/>
                                        <p:tgtEl>
                                          <p:spTgt spid="3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blinds(horizontal)">
                                      <p:cBhvr>
                                        <p:cTn id="126" dur="500"/>
                                        <p:tgtEl>
                                          <p:spTgt spid="3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linds(horizontal)">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blinds(horizontal)">
                                      <p:cBhvr>
                                        <p:cTn id="136" dur="500"/>
                                        <p:tgtEl>
                                          <p:spTgt spid="4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blinds(horizontal)">
                                      <p:cBhvr>
                                        <p:cTn id="139" dur="500"/>
                                        <p:tgtEl>
                                          <p:spTgt spid="41"/>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blinds(horizontal)">
                                      <p:cBhvr>
                                        <p:cTn id="142" dur="500"/>
                                        <p:tgtEl>
                                          <p:spTgt spid="42"/>
                                        </p:tgtEl>
                                      </p:cBhvr>
                                    </p:animEffect>
                                  </p:childTnLst>
                                </p:cTn>
                              </p:par>
                              <p:par>
                                <p:cTn id="143" presetID="3" presetClass="entr" presetSubtype="10" fill="hold" nodeType="with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blinds(horizontal)">
                                      <p:cBhvr>
                                        <p:cTn id="145" dur="500"/>
                                        <p:tgtEl>
                                          <p:spTgt spid="4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blinds(horizontal)">
                                      <p:cBhvr>
                                        <p:cTn id="1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9" grpId="0"/>
      <p:bldP spid="32" grpId="0"/>
      <p:bldP spid="33" grpId="0"/>
      <p:bldP spid="34" grpId="0"/>
      <p:bldP spid="35" grpId="0"/>
      <p:bldP spid="36" grpId="0"/>
      <p:bldP spid="37" grpId="0"/>
      <p:bldP spid="38"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Document Update</a:t>
            </a:r>
          </a:p>
        </p:txBody>
      </p:sp>
      <p:graphicFrame>
        <p:nvGraphicFramePr>
          <p:cNvPr id="3" name="Table 14">
            <a:extLst>
              <a:ext uri="{FF2B5EF4-FFF2-40B4-BE49-F238E27FC236}">
                <a16:creationId xmlns:a16="http://schemas.microsoft.com/office/drawing/2014/main" id="{D2FAF6D7-7700-02BC-D5BC-7CFF51D9B559}"/>
              </a:ext>
            </a:extLst>
          </p:cNvPr>
          <p:cNvGraphicFramePr>
            <a:graphicFrameLocks noGrp="1"/>
          </p:cNvGraphicFramePr>
          <p:nvPr>
            <p:extLst>
              <p:ext uri="{D42A27DB-BD31-4B8C-83A1-F6EECF244321}">
                <p14:modId xmlns:p14="http://schemas.microsoft.com/office/powerpoint/2010/main" val="1494268889"/>
              </p:ext>
            </p:extLst>
          </p:nvPr>
        </p:nvGraphicFramePr>
        <p:xfrm>
          <a:off x="6971178" y="3391075"/>
          <a:ext cx="1350942" cy="966576"/>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tblGrid>
              <a:tr h="241644">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bl>
          </a:graphicData>
        </a:graphic>
      </p:graphicFrame>
      <p:sp>
        <p:nvSpPr>
          <p:cNvPr id="4" name="TextBox 3">
            <a:extLst>
              <a:ext uri="{FF2B5EF4-FFF2-40B4-BE49-F238E27FC236}">
                <a16:creationId xmlns:a16="http://schemas.microsoft.com/office/drawing/2014/main" id="{4C917F0A-04E8-FB7B-8011-E025D4DF2508}"/>
              </a:ext>
            </a:extLst>
          </p:cNvPr>
          <p:cNvSpPr txBox="1"/>
          <p:nvPr/>
        </p:nvSpPr>
        <p:spPr>
          <a:xfrm>
            <a:off x="6597171" y="2561211"/>
            <a:ext cx="2079928" cy="369332"/>
          </a:xfrm>
          <a:prstGeom prst="rect">
            <a:avLst/>
          </a:prstGeom>
          <a:noFill/>
        </p:spPr>
        <p:txBody>
          <a:bodyPr wrap="none" rtlCol="0">
            <a:spAutoFit/>
          </a:bodyPr>
          <a:lstStyle/>
          <a:p>
            <a:r>
              <a:rPr lang="en-US" dirty="0">
                <a:solidFill>
                  <a:srgbClr val="484848"/>
                </a:solidFill>
                <a:latin typeface="Bierstadt" panose="020B0004020202020204" pitchFamily="34" charset="0"/>
              </a:rPr>
              <a:t>Permutation Matrix</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7120FCE-6C25-F280-4F8F-7A4442EDFD2C}"/>
                  </a:ext>
                </a:extLst>
              </p:cNvPr>
              <p:cNvSpPr txBox="1"/>
              <p:nvPr/>
            </p:nvSpPr>
            <p:spPr>
              <a:xfrm>
                <a:off x="7236954" y="3011504"/>
                <a:ext cx="819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p:sp>
            <p:nvSpPr>
              <p:cNvPr id="5" name="TextBox 4">
                <a:extLst>
                  <a:ext uri="{FF2B5EF4-FFF2-40B4-BE49-F238E27FC236}">
                    <a16:creationId xmlns:a16="http://schemas.microsoft.com/office/drawing/2014/main" id="{D7120FCE-6C25-F280-4F8F-7A4442EDFD2C}"/>
                  </a:ext>
                </a:extLst>
              </p:cNvPr>
              <p:cNvSpPr txBox="1">
                <a:spLocks noRot="1" noChangeAspect="1" noMove="1" noResize="1" noEditPoints="1" noAdjustHandles="1" noChangeArrowheads="1" noChangeShapeType="1" noTextEdit="1"/>
              </p:cNvSpPr>
              <p:nvPr/>
            </p:nvSpPr>
            <p:spPr>
              <a:xfrm>
                <a:off x="7236954" y="3011504"/>
                <a:ext cx="819390" cy="369332"/>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84DED4-8942-A0FD-2737-DC9E087D04B4}"/>
                  </a:ext>
                </a:extLst>
              </p:cNvPr>
              <p:cNvSpPr txBox="1"/>
              <p:nvPr/>
            </p:nvSpPr>
            <p:spPr>
              <a:xfrm rot="5400000">
                <a:off x="6432942" y="3745203"/>
                <a:ext cx="486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9184DED4-8942-A0FD-2737-DC9E087D04B4}"/>
                  </a:ext>
                </a:extLst>
              </p:cNvPr>
              <p:cNvSpPr txBox="1">
                <a:spLocks noRot="1" noChangeAspect="1" noMove="1" noResize="1" noEditPoints="1" noAdjustHandles="1" noChangeArrowheads="1" noChangeShapeType="1" noTextEdit="1"/>
              </p:cNvSpPr>
              <p:nvPr/>
            </p:nvSpPr>
            <p:spPr>
              <a:xfrm rot="5400000">
                <a:off x="6432942" y="3745203"/>
                <a:ext cx="486800" cy="369332"/>
              </a:xfrm>
              <a:prstGeom prst="rect">
                <a:avLst/>
              </a:prstGeom>
              <a:blipFill>
                <a:blip r:embed="rId4"/>
                <a:stretch>
                  <a:fillRect l="-17241"/>
                </a:stretch>
              </a:blipFill>
            </p:spPr>
            <p:txBody>
              <a:bodyPr/>
              <a:lstStyle/>
              <a:p>
                <a:r>
                  <a:rPr lang="en-US">
                    <a:noFill/>
                  </a:rPr>
                  <a:t> </a:t>
                </a:r>
              </a:p>
            </p:txBody>
          </p:sp>
        </mc:Fallback>
      </mc:AlternateContent>
      <p:pic>
        <p:nvPicPr>
          <p:cNvPr id="7" name="Picture 6" descr="Related image">
            <a:extLst>
              <a:ext uri="{FF2B5EF4-FFF2-40B4-BE49-F238E27FC236}">
                <a16:creationId xmlns:a16="http://schemas.microsoft.com/office/drawing/2014/main" id="{ABC02A6F-F0DC-12BA-0DCE-A93B0AE5229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10" t="6456" r="17448"/>
          <a:stretch/>
        </p:blipFill>
        <p:spPr bwMode="auto">
          <a:xfrm>
            <a:off x="977721" y="3391075"/>
            <a:ext cx="631180" cy="993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graphical user interface&#10;&#10;Description automatically generated">
            <a:extLst>
              <a:ext uri="{FF2B5EF4-FFF2-40B4-BE49-F238E27FC236}">
                <a16:creationId xmlns:a16="http://schemas.microsoft.com/office/drawing/2014/main" id="{8A0DE7A2-3FFD-5120-7989-C6EA285DCADA}"/>
              </a:ext>
            </a:extLst>
          </p:cNvPr>
          <p:cNvPicPr>
            <a:picLocks noChangeAspect="1"/>
          </p:cNvPicPr>
          <p:nvPr/>
        </p:nvPicPr>
        <p:blipFill>
          <a:blip r:embed="rId6"/>
          <a:stretch>
            <a:fillRect/>
          </a:stretch>
        </p:blipFill>
        <p:spPr>
          <a:xfrm flipH="1">
            <a:off x="4560515" y="2088496"/>
            <a:ext cx="811395" cy="811395"/>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E17940E1-9FFD-05CB-DAE0-AE73ADDECBDD}"/>
              </a:ext>
            </a:extLst>
          </p:cNvPr>
          <p:cNvPicPr>
            <a:picLocks noChangeAspect="1"/>
          </p:cNvPicPr>
          <p:nvPr/>
        </p:nvPicPr>
        <p:blipFill>
          <a:blip r:embed="rId6"/>
          <a:stretch>
            <a:fillRect/>
          </a:stretch>
        </p:blipFill>
        <p:spPr>
          <a:xfrm flipH="1">
            <a:off x="4560514" y="3482346"/>
            <a:ext cx="811395" cy="811395"/>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AEE4CB3-7ABA-FF9A-B90A-E11F5F38481A}"/>
              </a:ext>
            </a:extLst>
          </p:cNvPr>
          <p:cNvPicPr>
            <a:picLocks noChangeAspect="1"/>
          </p:cNvPicPr>
          <p:nvPr/>
        </p:nvPicPr>
        <p:blipFill>
          <a:blip r:embed="rId6"/>
          <a:stretch>
            <a:fillRect/>
          </a:stretch>
        </p:blipFill>
        <p:spPr>
          <a:xfrm flipH="1">
            <a:off x="4560514" y="4876196"/>
            <a:ext cx="811395" cy="811395"/>
          </a:xfrm>
          <a:prstGeom prst="rect">
            <a:avLst/>
          </a:prstGeom>
        </p:spPr>
      </p:pic>
      <p:cxnSp>
        <p:nvCxnSpPr>
          <p:cNvPr id="11" name="Straight Arrow Connector 10">
            <a:extLst>
              <a:ext uri="{FF2B5EF4-FFF2-40B4-BE49-F238E27FC236}">
                <a16:creationId xmlns:a16="http://schemas.microsoft.com/office/drawing/2014/main" id="{714FB143-6690-F062-7EE2-236A39CB1341}"/>
              </a:ext>
            </a:extLst>
          </p:cNvPr>
          <p:cNvCxnSpPr>
            <a:stCxn id="7" idx="3"/>
            <a:endCxn id="8" idx="3"/>
          </p:cNvCxnSpPr>
          <p:nvPr/>
        </p:nvCxnSpPr>
        <p:spPr>
          <a:xfrm flipV="1">
            <a:off x="1608901" y="2494194"/>
            <a:ext cx="2951614" cy="139384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CB5D0A-5706-56A8-B366-E6BF3AC85B0A}"/>
              </a:ext>
            </a:extLst>
          </p:cNvPr>
          <p:cNvCxnSpPr>
            <a:cxnSpLocks/>
            <a:stCxn id="7" idx="3"/>
            <a:endCxn id="9" idx="3"/>
          </p:cNvCxnSpPr>
          <p:nvPr/>
        </p:nvCxnSpPr>
        <p:spPr>
          <a:xfrm>
            <a:off x="1608901" y="3888043"/>
            <a:ext cx="2951613" cy="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C7936C3-E7D2-910E-D8CC-375BBC40E64A}"/>
              </a:ext>
            </a:extLst>
          </p:cNvPr>
          <p:cNvCxnSpPr>
            <a:cxnSpLocks/>
            <a:stCxn id="7" idx="3"/>
            <a:endCxn id="10" idx="3"/>
          </p:cNvCxnSpPr>
          <p:nvPr/>
        </p:nvCxnSpPr>
        <p:spPr>
          <a:xfrm>
            <a:off x="1608901" y="3888043"/>
            <a:ext cx="2951613" cy="139385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AE97C37-4AF6-4FB0-753C-7B4FF64B255C}"/>
              </a:ext>
            </a:extLst>
          </p:cNvPr>
          <p:cNvSpPr/>
          <p:nvPr/>
        </p:nvSpPr>
        <p:spPr>
          <a:xfrm>
            <a:off x="4491869" y="1710291"/>
            <a:ext cx="957313" cy="369332"/>
          </a:xfrm>
          <a:prstGeom prst="rect">
            <a:avLst/>
          </a:prstGeom>
        </p:spPr>
        <p:txBody>
          <a:bodyPr wrap="none">
            <a:spAutoFit/>
          </a:bodyPr>
          <a:lstStyle/>
          <a:p>
            <a:r>
              <a:rPr lang="en-US" dirty="0">
                <a:solidFill>
                  <a:schemeClr val="bg2">
                    <a:lumMod val="10000"/>
                  </a:schemeClr>
                </a:solidFill>
              </a:rPr>
              <a:t>Server 1</a:t>
            </a:r>
          </a:p>
        </p:txBody>
      </p:sp>
      <p:sp>
        <p:nvSpPr>
          <p:cNvPr id="15" name="Rectangle 14">
            <a:extLst>
              <a:ext uri="{FF2B5EF4-FFF2-40B4-BE49-F238E27FC236}">
                <a16:creationId xmlns:a16="http://schemas.microsoft.com/office/drawing/2014/main" id="{854FD9FC-54D1-EDCD-47D1-BB4BEE0CB9F8}"/>
              </a:ext>
            </a:extLst>
          </p:cNvPr>
          <p:cNvSpPr/>
          <p:nvPr/>
        </p:nvSpPr>
        <p:spPr>
          <a:xfrm>
            <a:off x="4488033" y="4220117"/>
            <a:ext cx="957313" cy="369332"/>
          </a:xfrm>
          <a:prstGeom prst="rect">
            <a:avLst/>
          </a:prstGeom>
        </p:spPr>
        <p:txBody>
          <a:bodyPr wrap="none">
            <a:spAutoFit/>
          </a:bodyPr>
          <a:lstStyle/>
          <a:p>
            <a:r>
              <a:rPr lang="en-US" dirty="0">
                <a:solidFill>
                  <a:schemeClr val="bg2">
                    <a:lumMod val="10000"/>
                  </a:schemeClr>
                </a:solidFill>
              </a:rPr>
              <a:t>Server 2</a:t>
            </a:r>
          </a:p>
        </p:txBody>
      </p:sp>
      <p:sp>
        <p:nvSpPr>
          <p:cNvPr id="16" name="Rectangle 15">
            <a:extLst>
              <a:ext uri="{FF2B5EF4-FFF2-40B4-BE49-F238E27FC236}">
                <a16:creationId xmlns:a16="http://schemas.microsoft.com/office/drawing/2014/main" id="{01E457E3-8749-47B2-911D-A26A3CE5D61E}"/>
              </a:ext>
            </a:extLst>
          </p:cNvPr>
          <p:cNvSpPr/>
          <p:nvPr/>
        </p:nvSpPr>
        <p:spPr>
          <a:xfrm>
            <a:off x="4560514" y="5630118"/>
            <a:ext cx="957313" cy="369332"/>
          </a:xfrm>
          <a:prstGeom prst="rect">
            <a:avLst/>
          </a:prstGeom>
        </p:spPr>
        <p:txBody>
          <a:bodyPr wrap="none">
            <a:spAutoFit/>
          </a:bodyPr>
          <a:lstStyle/>
          <a:p>
            <a:r>
              <a:rPr lang="en-US" dirty="0">
                <a:solidFill>
                  <a:schemeClr val="bg2">
                    <a:lumMod val="10000"/>
                  </a:schemeClr>
                </a:solidFill>
              </a:rPr>
              <a:t>Server 3</a:t>
            </a:r>
          </a:p>
        </p:txBody>
      </p:sp>
      <p:sp>
        <p:nvSpPr>
          <p:cNvPr id="23" name="Rectangle 22">
            <a:extLst>
              <a:ext uri="{FF2B5EF4-FFF2-40B4-BE49-F238E27FC236}">
                <a16:creationId xmlns:a16="http://schemas.microsoft.com/office/drawing/2014/main" id="{C9E1478B-BBDF-3BA0-6D38-2D7469A62920}"/>
              </a:ext>
            </a:extLst>
          </p:cNvPr>
          <p:cNvSpPr/>
          <p:nvPr/>
        </p:nvSpPr>
        <p:spPr>
          <a:xfrm>
            <a:off x="653376" y="3031914"/>
            <a:ext cx="1375989" cy="2666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API</a:t>
            </a:r>
          </a:p>
        </p:txBody>
      </p:sp>
      <p:pic>
        <p:nvPicPr>
          <p:cNvPr id="24" name="Picture 23">
            <a:extLst>
              <a:ext uri="{FF2B5EF4-FFF2-40B4-BE49-F238E27FC236}">
                <a16:creationId xmlns:a16="http://schemas.microsoft.com/office/drawing/2014/main" id="{1AC2C04E-CD62-9B50-E877-CA8EE39CE57C}"/>
              </a:ext>
            </a:extLst>
          </p:cNvPr>
          <p:cNvPicPr>
            <a:picLocks noChangeAspect="1"/>
          </p:cNvPicPr>
          <p:nvPr/>
        </p:nvPicPr>
        <p:blipFill>
          <a:blip r:embed="rId7"/>
          <a:stretch>
            <a:fillRect/>
          </a:stretch>
        </p:blipFill>
        <p:spPr>
          <a:xfrm>
            <a:off x="4741711" y="2263842"/>
            <a:ext cx="511501" cy="511501"/>
          </a:xfrm>
          <a:prstGeom prst="rect">
            <a:avLst/>
          </a:prstGeom>
        </p:spPr>
      </p:pic>
      <p:pic>
        <p:nvPicPr>
          <p:cNvPr id="25" name="Picture 24">
            <a:extLst>
              <a:ext uri="{FF2B5EF4-FFF2-40B4-BE49-F238E27FC236}">
                <a16:creationId xmlns:a16="http://schemas.microsoft.com/office/drawing/2014/main" id="{70BC94A9-5347-5AB8-9267-114E90F99528}"/>
              </a:ext>
            </a:extLst>
          </p:cNvPr>
          <p:cNvPicPr>
            <a:picLocks noChangeAspect="1"/>
          </p:cNvPicPr>
          <p:nvPr/>
        </p:nvPicPr>
        <p:blipFill>
          <a:blip r:embed="rId7"/>
          <a:stretch>
            <a:fillRect/>
          </a:stretch>
        </p:blipFill>
        <p:spPr>
          <a:xfrm>
            <a:off x="4760733" y="5020503"/>
            <a:ext cx="511501" cy="511501"/>
          </a:xfrm>
          <a:prstGeom prst="rect">
            <a:avLst/>
          </a:prstGeom>
        </p:spPr>
      </p:pic>
      <p:sp>
        <p:nvSpPr>
          <p:cNvPr id="27" name="Rectangle 26">
            <a:extLst>
              <a:ext uri="{FF2B5EF4-FFF2-40B4-BE49-F238E27FC236}">
                <a16:creationId xmlns:a16="http://schemas.microsoft.com/office/drawing/2014/main" id="{8FC3263E-E6C5-22D8-6BF6-5D38D36CCFE4}"/>
              </a:ext>
            </a:extLst>
          </p:cNvPr>
          <p:cNvSpPr/>
          <p:nvPr/>
        </p:nvSpPr>
        <p:spPr>
          <a:xfrm>
            <a:off x="1770475" y="6020212"/>
            <a:ext cx="2116400" cy="266683"/>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Authenticated input</a:t>
            </a:r>
          </a:p>
        </p:txBody>
      </p:sp>
      <p:graphicFrame>
        <p:nvGraphicFramePr>
          <p:cNvPr id="31" name="Table 14">
            <a:extLst>
              <a:ext uri="{FF2B5EF4-FFF2-40B4-BE49-F238E27FC236}">
                <a16:creationId xmlns:a16="http://schemas.microsoft.com/office/drawing/2014/main" id="{B5531280-180F-C3BC-13F6-D70451883797}"/>
              </a:ext>
            </a:extLst>
          </p:cNvPr>
          <p:cNvGraphicFramePr>
            <a:graphicFrameLocks noGrp="1"/>
          </p:cNvGraphicFramePr>
          <p:nvPr>
            <p:extLst>
              <p:ext uri="{D42A27DB-BD31-4B8C-83A1-F6EECF244321}">
                <p14:modId xmlns:p14="http://schemas.microsoft.com/office/powerpoint/2010/main" val="3609909119"/>
              </p:ext>
            </p:extLst>
          </p:nvPr>
        </p:nvGraphicFramePr>
        <p:xfrm>
          <a:off x="9638180" y="1867543"/>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FF000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31095471"/>
                  </a:ext>
                </a:extLst>
              </a:tr>
              <a:tr h="241644">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bl>
          </a:graphicData>
        </a:graphic>
      </p:graphicFrame>
      <p:sp>
        <p:nvSpPr>
          <p:cNvPr id="32" name="Rectangle 31">
            <a:extLst>
              <a:ext uri="{FF2B5EF4-FFF2-40B4-BE49-F238E27FC236}">
                <a16:creationId xmlns:a16="http://schemas.microsoft.com/office/drawing/2014/main" id="{B97653DA-3A43-1974-8111-616AE3AF3D5E}"/>
              </a:ext>
            </a:extLst>
          </p:cNvPr>
          <p:cNvSpPr/>
          <p:nvPr/>
        </p:nvSpPr>
        <p:spPr>
          <a:xfrm>
            <a:off x="9961051" y="945942"/>
            <a:ext cx="930355" cy="461665"/>
          </a:xfrm>
          <a:prstGeom prst="rect">
            <a:avLst/>
          </a:prstGeom>
        </p:spPr>
        <p:txBody>
          <a:bodyPr wrap="square">
            <a:spAutoFit/>
          </a:bodyPr>
          <a:lstStyle/>
          <a:p>
            <a:pPr algn="ctr"/>
            <a:r>
              <a:rPr lang="en-US" sz="2400" dirty="0">
                <a:solidFill>
                  <a:srgbClr val="7030A0"/>
                </a:solidFill>
                <a:latin typeface="Bierstadt" panose="020B0004020202020204" pitchFamily="34" charset="0"/>
                <a:ea typeface="Helvetica Neue" panose="02000503000000020004" pitchFamily="2" charset="0"/>
                <a:cs typeface="Calibri" panose="020F0502020204030204" pitchFamily="34" charset="0"/>
              </a:rPr>
              <a:t>AC</a:t>
            </a:r>
            <a:endParaRPr lang="en-US" sz="2400" dirty="0">
              <a:solidFill>
                <a:srgbClr val="7030A0"/>
              </a:solidFill>
              <a:latin typeface="Bierstadt" panose="020B00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94A3967-F45C-2121-67A5-1C8B342BC9A0}"/>
                  </a:ext>
                </a:extLst>
              </p:cNvPr>
              <p:cNvSpPr txBox="1"/>
              <p:nvPr/>
            </p:nvSpPr>
            <p:spPr>
              <a:xfrm>
                <a:off x="10067828" y="1466428"/>
                <a:ext cx="718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3" name="TextBox 32">
                <a:extLst>
                  <a:ext uri="{FF2B5EF4-FFF2-40B4-BE49-F238E27FC236}">
                    <a16:creationId xmlns:a16="http://schemas.microsoft.com/office/drawing/2014/main" id="{694A3967-F45C-2121-67A5-1C8B342BC9A0}"/>
                  </a:ext>
                </a:extLst>
              </p:cNvPr>
              <p:cNvSpPr txBox="1">
                <a:spLocks noRot="1" noChangeAspect="1" noMove="1" noResize="1" noEditPoints="1" noAdjustHandles="1" noChangeArrowheads="1" noChangeShapeType="1" noTextEdit="1"/>
              </p:cNvSpPr>
              <p:nvPr/>
            </p:nvSpPr>
            <p:spPr>
              <a:xfrm>
                <a:off x="10067828" y="1466428"/>
                <a:ext cx="718466"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4EF8C03-C05E-76A2-C632-9C3B1FBFEF27}"/>
                  </a:ext>
                </a:extLst>
              </p:cNvPr>
              <p:cNvSpPr txBox="1"/>
              <p:nvPr/>
            </p:nvSpPr>
            <p:spPr>
              <a:xfrm rot="5400000">
                <a:off x="9061346" y="2590492"/>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34" name="TextBox 33">
                <a:extLst>
                  <a:ext uri="{FF2B5EF4-FFF2-40B4-BE49-F238E27FC236}">
                    <a16:creationId xmlns:a16="http://schemas.microsoft.com/office/drawing/2014/main" id="{54EF8C03-C05E-76A2-C632-9C3B1FBFEF27}"/>
                  </a:ext>
                </a:extLst>
              </p:cNvPr>
              <p:cNvSpPr txBox="1">
                <a:spLocks noRot="1" noChangeAspect="1" noMove="1" noResize="1" noEditPoints="1" noAdjustHandles="1" noChangeArrowheads="1" noChangeShapeType="1" noTextEdit="1"/>
              </p:cNvSpPr>
              <p:nvPr/>
            </p:nvSpPr>
            <p:spPr>
              <a:xfrm rot="5400000">
                <a:off x="9061346" y="2590492"/>
                <a:ext cx="795411" cy="369332"/>
              </a:xfrm>
              <a:prstGeom prst="rect">
                <a:avLst/>
              </a:prstGeom>
              <a:blipFill>
                <a:blip r:embed="rId9"/>
                <a:stretch>
                  <a:fillRect l="-16667"/>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25A2B768-1784-7913-95D7-9CAC624BEE5A}"/>
              </a:ext>
            </a:extLst>
          </p:cNvPr>
          <p:cNvSpPr/>
          <p:nvPr/>
        </p:nvSpPr>
        <p:spPr>
          <a:xfrm>
            <a:off x="9855939" y="3989284"/>
            <a:ext cx="930355" cy="461665"/>
          </a:xfrm>
          <a:prstGeom prst="rect">
            <a:avLst/>
          </a:prstGeom>
        </p:spPr>
        <p:txBody>
          <a:bodyPr wrap="square">
            <a:spAutoFit/>
          </a:bodyPr>
          <a:lstStyle/>
          <a:p>
            <a:pPr algn="ctr"/>
            <a:r>
              <a:rPr lang="en-US" sz="2400" dirty="0">
                <a:solidFill>
                  <a:schemeClr val="accent1">
                    <a:lumMod val="50000"/>
                  </a:schemeClr>
                </a:solidFill>
                <a:latin typeface="Bierstadt" panose="020B0004020202020204" pitchFamily="34" charset="0"/>
                <a:ea typeface="Helvetica Neue" panose="02000503000000020004" pitchFamily="2" charset="0"/>
                <a:cs typeface="Calibri" panose="020F0502020204030204" pitchFamily="34" charset="0"/>
              </a:rPr>
              <a:t>IDX</a:t>
            </a:r>
            <a:endParaRPr lang="en-US" sz="2400" dirty="0">
              <a:solidFill>
                <a:schemeClr val="accent1">
                  <a:lumMod val="50000"/>
                </a:schemeClr>
              </a:solidFill>
              <a:latin typeface="Bierstadt" panose="020B0004020202020204" pitchFamily="34" charset="0"/>
            </a:endParaRPr>
          </a:p>
        </p:txBody>
      </p:sp>
      <p:graphicFrame>
        <p:nvGraphicFramePr>
          <p:cNvPr id="39" name="Table 14">
            <a:extLst>
              <a:ext uri="{FF2B5EF4-FFF2-40B4-BE49-F238E27FC236}">
                <a16:creationId xmlns:a16="http://schemas.microsoft.com/office/drawing/2014/main" id="{3373DB31-6050-6D95-C5D9-D30E37F55D0E}"/>
              </a:ext>
            </a:extLst>
          </p:cNvPr>
          <p:cNvGraphicFramePr>
            <a:graphicFrameLocks noGrp="1"/>
          </p:cNvGraphicFramePr>
          <p:nvPr>
            <p:extLst>
              <p:ext uri="{D42A27DB-BD31-4B8C-83A1-F6EECF244321}">
                <p14:modId xmlns:p14="http://schemas.microsoft.com/office/powerpoint/2010/main" val="3850997064"/>
              </p:ext>
            </p:extLst>
          </p:nvPr>
        </p:nvGraphicFramePr>
        <p:xfrm>
          <a:off x="9567685" y="4871129"/>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rgbClr val="FF000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31095471"/>
                  </a:ext>
                </a:extLst>
              </a:tr>
              <a:tr h="241644">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002060"/>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bl>
          </a:graphicData>
        </a:graphic>
      </p:graphicFrame>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F970B87-AE4A-A242-6BC9-23D92A5BDB68}"/>
                  </a:ext>
                </a:extLst>
              </p:cNvPr>
              <p:cNvSpPr txBox="1"/>
              <p:nvPr/>
            </p:nvSpPr>
            <p:spPr>
              <a:xfrm>
                <a:off x="9948818" y="4470013"/>
                <a:ext cx="819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40" name="TextBox 39">
                <a:extLst>
                  <a:ext uri="{FF2B5EF4-FFF2-40B4-BE49-F238E27FC236}">
                    <a16:creationId xmlns:a16="http://schemas.microsoft.com/office/drawing/2014/main" id="{FF970B87-AE4A-A242-6BC9-23D92A5BDB68}"/>
                  </a:ext>
                </a:extLst>
              </p:cNvPr>
              <p:cNvSpPr txBox="1">
                <a:spLocks noRot="1" noChangeAspect="1" noMove="1" noResize="1" noEditPoints="1" noAdjustHandles="1" noChangeArrowheads="1" noChangeShapeType="1" noTextEdit="1"/>
              </p:cNvSpPr>
              <p:nvPr/>
            </p:nvSpPr>
            <p:spPr>
              <a:xfrm>
                <a:off x="9948818" y="4470013"/>
                <a:ext cx="819390" cy="369332"/>
              </a:xfrm>
              <a:prstGeom prst="rect">
                <a:avLst/>
              </a:prstGeom>
              <a:blipFill>
                <a:blip r:embed="rId10"/>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50CB6F4-1B97-B3F0-4EE5-8060C7202365}"/>
                  </a:ext>
                </a:extLst>
              </p:cNvPr>
              <p:cNvSpPr txBox="1"/>
              <p:nvPr/>
            </p:nvSpPr>
            <p:spPr>
              <a:xfrm rot="5400000">
                <a:off x="8958237" y="5613007"/>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41" name="TextBox 40">
                <a:extLst>
                  <a:ext uri="{FF2B5EF4-FFF2-40B4-BE49-F238E27FC236}">
                    <a16:creationId xmlns:a16="http://schemas.microsoft.com/office/drawing/2014/main" id="{050CB6F4-1B97-B3F0-4EE5-8060C7202365}"/>
                  </a:ext>
                </a:extLst>
              </p:cNvPr>
              <p:cNvSpPr txBox="1">
                <a:spLocks noRot="1" noChangeAspect="1" noMove="1" noResize="1" noEditPoints="1" noAdjustHandles="1" noChangeArrowheads="1" noChangeShapeType="1" noTextEdit="1"/>
              </p:cNvSpPr>
              <p:nvPr/>
            </p:nvSpPr>
            <p:spPr>
              <a:xfrm rot="5400000">
                <a:off x="8958237" y="5613007"/>
                <a:ext cx="795411" cy="369332"/>
              </a:xfrm>
              <a:prstGeom prst="rect">
                <a:avLst/>
              </a:prstGeom>
              <a:blipFill>
                <a:blip r:embed="rId9"/>
                <a:stretch>
                  <a:fillRect l="-12903"/>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1BE5C78-D428-2C2D-6BC4-638BF764F457}"/>
              </a:ext>
            </a:extLst>
          </p:cNvPr>
          <p:cNvSpPr txBox="1"/>
          <p:nvPr/>
        </p:nvSpPr>
        <p:spPr>
          <a:xfrm rot="20178544">
            <a:off x="2095247" y="2816437"/>
            <a:ext cx="2218877" cy="338554"/>
          </a:xfrm>
          <a:prstGeom prst="rect">
            <a:avLst/>
          </a:prstGeom>
          <a:noFill/>
        </p:spPr>
        <p:txBody>
          <a:bodyPr wrap="none" rtlCol="0">
            <a:spAutoFit/>
          </a:bodyPr>
          <a:lstStyle/>
          <a:p>
            <a:r>
              <a:rPr lang="en-US" sz="1600" dirty="0">
                <a:solidFill>
                  <a:srgbClr val="002060"/>
                </a:solidFill>
                <a:latin typeface="Bierstadt" panose="020B0004020202020204" pitchFamily="34" charset="0"/>
              </a:rPr>
              <a:t>[</a:t>
            </a:r>
            <a:r>
              <a:rPr lang="en-US" sz="1600" dirty="0" err="1">
                <a:solidFill>
                  <a:srgbClr val="002060"/>
                </a:solidFill>
                <a:latin typeface="Bierstadt" panose="020B0004020202020204" pitchFamily="34" charset="0"/>
              </a:rPr>
              <a:t>uid</a:t>
            </a:r>
            <a:r>
              <a:rPr lang="en-US" sz="1600" dirty="0">
                <a:solidFill>
                  <a:srgbClr val="002060"/>
                </a:solidFill>
                <a:latin typeface="Bierstadt" panose="020B0004020202020204" pitchFamily="34" charset="0"/>
              </a:rPr>
              <a:t>], [</a:t>
            </a:r>
            <a:r>
              <a:rPr lang="en-US" sz="1600" dirty="0" err="1">
                <a:solidFill>
                  <a:srgbClr val="002060"/>
                </a:solidFill>
                <a:latin typeface="Bierstadt" panose="020B0004020202020204" pitchFamily="34" charset="0"/>
              </a:rPr>
              <a:t>doc_id</a:t>
            </a:r>
            <a:r>
              <a:rPr lang="en-US" sz="1600" dirty="0">
                <a:solidFill>
                  <a:srgbClr val="002060"/>
                </a:solidFill>
                <a:latin typeface="Bierstadt" panose="020B0004020202020204" pitchFamily="34" charset="0"/>
              </a:rPr>
              <a:t>], [1 0 1 0]</a:t>
            </a:r>
          </a:p>
        </p:txBody>
      </p:sp>
      <p:sp>
        <p:nvSpPr>
          <p:cNvPr id="43" name="TextBox 42">
            <a:extLst>
              <a:ext uri="{FF2B5EF4-FFF2-40B4-BE49-F238E27FC236}">
                <a16:creationId xmlns:a16="http://schemas.microsoft.com/office/drawing/2014/main" id="{6C99D219-B788-1889-6DDB-C4A64FBDC4D7}"/>
              </a:ext>
            </a:extLst>
          </p:cNvPr>
          <p:cNvSpPr txBox="1"/>
          <p:nvPr/>
        </p:nvSpPr>
        <p:spPr>
          <a:xfrm>
            <a:off x="2270004" y="3594080"/>
            <a:ext cx="2218877" cy="338554"/>
          </a:xfrm>
          <a:prstGeom prst="rect">
            <a:avLst/>
          </a:prstGeom>
          <a:noFill/>
        </p:spPr>
        <p:txBody>
          <a:bodyPr wrap="none" rtlCol="0">
            <a:spAutoFit/>
          </a:bodyPr>
          <a:lstStyle/>
          <a:p>
            <a:r>
              <a:rPr lang="en-US" sz="1600" dirty="0">
                <a:solidFill>
                  <a:srgbClr val="002060"/>
                </a:solidFill>
                <a:latin typeface="Bierstadt" panose="020B0004020202020204" pitchFamily="34" charset="0"/>
              </a:rPr>
              <a:t>[</a:t>
            </a:r>
            <a:r>
              <a:rPr lang="en-US" sz="1600" dirty="0" err="1">
                <a:solidFill>
                  <a:srgbClr val="002060"/>
                </a:solidFill>
                <a:latin typeface="Bierstadt" panose="020B0004020202020204" pitchFamily="34" charset="0"/>
              </a:rPr>
              <a:t>uid</a:t>
            </a:r>
            <a:r>
              <a:rPr lang="en-US" sz="1600" dirty="0">
                <a:solidFill>
                  <a:srgbClr val="002060"/>
                </a:solidFill>
                <a:latin typeface="Bierstadt" panose="020B0004020202020204" pitchFamily="34" charset="0"/>
              </a:rPr>
              <a:t>], [</a:t>
            </a:r>
            <a:r>
              <a:rPr lang="en-US" sz="1600" dirty="0" err="1">
                <a:solidFill>
                  <a:srgbClr val="002060"/>
                </a:solidFill>
                <a:latin typeface="Bierstadt" panose="020B0004020202020204" pitchFamily="34" charset="0"/>
              </a:rPr>
              <a:t>doc_id</a:t>
            </a:r>
            <a:r>
              <a:rPr lang="en-US" sz="1600" dirty="0">
                <a:solidFill>
                  <a:srgbClr val="002060"/>
                </a:solidFill>
                <a:latin typeface="Bierstadt" panose="020B0004020202020204" pitchFamily="34" charset="0"/>
              </a:rPr>
              <a:t>], [0 1 1 1]</a:t>
            </a:r>
          </a:p>
        </p:txBody>
      </p:sp>
      <p:sp>
        <p:nvSpPr>
          <p:cNvPr id="44" name="TextBox 43">
            <a:extLst>
              <a:ext uri="{FF2B5EF4-FFF2-40B4-BE49-F238E27FC236}">
                <a16:creationId xmlns:a16="http://schemas.microsoft.com/office/drawing/2014/main" id="{0BEEC6F6-0849-0B14-CA73-21873AB1B01C}"/>
              </a:ext>
            </a:extLst>
          </p:cNvPr>
          <p:cNvSpPr txBox="1"/>
          <p:nvPr/>
        </p:nvSpPr>
        <p:spPr>
          <a:xfrm rot="1526048">
            <a:off x="2120006" y="4364755"/>
            <a:ext cx="2218877" cy="338554"/>
          </a:xfrm>
          <a:prstGeom prst="rect">
            <a:avLst/>
          </a:prstGeom>
          <a:noFill/>
        </p:spPr>
        <p:txBody>
          <a:bodyPr wrap="none" rtlCol="0">
            <a:spAutoFit/>
          </a:bodyPr>
          <a:lstStyle/>
          <a:p>
            <a:r>
              <a:rPr lang="en-US" sz="1600" dirty="0">
                <a:solidFill>
                  <a:srgbClr val="002060"/>
                </a:solidFill>
                <a:latin typeface="Bierstadt" panose="020B0004020202020204" pitchFamily="34" charset="0"/>
              </a:rPr>
              <a:t>[</a:t>
            </a:r>
            <a:r>
              <a:rPr lang="en-US" sz="1600" dirty="0" err="1">
                <a:solidFill>
                  <a:srgbClr val="002060"/>
                </a:solidFill>
                <a:latin typeface="Bierstadt" panose="020B0004020202020204" pitchFamily="34" charset="0"/>
              </a:rPr>
              <a:t>uid</a:t>
            </a:r>
            <a:r>
              <a:rPr lang="en-US" sz="1600" dirty="0">
                <a:solidFill>
                  <a:srgbClr val="002060"/>
                </a:solidFill>
                <a:latin typeface="Bierstadt" panose="020B0004020202020204" pitchFamily="34" charset="0"/>
              </a:rPr>
              <a:t>], [</a:t>
            </a:r>
            <a:r>
              <a:rPr lang="en-US" sz="1600" dirty="0" err="1">
                <a:solidFill>
                  <a:srgbClr val="002060"/>
                </a:solidFill>
                <a:latin typeface="Bierstadt" panose="020B0004020202020204" pitchFamily="34" charset="0"/>
              </a:rPr>
              <a:t>doc_id</a:t>
            </a:r>
            <a:r>
              <a:rPr lang="en-US" sz="1600" dirty="0">
                <a:solidFill>
                  <a:srgbClr val="002060"/>
                </a:solidFill>
                <a:latin typeface="Bierstadt" panose="020B0004020202020204" pitchFamily="34" charset="0"/>
              </a:rPr>
              <a:t>], [1 1 0 0]</a:t>
            </a:r>
          </a:p>
        </p:txBody>
      </p:sp>
      <p:sp>
        <p:nvSpPr>
          <p:cNvPr id="45" name="Rectangle 44">
            <a:extLst>
              <a:ext uri="{FF2B5EF4-FFF2-40B4-BE49-F238E27FC236}">
                <a16:creationId xmlns:a16="http://schemas.microsoft.com/office/drawing/2014/main" id="{44486629-9F05-0041-399E-6888ACC39CF8}"/>
              </a:ext>
            </a:extLst>
          </p:cNvPr>
          <p:cNvSpPr/>
          <p:nvPr/>
        </p:nvSpPr>
        <p:spPr>
          <a:xfrm>
            <a:off x="9504571" y="5296401"/>
            <a:ext cx="1699877" cy="353865"/>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0ED681E-354A-8D8F-72F1-814352F570A8}"/>
                  </a:ext>
                </a:extLst>
              </p:cNvPr>
              <p:cNvSpPr txBox="1"/>
              <p:nvPr/>
            </p:nvSpPr>
            <p:spPr>
              <a:xfrm>
                <a:off x="5557033" y="3698245"/>
                <a:ext cx="104929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m:t>
                          </m:r>
                        </m:e>
                      </m:d>
                      <m:r>
                        <a:rPr lang="en-US" sz="2400" b="0" i="1" smtClean="0">
                          <a:solidFill>
                            <a:srgbClr val="002060"/>
                          </a:solidFill>
                          <a:latin typeface="Cambria Math" panose="02040503050406030204" pitchFamily="18" charset="0"/>
                        </a:rPr>
                        <m:t> </m:t>
                      </m:r>
                      <m:r>
                        <a:rPr lang="en-US" sz="2400" b="0" i="1" smtClean="0">
                          <a:solidFill>
                            <a:srgbClr val="002060"/>
                          </a:solidFill>
                          <a:latin typeface="Cambria Math" panose="02040503050406030204" pitchFamily="18" charset="0"/>
                          <a:ea typeface="Cambria Math" panose="02040503050406030204" pitchFamily="18" charset="0"/>
                        </a:rPr>
                        <m:t>×</m:t>
                      </m:r>
                    </m:oMath>
                  </m:oMathPara>
                </a14:m>
                <a:endParaRPr lang="en-US" sz="2400" dirty="0">
                  <a:solidFill>
                    <a:srgbClr val="002060"/>
                  </a:solidFill>
                </a:endParaRPr>
              </a:p>
            </p:txBody>
          </p:sp>
        </mc:Choice>
        <mc:Fallback xmlns="">
          <p:sp>
            <p:nvSpPr>
              <p:cNvPr id="46" name="TextBox 45">
                <a:extLst>
                  <a:ext uri="{FF2B5EF4-FFF2-40B4-BE49-F238E27FC236}">
                    <a16:creationId xmlns:a16="http://schemas.microsoft.com/office/drawing/2014/main" id="{10ED681E-354A-8D8F-72F1-814352F570A8}"/>
                  </a:ext>
                </a:extLst>
              </p:cNvPr>
              <p:cNvSpPr txBox="1">
                <a:spLocks noRot="1" noChangeAspect="1" noMove="1" noResize="1" noEditPoints="1" noAdjustHandles="1" noChangeArrowheads="1" noChangeShapeType="1" noTextEdit="1"/>
              </p:cNvSpPr>
              <p:nvPr/>
            </p:nvSpPr>
            <p:spPr>
              <a:xfrm>
                <a:off x="5557033" y="3698245"/>
                <a:ext cx="1049291" cy="369332"/>
              </a:xfrm>
              <a:prstGeom prst="rect">
                <a:avLst/>
              </a:prstGeom>
              <a:blipFill>
                <a:blip r:embed="rId11"/>
                <a:stretch>
                  <a:fillRect t="-6667" b="-36667"/>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070E4DEA-A677-A77D-7D19-EEB251B07B9F}"/>
              </a:ext>
            </a:extLst>
          </p:cNvPr>
          <p:cNvSpPr/>
          <p:nvPr/>
        </p:nvSpPr>
        <p:spPr>
          <a:xfrm>
            <a:off x="9578187" y="2297174"/>
            <a:ext cx="1699877" cy="353865"/>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urved Connector 51">
            <a:extLst>
              <a:ext uri="{FF2B5EF4-FFF2-40B4-BE49-F238E27FC236}">
                <a16:creationId xmlns:a16="http://schemas.microsoft.com/office/drawing/2014/main" id="{BED274FD-7A8F-DBD8-5A70-2D90E13C4D82}"/>
              </a:ext>
            </a:extLst>
          </p:cNvPr>
          <p:cNvCxnSpPr>
            <a:stCxn id="47" idx="1"/>
            <a:endCxn id="45" idx="1"/>
          </p:cNvCxnSpPr>
          <p:nvPr/>
        </p:nvCxnSpPr>
        <p:spPr>
          <a:xfrm rot="10800000" flipV="1">
            <a:off x="9504571" y="2474106"/>
            <a:ext cx="73616" cy="2999227"/>
          </a:xfrm>
          <a:prstGeom prst="curvedConnector3">
            <a:avLst>
              <a:gd name="adj1" fmla="val 410530"/>
            </a:avLst>
          </a:prstGeom>
          <a:ln w="12700">
            <a:solidFill>
              <a:srgbClr val="861F4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55" name="Table 14">
            <a:extLst>
              <a:ext uri="{FF2B5EF4-FFF2-40B4-BE49-F238E27FC236}">
                <a16:creationId xmlns:a16="http://schemas.microsoft.com/office/drawing/2014/main" id="{2DFF4E81-50D7-B679-6753-D8724322FF97}"/>
              </a:ext>
            </a:extLst>
          </p:cNvPr>
          <p:cNvGraphicFramePr>
            <a:graphicFrameLocks noGrp="1"/>
          </p:cNvGraphicFramePr>
          <p:nvPr>
            <p:extLst>
              <p:ext uri="{D42A27DB-BD31-4B8C-83A1-F6EECF244321}">
                <p14:modId xmlns:p14="http://schemas.microsoft.com/office/powerpoint/2010/main" val="683221667"/>
              </p:ext>
            </p:extLst>
          </p:nvPr>
        </p:nvGraphicFramePr>
        <p:xfrm>
          <a:off x="9565938" y="4869295"/>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bl>
          </a:graphicData>
        </a:graphic>
      </p:graphicFrame>
      <p:graphicFrame>
        <p:nvGraphicFramePr>
          <p:cNvPr id="56" name="Table 14">
            <a:extLst>
              <a:ext uri="{FF2B5EF4-FFF2-40B4-BE49-F238E27FC236}">
                <a16:creationId xmlns:a16="http://schemas.microsoft.com/office/drawing/2014/main" id="{582CFE3B-68BB-35FA-7093-D25CA8B14F31}"/>
              </a:ext>
            </a:extLst>
          </p:cNvPr>
          <p:cNvGraphicFramePr>
            <a:graphicFrameLocks noGrp="1"/>
          </p:cNvGraphicFramePr>
          <p:nvPr>
            <p:extLst>
              <p:ext uri="{D42A27DB-BD31-4B8C-83A1-F6EECF244321}">
                <p14:modId xmlns:p14="http://schemas.microsoft.com/office/powerpoint/2010/main" val="2750597643"/>
              </p:ext>
            </p:extLst>
          </p:nvPr>
        </p:nvGraphicFramePr>
        <p:xfrm>
          <a:off x="9638180" y="1865709"/>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Bierstadt" panose="020B0004020202020204" pitchFamily="34" charset="0"/>
                        </a:rPr>
                        <a:t>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bl>
          </a:graphicData>
        </a:graphic>
      </p:graphicFrame>
    </p:spTree>
    <p:extLst>
      <p:ext uri="{BB962C8B-B14F-4D97-AF65-F5344CB8AC3E}">
        <p14:creationId xmlns:p14="http://schemas.microsoft.com/office/powerpoint/2010/main" val="3717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linds(horizont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linds(horizontal)">
                                      <p:cBhvr>
                                        <p:cTn id="33" dur="500"/>
                                        <p:tgtEl>
                                          <p:spTgt spid="27"/>
                                        </p:tgtEl>
                                      </p:cBhvr>
                                    </p:animEffect>
                                  </p:childTnLst>
                                </p:cTn>
                              </p:par>
                              <p:par>
                                <p:cTn id="34" presetID="3" presetClass="entr" presetSubtype="1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par>
                                <p:cTn id="37" presetID="3"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linds(horizontal)">
                                      <p:cBhvr>
                                        <p:cTn id="65" dur="500"/>
                                        <p:tgtEl>
                                          <p:spTgt spid="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linds(horizontal)">
                                      <p:cBhvr>
                                        <p:cTn id="68" dur="500"/>
                                        <p:tgtEl>
                                          <p:spTgt spid="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blinds(horizontal)">
                                      <p:cBhvr>
                                        <p:cTn id="71" dur="500"/>
                                        <p:tgtEl>
                                          <p:spTgt spid="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linds(horizontal)">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blinds(horizontal)">
                                      <p:cBhvr>
                                        <p:cTn id="79" dur="500"/>
                                        <p:tgtEl>
                                          <p:spTgt spid="5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linds(horizontal)">
                                      <p:cBhvr>
                                        <p:cTn id="98" dur="500"/>
                                        <p:tgtEl>
                                          <p:spTgt spid="38"/>
                                        </p:tgtEl>
                                      </p:cBhvr>
                                    </p:animEffect>
                                  </p:childTnLst>
                                </p:cTn>
                              </p:par>
                              <p:par>
                                <p:cTn id="99" presetID="3" presetClass="entr" presetSubtype="1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blinds(horizontal)">
                                      <p:cBhvr>
                                        <p:cTn id="101" dur="500"/>
                                        <p:tgtEl>
                                          <p:spTgt spid="5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blinds(horizontal)">
                                      <p:cBhvr>
                                        <p:cTn id="104" dur="500"/>
                                        <p:tgtEl>
                                          <p:spTgt spid="40"/>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linds(horizontal)">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linds(horizontal)">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blinds(horizontal)">
                                      <p:cBhvr>
                                        <p:cTn id="117" dur="500"/>
                                        <p:tgtEl>
                                          <p:spTgt spid="47"/>
                                        </p:tgtEl>
                                      </p:cBhvr>
                                    </p:animEffect>
                                  </p:childTnLst>
                                </p:cTn>
                              </p:par>
                              <p:par>
                                <p:cTn id="118" presetID="3" presetClass="entr" presetSubtype="10"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linds(horizontal)">
                                      <p:cBhvr>
                                        <p:cTn id="120" dur="500"/>
                                        <p:tgtEl>
                                          <p:spTgt spid="5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blinds(horizontal)">
                                      <p:cBhvr>
                                        <p:cTn id="1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 grpId="0"/>
      <p:bldP spid="15" grpId="0"/>
      <p:bldP spid="16" grpId="0"/>
      <p:bldP spid="23" grpId="0" animBg="1"/>
      <p:bldP spid="27" grpId="0" animBg="1"/>
      <p:bldP spid="32" grpId="0"/>
      <p:bldP spid="33" grpId="0"/>
      <p:bldP spid="34" grpId="0"/>
      <p:bldP spid="38" grpId="0"/>
      <p:bldP spid="40" grpId="0"/>
      <p:bldP spid="41" grpId="0"/>
      <p:bldP spid="42" grpId="0"/>
      <p:bldP spid="43" grpId="0"/>
      <p:bldP spid="44" grpId="0"/>
      <p:bldP spid="45" grpId="0" animBg="1"/>
      <p:bldP spid="46"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Permission Update</a:t>
            </a:r>
          </a:p>
        </p:txBody>
      </p:sp>
      <p:graphicFrame>
        <p:nvGraphicFramePr>
          <p:cNvPr id="3" name="Table 14">
            <a:extLst>
              <a:ext uri="{FF2B5EF4-FFF2-40B4-BE49-F238E27FC236}">
                <a16:creationId xmlns:a16="http://schemas.microsoft.com/office/drawing/2014/main" id="{E665E7AD-A72E-4148-D253-F2004D85AB0D}"/>
              </a:ext>
            </a:extLst>
          </p:cNvPr>
          <p:cNvGraphicFramePr>
            <a:graphicFrameLocks noGrp="1"/>
          </p:cNvGraphicFramePr>
          <p:nvPr>
            <p:extLst>
              <p:ext uri="{D42A27DB-BD31-4B8C-83A1-F6EECF244321}">
                <p14:modId xmlns:p14="http://schemas.microsoft.com/office/powerpoint/2010/main" val="2776774961"/>
              </p:ext>
            </p:extLst>
          </p:nvPr>
        </p:nvGraphicFramePr>
        <p:xfrm>
          <a:off x="9609137" y="3036143"/>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FF0000"/>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918962"/>
                  </a:ext>
                </a:extLst>
              </a:tr>
            </a:tbl>
          </a:graphicData>
        </a:graphic>
      </p:graphicFrame>
      <p:sp>
        <p:nvSpPr>
          <p:cNvPr id="4" name="Rectangle 3">
            <a:extLst>
              <a:ext uri="{FF2B5EF4-FFF2-40B4-BE49-F238E27FC236}">
                <a16:creationId xmlns:a16="http://schemas.microsoft.com/office/drawing/2014/main" id="{52766617-6717-7A56-EC04-E5C7CCA3FD89}"/>
              </a:ext>
            </a:extLst>
          </p:cNvPr>
          <p:cNvSpPr/>
          <p:nvPr/>
        </p:nvSpPr>
        <p:spPr>
          <a:xfrm>
            <a:off x="9932008" y="2061534"/>
            <a:ext cx="930355" cy="461665"/>
          </a:xfrm>
          <a:prstGeom prst="rect">
            <a:avLst/>
          </a:prstGeom>
        </p:spPr>
        <p:txBody>
          <a:bodyPr wrap="square">
            <a:spAutoFit/>
          </a:bodyPr>
          <a:lstStyle/>
          <a:p>
            <a:pPr algn="ctr"/>
            <a:r>
              <a:rPr lang="en-US" sz="2400" dirty="0">
                <a:solidFill>
                  <a:srgbClr val="7030A0"/>
                </a:solidFill>
                <a:latin typeface="Bierstadt" panose="020B0004020202020204" pitchFamily="34" charset="0"/>
                <a:ea typeface="Helvetica Neue" panose="02000503000000020004" pitchFamily="2" charset="0"/>
                <a:cs typeface="Calibri" panose="020F0502020204030204" pitchFamily="34" charset="0"/>
              </a:rPr>
              <a:t>AC</a:t>
            </a:r>
            <a:endParaRPr lang="en-US" sz="2400" dirty="0">
              <a:solidFill>
                <a:srgbClr val="7030A0"/>
              </a:solidFill>
              <a:latin typeface="Bierstadt" panose="020B00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0DCA1F-56BC-6734-1694-9E32420BD992}"/>
                  </a:ext>
                </a:extLst>
              </p:cNvPr>
              <p:cNvSpPr txBox="1"/>
              <p:nvPr/>
            </p:nvSpPr>
            <p:spPr>
              <a:xfrm>
                <a:off x="10038785" y="2635028"/>
                <a:ext cx="718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5" name="TextBox 4">
                <a:extLst>
                  <a:ext uri="{FF2B5EF4-FFF2-40B4-BE49-F238E27FC236}">
                    <a16:creationId xmlns:a16="http://schemas.microsoft.com/office/drawing/2014/main" id="{6B0DCA1F-56BC-6734-1694-9E32420BD992}"/>
                  </a:ext>
                </a:extLst>
              </p:cNvPr>
              <p:cNvSpPr txBox="1">
                <a:spLocks noRot="1" noChangeAspect="1" noMove="1" noResize="1" noEditPoints="1" noAdjustHandles="1" noChangeArrowheads="1" noChangeShapeType="1" noTextEdit="1"/>
              </p:cNvSpPr>
              <p:nvPr/>
            </p:nvSpPr>
            <p:spPr>
              <a:xfrm>
                <a:off x="10038785" y="2635028"/>
                <a:ext cx="718466" cy="369332"/>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455826-0F82-988C-3BDE-F36C372F055C}"/>
                  </a:ext>
                </a:extLst>
              </p:cNvPr>
              <p:cNvSpPr txBox="1"/>
              <p:nvPr/>
            </p:nvSpPr>
            <p:spPr>
              <a:xfrm rot="5400000">
                <a:off x="9002323" y="3750797"/>
                <a:ext cx="7954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6" name="TextBox 5">
                <a:extLst>
                  <a:ext uri="{FF2B5EF4-FFF2-40B4-BE49-F238E27FC236}">
                    <a16:creationId xmlns:a16="http://schemas.microsoft.com/office/drawing/2014/main" id="{A4455826-0F82-988C-3BDE-F36C372F055C}"/>
                  </a:ext>
                </a:extLst>
              </p:cNvPr>
              <p:cNvSpPr txBox="1">
                <a:spLocks noRot="1" noChangeAspect="1" noMove="1" noResize="1" noEditPoints="1" noAdjustHandles="1" noChangeArrowheads="1" noChangeShapeType="1" noTextEdit="1"/>
              </p:cNvSpPr>
              <p:nvPr/>
            </p:nvSpPr>
            <p:spPr>
              <a:xfrm rot="5400000">
                <a:off x="9002323" y="3750797"/>
                <a:ext cx="795411" cy="369332"/>
              </a:xfrm>
              <a:prstGeom prst="rect">
                <a:avLst/>
              </a:prstGeom>
              <a:blipFill>
                <a:blip r:embed="rId4"/>
                <a:stretch>
                  <a:fillRect l="-16667"/>
                </a:stretch>
              </a:blipFill>
            </p:spPr>
            <p:txBody>
              <a:bodyPr/>
              <a:lstStyle/>
              <a:p>
                <a:r>
                  <a:rPr lang="en-US">
                    <a:noFill/>
                  </a:rPr>
                  <a:t> </a:t>
                </a:r>
              </a:p>
            </p:txBody>
          </p:sp>
        </mc:Fallback>
      </mc:AlternateContent>
      <p:pic>
        <p:nvPicPr>
          <p:cNvPr id="7" name="Picture 6" descr="A person wearing a suit and tie&#10;&#10;Description automatically generated with low confidence">
            <a:extLst>
              <a:ext uri="{FF2B5EF4-FFF2-40B4-BE49-F238E27FC236}">
                <a16:creationId xmlns:a16="http://schemas.microsoft.com/office/drawing/2014/main" id="{2FAAA508-C5F9-7C92-3557-620CE2102D8A}"/>
              </a:ext>
            </a:extLst>
          </p:cNvPr>
          <p:cNvPicPr>
            <a:picLocks noChangeAspect="1"/>
          </p:cNvPicPr>
          <p:nvPr/>
        </p:nvPicPr>
        <p:blipFill>
          <a:blip r:embed="rId5"/>
          <a:stretch>
            <a:fillRect/>
          </a:stretch>
        </p:blipFill>
        <p:spPr>
          <a:xfrm>
            <a:off x="1103103" y="3306097"/>
            <a:ext cx="1190529" cy="1190529"/>
          </a:xfrm>
          <a:prstGeom prst="rect">
            <a:avLst/>
          </a:prstGeom>
        </p:spPr>
      </p:pic>
      <p:sp>
        <p:nvSpPr>
          <p:cNvPr id="8" name="Rounded Rectangle 7">
            <a:extLst>
              <a:ext uri="{FF2B5EF4-FFF2-40B4-BE49-F238E27FC236}">
                <a16:creationId xmlns:a16="http://schemas.microsoft.com/office/drawing/2014/main" id="{19D9514F-4244-933F-4C97-4B3B2E656AAB}"/>
              </a:ext>
            </a:extLst>
          </p:cNvPr>
          <p:cNvSpPr/>
          <p:nvPr/>
        </p:nvSpPr>
        <p:spPr>
          <a:xfrm>
            <a:off x="3991344" y="2854328"/>
            <a:ext cx="3395421" cy="2094068"/>
          </a:xfrm>
          <a:prstGeom prst="roundRect">
            <a:avLst>
              <a:gd name="adj" fmla="val 6166"/>
            </a:avLst>
          </a:prstGeom>
          <a:solidFill>
            <a:srgbClr val="ABD3D1">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Bierstadt" panose="020B0004020202020204" pitchFamily="34" charset="0"/>
            </a:endParaRPr>
          </a:p>
          <a:p>
            <a:pPr algn="ctr"/>
            <a:endParaRPr lang="en-US" sz="1000" b="1" dirty="0">
              <a:solidFill>
                <a:schemeClr val="tx1"/>
              </a:solidFill>
              <a:latin typeface="Bierstadt" panose="020B0004020202020204" pitchFamily="34" charset="0"/>
            </a:endParaRPr>
          </a:p>
          <a:p>
            <a:pPr algn="ctr"/>
            <a:r>
              <a:rPr lang="en-US" sz="2000" b="1" dirty="0">
                <a:solidFill>
                  <a:srgbClr val="861F41"/>
                </a:solidFill>
                <a:latin typeface="Bierstadt" panose="020B0004020202020204" pitchFamily="34" charset="0"/>
              </a:rPr>
              <a:t>Multi-server</a:t>
            </a:r>
            <a:r>
              <a:rPr lang="en-US" sz="2000" b="1" dirty="0">
                <a:solidFill>
                  <a:schemeClr val="tx1"/>
                </a:solidFill>
                <a:latin typeface="Bierstadt" panose="020B0004020202020204" pitchFamily="34" charset="0"/>
              </a:rPr>
              <a:t> </a:t>
            </a:r>
            <a:r>
              <a:rPr lang="en-US" sz="2000" b="1" dirty="0">
                <a:solidFill>
                  <a:srgbClr val="FF0000"/>
                </a:solidFill>
                <a:latin typeface="Bierstadt" panose="020B0004020202020204" pitchFamily="34" charset="0"/>
              </a:rPr>
              <a:t>MPC </a:t>
            </a:r>
            <a:r>
              <a:rPr lang="en-US" sz="2000" b="1" dirty="0">
                <a:solidFill>
                  <a:srgbClr val="861F41"/>
                </a:solidFill>
                <a:latin typeface="Bierstadt" panose="020B0004020202020204" pitchFamily="34" charset="0"/>
              </a:rPr>
              <a:t>Proxy</a:t>
            </a:r>
          </a:p>
          <a:p>
            <a:pPr algn="ctr"/>
            <a:endParaRPr lang="en-US" sz="2000" dirty="0">
              <a:solidFill>
                <a:schemeClr val="tx1"/>
              </a:solidFill>
              <a:latin typeface="Bierstadt" panose="020B0004020202020204" pitchFamily="34" charset="0"/>
            </a:endParaRPr>
          </a:p>
          <a:p>
            <a:pPr marL="285750" indent="-285750">
              <a:buFont typeface="Arial" panose="020B0604020202020204" pitchFamily="34" charset="0"/>
              <a:buChar char="•"/>
            </a:pPr>
            <a:r>
              <a:rPr lang="en-US" sz="2000" dirty="0">
                <a:solidFill>
                  <a:schemeClr val="bg2">
                    <a:lumMod val="10000"/>
                  </a:schemeClr>
                </a:solidFill>
                <a:latin typeface="Bierstadt" panose="020B0004020202020204" pitchFamily="34" charset="0"/>
              </a:rPr>
              <a:t>Oblivious search/update</a:t>
            </a:r>
          </a:p>
          <a:p>
            <a:pPr marL="285750" indent="-285750">
              <a:buFont typeface="Arial" panose="020B0604020202020204" pitchFamily="34" charset="0"/>
              <a:buChar char="•"/>
            </a:pPr>
            <a:r>
              <a:rPr lang="en-US" sz="2000" dirty="0">
                <a:solidFill>
                  <a:schemeClr val="bg2">
                    <a:lumMod val="10000"/>
                  </a:schemeClr>
                </a:solidFill>
                <a:latin typeface="Bierstadt" panose="020B0004020202020204" pitchFamily="34" charset="0"/>
              </a:rPr>
              <a:t>Access control</a:t>
            </a:r>
          </a:p>
        </p:txBody>
      </p:sp>
      <p:pic>
        <p:nvPicPr>
          <p:cNvPr id="9" name="Picture 8">
            <a:extLst>
              <a:ext uri="{FF2B5EF4-FFF2-40B4-BE49-F238E27FC236}">
                <a16:creationId xmlns:a16="http://schemas.microsoft.com/office/drawing/2014/main" id="{3C4B695D-7C17-2486-0CE5-680D04271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1344" y="2899827"/>
            <a:ext cx="436121" cy="436121"/>
          </a:xfrm>
          <a:prstGeom prst="rect">
            <a:avLst/>
          </a:prstGeom>
        </p:spPr>
      </p:pic>
      <p:cxnSp>
        <p:nvCxnSpPr>
          <p:cNvPr id="10" name="Straight Arrow Connector 9">
            <a:extLst>
              <a:ext uri="{FF2B5EF4-FFF2-40B4-BE49-F238E27FC236}">
                <a16:creationId xmlns:a16="http://schemas.microsoft.com/office/drawing/2014/main" id="{193D49E0-66AC-7C7B-76E9-82E13359082A}"/>
              </a:ext>
            </a:extLst>
          </p:cNvPr>
          <p:cNvCxnSpPr>
            <a:cxnSpLocks/>
          </p:cNvCxnSpPr>
          <p:nvPr/>
        </p:nvCxnSpPr>
        <p:spPr>
          <a:xfrm>
            <a:off x="2125698" y="3924946"/>
            <a:ext cx="1709573" cy="1"/>
          </a:xfrm>
          <a:prstGeom prst="straightConnector1">
            <a:avLst/>
          </a:prstGeom>
          <a:ln w="2540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D345D3-402C-A87D-5410-5FB0C57FFDB7}"/>
              </a:ext>
            </a:extLst>
          </p:cNvPr>
          <p:cNvCxnSpPr>
            <a:cxnSpLocks/>
          </p:cNvCxnSpPr>
          <p:nvPr/>
        </p:nvCxnSpPr>
        <p:spPr>
          <a:xfrm>
            <a:off x="7461267" y="3924946"/>
            <a:ext cx="1709573" cy="1"/>
          </a:xfrm>
          <a:prstGeom prst="straightConnector1">
            <a:avLst/>
          </a:prstGeom>
          <a:ln w="2540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578A82-B18A-6B8E-C01F-AF79A1231AA8}"/>
              </a:ext>
            </a:extLst>
          </p:cNvPr>
          <p:cNvSpPr txBox="1"/>
          <p:nvPr/>
        </p:nvSpPr>
        <p:spPr>
          <a:xfrm>
            <a:off x="1900273" y="3549332"/>
            <a:ext cx="2136482" cy="369332"/>
          </a:xfrm>
          <a:prstGeom prst="rect">
            <a:avLst/>
          </a:prstGeom>
          <a:noFill/>
        </p:spPr>
        <p:txBody>
          <a:bodyPr wrap="none" rtlCol="0">
            <a:spAutoFit/>
          </a:bodyPr>
          <a:lstStyle/>
          <a:p>
            <a:r>
              <a:rPr lang="en-US" dirty="0">
                <a:solidFill>
                  <a:srgbClr val="861F41"/>
                </a:solidFill>
                <a:latin typeface="Bierstadt" panose="020B0004020202020204" pitchFamily="34" charset="0"/>
              </a:rPr>
              <a:t>[</a:t>
            </a:r>
            <a:r>
              <a:rPr lang="en-US" dirty="0" err="1">
                <a:solidFill>
                  <a:srgbClr val="861F41"/>
                </a:solidFill>
                <a:latin typeface="Bierstadt" panose="020B0004020202020204" pitchFamily="34" charset="0"/>
              </a:rPr>
              <a:t>uid</a:t>
            </a:r>
            <a:r>
              <a:rPr lang="en-US" dirty="0">
                <a:solidFill>
                  <a:srgbClr val="861F41"/>
                </a:solidFill>
                <a:latin typeface="Bierstadt" panose="020B0004020202020204" pitchFamily="34" charset="0"/>
              </a:rPr>
              <a:t>], [</a:t>
            </a:r>
            <a:r>
              <a:rPr lang="en-US" dirty="0" err="1">
                <a:solidFill>
                  <a:srgbClr val="861F41"/>
                </a:solidFill>
                <a:latin typeface="Bierstadt" panose="020B0004020202020204" pitchFamily="34" charset="0"/>
              </a:rPr>
              <a:t>doc_id</a:t>
            </a:r>
            <a:r>
              <a:rPr lang="en-US" dirty="0">
                <a:solidFill>
                  <a:srgbClr val="861F41"/>
                </a:solidFill>
                <a:latin typeface="Bierstadt" panose="020B0004020202020204" pitchFamily="34" charset="0"/>
              </a:rPr>
              <a:t>], [r/w]</a:t>
            </a:r>
          </a:p>
        </p:txBody>
      </p:sp>
      <p:sp>
        <p:nvSpPr>
          <p:cNvPr id="14" name="TextBox 13">
            <a:extLst>
              <a:ext uri="{FF2B5EF4-FFF2-40B4-BE49-F238E27FC236}">
                <a16:creationId xmlns:a16="http://schemas.microsoft.com/office/drawing/2014/main" id="{5ED35C53-7FA7-7921-FE74-97B59DF1C6BE}"/>
              </a:ext>
            </a:extLst>
          </p:cNvPr>
          <p:cNvSpPr txBox="1"/>
          <p:nvPr/>
        </p:nvSpPr>
        <p:spPr>
          <a:xfrm>
            <a:off x="456200" y="4734071"/>
            <a:ext cx="2484334" cy="461665"/>
          </a:xfrm>
          <a:prstGeom prst="rect">
            <a:avLst/>
          </a:prstGeom>
          <a:noFill/>
        </p:spPr>
        <p:txBody>
          <a:bodyPr wrap="none" rtlCol="0">
            <a:spAutoFit/>
          </a:bodyPr>
          <a:lstStyle/>
          <a:p>
            <a:r>
              <a:rPr lang="en-US" sz="2400" dirty="0">
                <a:solidFill>
                  <a:srgbClr val="FF0000"/>
                </a:solidFill>
                <a:latin typeface="Bierstadt" panose="020B0004020202020204" pitchFamily="34" charset="0"/>
              </a:rPr>
              <a:t>Document owner</a:t>
            </a:r>
          </a:p>
        </p:txBody>
      </p:sp>
      <p:sp>
        <p:nvSpPr>
          <p:cNvPr id="15" name="Rectangle 14">
            <a:extLst>
              <a:ext uri="{FF2B5EF4-FFF2-40B4-BE49-F238E27FC236}">
                <a16:creationId xmlns:a16="http://schemas.microsoft.com/office/drawing/2014/main" id="{F63D0A52-D138-C997-8899-0300A96FAA6C}"/>
              </a:ext>
            </a:extLst>
          </p:cNvPr>
          <p:cNvSpPr/>
          <p:nvPr/>
        </p:nvSpPr>
        <p:spPr>
          <a:xfrm>
            <a:off x="1698367" y="5871518"/>
            <a:ext cx="2116400" cy="266683"/>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Authenticated input</a:t>
            </a:r>
          </a:p>
        </p:txBody>
      </p:sp>
      <p:sp>
        <p:nvSpPr>
          <p:cNvPr id="16" name="Rectangle 15">
            <a:extLst>
              <a:ext uri="{FF2B5EF4-FFF2-40B4-BE49-F238E27FC236}">
                <a16:creationId xmlns:a16="http://schemas.microsoft.com/office/drawing/2014/main" id="{873A7B8F-1C0B-68EF-D920-2105D6CFEDC0}"/>
              </a:ext>
            </a:extLst>
          </p:cNvPr>
          <p:cNvSpPr/>
          <p:nvPr/>
        </p:nvSpPr>
        <p:spPr>
          <a:xfrm>
            <a:off x="10246544" y="2966782"/>
            <a:ext cx="305098" cy="18304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4">
            <a:extLst>
              <a:ext uri="{FF2B5EF4-FFF2-40B4-BE49-F238E27FC236}">
                <a16:creationId xmlns:a16="http://schemas.microsoft.com/office/drawing/2014/main" id="{B4A0A6BE-022F-1EA1-D56C-B0BBB2CB4E95}"/>
              </a:ext>
            </a:extLst>
          </p:cNvPr>
          <p:cNvGraphicFramePr>
            <a:graphicFrameLocks noGrp="1"/>
          </p:cNvGraphicFramePr>
          <p:nvPr>
            <p:extLst>
              <p:ext uri="{D42A27DB-BD31-4B8C-83A1-F6EECF244321}">
                <p14:modId xmlns:p14="http://schemas.microsoft.com/office/powerpoint/2010/main" val="4011008608"/>
              </p:ext>
            </p:extLst>
          </p:nvPr>
        </p:nvGraphicFramePr>
        <p:xfrm>
          <a:off x="9603593" y="3039426"/>
          <a:ext cx="1576099" cy="1691508"/>
        </p:xfrm>
        <a:graphic>
          <a:graphicData uri="http://schemas.openxmlformats.org/drawingml/2006/table">
            <a:tbl>
              <a:tblPr firstRow="1" bandRow="1">
                <a:tableStyleId>{5C22544A-7EE6-4342-B048-85BDC9FD1C3A}</a:tableStyleId>
              </a:tblPr>
              <a:tblGrid>
                <a:gridCol w="225157">
                  <a:extLst>
                    <a:ext uri="{9D8B030D-6E8A-4147-A177-3AD203B41FA5}">
                      <a16:colId xmlns:a16="http://schemas.microsoft.com/office/drawing/2014/main" val="2647953428"/>
                    </a:ext>
                  </a:extLst>
                </a:gridCol>
                <a:gridCol w="225157">
                  <a:extLst>
                    <a:ext uri="{9D8B030D-6E8A-4147-A177-3AD203B41FA5}">
                      <a16:colId xmlns:a16="http://schemas.microsoft.com/office/drawing/2014/main" val="3919185196"/>
                    </a:ext>
                  </a:extLst>
                </a:gridCol>
                <a:gridCol w="225157">
                  <a:extLst>
                    <a:ext uri="{9D8B030D-6E8A-4147-A177-3AD203B41FA5}">
                      <a16:colId xmlns:a16="http://schemas.microsoft.com/office/drawing/2014/main" val="3548847692"/>
                    </a:ext>
                  </a:extLst>
                </a:gridCol>
                <a:gridCol w="225157">
                  <a:extLst>
                    <a:ext uri="{9D8B030D-6E8A-4147-A177-3AD203B41FA5}">
                      <a16:colId xmlns:a16="http://schemas.microsoft.com/office/drawing/2014/main" val="3925682620"/>
                    </a:ext>
                  </a:extLst>
                </a:gridCol>
                <a:gridCol w="225157">
                  <a:extLst>
                    <a:ext uri="{9D8B030D-6E8A-4147-A177-3AD203B41FA5}">
                      <a16:colId xmlns:a16="http://schemas.microsoft.com/office/drawing/2014/main" val="729178177"/>
                    </a:ext>
                  </a:extLst>
                </a:gridCol>
                <a:gridCol w="225157">
                  <a:extLst>
                    <a:ext uri="{9D8B030D-6E8A-4147-A177-3AD203B41FA5}">
                      <a16:colId xmlns:a16="http://schemas.microsoft.com/office/drawing/2014/main" val="1352876718"/>
                    </a:ext>
                  </a:extLst>
                </a:gridCol>
                <a:gridCol w="225157">
                  <a:extLst>
                    <a:ext uri="{9D8B030D-6E8A-4147-A177-3AD203B41FA5}">
                      <a16:colId xmlns:a16="http://schemas.microsoft.com/office/drawing/2014/main" val="2760961821"/>
                    </a:ext>
                  </a:extLst>
                </a:gridCol>
              </a:tblGrid>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044714"/>
                  </a:ext>
                </a:extLst>
              </a:tr>
              <a:tr h="241644">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02959"/>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95471"/>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80369"/>
                  </a:ext>
                </a:extLst>
              </a:tr>
              <a:tr h="241644">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556484"/>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90148"/>
                  </a:ext>
                </a:extLst>
              </a:tr>
              <a:tr h="241644">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rgbClr val="861F41"/>
                          </a:solidFill>
                          <a:latin typeface="Bierstadt" panose="020B0004020202020204" pitchFamily="34" charset="0"/>
                        </a:rPr>
                        <a:t>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918962"/>
                  </a:ext>
                </a:extLst>
              </a:tr>
            </a:tbl>
          </a:graphicData>
        </a:graphic>
      </p:graphicFrame>
    </p:spTree>
    <p:extLst>
      <p:ext uri="{BB962C8B-B14F-4D97-AF65-F5344CB8AC3E}">
        <p14:creationId xmlns:p14="http://schemas.microsoft.com/office/powerpoint/2010/main" val="5090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par>
                                <p:cTn id="50" presetID="3" presetClass="entr" presetSubtype="10"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13" grpId="0"/>
      <p:bldP spid="14"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Configuration</a:t>
            </a:r>
          </a:p>
        </p:txBody>
      </p:sp>
      <p:sp>
        <p:nvSpPr>
          <p:cNvPr id="3" name="TextBox 2">
            <a:extLst>
              <a:ext uri="{FF2B5EF4-FFF2-40B4-BE49-F238E27FC236}">
                <a16:creationId xmlns:a16="http://schemas.microsoft.com/office/drawing/2014/main" id="{6DCB4224-AE69-D83F-9680-BDD2E1173F03}"/>
              </a:ext>
            </a:extLst>
          </p:cNvPr>
          <p:cNvSpPr txBox="1"/>
          <p:nvPr/>
        </p:nvSpPr>
        <p:spPr>
          <a:xfrm>
            <a:off x="838200" y="1800225"/>
            <a:ext cx="7848687" cy="4524315"/>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Server:</a:t>
            </a:r>
            <a:r>
              <a:rPr lang="en-US" sz="2400" dirty="0">
                <a:solidFill>
                  <a:srgbClr val="002060"/>
                </a:solidFill>
                <a:latin typeface="Bierstadt" panose="020B0004020202020204" pitchFamily="34" charset="0"/>
              </a:rPr>
              <a:t>  </a:t>
            </a:r>
          </a:p>
          <a:p>
            <a:pPr marL="800100" lvl="1" indent="-342900">
              <a:buFont typeface="Wingdings" pitchFamily="2" charset="2"/>
              <a:buChar char="§"/>
            </a:pPr>
            <a:r>
              <a:rPr lang="en-US" sz="2400" dirty="0">
                <a:solidFill>
                  <a:srgbClr val="002060"/>
                </a:solidFill>
                <a:latin typeface="Bierstadt" panose="020B0004020202020204" pitchFamily="34" charset="0"/>
              </a:rPr>
              <a:t>Amazon EC2 r5n.16xlarge.</a:t>
            </a:r>
          </a:p>
          <a:p>
            <a:pPr marL="800100" lvl="1" indent="-342900">
              <a:buFont typeface="Wingdings" pitchFamily="2" charset="2"/>
              <a:buChar char="§"/>
            </a:pPr>
            <a:r>
              <a:rPr lang="en-US" sz="2400" dirty="0">
                <a:solidFill>
                  <a:srgbClr val="002060"/>
                </a:solidFill>
                <a:latin typeface="Bierstadt" panose="020B0004020202020204" pitchFamily="34" charset="0"/>
              </a:rPr>
              <a:t>32-core Intel Xeon Platinum 8375C CPU @ 2.9 GHz.</a:t>
            </a:r>
          </a:p>
          <a:p>
            <a:pPr marL="800100" lvl="1" indent="-342900">
              <a:buFont typeface="Wingdings" pitchFamily="2" charset="2"/>
              <a:buChar char="§"/>
            </a:pPr>
            <a:r>
              <a:rPr lang="en-US" sz="2400" dirty="0">
                <a:solidFill>
                  <a:srgbClr val="002060"/>
                </a:solidFill>
                <a:latin typeface="Bierstadt" panose="020B0004020202020204" pitchFamily="34" charset="0"/>
              </a:rPr>
              <a:t>512 GB RAM.</a:t>
            </a:r>
          </a:p>
          <a:p>
            <a:pPr marL="800100" lvl="1" indent="-342900">
              <a:buFont typeface="Wingdings" pitchFamily="2" charset="2"/>
              <a:buChar char="§"/>
            </a:pPr>
            <a:endParaRPr lang="en-US" sz="2400" dirty="0">
              <a:solidFill>
                <a:srgbClr val="002060"/>
              </a:solidFill>
              <a:latin typeface="Bierstadt" panose="020B0004020202020204" pitchFamily="34" charset="0"/>
            </a:endParaRPr>
          </a:p>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Client</a:t>
            </a:r>
            <a:r>
              <a:rPr lang="en-US" sz="2400" dirty="0">
                <a:solidFill>
                  <a:srgbClr val="002060"/>
                </a:solidFill>
                <a:latin typeface="Bierstadt" panose="020B0004020202020204" pitchFamily="34" charset="0"/>
              </a:rPr>
              <a:t>: </a:t>
            </a:r>
          </a:p>
          <a:p>
            <a:pPr marL="800100" lvl="1" indent="-342900">
              <a:buFont typeface="Wingdings" pitchFamily="2" charset="2"/>
              <a:buChar char="§"/>
            </a:pPr>
            <a:r>
              <a:rPr lang="en-US" sz="2400" dirty="0" err="1">
                <a:solidFill>
                  <a:srgbClr val="002060"/>
                </a:solidFill>
                <a:latin typeface="Bierstadt" panose="020B0004020202020204" pitchFamily="34" charset="0"/>
              </a:rPr>
              <a:t>Macbook</a:t>
            </a:r>
            <a:r>
              <a:rPr lang="en-US" sz="2400" dirty="0">
                <a:solidFill>
                  <a:srgbClr val="002060"/>
                </a:solidFill>
                <a:latin typeface="Bierstadt" panose="020B0004020202020204" pitchFamily="34" charset="0"/>
              </a:rPr>
              <a:t> Pro 14 2021 M1-Max.</a:t>
            </a:r>
          </a:p>
          <a:p>
            <a:pPr marL="800100" lvl="1" indent="-342900">
              <a:buFont typeface="Wingdings" pitchFamily="2" charset="2"/>
              <a:buChar char="§"/>
            </a:pPr>
            <a:r>
              <a:rPr lang="en-US" sz="2400" dirty="0">
                <a:solidFill>
                  <a:srgbClr val="002060"/>
                </a:solidFill>
                <a:latin typeface="Bierstadt" panose="020B0004020202020204" pitchFamily="34" charset="0"/>
              </a:rPr>
              <a:t>32 GB RAM.</a:t>
            </a:r>
          </a:p>
          <a:p>
            <a:pPr marL="800100" lvl="1" indent="-342900">
              <a:buFont typeface="Wingdings" pitchFamily="2" charset="2"/>
              <a:buChar char="§"/>
            </a:pPr>
            <a:endParaRPr lang="en-US" sz="2400" dirty="0">
              <a:solidFill>
                <a:srgbClr val="002060"/>
              </a:solidFill>
              <a:latin typeface="Bierstadt" panose="020B0004020202020204" pitchFamily="34" charset="0"/>
            </a:endParaRPr>
          </a:p>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Implementation</a:t>
            </a:r>
            <a:r>
              <a:rPr lang="en-US" sz="2400" dirty="0">
                <a:solidFill>
                  <a:srgbClr val="002060"/>
                </a:solidFill>
                <a:latin typeface="Bierstadt" panose="020B0004020202020204" pitchFamily="34" charset="0"/>
              </a:rPr>
              <a:t>:</a:t>
            </a:r>
          </a:p>
          <a:p>
            <a:pPr marL="800100" lvl="1" indent="-342900">
              <a:buFont typeface="Wingdings" pitchFamily="2" charset="2"/>
              <a:buChar char="§"/>
            </a:pPr>
            <a:r>
              <a:rPr lang="en-US" sz="2400" dirty="0">
                <a:solidFill>
                  <a:srgbClr val="002060"/>
                </a:solidFill>
                <a:latin typeface="Bierstadt" panose="020B0004020202020204" pitchFamily="34" charset="0"/>
              </a:rPr>
              <a:t>C++ with ~4,000 LOCs.</a:t>
            </a:r>
          </a:p>
          <a:p>
            <a:pPr marL="800100" lvl="1" indent="-342900">
              <a:buFont typeface="Wingdings" pitchFamily="2" charset="2"/>
              <a:buChar char="§"/>
            </a:pPr>
            <a:r>
              <a:rPr lang="en-US" sz="2400" dirty="0">
                <a:solidFill>
                  <a:srgbClr val="002060"/>
                </a:solidFill>
                <a:latin typeface="Bierstadt" panose="020B0004020202020204" pitchFamily="34" charset="0"/>
              </a:rPr>
              <a:t>EMP-toolkit, </a:t>
            </a:r>
            <a:r>
              <a:rPr lang="en-US" sz="2400" dirty="0" err="1">
                <a:solidFill>
                  <a:srgbClr val="002060"/>
                </a:solidFill>
                <a:latin typeface="Bierstadt" panose="020B0004020202020204" pitchFamily="34" charset="0"/>
              </a:rPr>
              <a:t>ZeroMQ</a:t>
            </a:r>
            <a:endParaRPr lang="en-US" sz="2400" dirty="0">
              <a:solidFill>
                <a:srgbClr val="002060"/>
              </a:solidFill>
              <a:latin typeface="Bierstadt" panose="020B0004020202020204" pitchFamily="34" charset="0"/>
            </a:endParaRPr>
          </a:p>
        </p:txBody>
      </p:sp>
      <p:sp>
        <p:nvSpPr>
          <p:cNvPr id="4" name="Slide Number Placeholder 3">
            <a:extLst>
              <a:ext uri="{FF2B5EF4-FFF2-40B4-BE49-F238E27FC236}">
                <a16:creationId xmlns:a16="http://schemas.microsoft.com/office/drawing/2014/main" id="{335C1E7D-E277-88A8-8002-DBEE8520B4C5}"/>
              </a:ext>
            </a:extLst>
          </p:cNvPr>
          <p:cNvSpPr>
            <a:spLocks noGrp="1"/>
          </p:cNvSpPr>
          <p:nvPr>
            <p:ph type="sldNum" sz="quarter" idx="12"/>
          </p:nvPr>
        </p:nvSpPr>
        <p:spPr/>
        <p:txBody>
          <a:bodyPr/>
          <a:lstStyle/>
          <a:p>
            <a:fld id="{C2D47E1E-16B8-6B43-8345-A36FFC908F81}" type="slidenum">
              <a:rPr lang="en-US" smtClean="0"/>
              <a:t>14</a:t>
            </a:fld>
            <a:endParaRPr lang="en-US"/>
          </a:p>
        </p:txBody>
      </p:sp>
    </p:spTree>
    <p:extLst>
      <p:ext uri="{BB962C8B-B14F-4D97-AF65-F5344CB8AC3E}">
        <p14:creationId xmlns:p14="http://schemas.microsoft.com/office/powerpoint/2010/main" val="12423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Search Delay</a:t>
            </a:r>
          </a:p>
        </p:txBody>
      </p:sp>
      <p:pic>
        <p:nvPicPr>
          <p:cNvPr id="10" name="Picture 9" descr="A picture containing text, screenshot, line, plot&#10;&#10;Description automatically generated">
            <a:extLst>
              <a:ext uri="{FF2B5EF4-FFF2-40B4-BE49-F238E27FC236}">
                <a16:creationId xmlns:a16="http://schemas.microsoft.com/office/drawing/2014/main" id="{C443F5CD-29BF-C5BF-C3FB-02D58C88AE5D}"/>
              </a:ext>
            </a:extLst>
          </p:cNvPr>
          <p:cNvPicPr>
            <a:picLocks noChangeAspect="1"/>
          </p:cNvPicPr>
          <p:nvPr/>
        </p:nvPicPr>
        <p:blipFill>
          <a:blip r:embed="rId3"/>
          <a:stretch>
            <a:fillRect/>
          </a:stretch>
        </p:blipFill>
        <p:spPr>
          <a:xfrm>
            <a:off x="539252" y="3378201"/>
            <a:ext cx="5171210" cy="3111798"/>
          </a:xfrm>
          <a:prstGeom prst="rect">
            <a:avLst/>
          </a:prstGeom>
        </p:spPr>
      </p:pic>
      <p:pic>
        <p:nvPicPr>
          <p:cNvPr id="12" name="Picture 11" descr="A picture containing text, screenshot, line, diagram&#10;&#10;Description automatically generated">
            <a:extLst>
              <a:ext uri="{FF2B5EF4-FFF2-40B4-BE49-F238E27FC236}">
                <a16:creationId xmlns:a16="http://schemas.microsoft.com/office/drawing/2014/main" id="{B49C9E37-DCF9-E72C-CD2B-EFA5FC8ACE12}"/>
              </a:ext>
            </a:extLst>
          </p:cNvPr>
          <p:cNvPicPr>
            <a:picLocks noChangeAspect="1"/>
          </p:cNvPicPr>
          <p:nvPr/>
        </p:nvPicPr>
        <p:blipFill>
          <a:blip r:embed="rId4"/>
          <a:stretch>
            <a:fillRect/>
          </a:stretch>
        </p:blipFill>
        <p:spPr>
          <a:xfrm>
            <a:off x="6407818" y="3480382"/>
            <a:ext cx="5256212" cy="299299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A799B2-5AA7-3550-9084-6F248F87F38C}"/>
                  </a:ext>
                </a:extLst>
              </p:cNvPr>
              <p:cNvSpPr txBox="1"/>
              <p:nvPr/>
            </p:nvSpPr>
            <p:spPr>
              <a:xfrm>
                <a:off x="1124478" y="1517366"/>
                <a:ext cx="10229321" cy="17052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rgbClr val="002060"/>
                    </a:solidFill>
                    <a:latin typeface="Bierstadt" panose="020B0004020202020204" pitchFamily="34" charset="0"/>
                  </a:rPr>
                  <a:t>DORY:</a:t>
                </a:r>
                <a:r>
                  <a:rPr lang="en-US" sz="2400" dirty="0">
                    <a:solidFill>
                      <a:srgbClr val="002060"/>
                    </a:solidFill>
                  </a:rPr>
                  <a:t> </a:t>
                </a:r>
                <a14:m>
                  <m:oMath xmlns:m="http://schemas.openxmlformats.org/officeDocument/2006/math">
                    <m:r>
                      <a:rPr lang="en-US" sz="2400" i="1">
                        <a:solidFill>
                          <a:srgbClr val="002060"/>
                        </a:solidFill>
                        <a:latin typeface="Cambria Math" panose="02040503050406030204" pitchFamily="18" charset="0"/>
                      </a:rPr>
                      <m:t>𝑂</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𝑁</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𝑚</m:t>
                    </m:r>
                  </m:oMath>
                </a14:m>
                <a:r>
                  <a:rPr lang="en-US" sz="2400" dirty="0">
                    <a:solidFill>
                      <a:srgbClr val="002060"/>
                    </a:solidFill>
                    <a:latin typeface="Bierstadt" panose="020B0004020202020204" pitchFamily="34" charset="0"/>
                  </a:rPr>
                  <a:t>), MAPLE: </a:t>
                </a:r>
                <a14:m>
                  <m:oMath xmlns:m="http://schemas.openxmlformats.org/officeDocument/2006/math">
                    <m:r>
                      <a:rPr lang="en-US" sz="2400" i="1">
                        <a:solidFill>
                          <a:srgbClr val="002060"/>
                        </a:solidFill>
                        <a:latin typeface="Cambria Math" panose="02040503050406030204" pitchFamily="18" charset="0"/>
                      </a:rPr>
                      <m:t>𝑂</m:t>
                    </m:r>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𝑁</m:t>
                        </m:r>
                        <m:r>
                          <a:rPr lang="en-US" sz="2400" i="1">
                            <a:solidFill>
                              <a:srgbClr val="002060"/>
                            </a:solidFill>
                            <a:latin typeface="Cambria Math" panose="02040503050406030204" pitchFamily="18" charset="0"/>
                          </a:rPr>
                          <m:t>.</m:t>
                        </m:r>
                        <m:func>
                          <m:funcPr>
                            <m:ctrlPr>
                              <a:rPr lang="en-US" sz="2400" i="1" smtClean="0">
                                <a:solidFill>
                                  <a:srgbClr val="002060"/>
                                </a:solidFill>
                                <a:latin typeface="Cambria Math" panose="02040503050406030204" pitchFamily="18" charset="0"/>
                              </a:rPr>
                            </m:ctrlPr>
                          </m:funcPr>
                          <m:fName>
                            <m:r>
                              <m:rPr>
                                <m:sty m:val="p"/>
                              </m:rPr>
                              <a:rPr lang="en-US" sz="2400" i="0" smtClean="0">
                                <a:solidFill>
                                  <a:srgbClr val="002060"/>
                                </a:solidFill>
                                <a:latin typeface="Cambria Math" panose="02040503050406030204" pitchFamily="18" charset="0"/>
                              </a:rPr>
                              <m:t>log</m:t>
                            </m:r>
                          </m:fName>
                          <m:e>
                            <m:r>
                              <a:rPr lang="en-US" sz="2400" b="0" i="1" smtClean="0">
                                <a:solidFill>
                                  <a:srgbClr val="002060"/>
                                </a:solidFill>
                                <a:latin typeface="Cambria Math" panose="02040503050406030204" pitchFamily="18" charset="0"/>
                              </a:rPr>
                              <m:t>𝑚</m:t>
                            </m:r>
                          </m:e>
                        </m:func>
                      </m:e>
                    </m:d>
                    <m:r>
                      <a:rPr lang="en-US" sz="2400" i="1">
                        <a:solidFill>
                          <a:srgbClr val="002060"/>
                        </a:solidFill>
                        <a:latin typeface="Cambria Math" panose="02040503050406030204" pitchFamily="18" charset="0"/>
                      </a:rPr>
                      <m:t>.</m:t>
                    </m:r>
                  </m:oMath>
                </a14:m>
                <a:endParaRPr lang="en-US" sz="2400" i="1" dirty="0">
                  <a:solidFill>
                    <a:srgbClr val="002060"/>
                  </a:solidFill>
                  <a:latin typeface="Cambria Math" panose="02040503050406030204" pitchFamily="18" charset="0"/>
                </a:endParaRPr>
              </a:p>
              <a:p>
                <a:pPr marL="342900" indent="-342900">
                  <a:lnSpc>
                    <a:spcPct val="150000"/>
                  </a:lnSpc>
                  <a:buFont typeface="Arial" panose="020B0604020202020204" pitchFamily="34" charset="0"/>
                  <a:buChar char="•"/>
                </a:pPr>
                <a14:m>
                  <m:oMath xmlns:m="http://schemas.openxmlformats.org/officeDocument/2006/math">
                    <m:r>
                      <a:rPr lang="en-US" sz="2400" i="1" smtClean="0">
                        <a:solidFill>
                          <a:srgbClr val="002060"/>
                        </a:solidFill>
                        <a:latin typeface="Cambria Math" panose="02040503050406030204" pitchFamily="18" charset="0"/>
                      </a:rPr>
                      <m:t>2</m:t>
                    </m:r>
                    <m:r>
                      <a:rPr lang="en-US" sz="2400" b="0" i="1" smtClean="0">
                        <a:solidFill>
                          <a:srgbClr val="002060"/>
                        </a:solidFill>
                        <a:latin typeface="Cambria Math" panose="02040503050406030204" pitchFamily="18" charset="0"/>
                      </a:rPr>
                      <m:t>.6</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rPr>
                      <m:t>−10.7</m:t>
                    </m:r>
                    <m:r>
                      <a:rPr lang="en-US" sz="2400" i="1">
                        <a:solidFill>
                          <a:srgbClr val="002060"/>
                        </a:solidFill>
                        <a:latin typeface="Cambria Math" panose="02040503050406030204" pitchFamily="18" charset="0"/>
                        <a:ea typeface="Cambria Math" panose="02040503050406030204" pitchFamily="18" charset="0"/>
                      </a:rPr>
                      <m:t>×</m:t>
                    </m:r>
                  </m:oMath>
                </a14:m>
                <a:r>
                  <a:rPr lang="en-US" sz="2400" dirty="0">
                    <a:solidFill>
                      <a:srgbClr val="002060"/>
                    </a:solidFill>
                    <a:latin typeface="Bierstadt" panose="020B0004020202020204" pitchFamily="34" charset="0"/>
                  </a:rPr>
                  <a:t> slower than DORY with BF size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rPr>
                      <m:t>≤</m:t>
                    </m:r>
                    <m:sSup>
                      <m:sSupPr>
                        <m:ctrlPr>
                          <a:rPr lang="en-US" sz="2400" i="1" smtClean="0">
                            <a:solidFill>
                              <a:srgbClr val="002060"/>
                            </a:solidFill>
                            <a:latin typeface="Cambria Math" panose="02040503050406030204" pitchFamily="18" charset="0"/>
                            <a:ea typeface="Cambria Math" panose="02040503050406030204" pitchFamily="18" charset="0"/>
                          </a:rPr>
                        </m:ctrlPr>
                      </m:sSupPr>
                      <m:e>
                        <m:r>
                          <a:rPr lang="en-US" sz="2400" b="0" i="1" smtClean="0">
                            <a:solidFill>
                              <a:srgbClr val="002060"/>
                            </a:solidFill>
                            <a:latin typeface="Cambria Math" panose="02040503050406030204" pitchFamily="18" charset="0"/>
                            <a:ea typeface="Cambria Math" panose="02040503050406030204" pitchFamily="18" charset="0"/>
                          </a:rPr>
                          <m:t>2</m:t>
                        </m:r>
                      </m:e>
                      <m:sup>
                        <m:r>
                          <a:rPr lang="en-US" sz="2400" b="0" i="1" smtClean="0">
                            <a:solidFill>
                              <a:srgbClr val="002060"/>
                            </a:solidFill>
                            <a:latin typeface="Cambria Math" panose="02040503050406030204" pitchFamily="18" charset="0"/>
                            <a:ea typeface="Cambria Math" panose="02040503050406030204" pitchFamily="18" charset="0"/>
                          </a:rPr>
                          <m:t>14</m:t>
                        </m:r>
                      </m:sup>
                    </m:sSup>
                  </m:oMath>
                </a14:m>
                <a:r>
                  <a:rPr lang="en-US" sz="2400" dirty="0">
                    <a:solidFill>
                      <a:srgbClr val="002060"/>
                    </a:solidFill>
                    <a:latin typeface="Bierstadt" panose="020B0004020202020204" pitchFamily="34" charset="0"/>
                  </a:rPr>
                  <a:t>, and outperforms when BF size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rPr>
                      <m:t>≥</m:t>
                    </m:r>
                    <m:sSup>
                      <m:sSupPr>
                        <m:ctrlPr>
                          <a:rPr lang="en-US" sz="2400" i="1" smtClean="0">
                            <a:solidFill>
                              <a:srgbClr val="002060"/>
                            </a:solidFill>
                            <a:latin typeface="Cambria Math" panose="02040503050406030204" pitchFamily="18" charset="0"/>
                            <a:ea typeface="Cambria Math" panose="02040503050406030204" pitchFamily="18" charset="0"/>
                          </a:rPr>
                        </m:ctrlPr>
                      </m:sSupPr>
                      <m:e>
                        <m:r>
                          <a:rPr lang="en-US" sz="2400" b="0" i="1" smtClean="0">
                            <a:solidFill>
                              <a:srgbClr val="002060"/>
                            </a:solidFill>
                            <a:latin typeface="Cambria Math" panose="02040503050406030204" pitchFamily="18" charset="0"/>
                            <a:ea typeface="Cambria Math" panose="02040503050406030204" pitchFamily="18" charset="0"/>
                          </a:rPr>
                          <m:t>2</m:t>
                        </m:r>
                      </m:e>
                      <m:sup>
                        <m:r>
                          <a:rPr lang="en-US" sz="2400" b="0" i="1" smtClean="0">
                            <a:solidFill>
                              <a:srgbClr val="002060"/>
                            </a:solidFill>
                            <a:latin typeface="Cambria Math" panose="02040503050406030204" pitchFamily="18" charset="0"/>
                            <a:ea typeface="Cambria Math" panose="02040503050406030204" pitchFamily="18" charset="0"/>
                          </a:rPr>
                          <m:t>16</m:t>
                        </m:r>
                      </m:sup>
                    </m:sSup>
                  </m:oMath>
                </a14:m>
                <a:r>
                  <a:rPr lang="en-US" sz="2400" dirty="0">
                    <a:solidFill>
                      <a:srgbClr val="002060"/>
                    </a:solidFill>
                    <a:latin typeface="Bierstadt" panose="020B0004020202020204" pitchFamily="34" charset="0"/>
                  </a:rPr>
                  <a:t>. </a:t>
                </a:r>
              </a:p>
            </p:txBody>
          </p:sp>
        </mc:Choice>
        <mc:Fallback xmlns="">
          <p:sp>
            <p:nvSpPr>
              <p:cNvPr id="3" name="TextBox 2">
                <a:extLst>
                  <a:ext uri="{FF2B5EF4-FFF2-40B4-BE49-F238E27FC236}">
                    <a16:creationId xmlns:a16="http://schemas.microsoft.com/office/drawing/2014/main" id="{FFA799B2-5AA7-3550-9084-6F248F87F38C}"/>
                  </a:ext>
                </a:extLst>
              </p:cNvPr>
              <p:cNvSpPr txBox="1">
                <a:spLocks noRot="1" noChangeAspect="1" noMove="1" noResize="1" noEditPoints="1" noAdjustHandles="1" noChangeArrowheads="1" noChangeShapeType="1" noTextEdit="1"/>
              </p:cNvSpPr>
              <p:nvPr/>
            </p:nvSpPr>
            <p:spPr>
              <a:xfrm>
                <a:off x="1124478" y="1517366"/>
                <a:ext cx="10229321" cy="1705210"/>
              </a:xfrm>
              <a:prstGeom prst="rect">
                <a:avLst/>
              </a:prstGeom>
              <a:blipFill>
                <a:blip r:embed="rId5"/>
                <a:stretch>
                  <a:fillRect l="-744" r="-993" b="-7407"/>
                </a:stretch>
              </a:blipFill>
            </p:spPr>
            <p:txBody>
              <a:bodyPr/>
              <a:lstStyle/>
              <a:p>
                <a:r>
                  <a:rPr lang="en-US">
                    <a:noFill/>
                  </a:rPr>
                  <a:t> </a:t>
                </a:r>
              </a:p>
            </p:txBody>
          </p:sp>
        </mc:Fallback>
      </mc:AlternateContent>
    </p:spTree>
    <p:extLst>
      <p:ext uri="{BB962C8B-B14F-4D97-AF65-F5344CB8AC3E}">
        <p14:creationId xmlns:p14="http://schemas.microsoft.com/office/powerpoint/2010/main" val="11399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Update Delay</a:t>
            </a:r>
          </a:p>
        </p:txBody>
      </p:sp>
      <p:pic>
        <p:nvPicPr>
          <p:cNvPr id="8" name="Picture 7" descr="A picture containing text, screenshot, line, diagram&#10;&#10;Description automatically generated">
            <a:extLst>
              <a:ext uri="{FF2B5EF4-FFF2-40B4-BE49-F238E27FC236}">
                <a16:creationId xmlns:a16="http://schemas.microsoft.com/office/drawing/2014/main" id="{ECD41F6F-3970-A344-6211-84A6E0261AB5}"/>
              </a:ext>
            </a:extLst>
          </p:cNvPr>
          <p:cNvPicPr>
            <a:picLocks noChangeAspect="1"/>
          </p:cNvPicPr>
          <p:nvPr/>
        </p:nvPicPr>
        <p:blipFill>
          <a:blip r:embed="rId3"/>
          <a:stretch>
            <a:fillRect/>
          </a:stretch>
        </p:blipFill>
        <p:spPr>
          <a:xfrm>
            <a:off x="2022243" y="2748803"/>
            <a:ext cx="8249112" cy="377855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A39C54-CD45-F841-FBFA-1EDBDD26A13A}"/>
                  </a:ext>
                </a:extLst>
              </p:cNvPr>
              <p:cNvSpPr txBox="1"/>
              <p:nvPr/>
            </p:nvSpPr>
            <p:spPr>
              <a:xfrm>
                <a:off x="3031778" y="1690688"/>
                <a:ext cx="6602577"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Document update: </a:t>
                </a:r>
                <a14:m>
                  <m:oMath xmlns:m="http://schemas.openxmlformats.org/officeDocument/2006/math">
                    <m:r>
                      <a:rPr lang="en-US" sz="2400" b="0" i="1" smtClean="0">
                        <a:solidFill>
                          <a:srgbClr val="002060"/>
                        </a:solidFill>
                        <a:latin typeface="Cambria Math" panose="02040503050406030204" pitchFamily="18" charset="0"/>
                      </a:rPr>
                      <m:t>𝑂</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𝑚</m:t>
                    </m:r>
                    <m:func>
                      <m:funcPr>
                        <m:ctrlPr>
                          <a:rPr lang="en-US" sz="2400" b="0" i="1" smtClean="0">
                            <a:solidFill>
                              <a:srgbClr val="002060"/>
                            </a:solidFill>
                            <a:latin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rPr>
                          <m:t>log</m:t>
                        </m:r>
                      </m:fName>
                      <m:e>
                        <m:r>
                          <a:rPr lang="en-US" sz="2400" b="0" i="1" smtClean="0">
                            <a:solidFill>
                              <a:srgbClr val="002060"/>
                            </a:solidFill>
                            <a:latin typeface="Cambria Math" panose="02040503050406030204" pitchFamily="18" charset="0"/>
                          </a:rPr>
                          <m:t>𝑁</m:t>
                        </m:r>
                      </m:e>
                    </m:func>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𝑚</m:t>
                        </m:r>
                      </m:e>
                      <m:sup>
                        <m:r>
                          <a:rPr lang="en-US" sz="2400" b="0" i="1" smtClean="0">
                            <a:solidFill>
                              <a:srgbClr val="002060"/>
                            </a:solidFill>
                            <a:latin typeface="Cambria Math" panose="02040503050406030204" pitchFamily="18" charset="0"/>
                          </a:rPr>
                          <m:t>2</m:t>
                        </m:r>
                      </m:sup>
                    </m:sSup>
                    <m:r>
                      <a:rPr lang="en-US" sz="2400" b="0" i="1" smtClean="0">
                        <a:solidFill>
                          <a:srgbClr val="002060"/>
                        </a:solidFill>
                        <a:latin typeface="Cambria Math" panose="02040503050406030204" pitchFamily="18" charset="0"/>
                      </a:rPr>
                      <m:t>)</m:t>
                    </m:r>
                  </m:oMath>
                </a14:m>
                <a:endParaRPr lang="en-US" sz="2400" dirty="0">
                  <a:solidFill>
                    <a:srgbClr val="002060"/>
                  </a:solidFill>
                  <a:latin typeface="Bierstadt" panose="020B0004020202020204" pitchFamily="34" charset="0"/>
                </a:endParaRPr>
              </a:p>
              <a:p>
                <a:pPr marL="342900" indent="-342900">
                  <a:buFont typeface="Arial" panose="020B0604020202020204" pitchFamily="34" charset="0"/>
                  <a:buChar char="•"/>
                </a:pPr>
                <a:r>
                  <a:rPr lang="en-US" sz="2400" dirty="0">
                    <a:solidFill>
                      <a:srgbClr val="002060"/>
                    </a:solidFill>
                    <a:latin typeface="Bierstadt" panose="020B0004020202020204" pitchFamily="34" charset="0"/>
                  </a:rPr>
                  <a:t>3.3s – 7.8s slower to achieve oblivious update</a:t>
                </a:r>
              </a:p>
            </p:txBody>
          </p:sp>
        </mc:Choice>
        <mc:Fallback xmlns="">
          <p:sp>
            <p:nvSpPr>
              <p:cNvPr id="3" name="TextBox 2">
                <a:extLst>
                  <a:ext uri="{FF2B5EF4-FFF2-40B4-BE49-F238E27FC236}">
                    <a16:creationId xmlns:a16="http://schemas.microsoft.com/office/drawing/2014/main" id="{64A39C54-CD45-F841-FBFA-1EDBDD26A13A}"/>
                  </a:ext>
                </a:extLst>
              </p:cNvPr>
              <p:cNvSpPr txBox="1">
                <a:spLocks noRot="1" noChangeAspect="1" noMove="1" noResize="1" noEditPoints="1" noAdjustHandles="1" noChangeArrowheads="1" noChangeShapeType="1" noTextEdit="1"/>
              </p:cNvSpPr>
              <p:nvPr/>
            </p:nvSpPr>
            <p:spPr>
              <a:xfrm>
                <a:off x="3031778" y="1690688"/>
                <a:ext cx="6602577" cy="830997"/>
              </a:xfrm>
              <a:prstGeom prst="rect">
                <a:avLst/>
              </a:prstGeom>
              <a:blipFill>
                <a:blip r:embed="rId4"/>
                <a:stretch>
                  <a:fillRect l="-1152" t="-4478" r="-576" b="-14925"/>
                </a:stretch>
              </a:blipFill>
            </p:spPr>
            <p:txBody>
              <a:bodyPr/>
              <a:lstStyle/>
              <a:p>
                <a:r>
                  <a:rPr lang="en-US">
                    <a:noFill/>
                  </a:rPr>
                  <a:t> </a:t>
                </a:r>
              </a:p>
            </p:txBody>
          </p:sp>
        </mc:Fallback>
      </mc:AlternateContent>
    </p:spTree>
    <p:extLst>
      <p:ext uri="{BB962C8B-B14F-4D97-AF65-F5344CB8AC3E}">
        <p14:creationId xmlns:p14="http://schemas.microsoft.com/office/powerpoint/2010/main" val="11917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Conclusion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A86B49-12D7-1670-83CA-53C5F6A3F618}"/>
                  </a:ext>
                </a:extLst>
              </p:cNvPr>
              <p:cNvSpPr>
                <a:spLocks noGrp="1"/>
              </p:cNvSpPr>
              <p:nvPr>
                <p:ph idx="1"/>
              </p:nvPr>
            </p:nvSpPr>
            <p:spPr>
              <a:xfrm>
                <a:off x="838200" y="1825625"/>
                <a:ext cx="10515600" cy="4667250"/>
              </a:xfrm>
            </p:spPr>
            <p:txBody>
              <a:bodyPr>
                <a:normAutofit/>
              </a:bodyPr>
              <a:lstStyle/>
              <a:p>
                <a:pPr marL="0" indent="0">
                  <a:lnSpc>
                    <a:spcPct val="150000"/>
                  </a:lnSpc>
                  <a:buNone/>
                </a:pPr>
                <a:r>
                  <a:rPr lang="en-US" b="1" dirty="0">
                    <a:solidFill>
                      <a:srgbClr val="002060"/>
                    </a:solidFill>
                    <a:latin typeface="Bierstadt" panose="020B0004020202020204" pitchFamily="34" charset="0"/>
                  </a:rPr>
                  <a:t>Our MAPLE:</a:t>
                </a:r>
              </a:p>
              <a:p>
                <a:pPr>
                  <a:lnSpc>
                    <a:spcPct val="150000"/>
                  </a:lnSpc>
                </a:pPr>
                <a:r>
                  <a:rPr lang="en-US" dirty="0">
                    <a:solidFill>
                      <a:srgbClr val="002060"/>
                    </a:solidFill>
                    <a:latin typeface="Bierstadt" panose="020B0004020202020204" pitchFamily="34" charset="0"/>
                  </a:rPr>
                  <a:t>Support multi-user with fine-grained access control. </a:t>
                </a:r>
              </a:p>
              <a:p>
                <a:pPr>
                  <a:lnSpc>
                    <a:spcPct val="150000"/>
                  </a:lnSpc>
                </a:pPr>
                <a:r>
                  <a:rPr lang="en-US" dirty="0">
                    <a:solidFill>
                      <a:srgbClr val="002060"/>
                    </a:solidFill>
                    <a:latin typeface="Bierstadt" panose="020B0004020202020204" pitchFamily="34" charset="0"/>
                  </a:rPr>
                  <a:t>Oblivious search with better complexity </a:t>
                </a:r>
                <a14:m>
                  <m:oMath xmlns:m="http://schemas.openxmlformats.org/officeDocument/2006/math">
                    <m:r>
                      <a:rPr lang="en-US" i="1">
                        <a:solidFill>
                          <a:srgbClr val="002060"/>
                        </a:solidFill>
                        <a:latin typeface="Cambria Math" panose="02040503050406030204" pitchFamily="18" charset="0"/>
                      </a:rPr>
                      <m:t>𝑂</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𝑁</m:t>
                    </m:r>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log</m:t>
                        </m:r>
                      </m:fName>
                      <m:e>
                        <m:r>
                          <a:rPr lang="en-US" i="1">
                            <a:solidFill>
                              <a:srgbClr val="002060"/>
                            </a:solidFill>
                            <a:latin typeface="Cambria Math" panose="02040503050406030204" pitchFamily="18" charset="0"/>
                          </a:rPr>
                          <m:t>𝑚</m:t>
                        </m:r>
                      </m:e>
                    </m:func>
                    <m:r>
                      <a:rPr lang="en-US" i="1">
                        <a:solidFill>
                          <a:srgbClr val="002060"/>
                        </a:solidFill>
                        <a:latin typeface="Cambria Math" panose="02040503050406030204" pitchFamily="18" charset="0"/>
                      </a:rPr>
                      <m:t>)</m:t>
                    </m:r>
                  </m:oMath>
                </a14:m>
                <a:r>
                  <a:rPr lang="en-US" dirty="0">
                    <a:solidFill>
                      <a:srgbClr val="002060"/>
                    </a:solidFill>
                    <a:latin typeface="Bierstadt" panose="020B0004020202020204" pitchFamily="34" charset="0"/>
                  </a:rPr>
                  <a:t>.</a:t>
                </a:r>
              </a:p>
              <a:p>
                <a:pPr>
                  <a:lnSpc>
                    <a:spcPct val="150000"/>
                  </a:lnSpc>
                </a:pPr>
                <a:r>
                  <a:rPr lang="en-US" dirty="0">
                    <a:solidFill>
                      <a:srgbClr val="002060"/>
                    </a:solidFill>
                    <a:latin typeface="Bierstadt" panose="020B0004020202020204" pitchFamily="34" charset="0"/>
                  </a:rPr>
                  <a:t>Minimal leakage with malicious security.</a:t>
                </a:r>
              </a:p>
              <a:p>
                <a:pPr marL="0" indent="0">
                  <a:buNone/>
                </a:pPr>
                <a:endParaRPr lang="en-US" dirty="0">
                  <a:solidFill>
                    <a:srgbClr val="002060"/>
                  </a:solidFill>
                  <a:latin typeface="Bierstadt" panose="020B0004020202020204" pitchFamily="34" charset="0"/>
                </a:endParaRPr>
              </a:p>
              <a:p>
                <a:pPr marL="0" indent="0">
                  <a:buNone/>
                </a:pPr>
                <a:r>
                  <a:rPr lang="en-US" dirty="0">
                    <a:solidFill>
                      <a:srgbClr val="002060"/>
                    </a:solidFill>
                    <a:latin typeface="Bierstadt" panose="020B0004020202020204" pitchFamily="34" charset="0"/>
                  </a:rPr>
                  <a:t>Our source code is available at: </a:t>
                </a:r>
                <a:r>
                  <a:rPr lang="en-US" u="sng" dirty="0" err="1">
                    <a:solidFill>
                      <a:srgbClr val="002060"/>
                    </a:solidFill>
                    <a:latin typeface="Bierstadt" panose="020B0004020202020204" pitchFamily="34" charset="0"/>
                  </a:rPr>
                  <a:t>github.com</a:t>
                </a:r>
                <a:r>
                  <a:rPr lang="en-US" u="sng" dirty="0">
                    <a:solidFill>
                      <a:srgbClr val="002060"/>
                    </a:solidFill>
                    <a:latin typeface="Bierstadt" panose="020B0004020202020204" pitchFamily="34" charset="0"/>
                  </a:rPr>
                  <a:t>/</a:t>
                </a:r>
                <a:r>
                  <a:rPr lang="en-US" u="sng" dirty="0" err="1">
                    <a:solidFill>
                      <a:srgbClr val="002060"/>
                    </a:solidFill>
                    <a:latin typeface="Bierstadt" panose="020B0004020202020204" pitchFamily="34" charset="0"/>
                  </a:rPr>
                  <a:t>vt-asaplab</a:t>
                </a:r>
                <a:r>
                  <a:rPr lang="en-US" u="sng" dirty="0">
                    <a:solidFill>
                      <a:srgbClr val="002060"/>
                    </a:solidFill>
                    <a:latin typeface="Bierstadt" panose="020B0004020202020204" pitchFamily="34" charset="0"/>
                  </a:rPr>
                  <a:t>/MAPLE</a:t>
                </a:r>
              </a:p>
            </p:txBody>
          </p:sp>
        </mc:Choice>
        <mc:Fallback xmlns="">
          <p:sp>
            <p:nvSpPr>
              <p:cNvPr id="3" name="Content Placeholder 2">
                <a:extLst>
                  <a:ext uri="{FF2B5EF4-FFF2-40B4-BE49-F238E27FC236}">
                    <a16:creationId xmlns:a16="http://schemas.microsoft.com/office/drawing/2014/main" id="{D2A86B49-12D7-1670-83CA-53C5F6A3F618}"/>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2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D70D43-0F47-0947-2009-67477002B5DF}"/>
              </a:ext>
            </a:extLst>
          </p:cNvPr>
          <p:cNvSpPr>
            <a:spLocks noGrp="1"/>
          </p:cNvSpPr>
          <p:nvPr>
            <p:ph type="sldNum" sz="quarter" idx="12"/>
          </p:nvPr>
        </p:nvSpPr>
        <p:spPr/>
        <p:txBody>
          <a:bodyPr/>
          <a:lstStyle/>
          <a:p>
            <a:fld id="{C2D47E1E-16B8-6B43-8345-A36FFC908F81}" type="slidenum">
              <a:rPr lang="en-US" smtClean="0"/>
              <a:t>17</a:t>
            </a:fld>
            <a:endParaRPr lang="en-US"/>
          </a:p>
        </p:txBody>
      </p:sp>
    </p:spTree>
    <p:extLst>
      <p:ext uri="{BB962C8B-B14F-4D97-AF65-F5344CB8AC3E}">
        <p14:creationId xmlns:p14="http://schemas.microsoft.com/office/powerpoint/2010/main" val="10049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1078D1-2E0A-AA14-B5F7-855F56C09361}"/>
              </a:ext>
            </a:extLst>
          </p:cNvPr>
          <p:cNvSpPr txBox="1"/>
          <p:nvPr/>
        </p:nvSpPr>
        <p:spPr>
          <a:xfrm>
            <a:off x="2260132" y="3586878"/>
            <a:ext cx="7448644" cy="1200329"/>
          </a:xfrm>
          <a:prstGeom prst="rect">
            <a:avLst/>
          </a:prstGeom>
          <a:noFill/>
        </p:spPr>
        <p:txBody>
          <a:bodyPr wrap="square" rtlCol="0">
            <a:spAutoFit/>
          </a:bodyPr>
          <a:lstStyle/>
          <a:p>
            <a:pPr algn="ctr"/>
            <a:r>
              <a:rPr lang="en-US" sz="7200" dirty="0">
                <a:solidFill>
                  <a:srgbClr val="861F41"/>
                </a:solidFill>
                <a:latin typeface="Helvetica Neue" panose="02000503000000020004" pitchFamily="2" charset="0"/>
                <a:ea typeface="Helvetica Neue" panose="02000503000000020004" pitchFamily="2" charset="0"/>
                <a:cs typeface="Helvetica Neue" panose="02000503000000020004" pitchFamily="2" charset="0"/>
              </a:rPr>
              <a:t>Q&amp;A</a:t>
            </a:r>
          </a:p>
        </p:txBody>
      </p:sp>
      <p:sp>
        <p:nvSpPr>
          <p:cNvPr id="7" name="TextBox 6">
            <a:extLst>
              <a:ext uri="{FF2B5EF4-FFF2-40B4-BE49-F238E27FC236}">
                <a16:creationId xmlns:a16="http://schemas.microsoft.com/office/drawing/2014/main" id="{5F24AC89-3C14-7005-62DA-7797EE037B93}"/>
              </a:ext>
            </a:extLst>
          </p:cNvPr>
          <p:cNvSpPr txBox="1"/>
          <p:nvPr/>
        </p:nvSpPr>
        <p:spPr>
          <a:xfrm>
            <a:off x="1558858" y="1675162"/>
            <a:ext cx="9064344" cy="769441"/>
          </a:xfrm>
          <a:prstGeom prst="rect">
            <a:avLst/>
          </a:prstGeom>
          <a:noFill/>
        </p:spPr>
        <p:txBody>
          <a:bodyPr wrap="square" rtlCol="0">
            <a:spAutoFit/>
          </a:bodyPr>
          <a:lstStyle/>
          <a:p>
            <a:pPr algn="ctr"/>
            <a:r>
              <a:rPr lang="en-US" sz="4400" b="1" dirty="0">
                <a:solidFill>
                  <a:srgbClr val="861F41"/>
                </a:solidFill>
                <a:latin typeface="Helvetica Neue" panose="02000503000000020004" pitchFamily="2" charset="0"/>
                <a:ea typeface="Helvetica Neue" panose="02000503000000020004" pitchFamily="2" charset="0"/>
                <a:cs typeface="Helvetica Neue" panose="02000503000000020004" pitchFamily="2" charset="0"/>
              </a:rPr>
              <a:t>Thank you for your attention</a:t>
            </a:r>
          </a:p>
        </p:txBody>
      </p:sp>
    </p:spTree>
    <p:extLst>
      <p:ext uri="{BB962C8B-B14F-4D97-AF65-F5344CB8AC3E}">
        <p14:creationId xmlns:p14="http://schemas.microsoft.com/office/powerpoint/2010/main" val="254313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Overview</a:t>
            </a:r>
          </a:p>
        </p:txBody>
      </p:sp>
      <p:sp>
        <p:nvSpPr>
          <p:cNvPr id="3" name="Slide Number Placeholder 2">
            <a:extLst>
              <a:ext uri="{FF2B5EF4-FFF2-40B4-BE49-F238E27FC236}">
                <a16:creationId xmlns:a16="http://schemas.microsoft.com/office/drawing/2014/main" id="{8C7AF620-FD4D-2126-B010-7C24802D95F9}"/>
              </a:ext>
            </a:extLst>
          </p:cNvPr>
          <p:cNvSpPr>
            <a:spLocks noGrp="1"/>
          </p:cNvSpPr>
          <p:nvPr>
            <p:ph type="sldNum" sz="quarter" idx="12"/>
          </p:nvPr>
        </p:nvSpPr>
        <p:spPr/>
        <p:txBody>
          <a:bodyPr/>
          <a:lstStyle/>
          <a:p>
            <a:fld id="{C2D47E1E-16B8-6B43-8345-A36FFC908F81}" type="slidenum">
              <a:rPr lang="en-US" smtClean="0"/>
              <a:t>1</a:t>
            </a:fld>
            <a:endParaRPr lang="en-US"/>
          </a:p>
        </p:txBody>
      </p:sp>
      <p:sp>
        <p:nvSpPr>
          <p:cNvPr id="4" name="TextBox 3">
            <a:extLst>
              <a:ext uri="{FF2B5EF4-FFF2-40B4-BE49-F238E27FC236}">
                <a16:creationId xmlns:a16="http://schemas.microsoft.com/office/drawing/2014/main" id="{F598793C-2EAF-8CBD-64F9-9C3D0CCB2660}"/>
              </a:ext>
            </a:extLst>
          </p:cNvPr>
          <p:cNvSpPr txBox="1"/>
          <p:nvPr/>
        </p:nvSpPr>
        <p:spPr>
          <a:xfrm>
            <a:off x="4016015" y="2993751"/>
            <a:ext cx="3917032" cy="461665"/>
          </a:xfrm>
          <a:prstGeom prst="rect">
            <a:avLst/>
          </a:prstGeom>
          <a:noFill/>
        </p:spPr>
        <p:txBody>
          <a:bodyPr wrap="square" rtlCol="0">
            <a:spAutoFit/>
          </a:bodyPr>
          <a:lstStyle/>
          <a:p>
            <a:r>
              <a:rPr lang="en-US" sz="2400" dirty="0">
                <a:solidFill>
                  <a:srgbClr val="002060"/>
                </a:solidFill>
                <a:latin typeface="Bierstadt" panose="020B0004020202020204" pitchFamily="34" charset="0"/>
              </a:rPr>
              <a:t>Storage-as-a service (</a:t>
            </a:r>
            <a:r>
              <a:rPr lang="en-US" sz="2400" dirty="0" err="1">
                <a:solidFill>
                  <a:srgbClr val="002060"/>
                </a:solidFill>
                <a:latin typeface="Bierstadt" panose="020B0004020202020204" pitchFamily="34" charset="0"/>
              </a:rPr>
              <a:t>STaaS</a:t>
            </a:r>
            <a:r>
              <a:rPr lang="en-US" sz="2400" dirty="0">
                <a:solidFill>
                  <a:srgbClr val="002060"/>
                </a:solidFill>
                <a:latin typeface="Bierstadt" panose="020B0004020202020204" pitchFamily="34" charset="0"/>
              </a:rPr>
              <a:t>)</a:t>
            </a:r>
          </a:p>
        </p:txBody>
      </p:sp>
      <p:grpSp>
        <p:nvGrpSpPr>
          <p:cNvPr id="5" name="Group 4">
            <a:extLst>
              <a:ext uri="{FF2B5EF4-FFF2-40B4-BE49-F238E27FC236}">
                <a16:creationId xmlns:a16="http://schemas.microsoft.com/office/drawing/2014/main" id="{B221B488-AAA4-226D-0004-C262FDB7B41B}"/>
              </a:ext>
            </a:extLst>
          </p:cNvPr>
          <p:cNvGrpSpPr/>
          <p:nvPr/>
        </p:nvGrpSpPr>
        <p:grpSpPr>
          <a:xfrm>
            <a:off x="4480442" y="946012"/>
            <a:ext cx="2951716" cy="1861987"/>
            <a:chOff x="3835878" y="1287613"/>
            <a:chExt cx="4557232" cy="2998759"/>
          </a:xfrm>
        </p:grpSpPr>
        <p:grpSp>
          <p:nvGrpSpPr>
            <p:cNvPr id="7" name="Group 6">
              <a:extLst>
                <a:ext uri="{FF2B5EF4-FFF2-40B4-BE49-F238E27FC236}">
                  <a16:creationId xmlns:a16="http://schemas.microsoft.com/office/drawing/2014/main" id="{2692154D-F153-AABC-5450-A41C4610721B}"/>
                </a:ext>
              </a:extLst>
            </p:cNvPr>
            <p:cNvGrpSpPr/>
            <p:nvPr/>
          </p:nvGrpSpPr>
          <p:grpSpPr>
            <a:xfrm>
              <a:off x="4437381" y="1523661"/>
              <a:ext cx="3955729" cy="2646399"/>
              <a:chOff x="7083073" y="2476323"/>
              <a:chExt cx="3645396" cy="2438786"/>
            </a:xfrm>
          </p:grpSpPr>
          <p:sp>
            <p:nvSpPr>
              <p:cNvPr id="15" name="Cloud 14">
                <a:extLst>
                  <a:ext uri="{FF2B5EF4-FFF2-40B4-BE49-F238E27FC236}">
                    <a16:creationId xmlns:a16="http://schemas.microsoft.com/office/drawing/2014/main" id="{213A4566-2A29-7ABE-0675-9A941255BE86}"/>
                  </a:ext>
                </a:extLst>
              </p:cNvPr>
              <p:cNvSpPr/>
              <p:nvPr/>
            </p:nvSpPr>
            <p:spPr>
              <a:xfrm>
                <a:off x="7083073" y="2476323"/>
                <a:ext cx="3142962" cy="2438786"/>
              </a:xfrm>
              <a:prstGeom prst="cloud">
                <a:avLst/>
              </a:prstGeom>
              <a:solidFill>
                <a:schemeClr val="accent6">
                  <a:lumMod val="20000"/>
                  <a:lumOff val="80000"/>
                  <a:alpha val="99000"/>
                </a:schemeClr>
              </a:solidFill>
              <a:ln w="12700" cap="flat">
                <a:solidFill>
                  <a:srgbClr val="0F2B48"/>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6" name="Picture 15">
                <a:extLst>
                  <a:ext uri="{FF2B5EF4-FFF2-40B4-BE49-F238E27FC236}">
                    <a16:creationId xmlns:a16="http://schemas.microsoft.com/office/drawing/2014/main" id="{7E6534F5-99E9-B155-D353-5072D2FBA315}"/>
                  </a:ext>
                </a:extLst>
              </p:cNvPr>
              <p:cNvPicPr>
                <a:picLocks noChangeAspect="1"/>
              </p:cNvPicPr>
              <p:nvPr/>
            </p:nvPicPr>
            <p:blipFill>
              <a:blip r:embed="rId3"/>
              <a:stretch>
                <a:fillRect/>
              </a:stretch>
            </p:blipFill>
            <p:spPr>
              <a:xfrm>
                <a:off x="9536153" y="3936157"/>
                <a:ext cx="794878" cy="794878"/>
              </a:xfrm>
              <a:prstGeom prst="rect">
                <a:avLst/>
              </a:prstGeom>
              <a:effectLst>
                <a:innerShdw blurRad="63500" dist="50800" dir="16200000">
                  <a:prstClr val="black">
                    <a:alpha val="50000"/>
                  </a:prstClr>
                </a:innerShdw>
              </a:effectLst>
            </p:spPr>
          </p:pic>
          <p:pic>
            <p:nvPicPr>
              <p:cNvPr id="17" name="Picture 16">
                <a:extLst>
                  <a:ext uri="{FF2B5EF4-FFF2-40B4-BE49-F238E27FC236}">
                    <a16:creationId xmlns:a16="http://schemas.microsoft.com/office/drawing/2014/main" id="{AB338644-033E-3082-B3B9-508A8197C3F6}"/>
                  </a:ext>
                </a:extLst>
              </p:cNvPr>
              <p:cNvPicPr>
                <a:picLocks noChangeAspect="1"/>
              </p:cNvPicPr>
              <p:nvPr/>
            </p:nvPicPr>
            <p:blipFill>
              <a:blip r:embed="rId4"/>
              <a:stretch>
                <a:fillRect/>
              </a:stretch>
            </p:blipFill>
            <p:spPr>
              <a:xfrm>
                <a:off x="9933591" y="3091676"/>
                <a:ext cx="794878" cy="794878"/>
              </a:xfrm>
              <a:prstGeom prst="rect">
                <a:avLst/>
              </a:prstGeom>
              <a:effectLst>
                <a:innerShdw blurRad="63500" dist="50800">
                  <a:prstClr val="black">
                    <a:alpha val="50000"/>
                  </a:prstClr>
                </a:innerShdw>
              </a:effectLst>
            </p:spPr>
          </p:pic>
        </p:grpSp>
        <p:pic>
          <p:nvPicPr>
            <p:cNvPr id="9" name="Picture 22" descr="Related image">
              <a:extLst>
                <a:ext uri="{FF2B5EF4-FFF2-40B4-BE49-F238E27FC236}">
                  <a16:creationId xmlns:a16="http://schemas.microsoft.com/office/drawing/2014/main" id="{99C66CD4-CA1C-6B3A-58EC-EBF40E01E0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10" t="6456" r="17448"/>
            <a:stretch/>
          </p:blipFill>
          <p:spPr bwMode="auto">
            <a:xfrm>
              <a:off x="3886321" y="1557922"/>
              <a:ext cx="511004" cy="7830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4489FB8B-0114-5ACC-1D84-C58ECB51375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1" t="16923" r="18842"/>
            <a:stretch/>
          </p:blipFill>
          <p:spPr bwMode="auto">
            <a:xfrm>
              <a:off x="3835878" y="2467810"/>
              <a:ext cx="561447" cy="758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Related image">
              <a:extLst>
                <a:ext uri="{FF2B5EF4-FFF2-40B4-BE49-F238E27FC236}">
                  <a16:creationId xmlns:a16="http://schemas.microsoft.com/office/drawing/2014/main" id="{8F0D0DB0-BFF6-B64D-99CA-54758EE5706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76" t="16923" r="18841"/>
            <a:stretch/>
          </p:blipFill>
          <p:spPr bwMode="auto">
            <a:xfrm>
              <a:off x="3916550" y="3383695"/>
              <a:ext cx="628854" cy="902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Image result for icloud icon png">
              <a:extLst>
                <a:ext uri="{FF2B5EF4-FFF2-40B4-BE49-F238E27FC236}">
                  <a16:creationId xmlns:a16="http://schemas.microsoft.com/office/drawing/2014/main" id="{A288E415-D3A1-3697-5252-00DC6C0709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279" y="2148090"/>
              <a:ext cx="862546" cy="9058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dropbox icon">
              <a:extLst>
                <a:ext uri="{FF2B5EF4-FFF2-40B4-BE49-F238E27FC236}">
                  <a16:creationId xmlns:a16="http://schemas.microsoft.com/office/drawing/2014/main" id="{A302229E-C8F6-F5ED-DF24-853908DC4B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4156" y="1287613"/>
              <a:ext cx="775821" cy="81477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descr="Shape, rectangle&#10;&#10;Description automatically generated">
            <a:extLst>
              <a:ext uri="{FF2B5EF4-FFF2-40B4-BE49-F238E27FC236}">
                <a16:creationId xmlns:a16="http://schemas.microsoft.com/office/drawing/2014/main" id="{8D3BDEB9-E99E-FB7F-D7CE-3B8F70BB5992}"/>
              </a:ext>
            </a:extLst>
          </p:cNvPr>
          <p:cNvPicPr>
            <a:picLocks noChangeAspect="1"/>
          </p:cNvPicPr>
          <p:nvPr/>
        </p:nvPicPr>
        <p:blipFill>
          <a:blip r:embed="rId10"/>
          <a:stretch>
            <a:fillRect/>
          </a:stretch>
        </p:blipFill>
        <p:spPr>
          <a:xfrm>
            <a:off x="9326131" y="4180313"/>
            <a:ext cx="1734042" cy="1734042"/>
          </a:xfrm>
          <a:prstGeom prst="rect">
            <a:avLst/>
          </a:prstGeom>
        </p:spPr>
      </p:pic>
      <p:pic>
        <p:nvPicPr>
          <p:cNvPr id="19" name="Picture 18">
            <a:extLst>
              <a:ext uri="{FF2B5EF4-FFF2-40B4-BE49-F238E27FC236}">
                <a16:creationId xmlns:a16="http://schemas.microsoft.com/office/drawing/2014/main" id="{BE6B745F-03B8-628B-FFC3-E9C2B82E55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76880" y="4838638"/>
            <a:ext cx="574172" cy="574172"/>
          </a:xfrm>
          <a:prstGeom prst="rect">
            <a:avLst/>
          </a:prstGeom>
        </p:spPr>
      </p:pic>
      <p:pic>
        <p:nvPicPr>
          <p:cNvPr id="20" name="Picture 19" descr="Diagram&#10;&#10;Description automatically generated">
            <a:extLst>
              <a:ext uri="{FF2B5EF4-FFF2-40B4-BE49-F238E27FC236}">
                <a16:creationId xmlns:a16="http://schemas.microsoft.com/office/drawing/2014/main" id="{C445A6A6-17FA-0E79-009A-C0D18307964A}"/>
              </a:ext>
            </a:extLst>
          </p:cNvPr>
          <p:cNvPicPr>
            <a:picLocks noChangeAspect="1"/>
          </p:cNvPicPr>
          <p:nvPr/>
        </p:nvPicPr>
        <p:blipFill>
          <a:blip r:embed="rId12"/>
          <a:stretch>
            <a:fillRect/>
          </a:stretch>
        </p:blipFill>
        <p:spPr>
          <a:xfrm>
            <a:off x="1220727" y="3652213"/>
            <a:ext cx="6058653" cy="2476530"/>
          </a:xfrm>
          <a:prstGeom prst="rect">
            <a:avLst/>
          </a:prstGeom>
        </p:spPr>
      </p:pic>
    </p:spTree>
    <p:extLst>
      <p:ext uri="{BB962C8B-B14F-4D97-AF65-F5344CB8AC3E}">
        <p14:creationId xmlns:p14="http://schemas.microsoft.com/office/powerpoint/2010/main" val="34306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25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2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Overview</a:t>
            </a:r>
          </a:p>
        </p:txBody>
      </p:sp>
      <p:sp>
        <p:nvSpPr>
          <p:cNvPr id="6" name="Slide Number Placeholder 5">
            <a:extLst>
              <a:ext uri="{FF2B5EF4-FFF2-40B4-BE49-F238E27FC236}">
                <a16:creationId xmlns:a16="http://schemas.microsoft.com/office/drawing/2014/main" id="{70F31A8A-CEC2-AD25-6703-DD489E527F48}"/>
              </a:ext>
            </a:extLst>
          </p:cNvPr>
          <p:cNvSpPr>
            <a:spLocks noGrp="1"/>
          </p:cNvSpPr>
          <p:nvPr>
            <p:ph type="sldNum" sz="quarter" idx="12"/>
          </p:nvPr>
        </p:nvSpPr>
        <p:spPr/>
        <p:txBody>
          <a:bodyPr/>
          <a:lstStyle/>
          <a:p>
            <a:fld id="{C2D47E1E-16B8-6B43-8345-A36FFC908F81}" type="slidenum">
              <a:rPr lang="en-US" smtClean="0"/>
              <a:t>2</a:t>
            </a:fld>
            <a:endParaRPr lang="en-US"/>
          </a:p>
        </p:txBody>
      </p:sp>
      <p:grpSp>
        <p:nvGrpSpPr>
          <p:cNvPr id="8" name="Group 7">
            <a:extLst>
              <a:ext uri="{FF2B5EF4-FFF2-40B4-BE49-F238E27FC236}">
                <a16:creationId xmlns:a16="http://schemas.microsoft.com/office/drawing/2014/main" id="{3E2B2AC2-CF78-4388-24F4-BBFDD6335214}"/>
              </a:ext>
            </a:extLst>
          </p:cNvPr>
          <p:cNvGrpSpPr/>
          <p:nvPr/>
        </p:nvGrpSpPr>
        <p:grpSpPr>
          <a:xfrm>
            <a:off x="7838716" y="1203345"/>
            <a:ext cx="2486116" cy="3229545"/>
            <a:chOff x="4427383" y="346074"/>
            <a:chExt cx="2486116" cy="3229545"/>
          </a:xfrm>
        </p:grpSpPr>
        <p:grpSp>
          <p:nvGrpSpPr>
            <p:cNvPr id="9" name="Group 8">
              <a:extLst>
                <a:ext uri="{FF2B5EF4-FFF2-40B4-BE49-F238E27FC236}">
                  <a16:creationId xmlns:a16="http://schemas.microsoft.com/office/drawing/2014/main" id="{D8A422C3-1402-0F20-8185-77C2A434AFFB}"/>
                </a:ext>
              </a:extLst>
            </p:cNvPr>
            <p:cNvGrpSpPr/>
            <p:nvPr/>
          </p:nvGrpSpPr>
          <p:grpSpPr>
            <a:xfrm>
              <a:off x="4427383" y="346074"/>
              <a:ext cx="2486116" cy="3229545"/>
              <a:chOff x="2788852" y="-75345"/>
              <a:chExt cx="2486116" cy="3229545"/>
            </a:xfrm>
          </p:grpSpPr>
          <p:grpSp>
            <p:nvGrpSpPr>
              <p:cNvPr id="13" name="Group 12">
                <a:extLst>
                  <a:ext uri="{FF2B5EF4-FFF2-40B4-BE49-F238E27FC236}">
                    <a16:creationId xmlns:a16="http://schemas.microsoft.com/office/drawing/2014/main" id="{8B921020-5941-9D03-67CA-5693735F227D}"/>
                  </a:ext>
                </a:extLst>
              </p:cNvPr>
              <p:cNvGrpSpPr/>
              <p:nvPr/>
            </p:nvGrpSpPr>
            <p:grpSpPr>
              <a:xfrm>
                <a:off x="2788852" y="-75345"/>
                <a:ext cx="2486116" cy="3229545"/>
                <a:chOff x="4533946" y="2047174"/>
                <a:chExt cx="1831271" cy="2378880"/>
              </a:xfrm>
            </p:grpSpPr>
            <p:pic>
              <p:nvPicPr>
                <p:cNvPr id="15" name="Picture 14">
                  <a:extLst>
                    <a:ext uri="{FF2B5EF4-FFF2-40B4-BE49-F238E27FC236}">
                      <a16:creationId xmlns:a16="http://schemas.microsoft.com/office/drawing/2014/main" id="{A9DBE944-4D67-48D9-3EE7-9B6688150676}"/>
                    </a:ext>
                  </a:extLst>
                </p:cNvPr>
                <p:cNvPicPr>
                  <a:picLocks noChangeAspect="1"/>
                </p:cNvPicPr>
                <p:nvPr/>
              </p:nvPicPr>
              <p:blipFill>
                <a:blip r:embed="rId3"/>
                <a:stretch>
                  <a:fillRect/>
                </a:stretch>
              </p:blipFill>
              <p:spPr>
                <a:xfrm>
                  <a:off x="4533946" y="2047174"/>
                  <a:ext cx="1831271" cy="2378880"/>
                </a:xfrm>
                <a:prstGeom prst="rect">
                  <a:avLst/>
                </a:prstGeom>
                <a:ln>
                  <a:noFill/>
                </a:ln>
              </p:spPr>
            </p:pic>
            <p:pic>
              <p:nvPicPr>
                <p:cNvPr id="17" name="Picture 16">
                  <a:extLst>
                    <a:ext uri="{FF2B5EF4-FFF2-40B4-BE49-F238E27FC236}">
                      <a16:creationId xmlns:a16="http://schemas.microsoft.com/office/drawing/2014/main" id="{37862059-4FDF-2FF9-9ADB-43C98BC7FDAE}"/>
                    </a:ext>
                  </a:extLst>
                </p:cNvPr>
                <p:cNvPicPr>
                  <a:picLocks noChangeAspect="1"/>
                </p:cNvPicPr>
                <p:nvPr/>
              </p:nvPicPr>
              <p:blipFill>
                <a:blip r:embed="rId4"/>
                <a:stretch>
                  <a:fillRect/>
                </a:stretch>
              </p:blipFill>
              <p:spPr>
                <a:xfrm>
                  <a:off x="5574352" y="3070037"/>
                  <a:ext cx="711797" cy="759361"/>
                </a:xfrm>
                <a:prstGeom prst="rect">
                  <a:avLst/>
                </a:prstGeom>
                <a:effectLst>
                  <a:innerShdw blurRad="63500" dist="50800" dir="13500000">
                    <a:prstClr val="black">
                      <a:alpha val="50000"/>
                    </a:prstClr>
                  </a:innerShdw>
                </a:effectLst>
              </p:spPr>
            </p:pic>
          </p:grpSp>
          <p:pic>
            <p:nvPicPr>
              <p:cNvPr id="14" name="Picture 2" descr="Icedrive Review 2022 [Pricing, Features &amp;amp; Lifetime Cloud Storage]">
                <a:extLst>
                  <a:ext uri="{FF2B5EF4-FFF2-40B4-BE49-F238E27FC236}">
                    <a16:creationId xmlns:a16="http://schemas.microsoft.com/office/drawing/2014/main" id="{696B33C2-4B1E-7334-6D1F-4F3F0167E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641" y="1158645"/>
                <a:ext cx="1010865" cy="33620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Web Access - Tresorit">
              <a:extLst>
                <a:ext uri="{FF2B5EF4-FFF2-40B4-BE49-F238E27FC236}">
                  <a16:creationId xmlns:a16="http://schemas.microsoft.com/office/drawing/2014/main" id="{77456AF1-A30B-51ED-4CA5-C1DAE569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949" y="1208328"/>
              <a:ext cx="498480" cy="554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reVeil Review | PCMag">
              <a:extLst>
                <a:ext uri="{FF2B5EF4-FFF2-40B4-BE49-F238E27FC236}">
                  <a16:creationId xmlns:a16="http://schemas.microsoft.com/office/drawing/2014/main" id="{A8D94F98-4A56-FD31-0588-D1D439D87B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427" y="1935129"/>
              <a:ext cx="797417" cy="4486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2" descr="Related image">
            <a:extLst>
              <a:ext uri="{FF2B5EF4-FFF2-40B4-BE49-F238E27FC236}">
                <a16:creationId xmlns:a16="http://schemas.microsoft.com/office/drawing/2014/main" id="{9870B9B2-730D-D25B-B773-606F0DB5626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510" t="6456" r="17448"/>
          <a:stretch/>
        </p:blipFill>
        <p:spPr bwMode="auto">
          <a:xfrm>
            <a:off x="2328645" y="2144663"/>
            <a:ext cx="855329" cy="134690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F05990A-8C53-E268-0099-F101F3F61F86}"/>
              </a:ext>
            </a:extLst>
          </p:cNvPr>
          <p:cNvGrpSpPr/>
          <p:nvPr/>
        </p:nvGrpSpPr>
        <p:grpSpPr>
          <a:xfrm>
            <a:off x="4185883" y="2107380"/>
            <a:ext cx="2899142" cy="484597"/>
            <a:chOff x="2174526" y="5604063"/>
            <a:chExt cx="3498288" cy="584744"/>
          </a:xfrm>
        </p:grpSpPr>
        <p:cxnSp>
          <p:nvCxnSpPr>
            <p:cNvPr id="21" name="Straight Arrow Connector 20">
              <a:extLst>
                <a:ext uri="{FF2B5EF4-FFF2-40B4-BE49-F238E27FC236}">
                  <a16:creationId xmlns:a16="http://schemas.microsoft.com/office/drawing/2014/main" id="{3F5821CE-4610-034A-8E8A-64FCB8CDBE52}"/>
                </a:ext>
              </a:extLst>
            </p:cNvPr>
            <p:cNvCxnSpPr/>
            <p:nvPr/>
          </p:nvCxnSpPr>
          <p:spPr>
            <a:xfrm flipH="1">
              <a:off x="2174526" y="6188807"/>
              <a:ext cx="3498288" cy="0"/>
            </a:xfrm>
            <a:prstGeom prst="straightConnector1">
              <a:avLst/>
            </a:prstGeom>
            <a:ln w="317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E1B71DB-C69C-1069-CC5A-A5A749BF6D44}"/>
                </a:ext>
              </a:extLst>
            </p:cNvPr>
            <p:cNvSpPr/>
            <p:nvPr/>
          </p:nvSpPr>
          <p:spPr>
            <a:xfrm>
              <a:off x="2354536" y="5604063"/>
              <a:ext cx="2430081" cy="482797"/>
            </a:xfrm>
            <a:prstGeom prst="rect">
              <a:avLst/>
            </a:prstGeom>
          </p:spPr>
          <p:txBody>
            <a:bodyPr wrap="none">
              <a:spAutoFit/>
            </a:bodyPr>
            <a:lstStyle/>
            <a:p>
              <a:r>
                <a:rPr lang="en-US" sz="2000" dirty="0">
                  <a:solidFill>
                    <a:schemeClr val="accent1"/>
                  </a:solidFill>
                  <a:latin typeface="Helvetica Neue" charset="0"/>
                  <a:ea typeface="Helvetica Neue" charset="0"/>
                  <a:cs typeface="Helvetica Neue" charset="0"/>
                </a:rPr>
                <a:t>Search Request</a:t>
              </a:r>
              <a:endParaRPr lang="en-US" sz="1400" dirty="0">
                <a:solidFill>
                  <a:schemeClr val="accent1"/>
                </a:solidFill>
              </a:endParaRPr>
            </a:p>
          </p:txBody>
        </p:sp>
      </p:grpSp>
      <p:grpSp>
        <p:nvGrpSpPr>
          <p:cNvPr id="32" name="Group 31">
            <a:extLst>
              <a:ext uri="{FF2B5EF4-FFF2-40B4-BE49-F238E27FC236}">
                <a16:creationId xmlns:a16="http://schemas.microsoft.com/office/drawing/2014/main" id="{9AE04C1F-068C-127F-94CE-EA8E8B802B28}"/>
              </a:ext>
            </a:extLst>
          </p:cNvPr>
          <p:cNvGrpSpPr/>
          <p:nvPr/>
        </p:nvGrpSpPr>
        <p:grpSpPr>
          <a:xfrm>
            <a:off x="4185886" y="2855266"/>
            <a:ext cx="2899139" cy="458046"/>
            <a:chOff x="2174526" y="6907089"/>
            <a:chExt cx="3498288" cy="552709"/>
          </a:xfrm>
        </p:grpSpPr>
        <p:cxnSp>
          <p:nvCxnSpPr>
            <p:cNvPr id="33" name="Straight Arrow Connector 32">
              <a:extLst>
                <a:ext uri="{FF2B5EF4-FFF2-40B4-BE49-F238E27FC236}">
                  <a16:creationId xmlns:a16="http://schemas.microsoft.com/office/drawing/2014/main" id="{277AE63F-BDAD-5911-99F7-810F3C157664}"/>
                </a:ext>
              </a:extLst>
            </p:cNvPr>
            <p:cNvCxnSpPr/>
            <p:nvPr/>
          </p:nvCxnSpPr>
          <p:spPr>
            <a:xfrm flipH="1">
              <a:off x="2174526" y="7459798"/>
              <a:ext cx="3498288" cy="0"/>
            </a:xfrm>
            <a:prstGeom prst="straightConnector1">
              <a:avLst/>
            </a:prstGeom>
            <a:ln w="317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BF38EF8-71C0-1E6A-F45D-55955E63943E}"/>
                </a:ext>
              </a:extLst>
            </p:cNvPr>
            <p:cNvSpPr/>
            <p:nvPr/>
          </p:nvSpPr>
          <p:spPr>
            <a:xfrm>
              <a:off x="2349191" y="6907089"/>
              <a:ext cx="2555579" cy="482800"/>
            </a:xfrm>
            <a:prstGeom prst="rect">
              <a:avLst/>
            </a:prstGeom>
          </p:spPr>
          <p:txBody>
            <a:bodyPr wrap="none">
              <a:spAutoFit/>
            </a:bodyPr>
            <a:lstStyle/>
            <a:p>
              <a:r>
                <a:rPr lang="en-US" sz="2000" dirty="0">
                  <a:solidFill>
                    <a:srgbClr val="00B050"/>
                  </a:solidFill>
                  <a:latin typeface="Helvetica Neue" charset="0"/>
                  <a:ea typeface="Helvetica Neue" charset="0"/>
                  <a:cs typeface="Helvetica Neue" charset="0"/>
                </a:rPr>
                <a:t>Matched Results</a:t>
              </a:r>
              <a:endParaRPr lang="en-US" sz="1400" dirty="0">
                <a:solidFill>
                  <a:srgbClr val="00B050"/>
                </a:solidFill>
              </a:endParaRPr>
            </a:p>
          </p:txBody>
        </p:sp>
      </p:grpSp>
      <p:pic>
        <p:nvPicPr>
          <p:cNvPr id="35" name="Picture 34" descr="Icon&#10;&#10;Description automatically generated">
            <a:extLst>
              <a:ext uri="{FF2B5EF4-FFF2-40B4-BE49-F238E27FC236}">
                <a16:creationId xmlns:a16="http://schemas.microsoft.com/office/drawing/2014/main" id="{32F81943-F203-0E7B-72F3-7EC227515509}"/>
              </a:ext>
            </a:extLst>
          </p:cNvPr>
          <p:cNvPicPr>
            <a:picLocks noChangeAspect="1"/>
          </p:cNvPicPr>
          <p:nvPr/>
        </p:nvPicPr>
        <p:blipFill>
          <a:blip r:embed="rId9"/>
          <a:stretch>
            <a:fillRect/>
          </a:stretch>
        </p:blipFill>
        <p:spPr>
          <a:xfrm>
            <a:off x="6377552" y="2792400"/>
            <a:ext cx="477520" cy="477520"/>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id="{711A276B-14FC-26CD-96CA-1FB9879EF4F5}"/>
              </a:ext>
            </a:extLst>
          </p:cNvPr>
          <p:cNvPicPr>
            <a:picLocks noChangeAspect="1"/>
          </p:cNvPicPr>
          <p:nvPr/>
        </p:nvPicPr>
        <p:blipFill>
          <a:blip r:embed="rId10"/>
          <a:stretch>
            <a:fillRect/>
          </a:stretch>
        </p:blipFill>
        <p:spPr>
          <a:xfrm>
            <a:off x="6196884" y="2088607"/>
            <a:ext cx="477520" cy="477520"/>
          </a:xfrm>
          <a:prstGeom prst="rect">
            <a:avLst/>
          </a:prstGeom>
        </p:spPr>
      </p:pic>
      <mc:AlternateContent xmlns:mc="http://schemas.openxmlformats.org/markup-compatibility/2006" xmlns:a14="http://schemas.microsoft.com/office/drawing/2010/main">
        <mc:Choice Requires="a14">
          <p:graphicFrame>
            <p:nvGraphicFramePr>
              <p:cNvPr id="37" name="Table 4">
                <a:extLst>
                  <a:ext uri="{FF2B5EF4-FFF2-40B4-BE49-F238E27FC236}">
                    <a16:creationId xmlns:a16="http://schemas.microsoft.com/office/drawing/2014/main" id="{3BD9EE70-E005-A701-310B-1AA0297C5ABC}"/>
                  </a:ext>
                </a:extLst>
              </p:cNvPr>
              <p:cNvGraphicFramePr>
                <a:graphicFrameLocks noGrp="1"/>
              </p:cNvGraphicFramePr>
              <p:nvPr>
                <p:extLst>
                  <p:ext uri="{D42A27DB-BD31-4B8C-83A1-F6EECF244321}">
                    <p14:modId xmlns:p14="http://schemas.microsoft.com/office/powerpoint/2010/main" val="933532478"/>
                  </p:ext>
                </p:extLst>
              </p:nvPr>
            </p:nvGraphicFramePr>
            <p:xfrm>
              <a:off x="1431127" y="4148384"/>
              <a:ext cx="9835642" cy="2011680"/>
            </p:xfrm>
            <a:graphic>
              <a:graphicData uri="http://schemas.openxmlformats.org/drawingml/2006/table">
                <a:tbl>
                  <a:tblPr firstRow="1" bandRow="1">
                    <a:tableStyleId>{5940675A-B579-460E-94D1-54222C63F5DA}</a:tableStyleId>
                  </a:tblPr>
                  <a:tblGrid>
                    <a:gridCol w="5274473">
                      <a:extLst>
                        <a:ext uri="{9D8B030D-6E8A-4147-A177-3AD203B41FA5}">
                          <a16:colId xmlns:a16="http://schemas.microsoft.com/office/drawing/2014/main" val="1174794686"/>
                        </a:ext>
                      </a:extLst>
                    </a:gridCol>
                    <a:gridCol w="4561169">
                      <a:extLst>
                        <a:ext uri="{9D8B030D-6E8A-4147-A177-3AD203B41FA5}">
                          <a16:colId xmlns:a16="http://schemas.microsoft.com/office/drawing/2014/main" val="2564289987"/>
                        </a:ext>
                      </a:extLst>
                    </a:gridCol>
                  </a:tblGrid>
                  <a:tr h="37084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Previous SEs</a:t>
                          </a: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Our Work (MAPLE) </a:t>
                          </a:r>
                        </a:p>
                      </a:txBody>
                      <a:tcPr>
                        <a:solidFill>
                          <a:srgbClr val="861F41"/>
                        </a:solidFill>
                      </a:tcPr>
                    </a:tc>
                    <a:extLst>
                      <a:ext uri="{0D108BD9-81ED-4DB2-BD59-A6C34878D82A}">
                        <a16:rowId xmlns:a16="http://schemas.microsoft.com/office/drawing/2014/main" val="2189640234"/>
                      </a:ext>
                    </a:extLst>
                  </a:tr>
                  <a:tr h="370840">
                    <a:tc>
                      <a:txBody>
                        <a:bodyPr/>
                        <a:lstStyle/>
                        <a:p>
                          <a:pPr marL="342900" indent="-342900">
                            <a:buFont typeface="Arial" panose="020B0604020202020204" pitchFamily="34" charset="0"/>
                            <a:buChar char="•"/>
                          </a:pPr>
                          <a:r>
                            <a:rPr lang="en-US" sz="2400" dirty="0">
                              <a:solidFill>
                                <a:srgbClr val="002060"/>
                              </a:solidFill>
                            </a:rPr>
                            <a:t>ODSE’19, DORY’20, DURASIFT’20: </a:t>
                          </a:r>
                        </a:p>
                        <a:p>
                          <a:pPr marL="800100" lvl="1" indent="-342900">
                            <a:buFont typeface="Wingdings" pitchFamily="2" charset="2"/>
                            <a:buChar char="§"/>
                          </a:pPr>
                          <a:r>
                            <a:rPr lang="en-US" sz="2400" dirty="0">
                              <a:solidFill>
                                <a:srgbClr val="002060"/>
                              </a:solidFill>
                            </a:rPr>
                            <a:t>Hide Search Access Pattern with Search Complexity </a:t>
                          </a:r>
                          <a14:m>
                            <m:oMath xmlns:m="http://schemas.openxmlformats.org/officeDocument/2006/math">
                              <m:r>
                                <a:rPr lang="en-US" sz="2400" b="0" i="1" smtClean="0">
                                  <a:solidFill>
                                    <a:srgbClr val="002060"/>
                                  </a:solidFill>
                                  <a:latin typeface="Cambria Math" panose="02040503050406030204" pitchFamily="18" charset="0"/>
                                </a:rPr>
                                <m:t>𝑂</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𝑁</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𝑚</m:t>
                                  </m:r>
                                </m:e>
                              </m:d>
                            </m:oMath>
                          </a14:m>
                          <a:r>
                            <a:rPr lang="en-US" sz="2400" b="0" dirty="0">
                              <a:solidFill>
                                <a:srgbClr val="002060"/>
                              </a:solidFill>
                            </a:rPr>
                            <a:t>*.</a:t>
                          </a:r>
                        </a:p>
                        <a:p>
                          <a:pPr marL="800100" lvl="1" indent="-342900">
                            <a:buFont typeface="Wingdings" pitchFamily="2" charset="2"/>
                            <a:buChar char="§"/>
                          </a:pPr>
                          <a:r>
                            <a:rPr lang="en-US" sz="2400" dirty="0">
                              <a:solidFill>
                                <a:srgbClr val="002060"/>
                              </a:solidFill>
                            </a:rPr>
                            <a:t>Limited Multi-user Support.</a:t>
                          </a:r>
                        </a:p>
                      </a:txBody>
                      <a:tcPr anchor="ctr"/>
                    </a:tc>
                    <a:tc>
                      <a:txBody>
                        <a:bodyPr/>
                        <a:lstStyle/>
                        <a:p>
                          <a:pPr marL="342900" indent="-342900">
                            <a:buFont typeface="Arial" panose="020B0604020202020204" pitchFamily="34" charset="0"/>
                            <a:buChar char="•"/>
                          </a:pPr>
                          <a:r>
                            <a:rPr lang="en-US" sz="2400" dirty="0">
                              <a:solidFill>
                                <a:srgbClr val="002060"/>
                              </a:solidFill>
                            </a:rPr>
                            <a:t>Minimal Leakage.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060"/>
                              </a:solidFill>
                            </a:rPr>
                            <a:t>Search Complexity </a:t>
                          </a:r>
                          <a14:m>
                            <m:oMath xmlns:m="http://schemas.openxmlformats.org/officeDocument/2006/math">
                              <m:r>
                                <a:rPr lang="en-US" sz="2400" b="0" i="1" smtClean="0">
                                  <a:solidFill>
                                    <a:srgbClr val="002060"/>
                                  </a:solidFill>
                                  <a:latin typeface="Cambria Math" panose="02040503050406030204" pitchFamily="18" charset="0"/>
                                </a:rPr>
                                <m:t>𝑂</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𝑁</m:t>
                                  </m:r>
                                  <m:func>
                                    <m:funcPr>
                                      <m:ctrlPr>
                                        <a:rPr lang="en-US" sz="2400" b="0" i="1" smtClean="0">
                                          <a:solidFill>
                                            <a:srgbClr val="002060"/>
                                          </a:solidFill>
                                          <a:latin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rPr>
                                        <m:t>log</m:t>
                                      </m:r>
                                    </m:fName>
                                    <m:e>
                                      <m:r>
                                        <a:rPr lang="en-US" sz="2400" b="0" i="1" smtClean="0">
                                          <a:solidFill>
                                            <a:srgbClr val="002060"/>
                                          </a:solidFill>
                                          <a:latin typeface="Cambria Math" panose="02040503050406030204" pitchFamily="18" charset="0"/>
                                        </a:rPr>
                                        <m:t>𝑚</m:t>
                                      </m:r>
                                    </m:e>
                                  </m:func>
                                </m:e>
                              </m:d>
                              <m:r>
                                <a:rPr lang="en-US" sz="2400" b="0" i="1" smtClean="0">
                                  <a:solidFill>
                                    <a:srgbClr val="002060"/>
                                  </a:solidFill>
                                  <a:latin typeface="Cambria Math" panose="02040503050406030204" pitchFamily="18" charset="0"/>
                                </a:rPr>
                                <m:t>.</m:t>
                              </m:r>
                            </m:oMath>
                          </a14:m>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Multi-user Support.</a:t>
                          </a:r>
                        </a:p>
                      </a:txBody>
                      <a:tcPr anchor="ctr"/>
                    </a:tc>
                    <a:extLst>
                      <a:ext uri="{0D108BD9-81ED-4DB2-BD59-A6C34878D82A}">
                        <a16:rowId xmlns:a16="http://schemas.microsoft.com/office/drawing/2014/main" val="3161514813"/>
                      </a:ext>
                    </a:extLst>
                  </a:tr>
                </a:tbl>
              </a:graphicData>
            </a:graphic>
          </p:graphicFrame>
        </mc:Choice>
        <mc:Fallback xmlns="">
          <p:graphicFrame>
            <p:nvGraphicFramePr>
              <p:cNvPr id="37" name="Table 4">
                <a:extLst>
                  <a:ext uri="{FF2B5EF4-FFF2-40B4-BE49-F238E27FC236}">
                    <a16:creationId xmlns:a16="http://schemas.microsoft.com/office/drawing/2014/main" id="{3BD9EE70-E005-A701-310B-1AA0297C5ABC}"/>
                  </a:ext>
                </a:extLst>
              </p:cNvPr>
              <p:cNvGraphicFramePr>
                <a:graphicFrameLocks noGrp="1"/>
              </p:cNvGraphicFramePr>
              <p:nvPr>
                <p:extLst>
                  <p:ext uri="{D42A27DB-BD31-4B8C-83A1-F6EECF244321}">
                    <p14:modId xmlns:p14="http://schemas.microsoft.com/office/powerpoint/2010/main" val="933532478"/>
                  </p:ext>
                </p:extLst>
              </p:nvPr>
            </p:nvGraphicFramePr>
            <p:xfrm>
              <a:off x="1431127" y="4148384"/>
              <a:ext cx="9835642" cy="2011680"/>
            </p:xfrm>
            <a:graphic>
              <a:graphicData uri="http://schemas.openxmlformats.org/drawingml/2006/table">
                <a:tbl>
                  <a:tblPr firstRow="1" bandRow="1">
                    <a:tableStyleId>{5940675A-B579-460E-94D1-54222C63F5DA}</a:tableStyleId>
                  </a:tblPr>
                  <a:tblGrid>
                    <a:gridCol w="5274473">
                      <a:extLst>
                        <a:ext uri="{9D8B030D-6E8A-4147-A177-3AD203B41FA5}">
                          <a16:colId xmlns:a16="http://schemas.microsoft.com/office/drawing/2014/main" val="1174794686"/>
                        </a:ext>
                      </a:extLst>
                    </a:gridCol>
                    <a:gridCol w="4561169">
                      <a:extLst>
                        <a:ext uri="{9D8B030D-6E8A-4147-A177-3AD203B41FA5}">
                          <a16:colId xmlns:a16="http://schemas.microsoft.com/office/drawing/2014/main" val="2564289987"/>
                        </a:ext>
                      </a:extLst>
                    </a:gridCol>
                  </a:tblGrid>
                  <a:tr h="45720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Previous SEs</a:t>
                          </a: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Our Work (MAPLE) </a:t>
                          </a:r>
                        </a:p>
                      </a:txBody>
                      <a:tcPr>
                        <a:solidFill>
                          <a:srgbClr val="861F41"/>
                        </a:solidFill>
                      </a:tcPr>
                    </a:tc>
                    <a:extLst>
                      <a:ext uri="{0D108BD9-81ED-4DB2-BD59-A6C34878D82A}">
                        <a16:rowId xmlns:a16="http://schemas.microsoft.com/office/drawing/2014/main" val="2189640234"/>
                      </a:ext>
                    </a:extLst>
                  </a:tr>
                  <a:tr h="1554480">
                    <a:tc>
                      <a:txBody>
                        <a:bodyPr/>
                        <a:lstStyle/>
                        <a:p>
                          <a:endParaRPr lang="en-US"/>
                        </a:p>
                      </a:txBody>
                      <a:tcPr anchor="ctr">
                        <a:blipFill>
                          <a:blip r:embed="rId11"/>
                          <a:stretch>
                            <a:fillRect l="-240" t="-29839" r="-86779" b="-8065"/>
                          </a:stretch>
                        </a:blipFill>
                      </a:tcPr>
                    </a:tc>
                    <a:tc>
                      <a:txBody>
                        <a:bodyPr/>
                        <a:lstStyle/>
                        <a:p>
                          <a:endParaRPr lang="en-US"/>
                        </a:p>
                      </a:txBody>
                      <a:tcPr anchor="ctr">
                        <a:blipFill>
                          <a:blip r:embed="rId11"/>
                          <a:stretch>
                            <a:fillRect l="-115833" t="-29839" r="-278" b="-8065"/>
                          </a:stretch>
                        </a:blipFill>
                      </a:tcPr>
                    </a:tc>
                    <a:extLst>
                      <a:ext uri="{0D108BD9-81ED-4DB2-BD59-A6C34878D82A}">
                        <a16:rowId xmlns:a16="http://schemas.microsoft.com/office/drawing/2014/main" val="3161514813"/>
                      </a:ext>
                    </a:extLst>
                  </a:tr>
                </a:tbl>
              </a:graphicData>
            </a:graphic>
          </p:graphicFrame>
        </mc:Fallback>
      </mc:AlternateContent>
      <p:sp>
        <p:nvSpPr>
          <p:cNvPr id="38" name="TextBox 37">
            <a:extLst>
              <a:ext uri="{FF2B5EF4-FFF2-40B4-BE49-F238E27FC236}">
                <a16:creationId xmlns:a16="http://schemas.microsoft.com/office/drawing/2014/main" id="{B6B1AFDF-CA9B-46DF-A589-E7660EBD91EE}"/>
              </a:ext>
            </a:extLst>
          </p:cNvPr>
          <p:cNvSpPr txBox="1"/>
          <p:nvPr/>
        </p:nvSpPr>
        <p:spPr>
          <a:xfrm>
            <a:off x="7403701" y="1361766"/>
            <a:ext cx="3197607" cy="400110"/>
          </a:xfrm>
          <a:prstGeom prst="rect">
            <a:avLst/>
          </a:prstGeom>
          <a:noFill/>
        </p:spPr>
        <p:txBody>
          <a:bodyPr wrap="none" rtlCol="0">
            <a:spAutoFit/>
          </a:bodyPr>
          <a:lstStyle/>
          <a:p>
            <a:r>
              <a:rPr lang="en-US" sz="2000" dirty="0">
                <a:solidFill>
                  <a:srgbClr val="861F41"/>
                </a:solidFill>
                <a:latin typeface="Bierstadt" panose="020B0004020202020204" pitchFamily="34" charset="0"/>
              </a:rPr>
              <a:t>Searchable Encryption (SE)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39E735-9A4E-87AB-661D-55B96307AD68}"/>
                  </a:ext>
                </a:extLst>
              </p:cNvPr>
              <p:cNvSpPr txBox="1"/>
              <p:nvPr/>
            </p:nvSpPr>
            <p:spPr>
              <a:xfrm>
                <a:off x="1345766" y="6268690"/>
                <a:ext cx="6201506" cy="369332"/>
              </a:xfrm>
              <a:prstGeom prst="rect">
                <a:avLst/>
              </a:prstGeom>
              <a:noFill/>
            </p:spPr>
            <p:txBody>
              <a:bodyPr wrap="none" rtlCol="0">
                <a:spAutoFit/>
              </a:bodyPr>
              <a:lstStyle/>
              <a:p>
                <a:r>
                  <a:rPr lang="en-US" dirty="0">
                    <a:solidFill>
                      <a:srgbClr val="002060"/>
                    </a:solidFill>
                  </a:rPr>
                  <a:t>* </a:t>
                </a:r>
                <a14:m>
                  <m:oMath xmlns:m="http://schemas.openxmlformats.org/officeDocument/2006/math">
                    <m:r>
                      <a:rPr lang="en-US" i="1" dirty="0" smtClean="0">
                        <a:solidFill>
                          <a:srgbClr val="002060"/>
                        </a:solidFill>
                        <a:latin typeface="Cambria Math" panose="02040503050406030204" pitchFamily="18" charset="0"/>
                      </a:rPr>
                      <m:t>𝑁</m:t>
                    </m:r>
                  </m:oMath>
                </a14:m>
                <a:r>
                  <a:rPr lang="en-US" i="1" dirty="0">
                    <a:solidFill>
                      <a:srgbClr val="002060"/>
                    </a:solidFill>
                    <a:latin typeface="Bierstadt" panose="020B0004020202020204" pitchFamily="34" charset="0"/>
                  </a:rPr>
                  <a:t>: #documents, </a:t>
                </a:r>
                <a14:m>
                  <m:oMath xmlns:m="http://schemas.openxmlformats.org/officeDocument/2006/math">
                    <m:r>
                      <a:rPr lang="en-US" i="1" dirty="0" smtClean="0">
                        <a:solidFill>
                          <a:srgbClr val="002060"/>
                        </a:solidFill>
                        <a:latin typeface="Cambria Math" panose="02040503050406030204" pitchFamily="18" charset="0"/>
                      </a:rPr>
                      <m:t>𝑚</m:t>
                    </m:r>
                  </m:oMath>
                </a14:m>
                <a:r>
                  <a:rPr lang="en-US" i="1" dirty="0">
                    <a:solidFill>
                      <a:srgbClr val="002060"/>
                    </a:solidFill>
                    <a:latin typeface="Bierstadt" panose="020B0004020202020204" pitchFamily="34" charset="0"/>
                  </a:rPr>
                  <a:t>: keyword space/keyword representation</a:t>
                </a:r>
              </a:p>
            </p:txBody>
          </p:sp>
        </mc:Choice>
        <mc:Fallback xmlns="">
          <p:sp>
            <p:nvSpPr>
              <p:cNvPr id="3" name="TextBox 2">
                <a:extLst>
                  <a:ext uri="{FF2B5EF4-FFF2-40B4-BE49-F238E27FC236}">
                    <a16:creationId xmlns:a16="http://schemas.microsoft.com/office/drawing/2014/main" id="{1C39E735-9A4E-87AB-661D-55B96307AD68}"/>
                  </a:ext>
                </a:extLst>
              </p:cNvPr>
              <p:cNvSpPr txBox="1">
                <a:spLocks noRot="1" noChangeAspect="1" noMove="1" noResize="1" noEditPoints="1" noAdjustHandles="1" noChangeArrowheads="1" noChangeShapeType="1" noTextEdit="1"/>
              </p:cNvSpPr>
              <p:nvPr/>
            </p:nvSpPr>
            <p:spPr>
              <a:xfrm>
                <a:off x="1345766" y="6268690"/>
                <a:ext cx="6201506" cy="369332"/>
              </a:xfrm>
              <a:prstGeom prst="rect">
                <a:avLst/>
              </a:prstGeom>
              <a:blipFill>
                <a:blip r:embed="rId12"/>
                <a:stretch>
                  <a:fillRect l="-1022" t="-10000" r="-613" b="-26667"/>
                </a:stretch>
              </a:blipFill>
            </p:spPr>
            <p:txBody>
              <a:bodyPr/>
              <a:lstStyle/>
              <a:p>
                <a:r>
                  <a:rPr lang="en-US">
                    <a:noFill/>
                  </a:rPr>
                  <a:t> </a:t>
                </a:r>
              </a:p>
            </p:txBody>
          </p:sp>
        </mc:Fallback>
      </mc:AlternateContent>
    </p:spTree>
    <p:extLst>
      <p:ext uri="{BB962C8B-B14F-4D97-AF65-F5344CB8AC3E}">
        <p14:creationId xmlns:p14="http://schemas.microsoft.com/office/powerpoint/2010/main" val="12630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25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2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250"/>
                                        <p:tgtEl>
                                          <p:spTgt spid="32"/>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25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250"/>
                                        <p:tgtEl>
                                          <p:spTgt spid="3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Oblivious RAM (ORAM)</a:t>
            </a:r>
          </a:p>
        </p:txBody>
      </p:sp>
      <p:sp>
        <p:nvSpPr>
          <p:cNvPr id="9" name="Text Placeholder 2">
            <a:extLst>
              <a:ext uri="{FF2B5EF4-FFF2-40B4-BE49-F238E27FC236}">
                <a16:creationId xmlns:a16="http://schemas.microsoft.com/office/drawing/2014/main" id="{0DAB82D2-176A-7908-073A-FD80BF508B13}"/>
              </a:ext>
            </a:extLst>
          </p:cNvPr>
          <p:cNvSpPr txBox="1">
            <a:spLocks/>
          </p:cNvSpPr>
          <p:nvPr/>
        </p:nvSpPr>
        <p:spPr>
          <a:xfrm>
            <a:off x="838200" y="1524301"/>
            <a:ext cx="10710545" cy="1484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00000"/>
              <a:buFont typeface="Wingdings" charset="2"/>
              <a:buChar char="§"/>
            </a:pPr>
            <a:r>
              <a:rPr lang="en-US" sz="2400" dirty="0">
                <a:solidFill>
                  <a:schemeClr val="accent1">
                    <a:lumMod val="50000"/>
                  </a:schemeClr>
                </a:solidFill>
                <a:latin typeface="Bierstadt" panose="020B0004020202020204" pitchFamily="34" charset="0"/>
                <a:ea typeface="Helvetica Neue" charset="0"/>
                <a:cs typeface="Helvetica Neue" charset="0"/>
              </a:rPr>
              <a:t>Oblivious Random Access Machine (ORAM) allows a client to </a:t>
            </a:r>
            <a:r>
              <a:rPr lang="en-US" sz="2400" u="sng" dirty="0">
                <a:solidFill>
                  <a:schemeClr val="accent1">
                    <a:lumMod val="50000"/>
                  </a:schemeClr>
                </a:solidFill>
                <a:latin typeface="Bierstadt" panose="020B0004020202020204" pitchFamily="34" charset="0"/>
                <a:ea typeface="Helvetica Neue" charset="0"/>
                <a:cs typeface="Helvetica Neue" charset="0"/>
              </a:rPr>
              <a:t>hide the access pattern</a:t>
            </a:r>
            <a:r>
              <a:rPr lang="en-US" sz="2400" dirty="0">
                <a:solidFill>
                  <a:schemeClr val="accent1">
                    <a:lumMod val="50000"/>
                  </a:schemeClr>
                </a:solidFill>
                <a:latin typeface="Bierstadt" panose="020B0004020202020204" pitchFamily="34" charset="0"/>
                <a:ea typeface="Helvetica Neue" charset="0"/>
                <a:cs typeface="Helvetica Neue" charset="0"/>
              </a:rPr>
              <a:t> when accessing data stored on untrusted memory.</a:t>
            </a:r>
          </a:p>
        </p:txBody>
      </p:sp>
      <p:sp>
        <p:nvSpPr>
          <p:cNvPr id="41" name="Text Placeholder 2">
            <a:extLst>
              <a:ext uri="{FF2B5EF4-FFF2-40B4-BE49-F238E27FC236}">
                <a16:creationId xmlns:a16="http://schemas.microsoft.com/office/drawing/2014/main" id="{94D2E638-CB63-C7EE-E8A5-0EAD657789C4}"/>
              </a:ext>
            </a:extLst>
          </p:cNvPr>
          <p:cNvSpPr txBox="1">
            <a:spLocks/>
          </p:cNvSpPr>
          <p:nvPr/>
        </p:nvSpPr>
        <p:spPr>
          <a:xfrm>
            <a:off x="838200" y="5390467"/>
            <a:ext cx="11321935" cy="1484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marR="0" lvl="0" indent="0" defTabSz="914400" eaLnBrk="1" fontAlgn="auto" latinLnBrk="0" hangingPunct="1">
              <a:lnSpc>
                <a:spcPct val="150000"/>
              </a:lnSpc>
              <a:spcBef>
                <a:spcPts val="0"/>
              </a:spcBef>
              <a:spcAft>
                <a:spcPts val="0"/>
              </a:spcAft>
              <a:buClrTx/>
              <a:buSzPct val="100000"/>
              <a:buFont typeface="Wingdings" charset="2"/>
              <a:buNone/>
              <a:tabLst/>
              <a:defRPr/>
            </a:pPr>
            <a:r>
              <a:rPr lang="en-US" sz="2200" b="1" u="sng" dirty="0">
                <a:solidFill>
                  <a:schemeClr val="accent1">
                    <a:lumMod val="50000"/>
                  </a:schemeClr>
                </a:solidFill>
                <a:latin typeface="Bierstadt" panose="020B0004020202020204" pitchFamily="34" charset="0"/>
                <a:ea typeface="Helvetica Neue" charset="0"/>
                <a:cs typeface="Helvetica Neue" charset="0"/>
              </a:rPr>
              <a:t>ORAM applications:</a:t>
            </a:r>
            <a:r>
              <a:rPr lang="en-US" sz="2200" b="1" dirty="0">
                <a:solidFill>
                  <a:schemeClr val="accent1">
                    <a:lumMod val="50000"/>
                  </a:schemeClr>
                </a:solidFill>
                <a:latin typeface="Bierstadt" panose="020B0004020202020204" pitchFamily="34" charset="0"/>
                <a:ea typeface="Helvetica Neue" charset="0"/>
                <a:cs typeface="Helvetica Neue" charset="0"/>
              </a:rPr>
              <a:t> </a:t>
            </a:r>
            <a:r>
              <a:rPr lang="en-US" sz="2200" dirty="0">
                <a:solidFill>
                  <a:schemeClr val="accent1">
                    <a:lumMod val="50000"/>
                  </a:schemeClr>
                </a:solidFill>
                <a:latin typeface="Bierstadt" panose="020B0004020202020204" pitchFamily="34" charset="0"/>
                <a:ea typeface="Helvetica Neue" charset="0"/>
                <a:cs typeface="Helvetica Neue" charset="0"/>
              </a:rPr>
              <a:t>Cloud storage-as-a-service (personal data storage, health-record database, password management), searchable encryption, secure multiparty computation</a:t>
            </a:r>
          </a:p>
        </p:txBody>
      </p:sp>
      <p:pic>
        <p:nvPicPr>
          <p:cNvPr id="43" name="Picture 42" descr="A picture containing screenshot, logo, symbol, design&#10;&#10;Description automatically generated">
            <a:extLst>
              <a:ext uri="{FF2B5EF4-FFF2-40B4-BE49-F238E27FC236}">
                <a16:creationId xmlns:a16="http://schemas.microsoft.com/office/drawing/2014/main" id="{E24FD255-B427-CCEA-094E-38BD85CBDBD4}"/>
              </a:ext>
            </a:extLst>
          </p:cNvPr>
          <p:cNvPicPr>
            <a:picLocks noChangeAspect="1"/>
          </p:cNvPicPr>
          <p:nvPr/>
        </p:nvPicPr>
        <p:blipFill>
          <a:blip r:embed="rId3"/>
          <a:stretch>
            <a:fillRect/>
          </a:stretch>
        </p:blipFill>
        <p:spPr>
          <a:xfrm>
            <a:off x="1569146" y="2948492"/>
            <a:ext cx="9248652" cy="2192771"/>
          </a:xfrm>
          <a:prstGeom prst="rect">
            <a:avLst/>
          </a:prstGeom>
        </p:spPr>
      </p:pic>
    </p:spTree>
    <p:extLst>
      <p:ext uri="{BB962C8B-B14F-4D97-AF65-F5344CB8AC3E}">
        <p14:creationId xmlns:p14="http://schemas.microsoft.com/office/powerpoint/2010/main" val="2484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Multi-Party Computation (MPC)</a:t>
            </a:r>
          </a:p>
        </p:txBody>
      </p:sp>
      <p:sp>
        <p:nvSpPr>
          <p:cNvPr id="9" name="Text Placeholder 2">
            <a:extLst>
              <a:ext uri="{FF2B5EF4-FFF2-40B4-BE49-F238E27FC236}">
                <a16:creationId xmlns:a16="http://schemas.microsoft.com/office/drawing/2014/main" id="{0DAB82D2-176A-7908-073A-FD80BF508B13}"/>
              </a:ext>
            </a:extLst>
          </p:cNvPr>
          <p:cNvSpPr txBox="1">
            <a:spLocks/>
          </p:cNvSpPr>
          <p:nvPr/>
        </p:nvSpPr>
        <p:spPr>
          <a:xfrm>
            <a:off x="838200" y="1524301"/>
            <a:ext cx="10710545" cy="1484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00000"/>
              <a:buFont typeface="Wingdings" charset="2"/>
              <a:buChar char="§"/>
            </a:pPr>
            <a:endParaRPr lang="en-US" sz="2400" dirty="0">
              <a:solidFill>
                <a:srgbClr val="861F41"/>
              </a:solidFill>
              <a:latin typeface="Bierstadt" panose="020B0004020202020204" pitchFamily="34" charset="0"/>
              <a:ea typeface="Helvetica Neue" charset="0"/>
              <a:cs typeface="Helvetica Neue" charset="0"/>
            </a:endParaRPr>
          </a:p>
        </p:txBody>
      </p:sp>
      <p:sp>
        <p:nvSpPr>
          <p:cNvPr id="30" name="Content Placeholder 2">
            <a:extLst>
              <a:ext uri="{FF2B5EF4-FFF2-40B4-BE49-F238E27FC236}">
                <a16:creationId xmlns:a16="http://schemas.microsoft.com/office/drawing/2014/main" id="{24DB5DAF-3A8C-6F09-32C5-F495FF229A6A}"/>
              </a:ext>
            </a:extLst>
          </p:cNvPr>
          <p:cNvSpPr txBox="1">
            <a:spLocks/>
          </p:cNvSpPr>
          <p:nvPr/>
        </p:nvSpPr>
        <p:spPr>
          <a:xfrm>
            <a:off x="232267" y="5101461"/>
            <a:ext cx="7308306" cy="1098914"/>
          </a:xfrm>
          <a:prstGeom prst="rect">
            <a:avLst/>
          </a:prstGeom>
        </p:spPr>
        <p:txBody>
          <a:bodyPr vert="horz" lIns="91440" tIns="45720" rIns="91440" bIns="45720" rtlCol="0">
            <a:noAutofit/>
          </a:bodyPr>
          <a:lstStyle>
            <a:lvl1pPr marL="409575" indent="-396875" algn="l" defTabSz="914400" rtl="0" eaLnBrk="1" latinLnBrk="0" hangingPunct="1">
              <a:lnSpc>
                <a:spcPct val="90000"/>
              </a:lnSpc>
              <a:spcBef>
                <a:spcPts val="1200"/>
              </a:spcBef>
              <a:buFont typeface="Wingdings" pitchFamily="2" charset="2"/>
              <a:buChar char="§"/>
              <a:tabLst/>
              <a:defRPr sz="2500" kern="1200">
                <a:solidFill>
                  <a:schemeClr val="accent5">
                    <a:lumMod val="10000"/>
                  </a:schemeClr>
                </a:solidFill>
                <a:latin typeface="+mn-lt"/>
                <a:ea typeface="+mn-ea"/>
                <a:cs typeface="+mn-cs"/>
              </a:defRPr>
            </a:lvl1pPr>
            <a:lvl2pPr marL="804863" indent="-355600" algn="l" defTabSz="914400" rtl="0" eaLnBrk="1" latinLnBrk="0" hangingPunct="1">
              <a:lnSpc>
                <a:spcPct val="90000"/>
              </a:lnSpc>
              <a:spcBef>
                <a:spcPts val="800"/>
              </a:spcBef>
              <a:buFont typeface="Arial" panose="020B0604020202020204" pitchFamily="34" charset="0"/>
              <a:buChar char="•"/>
              <a:tabLst/>
              <a:defRPr sz="2400" kern="1200">
                <a:solidFill>
                  <a:schemeClr val="accent5">
                    <a:lumMod val="10000"/>
                  </a:schemeClr>
                </a:solidFill>
                <a:latin typeface="+mn-lt"/>
                <a:ea typeface="+mn-ea"/>
                <a:cs typeface="+mn-cs"/>
              </a:defRPr>
            </a:lvl2pPr>
            <a:lvl3pPr marL="1146175" indent="-314325" algn="l" defTabSz="914400" rtl="0" eaLnBrk="1" latinLnBrk="0" hangingPunct="1">
              <a:lnSpc>
                <a:spcPct val="90000"/>
              </a:lnSpc>
              <a:spcBef>
                <a:spcPts val="600"/>
              </a:spcBef>
              <a:buSzPct val="75000"/>
              <a:buFont typeface="Courier New" panose="02070309020205020404" pitchFamily="49" charset="0"/>
              <a:buChar char="o"/>
              <a:tabLst/>
              <a:defRPr sz="2300" kern="1200">
                <a:solidFill>
                  <a:schemeClr val="accent5">
                    <a:lumMod val="10000"/>
                  </a:schemeClr>
                </a:solidFill>
                <a:latin typeface="+mn-lt"/>
                <a:ea typeface="+mn-ea"/>
                <a:cs typeface="+mn-cs"/>
              </a:defRPr>
            </a:lvl3pPr>
            <a:lvl4pPr marL="1433513" indent="-273050" algn="l" defTabSz="914400" rtl="0" eaLnBrk="1" latinLnBrk="0" hangingPunct="1">
              <a:lnSpc>
                <a:spcPct val="90000"/>
              </a:lnSpc>
              <a:spcBef>
                <a:spcPts val="600"/>
              </a:spcBef>
              <a:buFont typeface="Wingdings" pitchFamily="2" charset="2"/>
              <a:buChar char="§"/>
              <a:tabLst/>
              <a:defRPr sz="2200" kern="1200">
                <a:solidFill>
                  <a:schemeClr val="accent5">
                    <a:lumMod val="10000"/>
                  </a:schemeClr>
                </a:solidFill>
                <a:latin typeface="+mn-lt"/>
                <a:ea typeface="+mn-ea"/>
                <a:cs typeface="+mn-cs"/>
              </a:defRPr>
            </a:lvl4pPr>
            <a:lvl5pPr marL="1828800" indent="-368300" algn="l" defTabSz="914400" rtl="0" eaLnBrk="1" latinLnBrk="0" hangingPunct="1">
              <a:lnSpc>
                <a:spcPct val="90000"/>
              </a:lnSpc>
              <a:spcBef>
                <a:spcPts val="600"/>
              </a:spcBef>
              <a:buFont typeface="Wingdings" pitchFamily="2" charset="2"/>
              <a:buChar char="§"/>
              <a:tabLst/>
              <a:defRPr sz="2100" kern="1200">
                <a:solidFill>
                  <a:schemeClr val="accent5">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buNone/>
            </a:pPr>
            <a:r>
              <a:rPr lang="en-US" sz="2400" dirty="0">
                <a:solidFill>
                  <a:schemeClr val="accent1">
                    <a:lumMod val="50000"/>
                  </a:schemeClr>
                </a:solidFill>
                <a:latin typeface="Bierstadt" panose="020B0004020202020204" pitchFamily="34" charset="0"/>
              </a:rPr>
              <a:t>MPC permits multiple parties to jointly evaluate a function without revealing private inputs of individuals</a:t>
            </a:r>
          </a:p>
        </p:txBody>
      </p:sp>
      <p:pic>
        <p:nvPicPr>
          <p:cNvPr id="32" name="Picture 31" descr="A picture containing human face, text, cartoon, clipart&#10;&#10;Description automatically generated">
            <a:extLst>
              <a:ext uri="{FF2B5EF4-FFF2-40B4-BE49-F238E27FC236}">
                <a16:creationId xmlns:a16="http://schemas.microsoft.com/office/drawing/2014/main" id="{D94418A4-BC77-E0D4-5585-6DB73A1C60D8}"/>
              </a:ext>
            </a:extLst>
          </p:cNvPr>
          <p:cNvPicPr>
            <a:picLocks noChangeAspect="1"/>
          </p:cNvPicPr>
          <p:nvPr/>
        </p:nvPicPr>
        <p:blipFill>
          <a:blip r:embed="rId3"/>
          <a:stretch>
            <a:fillRect/>
          </a:stretch>
        </p:blipFill>
        <p:spPr>
          <a:xfrm>
            <a:off x="1424895" y="1999963"/>
            <a:ext cx="4671105" cy="2564374"/>
          </a:xfrm>
          <a:prstGeom prst="rect">
            <a:avLst/>
          </a:prstGeom>
        </p:spPr>
      </p:pic>
      <p:sp>
        <p:nvSpPr>
          <p:cNvPr id="33" name="Rounded Rectangle 32">
            <a:extLst>
              <a:ext uri="{FF2B5EF4-FFF2-40B4-BE49-F238E27FC236}">
                <a16:creationId xmlns:a16="http://schemas.microsoft.com/office/drawing/2014/main" id="{C949B9F8-5E5D-2B54-E519-CEF5764A664A}"/>
              </a:ext>
            </a:extLst>
          </p:cNvPr>
          <p:cNvSpPr/>
          <p:nvPr/>
        </p:nvSpPr>
        <p:spPr>
          <a:xfrm>
            <a:off x="7941147" y="4407157"/>
            <a:ext cx="3607598" cy="1782933"/>
          </a:xfrm>
          <a:prstGeom prst="roundRect">
            <a:avLst>
              <a:gd name="adj" fmla="val 42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E0E626CC-BAF0-A098-1815-7A43F107F16C}"/>
              </a:ext>
            </a:extLst>
          </p:cNvPr>
          <p:cNvSpPr/>
          <p:nvPr/>
        </p:nvSpPr>
        <p:spPr>
          <a:xfrm>
            <a:off x="8566672" y="1679495"/>
            <a:ext cx="2366963" cy="1893570"/>
          </a:xfrm>
          <a:prstGeom prst="roundRect">
            <a:avLst>
              <a:gd name="adj" fmla="val 42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descr="Arithmetic circuit complexity - Wikipedia">
            <a:extLst>
              <a:ext uri="{FF2B5EF4-FFF2-40B4-BE49-F238E27FC236}">
                <a16:creationId xmlns:a16="http://schemas.microsoft.com/office/drawing/2014/main" id="{0EA02B5B-91D1-2EB6-A3C6-07921BFBE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647" y="1679495"/>
            <a:ext cx="2078899" cy="18935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3: Logic Circuits, Boolean Algebra, and Truth Tables | Dr. Stienecker&amp;#39;s Site">
            <a:extLst>
              <a:ext uri="{FF2B5EF4-FFF2-40B4-BE49-F238E27FC236}">
                <a16:creationId xmlns:a16="http://schemas.microsoft.com/office/drawing/2014/main" id="{EC42EDBB-A94E-B8F1-9684-5716DB2B1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068" y="4564337"/>
            <a:ext cx="3259609" cy="14859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6817D730-9031-636A-81BE-C16C44DB2267}"/>
              </a:ext>
            </a:extLst>
          </p:cNvPr>
          <p:cNvSpPr/>
          <p:nvPr/>
        </p:nvSpPr>
        <p:spPr>
          <a:xfrm>
            <a:off x="7904994" y="1025921"/>
            <a:ext cx="3478837" cy="646331"/>
          </a:xfrm>
          <a:prstGeom prst="rect">
            <a:avLst/>
          </a:prstGeom>
        </p:spPr>
        <p:txBody>
          <a:bodyPr wrap="none">
            <a:spAutoFit/>
          </a:bodyPr>
          <a:lstStyle/>
          <a:p>
            <a:pPr algn="ctr"/>
            <a:r>
              <a:rPr lang="en-US" dirty="0">
                <a:solidFill>
                  <a:schemeClr val="accent1">
                    <a:lumMod val="50000"/>
                  </a:schemeClr>
                </a:solidFill>
                <a:latin typeface="Bierstadt" panose="020B0004020202020204" pitchFamily="34" charset="0"/>
              </a:rPr>
              <a:t>Arithmetic MPC </a:t>
            </a:r>
            <a:br>
              <a:rPr lang="en-US" dirty="0">
                <a:solidFill>
                  <a:schemeClr val="accent1">
                    <a:lumMod val="50000"/>
                  </a:schemeClr>
                </a:solidFill>
                <a:latin typeface="Bierstadt" panose="020B0004020202020204" pitchFamily="34" charset="0"/>
              </a:rPr>
            </a:br>
            <a:r>
              <a:rPr lang="en-US" dirty="0">
                <a:solidFill>
                  <a:schemeClr val="accent1">
                    <a:lumMod val="50000"/>
                  </a:schemeClr>
                </a:solidFill>
                <a:latin typeface="Bierstadt" panose="020B0004020202020204" pitchFamily="34" charset="0"/>
              </a:rPr>
              <a:t>(SPDZ, Shamir SS, replicated SS) </a:t>
            </a:r>
          </a:p>
        </p:txBody>
      </p:sp>
      <p:sp>
        <p:nvSpPr>
          <p:cNvPr id="38" name="Rectangle 37">
            <a:extLst>
              <a:ext uri="{FF2B5EF4-FFF2-40B4-BE49-F238E27FC236}">
                <a16:creationId xmlns:a16="http://schemas.microsoft.com/office/drawing/2014/main" id="{41ABF662-6E04-E690-F7AA-A93065C45529}"/>
              </a:ext>
            </a:extLst>
          </p:cNvPr>
          <p:cNvSpPr/>
          <p:nvPr/>
        </p:nvSpPr>
        <p:spPr>
          <a:xfrm>
            <a:off x="7973516" y="6200375"/>
            <a:ext cx="3406529" cy="646331"/>
          </a:xfrm>
          <a:prstGeom prst="rect">
            <a:avLst/>
          </a:prstGeom>
        </p:spPr>
        <p:txBody>
          <a:bodyPr wrap="square">
            <a:spAutoFit/>
          </a:bodyPr>
          <a:lstStyle/>
          <a:p>
            <a:pPr algn="ctr"/>
            <a:r>
              <a:rPr lang="en-US" dirty="0">
                <a:solidFill>
                  <a:schemeClr val="accent1">
                    <a:lumMod val="50000"/>
                  </a:schemeClr>
                </a:solidFill>
                <a:latin typeface="Bierstadt" panose="020B0004020202020204" pitchFamily="34" charset="0"/>
              </a:rPr>
              <a:t>Boolean MPC </a:t>
            </a:r>
            <a:br>
              <a:rPr lang="en-US" dirty="0">
                <a:solidFill>
                  <a:schemeClr val="accent1">
                    <a:lumMod val="50000"/>
                  </a:schemeClr>
                </a:solidFill>
                <a:latin typeface="Bierstadt" panose="020B0004020202020204" pitchFamily="34" charset="0"/>
              </a:rPr>
            </a:br>
            <a:r>
              <a:rPr lang="en-US" dirty="0">
                <a:solidFill>
                  <a:schemeClr val="accent1">
                    <a:lumMod val="50000"/>
                  </a:schemeClr>
                </a:solidFill>
                <a:latin typeface="Bierstadt" panose="020B0004020202020204" pitchFamily="34" charset="0"/>
              </a:rPr>
              <a:t>(garbled circuits) </a:t>
            </a:r>
          </a:p>
        </p:txBody>
      </p:sp>
      <p:cxnSp>
        <p:nvCxnSpPr>
          <p:cNvPr id="39" name="Straight Arrow Connector 38">
            <a:extLst>
              <a:ext uri="{FF2B5EF4-FFF2-40B4-BE49-F238E27FC236}">
                <a16:creationId xmlns:a16="http://schemas.microsoft.com/office/drawing/2014/main" id="{C6C59FE8-5973-A7F7-7131-CCFD1183FEDE}"/>
              </a:ext>
            </a:extLst>
          </p:cNvPr>
          <p:cNvCxnSpPr>
            <a:stCxn id="34" idx="2"/>
            <a:endCxn id="33" idx="0"/>
          </p:cNvCxnSpPr>
          <p:nvPr/>
        </p:nvCxnSpPr>
        <p:spPr>
          <a:xfrm flipH="1">
            <a:off x="9744946" y="3573065"/>
            <a:ext cx="5208" cy="834092"/>
          </a:xfrm>
          <a:prstGeom prst="straightConnector1">
            <a:avLst/>
          </a:prstGeom>
          <a:ln w="317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3F699CE-9C0B-9E60-77F8-39567C96BA7D}"/>
              </a:ext>
            </a:extLst>
          </p:cNvPr>
          <p:cNvSpPr/>
          <p:nvPr/>
        </p:nvSpPr>
        <p:spPr>
          <a:xfrm>
            <a:off x="9758592" y="3788885"/>
            <a:ext cx="1737976" cy="369332"/>
          </a:xfrm>
          <a:prstGeom prst="rect">
            <a:avLst/>
          </a:prstGeom>
        </p:spPr>
        <p:txBody>
          <a:bodyPr wrap="none">
            <a:spAutoFit/>
          </a:bodyPr>
          <a:lstStyle/>
          <a:p>
            <a:r>
              <a:rPr lang="en-US" dirty="0" err="1">
                <a:solidFill>
                  <a:schemeClr val="accent1">
                    <a:lumMod val="50000"/>
                  </a:schemeClr>
                </a:solidFill>
                <a:latin typeface="Bierstadt" panose="020B0004020202020204" pitchFamily="34" charset="0"/>
              </a:rPr>
              <a:t>daBits</a:t>
            </a:r>
            <a:r>
              <a:rPr lang="en-US" dirty="0">
                <a:solidFill>
                  <a:schemeClr val="accent1">
                    <a:lumMod val="50000"/>
                  </a:schemeClr>
                </a:solidFill>
                <a:latin typeface="Bierstadt" panose="020B0004020202020204" pitchFamily="34" charset="0"/>
              </a:rPr>
              <a:t>, </a:t>
            </a:r>
            <a:r>
              <a:rPr lang="en-US" dirty="0" err="1">
                <a:solidFill>
                  <a:schemeClr val="accent1">
                    <a:lumMod val="50000"/>
                  </a:schemeClr>
                </a:solidFill>
                <a:latin typeface="Bierstadt" panose="020B0004020202020204" pitchFamily="34" charset="0"/>
              </a:rPr>
              <a:t>edaBits</a:t>
            </a:r>
            <a:r>
              <a:rPr lang="en-US" dirty="0">
                <a:solidFill>
                  <a:schemeClr val="accent1">
                    <a:lumMod val="50000"/>
                  </a:schemeClr>
                </a:solidFill>
                <a:latin typeface="Bierstadt" panose="020B0004020202020204" pitchFamily="34" charset="0"/>
              </a:rPr>
              <a:t> </a:t>
            </a:r>
          </a:p>
        </p:txBody>
      </p:sp>
    </p:spTree>
    <p:extLst>
      <p:ext uri="{BB962C8B-B14F-4D97-AF65-F5344CB8AC3E}">
        <p14:creationId xmlns:p14="http://schemas.microsoft.com/office/powerpoint/2010/main" val="39043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anim calcmode="lin" valueType="num">
                                      <p:cBhvr>
                                        <p:cTn id="41" dur="500" fill="hold"/>
                                        <p:tgtEl>
                                          <p:spTgt spid="40"/>
                                        </p:tgtEl>
                                        <p:attrNameLst>
                                          <p:attrName>ppt_x</p:attrName>
                                        </p:attrNameLst>
                                      </p:cBhvr>
                                      <p:tavLst>
                                        <p:tav tm="0">
                                          <p:val>
                                            <p:strVal val="#ppt_x"/>
                                          </p:val>
                                        </p:tav>
                                        <p:tav tm="100000">
                                          <p:val>
                                            <p:strVal val="#ppt_x"/>
                                          </p:val>
                                        </p:tav>
                                      </p:tavLst>
                                    </p:anim>
                                    <p:anim calcmode="lin" valueType="num">
                                      <p:cBhvr>
                                        <p:cTn id="42" dur="5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animBg="1"/>
      <p:bldP spid="34" grpId="0" animBg="1"/>
      <p:bldP spid="37" grpId="0"/>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Leakage-abuse Attacks</a:t>
            </a:r>
          </a:p>
        </p:txBody>
      </p:sp>
      <p:sp>
        <p:nvSpPr>
          <p:cNvPr id="3" name="Text Placeholder 2">
            <a:extLst>
              <a:ext uri="{FF2B5EF4-FFF2-40B4-BE49-F238E27FC236}">
                <a16:creationId xmlns:a16="http://schemas.microsoft.com/office/drawing/2014/main" id="{3DA42917-CF09-F28B-7613-AE00BC846EE8}"/>
              </a:ext>
            </a:extLst>
          </p:cNvPr>
          <p:cNvSpPr txBox="1">
            <a:spLocks/>
          </p:cNvSpPr>
          <p:nvPr/>
        </p:nvSpPr>
        <p:spPr>
          <a:xfrm>
            <a:off x="838200" y="1690688"/>
            <a:ext cx="10710545" cy="42114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00000"/>
              <a:buFont typeface="Wingdings" charset="2"/>
              <a:buChar char="§"/>
            </a:pPr>
            <a:r>
              <a:rPr lang="en-US" sz="2400" b="1" dirty="0">
                <a:solidFill>
                  <a:schemeClr val="accent1">
                    <a:lumMod val="50000"/>
                  </a:schemeClr>
                </a:solidFill>
                <a:latin typeface="Bierstadt" panose="020B0004020202020204" pitchFamily="34" charset="0"/>
                <a:ea typeface="Helvetica Neue" charset="0"/>
                <a:cs typeface="Helvetica Neue" charset="0"/>
              </a:rPr>
              <a:t>Search Pattern:</a:t>
            </a:r>
            <a:r>
              <a:rPr lang="en-US" sz="2400" dirty="0">
                <a:solidFill>
                  <a:schemeClr val="accent1">
                    <a:lumMod val="50000"/>
                  </a:schemeClr>
                </a:solidFill>
                <a:latin typeface="Bierstadt" panose="020B0004020202020204" pitchFamily="34" charset="0"/>
                <a:ea typeface="Helvetica Neue" charset="0"/>
                <a:cs typeface="Helvetica Neue" charset="0"/>
              </a:rPr>
              <a:t> [IKK’12, LZWT’14, OK’ 21].</a:t>
            </a:r>
          </a:p>
          <a:p>
            <a:pPr>
              <a:lnSpc>
                <a:spcPct val="150000"/>
              </a:lnSpc>
              <a:buSzPct val="100000"/>
              <a:buFont typeface="Wingdings" charset="2"/>
              <a:buChar char="§"/>
            </a:pPr>
            <a:r>
              <a:rPr lang="en-US" sz="2400" b="1" dirty="0">
                <a:solidFill>
                  <a:schemeClr val="accent1">
                    <a:lumMod val="50000"/>
                  </a:schemeClr>
                </a:solidFill>
                <a:latin typeface="Bierstadt" panose="020B0004020202020204" pitchFamily="34" charset="0"/>
                <a:ea typeface="Helvetica Neue" charset="0"/>
                <a:cs typeface="Helvetica Neue" charset="0"/>
              </a:rPr>
              <a:t>Access Pattern:</a:t>
            </a:r>
            <a:r>
              <a:rPr lang="en-US" sz="2400" dirty="0">
                <a:solidFill>
                  <a:schemeClr val="accent1">
                    <a:lumMod val="50000"/>
                  </a:schemeClr>
                </a:solidFill>
                <a:latin typeface="Bierstadt" panose="020B0004020202020204" pitchFamily="34" charset="0"/>
                <a:ea typeface="Helvetica Neue" charset="0"/>
                <a:cs typeface="Helvetica Neue" charset="0"/>
              </a:rPr>
              <a:t> [IKK’12, CGPR’14, ZKP’16, LCNL’22, OK’22].</a:t>
            </a:r>
          </a:p>
          <a:p>
            <a:pPr>
              <a:lnSpc>
                <a:spcPct val="150000"/>
              </a:lnSpc>
              <a:buSzPct val="100000"/>
              <a:buFont typeface="Wingdings" charset="2"/>
              <a:buChar char="§"/>
            </a:pPr>
            <a:r>
              <a:rPr lang="en-US" sz="2400" b="1" dirty="0">
                <a:solidFill>
                  <a:schemeClr val="accent1">
                    <a:lumMod val="50000"/>
                  </a:schemeClr>
                </a:solidFill>
                <a:latin typeface="Bierstadt" panose="020B0004020202020204" pitchFamily="34" charset="0"/>
                <a:ea typeface="Helvetica Neue" charset="0"/>
                <a:cs typeface="Helvetica Neue" charset="0"/>
              </a:rPr>
              <a:t>Volume Pattern:</a:t>
            </a:r>
            <a:r>
              <a:rPr lang="en-US" sz="2400" dirty="0">
                <a:solidFill>
                  <a:schemeClr val="accent1">
                    <a:lumMod val="50000"/>
                  </a:schemeClr>
                </a:solidFill>
                <a:latin typeface="Bierstadt" panose="020B0004020202020204" pitchFamily="34" charset="0"/>
                <a:ea typeface="Helvetica Neue" charset="0"/>
                <a:cs typeface="Helvetica Neue" charset="0"/>
              </a:rPr>
              <a:t> [BKM’19, LCNL’22, OK’22, ZWXYL’23].</a:t>
            </a:r>
          </a:p>
          <a:p>
            <a:pPr>
              <a:lnSpc>
                <a:spcPct val="150000"/>
              </a:lnSpc>
              <a:buSzPct val="100000"/>
              <a:buFont typeface="Wingdings" charset="2"/>
              <a:buChar char="§"/>
            </a:pPr>
            <a:r>
              <a:rPr lang="en-US" sz="2400" b="1" dirty="0">
                <a:solidFill>
                  <a:schemeClr val="accent1">
                    <a:lumMod val="50000"/>
                  </a:schemeClr>
                </a:solidFill>
                <a:latin typeface="Bierstadt" panose="020B0004020202020204" pitchFamily="34" charset="0"/>
                <a:ea typeface="Helvetica Neue" charset="0"/>
                <a:cs typeface="Helvetica Neue" charset="0"/>
              </a:rPr>
              <a:t>Update Pattern: </a:t>
            </a:r>
            <a:r>
              <a:rPr lang="en-US" sz="2400" dirty="0">
                <a:solidFill>
                  <a:schemeClr val="accent1">
                    <a:lumMod val="50000"/>
                  </a:schemeClr>
                </a:solidFill>
                <a:latin typeface="Bierstadt" panose="020B0004020202020204" pitchFamily="34" charset="0"/>
                <a:ea typeface="Helvetica Neue" charset="0"/>
                <a:cs typeface="Helvetica Neue" charset="0"/>
              </a:rPr>
              <a:t>[ACMR’16, RACM’17].</a:t>
            </a:r>
          </a:p>
        </p:txBody>
      </p:sp>
      <p:pic>
        <p:nvPicPr>
          <p:cNvPr id="4" name="Picture 2" descr="Image result for evil icon png">
            <a:extLst>
              <a:ext uri="{FF2B5EF4-FFF2-40B4-BE49-F238E27FC236}">
                <a16:creationId xmlns:a16="http://schemas.microsoft.com/office/drawing/2014/main" id="{A211605D-7C9C-32AC-3DD1-AD1763155F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09512" y="5575771"/>
            <a:ext cx="771422" cy="792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0E7EDE-1C3A-90DE-1F3A-34E60CD8DF82}"/>
              </a:ext>
            </a:extLst>
          </p:cNvPr>
          <p:cNvSpPr txBox="1"/>
          <p:nvPr/>
        </p:nvSpPr>
        <p:spPr>
          <a:xfrm>
            <a:off x="4252646" y="5537469"/>
            <a:ext cx="4481227" cy="830997"/>
          </a:xfrm>
          <a:prstGeom prst="rect">
            <a:avLst/>
          </a:prstGeom>
          <a:noFill/>
        </p:spPr>
        <p:txBody>
          <a:bodyPr wrap="none" rtlCol="0">
            <a:spAutoFit/>
          </a:bodyPr>
          <a:lstStyle/>
          <a:p>
            <a:pPr marL="342900" indent="-342900">
              <a:buFont typeface="Wingdings" pitchFamily="2" charset="2"/>
              <a:buChar char="Ø"/>
            </a:pPr>
            <a:r>
              <a:rPr lang="en-US" sz="2400" dirty="0">
                <a:solidFill>
                  <a:schemeClr val="accent1">
                    <a:lumMod val="50000"/>
                  </a:schemeClr>
                </a:solidFill>
                <a:latin typeface="Bierstadt" panose="020B0004020202020204" pitchFamily="34" charset="0"/>
              </a:rPr>
              <a:t>Discover keywords in queries.</a:t>
            </a:r>
          </a:p>
          <a:p>
            <a:pPr marL="342900" indent="-342900">
              <a:buFont typeface="Wingdings" pitchFamily="2" charset="2"/>
              <a:buChar char="Ø"/>
            </a:pPr>
            <a:r>
              <a:rPr lang="en-US" sz="2400" dirty="0">
                <a:solidFill>
                  <a:schemeClr val="accent1">
                    <a:lumMod val="50000"/>
                  </a:schemeClr>
                </a:solidFill>
                <a:latin typeface="Bierstadt" panose="020B0004020202020204" pitchFamily="34" charset="0"/>
              </a:rPr>
              <a:t>Recover document plaintext.</a:t>
            </a:r>
          </a:p>
        </p:txBody>
      </p:sp>
      <p:sp>
        <p:nvSpPr>
          <p:cNvPr id="6" name="TextBox 5">
            <a:extLst>
              <a:ext uri="{FF2B5EF4-FFF2-40B4-BE49-F238E27FC236}">
                <a16:creationId xmlns:a16="http://schemas.microsoft.com/office/drawing/2014/main" id="{E3CBB698-194B-B8A4-B0AD-E2C761E303B1}"/>
              </a:ext>
            </a:extLst>
          </p:cNvPr>
          <p:cNvSpPr txBox="1"/>
          <p:nvPr/>
        </p:nvSpPr>
        <p:spPr>
          <a:xfrm>
            <a:off x="962027" y="4575641"/>
            <a:ext cx="5398657" cy="461665"/>
          </a:xfrm>
          <a:prstGeom prst="rect">
            <a:avLst/>
          </a:prstGeom>
          <a:noFill/>
        </p:spPr>
        <p:txBody>
          <a:bodyPr wrap="none" rtlCol="0">
            <a:spAutoFit/>
          </a:bodyPr>
          <a:lstStyle/>
          <a:p>
            <a:r>
              <a:rPr lang="en-US" sz="2400" dirty="0">
                <a:solidFill>
                  <a:schemeClr val="accent1">
                    <a:lumMod val="50000"/>
                  </a:schemeClr>
                </a:solidFill>
                <a:latin typeface="Bierstadt" panose="020B0004020202020204" pitchFamily="34" charset="0"/>
                <a:ea typeface="Helvetica Neue" charset="0"/>
                <a:cs typeface="Helvetica Neue" charset="0"/>
              </a:rPr>
              <a:t>….[PW’16, KKNO’16, GTS’17, PWLP’20]</a:t>
            </a:r>
            <a:endParaRPr lang="en-US" sz="2400" dirty="0"/>
          </a:p>
        </p:txBody>
      </p:sp>
      <p:grpSp>
        <p:nvGrpSpPr>
          <p:cNvPr id="7" name="Group 6">
            <a:extLst>
              <a:ext uri="{FF2B5EF4-FFF2-40B4-BE49-F238E27FC236}">
                <a16:creationId xmlns:a16="http://schemas.microsoft.com/office/drawing/2014/main" id="{779AAD99-FAFF-EBB9-9675-F7767FA3F1A4}"/>
              </a:ext>
            </a:extLst>
          </p:cNvPr>
          <p:cNvGrpSpPr/>
          <p:nvPr/>
        </p:nvGrpSpPr>
        <p:grpSpPr>
          <a:xfrm>
            <a:off x="8508921" y="2672624"/>
            <a:ext cx="2486116" cy="3229545"/>
            <a:chOff x="4427383" y="346074"/>
            <a:chExt cx="2486116" cy="3229545"/>
          </a:xfrm>
        </p:grpSpPr>
        <p:grpSp>
          <p:nvGrpSpPr>
            <p:cNvPr id="8" name="Group 7">
              <a:extLst>
                <a:ext uri="{FF2B5EF4-FFF2-40B4-BE49-F238E27FC236}">
                  <a16:creationId xmlns:a16="http://schemas.microsoft.com/office/drawing/2014/main" id="{409A7F00-8639-607E-6389-D5001C1C26EE}"/>
                </a:ext>
              </a:extLst>
            </p:cNvPr>
            <p:cNvGrpSpPr/>
            <p:nvPr/>
          </p:nvGrpSpPr>
          <p:grpSpPr>
            <a:xfrm>
              <a:off x="4427383" y="346074"/>
              <a:ext cx="2486116" cy="3229545"/>
              <a:chOff x="2788852" y="-75345"/>
              <a:chExt cx="2486116" cy="3229545"/>
            </a:xfrm>
          </p:grpSpPr>
          <p:grpSp>
            <p:nvGrpSpPr>
              <p:cNvPr id="11" name="Group 10">
                <a:extLst>
                  <a:ext uri="{FF2B5EF4-FFF2-40B4-BE49-F238E27FC236}">
                    <a16:creationId xmlns:a16="http://schemas.microsoft.com/office/drawing/2014/main" id="{3388F4BA-891A-2225-AE0B-71A7B7E3074F}"/>
                  </a:ext>
                </a:extLst>
              </p:cNvPr>
              <p:cNvGrpSpPr/>
              <p:nvPr/>
            </p:nvGrpSpPr>
            <p:grpSpPr>
              <a:xfrm>
                <a:off x="2788852" y="-75345"/>
                <a:ext cx="2486116" cy="3229545"/>
                <a:chOff x="4533946" y="2047174"/>
                <a:chExt cx="1831271" cy="2378880"/>
              </a:xfrm>
            </p:grpSpPr>
            <p:pic>
              <p:nvPicPr>
                <p:cNvPr id="13" name="Picture 12">
                  <a:extLst>
                    <a:ext uri="{FF2B5EF4-FFF2-40B4-BE49-F238E27FC236}">
                      <a16:creationId xmlns:a16="http://schemas.microsoft.com/office/drawing/2014/main" id="{E954148B-CE9D-C925-DCAB-250DB7406939}"/>
                    </a:ext>
                  </a:extLst>
                </p:cNvPr>
                <p:cNvPicPr>
                  <a:picLocks noChangeAspect="1"/>
                </p:cNvPicPr>
                <p:nvPr/>
              </p:nvPicPr>
              <p:blipFill>
                <a:blip r:embed="rId4"/>
                <a:stretch>
                  <a:fillRect/>
                </a:stretch>
              </p:blipFill>
              <p:spPr>
                <a:xfrm>
                  <a:off x="4533946" y="2047174"/>
                  <a:ext cx="1831271" cy="2378880"/>
                </a:xfrm>
                <a:prstGeom prst="rect">
                  <a:avLst/>
                </a:prstGeom>
                <a:ln>
                  <a:noFill/>
                </a:ln>
              </p:spPr>
            </p:pic>
            <p:pic>
              <p:nvPicPr>
                <p:cNvPr id="14" name="Picture 13">
                  <a:extLst>
                    <a:ext uri="{FF2B5EF4-FFF2-40B4-BE49-F238E27FC236}">
                      <a16:creationId xmlns:a16="http://schemas.microsoft.com/office/drawing/2014/main" id="{29451B8F-8F6E-967C-4799-301783A4B1BB}"/>
                    </a:ext>
                  </a:extLst>
                </p:cNvPr>
                <p:cNvPicPr>
                  <a:picLocks noChangeAspect="1"/>
                </p:cNvPicPr>
                <p:nvPr/>
              </p:nvPicPr>
              <p:blipFill>
                <a:blip r:embed="rId5"/>
                <a:stretch>
                  <a:fillRect/>
                </a:stretch>
              </p:blipFill>
              <p:spPr>
                <a:xfrm>
                  <a:off x="5574352" y="3070037"/>
                  <a:ext cx="711797" cy="759361"/>
                </a:xfrm>
                <a:prstGeom prst="rect">
                  <a:avLst/>
                </a:prstGeom>
                <a:effectLst>
                  <a:innerShdw blurRad="63500" dist="50800" dir="13500000">
                    <a:prstClr val="black">
                      <a:alpha val="50000"/>
                    </a:prstClr>
                  </a:innerShdw>
                </a:effectLst>
              </p:spPr>
            </p:pic>
          </p:grpSp>
          <p:pic>
            <p:nvPicPr>
              <p:cNvPr id="12" name="Picture 2" descr="Icedrive Review 2022 [Pricing, Features &amp;amp; Lifetime Cloud Storage]">
                <a:extLst>
                  <a:ext uri="{FF2B5EF4-FFF2-40B4-BE49-F238E27FC236}">
                    <a16:creationId xmlns:a16="http://schemas.microsoft.com/office/drawing/2014/main" id="{6EA00FC6-EF83-5452-D516-079605A0C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641" y="1158645"/>
                <a:ext cx="1010865" cy="33620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Web Access - Tresorit">
              <a:extLst>
                <a:ext uri="{FF2B5EF4-FFF2-40B4-BE49-F238E27FC236}">
                  <a16:creationId xmlns:a16="http://schemas.microsoft.com/office/drawing/2014/main" id="{00151A54-7FBC-C409-CAD6-61DF17D8F1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2949" y="1208328"/>
              <a:ext cx="498480" cy="554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reVeil Review | PCMag">
              <a:extLst>
                <a:ext uri="{FF2B5EF4-FFF2-40B4-BE49-F238E27FC236}">
                  <a16:creationId xmlns:a16="http://schemas.microsoft.com/office/drawing/2014/main" id="{1E3642A4-3A9A-ADE1-57E1-4251F16A91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4427" y="1935129"/>
              <a:ext cx="797417" cy="44861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A picture containing drawing&#10;&#10;Description automatically generated">
            <a:extLst>
              <a:ext uri="{FF2B5EF4-FFF2-40B4-BE49-F238E27FC236}">
                <a16:creationId xmlns:a16="http://schemas.microsoft.com/office/drawing/2014/main" id="{59A4CA76-1D8C-1B25-C966-5810EE1E26EC}"/>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tretch>
            <a:fillRect/>
          </a:stretch>
        </p:blipFill>
        <p:spPr>
          <a:xfrm>
            <a:off x="10918285" y="3268611"/>
            <a:ext cx="855412" cy="923844"/>
          </a:xfrm>
          <a:prstGeom prst="rect">
            <a:avLst/>
          </a:prstGeom>
        </p:spPr>
      </p:pic>
    </p:spTree>
    <p:extLst>
      <p:ext uri="{BB962C8B-B14F-4D97-AF65-F5344CB8AC3E}">
        <p14:creationId xmlns:p14="http://schemas.microsoft.com/office/powerpoint/2010/main" val="24595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a:xfrm>
            <a:off x="838200" y="479458"/>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System and Threat Model</a:t>
            </a:r>
          </a:p>
        </p:txBody>
      </p:sp>
      <p:pic>
        <p:nvPicPr>
          <p:cNvPr id="7" name="Picture 6" descr="A picture containing graphical user interface&#10;&#10;Description automatically generated">
            <a:extLst>
              <a:ext uri="{FF2B5EF4-FFF2-40B4-BE49-F238E27FC236}">
                <a16:creationId xmlns:a16="http://schemas.microsoft.com/office/drawing/2014/main" id="{B9A54DFB-ED12-061A-53FC-E8DD07446927}"/>
              </a:ext>
            </a:extLst>
          </p:cNvPr>
          <p:cNvPicPr>
            <a:picLocks noChangeAspect="1"/>
          </p:cNvPicPr>
          <p:nvPr/>
        </p:nvPicPr>
        <p:blipFill>
          <a:blip r:embed="rId3"/>
          <a:stretch>
            <a:fillRect/>
          </a:stretch>
        </p:blipFill>
        <p:spPr>
          <a:xfrm flipH="1">
            <a:off x="838198" y="4424175"/>
            <a:ext cx="811395" cy="811395"/>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23B3790D-1FC3-768A-D79E-770F26644179}"/>
              </a:ext>
            </a:extLst>
          </p:cNvPr>
          <p:cNvPicPr>
            <a:picLocks noChangeAspect="1"/>
          </p:cNvPicPr>
          <p:nvPr/>
        </p:nvPicPr>
        <p:blipFill>
          <a:blip r:embed="rId3"/>
          <a:stretch>
            <a:fillRect/>
          </a:stretch>
        </p:blipFill>
        <p:spPr>
          <a:xfrm flipH="1">
            <a:off x="5365603" y="4424175"/>
            <a:ext cx="811395" cy="811395"/>
          </a:xfrm>
          <a:prstGeom prst="rect">
            <a:avLst/>
          </a:prstGeom>
        </p:spPr>
      </p:pic>
      <p:pic>
        <p:nvPicPr>
          <p:cNvPr id="9" name="Picture 8">
            <a:extLst>
              <a:ext uri="{FF2B5EF4-FFF2-40B4-BE49-F238E27FC236}">
                <a16:creationId xmlns:a16="http://schemas.microsoft.com/office/drawing/2014/main" id="{649DE647-07E7-94AB-7096-978D4BB0225F}"/>
              </a:ext>
            </a:extLst>
          </p:cNvPr>
          <p:cNvPicPr>
            <a:picLocks noChangeAspect="1"/>
          </p:cNvPicPr>
          <p:nvPr/>
        </p:nvPicPr>
        <p:blipFill>
          <a:blip r:embed="rId4"/>
          <a:stretch>
            <a:fillRect/>
          </a:stretch>
        </p:blipFill>
        <p:spPr>
          <a:xfrm>
            <a:off x="1001023" y="4574121"/>
            <a:ext cx="511501" cy="511501"/>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E904E26E-BFB2-9FAB-FF1A-2E7824C95612}"/>
              </a:ext>
            </a:extLst>
          </p:cNvPr>
          <p:cNvPicPr>
            <a:picLocks noChangeAspect="1"/>
          </p:cNvPicPr>
          <p:nvPr/>
        </p:nvPicPr>
        <p:blipFill>
          <a:blip r:embed="rId3"/>
          <a:stretch>
            <a:fillRect/>
          </a:stretch>
        </p:blipFill>
        <p:spPr>
          <a:xfrm flipH="1">
            <a:off x="3304310" y="3465262"/>
            <a:ext cx="811395" cy="811395"/>
          </a:xfrm>
          <a:prstGeom prst="rect">
            <a:avLst/>
          </a:prstGeom>
        </p:spPr>
      </p:pic>
      <p:pic>
        <p:nvPicPr>
          <p:cNvPr id="24" name="Picture 23">
            <a:extLst>
              <a:ext uri="{FF2B5EF4-FFF2-40B4-BE49-F238E27FC236}">
                <a16:creationId xmlns:a16="http://schemas.microsoft.com/office/drawing/2014/main" id="{5ECC292A-CE50-9BCC-84FB-0895967C95ED}"/>
              </a:ext>
            </a:extLst>
          </p:cNvPr>
          <p:cNvPicPr>
            <a:picLocks noChangeAspect="1"/>
          </p:cNvPicPr>
          <p:nvPr/>
        </p:nvPicPr>
        <p:blipFill>
          <a:blip r:embed="rId4"/>
          <a:stretch>
            <a:fillRect/>
          </a:stretch>
        </p:blipFill>
        <p:spPr>
          <a:xfrm>
            <a:off x="3454256" y="3632241"/>
            <a:ext cx="511501" cy="511501"/>
          </a:xfrm>
          <a:prstGeom prst="rect">
            <a:avLst/>
          </a:prstGeom>
        </p:spPr>
      </p:pic>
      <p:pic>
        <p:nvPicPr>
          <p:cNvPr id="29" name="Picture 28" descr="Logo, icon&#10;&#10;Description automatically generated">
            <a:extLst>
              <a:ext uri="{FF2B5EF4-FFF2-40B4-BE49-F238E27FC236}">
                <a16:creationId xmlns:a16="http://schemas.microsoft.com/office/drawing/2014/main" id="{01AAC19E-7575-11C9-8A5A-B74CB59560AE}"/>
              </a:ext>
            </a:extLst>
          </p:cNvPr>
          <p:cNvPicPr>
            <a:picLocks noChangeAspect="1"/>
          </p:cNvPicPr>
          <p:nvPr/>
        </p:nvPicPr>
        <p:blipFill>
          <a:blip r:embed="rId5"/>
          <a:stretch>
            <a:fillRect/>
          </a:stretch>
        </p:blipFill>
        <p:spPr>
          <a:xfrm>
            <a:off x="5557916" y="4588426"/>
            <a:ext cx="452526" cy="497196"/>
          </a:xfrm>
          <a:prstGeom prst="rect">
            <a:avLst/>
          </a:prstGeom>
        </p:spPr>
      </p:pic>
      <p:sp>
        <p:nvSpPr>
          <p:cNvPr id="32" name="TextBox 31">
            <a:extLst>
              <a:ext uri="{FF2B5EF4-FFF2-40B4-BE49-F238E27FC236}">
                <a16:creationId xmlns:a16="http://schemas.microsoft.com/office/drawing/2014/main" id="{E0AF04EE-F1BC-E1FA-B1CE-6AB5E5229F95}"/>
              </a:ext>
            </a:extLst>
          </p:cNvPr>
          <p:cNvSpPr txBox="1"/>
          <p:nvPr/>
        </p:nvSpPr>
        <p:spPr>
          <a:xfrm>
            <a:off x="7046343" y="2656250"/>
            <a:ext cx="5066387" cy="2262158"/>
          </a:xfrm>
          <a:prstGeom prst="rect">
            <a:avLst/>
          </a:prstGeom>
          <a:noFill/>
        </p:spPr>
        <p:txBody>
          <a:bodyPr wrap="none" rtlCol="0">
            <a:spAutoFit/>
          </a:bodyPr>
          <a:lstStyle/>
          <a:p>
            <a:pPr>
              <a:lnSpc>
                <a:spcPct val="150000"/>
              </a:lnSpc>
            </a:pPr>
            <a:r>
              <a:rPr lang="en-US" sz="2400" b="1" dirty="0">
                <a:solidFill>
                  <a:schemeClr val="accent1">
                    <a:lumMod val="50000"/>
                  </a:schemeClr>
                </a:solidFill>
                <a:latin typeface="Bierstadt" panose="020B0004020202020204" pitchFamily="34" charset="0"/>
              </a:rPr>
              <a:t>Malicious Security:</a:t>
            </a:r>
          </a:p>
          <a:p>
            <a:pPr marL="285750" indent="-285750">
              <a:lnSpc>
                <a:spcPct val="150000"/>
              </a:lnSpc>
              <a:buFont typeface="Arial" panose="020B0604020202020204" pitchFamily="34" charset="0"/>
              <a:buChar char="•"/>
            </a:pPr>
            <a:r>
              <a:rPr lang="en-US" sz="2400" dirty="0">
                <a:solidFill>
                  <a:schemeClr val="accent1">
                    <a:lumMod val="50000"/>
                  </a:schemeClr>
                </a:solidFill>
                <a:latin typeface="Bierstadt" panose="020B0004020202020204" pitchFamily="34" charset="0"/>
              </a:rPr>
              <a:t>Malicious users</a:t>
            </a:r>
          </a:p>
          <a:p>
            <a:pPr marL="285750" indent="-285750">
              <a:lnSpc>
                <a:spcPct val="150000"/>
              </a:lnSpc>
              <a:buFont typeface="Arial" panose="020B0604020202020204" pitchFamily="34" charset="0"/>
              <a:buChar char="•"/>
            </a:pPr>
            <a:r>
              <a:rPr lang="en-US" sz="2400" dirty="0">
                <a:solidFill>
                  <a:schemeClr val="accent1">
                    <a:lumMod val="50000"/>
                  </a:schemeClr>
                </a:solidFill>
                <a:latin typeface="Bierstadt" panose="020B0004020202020204" pitchFamily="34" charset="0"/>
              </a:rPr>
              <a:t>Malicious servers</a:t>
            </a:r>
          </a:p>
          <a:p>
            <a:pPr marL="285750" indent="-285750">
              <a:lnSpc>
                <a:spcPct val="150000"/>
              </a:lnSpc>
              <a:buFont typeface="Arial" panose="020B0604020202020204" pitchFamily="34" charset="0"/>
              <a:buChar char="•"/>
            </a:pPr>
            <a:r>
              <a:rPr lang="en-US" sz="2400" dirty="0">
                <a:solidFill>
                  <a:schemeClr val="accent1">
                    <a:lumMod val="50000"/>
                  </a:schemeClr>
                </a:solidFill>
                <a:latin typeface="Bierstadt" panose="020B0004020202020204" pitchFamily="34" charset="0"/>
              </a:rPr>
              <a:t>Collusion between users &amp; servers</a:t>
            </a:r>
          </a:p>
        </p:txBody>
      </p:sp>
      <p:pic>
        <p:nvPicPr>
          <p:cNvPr id="3" name="Picture 16">
            <a:extLst>
              <a:ext uri="{FF2B5EF4-FFF2-40B4-BE49-F238E27FC236}">
                <a16:creationId xmlns:a16="http://schemas.microsoft.com/office/drawing/2014/main" id="{90C0B334-361A-9608-2FDF-1CE17772686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1" t="16923" r="18842"/>
          <a:stretch/>
        </p:blipFill>
        <p:spPr bwMode="auto">
          <a:xfrm>
            <a:off x="2152607" y="5387657"/>
            <a:ext cx="668802" cy="903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Related image">
            <a:extLst>
              <a:ext uri="{FF2B5EF4-FFF2-40B4-BE49-F238E27FC236}">
                <a16:creationId xmlns:a16="http://schemas.microsoft.com/office/drawing/2014/main" id="{4C9E2FD5-1007-DCA2-21A2-224307B7F2A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192" t="16923" r="18842"/>
          <a:stretch/>
        </p:blipFill>
        <p:spPr bwMode="auto">
          <a:xfrm>
            <a:off x="3395082" y="5387657"/>
            <a:ext cx="629852" cy="896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a:extLst>
              <a:ext uri="{FF2B5EF4-FFF2-40B4-BE49-F238E27FC236}">
                <a16:creationId xmlns:a16="http://schemas.microsoft.com/office/drawing/2014/main" id="{45DBED14-525E-8BB7-28E3-0E11EDB0F50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1" t="16923" r="18842"/>
          <a:stretch/>
        </p:blipFill>
        <p:spPr bwMode="auto">
          <a:xfrm>
            <a:off x="4503478" y="5381275"/>
            <a:ext cx="668802" cy="903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wearing a suit and tie&#10;&#10;Description automatically generated with low confidence">
            <a:extLst>
              <a:ext uri="{FF2B5EF4-FFF2-40B4-BE49-F238E27FC236}">
                <a16:creationId xmlns:a16="http://schemas.microsoft.com/office/drawing/2014/main" id="{60DCEE1E-ED91-C2CB-AD35-1514909BC7E5}"/>
              </a:ext>
            </a:extLst>
          </p:cNvPr>
          <p:cNvPicPr>
            <a:picLocks noChangeAspect="1"/>
          </p:cNvPicPr>
          <p:nvPr/>
        </p:nvPicPr>
        <p:blipFill>
          <a:blip r:embed="rId8"/>
          <a:stretch>
            <a:fillRect/>
          </a:stretch>
        </p:blipFill>
        <p:spPr>
          <a:xfrm>
            <a:off x="3114741" y="1777610"/>
            <a:ext cx="1190529" cy="1190529"/>
          </a:xfrm>
          <a:prstGeom prst="rect">
            <a:avLst/>
          </a:prstGeom>
        </p:spPr>
      </p:pic>
      <p:sp>
        <p:nvSpPr>
          <p:cNvPr id="11" name="TextBox 10">
            <a:extLst>
              <a:ext uri="{FF2B5EF4-FFF2-40B4-BE49-F238E27FC236}">
                <a16:creationId xmlns:a16="http://schemas.microsoft.com/office/drawing/2014/main" id="{B164EC5F-EB64-84C0-5BAF-5FF4AA7B2FEE}"/>
              </a:ext>
            </a:extLst>
          </p:cNvPr>
          <p:cNvSpPr txBox="1"/>
          <p:nvPr/>
        </p:nvSpPr>
        <p:spPr>
          <a:xfrm>
            <a:off x="4115705" y="2155747"/>
            <a:ext cx="3042821" cy="461665"/>
          </a:xfrm>
          <a:prstGeom prst="rect">
            <a:avLst/>
          </a:prstGeom>
          <a:noFill/>
        </p:spPr>
        <p:txBody>
          <a:bodyPr wrap="none" rtlCol="0">
            <a:spAutoFit/>
          </a:bodyPr>
          <a:lstStyle/>
          <a:p>
            <a:pPr marL="342900" indent="-342900">
              <a:buFont typeface="Wingdings" pitchFamily="2" charset="2"/>
              <a:buChar char="v"/>
            </a:pPr>
            <a:r>
              <a:rPr lang="en-US" sz="2400" dirty="0">
                <a:solidFill>
                  <a:srgbClr val="FF0000"/>
                </a:solidFill>
                <a:latin typeface="Bierstadt" panose="020B0004020202020204" pitchFamily="34" charset="0"/>
              </a:rPr>
              <a:t>A document owner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B93E82-2D3E-91B2-1D92-54C391FB325F}"/>
                  </a:ext>
                </a:extLst>
              </p:cNvPr>
              <p:cNvSpPr txBox="1"/>
              <p:nvPr/>
            </p:nvSpPr>
            <p:spPr>
              <a:xfrm>
                <a:off x="1736222" y="3625467"/>
                <a:ext cx="1378519" cy="461665"/>
              </a:xfrm>
              <a:prstGeom prst="rect">
                <a:avLst/>
              </a:prstGeom>
              <a:noFill/>
            </p:spPr>
            <p:txBody>
              <a:bodyPr wrap="none" rtlCol="0">
                <a:spAutoFit/>
              </a:bodyPr>
              <a:lstStyle/>
              <a:p>
                <a14:m>
                  <m:oMath xmlns:m="http://schemas.openxmlformats.org/officeDocument/2006/math">
                    <m:r>
                      <a:rPr lang="en-US" sz="2400" i="1" smtClean="0">
                        <a:solidFill>
                          <a:schemeClr val="accent2">
                            <a:lumMod val="50000"/>
                          </a:schemeClr>
                        </a:solidFill>
                        <a:latin typeface="Cambria Math" panose="02040503050406030204" pitchFamily="18" charset="0"/>
                        <a:ea typeface="Cambria Math" panose="02040503050406030204" pitchFamily="18" charset="0"/>
                      </a:rPr>
                      <m:t>ℓ</m:t>
                    </m:r>
                  </m:oMath>
                </a14:m>
                <a:r>
                  <a:rPr lang="en-US" sz="2400" dirty="0">
                    <a:solidFill>
                      <a:schemeClr val="accent2">
                        <a:lumMod val="50000"/>
                      </a:schemeClr>
                    </a:solidFill>
                    <a:latin typeface="Bierstadt" panose="020B0004020202020204" pitchFamily="34" charset="0"/>
                  </a:rPr>
                  <a:t> servers</a:t>
                </a:r>
              </a:p>
            </p:txBody>
          </p:sp>
        </mc:Choice>
        <mc:Fallback xmlns="">
          <p:sp>
            <p:nvSpPr>
              <p:cNvPr id="6" name="TextBox 5">
                <a:extLst>
                  <a:ext uri="{FF2B5EF4-FFF2-40B4-BE49-F238E27FC236}">
                    <a16:creationId xmlns:a16="http://schemas.microsoft.com/office/drawing/2014/main" id="{ACB93E82-2D3E-91B2-1D92-54C391FB325F}"/>
                  </a:ext>
                </a:extLst>
              </p:cNvPr>
              <p:cNvSpPr txBox="1">
                <a:spLocks noRot="1" noChangeAspect="1" noMove="1" noResize="1" noEditPoints="1" noAdjustHandles="1" noChangeArrowheads="1" noChangeShapeType="1" noTextEdit="1"/>
              </p:cNvSpPr>
              <p:nvPr/>
            </p:nvSpPr>
            <p:spPr>
              <a:xfrm>
                <a:off x="1736222" y="3625467"/>
                <a:ext cx="1378519" cy="461665"/>
              </a:xfrm>
              <a:prstGeom prst="rect">
                <a:avLst/>
              </a:prstGeom>
              <a:blipFill>
                <a:blip r:embed="rId9"/>
                <a:stretch>
                  <a:fillRect l="-909" t="-8108" r="-545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4603F1-9A3D-23A0-FB6C-D9C80F5083B8}"/>
                  </a:ext>
                </a:extLst>
              </p:cNvPr>
              <p:cNvSpPr txBox="1"/>
              <p:nvPr/>
            </p:nvSpPr>
            <p:spPr>
              <a:xfrm>
                <a:off x="5396253" y="5839185"/>
                <a:ext cx="1110560"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50000"/>
                          </a:schemeClr>
                        </a:solidFill>
                        <a:latin typeface="Cambria Math" panose="02040503050406030204" pitchFamily="18" charset="0"/>
                      </a:rPr>
                      <m:t>𝑡</m:t>
                    </m:r>
                  </m:oMath>
                </a14:m>
                <a:r>
                  <a:rPr lang="en-US" sz="2400" dirty="0">
                    <a:solidFill>
                      <a:schemeClr val="accent6">
                        <a:lumMod val="50000"/>
                      </a:schemeClr>
                    </a:solidFill>
                    <a:latin typeface="Bierstadt" panose="020B0004020202020204" pitchFamily="34" charset="0"/>
                  </a:rPr>
                  <a:t> users</a:t>
                </a:r>
              </a:p>
            </p:txBody>
          </p:sp>
        </mc:Choice>
        <mc:Fallback xmlns="">
          <p:sp>
            <p:nvSpPr>
              <p:cNvPr id="12" name="TextBox 11">
                <a:extLst>
                  <a:ext uri="{FF2B5EF4-FFF2-40B4-BE49-F238E27FC236}">
                    <a16:creationId xmlns:a16="http://schemas.microsoft.com/office/drawing/2014/main" id="{364603F1-9A3D-23A0-FB6C-D9C80F5083B8}"/>
                  </a:ext>
                </a:extLst>
              </p:cNvPr>
              <p:cNvSpPr txBox="1">
                <a:spLocks noRot="1" noChangeAspect="1" noMove="1" noResize="1" noEditPoints="1" noAdjustHandles="1" noChangeArrowheads="1" noChangeShapeType="1" noTextEdit="1"/>
              </p:cNvSpPr>
              <p:nvPr/>
            </p:nvSpPr>
            <p:spPr>
              <a:xfrm>
                <a:off x="5396253" y="5839185"/>
                <a:ext cx="1110560" cy="461665"/>
              </a:xfrm>
              <a:prstGeom prst="rect">
                <a:avLst/>
              </a:prstGeom>
              <a:blipFill>
                <a:blip r:embed="rId10"/>
                <a:stretch>
                  <a:fillRect t="-7895" r="-6742" b="-26316"/>
                </a:stretch>
              </a:blipFill>
            </p:spPr>
            <p:txBody>
              <a:bodyPr/>
              <a:lstStyle/>
              <a:p>
                <a:r>
                  <a:rPr lang="en-US">
                    <a:noFill/>
                  </a:rPr>
                  <a:t> </a:t>
                </a:r>
              </a:p>
            </p:txBody>
          </p:sp>
        </mc:Fallback>
      </mc:AlternateContent>
    </p:spTree>
    <p:extLst>
      <p:ext uri="{BB962C8B-B14F-4D97-AF65-F5344CB8AC3E}">
        <p14:creationId xmlns:p14="http://schemas.microsoft.com/office/powerpoint/2010/main" val="28736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par>
                                <p:cTn id="39" presetID="3" presetClass="entr" presetSubtype="1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linds(horizontal)">
                                      <p:cBhvr>
                                        <p:cTn id="41" dur="500"/>
                                        <p:tgtEl>
                                          <p:spTgt spid="4"/>
                                        </p:tgtEl>
                                      </p:cBhvr>
                                    </p:animEffect>
                                  </p:childTnLst>
                                </p:cTn>
                              </p:par>
                              <p:par>
                                <p:cTn id="42" presetID="3"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 grpId="0"/>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System Design</a:t>
            </a:r>
          </a:p>
        </p:txBody>
      </p:sp>
      <p:sp>
        <p:nvSpPr>
          <p:cNvPr id="3" name="Rectangle 2">
            <a:extLst>
              <a:ext uri="{FF2B5EF4-FFF2-40B4-BE49-F238E27FC236}">
                <a16:creationId xmlns:a16="http://schemas.microsoft.com/office/drawing/2014/main" id="{7CE924DA-5C07-F9C1-6197-B5101E99E878}"/>
              </a:ext>
            </a:extLst>
          </p:cNvPr>
          <p:cNvSpPr/>
          <p:nvPr/>
        </p:nvSpPr>
        <p:spPr>
          <a:xfrm>
            <a:off x="4408565" y="5422107"/>
            <a:ext cx="3395417" cy="13908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2E8CE9-6AEB-D792-8509-2275230DAC0C}"/>
              </a:ext>
            </a:extLst>
          </p:cNvPr>
          <p:cNvPicPr>
            <a:picLocks noChangeAspect="1"/>
          </p:cNvPicPr>
          <p:nvPr/>
        </p:nvPicPr>
        <p:blipFill>
          <a:blip r:embed="rId3"/>
          <a:stretch>
            <a:fillRect/>
          </a:stretch>
        </p:blipFill>
        <p:spPr>
          <a:xfrm>
            <a:off x="6716775" y="5776484"/>
            <a:ext cx="737754" cy="727139"/>
          </a:xfrm>
          <a:prstGeom prst="rect">
            <a:avLst/>
          </a:prstGeom>
        </p:spPr>
      </p:pic>
      <p:pic>
        <p:nvPicPr>
          <p:cNvPr id="5" name="Picture 4">
            <a:extLst>
              <a:ext uri="{FF2B5EF4-FFF2-40B4-BE49-F238E27FC236}">
                <a16:creationId xmlns:a16="http://schemas.microsoft.com/office/drawing/2014/main" id="{2234E3FB-864F-7749-9D50-112AF8919240}"/>
              </a:ext>
            </a:extLst>
          </p:cNvPr>
          <p:cNvPicPr>
            <a:picLocks noChangeAspect="1"/>
          </p:cNvPicPr>
          <p:nvPr/>
        </p:nvPicPr>
        <p:blipFill>
          <a:blip r:embed="rId3"/>
          <a:stretch>
            <a:fillRect/>
          </a:stretch>
        </p:blipFill>
        <p:spPr>
          <a:xfrm>
            <a:off x="4758545" y="5776484"/>
            <a:ext cx="737754" cy="727139"/>
          </a:xfrm>
          <a:prstGeom prst="rect">
            <a:avLst/>
          </a:prstGeom>
        </p:spPr>
      </p:pic>
      <p:pic>
        <p:nvPicPr>
          <p:cNvPr id="6" name="Picture 5">
            <a:extLst>
              <a:ext uri="{FF2B5EF4-FFF2-40B4-BE49-F238E27FC236}">
                <a16:creationId xmlns:a16="http://schemas.microsoft.com/office/drawing/2014/main" id="{B1CAFB99-37A0-B384-6D2B-266D1D6263CA}"/>
              </a:ext>
            </a:extLst>
          </p:cNvPr>
          <p:cNvPicPr>
            <a:picLocks noChangeAspect="1"/>
          </p:cNvPicPr>
          <p:nvPr/>
        </p:nvPicPr>
        <p:blipFill>
          <a:blip r:embed="rId3"/>
          <a:stretch>
            <a:fillRect/>
          </a:stretch>
        </p:blipFill>
        <p:spPr>
          <a:xfrm>
            <a:off x="5737399" y="5776484"/>
            <a:ext cx="737754" cy="727139"/>
          </a:xfrm>
          <a:prstGeom prst="rect">
            <a:avLst/>
          </a:prstGeom>
        </p:spPr>
      </p:pic>
      <p:pic>
        <p:nvPicPr>
          <p:cNvPr id="7" name="Picture 6" descr="Related image">
            <a:extLst>
              <a:ext uri="{FF2B5EF4-FFF2-40B4-BE49-F238E27FC236}">
                <a16:creationId xmlns:a16="http://schemas.microsoft.com/office/drawing/2014/main" id="{390DDA66-4EB1-FB50-1D08-BD34685CA3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10" t="6456" r="17448"/>
          <a:stretch/>
        </p:blipFill>
        <p:spPr bwMode="auto">
          <a:xfrm>
            <a:off x="486033" y="3125592"/>
            <a:ext cx="631180" cy="993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graphical user interface&#10;&#10;Description automatically generated">
            <a:extLst>
              <a:ext uri="{FF2B5EF4-FFF2-40B4-BE49-F238E27FC236}">
                <a16:creationId xmlns:a16="http://schemas.microsoft.com/office/drawing/2014/main" id="{1D800146-CB42-1145-0294-FF8AEA55D587}"/>
              </a:ext>
            </a:extLst>
          </p:cNvPr>
          <p:cNvPicPr>
            <a:picLocks noChangeAspect="1"/>
          </p:cNvPicPr>
          <p:nvPr/>
        </p:nvPicPr>
        <p:blipFill>
          <a:blip r:embed="rId5"/>
          <a:stretch>
            <a:fillRect/>
          </a:stretch>
        </p:blipFill>
        <p:spPr>
          <a:xfrm flipH="1">
            <a:off x="2566163" y="1823013"/>
            <a:ext cx="811395" cy="811395"/>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BB49AE59-4011-C065-255D-839ACDD5066D}"/>
              </a:ext>
            </a:extLst>
          </p:cNvPr>
          <p:cNvPicPr>
            <a:picLocks noChangeAspect="1"/>
          </p:cNvPicPr>
          <p:nvPr/>
        </p:nvPicPr>
        <p:blipFill>
          <a:blip r:embed="rId5"/>
          <a:stretch>
            <a:fillRect/>
          </a:stretch>
        </p:blipFill>
        <p:spPr>
          <a:xfrm flipH="1">
            <a:off x="2566162" y="3216863"/>
            <a:ext cx="811395" cy="811395"/>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EAC47A0E-E85D-1BC8-084A-36D27341A555}"/>
              </a:ext>
            </a:extLst>
          </p:cNvPr>
          <p:cNvPicPr>
            <a:picLocks noChangeAspect="1"/>
          </p:cNvPicPr>
          <p:nvPr/>
        </p:nvPicPr>
        <p:blipFill>
          <a:blip r:embed="rId5"/>
          <a:stretch>
            <a:fillRect/>
          </a:stretch>
        </p:blipFill>
        <p:spPr>
          <a:xfrm flipH="1">
            <a:off x="2566162" y="4610713"/>
            <a:ext cx="811395" cy="811395"/>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D9F27FB-3788-8192-17AC-608B5FE14D04}"/>
              </a:ext>
            </a:extLst>
          </p:cNvPr>
          <p:cNvPicPr>
            <a:picLocks noChangeAspect="1"/>
          </p:cNvPicPr>
          <p:nvPr/>
        </p:nvPicPr>
        <p:blipFill>
          <a:blip r:embed="rId5"/>
          <a:stretch>
            <a:fillRect/>
          </a:stretch>
        </p:blipFill>
        <p:spPr>
          <a:xfrm flipH="1">
            <a:off x="8621271" y="1823013"/>
            <a:ext cx="811395" cy="811395"/>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F82B3E17-E893-944F-BCEA-50D2A3A6B090}"/>
              </a:ext>
            </a:extLst>
          </p:cNvPr>
          <p:cNvPicPr>
            <a:picLocks noChangeAspect="1"/>
          </p:cNvPicPr>
          <p:nvPr/>
        </p:nvPicPr>
        <p:blipFill>
          <a:blip r:embed="rId5"/>
          <a:stretch>
            <a:fillRect/>
          </a:stretch>
        </p:blipFill>
        <p:spPr>
          <a:xfrm flipH="1">
            <a:off x="8621270" y="3216863"/>
            <a:ext cx="811395" cy="811395"/>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B07F159-5E46-EDB0-A435-0ED520101095}"/>
              </a:ext>
            </a:extLst>
          </p:cNvPr>
          <p:cNvPicPr>
            <a:picLocks noChangeAspect="1"/>
          </p:cNvPicPr>
          <p:nvPr/>
        </p:nvPicPr>
        <p:blipFill>
          <a:blip r:embed="rId5"/>
          <a:stretch>
            <a:fillRect/>
          </a:stretch>
        </p:blipFill>
        <p:spPr>
          <a:xfrm flipH="1">
            <a:off x="8621270" y="4610713"/>
            <a:ext cx="811395" cy="811395"/>
          </a:xfrm>
          <a:prstGeom prst="rect">
            <a:avLst/>
          </a:prstGeom>
        </p:spPr>
      </p:pic>
      <p:pic>
        <p:nvPicPr>
          <p:cNvPr id="14" name="Picture 13" descr="Related image">
            <a:extLst>
              <a:ext uri="{FF2B5EF4-FFF2-40B4-BE49-F238E27FC236}">
                <a16:creationId xmlns:a16="http://schemas.microsoft.com/office/drawing/2014/main" id="{D379D5C6-57F0-FBB0-298E-BA9A8077F0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10" t="6456" r="17448"/>
          <a:stretch/>
        </p:blipFill>
        <p:spPr bwMode="auto">
          <a:xfrm>
            <a:off x="10761493" y="3125593"/>
            <a:ext cx="631180" cy="99393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53D8194A-C2D2-5CA8-F6F4-E163B5CEF4BE}"/>
              </a:ext>
            </a:extLst>
          </p:cNvPr>
          <p:cNvSpPr/>
          <p:nvPr/>
        </p:nvSpPr>
        <p:spPr>
          <a:xfrm>
            <a:off x="4408566" y="2576710"/>
            <a:ext cx="3395421" cy="2094068"/>
          </a:xfrm>
          <a:prstGeom prst="roundRect">
            <a:avLst>
              <a:gd name="adj" fmla="val 6166"/>
            </a:avLst>
          </a:prstGeom>
          <a:solidFill>
            <a:srgbClr val="ABD3D1">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Bierstadt" panose="020B0004020202020204" pitchFamily="34" charset="0"/>
            </a:endParaRPr>
          </a:p>
          <a:p>
            <a:pPr algn="ctr"/>
            <a:endParaRPr lang="en-US" sz="1000" b="1" dirty="0">
              <a:solidFill>
                <a:schemeClr val="tx1"/>
              </a:solidFill>
              <a:latin typeface="Bierstadt" panose="020B0004020202020204" pitchFamily="34" charset="0"/>
            </a:endParaRPr>
          </a:p>
          <a:p>
            <a:pPr algn="ctr"/>
            <a:r>
              <a:rPr lang="en-US" sz="2000" b="1" dirty="0">
                <a:solidFill>
                  <a:srgbClr val="861F41"/>
                </a:solidFill>
                <a:latin typeface="Bierstadt" panose="020B0004020202020204" pitchFamily="34" charset="0"/>
              </a:rPr>
              <a:t>Multi-server</a:t>
            </a:r>
            <a:r>
              <a:rPr lang="en-US" sz="2000" b="1" dirty="0">
                <a:solidFill>
                  <a:schemeClr val="tx1"/>
                </a:solidFill>
                <a:latin typeface="Bierstadt" panose="020B0004020202020204" pitchFamily="34" charset="0"/>
              </a:rPr>
              <a:t> </a:t>
            </a:r>
            <a:r>
              <a:rPr lang="en-US" sz="2000" b="1" dirty="0">
                <a:solidFill>
                  <a:srgbClr val="FF0000"/>
                </a:solidFill>
                <a:latin typeface="Bierstadt" panose="020B0004020202020204" pitchFamily="34" charset="0"/>
              </a:rPr>
              <a:t>MPC </a:t>
            </a:r>
            <a:r>
              <a:rPr lang="en-US" sz="2000" b="1" dirty="0">
                <a:solidFill>
                  <a:srgbClr val="861F41"/>
                </a:solidFill>
                <a:latin typeface="Bierstadt" panose="020B0004020202020204" pitchFamily="34" charset="0"/>
              </a:rPr>
              <a:t>Proxy</a:t>
            </a:r>
          </a:p>
          <a:p>
            <a:pPr algn="ctr"/>
            <a:endParaRPr lang="en-US" sz="2000" dirty="0">
              <a:solidFill>
                <a:schemeClr val="tx1"/>
              </a:solidFill>
              <a:latin typeface="Bierstadt" panose="020B0004020202020204" pitchFamily="34" charset="0"/>
            </a:endParaRPr>
          </a:p>
          <a:p>
            <a:pPr marL="285750" indent="-285750">
              <a:buFont typeface="Arial" panose="020B0604020202020204" pitchFamily="34" charset="0"/>
              <a:buChar char="•"/>
            </a:pPr>
            <a:r>
              <a:rPr lang="en-US" sz="2000" dirty="0">
                <a:solidFill>
                  <a:schemeClr val="bg2">
                    <a:lumMod val="10000"/>
                  </a:schemeClr>
                </a:solidFill>
                <a:latin typeface="Bierstadt" panose="020B0004020202020204" pitchFamily="34" charset="0"/>
              </a:rPr>
              <a:t>Oblivious search/update</a:t>
            </a:r>
          </a:p>
          <a:p>
            <a:pPr marL="285750" indent="-285750">
              <a:buFont typeface="Arial" panose="020B0604020202020204" pitchFamily="34" charset="0"/>
              <a:buChar char="•"/>
            </a:pPr>
            <a:r>
              <a:rPr lang="en-US" sz="2000" dirty="0">
                <a:solidFill>
                  <a:schemeClr val="bg2">
                    <a:lumMod val="10000"/>
                  </a:schemeClr>
                </a:solidFill>
                <a:latin typeface="Bierstadt" panose="020B0004020202020204" pitchFamily="34" charset="0"/>
              </a:rPr>
              <a:t>Access control</a:t>
            </a:r>
          </a:p>
        </p:txBody>
      </p:sp>
      <p:cxnSp>
        <p:nvCxnSpPr>
          <p:cNvPr id="16" name="Straight Arrow Connector 15">
            <a:extLst>
              <a:ext uri="{FF2B5EF4-FFF2-40B4-BE49-F238E27FC236}">
                <a16:creationId xmlns:a16="http://schemas.microsoft.com/office/drawing/2014/main" id="{231E51DF-9A29-ACD8-C5D0-4899CDB96AB6}"/>
              </a:ext>
            </a:extLst>
          </p:cNvPr>
          <p:cNvCxnSpPr>
            <a:stCxn id="7" idx="3"/>
            <a:endCxn id="8" idx="3"/>
          </p:cNvCxnSpPr>
          <p:nvPr/>
        </p:nvCxnSpPr>
        <p:spPr>
          <a:xfrm flipV="1">
            <a:off x="1117213" y="2228711"/>
            <a:ext cx="1448950" cy="1393849"/>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655086-9D3E-5680-5CE7-C8641CCDB4FC}"/>
              </a:ext>
            </a:extLst>
          </p:cNvPr>
          <p:cNvCxnSpPr>
            <a:cxnSpLocks/>
            <a:stCxn id="7" idx="3"/>
            <a:endCxn id="9" idx="3"/>
          </p:cNvCxnSpPr>
          <p:nvPr/>
        </p:nvCxnSpPr>
        <p:spPr>
          <a:xfrm>
            <a:off x="1117213" y="3622560"/>
            <a:ext cx="1448949" cy="1"/>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6F12F6F-CBCB-3C12-38E3-F8A1D0910B9A}"/>
              </a:ext>
            </a:extLst>
          </p:cNvPr>
          <p:cNvCxnSpPr>
            <a:cxnSpLocks/>
            <a:stCxn id="7" idx="3"/>
            <a:endCxn id="10" idx="3"/>
          </p:cNvCxnSpPr>
          <p:nvPr/>
        </p:nvCxnSpPr>
        <p:spPr>
          <a:xfrm>
            <a:off x="1117213" y="3622560"/>
            <a:ext cx="1448949" cy="1393851"/>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9C0342-04DB-757E-0E65-118D0756424F}"/>
              </a:ext>
            </a:extLst>
          </p:cNvPr>
          <p:cNvCxnSpPr>
            <a:cxnSpLocks/>
            <a:stCxn id="8" idx="1"/>
          </p:cNvCxnSpPr>
          <p:nvPr/>
        </p:nvCxnSpPr>
        <p:spPr>
          <a:xfrm>
            <a:off x="3377558" y="2228711"/>
            <a:ext cx="1031007" cy="763192"/>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41E9EE-3E7C-33DE-737C-08C01A547D71}"/>
              </a:ext>
            </a:extLst>
          </p:cNvPr>
          <p:cNvCxnSpPr>
            <a:cxnSpLocks/>
            <a:stCxn id="9" idx="1"/>
            <a:endCxn id="15" idx="1"/>
          </p:cNvCxnSpPr>
          <p:nvPr/>
        </p:nvCxnSpPr>
        <p:spPr>
          <a:xfrm>
            <a:off x="3377557" y="3622561"/>
            <a:ext cx="1031009" cy="1183"/>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98A4AB-5C2B-17CE-B045-8DB6E9FAF3C5}"/>
              </a:ext>
            </a:extLst>
          </p:cNvPr>
          <p:cNvCxnSpPr>
            <a:cxnSpLocks/>
            <a:stCxn id="10" idx="1"/>
          </p:cNvCxnSpPr>
          <p:nvPr/>
        </p:nvCxnSpPr>
        <p:spPr>
          <a:xfrm flipV="1">
            <a:off x="3377557" y="4253218"/>
            <a:ext cx="1031008" cy="763193"/>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B81A2C-58CA-DE8B-2A6E-D56C16355813}"/>
              </a:ext>
            </a:extLst>
          </p:cNvPr>
          <p:cNvCxnSpPr>
            <a:cxnSpLocks/>
            <a:endCxn id="11" idx="3"/>
          </p:cNvCxnSpPr>
          <p:nvPr/>
        </p:nvCxnSpPr>
        <p:spPr>
          <a:xfrm flipV="1">
            <a:off x="7803987" y="2228711"/>
            <a:ext cx="817284" cy="763192"/>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69E45D-82E6-E1C5-A566-ECA0EA524707}"/>
              </a:ext>
            </a:extLst>
          </p:cNvPr>
          <p:cNvCxnSpPr>
            <a:cxnSpLocks/>
            <a:stCxn id="15" idx="3"/>
            <a:endCxn id="12" idx="3"/>
          </p:cNvCxnSpPr>
          <p:nvPr/>
        </p:nvCxnSpPr>
        <p:spPr>
          <a:xfrm flipV="1">
            <a:off x="7803987" y="3622561"/>
            <a:ext cx="817283" cy="1183"/>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7BA179D-3B6B-EB0B-1CBA-BC97567E2A28}"/>
              </a:ext>
            </a:extLst>
          </p:cNvPr>
          <p:cNvCxnSpPr>
            <a:cxnSpLocks/>
            <a:endCxn id="13" idx="3"/>
          </p:cNvCxnSpPr>
          <p:nvPr/>
        </p:nvCxnSpPr>
        <p:spPr>
          <a:xfrm>
            <a:off x="7803987" y="4253218"/>
            <a:ext cx="817283" cy="763193"/>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696D67-1985-8B23-9DCD-6FA842C9332A}"/>
              </a:ext>
            </a:extLst>
          </p:cNvPr>
          <p:cNvCxnSpPr>
            <a:cxnSpLocks/>
            <a:stCxn id="11" idx="1"/>
          </p:cNvCxnSpPr>
          <p:nvPr/>
        </p:nvCxnSpPr>
        <p:spPr>
          <a:xfrm>
            <a:off x="9432666" y="2228711"/>
            <a:ext cx="1190647" cy="1099358"/>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F4D08C-A65A-5825-E75E-AE90A03A5300}"/>
              </a:ext>
            </a:extLst>
          </p:cNvPr>
          <p:cNvCxnSpPr>
            <a:cxnSpLocks/>
            <a:stCxn id="12" idx="1"/>
          </p:cNvCxnSpPr>
          <p:nvPr/>
        </p:nvCxnSpPr>
        <p:spPr>
          <a:xfrm>
            <a:off x="9432665" y="3622561"/>
            <a:ext cx="1236350" cy="20468"/>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B46649-573C-B9AA-8F90-07BAE7B144E0}"/>
              </a:ext>
            </a:extLst>
          </p:cNvPr>
          <p:cNvCxnSpPr>
            <a:cxnSpLocks/>
            <a:stCxn id="13" idx="1"/>
          </p:cNvCxnSpPr>
          <p:nvPr/>
        </p:nvCxnSpPr>
        <p:spPr>
          <a:xfrm flipV="1">
            <a:off x="9432665" y="3903114"/>
            <a:ext cx="1165230" cy="1113297"/>
          </a:xfrm>
          <a:prstGeom prst="straightConnector1">
            <a:avLst/>
          </a:prstGeom>
          <a:ln w="190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BC929D-B036-DC01-1E15-98BA1F8F8C35}"/>
              </a:ext>
            </a:extLst>
          </p:cNvPr>
          <p:cNvCxnSpPr>
            <a:cxnSpLocks/>
            <a:endCxn id="5" idx="0"/>
          </p:cNvCxnSpPr>
          <p:nvPr/>
        </p:nvCxnSpPr>
        <p:spPr>
          <a:xfrm flipH="1">
            <a:off x="5127422" y="4670297"/>
            <a:ext cx="12838" cy="1106187"/>
          </a:xfrm>
          <a:prstGeom prst="straightConnector1">
            <a:avLst/>
          </a:prstGeom>
          <a:ln w="19050">
            <a:solidFill>
              <a:srgbClr val="861F4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20569D-F3E9-EF4D-7D2F-FA562E4FD01B}"/>
              </a:ext>
            </a:extLst>
          </p:cNvPr>
          <p:cNvCxnSpPr>
            <a:cxnSpLocks/>
            <a:stCxn id="15" idx="2"/>
            <a:endCxn id="6" idx="0"/>
          </p:cNvCxnSpPr>
          <p:nvPr/>
        </p:nvCxnSpPr>
        <p:spPr>
          <a:xfrm flipH="1">
            <a:off x="6106276" y="4670778"/>
            <a:ext cx="1" cy="1105706"/>
          </a:xfrm>
          <a:prstGeom prst="straightConnector1">
            <a:avLst/>
          </a:prstGeom>
          <a:ln w="19050">
            <a:solidFill>
              <a:srgbClr val="861F4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CFC7C20-D66D-DF71-ED95-81C1E87507B4}"/>
              </a:ext>
            </a:extLst>
          </p:cNvPr>
          <p:cNvCxnSpPr>
            <a:cxnSpLocks/>
            <a:endCxn id="4" idx="0"/>
          </p:cNvCxnSpPr>
          <p:nvPr/>
        </p:nvCxnSpPr>
        <p:spPr>
          <a:xfrm>
            <a:off x="7085652" y="4670297"/>
            <a:ext cx="0" cy="1106187"/>
          </a:xfrm>
          <a:prstGeom prst="straightConnector1">
            <a:avLst/>
          </a:prstGeom>
          <a:ln w="19050">
            <a:solidFill>
              <a:srgbClr val="861F4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7EA36CE-D337-9C42-0216-700BC474BB19}"/>
              </a:ext>
            </a:extLst>
          </p:cNvPr>
          <p:cNvSpPr/>
          <p:nvPr/>
        </p:nvSpPr>
        <p:spPr>
          <a:xfrm>
            <a:off x="2524454" y="1484720"/>
            <a:ext cx="959815" cy="353943"/>
          </a:xfrm>
          <a:prstGeom prst="rect">
            <a:avLst/>
          </a:prstGeom>
        </p:spPr>
        <p:txBody>
          <a:bodyPr wrap="none">
            <a:spAutoFit/>
          </a:bodyPr>
          <a:lstStyle/>
          <a:p>
            <a:r>
              <a:rPr lang="en-US" sz="1700" dirty="0">
                <a:solidFill>
                  <a:schemeClr val="bg2">
                    <a:lumMod val="10000"/>
                  </a:schemeClr>
                </a:solidFill>
                <a:latin typeface="Bierstadt" panose="020B0004020202020204" pitchFamily="34" charset="0"/>
              </a:rPr>
              <a:t>Server 1</a:t>
            </a:r>
          </a:p>
        </p:txBody>
      </p:sp>
      <p:sp>
        <p:nvSpPr>
          <p:cNvPr id="32" name="Rectangle 31">
            <a:extLst>
              <a:ext uri="{FF2B5EF4-FFF2-40B4-BE49-F238E27FC236}">
                <a16:creationId xmlns:a16="http://schemas.microsoft.com/office/drawing/2014/main" id="{5485316D-EB0D-039F-EDED-6FD3A122482B}"/>
              </a:ext>
            </a:extLst>
          </p:cNvPr>
          <p:cNvSpPr/>
          <p:nvPr/>
        </p:nvSpPr>
        <p:spPr>
          <a:xfrm>
            <a:off x="2493681" y="3954634"/>
            <a:ext cx="959815" cy="353943"/>
          </a:xfrm>
          <a:prstGeom prst="rect">
            <a:avLst/>
          </a:prstGeom>
        </p:spPr>
        <p:txBody>
          <a:bodyPr wrap="none">
            <a:spAutoFit/>
          </a:bodyPr>
          <a:lstStyle/>
          <a:p>
            <a:r>
              <a:rPr lang="en-US" sz="1700" dirty="0">
                <a:solidFill>
                  <a:schemeClr val="bg2">
                    <a:lumMod val="10000"/>
                  </a:schemeClr>
                </a:solidFill>
                <a:latin typeface="Bierstadt" panose="020B0004020202020204" pitchFamily="34" charset="0"/>
              </a:rPr>
              <a:t>Server 2</a:t>
            </a:r>
          </a:p>
        </p:txBody>
      </p:sp>
      <p:sp>
        <p:nvSpPr>
          <p:cNvPr id="33" name="Rectangle 32">
            <a:extLst>
              <a:ext uri="{FF2B5EF4-FFF2-40B4-BE49-F238E27FC236}">
                <a16:creationId xmlns:a16="http://schemas.microsoft.com/office/drawing/2014/main" id="{064F578A-5BFD-D0F3-51AC-30033E720234}"/>
              </a:ext>
            </a:extLst>
          </p:cNvPr>
          <p:cNvSpPr/>
          <p:nvPr/>
        </p:nvSpPr>
        <p:spPr>
          <a:xfrm>
            <a:off x="2566162" y="5364635"/>
            <a:ext cx="957313" cy="369332"/>
          </a:xfrm>
          <a:prstGeom prst="rect">
            <a:avLst/>
          </a:prstGeom>
        </p:spPr>
        <p:txBody>
          <a:bodyPr wrap="none">
            <a:spAutoFit/>
          </a:bodyPr>
          <a:lstStyle/>
          <a:p>
            <a:r>
              <a:rPr lang="en-US" dirty="0">
                <a:solidFill>
                  <a:schemeClr val="bg2">
                    <a:lumMod val="10000"/>
                  </a:schemeClr>
                </a:solidFill>
              </a:rPr>
              <a:t>Server 3</a:t>
            </a:r>
          </a:p>
        </p:txBody>
      </p:sp>
      <p:sp>
        <p:nvSpPr>
          <p:cNvPr id="34" name="Rectangle 33">
            <a:extLst>
              <a:ext uri="{FF2B5EF4-FFF2-40B4-BE49-F238E27FC236}">
                <a16:creationId xmlns:a16="http://schemas.microsoft.com/office/drawing/2014/main" id="{CC687EF7-3055-2959-BA92-B7FC1A3C068E}"/>
              </a:ext>
            </a:extLst>
          </p:cNvPr>
          <p:cNvSpPr/>
          <p:nvPr/>
        </p:nvSpPr>
        <p:spPr>
          <a:xfrm>
            <a:off x="8613273" y="1464947"/>
            <a:ext cx="959815" cy="353943"/>
          </a:xfrm>
          <a:prstGeom prst="rect">
            <a:avLst/>
          </a:prstGeom>
        </p:spPr>
        <p:txBody>
          <a:bodyPr wrap="none">
            <a:spAutoFit/>
          </a:bodyPr>
          <a:lstStyle/>
          <a:p>
            <a:r>
              <a:rPr lang="en-US" sz="1700" dirty="0">
                <a:solidFill>
                  <a:schemeClr val="bg2">
                    <a:lumMod val="10000"/>
                  </a:schemeClr>
                </a:solidFill>
                <a:latin typeface="Bierstadt" panose="020B0004020202020204" pitchFamily="34" charset="0"/>
              </a:rPr>
              <a:t>Server 1</a:t>
            </a:r>
          </a:p>
        </p:txBody>
      </p:sp>
      <p:sp>
        <p:nvSpPr>
          <p:cNvPr id="35" name="Rectangle 34">
            <a:extLst>
              <a:ext uri="{FF2B5EF4-FFF2-40B4-BE49-F238E27FC236}">
                <a16:creationId xmlns:a16="http://schemas.microsoft.com/office/drawing/2014/main" id="{CA89186C-24AD-6784-C6E8-4DA08E607697}"/>
              </a:ext>
            </a:extLst>
          </p:cNvPr>
          <p:cNvSpPr/>
          <p:nvPr/>
        </p:nvSpPr>
        <p:spPr>
          <a:xfrm>
            <a:off x="8548311" y="3934861"/>
            <a:ext cx="959815" cy="353943"/>
          </a:xfrm>
          <a:prstGeom prst="rect">
            <a:avLst/>
          </a:prstGeom>
        </p:spPr>
        <p:txBody>
          <a:bodyPr wrap="none">
            <a:spAutoFit/>
          </a:bodyPr>
          <a:lstStyle/>
          <a:p>
            <a:r>
              <a:rPr lang="en-US" sz="1700" dirty="0">
                <a:solidFill>
                  <a:schemeClr val="bg2">
                    <a:lumMod val="10000"/>
                  </a:schemeClr>
                </a:solidFill>
                <a:latin typeface="Bierstadt" panose="020B0004020202020204" pitchFamily="34" charset="0"/>
              </a:rPr>
              <a:t>Server 2</a:t>
            </a:r>
          </a:p>
        </p:txBody>
      </p:sp>
      <p:sp>
        <p:nvSpPr>
          <p:cNvPr id="36" name="Rectangle 35">
            <a:extLst>
              <a:ext uri="{FF2B5EF4-FFF2-40B4-BE49-F238E27FC236}">
                <a16:creationId xmlns:a16="http://schemas.microsoft.com/office/drawing/2014/main" id="{90F1BF4C-79C9-C676-401B-CAA7896F45C8}"/>
              </a:ext>
            </a:extLst>
          </p:cNvPr>
          <p:cNvSpPr/>
          <p:nvPr/>
        </p:nvSpPr>
        <p:spPr>
          <a:xfrm>
            <a:off x="8613273" y="5344862"/>
            <a:ext cx="959815" cy="353943"/>
          </a:xfrm>
          <a:prstGeom prst="rect">
            <a:avLst/>
          </a:prstGeom>
        </p:spPr>
        <p:txBody>
          <a:bodyPr wrap="none">
            <a:spAutoFit/>
          </a:bodyPr>
          <a:lstStyle/>
          <a:p>
            <a:r>
              <a:rPr lang="en-US" sz="1700" dirty="0">
                <a:solidFill>
                  <a:schemeClr val="bg2">
                    <a:lumMod val="10000"/>
                  </a:schemeClr>
                </a:solidFill>
                <a:latin typeface="Bierstadt" panose="020B0004020202020204" pitchFamily="34" charset="0"/>
              </a:rPr>
              <a:t>Server 3</a:t>
            </a:r>
          </a:p>
        </p:txBody>
      </p:sp>
      <p:sp>
        <p:nvSpPr>
          <p:cNvPr id="37" name="Rectangle 36">
            <a:extLst>
              <a:ext uri="{FF2B5EF4-FFF2-40B4-BE49-F238E27FC236}">
                <a16:creationId xmlns:a16="http://schemas.microsoft.com/office/drawing/2014/main" id="{BA25112A-25C6-5A97-46E3-874BF4CCACB7}"/>
              </a:ext>
            </a:extLst>
          </p:cNvPr>
          <p:cNvSpPr/>
          <p:nvPr/>
        </p:nvSpPr>
        <p:spPr>
          <a:xfrm>
            <a:off x="4758544" y="6503908"/>
            <a:ext cx="2749920" cy="369332"/>
          </a:xfrm>
          <a:prstGeom prst="rect">
            <a:avLst/>
          </a:prstGeom>
        </p:spPr>
        <p:txBody>
          <a:bodyPr wrap="none">
            <a:spAutoFit/>
          </a:bodyPr>
          <a:lstStyle/>
          <a:p>
            <a:r>
              <a:rPr lang="en-US" dirty="0">
                <a:solidFill>
                  <a:srgbClr val="861F41"/>
                </a:solidFill>
                <a:latin typeface="Bierstadt" panose="020B0004020202020204" pitchFamily="34" charset="0"/>
              </a:rPr>
              <a:t>Oblivious Data Structures</a:t>
            </a:r>
          </a:p>
        </p:txBody>
      </p:sp>
      <p:pic>
        <p:nvPicPr>
          <p:cNvPr id="38" name="Picture 37">
            <a:extLst>
              <a:ext uri="{FF2B5EF4-FFF2-40B4-BE49-F238E27FC236}">
                <a16:creationId xmlns:a16="http://schemas.microsoft.com/office/drawing/2014/main" id="{805C86F3-55FB-A42D-0A6E-40339BB126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8879" y="2695563"/>
            <a:ext cx="288614" cy="288614"/>
          </a:xfrm>
          <a:prstGeom prst="rect">
            <a:avLst/>
          </a:prstGeom>
        </p:spPr>
      </p:pic>
      <p:pic>
        <p:nvPicPr>
          <p:cNvPr id="39" name="Picture 38">
            <a:extLst>
              <a:ext uri="{FF2B5EF4-FFF2-40B4-BE49-F238E27FC236}">
                <a16:creationId xmlns:a16="http://schemas.microsoft.com/office/drawing/2014/main" id="{D3224551-6867-29E6-2E01-88B08A8C16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38" y="3451029"/>
            <a:ext cx="288614" cy="288614"/>
          </a:xfrm>
          <a:prstGeom prst="rect">
            <a:avLst/>
          </a:prstGeom>
        </p:spPr>
      </p:pic>
      <p:pic>
        <p:nvPicPr>
          <p:cNvPr id="40" name="Picture 39">
            <a:extLst>
              <a:ext uri="{FF2B5EF4-FFF2-40B4-BE49-F238E27FC236}">
                <a16:creationId xmlns:a16="http://schemas.microsoft.com/office/drawing/2014/main" id="{81F2A0A4-5766-CDDC-EAEB-A78F3F4D3B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9812" y="4159886"/>
            <a:ext cx="288614" cy="288614"/>
          </a:xfrm>
          <a:prstGeom prst="rect">
            <a:avLst/>
          </a:prstGeom>
        </p:spPr>
      </p:pic>
      <p:pic>
        <p:nvPicPr>
          <p:cNvPr id="41" name="Picture 40">
            <a:extLst>
              <a:ext uri="{FF2B5EF4-FFF2-40B4-BE49-F238E27FC236}">
                <a16:creationId xmlns:a16="http://schemas.microsoft.com/office/drawing/2014/main" id="{712E1952-2C1D-6CC0-AE75-DBE375F2F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592" y="5062689"/>
            <a:ext cx="288614" cy="288614"/>
          </a:xfrm>
          <a:prstGeom prst="rect">
            <a:avLst/>
          </a:prstGeom>
        </p:spPr>
      </p:pic>
      <p:pic>
        <p:nvPicPr>
          <p:cNvPr id="42" name="Picture 41">
            <a:extLst>
              <a:ext uri="{FF2B5EF4-FFF2-40B4-BE49-F238E27FC236}">
                <a16:creationId xmlns:a16="http://schemas.microsoft.com/office/drawing/2014/main" id="{AF7E92DD-DF89-8F4B-3E3F-483A20E397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8649" y="5062689"/>
            <a:ext cx="288614" cy="288614"/>
          </a:xfrm>
          <a:prstGeom prst="rect">
            <a:avLst/>
          </a:prstGeom>
        </p:spPr>
      </p:pic>
      <p:pic>
        <p:nvPicPr>
          <p:cNvPr id="43" name="Picture 42">
            <a:extLst>
              <a:ext uri="{FF2B5EF4-FFF2-40B4-BE49-F238E27FC236}">
                <a16:creationId xmlns:a16="http://schemas.microsoft.com/office/drawing/2014/main" id="{5A644474-0FF1-9CAF-A749-8E449A55F4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8290" y="5062689"/>
            <a:ext cx="288614" cy="288614"/>
          </a:xfrm>
          <a:prstGeom prst="rect">
            <a:avLst/>
          </a:prstGeom>
        </p:spPr>
      </p:pic>
      <p:pic>
        <p:nvPicPr>
          <p:cNvPr id="44" name="Picture 43">
            <a:extLst>
              <a:ext uri="{FF2B5EF4-FFF2-40B4-BE49-F238E27FC236}">
                <a16:creationId xmlns:a16="http://schemas.microsoft.com/office/drawing/2014/main" id="{1157CF88-CD5F-79D0-2AF9-0D3040CD2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8290" y="5893566"/>
            <a:ext cx="288614" cy="288614"/>
          </a:xfrm>
          <a:prstGeom prst="rect">
            <a:avLst/>
          </a:prstGeom>
        </p:spPr>
      </p:pic>
      <p:pic>
        <p:nvPicPr>
          <p:cNvPr id="45" name="Picture 44">
            <a:extLst>
              <a:ext uri="{FF2B5EF4-FFF2-40B4-BE49-F238E27FC236}">
                <a16:creationId xmlns:a16="http://schemas.microsoft.com/office/drawing/2014/main" id="{0DF1450E-67D7-5CF4-4F3A-819DA9DAF6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2158" y="5899110"/>
            <a:ext cx="288614" cy="288614"/>
          </a:xfrm>
          <a:prstGeom prst="rect">
            <a:avLst/>
          </a:prstGeom>
        </p:spPr>
      </p:pic>
      <p:pic>
        <p:nvPicPr>
          <p:cNvPr id="46" name="Picture 45">
            <a:extLst>
              <a:ext uri="{FF2B5EF4-FFF2-40B4-BE49-F238E27FC236}">
                <a16:creationId xmlns:a16="http://schemas.microsoft.com/office/drawing/2014/main" id="{E266DBA5-08A3-31C1-2C25-F1B21F921A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592" y="5893566"/>
            <a:ext cx="288614" cy="288614"/>
          </a:xfrm>
          <a:prstGeom prst="rect">
            <a:avLst/>
          </a:prstGeom>
        </p:spPr>
      </p:pic>
      <p:pic>
        <p:nvPicPr>
          <p:cNvPr id="47" name="Picture 46">
            <a:extLst>
              <a:ext uri="{FF2B5EF4-FFF2-40B4-BE49-F238E27FC236}">
                <a16:creationId xmlns:a16="http://schemas.microsoft.com/office/drawing/2014/main" id="{313F1203-04DD-6A6B-E025-95D9C1BA06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2226" y="2491667"/>
            <a:ext cx="288614" cy="288614"/>
          </a:xfrm>
          <a:prstGeom prst="rect">
            <a:avLst/>
          </a:prstGeom>
        </p:spPr>
      </p:pic>
      <p:pic>
        <p:nvPicPr>
          <p:cNvPr id="48" name="Picture 47">
            <a:extLst>
              <a:ext uri="{FF2B5EF4-FFF2-40B4-BE49-F238E27FC236}">
                <a16:creationId xmlns:a16="http://schemas.microsoft.com/office/drawing/2014/main" id="{7A3C46E3-743F-8ED9-9188-C8C07FC39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2656" y="3439830"/>
            <a:ext cx="288614" cy="288614"/>
          </a:xfrm>
          <a:prstGeom prst="rect">
            <a:avLst/>
          </a:prstGeom>
        </p:spPr>
      </p:pic>
      <p:pic>
        <p:nvPicPr>
          <p:cNvPr id="49" name="Picture 48">
            <a:extLst>
              <a:ext uri="{FF2B5EF4-FFF2-40B4-BE49-F238E27FC236}">
                <a16:creationId xmlns:a16="http://schemas.microsoft.com/office/drawing/2014/main" id="{050ACA0C-0EF3-EFEA-FBE0-737588DD4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2226" y="4342568"/>
            <a:ext cx="288614" cy="288614"/>
          </a:xfrm>
          <a:prstGeom prst="rect">
            <a:avLst/>
          </a:prstGeom>
        </p:spPr>
      </p:pic>
      <p:pic>
        <p:nvPicPr>
          <p:cNvPr id="50" name="Picture 49">
            <a:extLst>
              <a:ext uri="{FF2B5EF4-FFF2-40B4-BE49-F238E27FC236}">
                <a16:creationId xmlns:a16="http://schemas.microsoft.com/office/drawing/2014/main" id="{F71A0F52-E438-372E-BC00-402BFFA550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7281" y="2466000"/>
            <a:ext cx="288614" cy="288614"/>
          </a:xfrm>
          <a:prstGeom prst="rect">
            <a:avLst/>
          </a:prstGeom>
        </p:spPr>
      </p:pic>
      <p:pic>
        <p:nvPicPr>
          <p:cNvPr id="51" name="Picture 50">
            <a:extLst>
              <a:ext uri="{FF2B5EF4-FFF2-40B4-BE49-F238E27FC236}">
                <a16:creationId xmlns:a16="http://schemas.microsoft.com/office/drawing/2014/main" id="{7ADFEAAB-A537-F5FC-7D2F-9EE122B68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5480" y="3451029"/>
            <a:ext cx="288614" cy="288614"/>
          </a:xfrm>
          <a:prstGeom prst="rect">
            <a:avLst/>
          </a:prstGeom>
        </p:spPr>
      </p:pic>
      <p:pic>
        <p:nvPicPr>
          <p:cNvPr id="52" name="Picture 51">
            <a:extLst>
              <a:ext uri="{FF2B5EF4-FFF2-40B4-BE49-F238E27FC236}">
                <a16:creationId xmlns:a16="http://schemas.microsoft.com/office/drawing/2014/main" id="{00CCE4D6-F606-FB58-A7D7-202DF414A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3569" y="4436049"/>
            <a:ext cx="288614" cy="288614"/>
          </a:xfrm>
          <a:prstGeom prst="rect">
            <a:avLst/>
          </a:prstGeom>
        </p:spPr>
      </p:pic>
      <p:pic>
        <p:nvPicPr>
          <p:cNvPr id="53" name="Picture 52">
            <a:extLst>
              <a:ext uri="{FF2B5EF4-FFF2-40B4-BE49-F238E27FC236}">
                <a16:creationId xmlns:a16="http://schemas.microsoft.com/office/drawing/2014/main" id="{3DAFFE71-763D-543D-AFDF-E0B1A2B67E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5589" y="2406949"/>
            <a:ext cx="288614" cy="288614"/>
          </a:xfrm>
          <a:prstGeom prst="rect">
            <a:avLst/>
          </a:prstGeom>
        </p:spPr>
      </p:pic>
      <p:pic>
        <p:nvPicPr>
          <p:cNvPr id="54" name="Picture 53">
            <a:extLst>
              <a:ext uri="{FF2B5EF4-FFF2-40B4-BE49-F238E27FC236}">
                <a16:creationId xmlns:a16="http://schemas.microsoft.com/office/drawing/2014/main" id="{588C5DF8-3107-A733-A86C-29279E6F17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7548" y="3435151"/>
            <a:ext cx="288614" cy="288614"/>
          </a:xfrm>
          <a:prstGeom prst="rect">
            <a:avLst/>
          </a:prstGeom>
        </p:spPr>
      </p:pic>
      <p:pic>
        <p:nvPicPr>
          <p:cNvPr id="55" name="Picture 54">
            <a:extLst>
              <a:ext uri="{FF2B5EF4-FFF2-40B4-BE49-F238E27FC236}">
                <a16:creationId xmlns:a16="http://schemas.microsoft.com/office/drawing/2014/main" id="{1A4149D0-1FC8-3200-CF9C-CA813358C4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9176" y="4466406"/>
            <a:ext cx="288614" cy="288614"/>
          </a:xfrm>
          <a:prstGeom prst="rect">
            <a:avLst/>
          </a:prstGeom>
        </p:spPr>
      </p:pic>
      <p:pic>
        <p:nvPicPr>
          <p:cNvPr id="56" name="Picture 55">
            <a:extLst>
              <a:ext uri="{FF2B5EF4-FFF2-40B4-BE49-F238E27FC236}">
                <a16:creationId xmlns:a16="http://schemas.microsoft.com/office/drawing/2014/main" id="{FE1ACC40-A9C9-4D82-3C4B-3C832DAD50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484" y="2707574"/>
            <a:ext cx="436121" cy="436121"/>
          </a:xfrm>
          <a:prstGeom prst="rect">
            <a:avLst/>
          </a:prstGeom>
        </p:spPr>
      </p:pic>
      <p:sp>
        <p:nvSpPr>
          <p:cNvPr id="57" name="Rectangle 56">
            <a:extLst>
              <a:ext uri="{FF2B5EF4-FFF2-40B4-BE49-F238E27FC236}">
                <a16:creationId xmlns:a16="http://schemas.microsoft.com/office/drawing/2014/main" id="{530AFE66-C68C-12DF-7265-753FE2E5E520}"/>
              </a:ext>
            </a:extLst>
          </p:cNvPr>
          <p:cNvSpPr/>
          <p:nvPr/>
        </p:nvSpPr>
        <p:spPr>
          <a:xfrm>
            <a:off x="161688" y="2766431"/>
            <a:ext cx="1375989" cy="2666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Bierstadt" panose="020B0004020202020204" pitchFamily="34" charset="0"/>
              </a:rPr>
              <a:t>Request API</a:t>
            </a:r>
          </a:p>
        </p:txBody>
      </p:sp>
      <p:pic>
        <p:nvPicPr>
          <p:cNvPr id="58" name="Picture 57">
            <a:extLst>
              <a:ext uri="{FF2B5EF4-FFF2-40B4-BE49-F238E27FC236}">
                <a16:creationId xmlns:a16="http://schemas.microsoft.com/office/drawing/2014/main" id="{A86DDF31-E0A7-DFAC-308B-C0E3056F1BAB}"/>
              </a:ext>
            </a:extLst>
          </p:cNvPr>
          <p:cNvPicPr>
            <a:picLocks noChangeAspect="1"/>
          </p:cNvPicPr>
          <p:nvPr/>
        </p:nvPicPr>
        <p:blipFill>
          <a:blip r:embed="rId7"/>
          <a:stretch>
            <a:fillRect/>
          </a:stretch>
        </p:blipFill>
        <p:spPr>
          <a:xfrm>
            <a:off x="2747359" y="1998359"/>
            <a:ext cx="511501" cy="511501"/>
          </a:xfrm>
          <a:prstGeom prst="rect">
            <a:avLst/>
          </a:prstGeom>
        </p:spPr>
      </p:pic>
      <p:pic>
        <p:nvPicPr>
          <p:cNvPr id="59" name="Picture 58">
            <a:extLst>
              <a:ext uri="{FF2B5EF4-FFF2-40B4-BE49-F238E27FC236}">
                <a16:creationId xmlns:a16="http://schemas.microsoft.com/office/drawing/2014/main" id="{9617CCDA-16A6-7660-DD1F-C562A6119543}"/>
              </a:ext>
            </a:extLst>
          </p:cNvPr>
          <p:cNvPicPr>
            <a:picLocks noChangeAspect="1"/>
          </p:cNvPicPr>
          <p:nvPr/>
        </p:nvPicPr>
        <p:blipFill>
          <a:blip r:embed="rId7"/>
          <a:stretch>
            <a:fillRect/>
          </a:stretch>
        </p:blipFill>
        <p:spPr>
          <a:xfrm>
            <a:off x="2766381" y="4755020"/>
            <a:ext cx="511501" cy="511501"/>
          </a:xfrm>
          <a:prstGeom prst="rect">
            <a:avLst/>
          </a:prstGeom>
        </p:spPr>
      </p:pic>
      <p:pic>
        <p:nvPicPr>
          <p:cNvPr id="60" name="Picture 59">
            <a:extLst>
              <a:ext uri="{FF2B5EF4-FFF2-40B4-BE49-F238E27FC236}">
                <a16:creationId xmlns:a16="http://schemas.microsoft.com/office/drawing/2014/main" id="{DF144DB3-6FF2-F1FA-7B3D-AD6F963BA549}"/>
              </a:ext>
            </a:extLst>
          </p:cNvPr>
          <p:cNvPicPr>
            <a:picLocks noChangeAspect="1"/>
          </p:cNvPicPr>
          <p:nvPr/>
        </p:nvPicPr>
        <p:blipFill>
          <a:blip r:embed="rId7"/>
          <a:stretch>
            <a:fillRect/>
          </a:stretch>
        </p:blipFill>
        <p:spPr>
          <a:xfrm>
            <a:off x="8806652" y="1968485"/>
            <a:ext cx="511501" cy="511501"/>
          </a:xfrm>
          <a:prstGeom prst="rect">
            <a:avLst/>
          </a:prstGeom>
        </p:spPr>
      </p:pic>
      <p:pic>
        <p:nvPicPr>
          <p:cNvPr id="61" name="Picture 60">
            <a:extLst>
              <a:ext uri="{FF2B5EF4-FFF2-40B4-BE49-F238E27FC236}">
                <a16:creationId xmlns:a16="http://schemas.microsoft.com/office/drawing/2014/main" id="{6C90AE29-20FB-D464-6B67-F7EFBBA06111}"/>
              </a:ext>
            </a:extLst>
          </p:cNvPr>
          <p:cNvPicPr>
            <a:picLocks noChangeAspect="1"/>
          </p:cNvPicPr>
          <p:nvPr/>
        </p:nvPicPr>
        <p:blipFill>
          <a:blip r:embed="rId7"/>
          <a:stretch>
            <a:fillRect/>
          </a:stretch>
        </p:blipFill>
        <p:spPr>
          <a:xfrm>
            <a:off x="8789669" y="4755020"/>
            <a:ext cx="511501" cy="511501"/>
          </a:xfrm>
          <a:prstGeom prst="rect">
            <a:avLst/>
          </a:prstGeom>
        </p:spPr>
      </p:pic>
      <p:sp>
        <p:nvSpPr>
          <p:cNvPr id="65" name="Rectangle 64">
            <a:extLst>
              <a:ext uri="{FF2B5EF4-FFF2-40B4-BE49-F238E27FC236}">
                <a16:creationId xmlns:a16="http://schemas.microsoft.com/office/drawing/2014/main" id="{BD3C92F1-4C89-2D33-2F02-8453ABC8057C}"/>
              </a:ext>
            </a:extLst>
          </p:cNvPr>
          <p:cNvSpPr/>
          <p:nvPr/>
        </p:nvSpPr>
        <p:spPr>
          <a:xfrm>
            <a:off x="134172" y="4983147"/>
            <a:ext cx="2116400" cy="266683"/>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Bierstadt" panose="020B0004020202020204" pitchFamily="34" charset="0"/>
              </a:rPr>
              <a:t>Authenticated input</a:t>
            </a:r>
          </a:p>
        </p:txBody>
      </p:sp>
      <p:sp>
        <p:nvSpPr>
          <p:cNvPr id="66" name="Rectangle 65">
            <a:extLst>
              <a:ext uri="{FF2B5EF4-FFF2-40B4-BE49-F238E27FC236}">
                <a16:creationId xmlns:a16="http://schemas.microsoft.com/office/drawing/2014/main" id="{CFEEC577-1B7F-C8AD-3F98-326D06EAA336}"/>
              </a:ext>
            </a:extLst>
          </p:cNvPr>
          <p:cNvSpPr/>
          <p:nvPr/>
        </p:nvSpPr>
        <p:spPr>
          <a:xfrm>
            <a:off x="9791864" y="4913953"/>
            <a:ext cx="2224827" cy="266683"/>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Bierstadt" panose="020B0004020202020204" pitchFamily="34" charset="0"/>
              </a:rPr>
              <a:t>Authenticated output</a:t>
            </a:r>
          </a:p>
        </p:txBody>
      </p:sp>
      <p:sp>
        <p:nvSpPr>
          <p:cNvPr id="67" name="Rectangle 66">
            <a:extLst>
              <a:ext uri="{FF2B5EF4-FFF2-40B4-BE49-F238E27FC236}">
                <a16:creationId xmlns:a16="http://schemas.microsoft.com/office/drawing/2014/main" id="{2311F9E8-6BCD-5CE4-A964-F5DBF287E5F3}"/>
              </a:ext>
            </a:extLst>
          </p:cNvPr>
          <p:cNvSpPr/>
          <p:nvPr/>
        </p:nvSpPr>
        <p:spPr>
          <a:xfrm>
            <a:off x="7923923" y="6541234"/>
            <a:ext cx="2484570" cy="266683"/>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Circuit-ORAM</a:t>
            </a:r>
          </a:p>
        </p:txBody>
      </p:sp>
      <p:sp>
        <p:nvSpPr>
          <p:cNvPr id="68" name="Rectangle 67">
            <a:extLst>
              <a:ext uri="{FF2B5EF4-FFF2-40B4-BE49-F238E27FC236}">
                <a16:creationId xmlns:a16="http://schemas.microsoft.com/office/drawing/2014/main" id="{4EDB1FAA-3B32-6009-CA02-18B3F2661BDF}"/>
              </a:ext>
            </a:extLst>
          </p:cNvPr>
          <p:cNvSpPr/>
          <p:nvPr/>
        </p:nvSpPr>
        <p:spPr>
          <a:xfrm>
            <a:off x="390361" y="5957280"/>
            <a:ext cx="3354636" cy="646331"/>
          </a:xfrm>
          <a:prstGeom prst="rect">
            <a:avLst/>
          </a:prstGeom>
        </p:spPr>
        <p:txBody>
          <a:bodyPr wrap="none">
            <a:spAutoFit/>
          </a:bodyPr>
          <a:lstStyle/>
          <a:p>
            <a:r>
              <a:rPr lang="en-US" dirty="0">
                <a:solidFill>
                  <a:schemeClr val="bg2">
                    <a:lumMod val="10000"/>
                  </a:schemeClr>
                </a:solidFill>
                <a:latin typeface="Bierstadt" panose="020B0004020202020204" pitchFamily="34" charset="0"/>
              </a:rPr>
              <a:t>Cryptographic proof techniques</a:t>
            </a:r>
          </a:p>
          <a:p>
            <a:pPr marL="285750" indent="-285750">
              <a:buFont typeface="Arial" panose="020B0604020202020204" pitchFamily="34" charset="0"/>
              <a:buChar char="•"/>
            </a:pPr>
            <a:r>
              <a:rPr lang="en-US" dirty="0">
                <a:solidFill>
                  <a:schemeClr val="bg2">
                    <a:lumMod val="10000"/>
                  </a:schemeClr>
                </a:solidFill>
                <a:latin typeface="Bierstadt" panose="020B0004020202020204" pitchFamily="34" charset="0"/>
              </a:rPr>
              <a:t>Polynomial identity testing</a:t>
            </a:r>
          </a:p>
        </p:txBody>
      </p:sp>
      <p:cxnSp>
        <p:nvCxnSpPr>
          <p:cNvPr id="69" name="Straight Arrow Connector 68">
            <a:extLst>
              <a:ext uri="{FF2B5EF4-FFF2-40B4-BE49-F238E27FC236}">
                <a16:creationId xmlns:a16="http://schemas.microsoft.com/office/drawing/2014/main" id="{55B9E373-C3A1-B35F-C1BA-8C2B50B6440E}"/>
              </a:ext>
            </a:extLst>
          </p:cNvPr>
          <p:cNvCxnSpPr>
            <a:cxnSpLocks/>
            <a:stCxn id="68" idx="0"/>
            <a:endCxn id="65" idx="2"/>
          </p:cNvCxnSpPr>
          <p:nvPr/>
        </p:nvCxnSpPr>
        <p:spPr>
          <a:xfrm flipH="1" flipV="1">
            <a:off x="1192372" y="5249830"/>
            <a:ext cx="875307" cy="707450"/>
          </a:xfrm>
          <a:prstGeom prst="straightConnector1">
            <a:avLst/>
          </a:prstGeom>
          <a:ln w="63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F8A9A4A0-66F9-85FF-1E95-E5BB5533BB96}"/>
              </a:ext>
            </a:extLst>
          </p:cNvPr>
          <p:cNvSpPr/>
          <p:nvPr/>
        </p:nvSpPr>
        <p:spPr>
          <a:xfrm>
            <a:off x="9196688" y="5668541"/>
            <a:ext cx="2820003" cy="369332"/>
          </a:xfrm>
          <a:prstGeom prst="rect">
            <a:avLst/>
          </a:prstGeom>
        </p:spPr>
        <p:txBody>
          <a:bodyPr wrap="none">
            <a:spAutoFit/>
          </a:bodyPr>
          <a:lstStyle/>
          <a:p>
            <a:r>
              <a:rPr lang="en-US" dirty="0">
                <a:solidFill>
                  <a:schemeClr val="bg2">
                    <a:lumMod val="10000"/>
                  </a:schemeClr>
                </a:solidFill>
                <a:latin typeface="Bierstadt" panose="020B0004020202020204" pitchFamily="34" charset="0"/>
              </a:rPr>
              <a:t>Polynomial identity testing</a:t>
            </a:r>
          </a:p>
        </p:txBody>
      </p:sp>
      <p:cxnSp>
        <p:nvCxnSpPr>
          <p:cNvPr id="71" name="Straight Arrow Connector 70">
            <a:extLst>
              <a:ext uri="{FF2B5EF4-FFF2-40B4-BE49-F238E27FC236}">
                <a16:creationId xmlns:a16="http://schemas.microsoft.com/office/drawing/2014/main" id="{8FF04944-EA93-1C1E-A0DC-B8AC67B6CBE2}"/>
              </a:ext>
            </a:extLst>
          </p:cNvPr>
          <p:cNvCxnSpPr>
            <a:cxnSpLocks/>
            <a:stCxn id="70" idx="0"/>
            <a:endCxn id="66" idx="2"/>
          </p:cNvCxnSpPr>
          <p:nvPr/>
        </p:nvCxnSpPr>
        <p:spPr>
          <a:xfrm flipV="1">
            <a:off x="10606690" y="5180636"/>
            <a:ext cx="297588" cy="487905"/>
          </a:xfrm>
          <a:prstGeom prst="straightConnector1">
            <a:avLst/>
          </a:prstGeom>
          <a:ln w="6350">
            <a:solidFill>
              <a:srgbClr val="861F4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linds(horizontal)">
                                      <p:cBhvr>
                                        <p:cTn id="25" dur="500"/>
                                        <p:tgtEl>
                                          <p:spTgt spid="58"/>
                                        </p:tgtEl>
                                      </p:cBhvr>
                                    </p:animEffect>
                                  </p:childTnLst>
                                </p:cTn>
                              </p:par>
                              <p:par>
                                <p:cTn id="26" presetID="3" presetClass="entr" presetSubtype="1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blinds(horizontal)">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linds(horizontal)">
                                      <p:cBhvr>
                                        <p:cTn id="36" dur="500"/>
                                        <p:tgtEl>
                                          <p:spTgt spid="5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par>
                                <p:cTn id="42" presetID="3"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par>
                                <p:cTn id="54" presetID="3" presetClass="entr" presetSubtype="1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linds(horizontal)">
                                      <p:cBhvr>
                                        <p:cTn id="56" dur="500"/>
                                        <p:tgtEl>
                                          <p:spTgt spid="4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linds(horizontal)">
                                      <p:cBhvr>
                                        <p:cTn id="59" dur="500"/>
                                        <p:tgtEl>
                                          <p:spTgt spid="65"/>
                                        </p:tgtEl>
                                      </p:cBhvr>
                                    </p:animEffect>
                                  </p:childTnLst>
                                </p:cTn>
                              </p:par>
                              <p:par>
                                <p:cTn id="60" presetID="3" presetClass="entr" presetSubtype="1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blinds(horizontal)">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par>
                                <p:cTn id="71" presetID="3" presetClass="entr" presetSubtype="1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blinds(horizontal)">
                                      <p:cBhvr>
                                        <p:cTn id="73" dur="500"/>
                                        <p:tgtEl>
                                          <p:spTgt spid="53"/>
                                        </p:tgtEl>
                                      </p:cBhvr>
                                    </p:animEffect>
                                  </p:childTnLst>
                                </p:cTn>
                              </p:par>
                              <p:par>
                                <p:cTn id="74" presetID="3" presetClass="entr" presetSubtype="1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linds(horizontal)">
                                      <p:cBhvr>
                                        <p:cTn id="76" dur="500"/>
                                        <p:tgtEl>
                                          <p:spTgt spid="54"/>
                                        </p:tgtEl>
                                      </p:cBhvr>
                                    </p:animEffect>
                                  </p:childTnLst>
                                </p:cTn>
                              </p:par>
                              <p:par>
                                <p:cTn id="77" presetID="3" presetClass="entr" presetSubtype="1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par>
                                <p:cTn id="80" presetID="3" presetClass="entr" presetSubtype="1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par>
                                <p:cTn id="83" presetID="3" presetClass="entr" presetSubtype="1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linds(horizontal)">
                                      <p:cBhvr>
                                        <p:cTn id="85" dur="500"/>
                                        <p:tgtEl>
                                          <p:spTgt spid="5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par>
                                <p:cTn id="89" presetID="3" presetClass="entr" presetSubtype="1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blinds(horizontal)">
                                      <p:cBhvr>
                                        <p:cTn id="91" dur="5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blinds(horizontal)">
                                      <p:cBhvr>
                                        <p:cTn id="96" dur="500"/>
                                        <p:tgtEl>
                                          <p:spTgt spid="3"/>
                                        </p:tgtEl>
                                      </p:cBhvr>
                                    </p:animEffect>
                                  </p:childTnLst>
                                </p:cTn>
                              </p:par>
                              <p:par>
                                <p:cTn id="97" presetID="3" presetClass="entr" presetSubtype="10"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blinds(horizontal)">
                                      <p:cBhvr>
                                        <p:cTn id="99" dur="500"/>
                                        <p:tgtEl>
                                          <p:spTgt spid="4"/>
                                        </p:tgtEl>
                                      </p:cBhvr>
                                    </p:animEffect>
                                  </p:childTnLst>
                                </p:cTn>
                              </p:par>
                              <p:par>
                                <p:cTn id="100" presetID="3" presetClass="entr" presetSubtype="1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linds(horizontal)">
                                      <p:cBhvr>
                                        <p:cTn id="102" dur="500"/>
                                        <p:tgtEl>
                                          <p:spTgt spid="5"/>
                                        </p:tgtEl>
                                      </p:cBhvr>
                                    </p:animEffect>
                                  </p:childTnLst>
                                </p:cTn>
                              </p:par>
                              <p:par>
                                <p:cTn id="103" presetID="3" presetClass="entr" presetSubtype="10"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blinds(horizontal)">
                                      <p:cBhvr>
                                        <p:cTn id="105" dur="500"/>
                                        <p:tgtEl>
                                          <p:spTgt spid="6"/>
                                        </p:tgtEl>
                                      </p:cBhvr>
                                    </p:animEffect>
                                  </p:childTnLst>
                                </p:cTn>
                              </p:par>
                              <p:par>
                                <p:cTn id="106" presetID="3" presetClass="entr" presetSubtype="10" fill="hold"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blinds(horizontal)">
                                      <p:cBhvr>
                                        <p:cTn id="108" dur="500"/>
                                        <p:tgtEl>
                                          <p:spTgt spid="28"/>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blinds(horizontal)">
                                      <p:cBhvr>
                                        <p:cTn id="114" dur="500"/>
                                        <p:tgtEl>
                                          <p:spTgt spid="30"/>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blinds(horizontal)">
                                      <p:cBhvr>
                                        <p:cTn id="117" dur="500"/>
                                        <p:tgtEl>
                                          <p:spTgt spid="37"/>
                                        </p:tgtEl>
                                      </p:cBhvr>
                                    </p:animEffect>
                                  </p:childTnLst>
                                </p:cTn>
                              </p:par>
                              <p:par>
                                <p:cTn id="118" presetID="3" presetClass="entr" presetSubtype="10"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blinds(horizontal)">
                                      <p:cBhvr>
                                        <p:cTn id="120" dur="500"/>
                                        <p:tgtEl>
                                          <p:spTgt spid="41"/>
                                        </p:tgtEl>
                                      </p:cBhvr>
                                    </p:animEffect>
                                  </p:childTnLst>
                                </p:cTn>
                              </p:par>
                              <p:par>
                                <p:cTn id="121" presetID="3" presetClass="entr" presetSubtype="10"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blinds(horizontal)">
                                      <p:cBhvr>
                                        <p:cTn id="123" dur="500"/>
                                        <p:tgtEl>
                                          <p:spTgt spid="42"/>
                                        </p:tgtEl>
                                      </p:cBhvr>
                                    </p:animEffect>
                                  </p:childTnLst>
                                </p:cTn>
                              </p:par>
                              <p:par>
                                <p:cTn id="124" presetID="3" presetClass="entr" presetSubtype="10" fill="hold"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blinds(horizontal)">
                                      <p:cBhvr>
                                        <p:cTn id="126" dur="500"/>
                                        <p:tgtEl>
                                          <p:spTgt spid="43"/>
                                        </p:tgtEl>
                                      </p:cBhvr>
                                    </p:animEffect>
                                  </p:childTnLst>
                                </p:cTn>
                              </p:par>
                              <p:par>
                                <p:cTn id="127" presetID="3" presetClass="entr" presetSubtype="10" fill="hold"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blinds(horizontal)">
                                      <p:cBhvr>
                                        <p:cTn id="129" dur="500"/>
                                        <p:tgtEl>
                                          <p:spTgt spid="44"/>
                                        </p:tgtEl>
                                      </p:cBhvr>
                                    </p:animEffect>
                                  </p:childTnLst>
                                </p:cTn>
                              </p:par>
                              <p:par>
                                <p:cTn id="130" presetID="3" presetClass="entr" presetSubtype="1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blinds(horizontal)">
                                      <p:cBhvr>
                                        <p:cTn id="132" dur="500"/>
                                        <p:tgtEl>
                                          <p:spTgt spid="45"/>
                                        </p:tgtEl>
                                      </p:cBhvr>
                                    </p:animEffect>
                                  </p:childTnLst>
                                </p:cTn>
                              </p:par>
                              <p:par>
                                <p:cTn id="133" presetID="3" presetClass="entr" presetSubtype="10" fill="hold"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blinds(horizontal)">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1"/>
                                        </p:tgtEl>
                                        <p:attrNameLst>
                                          <p:attrName>style.visibility</p:attrName>
                                        </p:attrNameLst>
                                      </p:cBhvr>
                                      <p:to>
                                        <p:strVal val="visible"/>
                                      </p:to>
                                    </p:set>
                                    <p:animEffect transition="in" filter="blinds(horizontal)">
                                      <p:cBhvr>
                                        <p:cTn id="140" dur="500"/>
                                        <p:tgtEl>
                                          <p:spTgt spid="11"/>
                                        </p:tgtEl>
                                      </p:cBhvr>
                                    </p:animEffect>
                                  </p:childTnLst>
                                </p:cTn>
                              </p:par>
                              <p:par>
                                <p:cTn id="141" presetID="3" presetClass="entr" presetSubtype="10" fill="hold" nodeType="with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blinds(horizontal)">
                                      <p:cBhvr>
                                        <p:cTn id="143" dur="500"/>
                                        <p:tgtEl>
                                          <p:spTgt spid="12"/>
                                        </p:tgtEl>
                                      </p:cBhvr>
                                    </p:animEffect>
                                  </p:childTnLst>
                                </p:cTn>
                              </p:par>
                              <p:par>
                                <p:cTn id="144" presetID="3" presetClass="entr" presetSubtype="10" fill="hold" nodeType="with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blinds(horizontal)">
                                      <p:cBhvr>
                                        <p:cTn id="146" dur="500"/>
                                        <p:tgtEl>
                                          <p:spTgt spid="13"/>
                                        </p:tgtEl>
                                      </p:cBhvr>
                                    </p:animEffect>
                                  </p:childTnLst>
                                </p:cTn>
                              </p:par>
                              <p:par>
                                <p:cTn id="147" presetID="3" presetClass="entr" presetSubtype="10" fill="hold"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blinds(horizontal)">
                                      <p:cBhvr>
                                        <p:cTn id="149" dur="500"/>
                                        <p:tgtEl>
                                          <p:spTgt spid="14"/>
                                        </p:tgtEl>
                                      </p:cBhvr>
                                    </p:animEffect>
                                  </p:childTnLst>
                                </p:cTn>
                              </p:par>
                              <p:par>
                                <p:cTn id="150" presetID="3" presetClass="entr" presetSubtype="10" fill="hold" nodeType="withEffect">
                                  <p:stCondLst>
                                    <p:cond delay="0"/>
                                  </p:stCondLst>
                                  <p:childTnLst>
                                    <p:set>
                                      <p:cBhvr>
                                        <p:cTn id="151" dur="1" fill="hold">
                                          <p:stCondLst>
                                            <p:cond delay="0"/>
                                          </p:stCondLst>
                                        </p:cTn>
                                        <p:tgtEl>
                                          <p:spTgt spid="22"/>
                                        </p:tgtEl>
                                        <p:attrNameLst>
                                          <p:attrName>style.visibility</p:attrName>
                                        </p:attrNameLst>
                                      </p:cBhvr>
                                      <p:to>
                                        <p:strVal val="visible"/>
                                      </p:to>
                                    </p:set>
                                    <p:animEffect transition="in" filter="blinds(horizontal)">
                                      <p:cBhvr>
                                        <p:cTn id="152" dur="500"/>
                                        <p:tgtEl>
                                          <p:spTgt spid="22"/>
                                        </p:tgtEl>
                                      </p:cBhvr>
                                    </p:animEffect>
                                  </p:childTnLst>
                                </p:cTn>
                              </p:par>
                              <p:par>
                                <p:cTn id="153" presetID="3" presetClass="entr" presetSubtype="10" fill="hold" nodeType="with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blinds(horizontal)">
                                      <p:cBhvr>
                                        <p:cTn id="155" dur="500"/>
                                        <p:tgtEl>
                                          <p:spTgt spid="23"/>
                                        </p:tgtEl>
                                      </p:cBhvr>
                                    </p:animEffect>
                                  </p:childTnLst>
                                </p:cTn>
                              </p:par>
                              <p:par>
                                <p:cTn id="156" presetID="3" presetClass="entr" presetSubtype="10" fill="hold"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blinds(horizontal)">
                                      <p:cBhvr>
                                        <p:cTn id="158" dur="500"/>
                                        <p:tgtEl>
                                          <p:spTgt spid="24"/>
                                        </p:tgtEl>
                                      </p:cBhvr>
                                    </p:animEffect>
                                  </p:childTnLst>
                                </p:cTn>
                              </p:par>
                              <p:par>
                                <p:cTn id="159" presetID="3" presetClass="entr" presetSubtype="10" fill="hold" nodeType="with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blinds(horizontal)">
                                      <p:cBhvr>
                                        <p:cTn id="161" dur="500"/>
                                        <p:tgtEl>
                                          <p:spTgt spid="25"/>
                                        </p:tgtEl>
                                      </p:cBhvr>
                                    </p:animEffect>
                                  </p:childTnLst>
                                </p:cTn>
                              </p:par>
                              <p:par>
                                <p:cTn id="162" presetID="3" presetClass="entr" presetSubtype="10" fill="hold" nodeType="withEffect">
                                  <p:stCondLst>
                                    <p:cond delay="0"/>
                                  </p:stCondLst>
                                  <p:childTnLst>
                                    <p:set>
                                      <p:cBhvr>
                                        <p:cTn id="163" dur="1" fill="hold">
                                          <p:stCondLst>
                                            <p:cond delay="0"/>
                                          </p:stCondLst>
                                        </p:cTn>
                                        <p:tgtEl>
                                          <p:spTgt spid="26"/>
                                        </p:tgtEl>
                                        <p:attrNameLst>
                                          <p:attrName>style.visibility</p:attrName>
                                        </p:attrNameLst>
                                      </p:cBhvr>
                                      <p:to>
                                        <p:strVal val="visible"/>
                                      </p:to>
                                    </p:set>
                                    <p:animEffect transition="in" filter="blinds(horizontal)">
                                      <p:cBhvr>
                                        <p:cTn id="164" dur="500"/>
                                        <p:tgtEl>
                                          <p:spTgt spid="26"/>
                                        </p:tgtEl>
                                      </p:cBhvr>
                                    </p:animEffect>
                                  </p:childTnLst>
                                </p:cTn>
                              </p:par>
                              <p:par>
                                <p:cTn id="165" presetID="3" presetClass="entr" presetSubtype="10" fill="hold" nodeType="with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blinds(horizontal)">
                                      <p:cBhvr>
                                        <p:cTn id="167" dur="500"/>
                                        <p:tgtEl>
                                          <p:spTgt spid="27"/>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blinds(horizontal)">
                                      <p:cBhvr>
                                        <p:cTn id="170" dur="500"/>
                                        <p:tgtEl>
                                          <p:spTgt spid="34"/>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blinds(horizontal)">
                                      <p:cBhvr>
                                        <p:cTn id="173" dur="500"/>
                                        <p:tgtEl>
                                          <p:spTgt spid="35"/>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36"/>
                                        </p:tgtEl>
                                        <p:attrNameLst>
                                          <p:attrName>style.visibility</p:attrName>
                                        </p:attrNameLst>
                                      </p:cBhvr>
                                      <p:to>
                                        <p:strVal val="visible"/>
                                      </p:to>
                                    </p:set>
                                    <p:animEffect transition="in" filter="blinds(horizontal)">
                                      <p:cBhvr>
                                        <p:cTn id="176" dur="500"/>
                                        <p:tgtEl>
                                          <p:spTgt spid="36"/>
                                        </p:tgtEl>
                                      </p:cBhvr>
                                    </p:animEffect>
                                  </p:childTnLst>
                                </p:cTn>
                              </p:par>
                              <p:par>
                                <p:cTn id="177" presetID="3" presetClass="entr" presetSubtype="10" fill="hold" nodeType="with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blinds(horizontal)">
                                      <p:cBhvr>
                                        <p:cTn id="179" dur="500"/>
                                        <p:tgtEl>
                                          <p:spTgt spid="47"/>
                                        </p:tgtEl>
                                      </p:cBhvr>
                                    </p:animEffect>
                                  </p:childTnLst>
                                </p:cTn>
                              </p:par>
                              <p:par>
                                <p:cTn id="180" presetID="3" presetClass="entr" presetSubtype="10" fill="hold" nodeType="with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blinds(horizontal)">
                                      <p:cBhvr>
                                        <p:cTn id="182" dur="500"/>
                                        <p:tgtEl>
                                          <p:spTgt spid="48"/>
                                        </p:tgtEl>
                                      </p:cBhvr>
                                    </p:animEffect>
                                  </p:childTnLst>
                                </p:cTn>
                              </p:par>
                              <p:par>
                                <p:cTn id="183" presetID="3" presetClass="entr" presetSubtype="10" fill="hold" nodeType="with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blinds(horizontal)">
                                      <p:cBhvr>
                                        <p:cTn id="185" dur="500"/>
                                        <p:tgtEl>
                                          <p:spTgt spid="49"/>
                                        </p:tgtEl>
                                      </p:cBhvr>
                                    </p:animEffect>
                                  </p:childTnLst>
                                </p:cTn>
                              </p:par>
                              <p:par>
                                <p:cTn id="186" presetID="3" presetClass="entr" presetSubtype="10" fill="hold"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linds(horizontal)">
                                      <p:cBhvr>
                                        <p:cTn id="188" dur="500"/>
                                        <p:tgtEl>
                                          <p:spTgt spid="50"/>
                                        </p:tgtEl>
                                      </p:cBhvr>
                                    </p:animEffect>
                                  </p:childTnLst>
                                </p:cTn>
                              </p:par>
                              <p:par>
                                <p:cTn id="189" presetID="3" presetClass="entr" presetSubtype="10" fill="hold"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blinds(horizontal)">
                                      <p:cBhvr>
                                        <p:cTn id="191" dur="500"/>
                                        <p:tgtEl>
                                          <p:spTgt spid="51"/>
                                        </p:tgtEl>
                                      </p:cBhvr>
                                    </p:animEffect>
                                  </p:childTnLst>
                                </p:cTn>
                              </p:par>
                              <p:par>
                                <p:cTn id="192" presetID="3" presetClass="entr" presetSubtype="10" fill="hold" nodeType="with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blinds(horizontal)">
                                      <p:cBhvr>
                                        <p:cTn id="194" dur="500"/>
                                        <p:tgtEl>
                                          <p:spTgt spid="52"/>
                                        </p:tgtEl>
                                      </p:cBhvr>
                                    </p:animEffect>
                                  </p:childTnLst>
                                </p:cTn>
                              </p:par>
                              <p:par>
                                <p:cTn id="195" presetID="3" presetClass="entr" presetSubtype="10" fill="hold" nodeType="withEffect">
                                  <p:stCondLst>
                                    <p:cond delay="0"/>
                                  </p:stCondLst>
                                  <p:childTnLst>
                                    <p:set>
                                      <p:cBhvr>
                                        <p:cTn id="196" dur="1" fill="hold">
                                          <p:stCondLst>
                                            <p:cond delay="0"/>
                                          </p:stCondLst>
                                        </p:cTn>
                                        <p:tgtEl>
                                          <p:spTgt spid="60"/>
                                        </p:tgtEl>
                                        <p:attrNameLst>
                                          <p:attrName>style.visibility</p:attrName>
                                        </p:attrNameLst>
                                      </p:cBhvr>
                                      <p:to>
                                        <p:strVal val="visible"/>
                                      </p:to>
                                    </p:set>
                                    <p:animEffect transition="in" filter="blinds(horizontal)">
                                      <p:cBhvr>
                                        <p:cTn id="197" dur="500"/>
                                        <p:tgtEl>
                                          <p:spTgt spid="60"/>
                                        </p:tgtEl>
                                      </p:cBhvr>
                                    </p:animEffect>
                                  </p:childTnLst>
                                </p:cTn>
                              </p:par>
                              <p:par>
                                <p:cTn id="198" presetID="3" presetClass="entr" presetSubtype="10" fill="hold"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blinds(horizontal)">
                                      <p:cBhvr>
                                        <p:cTn id="200" dur="500"/>
                                        <p:tgtEl>
                                          <p:spTgt spid="61"/>
                                        </p:tgtEl>
                                      </p:cBhvr>
                                    </p:animEffect>
                                  </p:childTnLst>
                                </p:cTn>
                              </p:par>
                              <p:par>
                                <p:cTn id="201" presetID="3" presetClass="entr" presetSubtype="10" fill="hold" grpId="0" nodeType="withEffect">
                                  <p:stCondLst>
                                    <p:cond delay="0"/>
                                  </p:stCondLst>
                                  <p:childTnLst>
                                    <p:set>
                                      <p:cBhvr>
                                        <p:cTn id="202" dur="1" fill="hold">
                                          <p:stCondLst>
                                            <p:cond delay="0"/>
                                          </p:stCondLst>
                                        </p:cTn>
                                        <p:tgtEl>
                                          <p:spTgt spid="66"/>
                                        </p:tgtEl>
                                        <p:attrNameLst>
                                          <p:attrName>style.visibility</p:attrName>
                                        </p:attrNameLst>
                                      </p:cBhvr>
                                      <p:to>
                                        <p:strVal val="visible"/>
                                      </p:to>
                                    </p:set>
                                    <p:animEffect transition="in" filter="blinds(horizontal)">
                                      <p:cBhvr>
                                        <p:cTn id="203" dur="500"/>
                                        <p:tgtEl>
                                          <p:spTgt spid="66"/>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70"/>
                                        </p:tgtEl>
                                        <p:attrNameLst>
                                          <p:attrName>style.visibility</p:attrName>
                                        </p:attrNameLst>
                                      </p:cBhvr>
                                      <p:to>
                                        <p:strVal val="visible"/>
                                      </p:to>
                                    </p:set>
                                    <p:animEffect transition="in" filter="blinds(horizontal)">
                                      <p:cBhvr>
                                        <p:cTn id="206" dur="500"/>
                                        <p:tgtEl>
                                          <p:spTgt spid="70"/>
                                        </p:tgtEl>
                                      </p:cBhvr>
                                    </p:animEffect>
                                  </p:childTnLst>
                                </p:cTn>
                              </p:par>
                              <p:par>
                                <p:cTn id="207" presetID="3" presetClass="entr" presetSubtype="10" fill="hold" nodeType="withEffect">
                                  <p:stCondLst>
                                    <p:cond delay="0"/>
                                  </p:stCondLst>
                                  <p:childTnLst>
                                    <p:set>
                                      <p:cBhvr>
                                        <p:cTn id="208" dur="1" fill="hold">
                                          <p:stCondLst>
                                            <p:cond delay="0"/>
                                          </p:stCondLst>
                                        </p:cTn>
                                        <p:tgtEl>
                                          <p:spTgt spid="71"/>
                                        </p:tgtEl>
                                        <p:attrNameLst>
                                          <p:attrName>style.visibility</p:attrName>
                                        </p:attrNameLst>
                                      </p:cBhvr>
                                      <p:to>
                                        <p:strVal val="visible"/>
                                      </p:to>
                                    </p:set>
                                    <p:animEffect transition="in" filter="blinds(horizontal)">
                                      <p:cBhvr>
                                        <p:cTn id="209" dur="500"/>
                                        <p:tgtEl>
                                          <p:spTgt spid="71"/>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67"/>
                                        </p:tgtEl>
                                        <p:attrNameLst>
                                          <p:attrName>style.visibility</p:attrName>
                                        </p:attrNameLst>
                                      </p:cBhvr>
                                      <p:to>
                                        <p:strVal val="visible"/>
                                      </p:to>
                                    </p:set>
                                    <p:animEffect transition="in" filter="blinds(horizontal)">
                                      <p:cBhvr>
                                        <p:cTn id="21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31" grpId="0"/>
      <p:bldP spid="32" grpId="0"/>
      <p:bldP spid="33" grpId="0"/>
      <p:bldP spid="34" grpId="0"/>
      <p:bldP spid="35" grpId="0"/>
      <p:bldP spid="36" grpId="0"/>
      <p:bldP spid="37" grpId="0"/>
      <p:bldP spid="57" grpId="0" animBg="1"/>
      <p:bldP spid="65" grpId="0" animBg="1"/>
      <p:bldP spid="66" grpId="0" animBg="1"/>
      <p:bldP spid="67" grpId="0" animBg="1"/>
      <p:bldP spid="68"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Search Index Design</a:t>
            </a:r>
          </a:p>
        </p:txBody>
      </p:sp>
      <p:graphicFrame>
        <p:nvGraphicFramePr>
          <p:cNvPr id="5" name="Table 5">
            <a:extLst>
              <a:ext uri="{FF2B5EF4-FFF2-40B4-BE49-F238E27FC236}">
                <a16:creationId xmlns:a16="http://schemas.microsoft.com/office/drawing/2014/main" id="{08CD49DF-6D8A-8F54-458E-2E587C60B277}"/>
              </a:ext>
            </a:extLst>
          </p:cNvPr>
          <p:cNvGraphicFramePr>
            <a:graphicFrameLocks noGrp="1"/>
          </p:cNvGraphicFramePr>
          <p:nvPr>
            <p:extLst>
              <p:ext uri="{D42A27DB-BD31-4B8C-83A1-F6EECF244321}">
                <p14:modId xmlns:p14="http://schemas.microsoft.com/office/powerpoint/2010/main" val="2514176280"/>
              </p:ext>
            </p:extLst>
          </p:nvPr>
        </p:nvGraphicFramePr>
        <p:xfrm>
          <a:off x="2095500" y="2573010"/>
          <a:ext cx="4861560" cy="3029375"/>
        </p:xfrm>
        <a:graphic>
          <a:graphicData uri="http://schemas.openxmlformats.org/drawingml/2006/table">
            <a:tbl>
              <a:tblPr firstRow="1" bandRow="1">
                <a:tableStyleId>{5940675A-B579-460E-94D1-54222C63F5DA}</a:tableStyleId>
              </a:tblPr>
              <a:tblGrid>
                <a:gridCol w="972312">
                  <a:extLst>
                    <a:ext uri="{9D8B030D-6E8A-4147-A177-3AD203B41FA5}">
                      <a16:colId xmlns:a16="http://schemas.microsoft.com/office/drawing/2014/main" val="2036105221"/>
                    </a:ext>
                  </a:extLst>
                </a:gridCol>
                <a:gridCol w="972312">
                  <a:extLst>
                    <a:ext uri="{9D8B030D-6E8A-4147-A177-3AD203B41FA5}">
                      <a16:colId xmlns:a16="http://schemas.microsoft.com/office/drawing/2014/main" val="2525976332"/>
                    </a:ext>
                  </a:extLst>
                </a:gridCol>
                <a:gridCol w="972312">
                  <a:extLst>
                    <a:ext uri="{9D8B030D-6E8A-4147-A177-3AD203B41FA5}">
                      <a16:colId xmlns:a16="http://schemas.microsoft.com/office/drawing/2014/main" val="3947635634"/>
                    </a:ext>
                  </a:extLst>
                </a:gridCol>
                <a:gridCol w="972312">
                  <a:extLst>
                    <a:ext uri="{9D8B030D-6E8A-4147-A177-3AD203B41FA5}">
                      <a16:colId xmlns:a16="http://schemas.microsoft.com/office/drawing/2014/main" val="410168837"/>
                    </a:ext>
                  </a:extLst>
                </a:gridCol>
                <a:gridCol w="972312">
                  <a:extLst>
                    <a:ext uri="{9D8B030D-6E8A-4147-A177-3AD203B41FA5}">
                      <a16:colId xmlns:a16="http://schemas.microsoft.com/office/drawing/2014/main" val="1111308511"/>
                    </a:ext>
                  </a:extLst>
                </a:gridCol>
              </a:tblGrid>
              <a:tr h="605875">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37549"/>
                  </a:ext>
                </a:extLst>
              </a:tr>
              <a:tr h="605875">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81571"/>
                  </a:ext>
                </a:extLst>
              </a:tr>
              <a:tr h="605875">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7171640"/>
                  </a:ext>
                </a:extLst>
              </a:tr>
              <a:tr h="605875">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651043"/>
                  </a:ext>
                </a:extLst>
              </a:tr>
              <a:tr h="605875">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n>
                            <a:solidFill>
                              <a:srgbClr val="861F41"/>
                            </a:solidFill>
                          </a:ln>
                          <a:solidFill>
                            <a:srgbClr val="861F4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9695732"/>
                  </a:ext>
                </a:extLst>
              </a:tr>
            </a:tbl>
          </a:graphicData>
        </a:graphic>
      </p:graphicFrame>
      <p:sp>
        <p:nvSpPr>
          <p:cNvPr id="6" name="TextBox 5">
            <a:extLst>
              <a:ext uri="{FF2B5EF4-FFF2-40B4-BE49-F238E27FC236}">
                <a16:creationId xmlns:a16="http://schemas.microsoft.com/office/drawing/2014/main" id="{03FB37A8-7DB3-23B8-9964-965C240C8ABF}"/>
              </a:ext>
            </a:extLst>
          </p:cNvPr>
          <p:cNvSpPr txBox="1"/>
          <p:nvPr/>
        </p:nvSpPr>
        <p:spPr>
          <a:xfrm>
            <a:off x="3220409" y="6042403"/>
            <a:ext cx="2611741" cy="461665"/>
          </a:xfrm>
          <a:prstGeom prst="rect">
            <a:avLst/>
          </a:prstGeom>
          <a:noFill/>
        </p:spPr>
        <p:txBody>
          <a:bodyPr wrap="none" rtlCol="0">
            <a:spAutoFit/>
          </a:bodyPr>
          <a:lstStyle/>
          <a:p>
            <a:r>
              <a:rPr lang="en-US" sz="2400" dirty="0">
                <a:solidFill>
                  <a:schemeClr val="accent1">
                    <a:lumMod val="50000"/>
                  </a:schemeClr>
                </a:solidFill>
                <a:latin typeface="Bierstadt" panose="020B0004020202020204" pitchFamily="34" charset="0"/>
              </a:rPr>
              <a:t>Search Index (IDX)</a:t>
            </a:r>
          </a:p>
        </p:txBody>
      </p:sp>
      <p:sp>
        <p:nvSpPr>
          <p:cNvPr id="7" name="TextBox 6">
            <a:extLst>
              <a:ext uri="{FF2B5EF4-FFF2-40B4-BE49-F238E27FC236}">
                <a16:creationId xmlns:a16="http://schemas.microsoft.com/office/drawing/2014/main" id="{33858F99-4515-E158-AA4B-78EF7970A55C}"/>
              </a:ext>
            </a:extLst>
          </p:cNvPr>
          <p:cNvSpPr txBox="1"/>
          <p:nvPr/>
        </p:nvSpPr>
        <p:spPr>
          <a:xfrm>
            <a:off x="838200" y="2649210"/>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#1</a:t>
            </a:r>
          </a:p>
        </p:txBody>
      </p:sp>
      <p:sp>
        <p:nvSpPr>
          <p:cNvPr id="8" name="TextBox 7">
            <a:extLst>
              <a:ext uri="{FF2B5EF4-FFF2-40B4-BE49-F238E27FC236}">
                <a16:creationId xmlns:a16="http://schemas.microsoft.com/office/drawing/2014/main" id="{AEACBC91-24B6-5902-2BF0-86DEAF8337A9}"/>
              </a:ext>
            </a:extLst>
          </p:cNvPr>
          <p:cNvSpPr txBox="1"/>
          <p:nvPr/>
        </p:nvSpPr>
        <p:spPr>
          <a:xfrm>
            <a:off x="838200" y="3259744"/>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#2</a:t>
            </a:r>
          </a:p>
        </p:txBody>
      </p:sp>
      <p:sp>
        <p:nvSpPr>
          <p:cNvPr id="9" name="TextBox 8">
            <a:extLst>
              <a:ext uri="{FF2B5EF4-FFF2-40B4-BE49-F238E27FC236}">
                <a16:creationId xmlns:a16="http://schemas.microsoft.com/office/drawing/2014/main" id="{06714401-7812-8817-13D7-230417714E83}"/>
              </a:ext>
            </a:extLst>
          </p:cNvPr>
          <p:cNvSpPr txBox="1"/>
          <p:nvPr/>
        </p:nvSpPr>
        <p:spPr>
          <a:xfrm>
            <a:off x="838200" y="3861994"/>
            <a:ext cx="1124026"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#3</a:t>
            </a:r>
          </a:p>
        </p:txBody>
      </p:sp>
      <p:sp>
        <p:nvSpPr>
          <p:cNvPr id="10" name="TextBox 9">
            <a:extLst>
              <a:ext uri="{FF2B5EF4-FFF2-40B4-BE49-F238E27FC236}">
                <a16:creationId xmlns:a16="http://schemas.microsoft.com/office/drawing/2014/main" id="{840E3CCD-176C-0C12-513A-E1AC737D8740}"/>
              </a:ext>
            </a:extLst>
          </p:cNvPr>
          <p:cNvSpPr txBox="1"/>
          <p:nvPr/>
        </p:nvSpPr>
        <p:spPr>
          <a:xfrm>
            <a:off x="1169746" y="4419549"/>
            <a:ext cx="491414" cy="461665"/>
          </a:xfrm>
          <a:prstGeom prst="rect">
            <a:avLst/>
          </a:prstGeom>
          <a:noFill/>
        </p:spPr>
        <p:txBody>
          <a:bodyPr wrap="square" rtlCol="0">
            <a:spAutoFit/>
          </a:bodyPr>
          <a:lstStyle/>
          <a:p>
            <a:r>
              <a:rPr lang="en-US" sz="2400" dirty="0">
                <a:solidFill>
                  <a:schemeClr val="accent6">
                    <a:lumMod val="50000"/>
                  </a:schemeClr>
                </a:solidFill>
                <a:latin typeface="Bierstadt" panose="020B0004020202020204" pitchFamily="34" charset="0"/>
              </a:rPr>
              <a:t>…</a:t>
            </a:r>
          </a:p>
        </p:txBody>
      </p:sp>
      <p:sp>
        <p:nvSpPr>
          <p:cNvPr id="11" name="TextBox 10">
            <a:extLst>
              <a:ext uri="{FF2B5EF4-FFF2-40B4-BE49-F238E27FC236}">
                <a16:creationId xmlns:a16="http://schemas.microsoft.com/office/drawing/2014/main" id="{1BD131D7-9FB3-1A25-175F-D6E48A34A69C}"/>
              </a:ext>
            </a:extLst>
          </p:cNvPr>
          <p:cNvSpPr txBox="1"/>
          <p:nvPr/>
        </p:nvSpPr>
        <p:spPr>
          <a:xfrm>
            <a:off x="843978" y="5083062"/>
            <a:ext cx="1175322" cy="461665"/>
          </a:xfrm>
          <a:prstGeom prst="rect">
            <a:avLst/>
          </a:prstGeom>
          <a:noFill/>
        </p:spPr>
        <p:txBody>
          <a:bodyPr wrap="none" rtlCol="0">
            <a:spAutoFit/>
          </a:bodyPr>
          <a:lstStyle/>
          <a:p>
            <a:r>
              <a:rPr lang="en-US" sz="2400" dirty="0">
                <a:solidFill>
                  <a:schemeClr val="accent6">
                    <a:lumMod val="50000"/>
                  </a:schemeClr>
                </a:solidFill>
                <a:latin typeface="Bierstadt" panose="020B0004020202020204" pitchFamily="34" charset="0"/>
              </a:rPr>
              <a:t>Doc #N</a:t>
            </a:r>
          </a:p>
        </p:txBody>
      </p:sp>
      <p:sp>
        <p:nvSpPr>
          <p:cNvPr id="12" name="TextBox 11">
            <a:extLst>
              <a:ext uri="{FF2B5EF4-FFF2-40B4-BE49-F238E27FC236}">
                <a16:creationId xmlns:a16="http://schemas.microsoft.com/office/drawing/2014/main" id="{4BE0AC55-2F38-521A-E4CA-23455533F95A}"/>
              </a:ext>
            </a:extLst>
          </p:cNvPr>
          <p:cNvSpPr txBox="1"/>
          <p:nvPr/>
        </p:nvSpPr>
        <p:spPr>
          <a:xfrm>
            <a:off x="2308860" y="2136892"/>
            <a:ext cx="519694" cy="461665"/>
          </a:xfrm>
          <a:prstGeom prst="rect">
            <a:avLst/>
          </a:prstGeom>
          <a:noFill/>
        </p:spPr>
        <p:txBody>
          <a:bodyPr wrap="none" rtlCol="0">
            <a:spAutoFit/>
          </a:bodyPr>
          <a:lstStyle/>
          <a:p>
            <a:r>
              <a:rPr lang="en-US" sz="2400" dirty="0">
                <a:solidFill>
                  <a:srgbClr val="E87731"/>
                </a:solidFill>
                <a:latin typeface="Bierstadt" panose="020B0004020202020204" pitchFamily="34" charset="0"/>
              </a:rPr>
              <a:t>w</a:t>
            </a:r>
            <a:r>
              <a:rPr lang="en-US" sz="2400" baseline="-25000" dirty="0">
                <a:solidFill>
                  <a:srgbClr val="E87731"/>
                </a:solidFill>
                <a:latin typeface="Bierstadt" panose="020B0004020202020204" pitchFamily="34" charset="0"/>
              </a:rPr>
              <a:t>1</a:t>
            </a:r>
            <a:endParaRPr lang="en-US" sz="2400" dirty="0">
              <a:solidFill>
                <a:srgbClr val="E87731"/>
              </a:solidFill>
              <a:latin typeface="Bierstadt" panose="020B0004020202020204" pitchFamily="34" charset="0"/>
            </a:endParaRPr>
          </a:p>
        </p:txBody>
      </p:sp>
      <p:sp>
        <p:nvSpPr>
          <p:cNvPr id="13" name="TextBox 12">
            <a:extLst>
              <a:ext uri="{FF2B5EF4-FFF2-40B4-BE49-F238E27FC236}">
                <a16:creationId xmlns:a16="http://schemas.microsoft.com/office/drawing/2014/main" id="{A4CAFD5C-FFBE-A0A2-D255-6472D99A5FD3}"/>
              </a:ext>
            </a:extLst>
          </p:cNvPr>
          <p:cNvSpPr txBox="1"/>
          <p:nvPr/>
        </p:nvSpPr>
        <p:spPr>
          <a:xfrm>
            <a:off x="3329940" y="2115111"/>
            <a:ext cx="519694" cy="461665"/>
          </a:xfrm>
          <a:prstGeom prst="rect">
            <a:avLst/>
          </a:prstGeom>
          <a:noFill/>
        </p:spPr>
        <p:txBody>
          <a:bodyPr wrap="square" rtlCol="0">
            <a:spAutoFit/>
          </a:bodyPr>
          <a:lstStyle/>
          <a:p>
            <a:r>
              <a:rPr lang="en-US" sz="2400" dirty="0">
                <a:solidFill>
                  <a:srgbClr val="E87731"/>
                </a:solidFill>
                <a:latin typeface="Bierstadt" panose="020B0004020202020204" pitchFamily="34" charset="0"/>
              </a:rPr>
              <a:t>w</a:t>
            </a:r>
            <a:r>
              <a:rPr lang="en-US" sz="2400" baseline="-25000" dirty="0">
                <a:solidFill>
                  <a:srgbClr val="E87731"/>
                </a:solidFill>
                <a:latin typeface="Bierstadt" panose="020B0004020202020204" pitchFamily="34" charset="0"/>
              </a:rPr>
              <a:t>2</a:t>
            </a:r>
            <a:endParaRPr lang="en-US" sz="2400" dirty="0">
              <a:solidFill>
                <a:srgbClr val="E87731"/>
              </a:solidFill>
              <a:latin typeface="Bierstadt" panose="020B0004020202020204" pitchFamily="34" charset="0"/>
            </a:endParaRPr>
          </a:p>
        </p:txBody>
      </p:sp>
      <p:sp>
        <p:nvSpPr>
          <p:cNvPr id="14" name="TextBox 13">
            <a:extLst>
              <a:ext uri="{FF2B5EF4-FFF2-40B4-BE49-F238E27FC236}">
                <a16:creationId xmlns:a16="http://schemas.microsoft.com/office/drawing/2014/main" id="{E0914051-2E65-ED29-9CEC-44631C7F8BE2}"/>
              </a:ext>
            </a:extLst>
          </p:cNvPr>
          <p:cNvSpPr txBox="1"/>
          <p:nvPr/>
        </p:nvSpPr>
        <p:spPr>
          <a:xfrm>
            <a:off x="4291376" y="2121652"/>
            <a:ext cx="519694" cy="461665"/>
          </a:xfrm>
          <a:prstGeom prst="rect">
            <a:avLst/>
          </a:prstGeom>
          <a:noFill/>
        </p:spPr>
        <p:txBody>
          <a:bodyPr wrap="none" rtlCol="0">
            <a:spAutoFit/>
          </a:bodyPr>
          <a:lstStyle/>
          <a:p>
            <a:r>
              <a:rPr lang="en-US" sz="2400" dirty="0">
                <a:solidFill>
                  <a:srgbClr val="E87731"/>
                </a:solidFill>
                <a:latin typeface="Bierstadt" panose="020B0004020202020204" pitchFamily="34" charset="0"/>
              </a:rPr>
              <a:t>w</a:t>
            </a:r>
            <a:r>
              <a:rPr lang="en-US" sz="2400" baseline="-25000" dirty="0">
                <a:solidFill>
                  <a:srgbClr val="E87731"/>
                </a:solidFill>
                <a:latin typeface="Bierstadt" panose="020B0004020202020204" pitchFamily="34" charset="0"/>
              </a:rPr>
              <a:t>3</a:t>
            </a:r>
            <a:endParaRPr lang="en-US" sz="2400" dirty="0">
              <a:solidFill>
                <a:srgbClr val="E87731"/>
              </a:solidFill>
              <a:latin typeface="Bierstadt" panose="020B0004020202020204" pitchFamily="34" charset="0"/>
            </a:endParaRPr>
          </a:p>
        </p:txBody>
      </p:sp>
      <p:sp>
        <p:nvSpPr>
          <p:cNvPr id="15" name="TextBox 14">
            <a:extLst>
              <a:ext uri="{FF2B5EF4-FFF2-40B4-BE49-F238E27FC236}">
                <a16:creationId xmlns:a16="http://schemas.microsoft.com/office/drawing/2014/main" id="{D0994F5C-CDE6-DC6A-EBCD-BAE02DDE0816}"/>
              </a:ext>
            </a:extLst>
          </p:cNvPr>
          <p:cNvSpPr txBox="1"/>
          <p:nvPr/>
        </p:nvSpPr>
        <p:spPr>
          <a:xfrm>
            <a:off x="5312456" y="2136892"/>
            <a:ext cx="519694" cy="461665"/>
          </a:xfrm>
          <a:prstGeom prst="rect">
            <a:avLst/>
          </a:prstGeom>
          <a:noFill/>
        </p:spPr>
        <p:txBody>
          <a:bodyPr wrap="square" rtlCol="0">
            <a:spAutoFit/>
          </a:bodyPr>
          <a:lstStyle/>
          <a:p>
            <a:r>
              <a:rPr lang="en-US" sz="2400" dirty="0">
                <a:solidFill>
                  <a:srgbClr val="E87731"/>
                </a:solidFill>
                <a:latin typeface="Bierstadt" panose="020B0004020202020204" pitchFamily="34" charset="0"/>
              </a:rPr>
              <a:t>…</a:t>
            </a:r>
          </a:p>
        </p:txBody>
      </p:sp>
      <p:sp>
        <p:nvSpPr>
          <p:cNvPr id="16" name="TextBox 15">
            <a:extLst>
              <a:ext uri="{FF2B5EF4-FFF2-40B4-BE49-F238E27FC236}">
                <a16:creationId xmlns:a16="http://schemas.microsoft.com/office/drawing/2014/main" id="{1CE5D581-5FD3-6A4F-19EA-3E5BEC93C576}"/>
              </a:ext>
            </a:extLst>
          </p:cNvPr>
          <p:cNvSpPr txBox="1"/>
          <p:nvPr/>
        </p:nvSpPr>
        <p:spPr>
          <a:xfrm>
            <a:off x="6273892" y="2114577"/>
            <a:ext cx="569387" cy="461665"/>
          </a:xfrm>
          <a:prstGeom prst="rect">
            <a:avLst/>
          </a:prstGeom>
          <a:noFill/>
        </p:spPr>
        <p:txBody>
          <a:bodyPr wrap="none" rtlCol="0">
            <a:spAutoFit/>
          </a:bodyPr>
          <a:lstStyle/>
          <a:p>
            <a:r>
              <a:rPr lang="en-US" sz="2400" dirty="0" err="1">
                <a:solidFill>
                  <a:srgbClr val="E87731"/>
                </a:solidFill>
                <a:latin typeface="Bierstadt" panose="020B0004020202020204" pitchFamily="34" charset="0"/>
              </a:rPr>
              <a:t>w</a:t>
            </a:r>
            <a:r>
              <a:rPr lang="en-US" sz="2400" baseline="-25000" dirty="0" err="1">
                <a:solidFill>
                  <a:srgbClr val="E87731"/>
                </a:solidFill>
                <a:latin typeface="Bierstadt" panose="020B0004020202020204" pitchFamily="34" charset="0"/>
              </a:rPr>
              <a:t>M</a:t>
            </a:r>
            <a:endParaRPr lang="en-US" sz="2400" dirty="0">
              <a:solidFill>
                <a:srgbClr val="E87731"/>
              </a:solidFill>
              <a:latin typeface="Bierstadt" panose="020B0004020202020204" pitchFamily="34" charset="0"/>
            </a:endParaRPr>
          </a:p>
        </p:txBody>
      </p:sp>
      <p:sp>
        <p:nvSpPr>
          <p:cNvPr id="17" name="TextBox 16">
            <a:extLst>
              <a:ext uri="{FF2B5EF4-FFF2-40B4-BE49-F238E27FC236}">
                <a16:creationId xmlns:a16="http://schemas.microsoft.com/office/drawing/2014/main" id="{CC587675-C2C2-F56D-41E7-4E6E37A610A2}"/>
              </a:ext>
            </a:extLst>
          </p:cNvPr>
          <p:cNvSpPr txBox="1"/>
          <p:nvPr/>
        </p:nvSpPr>
        <p:spPr>
          <a:xfrm>
            <a:off x="2246343" y="1669188"/>
            <a:ext cx="644728" cy="461665"/>
          </a:xfrm>
          <a:prstGeom prst="rect">
            <a:avLst/>
          </a:prstGeom>
          <a:noFill/>
        </p:spPr>
        <p:txBody>
          <a:bodyPr wrap="none" rtlCol="0">
            <a:spAutoFit/>
          </a:bodyPr>
          <a:lstStyle/>
          <a:p>
            <a:r>
              <a:rPr lang="en-US" sz="2400" dirty="0">
                <a:solidFill>
                  <a:srgbClr val="7F6000"/>
                </a:solidFill>
                <a:latin typeface="Bierstadt" panose="020B0004020202020204" pitchFamily="34" charset="0"/>
              </a:rPr>
              <a:t>BF</a:t>
            </a:r>
            <a:r>
              <a:rPr lang="en-US" sz="2400" baseline="-25000" dirty="0">
                <a:solidFill>
                  <a:srgbClr val="7F6000"/>
                </a:solidFill>
                <a:latin typeface="Bierstadt" panose="020B0004020202020204" pitchFamily="34" charset="0"/>
              </a:rPr>
              <a:t>1</a:t>
            </a:r>
            <a:endParaRPr lang="en-US" sz="2400" dirty="0">
              <a:solidFill>
                <a:srgbClr val="7F6000"/>
              </a:solidFill>
              <a:latin typeface="Bierstadt" panose="020B0004020202020204" pitchFamily="34" charset="0"/>
            </a:endParaRPr>
          </a:p>
        </p:txBody>
      </p:sp>
      <p:sp>
        <p:nvSpPr>
          <p:cNvPr id="18" name="TextBox 17">
            <a:extLst>
              <a:ext uri="{FF2B5EF4-FFF2-40B4-BE49-F238E27FC236}">
                <a16:creationId xmlns:a16="http://schemas.microsoft.com/office/drawing/2014/main" id="{98BEEFA0-CE2E-628F-11D5-FB3B83F1865B}"/>
              </a:ext>
            </a:extLst>
          </p:cNvPr>
          <p:cNvSpPr txBox="1"/>
          <p:nvPr/>
        </p:nvSpPr>
        <p:spPr>
          <a:xfrm>
            <a:off x="3267423" y="1648676"/>
            <a:ext cx="644727" cy="461665"/>
          </a:xfrm>
          <a:prstGeom prst="rect">
            <a:avLst/>
          </a:prstGeom>
          <a:noFill/>
        </p:spPr>
        <p:txBody>
          <a:bodyPr wrap="square" rtlCol="0">
            <a:spAutoFit/>
          </a:bodyPr>
          <a:lstStyle/>
          <a:p>
            <a:r>
              <a:rPr lang="en-US" sz="2400" dirty="0">
                <a:solidFill>
                  <a:srgbClr val="7F6000"/>
                </a:solidFill>
                <a:latin typeface="Bierstadt" panose="020B0004020202020204" pitchFamily="34" charset="0"/>
              </a:rPr>
              <a:t>BF</a:t>
            </a:r>
            <a:r>
              <a:rPr lang="en-US" sz="2400" baseline="-25000" dirty="0">
                <a:solidFill>
                  <a:srgbClr val="7F6000"/>
                </a:solidFill>
                <a:latin typeface="Bierstadt" panose="020B0004020202020204" pitchFamily="34" charset="0"/>
              </a:rPr>
              <a:t>2</a:t>
            </a:r>
            <a:endParaRPr lang="en-US" sz="2400" dirty="0">
              <a:solidFill>
                <a:srgbClr val="7F6000"/>
              </a:solidFill>
              <a:latin typeface="Bierstadt" panose="020B0004020202020204" pitchFamily="34" charset="0"/>
            </a:endParaRPr>
          </a:p>
        </p:txBody>
      </p:sp>
      <p:sp>
        <p:nvSpPr>
          <p:cNvPr id="19" name="TextBox 18">
            <a:extLst>
              <a:ext uri="{FF2B5EF4-FFF2-40B4-BE49-F238E27FC236}">
                <a16:creationId xmlns:a16="http://schemas.microsoft.com/office/drawing/2014/main" id="{EE17449E-267D-9ADD-E992-9D1F85D18A8D}"/>
              </a:ext>
            </a:extLst>
          </p:cNvPr>
          <p:cNvSpPr txBox="1"/>
          <p:nvPr/>
        </p:nvSpPr>
        <p:spPr>
          <a:xfrm>
            <a:off x="4228912" y="1653903"/>
            <a:ext cx="644728" cy="461665"/>
          </a:xfrm>
          <a:prstGeom prst="rect">
            <a:avLst/>
          </a:prstGeom>
          <a:noFill/>
        </p:spPr>
        <p:txBody>
          <a:bodyPr wrap="none" rtlCol="0">
            <a:spAutoFit/>
          </a:bodyPr>
          <a:lstStyle/>
          <a:p>
            <a:r>
              <a:rPr lang="en-US" sz="2400" dirty="0">
                <a:solidFill>
                  <a:srgbClr val="7F6000"/>
                </a:solidFill>
                <a:latin typeface="Bierstadt" panose="020B0004020202020204" pitchFamily="34" charset="0"/>
              </a:rPr>
              <a:t>BF</a:t>
            </a:r>
            <a:r>
              <a:rPr lang="en-US" sz="2400" baseline="-25000" dirty="0">
                <a:solidFill>
                  <a:srgbClr val="7F6000"/>
                </a:solidFill>
                <a:latin typeface="Bierstadt" panose="020B0004020202020204" pitchFamily="34" charset="0"/>
              </a:rPr>
              <a:t>3</a:t>
            </a:r>
            <a:endParaRPr lang="en-US" sz="2400" dirty="0">
              <a:solidFill>
                <a:srgbClr val="7F6000"/>
              </a:solidFill>
              <a:latin typeface="Bierstadt" panose="020B0004020202020204" pitchFamily="34" charset="0"/>
            </a:endParaRPr>
          </a:p>
        </p:txBody>
      </p:sp>
      <p:sp>
        <p:nvSpPr>
          <p:cNvPr id="20" name="TextBox 19">
            <a:extLst>
              <a:ext uri="{FF2B5EF4-FFF2-40B4-BE49-F238E27FC236}">
                <a16:creationId xmlns:a16="http://schemas.microsoft.com/office/drawing/2014/main" id="{191542EB-8FD0-29E1-664D-62E1A1C2E6A9}"/>
              </a:ext>
            </a:extLst>
          </p:cNvPr>
          <p:cNvSpPr txBox="1"/>
          <p:nvPr/>
        </p:nvSpPr>
        <p:spPr>
          <a:xfrm>
            <a:off x="5312456" y="1655379"/>
            <a:ext cx="519694" cy="461665"/>
          </a:xfrm>
          <a:prstGeom prst="rect">
            <a:avLst/>
          </a:prstGeom>
          <a:noFill/>
        </p:spPr>
        <p:txBody>
          <a:bodyPr wrap="square" rtlCol="0">
            <a:spAutoFit/>
          </a:bodyPr>
          <a:lstStyle/>
          <a:p>
            <a:r>
              <a:rPr lang="en-US" sz="2400" dirty="0">
                <a:solidFill>
                  <a:srgbClr val="7F6000"/>
                </a:solidFill>
                <a:latin typeface="Bierstadt" panose="020B0004020202020204" pitchFamily="34" charset="0"/>
              </a:rPr>
              <a:t>…</a:t>
            </a:r>
          </a:p>
        </p:txBody>
      </p:sp>
      <p:sp>
        <p:nvSpPr>
          <p:cNvPr id="21" name="TextBox 20">
            <a:extLst>
              <a:ext uri="{FF2B5EF4-FFF2-40B4-BE49-F238E27FC236}">
                <a16:creationId xmlns:a16="http://schemas.microsoft.com/office/drawing/2014/main" id="{C50D6AE5-EA92-D638-7552-F9D0813D2FD6}"/>
              </a:ext>
            </a:extLst>
          </p:cNvPr>
          <p:cNvSpPr txBox="1"/>
          <p:nvPr/>
        </p:nvSpPr>
        <p:spPr>
          <a:xfrm>
            <a:off x="6211481" y="1648675"/>
            <a:ext cx="704552" cy="461665"/>
          </a:xfrm>
          <a:prstGeom prst="rect">
            <a:avLst/>
          </a:prstGeom>
          <a:noFill/>
        </p:spPr>
        <p:txBody>
          <a:bodyPr wrap="none" rtlCol="0">
            <a:spAutoFit/>
          </a:bodyPr>
          <a:lstStyle/>
          <a:p>
            <a:r>
              <a:rPr lang="en-US" sz="2400" dirty="0" err="1">
                <a:solidFill>
                  <a:srgbClr val="7F6000"/>
                </a:solidFill>
                <a:latin typeface="Bierstadt" panose="020B0004020202020204" pitchFamily="34" charset="0"/>
              </a:rPr>
              <a:t>BF</a:t>
            </a:r>
            <a:r>
              <a:rPr lang="en-US" sz="2400" baseline="-25000" dirty="0" err="1">
                <a:solidFill>
                  <a:srgbClr val="7F6000"/>
                </a:solidFill>
                <a:latin typeface="Bierstadt" panose="020B0004020202020204" pitchFamily="34" charset="0"/>
              </a:rPr>
              <a:t>m</a:t>
            </a:r>
            <a:endParaRPr lang="en-US" sz="2400" dirty="0">
              <a:solidFill>
                <a:srgbClr val="7F6000"/>
              </a:solidFill>
              <a:latin typeface="Bierstadt" panose="020B0004020202020204" pitchFamily="34" charset="0"/>
            </a:endParaRPr>
          </a:p>
        </p:txBody>
      </p:sp>
      <p:sp>
        <p:nvSpPr>
          <p:cNvPr id="23" name="Rectangle 22">
            <a:extLst>
              <a:ext uri="{FF2B5EF4-FFF2-40B4-BE49-F238E27FC236}">
                <a16:creationId xmlns:a16="http://schemas.microsoft.com/office/drawing/2014/main" id="{1DA22A11-C381-4244-B90F-9DF57E062A85}"/>
              </a:ext>
            </a:extLst>
          </p:cNvPr>
          <p:cNvSpPr/>
          <p:nvPr/>
        </p:nvSpPr>
        <p:spPr>
          <a:xfrm>
            <a:off x="2392304" y="3247387"/>
            <a:ext cx="4421355" cy="461665"/>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1F180F-E53B-DA01-0F94-E6C44D45075D}"/>
              </a:ext>
            </a:extLst>
          </p:cNvPr>
          <p:cNvSpPr txBox="1"/>
          <p:nvPr/>
        </p:nvSpPr>
        <p:spPr>
          <a:xfrm>
            <a:off x="2293686" y="2953955"/>
            <a:ext cx="2286460" cy="338554"/>
          </a:xfrm>
          <a:prstGeom prst="rect">
            <a:avLst/>
          </a:prstGeom>
          <a:noFill/>
        </p:spPr>
        <p:txBody>
          <a:bodyPr wrap="none" rtlCol="0">
            <a:spAutoFit/>
          </a:bodyPr>
          <a:lstStyle/>
          <a:p>
            <a:r>
              <a:rPr lang="en-US" sz="1600" dirty="0">
                <a:solidFill>
                  <a:schemeClr val="accent5">
                    <a:lumMod val="75000"/>
                  </a:schemeClr>
                </a:solidFill>
                <a:latin typeface="Bierstadt" panose="020B0004020202020204" pitchFamily="34" charset="0"/>
              </a:rPr>
              <a:t>Keyword representation</a:t>
            </a:r>
          </a:p>
        </p:txBody>
      </p:sp>
      <p:sp>
        <p:nvSpPr>
          <p:cNvPr id="26" name="Rectangle 25">
            <a:extLst>
              <a:ext uri="{FF2B5EF4-FFF2-40B4-BE49-F238E27FC236}">
                <a16:creationId xmlns:a16="http://schemas.microsoft.com/office/drawing/2014/main" id="{5C8EC78B-DBED-D737-E1A6-F260951A12DF}"/>
              </a:ext>
            </a:extLst>
          </p:cNvPr>
          <p:cNvSpPr/>
          <p:nvPr/>
        </p:nvSpPr>
        <p:spPr>
          <a:xfrm>
            <a:off x="3220409" y="2649210"/>
            <a:ext cx="691741" cy="2895517"/>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27" name="Rectangle 26">
            <a:extLst>
              <a:ext uri="{FF2B5EF4-FFF2-40B4-BE49-F238E27FC236}">
                <a16:creationId xmlns:a16="http://schemas.microsoft.com/office/drawing/2014/main" id="{0F2C1DF0-6318-F440-E793-3EBF40E28402}"/>
              </a:ext>
            </a:extLst>
          </p:cNvPr>
          <p:cNvSpPr/>
          <p:nvPr/>
        </p:nvSpPr>
        <p:spPr>
          <a:xfrm>
            <a:off x="5160998" y="2649210"/>
            <a:ext cx="691741" cy="2895517"/>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28" name="Rectangle 27">
            <a:extLst>
              <a:ext uri="{FF2B5EF4-FFF2-40B4-BE49-F238E27FC236}">
                <a16:creationId xmlns:a16="http://schemas.microsoft.com/office/drawing/2014/main" id="{8997CB69-AD46-34E7-B1D6-320E8CDB1B52}"/>
              </a:ext>
            </a:extLst>
          </p:cNvPr>
          <p:cNvSpPr/>
          <p:nvPr/>
        </p:nvSpPr>
        <p:spPr>
          <a:xfrm>
            <a:off x="6121586" y="2649210"/>
            <a:ext cx="691741" cy="2895517"/>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cxnSp>
        <p:nvCxnSpPr>
          <p:cNvPr id="30" name="Curved Connector 29">
            <a:extLst>
              <a:ext uri="{FF2B5EF4-FFF2-40B4-BE49-F238E27FC236}">
                <a16:creationId xmlns:a16="http://schemas.microsoft.com/office/drawing/2014/main" id="{F59EACEB-7E9E-7A09-7E2E-2E99C0E280A9}"/>
              </a:ext>
            </a:extLst>
          </p:cNvPr>
          <p:cNvCxnSpPr>
            <a:cxnSpLocks/>
            <a:stCxn id="28" idx="2"/>
          </p:cNvCxnSpPr>
          <p:nvPr/>
        </p:nvCxnSpPr>
        <p:spPr>
          <a:xfrm rot="16200000" flipH="1">
            <a:off x="7042864" y="4969320"/>
            <a:ext cx="182962" cy="133377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9C70957-49C3-1655-9680-F3AC5F69ECBA}"/>
              </a:ext>
            </a:extLst>
          </p:cNvPr>
          <p:cNvCxnSpPr>
            <a:cxnSpLocks/>
            <a:stCxn id="27" idx="2"/>
          </p:cNvCxnSpPr>
          <p:nvPr/>
        </p:nvCxnSpPr>
        <p:spPr>
          <a:xfrm rot="16200000" flipH="1">
            <a:off x="6478505" y="4573091"/>
            <a:ext cx="351090" cy="22943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0C46C97E-F03B-B425-7D4E-34E234C82982}"/>
              </a:ext>
            </a:extLst>
          </p:cNvPr>
          <p:cNvCxnSpPr>
            <a:cxnSpLocks/>
            <a:stCxn id="26" idx="2"/>
          </p:cNvCxnSpPr>
          <p:nvPr/>
        </p:nvCxnSpPr>
        <p:spPr>
          <a:xfrm rot="16200000" flipH="1">
            <a:off x="5425977" y="3685029"/>
            <a:ext cx="515557" cy="423495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Table 41">
            <a:extLst>
              <a:ext uri="{FF2B5EF4-FFF2-40B4-BE49-F238E27FC236}">
                <a16:creationId xmlns:a16="http://schemas.microsoft.com/office/drawing/2014/main" id="{6730B12F-3B1F-A998-EA84-3E9C22ECF3C7}"/>
              </a:ext>
            </a:extLst>
          </p:cNvPr>
          <p:cNvGraphicFramePr>
            <a:graphicFrameLocks noGrp="1"/>
          </p:cNvGraphicFramePr>
          <p:nvPr>
            <p:extLst>
              <p:ext uri="{D42A27DB-BD31-4B8C-83A1-F6EECF244321}">
                <p14:modId xmlns:p14="http://schemas.microsoft.com/office/powerpoint/2010/main" val="668728047"/>
              </p:ext>
            </p:extLst>
          </p:nvPr>
        </p:nvGraphicFramePr>
        <p:xfrm>
          <a:off x="8507663" y="3224668"/>
          <a:ext cx="779971" cy="2895515"/>
        </p:xfrm>
        <a:graphic>
          <a:graphicData uri="http://schemas.openxmlformats.org/drawingml/2006/table">
            <a:tbl>
              <a:tblPr firstRow="1" bandRow="1">
                <a:tableStyleId>{5940675A-B579-460E-94D1-54222C63F5DA}</a:tableStyleId>
              </a:tblPr>
              <a:tblGrid>
                <a:gridCol w="779971">
                  <a:extLst>
                    <a:ext uri="{9D8B030D-6E8A-4147-A177-3AD203B41FA5}">
                      <a16:colId xmlns:a16="http://schemas.microsoft.com/office/drawing/2014/main" val="1334718182"/>
                    </a:ext>
                  </a:extLst>
                </a:gridCol>
              </a:tblGrid>
              <a:tr h="579103">
                <a:tc>
                  <a:txBody>
                    <a:bodyPr/>
                    <a:lstStyle/>
                    <a:p>
                      <a:pPr algn="ctr"/>
                      <a:r>
                        <a:rPr lang="en-US" b="1" dirty="0">
                          <a:solidFill>
                            <a:srgbClr val="861F41"/>
                          </a:solidFill>
                          <a:latin typeface="Bierstadt" panose="020B0004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31246481"/>
                  </a:ext>
                </a:extLst>
              </a:tr>
              <a:tr h="579103">
                <a:tc>
                  <a:txBody>
                    <a:bodyPr/>
                    <a:lstStyle/>
                    <a:p>
                      <a:pPr algn="ctr"/>
                      <a:r>
                        <a:rPr lang="en-US" b="1" dirty="0">
                          <a:solidFill>
                            <a:srgbClr val="861F41"/>
                          </a:solidFill>
                          <a:latin typeface="Bierstadt" panose="020B0004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05467676"/>
                  </a:ext>
                </a:extLst>
              </a:tr>
              <a:tr h="579103">
                <a:tc>
                  <a:txBody>
                    <a:bodyPr/>
                    <a:lstStyle/>
                    <a:p>
                      <a:pPr algn="ctr"/>
                      <a:r>
                        <a:rPr lang="en-US" b="1" dirty="0">
                          <a:solidFill>
                            <a:srgbClr val="861F41"/>
                          </a:solidFill>
                          <a:latin typeface="Bierstadt" panose="020B0004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87587517"/>
                  </a:ext>
                </a:extLst>
              </a:tr>
              <a:tr h="579103">
                <a:tc>
                  <a:txBody>
                    <a:bodyPr/>
                    <a:lstStyle/>
                    <a:p>
                      <a:pPr algn="ctr"/>
                      <a:r>
                        <a:rPr lang="en-US" b="1" dirty="0">
                          <a:solidFill>
                            <a:srgbClr val="861F41"/>
                          </a:solidFill>
                          <a:latin typeface="Bierstadt" panose="020B0004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78428334"/>
                  </a:ext>
                </a:extLst>
              </a:tr>
              <a:tr h="579103">
                <a:tc>
                  <a:txBody>
                    <a:bodyPr/>
                    <a:lstStyle/>
                    <a:p>
                      <a:pPr algn="ctr"/>
                      <a:r>
                        <a:rPr lang="en-US" b="1" dirty="0">
                          <a:solidFill>
                            <a:srgbClr val="861F41"/>
                          </a:solidFill>
                          <a:latin typeface="Bierstadt" panose="020B0004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3498189"/>
                  </a:ext>
                </a:extLst>
              </a:tr>
            </a:tbl>
          </a:graphicData>
        </a:graphic>
      </p:graphicFrame>
      <p:sp>
        <p:nvSpPr>
          <p:cNvPr id="64" name="TextBox 63">
            <a:extLst>
              <a:ext uri="{FF2B5EF4-FFF2-40B4-BE49-F238E27FC236}">
                <a16:creationId xmlns:a16="http://schemas.microsoft.com/office/drawing/2014/main" id="{DDC13315-AE6D-4C2F-14DE-294BAA11995F}"/>
              </a:ext>
            </a:extLst>
          </p:cNvPr>
          <p:cNvSpPr txBox="1"/>
          <p:nvPr/>
        </p:nvSpPr>
        <p:spPr>
          <a:xfrm>
            <a:off x="10282687" y="4951562"/>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EF0629-0352-69C4-83D1-152F26E722BE}"/>
                  </a:ext>
                </a:extLst>
              </p:cNvPr>
              <p:cNvSpPr txBox="1"/>
              <p:nvPr/>
            </p:nvSpPr>
            <p:spPr>
              <a:xfrm>
                <a:off x="8429202" y="669015"/>
                <a:ext cx="3485882" cy="1175194"/>
              </a:xfrm>
              <a:prstGeom prst="rect">
                <a:avLst/>
              </a:prstGeom>
              <a:noFill/>
            </p:spPr>
            <p:txBody>
              <a:bodyPr wrap="square" rtlCol="0">
                <a:spAutoFit/>
              </a:bodyPr>
              <a:lstStyle/>
              <a:p>
                <a:r>
                  <a:rPr lang="en-US" b="1" dirty="0">
                    <a:solidFill>
                      <a:schemeClr val="accent1">
                        <a:lumMod val="50000"/>
                      </a:schemeClr>
                    </a:solidFill>
                    <a:latin typeface="Bierstadt" panose="020B0004020202020204" pitchFamily="34" charset="0"/>
                  </a:rPr>
                  <a:t>False Positive Rate:</a:t>
                </a:r>
              </a:p>
              <a:p>
                <a:endParaRPr lang="en-US" sz="600" b="1" dirty="0">
                  <a:solidFill>
                    <a:schemeClr val="accent1">
                      <a:lumMod val="50000"/>
                    </a:schemeClr>
                  </a:solidFill>
                  <a:latin typeface="Bierstadt" panose="020B0004020202020204" pitchFamily="34" charset="0"/>
                </a:endParaRPr>
              </a:p>
              <a:p>
                <a:pPr/>
                <a14:m>
                  <m:oMathPara xmlns:m="http://schemas.openxmlformats.org/officeDocument/2006/math">
                    <m:oMathParaPr>
                      <m:jc m:val="centerGroup"/>
                    </m:oMathParaPr>
                    <m:oMath xmlns:m="http://schemas.openxmlformats.org/officeDocument/2006/math">
                      <m:r>
                        <a:rPr lang="en-US" i="1" smtClean="0">
                          <a:solidFill>
                            <a:schemeClr val="accent1">
                              <a:lumMod val="50000"/>
                            </a:schemeClr>
                          </a:solidFill>
                          <a:latin typeface="Cambria Math" panose="02040503050406030204" pitchFamily="18" charset="0"/>
                          <a:ea typeface="Cambria Math" panose="02040503050406030204" pitchFamily="18" charset="0"/>
                        </a:rPr>
                        <m:t>𝜖</m:t>
                      </m:r>
                      <m:r>
                        <a:rPr lang="en-US" b="0" i="1" smtClean="0">
                          <a:solidFill>
                            <a:schemeClr val="accent1">
                              <a:lumMod val="50000"/>
                            </a:schemeClr>
                          </a:solidFill>
                          <a:latin typeface="Cambria Math" panose="02040503050406030204" pitchFamily="18" charset="0"/>
                          <a:ea typeface="Cambria Math" panose="02040503050406030204" pitchFamily="18" charset="0"/>
                        </a:rPr>
                        <m:t>=</m:t>
                      </m:r>
                      <m:sSup>
                        <m:sSupPr>
                          <m:ctrlPr>
                            <a:rPr lang="en-US" b="0" i="1" smtClean="0">
                              <a:solidFill>
                                <a:schemeClr val="accent1">
                                  <a:lumMod val="50000"/>
                                </a:schemeClr>
                              </a:solidFill>
                              <a:latin typeface="Cambria Math" panose="02040503050406030204" pitchFamily="18" charset="0"/>
                              <a:ea typeface="Cambria Math" panose="02040503050406030204" pitchFamily="18" charset="0"/>
                            </a:rPr>
                          </m:ctrlPr>
                        </m:sSupPr>
                        <m:e>
                          <m:d>
                            <m:dPr>
                              <m:ctrlPr>
                                <a:rPr lang="en-US" b="0" i="1" smtClean="0">
                                  <a:solidFill>
                                    <a:schemeClr val="accent1">
                                      <a:lumMod val="50000"/>
                                    </a:schemeClr>
                                  </a:solidFill>
                                  <a:latin typeface="Cambria Math" panose="02040503050406030204" pitchFamily="18" charset="0"/>
                                  <a:ea typeface="Cambria Math" panose="02040503050406030204" pitchFamily="18" charset="0"/>
                                </a:rPr>
                              </m:ctrlPr>
                            </m:dPr>
                            <m:e>
                              <m:r>
                                <a:rPr lang="en-US" i="1">
                                  <a:solidFill>
                                    <a:schemeClr val="accent1">
                                      <a:lumMod val="50000"/>
                                    </a:schemeClr>
                                  </a:solidFill>
                                  <a:latin typeface="Cambria Math" panose="02040503050406030204" pitchFamily="18" charset="0"/>
                                  <a:ea typeface="Cambria Math" panose="02040503050406030204" pitchFamily="18" charset="0"/>
                                </a:rPr>
                                <m:t>1−</m:t>
                              </m:r>
                              <m:sSup>
                                <m:sSupPr>
                                  <m:ctrlPr>
                                    <a:rPr lang="en-US" i="1">
                                      <a:solidFill>
                                        <a:schemeClr val="accent1">
                                          <a:lumMod val="50000"/>
                                        </a:schemeClr>
                                      </a:solidFill>
                                      <a:latin typeface="Cambria Math" panose="02040503050406030204" pitchFamily="18" charset="0"/>
                                      <a:ea typeface="Cambria Math" panose="02040503050406030204" pitchFamily="18" charset="0"/>
                                    </a:rPr>
                                  </m:ctrlPr>
                                </m:sSupPr>
                                <m:e>
                                  <m:d>
                                    <m:dPr>
                                      <m:ctrlPr>
                                        <a:rPr lang="en-US" i="1">
                                          <a:solidFill>
                                            <a:schemeClr val="accent1">
                                              <a:lumMod val="50000"/>
                                            </a:schemeClr>
                                          </a:solidFill>
                                          <a:latin typeface="Cambria Math" panose="02040503050406030204" pitchFamily="18" charset="0"/>
                                          <a:ea typeface="Cambria Math" panose="02040503050406030204" pitchFamily="18" charset="0"/>
                                        </a:rPr>
                                      </m:ctrlPr>
                                    </m:dPr>
                                    <m:e>
                                      <m:f>
                                        <m:fPr>
                                          <m:ctrlPr>
                                            <a:rPr lang="en-US" i="1">
                                              <a:solidFill>
                                                <a:schemeClr val="accent1">
                                                  <a:lumMod val="50000"/>
                                                </a:schemeClr>
                                              </a:solidFill>
                                              <a:latin typeface="Cambria Math" panose="02040503050406030204" pitchFamily="18" charset="0"/>
                                              <a:ea typeface="Cambria Math" panose="02040503050406030204" pitchFamily="18" charset="0"/>
                                            </a:rPr>
                                          </m:ctrlPr>
                                        </m:fPr>
                                        <m:num>
                                          <m:r>
                                            <a:rPr lang="en-US" i="1">
                                              <a:solidFill>
                                                <a:schemeClr val="accent1">
                                                  <a:lumMod val="50000"/>
                                                </a:schemeClr>
                                              </a:solidFill>
                                              <a:latin typeface="Cambria Math" panose="02040503050406030204" pitchFamily="18" charset="0"/>
                                              <a:ea typeface="Cambria Math" panose="02040503050406030204" pitchFamily="18" charset="0"/>
                                            </a:rPr>
                                            <m:t>1</m:t>
                                          </m:r>
                                        </m:num>
                                        <m:den>
                                          <m:r>
                                            <a:rPr lang="en-US" i="1">
                                              <a:solidFill>
                                                <a:schemeClr val="accent1">
                                                  <a:lumMod val="50000"/>
                                                </a:schemeClr>
                                              </a:solidFill>
                                              <a:latin typeface="Cambria Math" panose="02040503050406030204" pitchFamily="18" charset="0"/>
                                              <a:ea typeface="Cambria Math" panose="02040503050406030204" pitchFamily="18" charset="0"/>
                                            </a:rPr>
                                            <m:t>𝑚</m:t>
                                          </m:r>
                                        </m:den>
                                      </m:f>
                                    </m:e>
                                  </m:d>
                                </m:e>
                                <m:sup>
                                  <m:r>
                                    <a:rPr lang="en-US" i="1">
                                      <a:solidFill>
                                        <a:schemeClr val="accent1">
                                          <a:lumMod val="50000"/>
                                        </a:schemeClr>
                                      </a:solidFill>
                                      <a:latin typeface="Cambria Math" panose="02040503050406030204" pitchFamily="18" charset="0"/>
                                      <a:ea typeface="Cambria Math" panose="02040503050406030204" pitchFamily="18" charset="0"/>
                                    </a:rPr>
                                    <m:t>𝑘𝑛</m:t>
                                  </m:r>
                                </m:sup>
                              </m:sSup>
                            </m:e>
                          </m:d>
                        </m:e>
                        <m:sup>
                          <m:r>
                            <a:rPr lang="en-US" b="0" i="1" smtClean="0">
                              <a:solidFill>
                                <a:schemeClr val="accent1">
                                  <a:lumMod val="50000"/>
                                </a:schemeClr>
                              </a:solidFill>
                              <a:latin typeface="Cambria Math" panose="02040503050406030204" pitchFamily="18" charset="0"/>
                              <a:ea typeface="Cambria Math" panose="02040503050406030204" pitchFamily="18" charset="0"/>
                            </a:rPr>
                            <m:t>𝑘</m:t>
                          </m:r>
                        </m:sup>
                      </m:sSup>
                    </m:oMath>
                  </m:oMathPara>
                </a14:m>
                <a:endParaRPr lang="en-US" dirty="0">
                  <a:solidFill>
                    <a:schemeClr val="accent1">
                      <a:lumMod val="50000"/>
                    </a:schemeClr>
                  </a:solidFill>
                  <a:latin typeface="Bierstadt" panose="020B0004020202020204" pitchFamily="34" charset="0"/>
                </a:endParaRPr>
              </a:p>
            </p:txBody>
          </p:sp>
        </mc:Choice>
        <mc:Fallback xmlns="">
          <p:sp>
            <p:nvSpPr>
              <p:cNvPr id="3" name="TextBox 2">
                <a:extLst>
                  <a:ext uri="{FF2B5EF4-FFF2-40B4-BE49-F238E27FC236}">
                    <a16:creationId xmlns:a16="http://schemas.microsoft.com/office/drawing/2014/main" id="{6BEF0629-0352-69C4-83D1-152F26E722BE}"/>
                  </a:ext>
                </a:extLst>
              </p:cNvPr>
              <p:cNvSpPr txBox="1">
                <a:spLocks noRot="1" noChangeAspect="1" noMove="1" noResize="1" noEditPoints="1" noAdjustHandles="1" noChangeArrowheads="1" noChangeShapeType="1" noTextEdit="1"/>
              </p:cNvSpPr>
              <p:nvPr/>
            </p:nvSpPr>
            <p:spPr>
              <a:xfrm>
                <a:off x="8429202" y="669015"/>
                <a:ext cx="3485882" cy="1175194"/>
              </a:xfrm>
              <a:prstGeom prst="rect">
                <a:avLst/>
              </a:prstGeom>
              <a:blipFill>
                <a:blip r:embed="rId3"/>
                <a:stretch>
                  <a:fillRect l="-1449" t="-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7D8559-F449-0300-387D-D8A9B6148E66}"/>
                  </a:ext>
                </a:extLst>
              </p:cNvPr>
              <p:cNvSpPr txBox="1"/>
              <p:nvPr/>
            </p:nvSpPr>
            <p:spPr>
              <a:xfrm>
                <a:off x="8429202" y="2095212"/>
                <a:ext cx="3821357" cy="1015663"/>
              </a:xfrm>
              <a:prstGeom prst="rect">
                <a:avLst/>
              </a:prstGeom>
              <a:noFill/>
            </p:spPr>
            <p:txBody>
              <a:bodyPr wrap="square" rtlCol="0">
                <a:spAutoFit/>
              </a:bodyPr>
              <a:lstStyle/>
              <a:p>
                <a:pPr marL="342900" indent="-342900">
                  <a:buFont typeface="Wingdings" pitchFamily="2" charset="2"/>
                  <a:buChar char="§"/>
                </a:pPr>
                <a14:m>
                  <m:oMath xmlns:m="http://schemas.openxmlformats.org/officeDocument/2006/math">
                    <m:r>
                      <a:rPr lang="en-US" sz="2000" b="0" i="1" dirty="0" smtClean="0">
                        <a:solidFill>
                          <a:schemeClr val="accent1">
                            <a:lumMod val="50000"/>
                          </a:schemeClr>
                        </a:solidFill>
                        <a:latin typeface="Cambria Math" panose="02040503050406030204" pitchFamily="18" charset="0"/>
                      </a:rPr>
                      <m:t>𝑘</m:t>
                    </m:r>
                  </m:oMath>
                </a14:m>
                <a:r>
                  <a:rPr lang="en-US" sz="2000" dirty="0">
                    <a:solidFill>
                      <a:schemeClr val="accent1">
                        <a:lumMod val="50000"/>
                      </a:schemeClr>
                    </a:solidFill>
                    <a:latin typeface="Bierstadt" panose="020B0004020202020204" pitchFamily="34" charset="0"/>
                  </a:rPr>
                  <a:t>: # BF indices for each item</a:t>
                </a:r>
              </a:p>
              <a:p>
                <a:pPr marL="342900" indent="-342900">
                  <a:buFont typeface="Wingdings" pitchFamily="2" charset="2"/>
                  <a:buChar char="§"/>
                </a:pPr>
                <a14:m>
                  <m:oMath xmlns:m="http://schemas.openxmlformats.org/officeDocument/2006/math">
                    <m:r>
                      <a:rPr lang="en-US" sz="2000" i="1" dirty="0" smtClean="0">
                        <a:solidFill>
                          <a:schemeClr val="accent1">
                            <a:lumMod val="50000"/>
                          </a:schemeClr>
                        </a:solidFill>
                        <a:latin typeface="Cambria Math" panose="02040503050406030204" pitchFamily="18" charset="0"/>
                      </a:rPr>
                      <m:t>𝑚</m:t>
                    </m:r>
                  </m:oMath>
                </a14:m>
                <a:r>
                  <a:rPr lang="en-US" sz="2000" dirty="0">
                    <a:solidFill>
                      <a:schemeClr val="accent1">
                        <a:lumMod val="50000"/>
                      </a:schemeClr>
                    </a:solidFill>
                    <a:latin typeface="Bierstadt" panose="020B0004020202020204" pitchFamily="34" charset="0"/>
                  </a:rPr>
                  <a:t>: BF size</a:t>
                </a:r>
              </a:p>
              <a:p>
                <a:pPr marL="342900" indent="-342900">
                  <a:buFont typeface="Wingdings" pitchFamily="2" charset="2"/>
                  <a:buChar char="§"/>
                </a:pPr>
                <a14:m>
                  <m:oMath xmlns:m="http://schemas.openxmlformats.org/officeDocument/2006/math">
                    <m:r>
                      <a:rPr lang="en-US" sz="2000" i="1" dirty="0" smtClean="0">
                        <a:solidFill>
                          <a:schemeClr val="accent1">
                            <a:lumMod val="50000"/>
                          </a:schemeClr>
                        </a:solidFill>
                        <a:latin typeface="Cambria Math" panose="02040503050406030204" pitchFamily="18" charset="0"/>
                      </a:rPr>
                      <m:t>𝑛</m:t>
                    </m:r>
                  </m:oMath>
                </a14:m>
                <a:r>
                  <a:rPr lang="en-US" sz="2000" dirty="0">
                    <a:solidFill>
                      <a:schemeClr val="accent1">
                        <a:lumMod val="50000"/>
                      </a:schemeClr>
                    </a:solidFill>
                    <a:latin typeface="Bierstadt" panose="020B0004020202020204" pitchFamily="34" charset="0"/>
                  </a:rPr>
                  <a:t>: # inserted items</a:t>
                </a:r>
              </a:p>
            </p:txBody>
          </p:sp>
        </mc:Choice>
        <mc:Fallback xmlns="">
          <p:sp>
            <p:nvSpPr>
              <p:cNvPr id="4" name="TextBox 3">
                <a:extLst>
                  <a:ext uri="{FF2B5EF4-FFF2-40B4-BE49-F238E27FC236}">
                    <a16:creationId xmlns:a16="http://schemas.microsoft.com/office/drawing/2014/main" id="{C47D8559-F449-0300-387D-D8A9B6148E66}"/>
                  </a:ext>
                </a:extLst>
              </p:cNvPr>
              <p:cNvSpPr txBox="1">
                <a:spLocks noRot="1" noChangeAspect="1" noMove="1" noResize="1" noEditPoints="1" noAdjustHandles="1" noChangeArrowheads="1" noChangeShapeType="1" noTextEdit="1"/>
              </p:cNvSpPr>
              <p:nvPr/>
            </p:nvSpPr>
            <p:spPr>
              <a:xfrm>
                <a:off x="8429202" y="2095212"/>
                <a:ext cx="3821357" cy="1015663"/>
              </a:xfrm>
              <a:prstGeom prst="rect">
                <a:avLst/>
              </a:prstGeom>
              <a:blipFill>
                <a:blip r:embed="rId4"/>
                <a:stretch>
                  <a:fillRect l="-1325" t="-37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666EE9F-5715-2EE2-CC71-9638C0D2E4A6}"/>
                  </a:ext>
                </a:extLst>
              </p:cNvPr>
              <p:cNvSpPr txBox="1"/>
              <p:nvPr/>
            </p:nvSpPr>
            <p:spPr>
              <a:xfrm>
                <a:off x="7895367" y="5616752"/>
                <a:ext cx="45044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accent1"/>
                          </a:solidFill>
                          <a:latin typeface="Cambria Math" panose="02040503050406030204" pitchFamily="18" charset="0"/>
                          <a:ea typeface="Cambria Math" panose="02040503050406030204" pitchFamily="18" charset="0"/>
                        </a:rPr>
                        <m:t>⨂</m:t>
                      </m:r>
                    </m:oMath>
                  </m:oMathPara>
                </a14:m>
                <a:endParaRPr lang="en-US" sz="3200" dirty="0">
                  <a:solidFill>
                    <a:schemeClr val="accent1"/>
                  </a:solidFill>
                </a:endParaRPr>
              </a:p>
            </p:txBody>
          </p:sp>
        </mc:Choice>
        <mc:Fallback xmlns="">
          <p:sp>
            <p:nvSpPr>
              <p:cNvPr id="22" name="TextBox 21">
                <a:extLst>
                  <a:ext uri="{FF2B5EF4-FFF2-40B4-BE49-F238E27FC236}">
                    <a16:creationId xmlns:a16="http://schemas.microsoft.com/office/drawing/2014/main" id="{9666EE9F-5715-2EE2-CC71-9638C0D2E4A6}"/>
                  </a:ext>
                </a:extLst>
              </p:cNvPr>
              <p:cNvSpPr txBox="1">
                <a:spLocks noRot="1" noChangeAspect="1" noMove="1" noResize="1" noEditPoints="1" noAdjustHandles="1" noChangeArrowheads="1" noChangeShapeType="1" noTextEdit="1"/>
              </p:cNvSpPr>
              <p:nvPr/>
            </p:nvSpPr>
            <p:spPr>
              <a:xfrm>
                <a:off x="7895367" y="5616752"/>
                <a:ext cx="450444" cy="492443"/>
              </a:xfrm>
              <a:prstGeom prst="rect">
                <a:avLst/>
              </a:prstGeom>
              <a:blipFill>
                <a:blip r:embed="rId5"/>
                <a:stretch>
                  <a:fillRect l="-24324" r="-21622" b="-17949"/>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9A9088CB-D935-D94F-8861-8BE6F9E450EF}"/>
              </a:ext>
            </a:extLst>
          </p:cNvPr>
          <p:cNvSpPr txBox="1"/>
          <p:nvPr/>
        </p:nvSpPr>
        <p:spPr>
          <a:xfrm>
            <a:off x="439836" y="1645959"/>
            <a:ext cx="1794337" cy="461665"/>
          </a:xfrm>
          <a:prstGeom prst="rect">
            <a:avLst/>
          </a:prstGeom>
          <a:noFill/>
        </p:spPr>
        <p:txBody>
          <a:bodyPr wrap="none" rtlCol="0">
            <a:spAutoFit/>
          </a:bodyPr>
          <a:lstStyle/>
          <a:p>
            <a:r>
              <a:rPr lang="en-US" sz="2400" dirty="0">
                <a:solidFill>
                  <a:srgbClr val="7F6000"/>
                </a:solidFill>
                <a:latin typeface="Bierstadt" panose="020B0004020202020204" pitchFamily="34" charset="0"/>
              </a:rPr>
              <a:t>Bloom Filter</a:t>
            </a:r>
          </a:p>
        </p:txBody>
      </p:sp>
    </p:spTree>
    <p:extLst>
      <p:ext uri="{BB962C8B-B14F-4D97-AF65-F5344CB8AC3E}">
        <p14:creationId xmlns:p14="http://schemas.microsoft.com/office/powerpoint/2010/main" val="17945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linds(horizontal)">
                                      <p:cBhvr>
                                        <p:cTn id="73" dur="500"/>
                                        <p:tgtEl>
                                          <p:spTgt spid="1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par>
                                <p:cTn id="77" presetID="3" presetClass="entr" presetSubtype="10" fill="hold" nodeType="with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blinds(horizontal)">
                                      <p:cBhvr>
                                        <p:cTn id="79" dur="500"/>
                                        <p:tgtEl>
                                          <p:spTgt spid="2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linds(horizontal)">
                                      <p:cBhvr>
                                        <p:cTn id="84" dur="500"/>
                                        <p:tgtEl>
                                          <p:spTgt spid="2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blinds(horizontal)">
                                      <p:cBhvr>
                                        <p:cTn id="95" dur="500"/>
                                        <p:tgtEl>
                                          <p:spTgt spid="27"/>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linds(horizontal)">
                                      <p:cBhvr>
                                        <p:cTn id="98" dur="500"/>
                                        <p:tgtEl>
                                          <p:spTgt spid="28"/>
                                        </p:tgtEl>
                                      </p:cBhvr>
                                    </p:animEffect>
                                  </p:childTnLst>
                                </p:cTn>
                              </p:par>
                              <p:par>
                                <p:cTn id="99" presetID="3" presetClass="exit" presetSubtype="10" fill="hold" grpId="1" nodeType="withEffect">
                                  <p:stCondLst>
                                    <p:cond delay="0"/>
                                  </p:stCondLst>
                                  <p:childTnLst>
                                    <p:animEffect transition="out" filter="blinds(horizontal)">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linds(horizontal)">
                                      <p:cBhvr>
                                        <p:cTn id="109" dur="500"/>
                                        <p:tgtEl>
                                          <p:spTgt spid="31"/>
                                        </p:tgtEl>
                                      </p:cBhvr>
                                    </p:animEffect>
                                  </p:childTnLst>
                                </p:cTn>
                              </p:par>
                              <p:par>
                                <p:cTn id="110" presetID="3" presetClass="entr" presetSubtype="1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par>
                                <p:cTn id="113" presetID="3" presetClass="entr" presetSubtype="10"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blinds(horizontal)">
                                      <p:cBhvr>
                                        <p:cTn id="115" dur="500"/>
                                        <p:tgtEl>
                                          <p:spTgt spid="36"/>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blinds(horizontal)">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blinds(horizontal)">
                                      <p:cBhvr>
                                        <p:cTn id="123" dur="500"/>
                                        <p:tgtEl>
                                          <p:spTgt spid="4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blinds(horizontal)">
                                      <p:cBhvr>
                                        <p:cTn id="128" dur="500"/>
                                        <p:tgtEl>
                                          <p:spTgt spid="4"/>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blinds(horizontal)">
                                      <p:cBhvr>
                                        <p:cTn id="1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3" grpId="0" animBg="1"/>
      <p:bldP spid="23" grpId="1" animBg="1"/>
      <p:bldP spid="25" grpId="0"/>
      <p:bldP spid="25" grpId="1"/>
      <p:bldP spid="26" grpId="0" animBg="1"/>
      <p:bldP spid="27" grpId="0" animBg="1"/>
      <p:bldP spid="28" grpId="0" animBg="1"/>
      <p:bldP spid="3" grpId="0"/>
      <p:bldP spid="4"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3437</Words>
  <Application>Microsoft Macintosh PowerPoint</Application>
  <PresentationFormat>Widescreen</PresentationFormat>
  <Paragraphs>1227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Cambria Math</vt:lpstr>
      <vt:lpstr>Wingdings</vt:lpstr>
      <vt:lpstr>Bierstadt</vt:lpstr>
      <vt:lpstr>Calibri Light</vt:lpstr>
      <vt:lpstr>Arial</vt:lpstr>
      <vt:lpstr>Helvetica Neue</vt:lpstr>
      <vt:lpstr>Office Theme</vt:lpstr>
      <vt:lpstr>MAPLE: A METADATA-HIDING POLICY-CONTROLLABLE ENCRYPTED SEARCH PLATFORM WITH MINIMAL TRUST</vt:lpstr>
      <vt:lpstr>Overview</vt:lpstr>
      <vt:lpstr>Overview</vt:lpstr>
      <vt:lpstr>Oblivious RAM (ORAM)</vt:lpstr>
      <vt:lpstr>Multi-Party Computation (MPC)</vt:lpstr>
      <vt:lpstr>Leakage-abuse Attacks</vt:lpstr>
      <vt:lpstr>System and Threat Model</vt:lpstr>
      <vt:lpstr>System Design</vt:lpstr>
      <vt:lpstr>Search Index Design</vt:lpstr>
      <vt:lpstr>Access Policy Index</vt:lpstr>
      <vt:lpstr>Oblivious Table (OTAB)</vt:lpstr>
      <vt:lpstr>Search Operation</vt:lpstr>
      <vt:lpstr>Document Update</vt:lpstr>
      <vt:lpstr>Permission Update</vt:lpstr>
      <vt:lpstr>Evaluation - Configuration</vt:lpstr>
      <vt:lpstr>Evaluation – Search Delay</vt:lpstr>
      <vt:lpstr>Evaluation – Update Delay</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Thanh Tung</dc:creator>
  <cp:lastModifiedBy>Le, Thanh Tung</cp:lastModifiedBy>
  <cp:revision>1381</cp:revision>
  <dcterms:created xsi:type="dcterms:W3CDTF">2023-02-20T15:22:04Z</dcterms:created>
  <dcterms:modified xsi:type="dcterms:W3CDTF">2023-07-05T17:49:23Z</dcterms:modified>
</cp:coreProperties>
</file>