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/>
    <p:restoredTop sz="94678"/>
  </p:normalViewPr>
  <p:slideViewPr>
    <p:cSldViewPr snapToGrid="0">
      <p:cViewPr varScale="1">
        <p:scale>
          <a:sx n="117" d="100"/>
          <a:sy n="117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03:13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903-AA7E-774E-BAA8-55A2D4EA24D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0D02C-081F-1847-A951-FCBD8B01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7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0D02C-081F-1847-A951-FCBD8B015C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0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B4B6-D227-85A4-3F5F-8DAD56D5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885E5-9290-75D0-54D1-827B7B564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1E98-A408-041E-657C-DA56AE63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69D01-D638-F06E-E6CA-8969A641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EBF5-D2E5-786B-DF99-1FABF610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6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A8C4-B900-D097-2CE0-D624FAAD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EA00-F721-162D-7844-C99126102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77724-0C6F-7E73-38B2-13D169F1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EB20-2663-60BE-78FE-078362EA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04029-784C-0D43-138D-29E61976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BE7EB-F23D-3C75-FE40-57009BDB7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71674-7460-2BE3-C6FA-A1643B504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0C186-8CA6-DDD7-CEDA-3EE26B02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FD2D6-5517-4C70-ACA3-36F8B213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0032E-1F8B-A3F1-9884-519F4582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0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0D05-C40E-8F6F-4504-1C2E48FB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DCF6-FB23-3682-4A67-11BDCBB6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6D44-C7F1-E49C-C85E-D2B34107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77E0-90D4-20D2-D1F1-35384FD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6EB0-14A9-C011-A36D-AA497E05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9767-AE96-C7DD-134C-E5DF4EBF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7524A-BDE7-AC2C-9BC2-CC19269CD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5AD75-322B-AEB6-638C-533139E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90070-369A-15CE-0E30-D5364EE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DB3E7-569B-6DEF-72A1-E810F0AE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16AE-6300-CCE4-CA4C-89B6426C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A687-B58E-BB01-09EB-F6F9D11BB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DA1F9-C539-C4B3-7FFB-47B36D2B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C3407-4F35-5B37-A858-C51CFAA3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30693-CBF5-C962-247E-D792585F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E28D4-3975-3AD0-5823-5B3E67EE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F647-19DB-1AFA-02EC-6CFE12AA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EF88A-BD43-B789-7BD6-51FE1B91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25121-55F5-BCE5-A69A-1112B4B6A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AB254-9FDD-51BF-5655-89AD120CE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007FA-43F5-F547-3BCB-3A5FE99A3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958E8-6ABC-8B04-1817-8B769F78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70381-C075-B813-69C2-17DD762E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1847F-7F05-C69B-488B-4379C98B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A90D-24E4-F3EC-C56D-AF03A480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DB5AF-4227-1C85-9A9A-EF032028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66786-662B-982C-C164-A95290A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AD4F-DF2D-D328-6D20-FE19FAD7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73D46-C6AB-A54B-AF5A-89A73E24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FC21D-4D05-3711-F8CF-A773544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5E48-9F48-DB6E-04E6-C23582E5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292-64EA-4D46-94E3-39ACDBB4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8BF5-F1C5-AA50-E0BD-88B4C744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9DDBD-84AC-DAC2-10FF-EDB318012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799DE-FECD-B569-C22D-AC077601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18949-8EF3-7747-B80C-F3965A18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6E3EE-6338-F1C5-A079-A853D61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E20C-28EA-5229-E3AA-9016AC1D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992-988B-4E65-E19C-7613613BAC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D32A4-C0B4-72EC-9E52-5DE8E3698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8AD2F-181F-0066-75DE-F1F0BFCE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D13C0-9D5C-2D78-D644-16672787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5FFF2-7BCF-9567-1FDB-07759EBF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2F9E2-108A-EC32-77A9-CBFC6813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14AB-759E-A5F0-88CE-BD0C732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DBE77-F679-BA10-6CEA-6676A98E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17EB0-6556-394A-B739-FBE61C67990A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BA8CB-98EE-9DBA-C800-200D60443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08AB-C3B6-5934-BDAB-923CC8ED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49EDC-B9E4-C24B-A1F4-0BE210A6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xfrm>
            <a:off x="871879" y="1889183"/>
            <a:ext cx="10914925" cy="1096784"/>
          </a:xfrm>
          <a:prstGeom prst="rect">
            <a:avLst/>
          </a:prstGeom>
        </p:spPr>
        <p:txBody>
          <a:bodyPr>
            <a:noAutofit/>
          </a:bodyPr>
          <a:lstStyle>
            <a:lvl1pPr defTabSz="457200">
              <a:defRPr sz="3900"/>
            </a:lvl1pPr>
          </a:lstStyle>
          <a:p>
            <a:r>
              <a:rPr lang="en-US" b="1" dirty="0"/>
              <a:t>Efficient Secure Aggregation for Privacy-Preserving Federated Machine Learning</a:t>
            </a:r>
            <a:endParaRPr lang="en-US" sz="2531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1170435" y="3088754"/>
            <a:ext cx="10317812" cy="856157"/>
          </a:xfrm>
        </p:spPr>
        <p:txBody>
          <a:bodyPr>
            <a:noAutofit/>
          </a:bodyPr>
          <a:lstStyle/>
          <a:p>
            <a:pPr>
              <a:spcBef>
                <a:spcPts val="633"/>
              </a:spcBef>
            </a:pPr>
            <a:r>
              <a:rPr lang="en-US" sz="1617" u="sng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Rouzbeh Behnia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Arman Riasi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Reza Ebrahimi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1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Sherman S. M. Chow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Balaji Padmanabhan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4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Thang Hoang</a:t>
            </a:r>
            <a:r>
              <a:rPr lang="en-US" sz="1617" baseline="30000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17" dirty="0">
                <a:solidFill>
                  <a:schemeClr val="bg2">
                    <a:lumMod val="1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</a:p>
          <a:p>
            <a:pPr>
              <a:spcBef>
                <a:spcPts val="633"/>
              </a:spcBef>
            </a:pPr>
            <a:endParaRPr lang="en-US" sz="1898" dirty="0">
              <a:solidFill>
                <a:schemeClr val="bg2">
                  <a:lumMod val="1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631552" y="3881234"/>
            <a:ext cx="7154406" cy="1630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87" baseline="30000" dirty="0">
                <a:latin typeface="Helvetica Neue" charset="0"/>
                <a:ea typeface="Helvetica Neue" charset="0"/>
                <a:cs typeface="Helvetica Neue" charset="0"/>
              </a:rPr>
              <a:t>1 </a:t>
            </a:r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University of South Florida </a:t>
            </a:r>
          </a:p>
          <a:p>
            <a:pPr hangingPunct="1"/>
            <a:r>
              <a:rPr lang="en-US" sz="1687" baseline="30000" dirty="0">
                <a:latin typeface="Helvetica Neue" charset="0"/>
                <a:ea typeface="Helvetica Neue" charset="0"/>
                <a:cs typeface="Helvetica Neue" charset="0"/>
              </a:rPr>
              <a:t>2 </a:t>
            </a:r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Virginia Tech</a:t>
            </a:r>
          </a:p>
          <a:p>
            <a:pPr hangingPunct="1"/>
            <a:r>
              <a:rPr lang="en-US" sz="1687" baseline="300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 The Chinese University of Hong Kong</a:t>
            </a:r>
          </a:p>
          <a:p>
            <a:pPr hangingPunct="1"/>
            <a:r>
              <a:rPr lang="en-US" sz="1687" baseline="30000" dirty="0">
                <a:latin typeface="Helvetica Neue" charset="0"/>
                <a:ea typeface="Helvetica Neue" charset="0"/>
                <a:cs typeface="Helvetica Neue" charset="0"/>
              </a:rPr>
              <a:t>4 </a:t>
            </a:r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University of Maryland, College Park </a:t>
            </a:r>
          </a:p>
          <a:p>
            <a:pPr hangingPunct="1"/>
            <a:r>
              <a:rPr lang="en-US" sz="1687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325262" y="5285616"/>
            <a:ext cx="4008158" cy="451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8" tIns="26788" rIns="26788" bIns="26788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1266" dirty="0">
                <a:latin typeface="Helvetica Neue" charset="0"/>
                <a:ea typeface="Helvetica Neue" charset="0"/>
                <a:cs typeface="Helvetica Neue" charset="0"/>
              </a:rPr>
              <a:t>The Annual Computer Security Applications Conference (ACSAC)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6329342" y="9251955"/>
            <a:ext cx="333426" cy="3103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3819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53B63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smtClean="0"/>
              <a:pPr/>
              <a:t>1</a:t>
            </a:fld>
            <a:endParaRPr lang="uk-U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76394-3041-9EB9-026B-3835C20C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49" y="91249"/>
            <a:ext cx="1129076" cy="1381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20F85-79D7-3BFA-B4AA-22FF54510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6" y="509589"/>
            <a:ext cx="2063939" cy="589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99250-6598-8F06-B277-91723A502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b="4750"/>
          <a:stretch/>
        </p:blipFill>
        <p:spPr>
          <a:xfrm>
            <a:off x="6806486" y="284112"/>
            <a:ext cx="1731309" cy="1040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5E95D2-C091-C2C7-F424-B7A43DCB1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44" y="141074"/>
            <a:ext cx="1217243" cy="1217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94B68-B11E-4807-20FC-382F4F22F3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834" t="18304" r="11048" b="20081"/>
          <a:stretch/>
        </p:blipFill>
        <p:spPr>
          <a:xfrm>
            <a:off x="5865254" y="5929469"/>
            <a:ext cx="1446469" cy="7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E97EA-0875-102A-3FB8-71FE9887FC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810" y="5906533"/>
            <a:ext cx="1577970" cy="7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F78B5-7197-AA6F-92E6-9E7F6B79B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050" y="5840520"/>
            <a:ext cx="1692117" cy="856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BCAF-770B-CA69-5B22-5A63AFA2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Setup and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3D49-45D8-072D-2A80-895A7B96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858"/>
            <a:ext cx="10515600" cy="46491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Setup: 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Evaluation was in in both semi-honest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(SH)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and Malicious </a:t>
            </a:r>
            <a:r>
              <a:rPr lang="en-US" b="1" dirty="0">
                <a:solidFill>
                  <a:srgbClr val="000000"/>
                </a:solidFill>
                <a:effectLst/>
                <a:latin typeface="Helvetica" pitchFamily="2" charset="0"/>
              </a:rPr>
              <a:t>(MS)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setting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We considered a range of 200 to 1,000</a:t>
            </a:r>
          </a:p>
          <a:p>
            <a:pPr lvl="1"/>
            <a:r>
              <a:rPr lang="en-US" dirty="0"/>
              <a:t>Three assisting nodes</a:t>
            </a:r>
          </a:p>
          <a:p>
            <a:pPr lvl="1"/>
            <a:r>
              <a:rPr lang="en-US" dirty="0"/>
              <a:t>Weight vector of 16,000 gradients </a:t>
            </a:r>
          </a:p>
          <a:p>
            <a:pPr lvl="1"/>
            <a:r>
              <a:rPr lang="en-US" dirty="0"/>
              <a:t>Competitors: </a:t>
            </a:r>
          </a:p>
          <a:p>
            <a:pPr lvl="2"/>
            <a:r>
              <a:rPr lang="en-US" dirty="0" err="1"/>
              <a:t>MicroSecAgg</a:t>
            </a:r>
            <a:r>
              <a:rPr lang="en-US" dirty="0"/>
              <a:t> (</a:t>
            </a:r>
            <a:r>
              <a:rPr lang="en-US" dirty="0" err="1"/>
              <a:t>PoPETS</a:t>
            </a:r>
            <a:r>
              <a:rPr lang="en-US" dirty="0"/>
              <a:t> 2024)</a:t>
            </a:r>
          </a:p>
          <a:p>
            <a:pPr lvl="2"/>
            <a:r>
              <a:rPr lang="en-US" dirty="0"/>
              <a:t>Flamingo (IEEE S&amp;P 2023)  </a:t>
            </a:r>
          </a:p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1,500 line of code </a:t>
            </a:r>
          </a:p>
          <a:p>
            <a:pPr lvl="1"/>
            <a:r>
              <a:rPr lang="en-US" dirty="0"/>
              <a:t>Libraries: </a:t>
            </a:r>
            <a:r>
              <a:rPr lang="en-US" dirty="0" err="1"/>
              <a:t>Coincurve</a:t>
            </a:r>
            <a:r>
              <a:rPr lang="en-US" dirty="0"/>
              <a:t>, OpenSSL, secp256k1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76DF6-B00B-EECF-D114-2AB73BED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915" y="2482770"/>
            <a:ext cx="1076444" cy="107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33F79-EEAB-8137-134A-C33810B9C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21" y="3020992"/>
            <a:ext cx="816016" cy="816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99362-191F-EAAD-0B58-CE8AEC09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620" y="5943600"/>
            <a:ext cx="8255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0E6985-027E-8947-2374-4C66C49ED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20" y="6121721"/>
            <a:ext cx="1803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9016-5180-7FFD-FD58-C3EEF974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46"/>
            <a:ext cx="10515600" cy="1325563"/>
          </a:xfrm>
        </p:spPr>
        <p:txBody>
          <a:bodyPr/>
          <a:lstStyle/>
          <a:p>
            <a:r>
              <a:rPr lang="en-US" dirty="0"/>
              <a:t>Evaluation: Communication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5D1755-DFF9-54CA-9036-66E74C163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84" r="814" b="3566"/>
          <a:stretch/>
        </p:blipFill>
        <p:spPr>
          <a:xfrm>
            <a:off x="1955837" y="1170111"/>
            <a:ext cx="9994392" cy="28083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9B253-75F2-08A3-17F2-2193A8BEE932}"/>
              </a:ext>
            </a:extLst>
          </p:cNvPr>
          <p:cNvSpPr txBox="1"/>
          <p:nvPr/>
        </p:nvSpPr>
        <p:spPr>
          <a:xfrm>
            <a:off x="241771" y="1356409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Setup: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595C0-3A0B-AAF3-85F9-AC0182BF6256}"/>
              </a:ext>
            </a:extLst>
          </p:cNvPr>
          <p:cNvSpPr txBox="1"/>
          <p:nvPr/>
        </p:nvSpPr>
        <p:spPr>
          <a:xfrm>
            <a:off x="158035" y="3792175"/>
            <a:ext cx="147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Aggregate: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ABA984-39DC-8770-9B1D-900CE801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37" y="3992230"/>
            <a:ext cx="9994392" cy="26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1684-8705-6ABB-FBD6-A974B1F9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453"/>
            <a:ext cx="10515600" cy="1325563"/>
          </a:xfrm>
        </p:spPr>
        <p:txBody>
          <a:bodyPr/>
          <a:lstStyle/>
          <a:p>
            <a:r>
              <a:rPr lang="en-US" dirty="0"/>
              <a:t>Evaluation: Computation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8E4C0-3B92-FA9B-0400-CB77DD32B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247" y="1320649"/>
            <a:ext cx="10073432" cy="26715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47DFA-93D5-2D18-21D3-ED258E3E9997}"/>
              </a:ext>
            </a:extLst>
          </p:cNvPr>
          <p:cNvSpPr txBox="1"/>
          <p:nvPr/>
        </p:nvSpPr>
        <p:spPr>
          <a:xfrm>
            <a:off x="241771" y="1356409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Setup: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A39DB-79EB-96E7-69FC-483E3403F9BA}"/>
              </a:ext>
            </a:extLst>
          </p:cNvPr>
          <p:cNvSpPr txBox="1"/>
          <p:nvPr/>
        </p:nvSpPr>
        <p:spPr>
          <a:xfrm>
            <a:off x="158035" y="3792175"/>
            <a:ext cx="147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Aggregate: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3DE56-B332-DFCE-48CB-EEC7D8DE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47" y="3611963"/>
            <a:ext cx="10073432" cy="27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E7FB-3C75-8409-34C2-8C819591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Overall Computation Overhead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88AC2-A415-E6D1-1C20-9E1EA6ECE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392" y="1690688"/>
            <a:ext cx="8078500" cy="39543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91F0FC-8531-C0EE-1A66-52EB4DB4AFE5}"/>
                  </a:ext>
                </a:extLst>
              </p:cNvPr>
              <p:cNvSpPr txBox="1"/>
              <p:nvPr/>
            </p:nvSpPr>
            <p:spPr>
              <a:xfrm>
                <a:off x="487319" y="5879938"/>
                <a:ext cx="11704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In aggregation phase, e-</a:t>
                </a:r>
                <a:r>
                  <a:rPr lang="en-US" b="1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SeaFL</a:t>
                </a:r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is up to 65,000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and 41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faster than </a:t>
                </a:r>
                <a:r>
                  <a:rPr lang="en-US" b="1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MicroSecAgg</a:t>
                </a:r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and Flamingo, respectively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91F0FC-8531-C0EE-1A66-52EB4DB4A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19" y="5879938"/>
                <a:ext cx="11704681" cy="369332"/>
              </a:xfrm>
              <a:prstGeom prst="rect">
                <a:avLst/>
              </a:prstGeom>
              <a:blipFill>
                <a:blip r:embed="rId3"/>
                <a:stretch>
                  <a:fillRect l="-433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6394440-E14E-D92C-BD9F-6F3103B0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803" y="4600587"/>
            <a:ext cx="1387997" cy="13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E56D-8A21-3355-D4A5-79248DCC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7A9E5-369A-1EE6-96CD-2F9CA9EA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SeaFL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Only takes one communication round in aggregation phase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Highly resilient to user dropout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Provide proof of honest aggregation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One can assume set of dynamic and rotating assisting nodes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0307F-1957-5EE1-F461-2C558B2F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594" y="1690688"/>
            <a:ext cx="1423687" cy="1423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5B0B2B-12A1-0EBB-1C14-A7BF45D9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56" t="7464" r="20426" b="9315"/>
          <a:stretch/>
        </p:blipFill>
        <p:spPr>
          <a:xfrm>
            <a:off x="6447098" y="3429000"/>
            <a:ext cx="821804" cy="7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5F9D-D903-AD46-7E47-E6E6DA079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85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1CD0-0B52-C241-12BA-0978B8486C31}"/>
              </a:ext>
            </a:extLst>
          </p:cNvPr>
          <p:cNvSpPr txBox="1"/>
          <p:nvPr/>
        </p:nvSpPr>
        <p:spPr>
          <a:xfrm>
            <a:off x="3247579" y="4339630"/>
            <a:ext cx="698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Artifact available: https://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github.com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vt-asaplab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/e-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SeaFL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DB518-41EC-11C5-438B-0EC03ED0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34" t="18304" r="11048" b="20081"/>
          <a:stretch/>
        </p:blipFill>
        <p:spPr>
          <a:xfrm>
            <a:off x="5481676" y="4765042"/>
            <a:ext cx="1446469" cy="724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962E2-D493-E60E-A6D0-3FBB908A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49" y="4765042"/>
            <a:ext cx="1577970" cy="7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CB4EE-37F2-44A2-1D66-9225BE31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805" y="4708962"/>
            <a:ext cx="1692117" cy="856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C4171-FE0D-0852-DB88-16A5D7FD6445}"/>
              </a:ext>
            </a:extLst>
          </p:cNvPr>
          <p:cNvSpPr txBox="1"/>
          <p:nvPr/>
        </p:nvSpPr>
        <p:spPr>
          <a:xfrm>
            <a:off x="5449828" y="2659559"/>
            <a:ext cx="1292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3731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2AC-4E75-4FB7-D745-1C1B3B82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Federated Learning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8167-0B4E-F38D-D8F7-D9F3BF0A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95" y="1579502"/>
            <a:ext cx="9302059" cy="4351338"/>
          </a:xfrm>
        </p:spPr>
        <p:txBody>
          <a:bodyPr/>
          <a:lstStyle/>
          <a:p>
            <a:r>
              <a:rPr lang="en-US" dirty="0"/>
              <a:t>Federated Learning (FL) enables the distributed training of an AI model. </a:t>
            </a:r>
          </a:p>
          <a:p>
            <a:pPr lvl="1"/>
            <a:r>
              <a:rPr lang="en-US" dirty="0"/>
              <a:t>Contributes to privacy by preserving the locality of the data (HIPPA)</a:t>
            </a:r>
          </a:p>
          <a:p>
            <a:pPr lvl="1"/>
            <a:r>
              <a:rPr lang="en-US" dirty="0"/>
              <a:t>Users only share their local gradients,  trained on their local dataset, with a central server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37D72-116E-281A-7199-3C55AE9B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796" y="3964735"/>
            <a:ext cx="3459028" cy="28381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14BAE4-9E90-D7FC-2F83-A22181DC328E}"/>
              </a:ext>
            </a:extLst>
          </p:cNvPr>
          <p:cNvSpPr txBox="1">
            <a:spLocks/>
          </p:cNvSpPr>
          <p:nvPr/>
        </p:nvSpPr>
        <p:spPr>
          <a:xfrm>
            <a:off x="594295" y="3979061"/>
            <a:ext cx="7913246" cy="163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training often continuous for multiple iterations until the global model, computed by the server, converges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289A4-EF06-22A9-DA2B-D7537B578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519" y="1671247"/>
            <a:ext cx="1714500" cy="93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91DB8-14E0-A67A-CEA3-89A2011644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690" t="7470" r="29747" b="8542"/>
          <a:stretch/>
        </p:blipFill>
        <p:spPr>
          <a:xfrm>
            <a:off x="10446265" y="2759701"/>
            <a:ext cx="1208349" cy="11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C628-A4E1-1B71-3442-95BFF5B6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 Attacks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0FF5-FC52-518E-E68C-4453C02E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1299" cy="4351338"/>
          </a:xfrm>
        </p:spPr>
        <p:txBody>
          <a:bodyPr>
            <a:normAutofit/>
          </a:bodyPr>
          <a:lstStyle/>
          <a:p>
            <a:r>
              <a:rPr lang="en-US" dirty="0"/>
              <a:t>Emerging data reconstruction attack target FL systems:</a:t>
            </a:r>
          </a:p>
          <a:p>
            <a:pPr lvl="1"/>
            <a:r>
              <a:rPr lang="en-US" dirty="0"/>
              <a:t>Local gradients, shared by the server, can inadvertently expose sensitive information about user data</a:t>
            </a:r>
          </a:p>
          <a:p>
            <a:r>
              <a:rPr lang="en-US" dirty="0"/>
              <a:t>Server only requires the element-wise weighted average of the gradient vectors</a:t>
            </a:r>
          </a:p>
          <a:p>
            <a:pPr lvl="1"/>
            <a:r>
              <a:rPr lang="en-US" dirty="0"/>
              <a:t>We can utilize secure aggregation protocols to compute the sum of the gradients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EA8E0-BF66-E9B9-4A96-280E6E95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856" y="365125"/>
            <a:ext cx="3135026" cy="2536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FDAFE-85EB-6F2C-EC47-2B71C5E2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91"/>
          <a:stretch/>
        </p:blipFill>
        <p:spPr>
          <a:xfrm>
            <a:off x="7394730" y="3102549"/>
            <a:ext cx="4429332" cy="1746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C8646-E570-27AA-FC5F-B7FED4F3A2D1}"/>
              </a:ext>
            </a:extLst>
          </p:cNvPr>
          <p:cNvSpPr txBox="1"/>
          <p:nvPr/>
        </p:nvSpPr>
        <p:spPr>
          <a:xfrm>
            <a:off x="9047104" y="4764069"/>
            <a:ext cx="163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Loo et al. (ICLR 2024)</a:t>
            </a:r>
          </a:p>
        </p:txBody>
      </p:sp>
    </p:spTree>
    <p:extLst>
      <p:ext uri="{BB962C8B-B14F-4D97-AF65-F5344CB8AC3E}">
        <p14:creationId xmlns:p14="http://schemas.microsoft.com/office/powerpoint/2010/main" val="128225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8EEF-3D72-7F55-0BB3-E4FD7C75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Aggregation Protocols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4C7B-2A29-7B59-3886-84A10D3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0196" cy="4351338"/>
          </a:xfrm>
        </p:spPr>
        <p:txBody>
          <a:bodyPr>
            <a:normAutofit/>
          </a:bodyPr>
          <a:lstStyle/>
          <a:p>
            <a:r>
              <a:rPr lang="en-US" dirty="0"/>
              <a:t>Cryptographic mechanisms protect gradient privacy</a:t>
            </a:r>
          </a:p>
          <a:p>
            <a:pPr lvl="1"/>
            <a:r>
              <a:rPr lang="en-US" dirty="0"/>
              <a:t>Each user mask their gradients with pseudorandom terms symmetrically</a:t>
            </a:r>
          </a:p>
          <a:p>
            <a:pPr lvl="1"/>
            <a:r>
              <a:rPr lang="en-US" dirty="0"/>
              <a:t>These are shared between user pairs and then secret-shared among other users</a:t>
            </a:r>
          </a:p>
          <a:p>
            <a:r>
              <a:rPr lang="en-US" dirty="0"/>
              <a:t>Existing methods incur high communication and computation overhead </a:t>
            </a:r>
          </a:p>
          <a:p>
            <a:pPr lvl="1"/>
            <a:r>
              <a:rPr lang="en-US" dirty="0"/>
              <a:t>Might not be resilient to user dropouts</a:t>
            </a:r>
          </a:p>
          <a:p>
            <a:pPr lvl="1"/>
            <a:r>
              <a:rPr lang="en-US" dirty="0"/>
              <a:t>For large scale FL systems, user dropouts might affect the model convergence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81F5E-9AB4-BBFD-8014-B4472863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98" y="853873"/>
            <a:ext cx="713454" cy="713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7AC7D-93E9-8E8B-1933-86BD5CE4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677" y="2192601"/>
            <a:ext cx="693511" cy="693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3E126D-01A6-C90F-730F-351A3426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170" y="3295729"/>
            <a:ext cx="866493" cy="866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6FCD0-905D-B6C5-3E02-273AA2048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6687" y="2261465"/>
            <a:ext cx="693511" cy="6935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4B4275-F26F-325D-E674-C48B7829D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2248" y="2192601"/>
            <a:ext cx="762804" cy="7628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F22B17-6754-3F22-4BF9-441B061A5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834" y="1655507"/>
            <a:ext cx="411631" cy="411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CB11D06-F45C-3E48-B6F8-ACDF68EB15EE}"/>
                  </a:ext>
                </a:extLst>
              </p14:cNvPr>
              <p14:cNvContentPartPr/>
              <p14:nvPr/>
            </p14:nvContentPartPr>
            <p14:xfrm>
              <a:off x="6167001" y="339649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CB11D06-F45C-3E48-B6F8-ACDF68EB15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0881" y="3390375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E61313A-539F-62AE-C052-AA60BDCDC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498111" y="2391565"/>
            <a:ext cx="411631" cy="4116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D21C92-4CD4-F17F-F601-625855074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0142509" y="2954977"/>
            <a:ext cx="411631" cy="411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275A85-A095-7E9C-48B0-A9C34B647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670639" y="2391565"/>
            <a:ext cx="411631" cy="4116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37B5BD-96CB-962E-E80D-9CF4F8E30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1119" y="2748754"/>
            <a:ext cx="257408" cy="2574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884934-961D-E822-A189-3B2E9E740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9575" y="3051627"/>
            <a:ext cx="257408" cy="2574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BA9D61-A0FC-4DDF-E6B7-818DC2DD0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2998" y="2197032"/>
            <a:ext cx="257408" cy="2574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038E947-A2EF-518A-6CA6-94811A5EA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7850" y="1735973"/>
            <a:ext cx="257408" cy="2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737E-049B-0536-0967-076078538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3C06-A260-1AB7-5583-ADFC68DD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Aggregation Protocols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33BD-7ABF-8FB8-5CB7-C5B3339C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87359" cy="4351338"/>
          </a:xfrm>
        </p:spPr>
        <p:txBody>
          <a:bodyPr/>
          <a:lstStyle/>
          <a:p>
            <a:r>
              <a:rPr lang="en-US" dirty="0" err="1"/>
              <a:t>Bonawitz</a:t>
            </a:r>
            <a:r>
              <a:rPr lang="en-US" dirty="0"/>
              <a:t> et al. (CCS 2017) identified </a:t>
            </a:r>
            <a:r>
              <a:rPr lang="en-US" b="1" dirty="0"/>
              <a:t>THREE core challenges: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Security against malicious attacks </a:t>
            </a:r>
            <a:r>
              <a:rPr lang="en-US" dirty="0"/>
              <a:t>in a server-mediated environment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Minimum</a:t>
            </a:r>
            <a:r>
              <a:rPr lang="en-US" dirty="0"/>
              <a:t> </a:t>
            </a:r>
            <a:r>
              <a:rPr lang="en-US" b="1" dirty="0"/>
              <a:t>setup complexity </a:t>
            </a:r>
            <a:r>
              <a:rPr lang="en-US" dirty="0"/>
              <a:t>for users with constrained devices and unreliable connections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High resilience to user dropouts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2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B0E7-0F9F-EDCD-0535-01136118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BF9AC-00D9-2781-F98E-F95B4A93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60"/>
            <a:ext cx="10690185" cy="4351338"/>
          </a:xfrm>
        </p:spPr>
        <p:txBody>
          <a:bodyPr>
            <a:normAutofit/>
          </a:bodyPr>
          <a:lstStyle/>
          <a:p>
            <a:r>
              <a:rPr lang="en-US" dirty="0"/>
              <a:t>Two main building blocks:</a:t>
            </a:r>
          </a:p>
          <a:p>
            <a:pPr lvl="1"/>
            <a:r>
              <a:rPr lang="en-US" dirty="0"/>
              <a:t>Multi-party computation (MPC):</a:t>
            </a:r>
          </a:p>
          <a:p>
            <a:pPr lvl="2"/>
            <a:r>
              <a:rPr lang="en-US" dirty="0"/>
              <a:t>Require multiple communication rounds </a:t>
            </a:r>
          </a:p>
          <a:p>
            <a:pPr lvl="2"/>
            <a:r>
              <a:rPr lang="en-US" dirty="0"/>
              <a:t>Often can tolerate a small fraction of user dropouts</a:t>
            </a:r>
          </a:p>
          <a:p>
            <a:pPr lvl="3"/>
            <a:r>
              <a:rPr lang="en-US" dirty="0"/>
              <a:t>Require enough shares to reconstruct the secret of dropout users </a:t>
            </a:r>
          </a:p>
          <a:p>
            <a:pPr lvl="1"/>
            <a:r>
              <a:rPr lang="en-US" dirty="0"/>
              <a:t>Homomorphic Encryption (HE):</a:t>
            </a:r>
          </a:p>
          <a:p>
            <a:pPr lvl="2"/>
            <a:r>
              <a:rPr lang="en-US" dirty="0"/>
              <a:t>Communication efficient</a:t>
            </a:r>
          </a:p>
          <a:p>
            <a:pPr lvl="2"/>
            <a:r>
              <a:rPr lang="en-US" dirty="0"/>
              <a:t>Can incur huge computational overhead (for large models)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8A677-9DB2-7D9F-73AE-231A857D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862" y="3924673"/>
            <a:ext cx="3019787" cy="24777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363E8B-591C-C7F2-0DFC-17F0E3E671BE}"/>
              </a:ext>
            </a:extLst>
          </p:cNvPr>
          <p:cNvSpPr txBox="1">
            <a:spLocks/>
          </p:cNvSpPr>
          <p:nvPr/>
        </p:nvSpPr>
        <p:spPr>
          <a:xfrm>
            <a:off x="1064510" y="4682331"/>
            <a:ext cx="7646043" cy="181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existing works assume the aggregation server computes the model honestly</a:t>
            </a:r>
          </a:p>
          <a:p>
            <a:pPr lvl="1"/>
            <a:r>
              <a:rPr lang="en-US" dirty="0"/>
              <a:t>Errors and malicious behaviors go undetected</a:t>
            </a:r>
          </a:p>
        </p:txBody>
      </p:sp>
    </p:spTree>
    <p:extLst>
      <p:ext uri="{BB962C8B-B14F-4D97-AF65-F5344CB8AC3E}">
        <p14:creationId xmlns:p14="http://schemas.microsoft.com/office/powerpoint/2010/main" val="163638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EE1C-13A0-D76B-6B52-1C372A99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SeaFL</a:t>
            </a:r>
            <a:r>
              <a:rPr lang="en-US" dirty="0"/>
              <a:t>: High-level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2F32-E1E9-001E-6A59-0B8A02D3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60"/>
            <a:ext cx="7164407" cy="3220937"/>
          </a:xfrm>
        </p:spPr>
        <p:txBody>
          <a:bodyPr>
            <a:normAutofit/>
          </a:bodyPr>
          <a:lstStyle/>
          <a:p>
            <a:r>
              <a:rPr lang="en-US" sz="2400" dirty="0"/>
              <a:t>Existing secure aggregation protocol </a:t>
            </a:r>
            <a:r>
              <a:rPr lang="en-US" sz="2400" b="1" dirty="0"/>
              <a:t>assume a subset of the users to be honest</a:t>
            </a:r>
          </a:p>
          <a:p>
            <a:pPr lvl="1"/>
            <a:r>
              <a:rPr lang="en-US" sz="2000" dirty="0"/>
              <a:t>We relax and extend this idea to a set of </a:t>
            </a:r>
            <a:r>
              <a:rPr lang="en-US" sz="2000" b="1" dirty="0"/>
              <a:t>assisting nodes</a:t>
            </a:r>
          </a:p>
          <a:p>
            <a:r>
              <a:rPr lang="en-US" sz="2400" dirty="0"/>
              <a:t>The privacy guarantees of e-</a:t>
            </a:r>
            <a:r>
              <a:rPr lang="en-US" sz="2400" dirty="0" err="1"/>
              <a:t>SeaFL</a:t>
            </a:r>
            <a:r>
              <a:rPr lang="en-US" sz="2400" dirty="0"/>
              <a:t> holds as long as ONE assisting node is honest. </a:t>
            </a:r>
          </a:p>
          <a:p>
            <a:r>
              <a:rPr lang="en-US" sz="2400" dirty="0"/>
              <a:t>Each assisting node is sharing a secret seed with a user and aids the server in computing the final model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38247-2D01-C851-B5F2-15DA361F8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607" y="414156"/>
            <a:ext cx="3972577" cy="351420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B4256B-8A3D-14CB-20EF-02A929BDA949}"/>
              </a:ext>
            </a:extLst>
          </p:cNvPr>
          <p:cNvSpPr txBox="1">
            <a:spLocks/>
          </p:cNvSpPr>
          <p:nvPr/>
        </p:nvSpPr>
        <p:spPr>
          <a:xfrm>
            <a:off x="838200" y="4594405"/>
            <a:ext cx="11136984" cy="197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e-</a:t>
            </a:r>
            <a:r>
              <a:rPr lang="en-US" sz="2400" dirty="0" err="1"/>
              <a:t>SeaFL</a:t>
            </a:r>
            <a:r>
              <a:rPr lang="en-US" sz="2400" dirty="0"/>
              <a:t> utilizes authenticated homomorphic vector commitment to provide proof of honest aggregation </a:t>
            </a:r>
          </a:p>
          <a:p>
            <a:r>
              <a:rPr lang="en-US" sz="2400" dirty="0"/>
              <a:t>Model integrity can be verified by all the users via a proof provided by the server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6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0E8A-FFEE-8FFC-E3DE-48084D2A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SeaFL</a:t>
            </a:r>
            <a:r>
              <a:rPr lang="en-US" dirty="0"/>
              <a:t>: High-level Idea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734B2-B3E0-D288-B696-0113EE6E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29" y="1318630"/>
            <a:ext cx="7772400" cy="5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1511-8A77-7C4C-EDA9-DD0EB16A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SeaFL</a:t>
            </a:r>
            <a:r>
              <a:rPr lang="en-US" dirty="0"/>
              <a:t>: Proof of Honest Aggregation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60BC7-B763-218D-06B1-32A68A4C5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087" y="1690687"/>
                <a:ext cx="4231510" cy="459436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leverage the new architecture to enable the server deliver a proof of honest model computation</a:t>
                </a:r>
              </a:p>
              <a:p>
                <a:pPr lvl="1"/>
                <a:r>
                  <a:rPr lang="en-US" sz="1800" dirty="0"/>
                  <a:t>The model was computed from all user gradients only</a:t>
                </a:r>
              </a:p>
              <a:p>
                <a:r>
                  <a:rPr lang="en-US" sz="2000" dirty="0"/>
                  <a:t>We utilize an authenticated Pederson vector commitment (APVC) to achieve this</a:t>
                </a:r>
              </a:p>
              <a:p>
                <a:r>
                  <a:rPr lang="en-US" sz="2000" dirty="0"/>
                  <a:t>In the Setup phase one assisting node computes a secret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1800" dirty="0"/>
                  <a:t>Security shared by all the users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760BC7-B763-218D-06B1-32A68A4C5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087" y="1690687"/>
                <a:ext cx="4231510" cy="4594365"/>
              </a:xfrm>
              <a:blipFill>
                <a:blip r:embed="rId3"/>
                <a:stretch>
                  <a:fillRect l="-1198" t="-1102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6BB074-7AC7-021A-F4F5-E39375EF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43" y="1429670"/>
            <a:ext cx="6842879" cy="45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0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666</Words>
  <Application>Microsoft Macintosh PowerPoint</Application>
  <PresentationFormat>Widescreen</PresentationFormat>
  <Paragraphs>87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Helvetica</vt:lpstr>
      <vt:lpstr>Helvetica Neue</vt:lpstr>
      <vt:lpstr>Office Theme</vt:lpstr>
      <vt:lpstr>Efficient Secure Aggregation for Privacy-Preserving Federated Machine Learning</vt:lpstr>
      <vt:lpstr>Federated Learning  </vt:lpstr>
      <vt:lpstr>Data Extraction Attacks </vt:lpstr>
      <vt:lpstr>Secure Aggregation Protocols </vt:lpstr>
      <vt:lpstr>Secure Aggregation Protocols Challenges </vt:lpstr>
      <vt:lpstr>Existing Works </vt:lpstr>
      <vt:lpstr>e-SeaFL: High-level Idea</vt:lpstr>
      <vt:lpstr>e-SeaFL: High-level Idea (2)</vt:lpstr>
      <vt:lpstr>E-SeaFL: Proof of Honest Aggregation </vt:lpstr>
      <vt:lpstr>Evaluation: Setup and Implementation </vt:lpstr>
      <vt:lpstr>Evaluation: Communication </vt:lpstr>
      <vt:lpstr>Evaluation: Computation  </vt:lpstr>
      <vt:lpstr>Evaluation: Overall Computation Overhead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Rouzbeh Behnia</dc:creator>
  <cp:lastModifiedBy>Rouzbeh Behnia</cp:lastModifiedBy>
  <cp:revision>22</cp:revision>
  <dcterms:created xsi:type="dcterms:W3CDTF">2024-12-02T15:38:58Z</dcterms:created>
  <dcterms:modified xsi:type="dcterms:W3CDTF">2024-12-13T01:58:49Z</dcterms:modified>
</cp:coreProperties>
</file>