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48" r:id="rId1"/>
  </p:sldMasterIdLst>
  <p:notesMasterIdLst>
    <p:notesMasterId r:id="rId25"/>
  </p:notesMasterIdLst>
  <p:sldIdLst>
    <p:sldId id="256" r:id="rId2"/>
    <p:sldId id="257" r:id="rId3"/>
    <p:sldId id="264" r:id="rId4"/>
    <p:sldId id="280" r:id="rId5"/>
    <p:sldId id="262" r:id="rId6"/>
    <p:sldId id="272" r:id="rId7"/>
    <p:sldId id="281" r:id="rId8"/>
    <p:sldId id="259" r:id="rId9"/>
    <p:sldId id="260" r:id="rId10"/>
    <p:sldId id="269" r:id="rId11"/>
    <p:sldId id="282" r:id="rId12"/>
    <p:sldId id="278" r:id="rId13"/>
    <p:sldId id="283" r:id="rId14"/>
    <p:sldId id="275" r:id="rId15"/>
    <p:sldId id="267" r:id="rId16"/>
    <p:sldId id="273" r:id="rId17"/>
    <p:sldId id="274" r:id="rId18"/>
    <p:sldId id="270" r:id="rId19"/>
    <p:sldId id="277" r:id="rId20"/>
    <p:sldId id="271" r:id="rId21"/>
    <p:sldId id="279" r:id="rId22"/>
    <p:sldId id="276" r:id="rId23"/>
    <p:sldId id="263" r:id="rId24"/>
  </p:sldIdLst>
  <p:sldSz cx="12192000" cy="6858000"/>
  <p:notesSz cx="6858000" cy="9144000"/>
  <p:embeddedFontLst>
    <p:embeddedFont>
      <p:font typeface="Bierstadt" panose="020B0004020202020204" pitchFamily="34" charset="0"/>
      <p:regular r:id="rId26"/>
      <p:bold r:id="rId27"/>
      <p:italic r:id="rId28"/>
      <p:boldItalic r:id="rId29"/>
    </p:embeddedFont>
    <p:embeddedFont>
      <p:font typeface="Cambria Math" panose="02040503050406030204" pitchFamily="18"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48"/>
    <a:srgbClr val="7F6000"/>
    <a:srgbClr val="861F41"/>
    <a:srgbClr val="7030A0"/>
    <a:srgbClr val="E87731"/>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74"/>
    <p:restoredTop sz="89496"/>
  </p:normalViewPr>
  <p:slideViewPr>
    <p:cSldViewPr snapToGrid="0">
      <p:cViewPr varScale="1">
        <p:scale>
          <a:sx n="110" d="100"/>
          <a:sy n="110" d="100"/>
        </p:scale>
        <p:origin x="14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4CEA5-FDE2-D844-860E-6A16492482D2}"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5B665-2CAD-1347-9A08-7A2A4C56E22C}" type="slidenum">
              <a:rPr lang="en-US" smtClean="0"/>
              <a:t>‹#›</a:t>
            </a:fld>
            <a:endParaRPr lang="en-US"/>
          </a:p>
        </p:txBody>
      </p:sp>
    </p:spTree>
    <p:extLst>
      <p:ext uri="{BB962C8B-B14F-4D97-AF65-F5344CB8AC3E}">
        <p14:creationId xmlns:p14="http://schemas.microsoft.com/office/powerpoint/2010/main" val="90949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now I’m going present our work “MUSES: Efficient Multi-User Searchable Encrypted Database”. </a:t>
            </a:r>
          </a:p>
          <a:p>
            <a:r>
              <a:rPr lang="en-US" dirty="0"/>
              <a:t>I’m Tung Le from Virginia Tech. This is the joint work with Dr. </a:t>
            </a:r>
            <a:r>
              <a:rPr lang="en-US" dirty="0" err="1"/>
              <a:t>Behnia</a:t>
            </a:r>
            <a:r>
              <a:rPr lang="en-US" dirty="0"/>
              <a:t> from University of South Florida, Dr. Guajardo from Robert Bosch, and my advisor Thang Hoang.</a:t>
            </a:r>
          </a:p>
          <a:p>
            <a:endParaRPr lang="en-US" dirty="0"/>
          </a:p>
        </p:txBody>
      </p:sp>
      <p:sp>
        <p:nvSpPr>
          <p:cNvPr id="4" name="Slide Number Placeholder 3"/>
          <p:cNvSpPr>
            <a:spLocks noGrp="1"/>
          </p:cNvSpPr>
          <p:nvPr>
            <p:ph type="sldNum" sz="quarter" idx="5"/>
          </p:nvPr>
        </p:nvSpPr>
        <p:spPr/>
        <p:txBody>
          <a:bodyPr/>
          <a:lstStyle/>
          <a:p>
            <a:fld id="{5BE5B665-2CAD-1347-9A08-7A2A4C56E22C}" type="slidenum">
              <a:rPr lang="en-US" smtClean="0"/>
              <a:t>0</a:t>
            </a:fld>
            <a:endParaRPr lang="en-US"/>
          </a:p>
        </p:txBody>
      </p:sp>
    </p:spTree>
    <p:extLst>
      <p:ext uri="{BB962C8B-B14F-4D97-AF65-F5344CB8AC3E}">
        <p14:creationId xmlns:p14="http://schemas.microsoft.com/office/powerpoint/2010/main" val="36964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Next, I’m going to describe our search protocol. A primitive we use is Distributed Point Function or DPF for short.</a:t>
                </a:r>
              </a:p>
              <a:p>
                <a:r>
                  <a:rPr lang="en-US" dirty="0"/>
                  <a:t>This technique uses multiple servers to hide the element being queried and it requires computation overhead linear in the database size.</a:t>
                </a:r>
              </a:p>
              <a:p>
                <a:r>
                  <a:rPr lang="en-US" dirty="0"/>
                  <a:t>For example, the user creates and sends DPF queries corresponding to the requested index.</a:t>
                </a:r>
              </a:p>
              <a:p>
                <a:r>
                  <a:rPr lang="en-US" dirty="0"/>
                  <a:t>The servers will evaluate and return responses so that the user can assemble and obtain the queried element. </a:t>
                </a:r>
              </a:p>
            </p:txBody>
          </p:sp>
        </mc:Choice>
        <mc:Fallback xmlns="">
          <p:sp>
            <p:nvSpPr>
              <p:cNvPr id="3" name="Notes Placeholder 2"/>
              <p:cNvSpPr>
                <a:spLocks noGrp="1"/>
              </p:cNvSpPr>
              <p:nvPr>
                <p:ph type="body" idx="1"/>
              </p:nvPr>
            </p:nvSpPr>
            <p:spPr/>
            <p:txBody>
              <a:bodyPr/>
              <a:lstStyle/>
              <a:p>
                <a:r>
                  <a:rPr lang="en-US" dirty="0"/>
                  <a:t>As described previously, our data structure includes: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A raw buffer U, which is integrated with Merkle Tree. The client keeps track of the root of the Merkle Tree to verify the integrity of data when reading from buffer 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Erasure code C computed from raw data buffer 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And hierarchical log H. </a:t>
                </a:r>
              </a:p>
              <a:p>
                <a:pPr marL="171450" indent="-171450">
                  <a:buFontTx/>
                  <a:buChar char="-"/>
                </a:pPr>
                <a:endParaRPr lang="en-US" dirty="0"/>
              </a:p>
              <a:p>
                <a:pPr marL="0" indent="0">
                  <a:buFontTx/>
                  <a:buNone/>
                </a:pPr>
                <a:r>
                  <a:rPr lang="en-US" dirty="0"/>
                  <a:t>Each codeword block in erasure code C and H is enclosed with a homomorphic MAC.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9</a:t>
            </a:fld>
            <a:endParaRPr lang="en-US"/>
          </a:p>
        </p:txBody>
      </p:sp>
    </p:spTree>
    <p:extLst>
      <p:ext uri="{BB962C8B-B14F-4D97-AF65-F5344CB8AC3E}">
        <p14:creationId xmlns:p14="http://schemas.microsoft.com/office/powerpoint/2010/main" val="402012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apply this technique to search without revealing search patterns. </a:t>
            </a:r>
          </a:p>
          <a:p>
            <a:r>
              <a:rPr lang="en-US" dirty="0"/>
              <a:t>The reader uses DPF to retrieve secret shares of the queried column, add them together, decrypt, and obtain the final output.</a:t>
            </a:r>
          </a:p>
          <a:p>
            <a:r>
              <a:rPr lang="en-US" dirty="0"/>
              <a:t>However, this incurs a significant amount of communication overhead, which is linear in the number of documents, as the column dimension of the search index is the number of documents. </a:t>
            </a:r>
          </a:p>
          <a:p>
            <a:r>
              <a:rPr lang="en-US" dirty="0"/>
              <a:t>So, our approach to avoid this overhead is to design oblivious protocols to offload most overhead to the servers, and only return a small number of matching results to the reader. </a:t>
            </a:r>
          </a:p>
        </p:txBody>
      </p:sp>
      <p:sp>
        <p:nvSpPr>
          <p:cNvPr id="4" name="Slide Number Placeholder 3"/>
          <p:cNvSpPr>
            <a:spLocks noGrp="1"/>
          </p:cNvSpPr>
          <p:nvPr>
            <p:ph type="sldNum" sz="quarter" idx="5"/>
          </p:nvPr>
        </p:nvSpPr>
        <p:spPr/>
        <p:txBody>
          <a:bodyPr/>
          <a:lstStyle/>
          <a:p>
            <a:fld id="{5BE5B665-2CAD-1347-9A08-7A2A4C56E22C}" type="slidenum">
              <a:rPr lang="en-US" smtClean="0"/>
              <a:t>10</a:t>
            </a:fld>
            <a:endParaRPr lang="en-US"/>
          </a:p>
        </p:txBody>
      </p:sp>
    </p:spTree>
    <p:extLst>
      <p:ext uri="{BB962C8B-B14F-4D97-AF65-F5344CB8AC3E}">
        <p14:creationId xmlns:p14="http://schemas.microsoft.com/office/powerpoint/2010/main" val="24448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previous step, DPF evaluation, the servers hold secret shares of search results but still in encrypted form since as I mentioned before, the search index is encrypted.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remove encryption and convert them to secret shares in plaintext form, followed by the previous step, the reader sends the splits of PRF keys to the servers for decryption.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keys are split randomly, no server can learn the actual key to uncover private data, and also these keys are random, it does not reveal search patterns.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this step, each server holds a secret share of the search results in plaintext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servers can broadcast their results to each other to open the search output, but doing so reveals result and volume patterns.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hide these patterns, we design two new multiparty protocols operating on secret share values, one is called oblivious padding and another is oblivious shuffling.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multiparty oblivious padding and shuffling are built based on secret-shared shuffle of Chase et al. in 2020.</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update a data block </a:t>
                </a:r>
                <a:r>
                  <a:rPr lang="en-US" i="0">
                    <a:latin typeface="Cambria Math" panose="02040503050406030204" pitchFamily="18" charset="0"/>
                    <a:ea typeface="Cambria Math" panose="02040503050406030204" pitchFamily="18" charset="0"/>
                  </a:rPr>
                  <a:t>↓</a:t>
                </a:r>
                <a:r>
                  <a:rPr lang="en-US" dirty="0"/>
                  <a:t>, the client writes it to the raw buffer U. </a:t>
                </a:r>
                <a:r>
                  <a:rPr lang="en-US" i="0">
                    <a:latin typeface="Cambria Math" panose="02040503050406030204" pitchFamily="18" charset="0"/>
                    <a:ea typeface="Cambria Math" panose="02040503050406030204" pitchFamily="18" charset="0"/>
                  </a:rPr>
                  <a:t>↓</a:t>
                </a:r>
                <a:endParaRPr lang="en-US" dirty="0"/>
              </a:p>
              <a:p>
                <a:r>
                  <a:rPr lang="en-US" dirty="0"/>
                  <a:t>In addition, the client also needs to update HMAC values on the Merkle path corresponding to the updated data block.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root of the Merkle tree is kept by the client to check the integrity of data when reading from this raw buffer later.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endParaRPr lang="en-US" dirty="0"/>
              </a:p>
              <a:p>
                <a:r>
                  <a:rPr lang="en-US" dirty="0"/>
                  <a:t>The client also sends a MAC tag of the updated data block. The server uses the data block and this tag to perform updating hierarchical log H. </a:t>
                </a:r>
              </a:p>
              <a:p>
                <a:r>
                  <a:rPr lang="en-US" dirty="0"/>
                  <a:t>When rebuilding a level in the hierarchical log, the server receives complementary values from the client to update MAC tags at the new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endParaRPr lang="en-US" dirty="0"/>
              </a:p>
              <a:p>
                <a:r>
                  <a:rPr lang="en-US" dirty="0"/>
                  <a:t>And after N updates, where N is the total number of data blocks, erasure code C is rebuilt from raw buffer U.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11</a:t>
            </a:fld>
            <a:endParaRPr lang="en-US"/>
          </a:p>
        </p:txBody>
      </p:sp>
    </p:spTree>
    <p:extLst>
      <p:ext uri="{BB962C8B-B14F-4D97-AF65-F5344CB8AC3E}">
        <p14:creationId xmlns:p14="http://schemas.microsoft.com/office/powerpoint/2010/main" val="158540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develop multiparty oblivious counting protocol to count the number of matches in the secret-share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input is arithmetic secret-shared data vector in the previous step, and the output is the secret-share of the counting result.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reader can obtain this counting number, and then compute the number of necessary padding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oblivious counting is efficient, which requires only 1 communication round and lightweight computations in the online phase.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Most overhead is done in preprocessing phase.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our oblivious counting is more efficient than generic MPC like Garbled Circuit when the counting values are small.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develop multiparty oblivious counting protocol to count the number of matches in the secret-share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input is arithmetic secret-shared data vector in the previous step, and the output is the secret-share of the counting result.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reader can obtain this counting number, and then compute the number of necessary padding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oblivious counting is efficient, which requires only 1 communication round and lightweight computations in the online phase.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dirty="0"/>
                  <a:t> Most overhead is done in preprocessing phase.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our oblivious counting is more efficient than generic MPC like Garbled Circuit when the counting values are small.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12</a:t>
            </a:fld>
            <a:endParaRPr lang="en-US"/>
          </a:p>
        </p:txBody>
      </p:sp>
    </p:spTree>
    <p:extLst>
      <p:ext uri="{BB962C8B-B14F-4D97-AF65-F5344CB8AC3E}">
        <p14:creationId xmlns:p14="http://schemas.microsoft.com/office/powerpoint/2010/main" val="310510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In the next step, by counting the number of matches, the reader creates and sends secret shares of padding values to the servers, which are appended to their output in the delegating decryption step. </a:t>
                </a:r>
              </a:p>
              <a:p>
                <a:r>
                  <a:rPr lang="en-US" dirty="0"/>
                  <a:t>We assume the search result size is bound by a number, so the size of the padding vector is also bound under the same value. </a:t>
                </a:r>
              </a:p>
              <a:p>
                <a:r>
                  <a:rPr lang="en-US" dirty="0"/>
                  <a:t>With N documents, then the total padded size will be the sum of the number of documents and the search result size. </a:t>
                </a:r>
              </a:p>
              <a:p>
                <a:r>
                  <a:rPr lang="en-US" dirty="0"/>
                  <a:t>Our purpose is to always return the same number of matches for all queries to hide volume patterns.  </a:t>
                </a:r>
              </a:p>
              <a:p>
                <a:r>
                  <a:rPr lang="en-US" dirty="0"/>
                  <a:t>At this step, the servers have yet opened the results since that will reveal result patterns and padded positions. </a:t>
                </a:r>
              </a:p>
            </p:txBody>
          </p:sp>
        </mc:Choice>
        <mc:Fallback xmlns="">
          <p:sp>
            <p:nvSpPr>
              <p:cNvPr id="3" name="Notes Placeholder 2"/>
              <p:cNvSpPr>
                <a:spLocks noGrp="1"/>
              </p:cNvSpPr>
              <p:nvPr>
                <p:ph type="body" idx="1"/>
              </p:nvPr>
            </p:nvSpPr>
            <p:spPr/>
            <p:txBody>
              <a:bodyPr/>
              <a:lstStyle/>
              <a:p>
                <a:r>
                  <a:rPr lang="en-US" dirty="0"/>
                  <a:t>Our Audit Procedure works as follows. </a:t>
                </a:r>
                <a:r>
                  <a:rPr lang="en-US" i="0">
                    <a:latin typeface="Cambria Math" panose="02040503050406030204" pitchFamily="18" charset="0"/>
                    <a:ea typeface="Cambria Math" panose="02040503050406030204" pitchFamily="18" charset="0"/>
                  </a:rPr>
                  <a:t>↓</a:t>
                </a:r>
                <a:endParaRPr lang="en-US" dirty="0"/>
              </a:p>
              <a:p>
                <a:r>
                  <a:rPr lang="en-US" dirty="0"/>
                  <a:t>In erasure code C and each level of hierarchical log H, we choose lambda random codewords and their MAC of commitments. </a:t>
                </a:r>
              </a:p>
              <a:p>
                <a:r>
                  <a:rPr lang="en-US" dirty="0"/>
                  <a:t>Then, we compute the aggregated codeword b and its MAC value sigma as the formulas shown here. </a:t>
                </a:r>
                <a:r>
                  <a:rPr lang="en-US" i="0">
                    <a:latin typeface="Cambria Math" panose="02040503050406030204" pitchFamily="18" charset="0"/>
                    <a:ea typeface="Cambria Math" panose="02040503050406030204" pitchFamily="18" charset="0"/>
                  </a:rPr>
                  <a:t>↓</a:t>
                </a:r>
                <a:endParaRPr lang="en-US" dirty="0"/>
              </a:p>
              <a:p>
                <a:r>
                  <a:rPr lang="en-US" dirty="0" err="1"/>
                  <a:t>Rho_l</a:t>
                </a:r>
                <a:r>
                  <a:rPr lang="en-US" dirty="0"/>
                  <a:t>, </a:t>
                </a:r>
                <a:r>
                  <a:rPr lang="en-US" dirty="0" err="1"/>
                  <a:t>i</a:t>
                </a:r>
                <a:r>
                  <a:rPr lang="en-US" dirty="0"/>
                  <a:t> here are random scalars indicated by the client. </a:t>
                </a:r>
              </a:p>
              <a:p>
                <a:r>
                  <a:rPr lang="en-US" dirty="0"/>
                  <a:t>We can consider this as a random linear combination of codewords and their homomorphic MACs.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13</a:t>
            </a:fld>
            <a:endParaRPr lang="en-US"/>
          </a:p>
        </p:txBody>
      </p:sp>
    </p:spTree>
    <p:extLst>
      <p:ext uri="{BB962C8B-B14F-4D97-AF65-F5344CB8AC3E}">
        <p14:creationId xmlns:p14="http://schemas.microsoft.com/office/powerpoint/2010/main" val="120474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To hide result patterns and padded values, we develop multiparty oblivious shuffling protocol. </a:t>
                </a:r>
              </a:p>
              <a:p>
                <a:r>
                  <a:rPr lang="en-US" dirty="0"/>
                  <a:t>The input is arithmetic secret shares of a data vector, and the output is a permutation for each of the first L-1 parties, and the opened shuffled data vector for the last party.  </a:t>
                </a:r>
              </a:p>
              <a:p>
                <a:r>
                  <a:rPr lang="en-US" dirty="0"/>
                  <a:t>As illustrated here, for the first two servers, each holds a permutation whereas the server 3 holds the shuffled data in plaintext. </a:t>
                </a:r>
              </a:p>
            </p:txBody>
          </p:sp>
        </mc:Choice>
        <mc:Fallback xmlns="">
          <p:sp>
            <p:nvSpPr>
              <p:cNvPr id="3" name="Notes Placeholder 2"/>
              <p:cNvSpPr>
                <a:spLocks noGrp="1"/>
              </p:cNvSpPr>
              <p:nvPr>
                <p:ph type="body" idx="1"/>
              </p:nvPr>
            </p:nvSpPr>
            <p:spPr/>
            <p:txBody>
              <a:bodyPr/>
              <a:lstStyle/>
              <a:p>
                <a:r>
                  <a:rPr lang="en-US" dirty="0"/>
                  <a:t>So our audit protocol. Suppose that a user stores his database on a cloud and he would like to perform an audit. </a:t>
                </a:r>
                <a:r>
                  <a:rPr lang="en-US" i="0">
                    <a:latin typeface="Cambria Math" panose="02040503050406030204" pitchFamily="18" charset="0"/>
                    <a:ea typeface="Cambria Math" panose="02040503050406030204" pitchFamily="18" charset="0"/>
                  </a:rPr>
                  <a:t>↓</a:t>
                </a:r>
                <a:endParaRPr lang="en-US" dirty="0"/>
              </a:p>
              <a:p>
                <a:r>
                  <a:rPr lang="en-US" dirty="0"/>
                  <a:t>The client starts by sending an audit request and a random seed to the server. </a:t>
                </a:r>
                <a:r>
                  <a:rPr lang="en-US" i="0">
                    <a:latin typeface="Cambria Math" panose="02040503050406030204" pitchFamily="18" charset="0"/>
                    <a:ea typeface="Cambria Math" panose="02040503050406030204" pitchFamily="18" charset="0"/>
                  </a:rPr>
                  <a:t>↓</a:t>
                </a:r>
                <a:endParaRPr lang="en-US" dirty="0"/>
              </a:p>
              <a:p>
                <a:r>
                  <a:rPr lang="en-US" dirty="0"/>
                  <a:t>Then, the server returns back to the client the commitment and MAC of the aggregated codeword block. </a:t>
                </a:r>
                <a:r>
                  <a:rPr lang="en-US" i="0">
                    <a:latin typeface="Cambria Math" panose="02040503050406030204" pitchFamily="18" charset="0"/>
                    <a:ea typeface="Cambria Math" panose="02040503050406030204" pitchFamily="18" charset="0"/>
                  </a:rPr>
                  <a:t>↓</a:t>
                </a:r>
                <a:endParaRPr lang="en-US" dirty="0"/>
              </a:p>
              <a:p>
                <a:r>
                  <a:rPr lang="en-US" dirty="0"/>
                  <a:t>The client with secret key alpha </a:t>
                </a:r>
                <a:r>
                  <a:rPr lang="en-US" i="0">
                    <a:latin typeface="Cambria Math" panose="02040503050406030204" pitchFamily="18" charset="0"/>
                    <a:ea typeface="Cambria Math" panose="02040503050406030204" pitchFamily="18" charset="0"/>
                  </a:rPr>
                  <a:t>↓</a:t>
                </a:r>
                <a:r>
                  <a:rPr lang="en-US" dirty="0"/>
                  <a:t> can compute the MAC from the commitment of the aggregated codeword, and compare it with the aggregated MAC that he receives from the server. </a:t>
                </a:r>
              </a:p>
              <a:p>
                <a:r>
                  <a:rPr lang="en-US" dirty="0"/>
                  <a:t>If they are equal, it means the commitments of data blocks are correct.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14</a:t>
            </a:fld>
            <a:endParaRPr lang="en-US"/>
          </a:p>
        </p:txBody>
      </p:sp>
    </p:spTree>
    <p:extLst>
      <p:ext uri="{BB962C8B-B14F-4D97-AF65-F5344CB8AC3E}">
        <p14:creationId xmlns:p14="http://schemas.microsoft.com/office/powerpoint/2010/main" val="423282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In the final step, the reader receives permutations and the permuted data vector from the servers. </a:t>
                </a:r>
              </a:p>
              <a:p>
                <a:r>
                  <a:rPr lang="en-US" dirty="0"/>
                  <a:t>The reader then applies reverse permutations to recover the original data, also remove the padded values, and then obtain the final search output. </a:t>
                </a:r>
              </a:p>
              <a:p>
                <a:r>
                  <a:rPr lang="en-US" dirty="0"/>
                  <a:t>Regarding search complexity, the reader communication overhead is bound by the search result size, the reader computation overhead is linear in the number of documents, and the server computation is linear in the number of documents times Bloom filter size. </a:t>
                </a:r>
              </a:p>
              <a:p>
                <a:r>
                  <a:rPr lang="en-US" dirty="0"/>
                  <a:t>In fact, server computation is fast because it only includes additions and multiplications over small integer numbers in the range of 16 bits or 2 bytes. </a:t>
                </a:r>
              </a:p>
            </p:txBody>
          </p:sp>
        </mc:Choice>
        <mc:Fallback xmlns="">
          <p:sp>
            <p:nvSpPr>
              <p:cNvPr id="3" name="Notes Placeholder 2"/>
              <p:cNvSpPr>
                <a:spLocks noGrp="1"/>
              </p:cNvSpPr>
              <p:nvPr>
                <p:ph type="body" idx="1"/>
              </p:nvPr>
            </p:nvSpPr>
            <p:spPr/>
            <p:txBody>
              <a:bodyPr/>
              <a:lstStyle/>
              <a:p>
                <a:r>
                  <a:rPr lang="en-US" dirty="0"/>
                  <a:t>However, the server can compute the commitment of data blocks and just store the commitment and MAC values of codeword blocks. </a:t>
                </a:r>
                <a:r>
                  <a:rPr lang="en-US" i="0">
                    <a:latin typeface="Cambria Math" panose="02040503050406030204" pitchFamily="18" charset="0"/>
                    <a:ea typeface="Cambria Math" panose="02040503050406030204" pitchFamily="18" charset="0"/>
                  </a:rPr>
                  <a:t>↓</a:t>
                </a:r>
                <a:r>
                  <a:rPr lang="en-US" dirty="0"/>
                  <a:t> </a:t>
                </a:r>
                <a:r>
                  <a:rPr lang="en-US" i="0">
                    <a:latin typeface="Cambria Math" panose="02040503050406030204" pitchFamily="18" charset="0"/>
                    <a:ea typeface="Cambria Math" panose="02040503050406030204" pitchFamily="18" charset="0"/>
                  </a:rPr>
                  <a:t>↓</a:t>
                </a:r>
                <a:r>
                  <a:rPr lang="en-US" dirty="0"/>
                  <a:t> </a:t>
                </a:r>
              </a:p>
              <a:p>
                <a:r>
                  <a:rPr lang="en-US" dirty="0"/>
                  <a:t>Data blocks can still be deleted from the server and the audit protocol is still passed.</a:t>
                </a:r>
              </a:p>
              <a:p>
                <a:r>
                  <a:rPr lang="en-US" dirty="0"/>
                  <a:t>Therefore, audit proof created by using only Commitment and MAC of the aggregated codeword block is insufficient. </a:t>
                </a:r>
              </a:p>
              <a:p>
                <a:r>
                  <a:rPr lang="en-US" dirty="0"/>
                  <a:t>The server needs to provide a proof of its knowledge about the aggregated codeword block for the client.</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15</a:t>
            </a:fld>
            <a:endParaRPr lang="en-US"/>
          </a:p>
        </p:txBody>
      </p:sp>
    </p:spTree>
    <p:extLst>
      <p:ext uri="{BB962C8B-B14F-4D97-AF65-F5344CB8AC3E}">
        <p14:creationId xmlns:p14="http://schemas.microsoft.com/office/powerpoint/2010/main" val="1897161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Apart from keyword search, our MUSES supports permission revocation efficiently, which happens when a writer needs to revoke the reader’s search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The way we choose to implement it for long-term privacy is to re-encrypt the search index of the writer with new secret keys, which is so-called key rotation.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This is a good practice recommended by companies and even mandated by regulations.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Our high-level idea is to secret-share the new key for multiple servers, so that the servers can cooperate to update the encrypted search index securely without revealing the new secret key and the data of the writer.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So following the</a:t>
                </a:r>
                <a:r>
                  <a:rPr lang="en-US" i="0" baseline="0" dirty="0">
                    <a:latin typeface="Times New Roman" panose="02020603050405020304" pitchFamily="18" charset="0"/>
                    <a:ea typeface="Cambria Math" panose="02040503050406030204" pitchFamily="18" charset="0"/>
                    <a:cs typeface="Times New Roman" panose="02020603050405020304" pitchFamily="18" charset="0"/>
                  </a:rPr>
                  <a:t> description before, the server now needs to send proof of knowledge about the aggregated codeword block.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baseline="0" dirty="0">
                    <a:latin typeface="Times New Roman" panose="02020603050405020304" pitchFamily="18" charset="0"/>
                    <a:ea typeface="Cambria Math" panose="02040503050406030204" pitchFamily="18" charset="0"/>
                    <a:cs typeface="Times New Roman" panose="02020603050405020304" pitchFamily="18" charset="0"/>
                  </a:rPr>
                  <a:t> And the client verifies this proof to be certain that the server stores real data blocks. </a:t>
                </a:r>
                <a:endParaRPr lang="en-US" i="0" dirty="0">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The proof can be the aggregated block itself. However, if the data block size is large, then the proof size is also large.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So, to reduce the proof size, we harness two verifiable computation techniques.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The first one is the inner product argument in Bulletproofs, and the second one is KZG.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Bulletproofs doesn’t require trusted setup while KZG requires trusted setup.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The proof size of using Bulletproofs is </a:t>
                </a:r>
                <a:r>
                  <a:rPr lang="en-US" i="0" dirty="0" err="1">
                    <a:latin typeface="Times New Roman" panose="02020603050405020304" pitchFamily="18" charset="0"/>
                    <a:ea typeface="Cambria Math" panose="02040503050406030204" pitchFamily="18" charset="0"/>
                    <a:cs typeface="Times New Roman" panose="02020603050405020304" pitchFamily="18" charset="0"/>
                  </a:rPr>
                  <a:t>BigO</a:t>
                </a:r>
                <a:r>
                  <a:rPr lang="en-US" i="0" dirty="0">
                    <a:latin typeface="Times New Roman" panose="02020603050405020304" pitchFamily="18" charset="0"/>
                    <a:ea typeface="Cambria Math" panose="02040503050406030204" pitchFamily="18" charset="0"/>
                    <a:cs typeface="Times New Roman" panose="02020603050405020304" pitchFamily="18" charset="0"/>
                  </a:rPr>
                  <a:t>(log D), where D is the data block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And the proof size of KZG is a constant.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16</a:t>
            </a:fld>
            <a:endParaRPr lang="en-US"/>
          </a:p>
        </p:txBody>
      </p:sp>
    </p:spTree>
    <p:extLst>
      <p:ext uri="{BB962C8B-B14F-4D97-AF65-F5344CB8AC3E}">
        <p14:creationId xmlns:p14="http://schemas.microsoft.com/office/powerpoint/2010/main" val="2028833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To evaluate our MUSES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we use amazon ec2 instances with octa-core high-performance CPU. </a:t>
                </a:r>
              </a:p>
              <a:p>
                <a:r>
                  <a:rPr lang="en-US" dirty="0"/>
                  <a:t>Our client is a laptop quad-core i7.</a:t>
                </a:r>
              </a:p>
              <a:p>
                <a:r>
                  <a:rPr lang="en-US" dirty="0"/>
                  <a:t>Our implementation is in </a:t>
                </a:r>
                <a:r>
                  <a:rPr lang="en-US" dirty="0" err="1"/>
                  <a:t>Cpp</a:t>
                </a:r>
                <a:r>
                  <a:rPr lang="en-US" dirty="0"/>
                  <a:t>. </a:t>
                </a:r>
              </a:p>
              <a:p>
                <a:r>
                  <a:rPr lang="en-US" dirty="0"/>
                  <a:t>We use popular and standard cryptographic libraries in our implementation, and </a:t>
                </a:r>
                <a:r>
                  <a:rPr lang="en-US" dirty="0" err="1"/>
                  <a:t>ZeroMQ</a:t>
                </a:r>
                <a:r>
                  <a:rPr lang="en-US" dirty="0"/>
                  <a:t> for network communication between the servers and client. </a:t>
                </a:r>
              </a:p>
            </p:txBody>
          </p:sp>
        </mc:Choice>
        <mc:Fallback xmlns="">
          <p:sp>
            <p:nvSpPr>
              <p:cNvPr id="3" name="Notes Placeholder 2"/>
              <p:cNvSpPr>
                <a:spLocks noGrp="1"/>
              </p:cNvSpPr>
              <p:nvPr>
                <p:ph type="body" idx="1"/>
              </p:nvPr>
            </p:nvSpPr>
            <p:spPr/>
            <p:txBody>
              <a:bodyPr/>
              <a:lstStyle/>
              <a:p>
                <a:r>
                  <a:rPr lang="en-US" dirty="0"/>
                  <a:t>To evaluate our </a:t>
                </a:r>
                <a:r>
                  <a:rPr lang="en-US" dirty="0" err="1"/>
                  <a:t>Porla</a:t>
                </a:r>
                <a:r>
                  <a:rPr lang="en-US" dirty="0"/>
                  <a:t> </a:t>
                </a:r>
                <a:r>
                  <a:rPr lang="en-US" i="0">
                    <a:latin typeface="Cambria Math" panose="02040503050406030204" pitchFamily="18" charset="0"/>
                    <a:ea typeface="Cambria Math" panose="02040503050406030204" pitchFamily="18" charset="0"/>
                  </a:rPr>
                  <a:t>↓</a:t>
                </a:r>
                <a:r>
                  <a:rPr lang="en-US" dirty="0"/>
                  <a:t>, we use an amazon ec2 instance with 16-core Intel Xeon and 64 GB RAM. </a:t>
                </a:r>
              </a:p>
              <a:p>
                <a:r>
                  <a:rPr lang="en-US" dirty="0"/>
                  <a:t>Our client is a laptop i7 with 16 GB RAM. </a:t>
                </a:r>
              </a:p>
              <a:p>
                <a:r>
                  <a:rPr lang="en-US" dirty="0"/>
                  <a:t>Our implementation is in C++. </a:t>
                </a:r>
              </a:p>
              <a:p>
                <a:r>
                  <a:rPr lang="en-US" dirty="0"/>
                  <a:t>We use Secp256k1 library for our </a:t>
                </a:r>
                <a:r>
                  <a:rPr lang="en-US" dirty="0" err="1"/>
                  <a:t>Porla</a:t>
                </a:r>
                <a:r>
                  <a:rPr lang="en-US" dirty="0"/>
                  <a:t> scheme with inner-product argument and BN254 for our </a:t>
                </a:r>
                <a:r>
                  <a:rPr lang="en-US" dirty="0" err="1"/>
                  <a:t>Porla</a:t>
                </a:r>
                <a:r>
                  <a:rPr lang="en-US" dirty="0"/>
                  <a:t> scheme with </a:t>
                </a:r>
                <a:r>
                  <a:rPr lang="en-US" dirty="0" err="1"/>
                  <a:t>kzg</a:t>
                </a:r>
                <a:r>
                  <a:rPr lang="en-US" dirty="0"/>
                  <a:t>.</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17</a:t>
            </a:fld>
            <a:endParaRPr lang="en-US"/>
          </a:p>
        </p:txBody>
      </p:sp>
    </p:spTree>
    <p:extLst>
      <p:ext uri="{BB962C8B-B14F-4D97-AF65-F5344CB8AC3E}">
        <p14:creationId xmlns:p14="http://schemas.microsoft.com/office/powerpoint/2010/main" val="93046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compare</a:t>
                </a:r>
                <a:r>
                  <a:rPr lang="en-US" baseline="0" dirty="0"/>
                  <a:t> our MUSES</a:t>
                </a:r>
                <a:r>
                  <a:rPr lang="en-US" dirty="0"/>
                  <a:t> with state-of-the-art searchable</a:t>
                </a:r>
                <a:r>
                  <a:rPr lang="en-US" baseline="0" dirty="0"/>
                  <a:t> encrypted systems</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oMath>
                </a14:m>
                <a:r>
                  <a:rPr lang="en-US" dirty="0"/>
                  <a:t>. </a:t>
                </a:r>
              </a:p>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Regarding the reader’s bandwidth, MUSES is up to two orders of magnitudes smaller than DORY, which also hides patterns, and about 6 times larger than HSE, which offers multi-writer feature but leaks all patterns. </a:t>
                </a:r>
              </a:p>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About the end-to-end latency, MUSES</a:t>
                </a:r>
                <a:r>
                  <a:rPr lang="en-US" baseline="0" dirty="0"/>
                  <a:t> is 2-4 times faster than DORY, and a hundred to six hundreds times faster than HSE.  </a:t>
                </a:r>
                <a:endParaRPr lang="en-US" dirty="0"/>
              </a:p>
            </p:txBody>
          </p:sp>
        </mc:Choice>
        <mc:Fallback xmlns="">
          <p:sp>
            <p:nvSpPr>
              <p:cNvPr id="3" name="Notes Placeholder 2"/>
              <p:cNvSpPr>
                <a:spLocks noGrp="1"/>
              </p:cNvSpPr>
              <p:nvPr>
                <p:ph type="body" idx="1"/>
              </p:nvPr>
            </p:nvSpPr>
            <p:spPr/>
            <p:txBody>
              <a:bodyPr/>
              <a:lstStyle/>
              <a:p>
                <a:r>
                  <a:rPr lang="en-US" dirty="0"/>
                  <a:t>We perform comparisons with remarkable and state-of-the-art </a:t>
                </a:r>
                <a:r>
                  <a:rPr lang="en-US" dirty="0" err="1"/>
                  <a:t>PoR</a:t>
                </a:r>
                <a:r>
                  <a:rPr lang="en-US" dirty="0"/>
                  <a:t> designs </a:t>
                </a:r>
                <a:r>
                  <a:rPr lang="en-US" i="0">
                    <a:latin typeface="Cambria Math" panose="02040503050406030204" pitchFamily="18" charset="0"/>
                    <a:ea typeface="Cambria Math" panose="02040503050406030204" pitchFamily="18" charset="0"/>
                  </a:rPr>
                  <a:t>↓</a:t>
                </a:r>
                <a:r>
                  <a:rPr lang="en-US" dirty="0"/>
                  <a:t>. </a:t>
                </a:r>
              </a:p>
              <a:p>
                <a:r>
                  <a:rPr lang="en-US" dirty="0"/>
                  <a:t>Regarding the audit proof size of </a:t>
                </a:r>
                <a:r>
                  <a:rPr lang="en-US" dirty="0" err="1"/>
                  <a:t>Porla</a:t>
                </a:r>
                <a:r>
                  <a:rPr lang="en-US" dirty="0"/>
                  <a:t>, it is 87 to more than 14,000 times smaller than prior </a:t>
                </a:r>
                <a:r>
                  <a:rPr lang="en-US" dirty="0" err="1"/>
                  <a:t>PoR</a:t>
                </a:r>
                <a:r>
                  <a:rPr lang="en-US" dirty="0"/>
                  <a:t> schemes. </a:t>
                </a:r>
              </a:p>
              <a:p>
                <a:endParaRPr lang="en-US" dirty="0"/>
              </a:p>
              <a:p>
                <a:r>
                  <a:rPr lang="en-US" dirty="0"/>
                  <a:t>The poof size of </a:t>
                </a:r>
                <a:r>
                  <a:rPr lang="en-US" dirty="0" err="1"/>
                  <a:t>Porla</a:t>
                </a:r>
                <a:r>
                  <a:rPr lang="en-US" dirty="0"/>
                  <a:t> using Inner Product Argument depends on the block size. But for both our </a:t>
                </a:r>
                <a:r>
                  <a:rPr lang="en-US" dirty="0" err="1"/>
                  <a:t>Porla</a:t>
                </a:r>
                <a:r>
                  <a:rPr lang="en-US" dirty="0"/>
                  <a:t> schemes, the proof size is small and independent with database size.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18</a:t>
            </a:fld>
            <a:endParaRPr lang="en-US"/>
          </a:p>
        </p:txBody>
      </p:sp>
    </p:spTree>
    <p:extLst>
      <p:ext uri="{BB962C8B-B14F-4D97-AF65-F5344CB8AC3E}">
        <p14:creationId xmlns:p14="http://schemas.microsoft.com/office/powerpoint/2010/main" val="285203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all know that end-to-end encrypted data outsourcing systems are increasingly popular. </a:t>
                </a:r>
              </a:p>
              <a:p>
                <a:r>
                  <a:rPr lang="en-US" dirty="0"/>
                  <a:t>They can provide strong security guarantees against adversaries compromising the server.  </a:t>
                </a:r>
              </a:p>
              <a:p>
                <a:r>
                  <a:rPr lang="en-US" dirty="0"/>
                  <a:t>However, encryption also prevents the capabilities that can execute on plaintext data, such as querying, analytics. </a:t>
                </a:r>
              </a:p>
            </p:txBody>
          </p:sp>
        </mc:Choice>
        <mc:Fallback xmlns="">
          <p:sp>
            <p:nvSpPr>
              <p:cNvPr id="3" name="Notes Placeholder 2"/>
              <p:cNvSpPr>
                <a:spLocks noGrp="1"/>
              </p:cNvSpPr>
              <p:nvPr>
                <p:ph type="body" idx="1"/>
              </p:nvPr>
            </p:nvSpPr>
            <p:spPr/>
            <p:txBody>
              <a:bodyPr/>
              <a:lstStyle/>
              <a:p>
                <a:r>
                  <a:rPr lang="en-US" dirty="0"/>
                  <a:t>Nowadays, Storage-as-a-Service has become more and more ubiquitous. </a:t>
                </a:r>
                <a:r>
                  <a:rPr lang="en-US" i="0">
                    <a:latin typeface="Cambria Math" panose="02040503050406030204" pitchFamily="18" charset="0"/>
                    <a:ea typeface="Cambria Math" panose="02040503050406030204" pitchFamily="18" charset="0"/>
                  </a:rPr>
                  <a:t>↓</a:t>
                </a:r>
                <a:endParaRPr lang="en-US" dirty="0"/>
              </a:p>
              <a:p>
                <a:r>
                  <a:rPr lang="en-US" dirty="0"/>
                  <a:t>It can provide a sophisticated data storage facility and infrastructure for clients to outsource their data to the cloud.</a:t>
                </a:r>
              </a:p>
              <a:p>
                <a:r>
                  <a:rPr lang="en-US" dirty="0"/>
                  <a:t>This can reduce expensive data management, maintenance, and archival costs.</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a:t>
            </a:fld>
            <a:endParaRPr lang="en-US"/>
          </a:p>
        </p:txBody>
      </p:sp>
    </p:spTree>
    <p:extLst>
      <p:ext uri="{BB962C8B-B14F-4D97-AF65-F5344CB8AC3E}">
        <p14:creationId xmlns:p14="http://schemas.microsoft.com/office/powerpoint/2010/main" val="2282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For permission revocation, the writer’s bandwidth is</a:t>
                </a:r>
                <a:r>
                  <a:rPr lang="en-US" baseline="0" dirty="0"/>
                  <a:t> up to two orders of magnitudes smaller than DORY and HSE, which do not have this built-in capability.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writer’s latency is up to four orders of magnitudes faster, and the end-to-end latency is 2-6 times faster than DORY and HSE. </a:t>
                </a:r>
                <a:endParaRPr lang="en-US" dirty="0"/>
              </a:p>
              <a:p>
                <a:endParaRPr lang="en-US" dirty="0"/>
              </a:p>
            </p:txBody>
          </p:sp>
        </mc:Choice>
        <mc:Fallback xmlns="">
          <p:sp>
            <p:nvSpPr>
              <p:cNvPr id="3" name="Notes Placeholder 2"/>
              <p:cNvSpPr>
                <a:spLocks noGrp="1"/>
              </p:cNvSpPr>
              <p:nvPr>
                <p:ph type="body" idx="1"/>
              </p:nvPr>
            </p:nvSpPr>
            <p:spPr/>
            <p:txBody>
              <a:bodyPr/>
              <a:lstStyle/>
              <a:p>
                <a:r>
                  <a:rPr lang="en-US" i="0">
                    <a:latin typeface="Cambria Math" panose="02040503050406030204" pitchFamily="18" charset="0"/>
                    <a:ea typeface="Cambria Math" panose="02040503050406030204" pitchFamily="18" charset="0"/>
                  </a:rPr>
                  <a:t>↓</a:t>
                </a:r>
                <a:r>
                  <a:rPr lang="en-US" dirty="0"/>
                  <a:t> About end-to-end audit latency, our </a:t>
                </a:r>
                <a:r>
                  <a:rPr lang="en-US" dirty="0" err="1"/>
                  <a:t>Porla</a:t>
                </a:r>
                <a:r>
                  <a:rPr lang="en-US" dirty="0"/>
                  <a:t> is 4 to 18,000 times faster than prior approaches.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19</a:t>
            </a:fld>
            <a:endParaRPr lang="en-US"/>
          </a:p>
        </p:txBody>
      </p:sp>
    </p:spTree>
    <p:extLst>
      <p:ext uri="{BB962C8B-B14F-4D97-AF65-F5344CB8AC3E}">
        <p14:creationId xmlns:p14="http://schemas.microsoft.com/office/powerpoint/2010/main" val="17090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ierstadt" panose="020B0004020202020204" pitchFamily="34" charset="0"/>
              </a:rPr>
              <a:t>Our implementation can support up to 6 servers. Adding more servers can enhance the security level as we allow up to L-1 out of L servers can be corrupt. </a:t>
            </a:r>
          </a:p>
          <a:p>
            <a:r>
              <a:rPr lang="en-US" dirty="0">
                <a:latin typeface="Bierstadt" panose="020B0004020202020204" pitchFamily="34" charset="0"/>
              </a:rPr>
              <a:t>We evaluate with more servers and also under different network latencies between the servers. </a:t>
            </a:r>
          </a:p>
          <a:p>
            <a:r>
              <a:rPr lang="en-US" dirty="0">
                <a:latin typeface="Bierstadt" panose="020B0004020202020204" pitchFamily="34" charset="0"/>
              </a:rPr>
              <a:t>In the case of 60ms latency, keyword search takes 3 – 5 seconds longer than with 1 </a:t>
            </a:r>
            <a:r>
              <a:rPr lang="en-US" dirty="0" err="1">
                <a:latin typeface="Bierstadt" panose="020B0004020202020204" pitchFamily="34" charset="0"/>
              </a:rPr>
              <a:t>ms</a:t>
            </a:r>
            <a:r>
              <a:rPr lang="en-US" dirty="0">
                <a:latin typeface="Bierstadt" panose="020B0004020202020204" pitchFamily="34" charset="0"/>
              </a:rPr>
              <a:t> latency, while permission revocation takes 1 - 4 seconds longer. </a:t>
            </a:r>
          </a:p>
        </p:txBody>
      </p:sp>
      <p:sp>
        <p:nvSpPr>
          <p:cNvPr id="4" name="Slide Number Placeholder 3"/>
          <p:cNvSpPr>
            <a:spLocks noGrp="1"/>
          </p:cNvSpPr>
          <p:nvPr>
            <p:ph type="sldNum" sz="quarter" idx="5"/>
          </p:nvPr>
        </p:nvSpPr>
        <p:spPr/>
        <p:txBody>
          <a:bodyPr/>
          <a:lstStyle/>
          <a:p>
            <a:fld id="{5BE5B665-2CAD-1347-9A08-7A2A4C56E22C}" type="slidenum">
              <a:rPr lang="en-US" smtClean="0"/>
              <a:t>20</a:t>
            </a:fld>
            <a:endParaRPr lang="en-US"/>
          </a:p>
        </p:txBody>
      </p:sp>
    </p:spTree>
    <p:extLst>
      <p:ext uri="{BB962C8B-B14F-4D97-AF65-F5344CB8AC3E}">
        <p14:creationId xmlns:p14="http://schemas.microsoft.com/office/powerpoint/2010/main" val="249693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In conclusion,</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a:p>
                <a:r>
                  <a:rPr lang="en-US" dirty="0"/>
                  <a:t>Our MUSES is a multi-writer searchable encryption scheme that can hide all statistical information including search, result and volume patterns, while featuring minimal user overhead for search and permission revocation.</a:t>
                </a:r>
              </a:p>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We publish our source code here. Please visit it for more information. </a:t>
                </a:r>
              </a:p>
            </p:txBody>
          </p:sp>
        </mc:Choice>
        <mc:Fallback xmlns="">
          <p:sp>
            <p:nvSpPr>
              <p:cNvPr id="3" name="Notes Placeholder 2"/>
              <p:cNvSpPr>
                <a:spLocks noGrp="1"/>
              </p:cNvSpPr>
              <p:nvPr>
                <p:ph type="body" idx="1"/>
              </p:nvPr>
            </p:nvSpPr>
            <p:spPr/>
            <p:txBody>
              <a:bodyPr/>
              <a:lstStyle/>
              <a:p>
                <a:r>
                  <a:rPr lang="en-US" dirty="0"/>
                  <a:t>In conclusion,</a:t>
                </a:r>
                <a:r>
                  <a:rPr lang="en-US" dirty="0">
                    <a:ea typeface="Cambria Math" panose="02040503050406030204" pitchFamily="18" charset="0"/>
                  </a:rPr>
                  <a:t> </a:t>
                </a:r>
                <a:r>
                  <a:rPr lang="en-US" i="0">
                    <a:latin typeface="Cambria Math" panose="02040503050406030204" pitchFamily="18" charset="0"/>
                    <a:ea typeface="Cambria Math" panose="02040503050406030204" pitchFamily="18" charset="0"/>
                  </a:rPr>
                  <a:t>↓</a:t>
                </a:r>
                <a:endParaRPr lang="en-US" dirty="0"/>
              </a:p>
              <a:p>
                <a:r>
                  <a:rPr lang="en-US" dirty="0"/>
                  <a:t>Our </a:t>
                </a:r>
                <a:r>
                  <a:rPr lang="en-US" dirty="0" err="1"/>
                  <a:t>Porla</a:t>
                </a:r>
                <a:r>
                  <a:rPr lang="en-US" dirty="0"/>
                  <a:t> design is a dynamic </a:t>
                </a:r>
                <a:r>
                  <a:rPr lang="en-US" dirty="0" err="1"/>
                  <a:t>PoR</a:t>
                </a:r>
                <a:r>
                  <a:rPr lang="en-US" dirty="0"/>
                  <a:t> scheme that achieves small audit cost, regarding proof size and audit end-to-end latency.</a:t>
                </a:r>
              </a:p>
              <a:p>
                <a:r>
                  <a:rPr lang="en-US" dirty="0"/>
                  <a:t>In addition, it also maintains a reasonable data update performance. </a:t>
                </a:r>
              </a:p>
              <a:p>
                <a:pPr/>
                <a:r>
                  <a:rPr lang="en-US" i="0">
                    <a:latin typeface="Cambria Math" panose="02040503050406030204" pitchFamily="18" charset="0"/>
                    <a:ea typeface="Cambria Math" panose="02040503050406030204" pitchFamily="18" charset="0"/>
                  </a:rPr>
                  <a:t>↓</a:t>
                </a:r>
                <a:endParaRPr lang="en-US" dirty="0"/>
              </a:p>
              <a:p>
                <a:r>
                  <a:rPr lang="en-US" dirty="0"/>
                  <a:t>For future work, we aim to design a new ICC scheme that incurs lower storage overhead. Currently, the total database to store the erasure code and hierarchical log of our </a:t>
                </a:r>
                <a:r>
                  <a:rPr lang="en-US" dirty="0" err="1"/>
                  <a:t>Porla</a:t>
                </a:r>
                <a:r>
                  <a:rPr lang="en-US" dirty="0"/>
                  <a:t> design incurs 5 times more overhead than only original data. </a:t>
                </a:r>
              </a:p>
              <a:p>
                <a:pPr/>
                <a:r>
                  <a:rPr lang="en-US" i="0">
                    <a:latin typeface="Cambria Math" panose="02040503050406030204" pitchFamily="18" charset="0"/>
                    <a:ea typeface="Cambria Math" panose="02040503050406030204" pitchFamily="18" charset="0"/>
                  </a:rPr>
                  <a:t>↓</a:t>
                </a:r>
                <a:endParaRPr lang="en-US" dirty="0"/>
              </a:p>
              <a:p>
                <a:r>
                  <a:rPr lang="en-US" dirty="0"/>
                  <a:t>We publish our source code here. Please visit it for more information.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21</a:t>
            </a:fld>
            <a:endParaRPr lang="en-US"/>
          </a:p>
        </p:txBody>
      </p:sp>
    </p:spTree>
    <p:extLst>
      <p:ext uri="{BB962C8B-B14F-4D97-AF65-F5344CB8AC3E}">
        <p14:creationId xmlns:p14="http://schemas.microsoft.com/office/powerpoint/2010/main" val="421940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my presentation. Thank you for your attention. </a:t>
            </a:r>
          </a:p>
        </p:txBody>
      </p:sp>
      <p:sp>
        <p:nvSpPr>
          <p:cNvPr id="4" name="Slide Number Placeholder 3"/>
          <p:cNvSpPr>
            <a:spLocks noGrp="1"/>
          </p:cNvSpPr>
          <p:nvPr>
            <p:ph type="sldNum" sz="quarter" idx="5"/>
          </p:nvPr>
        </p:nvSpPr>
        <p:spPr/>
        <p:txBody>
          <a:bodyPr/>
          <a:lstStyle/>
          <a:p>
            <a:fld id="{5BE5B665-2CAD-1347-9A08-7A2A4C56E22C}" type="slidenum">
              <a:rPr lang="en-US" smtClean="0"/>
              <a:t>22</a:t>
            </a:fld>
            <a:endParaRPr lang="en-US"/>
          </a:p>
        </p:txBody>
      </p:sp>
    </p:spTree>
    <p:extLst>
      <p:ext uri="{BB962C8B-B14F-4D97-AF65-F5344CB8AC3E}">
        <p14:creationId xmlns:p14="http://schemas.microsoft.com/office/powerpoint/2010/main" val="165924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 fundamental feature that the user would like to do is the ability to search over their encrypted data in a secure manner without revealing the content of data and query to the server.  </a:t>
                </a:r>
              </a:p>
              <a:p>
                <a:r>
                  <a:rPr lang="en-US" dirty="0"/>
                  <a:t>Therefore, searchable encryption was proposed to handle this matter.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However, cloud storage also brings significant concerns regarding data integrity to the 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Data loss can happen due to unwanted accidents such as hardware failures or adversarial behaviors. </a:t>
                </a:r>
                <a:r>
                  <a:rPr lang="en-US" i="0">
                    <a:latin typeface="Cambria Math" panose="02040503050406030204" pitchFamily="18" charset="0"/>
                    <a:ea typeface="Cambria Math" panose="02040503050406030204" pitchFamily="18" charset="0"/>
                  </a:rPr>
                  <a:t>↓</a:t>
                </a:r>
                <a:endParaRPr lang="en-US" sz="1200" dirty="0">
                  <a:effectLst/>
                  <a:latin typeface="CMR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For instance, the adversary may delete certain parts of data </a:t>
                </a:r>
                <a:r>
                  <a:rPr lang="en-US" i="0">
                    <a:latin typeface="Cambria Math" panose="02040503050406030204" pitchFamily="18" charset="0"/>
                    <a:ea typeface="Cambria Math" panose="02040503050406030204" pitchFamily="18" charset="0"/>
                  </a:rPr>
                  <a:t>↓</a:t>
                </a:r>
                <a:r>
                  <a:rPr lang="en-US" sz="1200" dirty="0">
                    <a:effectLst/>
                    <a:latin typeface="CMR9"/>
                  </a:rPr>
                  <a:t> that are rarely accessed to reduce storage overhead and monetary costs. </a:t>
                </a:r>
                <a:r>
                  <a:rPr lang="en-US" i="0">
                    <a:latin typeface="Cambria Math" panose="02040503050406030204" pitchFamily="18" charset="0"/>
                    <a:ea typeface="Cambria Math" panose="02040503050406030204" pitchFamily="18" charset="0"/>
                  </a:rPr>
                  <a:t>↓</a:t>
                </a:r>
                <a:endParaRPr lang="en-US" sz="1200" dirty="0">
                  <a:effectLst/>
                  <a:latin typeface="CMR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endParaRPr lang="en-US" sz="1200" dirty="0">
                  <a:effectLst/>
                  <a:latin typeface="CMR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As a baseline design, the client can compute HMAC for her data and enclose HMAC with data on the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Later, the client can download her data, and verify it with HMAC to check the integrity of outsourced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However, this incurs a lot of overhead to check for a large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MR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Proof of Retrievability (</a:t>
                </a:r>
                <a:r>
                  <a:rPr lang="en-US" sz="1200" dirty="0" err="1">
                    <a:effectLst/>
                    <a:latin typeface="CMR9"/>
                  </a:rPr>
                  <a:t>PoR</a:t>
                </a:r>
                <a:r>
                  <a:rPr lang="en-US" sz="1200" dirty="0">
                    <a:effectLst/>
                    <a:latin typeface="CMR9"/>
                  </a:rPr>
                  <a:t>), proposed by </a:t>
                </a:r>
                <a:r>
                  <a:rPr lang="en-US" sz="1200" dirty="0" err="1">
                    <a:effectLst/>
                    <a:latin typeface="CMR9"/>
                  </a:rPr>
                  <a:t>Juels</a:t>
                </a:r>
                <a:r>
                  <a:rPr lang="en-US" sz="1200" dirty="0">
                    <a:effectLst/>
                    <a:latin typeface="CMR9"/>
                  </a:rPr>
                  <a:t> and </a:t>
                </a:r>
                <a:r>
                  <a:rPr lang="en-US" sz="1200" dirty="0" err="1">
                    <a:effectLst/>
                    <a:latin typeface="CMR9"/>
                  </a:rPr>
                  <a:t>Kaliski</a:t>
                </a:r>
                <a:r>
                  <a:rPr lang="en-US" sz="1200" dirty="0">
                    <a:effectLst/>
                    <a:latin typeface="CMR9"/>
                  </a:rPr>
                  <a:t> in 2007, enables a client to store </a:t>
                </a:r>
                <a:r>
                  <a:rPr lang="en-US" sz="1200" dirty="0">
                    <a:effectLst/>
                    <a:latin typeface="CMMI9"/>
                  </a:rPr>
                  <a:t>data </a:t>
                </a:r>
                <a:r>
                  <a:rPr lang="en-US" sz="1200" dirty="0">
                    <a:effectLst/>
                    <a:latin typeface="CMR9"/>
                  </a:rPr>
                  <a:t>blocks with a cloud server so that later the server can prove the possession of all the data in a very efficient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(i.e., with constant computation and bandwidth).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MR9"/>
                  </a:rPr>
                  <a:t>Its mechanism is to insert sentinels into random positions in the database. For each audit request later, a portion of the inserted sentinels are used to verify. </a:t>
                </a:r>
                <a:endParaRPr lang="en-US" dirty="0"/>
              </a:p>
              <a:p>
                <a:r>
                  <a:rPr lang="en-US" dirty="0"/>
                  <a:t>This first </a:t>
                </a:r>
                <a:r>
                  <a:rPr lang="en-US" dirty="0" err="1"/>
                  <a:t>PoR</a:t>
                </a:r>
                <a:r>
                  <a:rPr lang="en-US" dirty="0"/>
                  <a:t> design is static, which means it doesn’t support update. </a:t>
                </a:r>
              </a:p>
              <a:p>
                <a:r>
                  <a:rPr lang="en-US" dirty="0"/>
                  <a:t>In addition, the number of audit times is limited.  </a:t>
                </a:r>
              </a:p>
              <a:p>
                <a:endParaRPr lang="en-US" dirty="0"/>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2</a:t>
            </a:fld>
            <a:endParaRPr lang="en-US"/>
          </a:p>
        </p:txBody>
      </p:sp>
    </p:spTree>
    <p:extLst>
      <p:ext uri="{BB962C8B-B14F-4D97-AF65-F5344CB8AC3E}">
        <p14:creationId xmlns:p14="http://schemas.microsoft.com/office/powerpoint/2010/main" val="217074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issue with searchable encryption is leakage-abuse attacks, which exploit patterns by observing the operations of the user, for example:</a:t>
            </a:r>
          </a:p>
          <a:p>
            <a:pPr marL="171450" indent="-171450">
              <a:buFontTx/>
              <a:buChar char="-"/>
            </a:pPr>
            <a:r>
              <a:rPr lang="en-US" dirty="0"/>
              <a:t>Search pattern is the repetition of search queries.</a:t>
            </a:r>
          </a:p>
          <a:p>
            <a:pPr marL="171450" indent="-171450">
              <a:buFontTx/>
              <a:buChar char="-"/>
            </a:pPr>
            <a:r>
              <a:rPr lang="en-US" dirty="0"/>
              <a:t>Result pattern is the repetition of matches in search results.</a:t>
            </a:r>
          </a:p>
          <a:p>
            <a:pPr marL="171450" indent="-171450">
              <a:buFontTx/>
              <a:buChar char="-"/>
            </a:pPr>
            <a:r>
              <a:rPr lang="en-US" dirty="0"/>
              <a:t>Volume pattern is the number of matching documents.</a:t>
            </a:r>
          </a:p>
          <a:p>
            <a:pPr marL="0" indent="0">
              <a:buFontTx/>
              <a:buNone/>
            </a:pPr>
            <a:r>
              <a:rPr lang="en-US" dirty="0"/>
              <a:t>All these pattern leakage attacks aim to uncover the user's data and query.   </a:t>
            </a:r>
          </a:p>
        </p:txBody>
      </p:sp>
      <p:sp>
        <p:nvSpPr>
          <p:cNvPr id="4" name="Slide Number Placeholder 3"/>
          <p:cNvSpPr>
            <a:spLocks noGrp="1"/>
          </p:cNvSpPr>
          <p:nvPr>
            <p:ph type="sldNum" sz="quarter" idx="5"/>
          </p:nvPr>
        </p:nvSpPr>
        <p:spPr/>
        <p:txBody>
          <a:bodyPr/>
          <a:lstStyle/>
          <a:p>
            <a:fld id="{5BE5B665-2CAD-1347-9A08-7A2A4C56E22C}" type="slidenum">
              <a:rPr lang="en-US" smtClean="0"/>
              <a:t>3</a:t>
            </a:fld>
            <a:endParaRPr lang="en-US"/>
          </a:p>
        </p:txBody>
      </p:sp>
    </p:spTree>
    <p:extLst>
      <p:ext uri="{BB962C8B-B14F-4D97-AF65-F5344CB8AC3E}">
        <p14:creationId xmlns:p14="http://schemas.microsoft.com/office/powerpoint/2010/main" val="3330836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There have already been many practical searchable encryption platforms. </a:t>
                </a:r>
              </a:p>
              <a:p>
                <a:r>
                  <a:rPr lang="en-US" dirty="0"/>
                  <a:t>In our work, we propose MUSES, which can support multi-writer, hide all statistical information, including search, result and volume patterns.</a:t>
                </a:r>
              </a:p>
              <a:p>
                <a:r>
                  <a:rPr lang="en-US" dirty="0"/>
                  <a:t>Also, MUSES achieves minimal user overhead regarding both the computation and communication cost.</a:t>
                </a:r>
              </a:p>
            </p:txBody>
          </p:sp>
        </mc:Choice>
        <mc:Fallback xmlns="">
          <p:sp>
            <p:nvSpPr>
              <p:cNvPr id="3" name="Notes Placeholder 2"/>
              <p:cNvSpPr>
                <a:spLocks noGrp="1"/>
              </p:cNvSpPr>
              <p:nvPr>
                <p:ph type="body" idx="1"/>
              </p:nvPr>
            </p:nvSpPr>
            <p:spPr/>
            <p:txBody>
              <a:bodyPr/>
              <a:lstStyle/>
              <a:p>
                <a:r>
                  <a:rPr lang="en-US" dirty="0"/>
                  <a:t>Proof of Retrievability works as follows. First, the client sends an audit request to the cloud server. </a:t>
                </a:r>
                <a:r>
                  <a:rPr lang="en-US" i="0">
                    <a:latin typeface="Cambria Math" panose="02040503050406030204" pitchFamily="18" charset="0"/>
                    <a:ea typeface="Cambria Math" panose="02040503050406030204" pitchFamily="18"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 server returns an audit proof to the client. </a:t>
                </a:r>
                <a:r>
                  <a:rPr lang="en-US" i="0">
                    <a:latin typeface="Cambria Math" panose="02040503050406030204" pitchFamily="18" charset="0"/>
                    <a:ea typeface="Cambria Math" panose="02040503050406030204" pitchFamily="18" charset="0"/>
                  </a:rPr>
                  <a:t>↓</a:t>
                </a:r>
                <a:r>
                  <a:rPr lang="en-US" b="0" i="0">
                    <a:latin typeface="Cambria Math" panose="02040503050406030204" pitchFamily="18" charset="0"/>
                    <a:ea typeface="Cambria Math" panose="02040503050406030204" pitchFamily="18" charset="0"/>
                  </a:rPr>
                  <a:t> </a:t>
                </a:r>
                <a:endParaRPr lang="en-US" dirty="0"/>
              </a:p>
              <a:p>
                <a:r>
                  <a:rPr lang="en-US" dirty="0"/>
                  <a:t>By verifying this proof, the client can ensure that her outsourced data is still kept intact. </a:t>
                </a:r>
              </a:p>
              <a:p>
                <a:pPr/>
                <a:r>
                  <a:rPr lang="en-US" i="0">
                    <a:latin typeface="Cambria Math" panose="02040503050406030204" pitchFamily="18" charset="0"/>
                    <a:ea typeface="Cambria Math" panose="02040503050406030204" pitchFamily="18"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support both update and audit, Dynamic </a:t>
                </a:r>
                <a:r>
                  <a:rPr lang="en-US" dirty="0" err="1"/>
                  <a:t>PoR</a:t>
                </a:r>
                <a:r>
                  <a:rPr lang="en-US" dirty="0"/>
                  <a:t> schemes have been proposed. </a:t>
                </a:r>
                <a:r>
                  <a:rPr lang="en-US" i="0">
                    <a:latin typeface="Cambria Math" panose="02040503050406030204" pitchFamily="18" charset="0"/>
                    <a:ea typeface="Cambria Math" panose="02040503050406030204" pitchFamily="18" charset="0"/>
                  </a:rPr>
                  <a:t>↓</a:t>
                </a:r>
                <a:endParaRPr lang="en-US" dirty="0"/>
              </a:p>
              <a:p>
                <a:r>
                  <a:rPr lang="en-US" dirty="0"/>
                  <a:t>Previous works focus on designing </a:t>
                </a:r>
                <a:r>
                  <a:rPr lang="en-US" dirty="0" err="1"/>
                  <a:t>DPoRs</a:t>
                </a:r>
                <a:r>
                  <a:rPr lang="en-US" dirty="0"/>
                  <a:t> that achieve low storage, fast update and metadata privacy. </a:t>
                </a:r>
              </a:p>
              <a:p>
                <a:r>
                  <a:rPr lang="en-US" dirty="0"/>
                  <a:t>Our </a:t>
                </a:r>
                <a:r>
                  <a:rPr lang="en-US" dirty="0" err="1"/>
                  <a:t>DPoR</a:t>
                </a:r>
                <a:r>
                  <a:rPr lang="en-US" dirty="0"/>
                  <a:t> design, which is called </a:t>
                </a:r>
                <a:r>
                  <a:rPr lang="en-US" dirty="0" err="1"/>
                  <a:t>Porla</a:t>
                </a:r>
                <a:r>
                  <a:rPr lang="en-US" dirty="0"/>
                  <a:t>, aim to achieve small proof size and low audit time.</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4</a:t>
            </a:fld>
            <a:endParaRPr lang="en-US"/>
          </a:p>
        </p:txBody>
      </p:sp>
    </p:spTree>
    <p:extLst>
      <p:ext uri="{BB962C8B-B14F-4D97-AF65-F5344CB8AC3E}">
        <p14:creationId xmlns:p14="http://schemas.microsoft.com/office/powerpoint/2010/main" val="85204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About system and threat model, we consider a setting with an honest reader who holds a public and private key pair.</a:t>
                </a:r>
              </a:p>
              <a:p>
                <a:r>
                  <a:rPr lang="en-US" dirty="0"/>
                  <a:t>Our system can have an arbitrary number of writers, in which any writer can be adversarial. </a:t>
                </a:r>
              </a:p>
              <a:p>
                <a:r>
                  <a:rPr lang="en-US" dirty="0"/>
                  <a:t>Each writer has an independent database. </a:t>
                </a:r>
              </a:p>
              <a:p>
                <a:r>
                  <a:rPr lang="en-US" dirty="0"/>
                  <a:t>And L servers, in which up to L-1 servers can be corrupt. </a:t>
                </a:r>
              </a:p>
              <a:p>
                <a:r>
                  <a:rPr lang="en-US" dirty="0"/>
                  <a:t>We assume the adversary is semi-honest.</a:t>
                </a:r>
              </a:p>
              <a:p>
                <a:r>
                  <a:rPr lang="en-US" dirty="0"/>
                  <a:t>In our system, the writers contribute and share data with the reader, and the reader is the one who executes search over database of writers. </a:t>
                </a:r>
              </a:p>
            </p:txBody>
          </p:sp>
        </mc:Choice>
        <mc:Fallback xmlns="">
          <p:sp>
            <p:nvSpPr>
              <p:cNvPr id="3" name="Notes Placeholder 2"/>
              <p:cNvSpPr>
                <a:spLocks noGrp="1"/>
              </p:cNvSpPr>
              <p:nvPr>
                <p:ph type="body" idx="1"/>
              </p:nvPr>
            </p:nvSpPr>
            <p:spPr/>
            <p:txBody>
              <a:bodyPr/>
              <a:lstStyle/>
              <a:p>
                <a:r>
                  <a:rPr lang="en-US" dirty="0"/>
                  <a:t>Now, I’m going to talk about our </a:t>
                </a:r>
                <a:r>
                  <a:rPr lang="en-US" dirty="0" err="1"/>
                  <a:t>Porla</a:t>
                </a:r>
                <a:r>
                  <a:rPr lang="en-US" dirty="0"/>
                  <a:t> design. </a:t>
                </a:r>
              </a:p>
              <a:p>
                <a:r>
                  <a:rPr lang="en-US" dirty="0"/>
                  <a:t>Based on the previous work by Shi et. al. in 2013, our </a:t>
                </a:r>
                <a:r>
                  <a:rPr lang="en-US" dirty="0" err="1"/>
                  <a:t>Porla</a:t>
                </a:r>
                <a:r>
                  <a:rPr lang="en-US" dirty="0"/>
                  <a:t> also performs encoding data by a type of error correction code. </a:t>
                </a:r>
                <a:r>
                  <a:rPr lang="en-US" i="0">
                    <a:latin typeface="Cambria Math" panose="02040503050406030204" pitchFamily="18" charset="0"/>
                    <a:ea typeface="Cambria Math" panose="02040503050406030204" pitchFamily="18" charset="0"/>
                  </a:rPr>
                  <a:t>↓</a:t>
                </a:r>
                <a:endParaRPr lang="en-US" dirty="0"/>
              </a:p>
              <a:p>
                <a:r>
                  <a:rPr lang="en-US" dirty="0"/>
                  <a:t>Basically, error correction code allows recovering the entire dataset while tolerating a certain portion of damaged codewords. </a:t>
                </a:r>
              </a:p>
              <a:p>
                <a:endParaRPr lang="en-US" dirty="0"/>
              </a:p>
              <a:p>
                <a:r>
                  <a:rPr lang="en-US" dirty="0"/>
                  <a:t>The error correction code that we use can allow up to half of codewords to be corrupted. </a:t>
                </a:r>
                <a:r>
                  <a:rPr lang="en-US" i="0">
                    <a:latin typeface="Cambria Math" panose="02040503050406030204" pitchFamily="18" charset="0"/>
                    <a:ea typeface="Cambria Math" panose="02040503050406030204" pitchFamily="18" charset="0"/>
                  </a:rPr>
                  <a:t>↓</a:t>
                </a:r>
                <a:endParaRPr lang="en-US" dirty="0"/>
              </a:p>
              <a:p>
                <a:r>
                  <a:rPr lang="en-US" dirty="0"/>
                  <a:t>The codeword is computed as the formula here. A permuted data vector multiplies with a matrix G. </a:t>
                </a:r>
                <a:r>
                  <a:rPr lang="en-US" i="0">
                    <a:latin typeface="Cambria Math" panose="02040503050406030204" pitchFamily="18" charset="0"/>
                    <a:ea typeface="Cambria Math" panose="02040503050406030204" pitchFamily="18" charset="0"/>
                  </a:rPr>
                  <a:t>↓↓</a:t>
                </a:r>
                <a:endParaRPr lang="en-US" dirty="0"/>
              </a:p>
              <a:p>
                <a:r>
                  <a:rPr lang="en-US" dirty="0"/>
                  <a:t>The output codeword H here will be double longer than the original data. </a:t>
                </a:r>
              </a:p>
              <a:p>
                <a:r>
                  <a:rPr lang="en-US" dirty="0"/>
                  <a:t>So, because any square sub-matrix of G is non-singular, we can compute the inversion of the submatrix of G </a:t>
                </a:r>
                <a:r>
                  <a:rPr lang="en-US" i="0">
                    <a:latin typeface="Cambria Math" panose="02040503050406030204" pitchFamily="18" charset="0"/>
                    <a:ea typeface="Cambria Math" panose="02040503050406030204" pitchFamily="18" charset="0"/>
                  </a:rPr>
                  <a:t>↓</a:t>
                </a:r>
                <a:r>
                  <a:rPr lang="en-US" dirty="0"/>
                  <a:t> and multiply it with a subset of codewords H, denoted as H hat here to recover the original data. </a:t>
                </a:r>
              </a:p>
              <a:p>
                <a:r>
                  <a:rPr lang="en-US" dirty="0"/>
                  <a:t>For more details, please refer to our paper </a:t>
                </a:r>
                <a:r>
                  <a:rPr lang="en-US" i="0">
                    <a:latin typeface="Cambria Math" panose="02040503050406030204" pitchFamily="18" charset="0"/>
                    <a:ea typeface="Cambria Math" panose="02040503050406030204" pitchFamily="18" charset="0"/>
                  </a:rPr>
                  <a:t>↓</a:t>
                </a:r>
                <a:r>
                  <a:rPr lang="en-US" dirty="0"/>
                  <a:t>. We also have MATLAB example code here to exemplify how to build this error correction code and how to use it to recover data.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5</a:t>
            </a:fld>
            <a:endParaRPr lang="en-US"/>
          </a:p>
        </p:txBody>
      </p:sp>
    </p:spTree>
    <p:extLst>
      <p:ext uri="{BB962C8B-B14F-4D97-AF65-F5344CB8AC3E}">
        <p14:creationId xmlns:p14="http://schemas.microsoft.com/office/powerpoint/2010/main" val="259320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keyword search efficiently, we build a search index beside document collection. </a:t>
            </a:r>
          </a:p>
          <a:p>
            <a:r>
              <a:rPr lang="en-US" dirty="0"/>
              <a:t>Our search index is a table, where rows correspond to documents and columns correspond to keywords. </a:t>
            </a:r>
          </a:p>
          <a:p>
            <a:r>
              <a:rPr lang="en-US" dirty="0"/>
              <a:t>The value 1 indicates the appearance of the keyword in the document, so each row is a bitmap for keywords of the corresponding document. </a:t>
            </a:r>
          </a:p>
          <a:p>
            <a:r>
              <a:rPr lang="en-US" dirty="0"/>
              <a:t>To update a document, we change the corresponding row of that document in the search index.</a:t>
            </a:r>
          </a:p>
          <a:p>
            <a:r>
              <a:rPr lang="en-US" dirty="0"/>
              <a:t>To search or to find out which documents contain a specific keyword, we obtain the column corresponding to that keyword. </a:t>
            </a:r>
          </a:p>
        </p:txBody>
      </p:sp>
      <p:sp>
        <p:nvSpPr>
          <p:cNvPr id="4" name="Slide Number Placeholder 3"/>
          <p:cNvSpPr>
            <a:spLocks noGrp="1"/>
          </p:cNvSpPr>
          <p:nvPr>
            <p:ph type="sldNum" sz="quarter" idx="5"/>
          </p:nvPr>
        </p:nvSpPr>
        <p:spPr/>
        <p:txBody>
          <a:bodyPr/>
          <a:lstStyle/>
          <a:p>
            <a:fld id="{5BE5B665-2CAD-1347-9A08-7A2A4C56E22C}" type="slidenum">
              <a:rPr lang="en-US" smtClean="0"/>
              <a:t>6</a:t>
            </a:fld>
            <a:endParaRPr lang="en-US"/>
          </a:p>
        </p:txBody>
      </p:sp>
    </p:spTree>
    <p:extLst>
      <p:ext uri="{BB962C8B-B14F-4D97-AF65-F5344CB8AC3E}">
        <p14:creationId xmlns:p14="http://schemas.microsoft.com/office/powerpoint/2010/main" val="98653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With that design, the search index will be very large when the number of keywords is significant. </a:t>
                </a:r>
              </a:p>
              <a:p>
                <a:r>
                  <a:rPr lang="en-US" dirty="0"/>
                  <a:t>We use Bloom filter, which provides efficient membership testing, to compress the search index.</a:t>
                </a:r>
              </a:p>
              <a:p>
                <a:r>
                  <a:rPr lang="en-US" dirty="0"/>
                  <a:t>For each keyword, we hash it to different locations in the bloom filter and set their values to 1. </a:t>
                </a:r>
              </a:p>
              <a:p>
                <a:r>
                  <a:rPr lang="en-US" dirty="0"/>
                  <a:t>We do this for every keyword, then we obtain the search index with Bloom filters instead of bitmaps.</a:t>
                </a:r>
              </a:p>
              <a:p>
                <a:r>
                  <a:rPr lang="en-US" dirty="0"/>
                  <a:t>Now to retrieve documents matching a keyword, we need to obtain multiple columns that the keyword is hashed to, instead of a single one as before. </a:t>
                </a:r>
              </a:p>
              <a:p>
                <a:r>
                  <a:rPr lang="en-US" dirty="0"/>
                  <a:t>Using Bloom filter may incur false positives, but we can configure parameters to achieve a low rate.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Similarly, for the next level H_3 </a:t>
                </a:r>
                <a:r>
                  <a:rPr lang="en-US" i="0">
                    <a:latin typeface="Cambria Math" panose="02040503050406030204" pitchFamily="18" charset="0"/>
                    <a:ea typeface="Cambria Math" panose="02040503050406030204" pitchFamily="18" charset="0"/>
                  </a:rPr>
                  <a:t>↑↑</a:t>
                </a:r>
                <a:r>
                  <a:rPr lang="en-US" b="0" i="0">
                    <a:latin typeface="Cambria Math" panose="02040503050406030204" pitchFamily="18" charset="0"/>
                    <a:ea typeface="Cambria Math" panose="02040503050406030204" pitchFamily="18" charset="0"/>
                  </a:rPr>
                  <a:t> </a:t>
                </a:r>
                <a:r>
                  <a:rPr lang="en-US" i="0">
                    <a:latin typeface="Cambria Math" panose="02040503050406030204" pitchFamily="18" charset="0"/>
                    <a:ea typeface="Cambria Math" panose="02040503050406030204" pitchFamily="18" charset="0"/>
                  </a:rPr>
                  <a:t>↑↑</a:t>
                </a:r>
                <a:r>
                  <a:rPr lang="en-US" b="0" i="0">
                    <a:latin typeface="Cambria Math" panose="02040503050406030204" pitchFamily="18" charset="0"/>
                    <a:ea typeface="Cambria Math" panose="02040503050406030204" pitchFamily="18" charset="0"/>
                  </a:rPr>
                  <a:t> </a:t>
                </a:r>
                <a:r>
                  <a:rPr lang="en-US" i="0">
                    <a:latin typeface="Cambria Math" panose="02040503050406030204" pitchFamily="18" charset="0"/>
                    <a:ea typeface="Cambria Math" panose="02040503050406030204" pitchFamily="18" charset="0"/>
                  </a:rPr>
                  <a:t>↑↑</a:t>
                </a:r>
                <a:r>
                  <a:rPr lang="en-US" b="0" i="0">
                    <a:latin typeface="Cambria Math" panose="02040503050406030204" pitchFamily="18" charset="0"/>
                    <a:ea typeface="Cambria Math" panose="02040503050406030204" pitchFamily="18" charset="0"/>
                  </a:rPr>
                  <a:t> </a:t>
                </a: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So, level </a:t>
                </a:r>
                <a:r>
                  <a:rPr lang="en-US" i="0" dirty="0" err="1">
                    <a:latin typeface="Times New Roman" panose="02020603050405020304" pitchFamily="18" charset="0"/>
                    <a:ea typeface="Cambria Math" panose="02040503050406030204" pitchFamily="18" charset="0"/>
                    <a:cs typeface="Times New Roman" panose="02020603050405020304" pitchFamily="18" charset="0"/>
                  </a:rPr>
                  <a:t>H_l</a:t>
                </a:r>
                <a:r>
                  <a:rPr lang="en-US" i="0" dirty="0">
                    <a:latin typeface="Times New Roman" panose="02020603050405020304" pitchFamily="18" charset="0"/>
                    <a:ea typeface="Cambria Math" panose="02040503050406030204" pitchFamily="18" charset="0"/>
                    <a:cs typeface="Times New Roman" panose="02020603050405020304" pitchFamily="18" charset="0"/>
                  </a:rPr>
                  <a:t> is rebuilt after every 2^l updates.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And after N updates, where N is the total number of data blocks in the database, erasure code C is rebuilt, and codewords in H at every level will be cleared.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Cambria Math" panose="02040503050406030204" pitchFamily="18" charset="0"/>
                    <a:cs typeface="Times New Roman" panose="02020603050405020304" pitchFamily="18" charset="0"/>
                  </a:rPr>
                  <a:t>In terms of amortized cost, each update just requires a computational complexity of O(log N), where N is the total number of data blocks.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7</a:t>
            </a:fld>
            <a:endParaRPr lang="en-US"/>
          </a:p>
        </p:txBody>
      </p:sp>
    </p:spTree>
    <p:extLst>
      <p:ext uri="{BB962C8B-B14F-4D97-AF65-F5344CB8AC3E}">
        <p14:creationId xmlns:p14="http://schemas.microsoft.com/office/powerpoint/2010/main" val="44035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To protect the confidentiality of the search index, we need to encrypt it before uploading to the server.</a:t>
                </a:r>
              </a:p>
              <a:p>
                <a:r>
                  <a:rPr lang="en-US" dirty="0"/>
                  <a:t>We use key-homomorphic pseudorandom function proposed by </a:t>
                </a:r>
                <a:r>
                  <a:rPr lang="en-US" dirty="0" err="1"/>
                  <a:t>Boneh</a:t>
                </a:r>
                <a:r>
                  <a:rPr lang="en-US" dirty="0"/>
                  <a:t> et al. in 2013. I am going to call it PRF for short. </a:t>
                </a:r>
              </a:p>
              <a:p>
                <a:r>
                  <a:rPr lang="en-US" dirty="0"/>
                  <a:t>With this technique, we can split a key into two random parts, where the PRF output with the original key is equal to the sum of PRF output with the split keys and a small error. </a:t>
                </a:r>
              </a:p>
              <a:p>
                <a:r>
                  <a:rPr lang="en-US" dirty="0"/>
                  <a:t>We encrypt each value of the search index by adding it with the output of the PRF. </a:t>
                </a:r>
              </a:p>
            </p:txBody>
          </p:sp>
        </mc:Choice>
        <mc:Fallback xmlns="">
          <p:sp>
            <p:nvSpPr>
              <p:cNvPr id="3" name="Notes Placeholder 2"/>
              <p:cNvSpPr>
                <a:spLocks noGrp="1"/>
              </p:cNvSpPr>
              <p:nvPr>
                <p:ph type="body" idx="1"/>
              </p:nvPr>
            </p:nvSpPr>
            <p:spPr/>
            <p:txBody>
              <a:bodyPr/>
              <a:lstStyle/>
              <a:p>
                <a:r>
                  <a:rPr lang="en-US" dirty="0"/>
                  <a:t>I am going to introduce several definitions and notations in our work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We use alpha to denote a secret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A data block v is written as a vector of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The commitment of a data block v is cm, with g is a vector of group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And MAC of Commitment </a:t>
                </a:r>
                <a:r>
                  <a:rPr lang="en-US" i="0">
                    <a:latin typeface="Cambria Math" panose="02040503050406030204" pitchFamily="18" charset="0"/>
                    <a:ea typeface="Cambria Math" panose="02040503050406030204" pitchFamily="18" charset="0"/>
                  </a:rPr>
                  <a:t>↓</a:t>
                </a:r>
                <a:r>
                  <a:rPr lang="en-US" dirty="0"/>
                  <a:t>, sigma, which is computed with secret key alpha, and another component </a:t>
                </a:r>
                <a:r>
                  <a:rPr lang="en-US" dirty="0" err="1"/>
                  <a:t>h^r</a:t>
                </a:r>
                <a:r>
                  <a:rPr lang="en-US" dirty="0"/>
                  <a:t>, with h here is a group element.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ea typeface="Cambria Math" panose="02040503050406030204" pitchFamily="18" charset="0"/>
                  </a:rPr>
                  <a:t>↓</a:t>
                </a:r>
                <a:r>
                  <a:rPr lang="en-US" i="0"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t>And r is the output from a pseudorandom function with another secret key k. </a:t>
                </a:r>
              </a:p>
              <a:p>
                <a:endParaRPr lang="en-US" dirty="0"/>
              </a:p>
              <a:p>
                <a:r>
                  <a:rPr lang="en-US" dirty="0"/>
                  <a:t>This MAC has the important property that it is additively homomorphic, which means we can compute the MAC of a linear combination of data blocks from the MAC of separate components.  </a:t>
                </a:r>
              </a:p>
              <a:p>
                <a:r>
                  <a:rPr lang="en-US" dirty="0"/>
                  <a:t>You can have a look at our paper to see the proof of its homomorphism. </a:t>
                </a:r>
              </a:p>
            </p:txBody>
          </p:sp>
        </mc:Fallback>
      </mc:AlternateContent>
      <p:sp>
        <p:nvSpPr>
          <p:cNvPr id="4" name="Slide Number Placeholder 3"/>
          <p:cNvSpPr>
            <a:spLocks noGrp="1"/>
          </p:cNvSpPr>
          <p:nvPr>
            <p:ph type="sldNum" sz="quarter" idx="5"/>
          </p:nvPr>
        </p:nvSpPr>
        <p:spPr/>
        <p:txBody>
          <a:bodyPr/>
          <a:lstStyle/>
          <a:p>
            <a:fld id="{5BE5B665-2CAD-1347-9A08-7A2A4C56E22C}" type="slidenum">
              <a:rPr lang="en-US" smtClean="0"/>
              <a:t>8</a:t>
            </a:fld>
            <a:endParaRPr lang="en-US"/>
          </a:p>
        </p:txBody>
      </p:sp>
    </p:spTree>
    <p:extLst>
      <p:ext uri="{BB962C8B-B14F-4D97-AF65-F5344CB8AC3E}">
        <p14:creationId xmlns:p14="http://schemas.microsoft.com/office/powerpoint/2010/main" val="1827742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EC7C-AB32-AD54-DA59-93124A3E1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4688FA-B435-C3BD-0E77-78AFA356E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F06C5-AFAB-5F77-543E-AEC53C03C642}"/>
              </a:ext>
            </a:extLst>
          </p:cNvPr>
          <p:cNvSpPr>
            <a:spLocks noGrp="1"/>
          </p:cNvSpPr>
          <p:nvPr>
            <p:ph type="dt" sz="half" idx="10"/>
          </p:nvPr>
        </p:nvSpPr>
        <p:spPr/>
        <p:txBody>
          <a:bodyPr/>
          <a:lstStyle/>
          <a:p>
            <a:fld id="{BF386A46-9B20-1846-AE70-208546F6C7FB}" type="datetime1">
              <a:rPr lang="en-US" smtClean="0"/>
              <a:t>8/15/24</a:t>
            </a:fld>
            <a:endParaRPr lang="en-US"/>
          </a:p>
        </p:txBody>
      </p:sp>
      <p:sp>
        <p:nvSpPr>
          <p:cNvPr id="5" name="Footer Placeholder 4">
            <a:extLst>
              <a:ext uri="{FF2B5EF4-FFF2-40B4-BE49-F238E27FC236}">
                <a16:creationId xmlns:a16="http://schemas.microsoft.com/office/drawing/2014/main" id="{81F559E5-264C-DB6A-16FD-A75F7938B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A1C25-D49D-4842-542E-76815ADB92EA}"/>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198692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C5F1-BEB7-B398-6B23-5187EAE557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F9D87F-0244-F88F-0C32-38A6B132F7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A3E2B-1FB9-254A-1B81-B709ABD3EA73}"/>
              </a:ext>
            </a:extLst>
          </p:cNvPr>
          <p:cNvSpPr>
            <a:spLocks noGrp="1"/>
          </p:cNvSpPr>
          <p:nvPr>
            <p:ph type="dt" sz="half" idx="10"/>
          </p:nvPr>
        </p:nvSpPr>
        <p:spPr/>
        <p:txBody>
          <a:bodyPr/>
          <a:lstStyle/>
          <a:p>
            <a:fld id="{495EEC78-2E02-4542-AFCA-C6BCD58BB4C1}" type="datetime1">
              <a:rPr lang="en-US" smtClean="0"/>
              <a:t>8/15/24</a:t>
            </a:fld>
            <a:endParaRPr lang="en-US"/>
          </a:p>
        </p:txBody>
      </p:sp>
      <p:sp>
        <p:nvSpPr>
          <p:cNvPr id="5" name="Footer Placeholder 4">
            <a:extLst>
              <a:ext uri="{FF2B5EF4-FFF2-40B4-BE49-F238E27FC236}">
                <a16:creationId xmlns:a16="http://schemas.microsoft.com/office/drawing/2014/main" id="{913F1D0F-4732-4779-5BF0-4A12780CA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E7420-A3AE-B612-61A6-7F7AD8B45EC2}"/>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257483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70802-E196-E62E-A210-7FF86BCB9D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BA162-4172-B4D9-80F1-BFD4448F85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70EC1-79BD-D14A-2826-220AD301902C}"/>
              </a:ext>
            </a:extLst>
          </p:cNvPr>
          <p:cNvSpPr>
            <a:spLocks noGrp="1"/>
          </p:cNvSpPr>
          <p:nvPr>
            <p:ph type="dt" sz="half" idx="10"/>
          </p:nvPr>
        </p:nvSpPr>
        <p:spPr/>
        <p:txBody>
          <a:bodyPr/>
          <a:lstStyle/>
          <a:p>
            <a:fld id="{24B1E190-13B6-9B4F-B151-D152AA21F7BC}" type="datetime1">
              <a:rPr lang="en-US" smtClean="0"/>
              <a:t>8/15/24</a:t>
            </a:fld>
            <a:endParaRPr lang="en-US"/>
          </a:p>
        </p:txBody>
      </p:sp>
      <p:sp>
        <p:nvSpPr>
          <p:cNvPr id="5" name="Footer Placeholder 4">
            <a:extLst>
              <a:ext uri="{FF2B5EF4-FFF2-40B4-BE49-F238E27FC236}">
                <a16:creationId xmlns:a16="http://schemas.microsoft.com/office/drawing/2014/main" id="{DC20A277-80EC-3D80-48E6-B685BF356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5578F-05C9-8B3D-132F-40FCE6DC1C74}"/>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145346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E2EA-1B1B-9005-666C-48A13D03A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878DE-EE44-8C09-8CA3-14C022C5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B72B9-81D7-52DE-5F5C-EEBEC016B569}"/>
              </a:ext>
            </a:extLst>
          </p:cNvPr>
          <p:cNvSpPr>
            <a:spLocks noGrp="1"/>
          </p:cNvSpPr>
          <p:nvPr>
            <p:ph type="dt" sz="half" idx="10"/>
          </p:nvPr>
        </p:nvSpPr>
        <p:spPr/>
        <p:txBody>
          <a:bodyPr/>
          <a:lstStyle/>
          <a:p>
            <a:fld id="{ABA6254D-E7C2-F144-AAA5-9CDED14D1D85}" type="datetime1">
              <a:rPr lang="en-US" smtClean="0"/>
              <a:t>8/15/24</a:t>
            </a:fld>
            <a:endParaRPr lang="en-US"/>
          </a:p>
        </p:txBody>
      </p:sp>
      <p:sp>
        <p:nvSpPr>
          <p:cNvPr id="5" name="Footer Placeholder 4">
            <a:extLst>
              <a:ext uri="{FF2B5EF4-FFF2-40B4-BE49-F238E27FC236}">
                <a16:creationId xmlns:a16="http://schemas.microsoft.com/office/drawing/2014/main" id="{50EAF9D0-6EE3-529E-EABD-5832FE809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3B095-27CA-9628-46E1-9C1591C67FB1}"/>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144510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D40B-5B94-15CC-31E4-505CD0907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79A430-C9CA-0972-0035-6593F9AAE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66768-2DF2-A7A3-FC1F-7552E80D5C68}"/>
              </a:ext>
            </a:extLst>
          </p:cNvPr>
          <p:cNvSpPr>
            <a:spLocks noGrp="1"/>
          </p:cNvSpPr>
          <p:nvPr>
            <p:ph type="dt" sz="half" idx="10"/>
          </p:nvPr>
        </p:nvSpPr>
        <p:spPr/>
        <p:txBody>
          <a:bodyPr/>
          <a:lstStyle/>
          <a:p>
            <a:fld id="{9870BB7D-F823-5243-B5C7-C6A78F80C8C4}" type="datetime1">
              <a:rPr lang="en-US" smtClean="0"/>
              <a:t>8/15/24</a:t>
            </a:fld>
            <a:endParaRPr lang="en-US"/>
          </a:p>
        </p:txBody>
      </p:sp>
      <p:sp>
        <p:nvSpPr>
          <p:cNvPr id="5" name="Footer Placeholder 4">
            <a:extLst>
              <a:ext uri="{FF2B5EF4-FFF2-40B4-BE49-F238E27FC236}">
                <a16:creationId xmlns:a16="http://schemas.microsoft.com/office/drawing/2014/main" id="{8C89754A-86F1-27A7-3A13-C5C46CB63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AC43B-C5A9-A572-1348-64CA2A944DC7}"/>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17096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8E7B-B443-29D6-9062-856498860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61175-5492-3369-D00A-4908A1BCAD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D5014-8442-E45D-A647-6B6DCD1CFD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4C9BC-2E8F-BF19-5121-66B0095F6347}"/>
              </a:ext>
            </a:extLst>
          </p:cNvPr>
          <p:cNvSpPr>
            <a:spLocks noGrp="1"/>
          </p:cNvSpPr>
          <p:nvPr>
            <p:ph type="dt" sz="half" idx="10"/>
          </p:nvPr>
        </p:nvSpPr>
        <p:spPr/>
        <p:txBody>
          <a:bodyPr/>
          <a:lstStyle/>
          <a:p>
            <a:fld id="{87DCCCE9-19DA-B44F-9B84-77682B740262}" type="datetime1">
              <a:rPr lang="en-US" smtClean="0"/>
              <a:t>8/15/24</a:t>
            </a:fld>
            <a:endParaRPr lang="en-US"/>
          </a:p>
        </p:txBody>
      </p:sp>
      <p:sp>
        <p:nvSpPr>
          <p:cNvPr id="6" name="Footer Placeholder 5">
            <a:extLst>
              <a:ext uri="{FF2B5EF4-FFF2-40B4-BE49-F238E27FC236}">
                <a16:creationId xmlns:a16="http://schemas.microsoft.com/office/drawing/2014/main" id="{48387FC7-5CD5-5A27-30B9-127D41225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BCB91-9EF4-7BA6-5160-54BF75E441EE}"/>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119557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A768-B055-3FED-0E93-8528683262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93D1F9-A0A6-78E4-C45D-94B08949C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8552E-C09D-892D-208D-5DC70A8756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F58234-E566-A82D-91D6-A28BF566B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746A90-516A-7E3B-EECE-40769B68E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3238C-691F-2D97-14B6-B05E13174257}"/>
              </a:ext>
            </a:extLst>
          </p:cNvPr>
          <p:cNvSpPr>
            <a:spLocks noGrp="1"/>
          </p:cNvSpPr>
          <p:nvPr>
            <p:ph type="dt" sz="half" idx="10"/>
          </p:nvPr>
        </p:nvSpPr>
        <p:spPr/>
        <p:txBody>
          <a:bodyPr/>
          <a:lstStyle/>
          <a:p>
            <a:fld id="{33FE2FC0-4A70-E148-B5F9-29DA931367B3}" type="datetime1">
              <a:rPr lang="en-US" smtClean="0"/>
              <a:t>8/15/24</a:t>
            </a:fld>
            <a:endParaRPr lang="en-US"/>
          </a:p>
        </p:txBody>
      </p:sp>
      <p:sp>
        <p:nvSpPr>
          <p:cNvPr id="8" name="Footer Placeholder 7">
            <a:extLst>
              <a:ext uri="{FF2B5EF4-FFF2-40B4-BE49-F238E27FC236}">
                <a16:creationId xmlns:a16="http://schemas.microsoft.com/office/drawing/2014/main" id="{B69E22D8-4A9D-2122-2F4B-69C90B9479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444BBA-9512-4E0F-0BC0-B469F2666F97}"/>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399678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5AF8-3B29-F4DD-93FE-6D4E20A444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7028E2-2901-3E30-42A4-7E6059A18970}"/>
              </a:ext>
            </a:extLst>
          </p:cNvPr>
          <p:cNvSpPr>
            <a:spLocks noGrp="1"/>
          </p:cNvSpPr>
          <p:nvPr>
            <p:ph type="dt" sz="half" idx="10"/>
          </p:nvPr>
        </p:nvSpPr>
        <p:spPr/>
        <p:txBody>
          <a:bodyPr/>
          <a:lstStyle/>
          <a:p>
            <a:fld id="{6775BE12-C3F8-474E-BDCA-B627EA9A374A}" type="datetime1">
              <a:rPr lang="en-US" smtClean="0"/>
              <a:t>8/15/24</a:t>
            </a:fld>
            <a:endParaRPr lang="en-US"/>
          </a:p>
        </p:txBody>
      </p:sp>
      <p:sp>
        <p:nvSpPr>
          <p:cNvPr id="4" name="Footer Placeholder 3">
            <a:extLst>
              <a:ext uri="{FF2B5EF4-FFF2-40B4-BE49-F238E27FC236}">
                <a16:creationId xmlns:a16="http://schemas.microsoft.com/office/drawing/2014/main" id="{711DCACC-7D05-4AED-3E51-938AAC2FD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A6418A-E9C7-3699-D5FB-8AE272F53D0D}"/>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813347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656777-33CF-CD26-A2D7-F4037475386F}"/>
              </a:ext>
            </a:extLst>
          </p:cNvPr>
          <p:cNvSpPr>
            <a:spLocks noGrp="1"/>
          </p:cNvSpPr>
          <p:nvPr>
            <p:ph type="dt" sz="half" idx="10"/>
          </p:nvPr>
        </p:nvSpPr>
        <p:spPr/>
        <p:txBody>
          <a:bodyPr/>
          <a:lstStyle/>
          <a:p>
            <a:fld id="{BA132AAA-CC97-5C43-915C-A918DBD46789}" type="datetime1">
              <a:rPr lang="en-US" smtClean="0"/>
              <a:t>8/15/24</a:t>
            </a:fld>
            <a:endParaRPr lang="en-US"/>
          </a:p>
        </p:txBody>
      </p:sp>
      <p:sp>
        <p:nvSpPr>
          <p:cNvPr id="3" name="Footer Placeholder 2">
            <a:extLst>
              <a:ext uri="{FF2B5EF4-FFF2-40B4-BE49-F238E27FC236}">
                <a16:creationId xmlns:a16="http://schemas.microsoft.com/office/drawing/2014/main" id="{FCF63722-6691-A3D9-C5AB-62A8128F97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2935B-CEAC-A59A-07D0-98AC321F9E9E}"/>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28331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135EC-67F1-4C4E-42B4-D33EF5505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195581-5E1B-4A9E-FCBA-76B478494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58B67-DB7C-8C2C-06B7-3A061151A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BB7B9-BEA7-ADCA-134C-685C16D73B93}"/>
              </a:ext>
            </a:extLst>
          </p:cNvPr>
          <p:cNvSpPr>
            <a:spLocks noGrp="1"/>
          </p:cNvSpPr>
          <p:nvPr>
            <p:ph type="dt" sz="half" idx="10"/>
          </p:nvPr>
        </p:nvSpPr>
        <p:spPr/>
        <p:txBody>
          <a:bodyPr/>
          <a:lstStyle/>
          <a:p>
            <a:fld id="{5B33839D-2685-E849-9BDB-C64C8411F205}" type="datetime1">
              <a:rPr lang="en-US" smtClean="0"/>
              <a:t>8/15/24</a:t>
            </a:fld>
            <a:endParaRPr lang="en-US"/>
          </a:p>
        </p:txBody>
      </p:sp>
      <p:sp>
        <p:nvSpPr>
          <p:cNvPr id="6" name="Footer Placeholder 5">
            <a:extLst>
              <a:ext uri="{FF2B5EF4-FFF2-40B4-BE49-F238E27FC236}">
                <a16:creationId xmlns:a16="http://schemas.microsoft.com/office/drawing/2014/main" id="{63F20FE0-B748-42A5-2F21-D29299D74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38F3D-6079-62EC-A49C-C989E22BDF77}"/>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304655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AD21-EC97-54BA-9A79-DAF4D34C5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48EC6-8A16-1334-C833-2C0F53D33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F8D2EA-E362-D09C-BC52-D1C6E4C4D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D1F76-1498-36B3-94FC-E5BEE5CAD5DB}"/>
              </a:ext>
            </a:extLst>
          </p:cNvPr>
          <p:cNvSpPr>
            <a:spLocks noGrp="1"/>
          </p:cNvSpPr>
          <p:nvPr>
            <p:ph type="dt" sz="half" idx="10"/>
          </p:nvPr>
        </p:nvSpPr>
        <p:spPr/>
        <p:txBody>
          <a:bodyPr/>
          <a:lstStyle/>
          <a:p>
            <a:fld id="{87FF4B84-DF63-8C4B-BE2D-B518B4566AEA}" type="datetime1">
              <a:rPr lang="en-US" smtClean="0"/>
              <a:t>8/15/24</a:t>
            </a:fld>
            <a:endParaRPr lang="en-US"/>
          </a:p>
        </p:txBody>
      </p:sp>
      <p:sp>
        <p:nvSpPr>
          <p:cNvPr id="6" name="Footer Placeholder 5">
            <a:extLst>
              <a:ext uri="{FF2B5EF4-FFF2-40B4-BE49-F238E27FC236}">
                <a16:creationId xmlns:a16="http://schemas.microsoft.com/office/drawing/2014/main" id="{A69E20B8-4C2D-D352-5117-863943691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4608-AA6F-A81F-C4F0-5C277040E82C}"/>
              </a:ext>
            </a:extLst>
          </p:cNvPr>
          <p:cNvSpPr>
            <a:spLocks noGrp="1"/>
          </p:cNvSpPr>
          <p:nvPr>
            <p:ph type="sldNum" sz="quarter" idx="12"/>
          </p:nvPr>
        </p:nvSpPr>
        <p:spPr/>
        <p:txBody>
          <a:bodyPr/>
          <a:lstStyle/>
          <a:p>
            <a:fld id="{C2D47E1E-16B8-6B43-8345-A36FFC908F81}" type="slidenum">
              <a:rPr lang="en-US" smtClean="0"/>
              <a:t>‹#›</a:t>
            </a:fld>
            <a:endParaRPr lang="en-US"/>
          </a:p>
        </p:txBody>
      </p:sp>
    </p:spTree>
    <p:extLst>
      <p:ext uri="{BB962C8B-B14F-4D97-AF65-F5344CB8AC3E}">
        <p14:creationId xmlns:p14="http://schemas.microsoft.com/office/powerpoint/2010/main" val="72217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62D21-CCD4-9424-E1B4-70F207B1A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8E17C7-FFA5-06C8-5CFF-E28CFC026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1DCE8-4805-1FFF-0828-D9661E238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38F74-DB71-054E-B201-8F74B2F55802}" type="datetime1">
              <a:rPr lang="en-US" smtClean="0"/>
              <a:t>8/15/24</a:t>
            </a:fld>
            <a:endParaRPr lang="en-US"/>
          </a:p>
        </p:txBody>
      </p:sp>
      <p:sp>
        <p:nvSpPr>
          <p:cNvPr id="5" name="Footer Placeholder 4">
            <a:extLst>
              <a:ext uri="{FF2B5EF4-FFF2-40B4-BE49-F238E27FC236}">
                <a16:creationId xmlns:a16="http://schemas.microsoft.com/office/drawing/2014/main" id="{44C4BF40-7D11-3465-5EC0-2E975DC46D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D4F385-1D8D-9229-4721-F81EE322D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47E1E-16B8-6B43-8345-A36FFC908F81}" type="slidenum">
              <a:rPr lang="en-US" smtClean="0"/>
              <a:t>‹#›</a:t>
            </a:fld>
            <a:endParaRPr lang="en-US"/>
          </a:p>
        </p:txBody>
      </p:sp>
    </p:spTree>
    <p:extLst>
      <p:ext uri="{BB962C8B-B14F-4D97-AF65-F5344CB8AC3E}">
        <p14:creationId xmlns:p14="http://schemas.microsoft.com/office/powerpoint/2010/main" val="88089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10.png"/><Relationship Id="rId18" Type="http://schemas.openxmlformats.org/officeDocument/2006/relationships/image" Target="../media/image660.png"/><Relationship Id="rId3" Type="http://schemas.openxmlformats.org/officeDocument/2006/relationships/image" Target="../media/image33.png"/><Relationship Id="rId7" Type="http://schemas.openxmlformats.org/officeDocument/2006/relationships/image" Target="../media/image69.png"/><Relationship Id="rId12" Type="http://schemas.openxmlformats.org/officeDocument/2006/relationships/image" Target="../media/image601.png"/><Relationship Id="rId17" Type="http://schemas.openxmlformats.org/officeDocument/2006/relationships/image" Target="../media/image75.png"/><Relationship Id="rId2" Type="http://schemas.openxmlformats.org/officeDocument/2006/relationships/notesSlide" Target="../notesSlides/notesSlide10.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590.png"/><Relationship Id="rId5" Type="http://schemas.openxmlformats.org/officeDocument/2006/relationships/image" Target="../media/image35.png"/><Relationship Id="rId15" Type="http://schemas.openxmlformats.org/officeDocument/2006/relationships/image" Target="../media/image73.png"/><Relationship Id="rId10" Type="http://schemas.openxmlformats.org/officeDocument/2006/relationships/image" Target="../media/image72.png"/><Relationship Id="rId19" Type="http://schemas.openxmlformats.org/officeDocument/2006/relationships/image" Target="../media/image76.png"/><Relationship Id="rId4" Type="http://schemas.openxmlformats.org/officeDocument/2006/relationships/image" Target="../media/image34.png"/><Relationship Id="rId9" Type="http://schemas.openxmlformats.org/officeDocument/2006/relationships/image" Target="../media/image71.png"/><Relationship Id="rId14" Type="http://schemas.openxmlformats.org/officeDocument/2006/relationships/image" Target="../media/image620.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2.png"/><Relationship Id="rId18" Type="http://schemas.openxmlformats.org/officeDocument/2006/relationships/image" Target="../media/image780.png"/><Relationship Id="rId26" Type="http://schemas.openxmlformats.org/officeDocument/2006/relationships/image" Target="../media/image86.png"/><Relationship Id="rId3" Type="http://schemas.openxmlformats.org/officeDocument/2006/relationships/image" Target="../media/image77.png"/><Relationship Id="rId21" Type="http://schemas.openxmlformats.org/officeDocument/2006/relationships/image" Target="../media/image810.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770.png"/><Relationship Id="rId25" Type="http://schemas.openxmlformats.org/officeDocument/2006/relationships/image" Target="../media/image85.png"/><Relationship Id="rId2" Type="http://schemas.openxmlformats.org/officeDocument/2006/relationships/notesSlide" Target="../notesSlides/notesSlide11.xml"/><Relationship Id="rId16" Type="http://schemas.openxmlformats.org/officeDocument/2006/relationships/image" Target="../media/image760.png"/><Relationship Id="rId20"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5.png"/><Relationship Id="rId24" Type="http://schemas.openxmlformats.org/officeDocument/2006/relationships/image" Target="../media/image84.png"/><Relationship Id="rId5" Type="http://schemas.openxmlformats.org/officeDocument/2006/relationships/image" Target="../media/image79.png"/><Relationship Id="rId15" Type="http://schemas.openxmlformats.org/officeDocument/2006/relationships/image" Target="../media/image750.png"/><Relationship Id="rId23" Type="http://schemas.openxmlformats.org/officeDocument/2006/relationships/image" Target="../media/image830.png"/><Relationship Id="rId10" Type="http://schemas.openxmlformats.org/officeDocument/2006/relationships/image" Target="../media/image81.png"/><Relationship Id="rId19" Type="http://schemas.openxmlformats.org/officeDocument/2006/relationships/image" Target="../media/image790.png"/><Relationship Id="rId4" Type="http://schemas.openxmlformats.org/officeDocument/2006/relationships/image" Target="../media/image78.png"/><Relationship Id="rId9" Type="http://schemas.openxmlformats.org/officeDocument/2006/relationships/image" Target="../media/image80.png"/><Relationship Id="rId14" Type="http://schemas.openxmlformats.org/officeDocument/2006/relationships/image" Target="../media/image83.png"/><Relationship Id="rId22" Type="http://schemas.openxmlformats.org/officeDocument/2006/relationships/image" Target="../media/image820.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7.png"/><Relationship Id="rId7" Type="http://schemas.openxmlformats.org/officeDocument/2006/relationships/image" Target="../media/image69.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2.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92.png"/><Relationship Id="rId5" Type="http://schemas.openxmlformats.org/officeDocument/2006/relationships/image" Target="../media/image33.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image" Target="../media/image90.png"/><Relationship Id="rId1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8.png"/><Relationship Id="rId17" Type="http://schemas.openxmlformats.org/officeDocument/2006/relationships/image" Target="../media/image112.png"/><Relationship Id="rId2" Type="http://schemas.openxmlformats.org/officeDocument/2006/relationships/notesSlide" Target="../notesSlides/notesSlide13.xml"/><Relationship Id="rId16"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4.png"/><Relationship Id="rId4" Type="http://schemas.openxmlformats.org/officeDocument/2006/relationships/image" Target="../media/image101.png"/><Relationship Id="rId9" Type="http://schemas.openxmlformats.org/officeDocument/2006/relationships/image" Target="../media/image105.png"/><Relationship Id="rId14"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5.png"/><Relationship Id="rId21" Type="http://schemas.openxmlformats.org/officeDocument/2006/relationships/image" Target="../media/image128.png"/><Relationship Id="rId7" Type="http://schemas.openxmlformats.org/officeDocument/2006/relationships/image" Target="../media/image10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14.xml"/><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18.png"/><Relationship Id="rId24" Type="http://schemas.openxmlformats.org/officeDocument/2006/relationships/image" Target="../media/image130.png"/><Relationship Id="rId5" Type="http://schemas.openxmlformats.org/officeDocument/2006/relationships/image" Target="../media/image102.png"/><Relationship Id="rId15" Type="http://schemas.openxmlformats.org/officeDocument/2006/relationships/image" Target="../media/image122.png"/><Relationship Id="rId23" Type="http://schemas.openxmlformats.org/officeDocument/2006/relationships/image" Target="../media/image129.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01.png"/><Relationship Id="rId9" Type="http://schemas.openxmlformats.org/officeDocument/2006/relationships/image" Target="../media/image116.png"/><Relationship Id="rId14" Type="http://schemas.openxmlformats.org/officeDocument/2006/relationships/image" Target="../media/image121.png"/><Relationship Id="rId22"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1.png"/><Relationship Id="rId7" Type="http://schemas.openxmlformats.org/officeDocument/2006/relationships/image" Target="../media/image135.sv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notesSlide" Target="../notesSlides/notesSlide15.xml"/><Relationship Id="rId16"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8.png"/><Relationship Id="rId5" Type="http://schemas.openxmlformats.org/officeDocument/2006/relationships/image" Target="../media/image133.png"/><Relationship Id="rId15" Type="http://schemas.openxmlformats.org/officeDocument/2006/relationships/image" Target="../media/image142.png"/><Relationship Id="rId10" Type="http://schemas.openxmlformats.org/officeDocument/2006/relationships/image" Target="../media/image1370.png"/><Relationship Id="rId4" Type="http://schemas.openxmlformats.org/officeDocument/2006/relationships/image" Target="../media/image132.jpg"/><Relationship Id="rId9" Type="http://schemas.openxmlformats.org/officeDocument/2006/relationships/image" Target="../media/image137.png"/><Relationship Id="rId14" Type="http://schemas.openxmlformats.org/officeDocument/2006/relationships/image" Target="../media/image141.pn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53.png"/><Relationship Id="rId3" Type="http://schemas.openxmlformats.org/officeDocument/2006/relationships/image" Target="../media/image146.png"/><Relationship Id="rId7" Type="http://schemas.openxmlformats.org/officeDocument/2006/relationships/image" Target="../media/image149.png"/><Relationship Id="rId12" Type="http://schemas.openxmlformats.org/officeDocument/2006/relationships/image" Target="../media/image152.png"/><Relationship Id="rId2" Type="http://schemas.openxmlformats.org/officeDocument/2006/relationships/notesSlide" Target="../notesSlides/notesSlide16.xml"/><Relationship Id="rId16"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51.png"/><Relationship Id="rId5" Type="http://schemas.openxmlformats.org/officeDocument/2006/relationships/image" Target="../media/image148.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7.png"/><Relationship Id="rId9" Type="http://schemas.openxmlformats.org/officeDocument/2006/relationships/image" Target="../media/image69.png"/><Relationship Id="rId14" Type="http://schemas.openxmlformats.org/officeDocument/2006/relationships/image" Target="../media/image154.png"/></Relationships>
</file>

<file path=ppt/slides/_rels/slide17.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jpg"/><Relationship Id="rId3" Type="http://schemas.openxmlformats.org/officeDocument/2006/relationships/image" Target="../media/image157.png"/><Relationship Id="rId7" Type="http://schemas.openxmlformats.org/officeDocument/2006/relationships/image" Target="../media/image159.png"/><Relationship Id="rId12" Type="http://schemas.openxmlformats.org/officeDocument/2006/relationships/image" Target="../media/image164.svg"/><Relationship Id="rId17" Type="http://schemas.openxmlformats.org/officeDocument/2006/relationships/image" Target="../media/image47.png"/><Relationship Id="rId2" Type="http://schemas.openxmlformats.org/officeDocument/2006/relationships/notesSlide" Target="../notesSlides/notesSlide17.xml"/><Relationship Id="rId16"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63.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161.png"/><Relationship Id="rId14" Type="http://schemas.openxmlformats.org/officeDocument/2006/relationships/image" Target="../media/image166.png"/></Relationships>
</file>

<file path=ppt/slides/_rels/slide18.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jpg"/><Relationship Id="rId12" Type="http://schemas.openxmlformats.org/officeDocument/2006/relationships/image" Target="../media/image1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gif"/></Relationships>
</file>

<file path=ppt/slides/_rels/slide1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 Id="rId9" Type="http://schemas.openxmlformats.org/officeDocument/2006/relationships/image" Target="../media/image18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87.jpg"/><Relationship Id="rId3" Type="http://schemas.openxmlformats.org/officeDocument/2006/relationships/image" Target="../media/image184.png"/><Relationship Id="rId7" Type="http://schemas.openxmlformats.org/officeDocument/2006/relationships/image" Target="../media/image19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6.png"/><Relationship Id="rId9" Type="http://schemas.openxmlformats.org/officeDocument/2006/relationships/image" Target="../media/image188.png"/></Relationships>
</file>

<file path=ppt/slides/_rels/slide2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2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s://github.com/vt-asaplab/MUSES" TargetMode="External"/><Relationship Id="rId7" Type="http://schemas.openxmlformats.org/officeDocument/2006/relationships/image" Target="../media/image197.png"/><Relationship Id="rId12"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68.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4.png"/><Relationship Id="rId9" Type="http://schemas.openxmlformats.org/officeDocument/2006/relationships/image" Target="../media/image19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jp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550.png"/><Relationship Id="rId12"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65.png"/><Relationship Id="rId5" Type="http://schemas.openxmlformats.org/officeDocument/2006/relationships/hyperlink" Target="https://crypto.stanford.edu/~dabo/pubs/papers/homprf.pdf" TargetMode="External"/><Relationship Id="rId10" Type="http://schemas.openxmlformats.org/officeDocument/2006/relationships/image" Target="../media/image64.png"/><Relationship Id="rId4" Type="http://schemas.openxmlformats.org/officeDocument/2006/relationships/image" Target="../media/image450.png"/><Relationship Id="rId9" Type="http://schemas.openxmlformats.org/officeDocument/2006/relationships/image" Target="../media/image63.png"/><Relationship Id="rId14" Type="http://schemas.openxmlformats.org/officeDocument/2006/relationships/image" Target="../media/image6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C0F5-744A-72E7-9970-499B46D5B38D}"/>
              </a:ext>
            </a:extLst>
          </p:cNvPr>
          <p:cNvSpPr>
            <a:spLocks noGrp="1"/>
          </p:cNvSpPr>
          <p:nvPr>
            <p:ph type="ctrTitle"/>
          </p:nvPr>
        </p:nvSpPr>
        <p:spPr>
          <a:xfrm>
            <a:off x="890644" y="1413119"/>
            <a:ext cx="10410711" cy="2751613"/>
          </a:xfrm>
        </p:spPr>
        <p:txBody>
          <a:bodyPr>
            <a:normAutofit/>
          </a:bodyPr>
          <a:lstStyle/>
          <a:p>
            <a:pPr>
              <a:lnSpc>
                <a:spcPct val="150000"/>
              </a:lnSpc>
            </a:pPr>
            <a:r>
              <a:rPr lang="en-US" sz="3600" b="1" dirty="0">
                <a:solidFill>
                  <a:srgbClr val="861F41"/>
                </a:solidFill>
                <a:latin typeface="Bierstadt" panose="020B0004020202020204" pitchFamily="34" charset="0"/>
                <a:cs typeface="Arial" panose="020B0604020202020204" pitchFamily="34" charset="0"/>
              </a:rPr>
              <a:t>MUSES: Efficient Multi-User Searchable Encrypted Database</a:t>
            </a:r>
          </a:p>
        </p:txBody>
      </p:sp>
      <p:sp>
        <p:nvSpPr>
          <p:cNvPr id="3" name="Subtitle 2">
            <a:extLst>
              <a:ext uri="{FF2B5EF4-FFF2-40B4-BE49-F238E27FC236}">
                <a16:creationId xmlns:a16="http://schemas.microsoft.com/office/drawing/2014/main" id="{7704321F-AB2E-4D0D-8E82-8EA6E4376D27}"/>
              </a:ext>
            </a:extLst>
          </p:cNvPr>
          <p:cNvSpPr>
            <a:spLocks noGrp="1"/>
          </p:cNvSpPr>
          <p:nvPr>
            <p:ph type="subTitle" idx="1"/>
          </p:nvPr>
        </p:nvSpPr>
        <p:spPr>
          <a:xfrm>
            <a:off x="1523999" y="3984033"/>
            <a:ext cx="9144000" cy="1655762"/>
          </a:xfrm>
        </p:spPr>
        <p:txBody>
          <a:bodyPr>
            <a:normAutofit/>
          </a:bodyPr>
          <a:lstStyle/>
          <a:p>
            <a:endParaRPr lang="en-US" sz="2000" dirty="0">
              <a:latin typeface="Bierstadt" panose="020B0004020202020204" pitchFamily="34" charset="0"/>
              <a:cs typeface="Arial" panose="020B0604020202020204" pitchFamily="34" charset="0"/>
            </a:endParaRPr>
          </a:p>
          <a:p>
            <a:endParaRPr lang="en-US" sz="2000" dirty="0">
              <a:latin typeface="Bierstadt" panose="020B0004020202020204" pitchFamily="34" charset="0"/>
              <a:cs typeface="Arial" panose="020B0604020202020204" pitchFamily="34" charset="0"/>
            </a:endParaRPr>
          </a:p>
          <a:p>
            <a:r>
              <a:rPr lang="en-US" u="sng" dirty="0">
                <a:solidFill>
                  <a:srgbClr val="7030A0"/>
                </a:solidFill>
                <a:latin typeface="Bierstadt" panose="020B0004020202020204" pitchFamily="34" charset="0"/>
                <a:cs typeface="Arial" panose="020B0604020202020204" pitchFamily="34" charset="0"/>
              </a:rPr>
              <a:t>Tung Le</a:t>
            </a:r>
            <a:r>
              <a:rPr lang="en-US" dirty="0">
                <a:solidFill>
                  <a:srgbClr val="7030A0"/>
                </a:solidFill>
                <a:latin typeface="Bierstadt" panose="020B0004020202020204" pitchFamily="34" charset="0"/>
                <a:cs typeface="Arial" panose="020B0604020202020204" pitchFamily="34" charset="0"/>
              </a:rPr>
              <a:t>, </a:t>
            </a:r>
            <a:r>
              <a:rPr lang="en-US" dirty="0" err="1">
                <a:solidFill>
                  <a:srgbClr val="7030A0"/>
                </a:solidFill>
                <a:latin typeface="Bierstadt" panose="020B0004020202020204" pitchFamily="34" charset="0"/>
                <a:cs typeface="Arial" panose="020B0604020202020204" pitchFamily="34" charset="0"/>
              </a:rPr>
              <a:t>Rouzbeh</a:t>
            </a:r>
            <a:r>
              <a:rPr lang="en-US" dirty="0">
                <a:solidFill>
                  <a:srgbClr val="7030A0"/>
                </a:solidFill>
                <a:latin typeface="Bierstadt" panose="020B0004020202020204" pitchFamily="34" charset="0"/>
                <a:cs typeface="Arial" panose="020B0604020202020204" pitchFamily="34" charset="0"/>
              </a:rPr>
              <a:t> </a:t>
            </a:r>
            <a:r>
              <a:rPr lang="en-US" dirty="0" err="1">
                <a:solidFill>
                  <a:srgbClr val="7030A0"/>
                </a:solidFill>
                <a:latin typeface="Bierstadt" panose="020B0004020202020204" pitchFamily="34" charset="0"/>
                <a:cs typeface="Arial" panose="020B0604020202020204" pitchFamily="34" charset="0"/>
              </a:rPr>
              <a:t>Behnia</a:t>
            </a:r>
            <a:r>
              <a:rPr lang="en-US" dirty="0">
                <a:solidFill>
                  <a:srgbClr val="7030A0"/>
                </a:solidFill>
                <a:latin typeface="Bierstadt" panose="020B0004020202020204" pitchFamily="34" charset="0"/>
                <a:cs typeface="Arial" panose="020B0604020202020204" pitchFamily="34" charset="0"/>
              </a:rPr>
              <a:t>, Jorge Guajardo, Thang Hoang</a:t>
            </a:r>
          </a:p>
        </p:txBody>
      </p:sp>
      <p:pic>
        <p:nvPicPr>
          <p:cNvPr id="5" name="Picture 4" descr="Logo&#10;&#10;Description automatically generated">
            <a:extLst>
              <a:ext uri="{FF2B5EF4-FFF2-40B4-BE49-F238E27FC236}">
                <a16:creationId xmlns:a16="http://schemas.microsoft.com/office/drawing/2014/main" id="{66614845-A40F-461E-7FE8-EB4FC5AA750D}"/>
              </a:ext>
            </a:extLst>
          </p:cNvPr>
          <p:cNvPicPr>
            <a:picLocks noChangeAspect="1"/>
          </p:cNvPicPr>
          <p:nvPr/>
        </p:nvPicPr>
        <p:blipFill>
          <a:blip r:embed="rId3"/>
          <a:stretch>
            <a:fillRect/>
          </a:stretch>
        </p:blipFill>
        <p:spPr>
          <a:xfrm>
            <a:off x="0" y="243063"/>
            <a:ext cx="4040547" cy="2133560"/>
          </a:xfrm>
          <a:prstGeom prst="rect">
            <a:avLst/>
          </a:prstGeom>
        </p:spPr>
      </p:pic>
      <p:pic>
        <p:nvPicPr>
          <p:cNvPr id="11" name="Picture 10" descr="Logo&#10;&#10;Description automatically generated">
            <a:extLst>
              <a:ext uri="{FF2B5EF4-FFF2-40B4-BE49-F238E27FC236}">
                <a16:creationId xmlns:a16="http://schemas.microsoft.com/office/drawing/2014/main" id="{F2B06778-2E5A-54A1-E1C4-3F00DE8303EE}"/>
              </a:ext>
            </a:extLst>
          </p:cNvPr>
          <p:cNvPicPr>
            <a:picLocks noChangeAspect="1"/>
          </p:cNvPicPr>
          <p:nvPr/>
        </p:nvPicPr>
        <p:blipFill>
          <a:blip r:embed="rId4"/>
          <a:stretch>
            <a:fillRect/>
          </a:stretch>
        </p:blipFill>
        <p:spPr>
          <a:xfrm>
            <a:off x="4844770" y="422997"/>
            <a:ext cx="1687604" cy="1577031"/>
          </a:xfrm>
          <a:prstGeom prst="rect">
            <a:avLst/>
          </a:prstGeom>
        </p:spPr>
      </p:pic>
      <p:sp>
        <p:nvSpPr>
          <p:cNvPr id="4" name="TextBox 3">
            <a:extLst>
              <a:ext uri="{FF2B5EF4-FFF2-40B4-BE49-F238E27FC236}">
                <a16:creationId xmlns:a16="http://schemas.microsoft.com/office/drawing/2014/main" id="{F7AE5538-C5BA-730B-2A86-F6F4172E849B}"/>
              </a:ext>
            </a:extLst>
          </p:cNvPr>
          <p:cNvSpPr txBox="1"/>
          <p:nvPr/>
        </p:nvSpPr>
        <p:spPr>
          <a:xfrm>
            <a:off x="4507205" y="5630861"/>
            <a:ext cx="3149452" cy="977191"/>
          </a:xfrm>
          <a:prstGeom prst="rect">
            <a:avLst/>
          </a:prstGeom>
          <a:noFill/>
        </p:spPr>
        <p:txBody>
          <a:bodyPr wrap="none" rtlCol="0">
            <a:spAutoFit/>
          </a:bodyPr>
          <a:lstStyle/>
          <a:p>
            <a:pPr algn="ctr">
              <a:lnSpc>
                <a:spcPct val="150000"/>
              </a:lnSpc>
            </a:pPr>
            <a:r>
              <a:rPr lang="en-US" sz="2000" dirty="0">
                <a:solidFill>
                  <a:srgbClr val="FF0000"/>
                </a:solidFill>
                <a:latin typeface="Bierstadt" panose="020B0004020202020204" pitchFamily="34" charset="0"/>
              </a:rPr>
              <a:t>USENIX Security 2024</a:t>
            </a:r>
          </a:p>
          <a:p>
            <a:pPr algn="ctr">
              <a:lnSpc>
                <a:spcPct val="150000"/>
              </a:lnSpc>
            </a:pPr>
            <a:r>
              <a:rPr lang="en-US" sz="2000" i="1" dirty="0">
                <a:solidFill>
                  <a:srgbClr val="00B050"/>
                </a:solidFill>
                <a:latin typeface="Bierstadt" panose="020B0004020202020204" pitchFamily="34" charset="0"/>
              </a:rPr>
              <a:t>Philadelphia, Pennsylvania</a:t>
            </a:r>
          </a:p>
        </p:txBody>
      </p:sp>
      <p:pic>
        <p:nvPicPr>
          <p:cNvPr id="15" name="image3.jpg" descr="http://i630.photobucket.com/albums/uu25/bmaparts/bosch_logo_expo2010.jpg">
            <a:extLst>
              <a:ext uri="{FF2B5EF4-FFF2-40B4-BE49-F238E27FC236}">
                <a16:creationId xmlns:a16="http://schemas.microsoft.com/office/drawing/2014/main" id="{A7E98489-7F83-0C42-D464-95C7A4A37F76}"/>
              </a:ext>
            </a:extLst>
          </p:cNvPr>
          <p:cNvPicPr>
            <a:picLocks noChangeAspect="1"/>
          </p:cNvPicPr>
          <p:nvPr/>
        </p:nvPicPr>
        <p:blipFill rotWithShape="1">
          <a:blip r:embed="rId5"/>
          <a:srcRect l="5467" t="8734" r="5396"/>
          <a:stretch/>
        </p:blipFill>
        <p:spPr>
          <a:xfrm>
            <a:off x="7976937" y="708552"/>
            <a:ext cx="3324418" cy="1226461"/>
          </a:xfrm>
          <a:prstGeom prst="rect">
            <a:avLst/>
          </a:prstGeom>
          <a:ln w="12700">
            <a:miter lim="400000"/>
          </a:ln>
        </p:spPr>
      </p:pic>
      <p:pic>
        <p:nvPicPr>
          <p:cNvPr id="10" name="Picture 9" descr="A white sign with black text&#10;&#10;Description automatically generated">
            <a:extLst>
              <a:ext uri="{FF2B5EF4-FFF2-40B4-BE49-F238E27FC236}">
                <a16:creationId xmlns:a16="http://schemas.microsoft.com/office/drawing/2014/main" id="{D9FB804C-073E-C07B-5F33-0C72B2B86ABF}"/>
              </a:ext>
            </a:extLst>
          </p:cNvPr>
          <p:cNvPicPr>
            <a:picLocks noChangeAspect="1"/>
          </p:cNvPicPr>
          <p:nvPr/>
        </p:nvPicPr>
        <p:blipFill>
          <a:blip r:embed="rId6"/>
          <a:stretch>
            <a:fillRect/>
          </a:stretch>
        </p:blipFill>
        <p:spPr>
          <a:xfrm>
            <a:off x="8777610" y="5639795"/>
            <a:ext cx="3365403" cy="1218647"/>
          </a:xfrm>
          <a:prstGeom prst="rect">
            <a:avLst/>
          </a:prstGeom>
        </p:spPr>
      </p:pic>
      <p:pic>
        <p:nvPicPr>
          <p:cNvPr id="18" name="Picture 17" descr="A group of women in clothing&#10;&#10;Description automatically generated">
            <a:extLst>
              <a:ext uri="{FF2B5EF4-FFF2-40B4-BE49-F238E27FC236}">
                <a16:creationId xmlns:a16="http://schemas.microsoft.com/office/drawing/2014/main" id="{4E09453D-F05B-0201-4830-2C834A39611A}"/>
              </a:ext>
            </a:extLst>
          </p:cNvPr>
          <p:cNvPicPr>
            <a:picLocks noChangeAspect="1"/>
          </p:cNvPicPr>
          <p:nvPr/>
        </p:nvPicPr>
        <p:blipFill>
          <a:blip r:embed="rId7"/>
          <a:stretch>
            <a:fillRect/>
          </a:stretch>
        </p:blipFill>
        <p:spPr>
          <a:xfrm>
            <a:off x="73049" y="5426312"/>
            <a:ext cx="3032191" cy="1300465"/>
          </a:xfrm>
          <a:prstGeom prst="rect">
            <a:avLst/>
          </a:prstGeom>
        </p:spPr>
      </p:pic>
    </p:spTree>
    <p:extLst>
      <p:ext uri="{BB962C8B-B14F-4D97-AF65-F5344CB8AC3E}">
        <p14:creationId xmlns:p14="http://schemas.microsoft.com/office/powerpoint/2010/main" val="16529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Distributed Point Functions (DPFs)</a:t>
            </a:r>
          </a:p>
        </p:txBody>
      </p:sp>
      <p:sp>
        <p:nvSpPr>
          <p:cNvPr id="11" name="Slide Number Placeholder 10">
            <a:extLst>
              <a:ext uri="{FF2B5EF4-FFF2-40B4-BE49-F238E27FC236}">
                <a16:creationId xmlns:a16="http://schemas.microsoft.com/office/drawing/2014/main" id="{054FABAC-DA4C-9FC2-5AF4-0D60E0972B38}"/>
              </a:ext>
            </a:extLst>
          </p:cNvPr>
          <p:cNvSpPr>
            <a:spLocks noGrp="1"/>
          </p:cNvSpPr>
          <p:nvPr>
            <p:ph type="sldNum" sz="quarter" idx="12"/>
          </p:nvPr>
        </p:nvSpPr>
        <p:spPr/>
        <p:txBody>
          <a:bodyPr/>
          <a:lstStyle/>
          <a:p>
            <a:fld id="{C2D47E1E-16B8-6B43-8345-A36FFC908F81}" type="slidenum">
              <a:rPr lang="en-US" smtClean="0"/>
              <a:t>9</a:t>
            </a:fld>
            <a:endParaRPr lang="en-US"/>
          </a:p>
        </p:txBody>
      </p:sp>
      <p:sp>
        <p:nvSpPr>
          <p:cNvPr id="4" name="TextBox 3">
            <a:extLst>
              <a:ext uri="{FF2B5EF4-FFF2-40B4-BE49-F238E27FC236}">
                <a16:creationId xmlns:a16="http://schemas.microsoft.com/office/drawing/2014/main" id="{060DA299-8117-61BB-B01E-2A0C279A989E}"/>
              </a:ext>
            </a:extLst>
          </p:cNvPr>
          <p:cNvSpPr txBox="1"/>
          <p:nvPr/>
        </p:nvSpPr>
        <p:spPr>
          <a:xfrm>
            <a:off x="3046997" y="3244334"/>
            <a:ext cx="6093994" cy="369332"/>
          </a:xfrm>
          <a:prstGeom prst="rect">
            <a:avLst/>
          </a:prstGeom>
          <a:noFill/>
        </p:spPr>
        <p:txBody>
          <a:bodyPr wrap="square">
            <a:spAutoFit/>
          </a:bodyPr>
          <a:lstStyle/>
          <a:p>
            <a:endParaRPr lang="en-US" dirty="0"/>
          </a:p>
        </p:txBody>
      </p:sp>
      <p:sp>
        <p:nvSpPr>
          <p:cNvPr id="6" name="TextBox 5">
            <a:extLst>
              <a:ext uri="{FF2B5EF4-FFF2-40B4-BE49-F238E27FC236}">
                <a16:creationId xmlns:a16="http://schemas.microsoft.com/office/drawing/2014/main" id="{627E8A91-6A4A-6B14-17BF-08D51B5DE11E}"/>
              </a:ext>
            </a:extLst>
          </p:cNvPr>
          <p:cNvSpPr txBox="1"/>
          <p:nvPr/>
        </p:nvSpPr>
        <p:spPr>
          <a:xfrm>
            <a:off x="838200" y="1438222"/>
            <a:ext cx="10988842" cy="17081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Uses multiple servers to hide which element the user is retrieving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If at least one server is honest, an attacker cannot learn the index requested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Requires a linear scan over the entire array</a:t>
            </a:r>
          </a:p>
        </p:txBody>
      </p:sp>
      <p:pic>
        <p:nvPicPr>
          <p:cNvPr id="8" name="Picture 7" descr="A picture containing graphical user interface&#10;&#10;Description automatically generated">
            <a:extLst>
              <a:ext uri="{FF2B5EF4-FFF2-40B4-BE49-F238E27FC236}">
                <a16:creationId xmlns:a16="http://schemas.microsoft.com/office/drawing/2014/main" id="{F9ABD496-1759-5F15-6202-77080FF41BD3}"/>
              </a:ext>
            </a:extLst>
          </p:cNvPr>
          <p:cNvPicPr>
            <a:picLocks noChangeAspect="1"/>
          </p:cNvPicPr>
          <p:nvPr/>
        </p:nvPicPr>
        <p:blipFill>
          <a:blip r:embed="rId3"/>
          <a:stretch>
            <a:fillRect/>
          </a:stretch>
        </p:blipFill>
        <p:spPr>
          <a:xfrm flipH="1">
            <a:off x="3637167" y="3367208"/>
            <a:ext cx="811395" cy="811395"/>
          </a:xfrm>
          <a:prstGeom prst="rect">
            <a:avLst/>
          </a:prstGeom>
        </p:spPr>
      </p:pic>
      <p:pic>
        <p:nvPicPr>
          <p:cNvPr id="9" name="Picture 8" descr="Shape&#10;&#10;Description automatically generated">
            <a:extLst>
              <a:ext uri="{FF2B5EF4-FFF2-40B4-BE49-F238E27FC236}">
                <a16:creationId xmlns:a16="http://schemas.microsoft.com/office/drawing/2014/main" id="{250B41AB-866B-ED38-9FAE-BEA557C46288}"/>
              </a:ext>
            </a:extLst>
          </p:cNvPr>
          <p:cNvPicPr>
            <a:picLocks noChangeAspect="1"/>
          </p:cNvPicPr>
          <p:nvPr/>
        </p:nvPicPr>
        <p:blipFill>
          <a:blip r:embed="rId4"/>
          <a:stretch>
            <a:fillRect/>
          </a:stretch>
        </p:blipFill>
        <p:spPr>
          <a:xfrm>
            <a:off x="4228316" y="3476320"/>
            <a:ext cx="480178" cy="548775"/>
          </a:xfrm>
          <a:prstGeom prst="rect">
            <a:avLst/>
          </a:prstGeom>
        </p:spPr>
      </p:pic>
      <p:pic>
        <p:nvPicPr>
          <p:cNvPr id="10" name="Picture 9">
            <a:extLst>
              <a:ext uri="{FF2B5EF4-FFF2-40B4-BE49-F238E27FC236}">
                <a16:creationId xmlns:a16="http://schemas.microsoft.com/office/drawing/2014/main" id="{098AC0DC-D061-F6CE-F599-B63E446D6DF4}"/>
              </a:ext>
            </a:extLst>
          </p:cNvPr>
          <p:cNvPicPr>
            <a:picLocks noChangeAspect="1"/>
          </p:cNvPicPr>
          <p:nvPr/>
        </p:nvPicPr>
        <p:blipFill>
          <a:blip r:embed="rId5"/>
          <a:stretch>
            <a:fillRect/>
          </a:stretch>
        </p:blipFill>
        <p:spPr>
          <a:xfrm>
            <a:off x="3901719" y="3634399"/>
            <a:ext cx="281486" cy="28148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FDEE8AF8-A8FA-9E89-DABB-89A1454B7C34}"/>
              </a:ext>
            </a:extLst>
          </p:cNvPr>
          <p:cNvPicPr>
            <a:picLocks noChangeAspect="1"/>
          </p:cNvPicPr>
          <p:nvPr/>
        </p:nvPicPr>
        <p:blipFill>
          <a:blip r:embed="rId3"/>
          <a:stretch>
            <a:fillRect/>
          </a:stretch>
        </p:blipFill>
        <p:spPr>
          <a:xfrm flipH="1">
            <a:off x="3604088" y="4582456"/>
            <a:ext cx="811395" cy="811395"/>
          </a:xfrm>
          <a:prstGeom prst="rect">
            <a:avLst/>
          </a:prstGeom>
        </p:spPr>
      </p:pic>
      <p:pic>
        <p:nvPicPr>
          <p:cNvPr id="13" name="Picture 12" descr="Shape&#10;&#10;Description automatically generated">
            <a:extLst>
              <a:ext uri="{FF2B5EF4-FFF2-40B4-BE49-F238E27FC236}">
                <a16:creationId xmlns:a16="http://schemas.microsoft.com/office/drawing/2014/main" id="{0940CA99-9199-26A8-894A-8C1B4F5923DA}"/>
              </a:ext>
            </a:extLst>
          </p:cNvPr>
          <p:cNvPicPr>
            <a:picLocks noChangeAspect="1"/>
          </p:cNvPicPr>
          <p:nvPr/>
        </p:nvPicPr>
        <p:blipFill>
          <a:blip r:embed="rId4"/>
          <a:stretch>
            <a:fillRect/>
          </a:stretch>
        </p:blipFill>
        <p:spPr>
          <a:xfrm>
            <a:off x="4195237" y="4691568"/>
            <a:ext cx="480178" cy="548775"/>
          </a:xfrm>
          <a:prstGeom prst="rect">
            <a:avLst/>
          </a:prstGeom>
        </p:spPr>
      </p:pic>
      <p:pic>
        <p:nvPicPr>
          <p:cNvPr id="14" name="Picture 13">
            <a:extLst>
              <a:ext uri="{FF2B5EF4-FFF2-40B4-BE49-F238E27FC236}">
                <a16:creationId xmlns:a16="http://schemas.microsoft.com/office/drawing/2014/main" id="{6A3E1E33-7F06-8C89-2A06-ED1B3107B53D}"/>
              </a:ext>
            </a:extLst>
          </p:cNvPr>
          <p:cNvPicPr>
            <a:picLocks noChangeAspect="1"/>
          </p:cNvPicPr>
          <p:nvPr/>
        </p:nvPicPr>
        <p:blipFill>
          <a:blip r:embed="rId5"/>
          <a:stretch>
            <a:fillRect/>
          </a:stretch>
        </p:blipFill>
        <p:spPr>
          <a:xfrm>
            <a:off x="3868640" y="4849647"/>
            <a:ext cx="281486" cy="281486"/>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D37DA8A-9855-BAFE-4E7E-4C45C6F0181D}"/>
              </a:ext>
            </a:extLst>
          </p:cNvPr>
          <p:cNvPicPr>
            <a:picLocks noChangeAspect="1"/>
          </p:cNvPicPr>
          <p:nvPr/>
        </p:nvPicPr>
        <p:blipFill>
          <a:blip r:embed="rId3"/>
          <a:stretch>
            <a:fillRect/>
          </a:stretch>
        </p:blipFill>
        <p:spPr>
          <a:xfrm flipH="1">
            <a:off x="3601071" y="5806666"/>
            <a:ext cx="811395" cy="811395"/>
          </a:xfrm>
          <a:prstGeom prst="rect">
            <a:avLst/>
          </a:prstGeom>
        </p:spPr>
      </p:pic>
      <p:pic>
        <p:nvPicPr>
          <p:cNvPr id="16" name="Picture 15" descr="Shape&#10;&#10;Description automatically generated">
            <a:extLst>
              <a:ext uri="{FF2B5EF4-FFF2-40B4-BE49-F238E27FC236}">
                <a16:creationId xmlns:a16="http://schemas.microsoft.com/office/drawing/2014/main" id="{A56275D7-EDF7-C471-3082-813676A91CA0}"/>
              </a:ext>
            </a:extLst>
          </p:cNvPr>
          <p:cNvPicPr>
            <a:picLocks noChangeAspect="1"/>
          </p:cNvPicPr>
          <p:nvPr/>
        </p:nvPicPr>
        <p:blipFill>
          <a:blip r:embed="rId4"/>
          <a:stretch>
            <a:fillRect/>
          </a:stretch>
        </p:blipFill>
        <p:spPr>
          <a:xfrm>
            <a:off x="4192220" y="5915778"/>
            <a:ext cx="480178" cy="548775"/>
          </a:xfrm>
          <a:prstGeom prst="rect">
            <a:avLst/>
          </a:prstGeom>
        </p:spPr>
      </p:pic>
      <p:cxnSp>
        <p:nvCxnSpPr>
          <p:cNvPr id="18" name="Straight Arrow Connector 17">
            <a:extLst>
              <a:ext uri="{FF2B5EF4-FFF2-40B4-BE49-F238E27FC236}">
                <a16:creationId xmlns:a16="http://schemas.microsoft.com/office/drawing/2014/main" id="{3CD5EFCB-E1EC-F078-7386-CBFADEA40C5C}"/>
              </a:ext>
            </a:extLst>
          </p:cNvPr>
          <p:cNvCxnSpPr/>
          <p:nvPr/>
        </p:nvCxnSpPr>
        <p:spPr>
          <a:xfrm flipV="1">
            <a:off x="2075791" y="3595078"/>
            <a:ext cx="1448950" cy="139384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8C4B317-0CF0-D94B-0FF8-47883EF47BC5}"/>
              </a:ext>
            </a:extLst>
          </p:cNvPr>
          <p:cNvCxnSpPr>
            <a:cxnSpLocks/>
          </p:cNvCxnSpPr>
          <p:nvPr/>
        </p:nvCxnSpPr>
        <p:spPr>
          <a:xfrm>
            <a:off x="2075791" y="4988927"/>
            <a:ext cx="1448949"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9032FF-BC8E-6267-95BF-0321F1450ECD}"/>
              </a:ext>
            </a:extLst>
          </p:cNvPr>
          <p:cNvCxnSpPr>
            <a:cxnSpLocks/>
          </p:cNvCxnSpPr>
          <p:nvPr/>
        </p:nvCxnSpPr>
        <p:spPr>
          <a:xfrm>
            <a:off x="2075791" y="4988927"/>
            <a:ext cx="1448949" cy="139385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CA9BA4B-232A-F69F-CAA0-739B388E2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7457" y="4061930"/>
            <a:ext cx="288614" cy="288614"/>
          </a:xfrm>
          <a:prstGeom prst="rect">
            <a:avLst/>
          </a:prstGeom>
        </p:spPr>
      </p:pic>
      <p:pic>
        <p:nvPicPr>
          <p:cNvPr id="22" name="Picture 21">
            <a:extLst>
              <a:ext uri="{FF2B5EF4-FFF2-40B4-BE49-F238E27FC236}">
                <a16:creationId xmlns:a16="http://schemas.microsoft.com/office/drawing/2014/main" id="{5EEB4804-3C6C-E8E2-B288-6D6FBE9BD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0416" y="4817396"/>
            <a:ext cx="288614" cy="288614"/>
          </a:xfrm>
          <a:prstGeom prst="rect">
            <a:avLst/>
          </a:prstGeom>
        </p:spPr>
      </p:pic>
      <p:pic>
        <p:nvPicPr>
          <p:cNvPr id="23" name="Picture 22">
            <a:extLst>
              <a:ext uri="{FF2B5EF4-FFF2-40B4-BE49-F238E27FC236}">
                <a16:creationId xmlns:a16="http://schemas.microsoft.com/office/drawing/2014/main" id="{5E2400BA-41E6-6FBA-0DF7-392E7F2CDA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8390" y="5526253"/>
            <a:ext cx="288614" cy="288614"/>
          </a:xfrm>
          <a:prstGeom prst="rect">
            <a:avLst/>
          </a:prstGeom>
        </p:spPr>
      </p:pic>
      <p:pic>
        <p:nvPicPr>
          <p:cNvPr id="24" name="Picture 16">
            <a:extLst>
              <a:ext uri="{FF2B5EF4-FFF2-40B4-BE49-F238E27FC236}">
                <a16:creationId xmlns:a16="http://schemas.microsoft.com/office/drawing/2014/main" id="{930B024F-CBF1-EEFF-3AF2-C167B567DED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31" t="16923" r="18842"/>
          <a:stretch/>
        </p:blipFill>
        <p:spPr bwMode="auto">
          <a:xfrm>
            <a:off x="1311511" y="4390247"/>
            <a:ext cx="719169" cy="9710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7A9B573-4DC3-D566-7DC8-D55492FA5C04}"/>
                  </a:ext>
                </a:extLst>
              </p:cNvPr>
              <p:cNvSpPr txBox="1"/>
              <p:nvPr/>
            </p:nvSpPr>
            <p:spPr>
              <a:xfrm>
                <a:off x="2397704" y="3822431"/>
                <a:ext cx="4877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𝑄</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47A9B573-4DC3-D566-7DC8-D55492FA5C04}"/>
                  </a:ext>
                </a:extLst>
              </p:cNvPr>
              <p:cNvSpPr txBox="1">
                <a:spLocks noRot="1" noChangeAspect="1" noMove="1" noResize="1" noEditPoints="1" noAdjustHandles="1" noChangeArrowheads="1" noChangeShapeType="1" noTextEdit="1"/>
              </p:cNvSpPr>
              <p:nvPr/>
            </p:nvSpPr>
            <p:spPr>
              <a:xfrm>
                <a:off x="2397704" y="3822431"/>
                <a:ext cx="487762" cy="369332"/>
              </a:xfrm>
              <a:prstGeom prst="rect">
                <a:avLst/>
              </a:prstGeom>
              <a:blipFill>
                <a:blip r:embed="rId8"/>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BEA5C5-D627-DE2B-5055-D7D6F9B8E590}"/>
                  </a:ext>
                </a:extLst>
              </p:cNvPr>
              <p:cNvSpPr txBox="1"/>
              <p:nvPr/>
            </p:nvSpPr>
            <p:spPr>
              <a:xfrm>
                <a:off x="2364430" y="4647211"/>
                <a:ext cx="4930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𝑄</m:t>
                          </m:r>
                        </m:e>
                        <m:sub>
                          <m:r>
                            <a:rPr lang="en-US" b="0" i="1" smtClean="0">
                              <a:solidFill>
                                <a:srgbClr val="00B050"/>
                              </a:solidFill>
                              <a:latin typeface="Cambria Math" panose="02040503050406030204" pitchFamily="18" charset="0"/>
                            </a:rPr>
                            <m:t>2</m:t>
                          </m:r>
                        </m:sub>
                      </m:sSub>
                    </m:oMath>
                  </m:oMathPara>
                </a14:m>
                <a:endParaRPr lang="en-US" dirty="0">
                  <a:solidFill>
                    <a:srgbClr val="00B050"/>
                  </a:solidFill>
                </a:endParaRPr>
              </a:p>
            </p:txBody>
          </p:sp>
        </mc:Choice>
        <mc:Fallback xmlns="">
          <p:sp>
            <p:nvSpPr>
              <p:cNvPr id="26" name="TextBox 25">
                <a:extLst>
                  <a:ext uri="{FF2B5EF4-FFF2-40B4-BE49-F238E27FC236}">
                    <a16:creationId xmlns:a16="http://schemas.microsoft.com/office/drawing/2014/main" id="{B5BEA5C5-D627-DE2B-5055-D7D6F9B8E590}"/>
                  </a:ext>
                </a:extLst>
              </p:cNvPr>
              <p:cNvSpPr txBox="1">
                <a:spLocks noRot="1" noChangeAspect="1" noMove="1" noResize="1" noEditPoints="1" noAdjustHandles="1" noChangeArrowheads="1" noChangeShapeType="1" noTextEdit="1"/>
              </p:cNvSpPr>
              <p:nvPr/>
            </p:nvSpPr>
            <p:spPr>
              <a:xfrm>
                <a:off x="2364430" y="4647211"/>
                <a:ext cx="493084" cy="369332"/>
              </a:xfrm>
              <a:prstGeom prst="rect">
                <a:avLst/>
              </a:prstGeom>
              <a:blipFill>
                <a:blip r:embed="rId9"/>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ED9D974-84B7-8D8B-8A45-E0D493F5509F}"/>
                  </a:ext>
                </a:extLst>
              </p:cNvPr>
              <p:cNvSpPr txBox="1"/>
              <p:nvPr/>
            </p:nvSpPr>
            <p:spPr>
              <a:xfrm>
                <a:off x="2346648" y="5514994"/>
                <a:ext cx="4930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𝑄</m:t>
                          </m:r>
                        </m:e>
                        <m:sub>
                          <m:r>
                            <a:rPr lang="en-US" b="0" i="1" smtClean="0">
                              <a:solidFill>
                                <a:schemeClr val="accent1"/>
                              </a:solidFill>
                              <a:latin typeface="Cambria Math" panose="02040503050406030204" pitchFamily="18" charset="0"/>
                            </a:rPr>
                            <m:t>3</m:t>
                          </m:r>
                        </m:sub>
                      </m:sSub>
                    </m:oMath>
                  </m:oMathPara>
                </a14:m>
                <a:endParaRPr lang="en-US" dirty="0"/>
              </a:p>
            </p:txBody>
          </p:sp>
        </mc:Choice>
        <mc:Fallback xmlns="">
          <p:sp>
            <p:nvSpPr>
              <p:cNvPr id="27" name="TextBox 26">
                <a:extLst>
                  <a:ext uri="{FF2B5EF4-FFF2-40B4-BE49-F238E27FC236}">
                    <a16:creationId xmlns:a16="http://schemas.microsoft.com/office/drawing/2014/main" id="{FED9D974-84B7-8D8B-8A45-E0D493F5509F}"/>
                  </a:ext>
                </a:extLst>
              </p:cNvPr>
              <p:cNvSpPr txBox="1">
                <a:spLocks noRot="1" noChangeAspect="1" noMove="1" noResize="1" noEditPoints="1" noAdjustHandles="1" noChangeArrowheads="1" noChangeShapeType="1" noTextEdit="1"/>
              </p:cNvSpPr>
              <p:nvPr/>
            </p:nvSpPr>
            <p:spPr>
              <a:xfrm>
                <a:off x="2346648" y="5514994"/>
                <a:ext cx="493084"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0A592BD-D4D4-D15C-1CF0-CB2682C307D6}"/>
                  </a:ext>
                </a:extLst>
              </p:cNvPr>
              <p:cNvSpPr txBox="1"/>
              <p:nvPr/>
            </p:nvSpPr>
            <p:spPr>
              <a:xfrm>
                <a:off x="4674977" y="3589946"/>
                <a:ext cx="20504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600" b="0" i="1" smtClean="0">
                              <a:latin typeface="Cambria Math" panose="02040503050406030204" pitchFamily="18" charset="0"/>
                            </a:rPr>
                          </m:ctrlPr>
                        </m:mPr>
                        <m:m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m:t>
                                </m:r>
                              </m:sub>
                            </m:sSub>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1</m:t>
                                </m:r>
                              </m:sub>
                            </m:sSub>
                          </m:e>
                          <m:e>
                            <m:m>
                              <m:mPr>
                                <m:mcs>
                                  <m:mc>
                                    <m:mcPr>
                                      <m:count m:val="2"/>
                                      <m:mcJc m:val="center"/>
                                    </m:mcPr>
                                  </m:mc>
                                </m:mcs>
                                <m:ctrlPr>
                                  <a:rPr lang="en-US" sz="1600" b="0" i="1" smtClean="0">
                                    <a:latin typeface="Cambria Math" panose="02040503050406030204" pitchFamily="18" charset="0"/>
                                  </a:rPr>
                                </m:ctrlPr>
                              </m:mPr>
                              <m:m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2</m:t>
                                      </m:r>
                                    </m:sub>
                                  </m:sSub>
                                </m:e>
                                <m:e>
                                  <m:m>
                                    <m:mPr>
                                      <m:mcs>
                                        <m:mc>
                                          <m:mcPr>
                                            <m:count m:val="2"/>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m:t>
                                        </m:r>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𝑛</m:t>
                                            </m:r>
                                          </m:sub>
                                        </m:sSub>
                                      </m:e>
                                    </m:mr>
                                  </m:m>
                                </m:e>
                              </m:mr>
                            </m:m>
                          </m:e>
                        </m:mr>
                      </m:m>
                    </m:oMath>
                  </m:oMathPara>
                </a14:m>
                <a:endParaRPr lang="en-US" sz="1600" dirty="0"/>
              </a:p>
            </p:txBody>
          </p:sp>
        </mc:Choice>
        <mc:Fallback xmlns="">
          <p:sp>
            <p:nvSpPr>
              <p:cNvPr id="28" name="TextBox 27">
                <a:extLst>
                  <a:ext uri="{FF2B5EF4-FFF2-40B4-BE49-F238E27FC236}">
                    <a16:creationId xmlns:a16="http://schemas.microsoft.com/office/drawing/2014/main" id="{60A592BD-D4D4-D15C-1CF0-CB2682C307D6}"/>
                  </a:ext>
                </a:extLst>
              </p:cNvPr>
              <p:cNvSpPr txBox="1">
                <a:spLocks noRot="1" noChangeAspect="1" noMove="1" noResize="1" noEditPoints="1" noAdjustHandles="1" noChangeArrowheads="1" noChangeShapeType="1" noTextEdit="1"/>
              </p:cNvSpPr>
              <p:nvPr/>
            </p:nvSpPr>
            <p:spPr>
              <a:xfrm>
                <a:off x="4674977" y="3589946"/>
                <a:ext cx="2050433"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6EBB259-5BAB-3AA5-F519-4744CB1425D4}"/>
                  </a:ext>
                </a:extLst>
              </p:cNvPr>
              <p:cNvSpPr txBox="1"/>
              <p:nvPr/>
            </p:nvSpPr>
            <p:spPr>
              <a:xfrm>
                <a:off x="4676984" y="4818876"/>
                <a:ext cx="20504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600" b="0" i="1" smtClean="0">
                              <a:latin typeface="Cambria Math" panose="02040503050406030204" pitchFamily="18" charset="0"/>
                            </a:rPr>
                          </m:ctrlPr>
                        </m:mPr>
                        <m:m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m:t>
                                </m:r>
                              </m:sub>
                            </m:sSub>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1</m:t>
                                </m:r>
                              </m:sub>
                            </m:sSub>
                          </m:e>
                          <m:e>
                            <m:m>
                              <m:mPr>
                                <m:mcs>
                                  <m:mc>
                                    <m:mcPr>
                                      <m:count m:val="2"/>
                                      <m:mcJc m:val="center"/>
                                    </m:mcPr>
                                  </m:mc>
                                </m:mcs>
                                <m:ctrlPr>
                                  <a:rPr lang="en-US" sz="1600" b="0" i="1" smtClean="0">
                                    <a:latin typeface="Cambria Math" panose="02040503050406030204" pitchFamily="18" charset="0"/>
                                  </a:rPr>
                                </m:ctrlPr>
                              </m:mPr>
                              <m:m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2</m:t>
                                      </m:r>
                                    </m:sub>
                                  </m:sSub>
                                </m:e>
                                <m:e>
                                  <m:m>
                                    <m:mPr>
                                      <m:mcs>
                                        <m:mc>
                                          <m:mcPr>
                                            <m:count m:val="2"/>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m:t>
                                        </m:r>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𝑛</m:t>
                                            </m:r>
                                          </m:sub>
                                        </m:sSub>
                                      </m:e>
                                    </m:mr>
                                  </m:m>
                                </m:e>
                              </m:mr>
                            </m:m>
                          </m:e>
                        </m:mr>
                      </m:m>
                    </m:oMath>
                  </m:oMathPara>
                </a14:m>
                <a:endParaRPr lang="en-US" sz="1600" dirty="0"/>
              </a:p>
            </p:txBody>
          </p:sp>
        </mc:Choice>
        <mc:Fallback xmlns="">
          <p:sp>
            <p:nvSpPr>
              <p:cNvPr id="29" name="TextBox 28">
                <a:extLst>
                  <a:ext uri="{FF2B5EF4-FFF2-40B4-BE49-F238E27FC236}">
                    <a16:creationId xmlns:a16="http://schemas.microsoft.com/office/drawing/2014/main" id="{26EBB259-5BAB-3AA5-F519-4744CB1425D4}"/>
                  </a:ext>
                </a:extLst>
              </p:cNvPr>
              <p:cNvSpPr txBox="1">
                <a:spLocks noRot="1" noChangeAspect="1" noMove="1" noResize="1" noEditPoints="1" noAdjustHandles="1" noChangeArrowheads="1" noChangeShapeType="1" noTextEdit="1"/>
              </p:cNvSpPr>
              <p:nvPr/>
            </p:nvSpPr>
            <p:spPr>
              <a:xfrm>
                <a:off x="4676984" y="4818876"/>
                <a:ext cx="2050433"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91B06CF-6951-B0AF-D9EC-F05D269FC4C3}"/>
                  </a:ext>
                </a:extLst>
              </p:cNvPr>
              <p:cNvSpPr txBox="1"/>
              <p:nvPr/>
            </p:nvSpPr>
            <p:spPr>
              <a:xfrm>
                <a:off x="4708494" y="6043086"/>
                <a:ext cx="20504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600" b="0" i="1" smtClean="0">
                              <a:latin typeface="Cambria Math" panose="02040503050406030204" pitchFamily="18" charset="0"/>
                            </a:rPr>
                          </m:ctrlPr>
                        </m:mPr>
                        <m:m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m:t>
                                </m:r>
                              </m:sub>
                            </m:sSub>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1</m:t>
                                </m:r>
                              </m:sub>
                            </m:sSub>
                          </m:e>
                          <m:e>
                            <m:m>
                              <m:mPr>
                                <m:mcs>
                                  <m:mc>
                                    <m:mcPr>
                                      <m:count m:val="2"/>
                                      <m:mcJc m:val="center"/>
                                    </m:mcPr>
                                  </m:mc>
                                </m:mcs>
                                <m:ctrlPr>
                                  <a:rPr lang="en-US" sz="1600" b="0" i="1" smtClean="0">
                                    <a:latin typeface="Cambria Math" panose="02040503050406030204" pitchFamily="18" charset="0"/>
                                  </a:rPr>
                                </m:ctrlPr>
                              </m:mPr>
                              <m:m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2</m:t>
                                      </m:r>
                                    </m:sub>
                                  </m:sSub>
                                </m:e>
                                <m:e>
                                  <m:m>
                                    <m:mPr>
                                      <m:mcs>
                                        <m:mc>
                                          <m:mcPr>
                                            <m:count m:val="2"/>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m:t>
                                        </m:r>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𝑛</m:t>
                                            </m:r>
                                          </m:sub>
                                        </m:sSub>
                                      </m:e>
                                    </m:mr>
                                  </m:m>
                                </m:e>
                              </m:mr>
                            </m:m>
                          </m:e>
                        </m:mr>
                      </m:m>
                    </m:oMath>
                  </m:oMathPara>
                </a14:m>
                <a:endParaRPr lang="en-US" sz="1600" dirty="0"/>
              </a:p>
            </p:txBody>
          </p:sp>
        </mc:Choice>
        <mc:Fallback xmlns="">
          <p:sp>
            <p:nvSpPr>
              <p:cNvPr id="30" name="TextBox 29">
                <a:extLst>
                  <a:ext uri="{FF2B5EF4-FFF2-40B4-BE49-F238E27FC236}">
                    <a16:creationId xmlns:a16="http://schemas.microsoft.com/office/drawing/2014/main" id="{491B06CF-6951-B0AF-D9EC-F05D269FC4C3}"/>
                  </a:ext>
                </a:extLst>
              </p:cNvPr>
              <p:cNvSpPr txBox="1">
                <a:spLocks noRot="1" noChangeAspect="1" noMove="1" noResize="1" noEditPoints="1" noAdjustHandles="1" noChangeArrowheads="1" noChangeShapeType="1" noTextEdit="1"/>
              </p:cNvSpPr>
              <p:nvPr/>
            </p:nvSpPr>
            <p:spPr>
              <a:xfrm>
                <a:off x="4708494" y="6043086"/>
                <a:ext cx="2050433"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EFD3F41-B603-03CE-039B-F1C994113B7F}"/>
                  </a:ext>
                </a:extLst>
              </p:cNvPr>
              <p:cNvSpPr txBox="1"/>
              <p:nvPr/>
            </p:nvSpPr>
            <p:spPr>
              <a:xfrm>
                <a:off x="42642" y="4723902"/>
                <a:ext cx="1286571" cy="369332"/>
              </a:xfrm>
              <a:prstGeom prst="rect">
                <a:avLst/>
              </a:prstGeom>
              <a:noFill/>
            </p:spPr>
            <p:txBody>
              <a:bodyPr wrap="none" rtlCol="0">
                <a:spAutoFit/>
              </a:bodyPr>
              <a:lstStyle/>
              <a:p>
                <a:r>
                  <a:rPr lang="en-US" dirty="0">
                    <a:latin typeface="Bierstadt" panose="020B0004020202020204" pitchFamily="34" charset="0"/>
                  </a:rPr>
                  <a:t>Retrieve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a14:m>
                <a:endParaRPr lang="en-US" dirty="0">
                  <a:latin typeface="Bierstadt" panose="020B0004020202020204" pitchFamily="34" charset="0"/>
                </a:endParaRPr>
              </a:p>
            </p:txBody>
          </p:sp>
        </mc:Choice>
        <mc:Fallback xmlns="">
          <p:sp>
            <p:nvSpPr>
              <p:cNvPr id="31" name="TextBox 30">
                <a:extLst>
                  <a:ext uri="{FF2B5EF4-FFF2-40B4-BE49-F238E27FC236}">
                    <a16:creationId xmlns:a16="http://schemas.microsoft.com/office/drawing/2014/main" id="{3EFD3F41-B603-03CE-039B-F1C994113B7F}"/>
                  </a:ext>
                </a:extLst>
              </p:cNvPr>
              <p:cNvSpPr txBox="1">
                <a:spLocks noRot="1" noChangeAspect="1" noMove="1" noResize="1" noEditPoints="1" noAdjustHandles="1" noChangeArrowheads="1" noChangeShapeType="1" noTextEdit="1"/>
              </p:cNvSpPr>
              <p:nvPr/>
            </p:nvSpPr>
            <p:spPr>
              <a:xfrm>
                <a:off x="42642" y="4723902"/>
                <a:ext cx="1286571" cy="369332"/>
              </a:xfrm>
              <a:prstGeom prst="rect">
                <a:avLst/>
              </a:prstGeom>
              <a:blipFill>
                <a:blip r:embed="rId14"/>
                <a:stretch>
                  <a:fillRect l="-3922" t="-10000" b="-23333"/>
                </a:stretch>
              </a:blipFill>
            </p:spPr>
            <p:txBody>
              <a:bodyPr/>
              <a:lstStyle/>
              <a:p>
                <a:r>
                  <a:rPr lang="en-US">
                    <a:noFill/>
                  </a:rPr>
                  <a:t> </a:t>
                </a:r>
              </a:p>
            </p:txBody>
          </p:sp>
        </mc:Fallback>
      </mc:AlternateContent>
      <p:pic>
        <p:nvPicPr>
          <p:cNvPr id="32" name="Picture 31" descr="A picture containing graphical user interface&#10;&#10;Description automatically generated">
            <a:extLst>
              <a:ext uri="{FF2B5EF4-FFF2-40B4-BE49-F238E27FC236}">
                <a16:creationId xmlns:a16="http://schemas.microsoft.com/office/drawing/2014/main" id="{59800E98-FD28-B44A-CBB7-1433FB442B17}"/>
              </a:ext>
            </a:extLst>
          </p:cNvPr>
          <p:cNvPicPr>
            <a:picLocks noChangeAspect="1"/>
          </p:cNvPicPr>
          <p:nvPr/>
        </p:nvPicPr>
        <p:blipFill>
          <a:blip r:embed="rId3"/>
          <a:stretch>
            <a:fillRect/>
          </a:stretch>
        </p:blipFill>
        <p:spPr>
          <a:xfrm flipH="1">
            <a:off x="10045675" y="3301363"/>
            <a:ext cx="811395" cy="811395"/>
          </a:xfrm>
          <a:prstGeom prst="rect">
            <a:avLst/>
          </a:prstGeom>
        </p:spPr>
      </p:pic>
      <p:pic>
        <p:nvPicPr>
          <p:cNvPr id="33" name="Picture 32" descr="Shape&#10;&#10;Description automatically generated">
            <a:extLst>
              <a:ext uri="{FF2B5EF4-FFF2-40B4-BE49-F238E27FC236}">
                <a16:creationId xmlns:a16="http://schemas.microsoft.com/office/drawing/2014/main" id="{8053C037-9C34-95B2-9D26-A9AC774C4C6F}"/>
              </a:ext>
            </a:extLst>
          </p:cNvPr>
          <p:cNvPicPr>
            <a:picLocks noChangeAspect="1"/>
          </p:cNvPicPr>
          <p:nvPr/>
        </p:nvPicPr>
        <p:blipFill>
          <a:blip r:embed="rId4"/>
          <a:stretch>
            <a:fillRect/>
          </a:stretch>
        </p:blipFill>
        <p:spPr>
          <a:xfrm>
            <a:off x="10636824" y="3410475"/>
            <a:ext cx="480178" cy="548775"/>
          </a:xfrm>
          <a:prstGeom prst="rect">
            <a:avLst/>
          </a:prstGeom>
        </p:spPr>
      </p:pic>
      <p:pic>
        <p:nvPicPr>
          <p:cNvPr id="34" name="Picture 33">
            <a:extLst>
              <a:ext uri="{FF2B5EF4-FFF2-40B4-BE49-F238E27FC236}">
                <a16:creationId xmlns:a16="http://schemas.microsoft.com/office/drawing/2014/main" id="{8FD2487E-BC26-ACEF-49D4-D81A9DBECC43}"/>
              </a:ext>
            </a:extLst>
          </p:cNvPr>
          <p:cNvPicPr>
            <a:picLocks noChangeAspect="1"/>
          </p:cNvPicPr>
          <p:nvPr/>
        </p:nvPicPr>
        <p:blipFill>
          <a:blip r:embed="rId5"/>
          <a:stretch>
            <a:fillRect/>
          </a:stretch>
        </p:blipFill>
        <p:spPr>
          <a:xfrm>
            <a:off x="10310227" y="3568554"/>
            <a:ext cx="281486" cy="281486"/>
          </a:xfrm>
          <a:prstGeom prst="rect">
            <a:avLst/>
          </a:prstGeom>
        </p:spPr>
      </p:pic>
      <p:pic>
        <p:nvPicPr>
          <p:cNvPr id="35" name="Picture 34" descr="A picture containing graphical user interface&#10;&#10;Description automatically generated">
            <a:extLst>
              <a:ext uri="{FF2B5EF4-FFF2-40B4-BE49-F238E27FC236}">
                <a16:creationId xmlns:a16="http://schemas.microsoft.com/office/drawing/2014/main" id="{F960D54D-55A3-B6EA-964C-7ED48FC5E03D}"/>
              </a:ext>
            </a:extLst>
          </p:cNvPr>
          <p:cNvPicPr>
            <a:picLocks noChangeAspect="1"/>
          </p:cNvPicPr>
          <p:nvPr/>
        </p:nvPicPr>
        <p:blipFill>
          <a:blip r:embed="rId3"/>
          <a:stretch>
            <a:fillRect/>
          </a:stretch>
        </p:blipFill>
        <p:spPr>
          <a:xfrm flipH="1">
            <a:off x="10012596" y="4516611"/>
            <a:ext cx="811395" cy="811395"/>
          </a:xfrm>
          <a:prstGeom prst="rect">
            <a:avLst/>
          </a:prstGeom>
        </p:spPr>
      </p:pic>
      <p:pic>
        <p:nvPicPr>
          <p:cNvPr id="36" name="Picture 35" descr="Shape&#10;&#10;Description automatically generated">
            <a:extLst>
              <a:ext uri="{FF2B5EF4-FFF2-40B4-BE49-F238E27FC236}">
                <a16:creationId xmlns:a16="http://schemas.microsoft.com/office/drawing/2014/main" id="{14D262A1-5959-39EA-E7D3-7AC394A92D9C}"/>
              </a:ext>
            </a:extLst>
          </p:cNvPr>
          <p:cNvPicPr>
            <a:picLocks noChangeAspect="1"/>
          </p:cNvPicPr>
          <p:nvPr/>
        </p:nvPicPr>
        <p:blipFill>
          <a:blip r:embed="rId4"/>
          <a:stretch>
            <a:fillRect/>
          </a:stretch>
        </p:blipFill>
        <p:spPr>
          <a:xfrm>
            <a:off x="10603745" y="4625723"/>
            <a:ext cx="480178" cy="548775"/>
          </a:xfrm>
          <a:prstGeom prst="rect">
            <a:avLst/>
          </a:prstGeom>
        </p:spPr>
      </p:pic>
      <p:pic>
        <p:nvPicPr>
          <p:cNvPr id="37" name="Picture 36">
            <a:extLst>
              <a:ext uri="{FF2B5EF4-FFF2-40B4-BE49-F238E27FC236}">
                <a16:creationId xmlns:a16="http://schemas.microsoft.com/office/drawing/2014/main" id="{DAAF97E0-284A-C2A3-00F2-AE925898965F}"/>
              </a:ext>
            </a:extLst>
          </p:cNvPr>
          <p:cNvPicPr>
            <a:picLocks noChangeAspect="1"/>
          </p:cNvPicPr>
          <p:nvPr/>
        </p:nvPicPr>
        <p:blipFill>
          <a:blip r:embed="rId5"/>
          <a:stretch>
            <a:fillRect/>
          </a:stretch>
        </p:blipFill>
        <p:spPr>
          <a:xfrm>
            <a:off x="10277148" y="4783802"/>
            <a:ext cx="281486" cy="281486"/>
          </a:xfrm>
          <a:prstGeom prst="rect">
            <a:avLst/>
          </a:prstGeom>
        </p:spPr>
      </p:pic>
      <p:pic>
        <p:nvPicPr>
          <p:cNvPr id="38" name="Picture 37" descr="A picture containing graphical user interface&#10;&#10;Description automatically generated">
            <a:extLst>
              <a:ext uri="{FF2B5EF4-FFF2-40B4-BE49-F238E27FC236}">
                <a16:creationId xmlns:a16="http://schemas.microsoft.com/office/drawing/2014/main" id="{4A6AD420-A275-0565-DB95-D38CA47A4FE2}"/>
              </a:ext>
            </a:extLst>
          </p:cNvPr>
          <p:cNvPicPr>
            <a:picLocks noChangeAspect="1"/>
          </p:cNvPicPr>
          <p:nvPr/>
        </p:nvPicPr>
        <p:blipFill>
          <a:blip r:embed="rId3"/>
          <a:stretch>
            <a:fillRect/>
          </a:stretch>
        </p:blipFill>
        <p:spPr>
          <a:xfrm flipH="1">
            <a:off x="10009579" y="5740821"/>
            <a:ext cx="811395" cy="811395"/>
          </a:xfrm>
          <a:prstGeom prst="rect">
            <a:avLst/>
          </a:prstGeom>
        </p:spPr>
      </p:pic>
      <p:pic>
        <p:nvPicPr>
          <p:cNvPr id="39" name="Picture 38" descr="Shape&#10;&#10;Description automatically generated">
            <a:extLst>
              <a:ext uri="{FF2B5EF4-FFF2-40B4-BE49-F238E27FC236}">
                <a16:creationId xmlns:a16="http://schemas.microsoft.com/office/drawing/2014/main" id="{14AE4C68-6968-C9E3-12E1-5828F844C782}"/>
              </a:ext>
            </a:extLst>
          </p:cNvPr>
          <p:cNvPicPr>
            <a:picLocks noChangeAspect="1"/>
          </p:cNvPicPr>
          <p:nvPr/>
        </p:nvPicPr>
        <p:blipFill>
          <a:blip r:embed="rId4"/>
          <a:stretch>
            <a:fillRect/>
          </a:stretch>
        </p:blipFill>
        <p:spPr>
          <a:xfrm>
            <a:off x="10600728" y="5849933"/>
            <a:ext cx="480178" cy="548775"/>
          </a:xfrm>
          <a:prstGeom prst="rect">
            <a:avLst/>
          </a:prstGeom>
        </p:spPr>
      </p:pic>
      <p:cxnSp>
        <p:nvCxnSpPr>
          <p:cNvPr id="40" name="Straight Arrow Connector 39">
            <a:extLst>
              <a:ext uri="{FF2B5EF4-FFF2-40B4-BE49-F238E27FC236}">
                <a16:creationId xmlns:a16="http://schemas.microsoft.com/office/drawing/2014/main" id="{21933C56-E96A-81BB-7E43-0DA8AD40C20D}"/>
              </a:ext>
            </a:extLst>
          </p:cNvPr>
          <p:cNvCxnSpPr>
            <a:cxnSpLocks/>
          </p:cNvCxnSpPr>
          <p:nvPr/>
        </p:nvCxnSpPr>
        <p:spPr>
          <a:xfrm rot="10800000" flipV="1">
            <a:off x="8484299" y="3471177"/>
            <a:ext cx="1448950" cy="139384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3BB377B-3F18-DA38-96BA-701DE834B839}"/>
              </a:ext>
            </a:extLst>
          </p:cNvPr>
          <p:cNvCxnSpPr>
            <a:cxnSpLocks/>
          </p:cNvCxnSpPr>
          <p:nvPr/>
        </p:nvCxnSpPr>
        <p:spPr>
          <a:xfrm rot="10800000">
            <a:off x="8484299" y="4908568"/>
            <a:ext cx="1444752"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FE53BE4-D975-9E66-CB40-82BFF0F47BED}"/>
              </a:ext>
            </a:extLst>
          </p:cNvPr>
          <p:cNvCxnSpPr>
            <a:cxnSpLocks/>
          </p:cNvCxnSpPr>
          <p:nvPr/>
        </p:nvCxnSpPr>
        <p:spPr>
          <a:xfrm rot="10800000">
            <a:off x="8484299" y="4952110"/>
            <a:ext cx="1448949" cy="139385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4076BBA-FA8F-60F0-2065-723306A298E3}"/>
                  </a:ext>
                </a:extLst>
              </p:cNvPr>
              <p:cNvSpPr txBox="1"/>
              <p:nvPr/>
            </p:nvSpPr>
            <p:spPr>
              <a:xfrm>
                <a:off x="8820500" y="3828026"/>
                <a:ext cx="4830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47" name="TextBox 46">
                <a:extLst>
                  <a:ext uri="{FF2B5EF4-FFF2-40B4-BE49-F238E27FC236}">
                    <a16:creationId xmlns:a16="http://schemas.microsoft.com/office/drawing/2014/main" id="{D4076BBA-FA8F-60F0-2065-723306A298E3}"/>
                  </a:ext>
                </a:extLst>
              </p:cNvPr>
              <p:cNvSpPr txBox="1">
                <a:spLocks noRot="1" noChangeAspect="1" noMove="1" noResize="1" noEditPoints="1" noAdjustHandles="1" noChangeArrowheads="1" noChangeShapeType="1" noTextEdit="1"/>
              </p:cNvSpPr>
              <p:nvPr/>
            </p:nvSpPr>
            <p:spPr>
              <a:xfrm>
                <a:off x="8820500" y="3828026"/>
                <a:ext cx="483081"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E53752A-4446-E8EE-3D31-8305757B5216}"/>
                  </a:ext>
                </a:extLst>
              </p:cNvPr>
              <p:cNvSpPr txBox="1"/>
              <p:nvPr/>
            </p:nvSpPr>
            <p:spPr>
              <a:xfrm>
                <a:off x="8772938" y="4552790"/>
                <a:ext cx="4884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oMath>
                  </m:oMathPara>
                </a14:m>
                <a:endParaRPr lang="en-US" dirty="0">
                  <a:solidFill>
                    <a:srgbClr val="00B050"/>
                  </a:solidFill>
                </a:endParaRPr>
              </a:p>
            </p:txBody>
          </p:sp>
        </mc:Choice>
        <mc:Fallback xmlns="">
          <p:sp>
            <p:nvSpPr>
              <p:cNvPr id="48" name="TextBox 47">
                <a:extLst>
                  <a:ext uri="{FF2B5EF4-FFF2-40B4-BE49-F238E27FC236}">
                    <a16:creationId xmlns:a16="http://schemas.microsoft.com/office/drawing/2014/main" id="{DE53752A-4446-E8EE-3D31-8305757B5216}"/>
                  </a:ext>
                </a:extLst>
              </p:cNvPr>
              <p:cNvSpPr txBox="1">
                <a:spLocks noRot="1" noChangeAspect="1" noMove="1" noResize="1" noEditPoints="1" noAdjustHandles="1" noChangeArrowheads="1" noChangeShapeType="1" noTextEdit="1"/>
              </p:cNvSpPr>
              <p:nvPr/>
            </p:nvSpPr>
            <p:spPr>
              <a:xfrm>
                <a:off x="8772938" y="4552790"/>
                <a:ext cx="488402"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48BDC8B-1F9A-A5BB-E84C-87A416DE7B59}"/>
                  </a:ext>
                </a:extLst>
              </p:cNvPr>
              <p:cNvSpPr txBox="1"/>
              <p:nvPr/>
            </p:nvSpPr>
            <p:spPr>
              <a:xfrm>
                <a:off x="8727296" y="5396092"/>
                <a:ext cx="4884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𝑅</m:t>
                          </m:r>
                        </m:e>
                        <m:sub>
                          <m:r>
                            <a:rPr lang="en-US" b="0" i="1" smtClean="0">
                              <a:solidFill>
                                <a:schemeClr val="accent1"/>
                              </a:solidFill>
                              <a:latin typeface="Cambria Math" panose="02040503050406030204" pitchFamily="18" charset="0"/>
                            </a:rPr>
                            <m:t>3</m:t>
                          </m:r>
                        </m:sub>
                      </m:sSub>
                    </m:oMath>
                  </m:oMathPara>
                </a14:m>
                <a:endParaRPr lang="en-US" dirty="0">
                  <a:solidFill>
                    <a:schemeClr val="accent1"/>
                  </a:solidFill>
                </a:endParaRPr>
              </a:p>
            </p:txBody>
          </p:sp>
        </mc:Choice>
        <mc:Fallback xmlns="">
          <p:sp>
            <p:nvSpPr>
              <p:cNvPr id="49" name="TextBox 48">
                <a:extLst>
                  <a:ext uri="{FF2B5EF4-FFF2-40B4-BE49-F238E27FC236}">
                    <a16:creationId xmlns:a16="http://schemas.microsoft.com/office/drawing/2014/main" id="{248BDC8B-1F9A-A5BB-E84C-87A416DE7B59}"/>
                  </a:ext>
                </a:extLst>
              </p:cNvPr>
              <p:cNvSpPr txBox="1">
                <a:spLocks noRot="1" noChangeAspect="1" noMove="1" noResize="1" noEditPoints="1" noAdjustHandles="1" noChangeArrowheads="1" noChangeShapeType="1" noTextEdit="1"/>
              </p:cNvSpPr>
              <p:nvPr/>
            </p:nvSpPr>
            <p:spPr>
              <a:xfrm>
                <a:off x="8727296" y="5396092"/>
                <a:ext cx="488402"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585BE27-31AF-78F0-259C-071F3D74FA88}"/>
                  </a:ext>
                </a:extLst>
              </p:cNvPr>
              <p:cNvSpPr txBox="1"/>
              <p:nvPr/>
            </p:nvSpPr>
            <p:spPr>
              <a:xfrm>
                <a:off x="6808904" y="5373359"/>
                <a:ext cx="1761627" cy="646331"/>
              </a:xfrm>
              <a:prstGeom prst="rect">
                <a:avLst/>
              </a:prstGeom>
              <a:noFill/>
            </p:spPr>
            <p:txBody>
              <a:bodyPr wrap="square" rtlCol="0">
                <a:spAutoFit/>
              </a:bodyPr>
              <a:lstStyle/>
              <a:p>
                <a:pPr algn="r"/>
                <a:r>
                  <a:rPr lang="en-US" dirty="0">
                    <a:latin typeface="Bierstadt" panose="020B0004020202020204" pitchFamily="34" charset="0"/>
                  </a:rPr>
                  <a:t>Assemble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a14:m>
                <a:r>
                  <a:rPr lang="en-US" dirty="0">
                    <a:latin typeface="Bierstadt" panose="020B0004020202020204" pitchFamily="34" charset="0"/>
                  </a:rPr>
                  <a:t> from responses</a:t>
                </a:r>
              </a:p>
            </p:txBody>
          </p:sp>
        </mc:Choice>
        <mc:Fallback xmlns="">
          <p:sp>
            <p:nvSpPr>
              <p:cNvPr id="50" name="TextBox 49">
                <a:extLst>
                  <a:ext uri="{FF2B5EF4-FFF2-40B4-BE49-F238E27FC236}">
                    <a16:creationId xmlns:a16="http://schemas.microsoft.com/office/drawing/2014/main" id="{1585BE27-31AF-78F0-259C-071F3D74FA88}"/>
                  </a:ext>
                </a:extLst>
              </p:cNvPr>
              <p:cNvSpPr txBox="1">
                <a:spLocks noRot="1" noChangeAspect="1" noMove="1" noResize="1" noEditPoints="1" noAdjustHandles="1" noChangeArrowheads="1" noChangeShapeType="1" noTextEdit="1"/>
              </p:cNvSpPr>
              <p:nvPr/>
            </p:nvSpPr>
            <p:spPr>
              <a:xfrm>
                <a:off x="6808904" y="5373359"/>
                <a:ext cx="1761627" cy="646331"/>
              </a:xfrm>
              <a:prstGeom prst="rect">
                <a:avLst/>
              </a:prstGeom>
              <a:blipFill>
                <a:blip r:embed="rId18"/>
                <a:stretch>
                  <a:fillRect l="-719" t="-3846" r="-2878" b="-15385"/>
                </a:stretch>
              </a:blipFill>
            </p:spPr>
            <p:txBody>
              <a:bodyPr/>
              <a:lstStyle/>
              <a:p>
                <a:r>
                  <a:rPr lang="en-US">
                    <a:noFill/>
                  </a:rPr>
                  <a:t> </a:t>
                </a:r>
              </a:p>
            </p:txBody>
          </p:sp>
        </mc:Fallback>
      </mc:AlternateContent>
      <p:pic>
        <p:nvPicPr>
          <p:cNvPr id="52" name="Picture 51" descr="A logo of a network&#10;&#10;Description automatically generated">
            <a:extLst>
              <a:ext uri="{FF2B5EF4-FFF2-40B4-BE49-F238E27FC236}">
                <a16:creationId xmlns:a16="http://schemas.microsoft.com/office/drawing/2014/main" id="{A687715E-C513-000E-596A-8E169E0BEF55}"/>
              </a:ext>
            </a:extLst>
          </p:cNvPr>
          <p:cNvPicPr>
            <a:picLocks noChangeAspect="1"/>
          </p:cNvPicPr>
          <p:nvPr/>
        </p:nvPicPr>
        <p:blipFill>
          <a:blip r:embed="rId19"/>
          <a:stretch>
            <a:fillRect/>
          </a:stretch>
        </p:blipFill>
        <p:spPr>
          <a:xfrm>
            <a:off x="10748773" y="426897"/>
            <a:ext cx="1023840" cy="1023840"/>
          </a:xfrm>
          <a:prstGeom prst="rect">
            <a:avLst/>
          </a:prstGeom>
        </p:spPr>
      </p:pic>
      <p:pic>
        <p:nvPicPr>
          <p:cNvPr id="5" name="Picture 16">
            <a:extLst>
              <a:ext uri="{FF2B5EF4-FFF2-40B4-BE49-F238E27FC236}">
                <a16:creationId xmlns:a16="http://schemas.microsoft.com/office/drawing/2014/main" id="{8DE786F2-76EF-7FC5-6989-6DAD70232D7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31" t="16923" r="18842"/>
          <a:stretch/>
        </p:blipFill>
        <p:spPr bwMode="auto">
          <a:xfrm>
            <a:off x="7728223" y="4375351"/>
            <a:ext cx="719169" cy="97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25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25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25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250"/>
                                        <p:tgtEl>
                                          <p:spTgt spid="12"/>
                                        </p:tgtEl>
                                      </p:cBhvr>
                                    </p:animEffect>
                                  </p:childTnLst>
                                </p:cTn>
                              </p:par>
                              <p:par>
                                <p:cTn id="22" presetID="3"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250"/>
                                        <p:tgtEl>
                                          <p:spTgt spid="13"/>
                                        </p:tgtEl>
                                      </p:cBhvr>
                                    </p:animEffect>
                                  </p:childTnLst>
                                </p:cTn>
                              </p:par>
                              <p:par>
                                <p:cTn id="25" presetID="3"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250"/>
                                        <p:tgtEl>
                                          <p:spTgt spid="14"/>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250"/>
                                        <p:tgtEl>
                                          <p:spTgt spid="15"/>
                                        </p:tgtEl>
                                      </p:cBhvr>
                                    </p:animEffect>
                                  </p:childTnLst>
                                </p:cTn>
                              </p:par>
                              <p:par>
                                <p:cTn id="31" presetID="3"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250"/>
                                        <p:tgtEl>
                                          <p:spTgt spid="16"/>
                                        </p:tgtEl>
                                      </p:cBhvr>
                                    </p:animEffect>
                                  </p:childTnLst>
                                </p:cTn>
                              </p:par>
                              <p:par>
                                <p:cTn id="34" presetID="3"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250"/>
                                        <p:tgtEl>
                                          <p:spTgt spid="18"/>
                                        </p:tgtEl>
                                      </p:cBhvr>
                                    </p:animEffect>
                                  </p:childTnLst>
                                </p:cTn>
                              </p:par>
                              <p:par>
                                <p:cTn id="37" presetID="3"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250"/>
                                        <p:tgtEl>
                                          <p:spTgt spid="19"/>
                                        </p:tgtEl>
                                      </p:cBhvr>
                                    </p:animEffect>
                                  </p:childTnLst>
                                </p:cTn>
                              </p:par>
                              <p:par>
                                <p:cTn id="40" presetID="3" presetClass="entr" presetSubtype="1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250"/>
                                        <p:tgtEl>
                                          <p:spTgt spid="20"/>
                                        </p:tgtEl>
                                      </p:cBhvr>
                                    </p:animEffect>
                                  </p:childTnLst>
                                </p:cTn>
                              </p:par>
                              <p:par>
                                <p:cTn id="43" presetID="3"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250"/>
                                        <p:tgtEl>
                                          <p:spTgt spid="21"/>
                                        </p:tgtEl>
                                      </p:cBhvr>
                                    </p:animEffect>
                                  </p:childTnLst>
                                </p:cTn>
                              </p:par>
                              <p:par>
                                <p:cTn id="46" presetID="3" presetClass="entr" presetSubtype="1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250"/>
                                        <p:tgtEl>
                                          <p:spTgt spid="22"/>
                                        </p:tgtEl>
                                      </p:cBhvr>
                                    </p:animEffect>
                                  </p:childTnLst>
                                </p:cTn>
                              </p:par>
                              <p:par>
                                <p:cTn id="49" presetID="3" presetClass="entr" presetSubtype="1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250"/>
                                        <p:tgtEl>
                                          <p:spTgt spid="23"/>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250"/>
                                        <p:tgtEl>
                                          <p:spTgt spid="2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250"/>
                                        <p:tgtEl>
                                          <p:spTgt spid="25"/>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linds(horizontal)">
                                      <p:cBhvr>
                                        <p:cTn id="60" dur="250"/>
                                        <p:tgtEl>
                                          <p:spTgt spid="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250"/>
                                        <p:tgtEl>
                                          <p:spTgt spid="2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250"/>
                                        <p:tgtEl>
                                          <p:spTgt spid="2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250"/>
                                        <p:tgtEl>
                                          <p:spTgt spid="2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25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linds(horizontal)">
                                      <p:cBhvr>
                                        <p:cTn id="75" dur="25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blinds(horizontal)">
                                      <p:cBhvr>
                                        <p:cTn id="80" dur="250"/>
                                        <p:tgtEl>
                                          <p:spTgt spid="32"/>
                                        </p:tgtEl>
                                      </p:cBhvr>
                                    </p:animEffect>
                                  </p:childTnLst>
                                </p:cTn>
                              </p:par>
                              <p:par>
                                <p:cTn id="81" presetID="3" presetClass="entr" presetSubtype="1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linds(horizontal)">
                                      <p:cBhvr>
                                        <p:cTn id="83" dur="250"/>
                                        <p:tgtEl>
                                          <p:spTgt spid="33"/>
                                        </p:tgtEl>
                                      </p:cBhvr>
                                    </p:animEffect>
                                  </p:childTnLst>
                                </p:cTn>
                              </p:par>
                              <p:par>
                                <p:cTn id="84" presetID="3" presetClass="entr" presetSubtype="10" fill="hold"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blinds(horizontal)">
                                      <p:cBhvr>
                                        <p:cTn id="86" dur="250"/>
                                        <p:tgtEl>
                                          <p:spTgt spid="34"/>
                                        </p:tgtEl>
                                      </p:cBhvr>
                                    </p:animEffect>
                                  </p:childTnLst>
                                </p:cTn>
                              </p:par>
                              <p:par>
                                <p:cTn id="87" presetID="3" presetClass="entr" presetSubtype="10"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linds(horizontal)">
                                      <p:cBhvr>
                                        <p:cTn id="89" dur="250"/>
                                        <p:tgtEl>
                                          <p:spTgt spid="35"/>
                                        </p:tgtEl>
                                      </p:cBhvr>
                                    </p:animEffect>
                                  </p:childTnLst>
                                </p:cTn>
                              </p:par>
                              <p:par>
                                <p:cTn id="90" presetID="3" presetClass="entr" presetSubtype="1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blinds(horizontal)">
                                      <p:cBhvr>
                                        <p:cTn id="92" dur="250"/>
                                        <p:tgtEl>
                                          <p:spTgt spid="36"/>
                                        </p:tgtEl>
                                      </p:cBhvr>
                                    </p:animEffect>
                                  </p:childTnLst>
                                </p:cTn>
                              </p:par>
                              <p:par>
                                <p:cTn id="93" presetID="3" presetClass="entr" presetSubtype="10"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linds(horizontal)">
                                      <p:cBhvr>
                                        <p:cTn id="95" dur="250"/>
                                        <p:tgtEl>
                                          <p:spTgt spid="37"/>
                                        </p:tgtEl>
                                      </p:cBhvr>
                                    </p:animEffect>
                                  </p:childTnLst>
                                </p:cTn>
                              </p:par>
                              <p:par>
                                <p:cTn id="96" presetID="3" presetClass="entr" presetSubtype="1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linds(horizontal)">
                                      <p:cBhvr>
                                        <p:cTn id="98" dur="250"/>
                                        <p:tgtEl>
                                          <p:spTgt spid="38"/>
                                        </p:tgtEl>
                                      </p:cBhvr>
                                    </p:animEffect>
                                  </p:childTnLst>
                                </p:cTn>
                              </p:par>
                              <p:par>
                                <p:cTn id="99" presetID="3" presetClass="entr" presetSubtype="10"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blinds(horizontal)">
                                      <p:cBhvr>
                                        <p:cTn id="101" dur="250"/>
                                        <p:tgtEl>
                                          <p:spTgt spid="39"/>
                                        </p:tgtEl>
                                      </p:cBhvr>
                                    </p:animEffect>
                                  </p:childTnLst>
                                </p:cTn>
                              </p:par>
                              <p:par>
                                <p:cTn id="102" presetID="3" presetClass="entr" presetSubtype="1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blinds(horizontal)">
                                      <p:cBhvr>
                                        <p:cTn id="104" dur="250"/>
                                        <p:tgtEl>
                                          <p:spTgt spid="40"/>
                                        </p:tgtEl>
                                      </p:cBhvr>
                                    </p:animEffect>
                                  </p:childTnLst>
                                </p:cTn>
                              </p:par>
                              <p:par>
                                <p:cTn id="105" presetID="3" presetClass="entr" presetSubtype="1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blinds(horizontal)">
                                      <p:cBhvr>
                                        <p:cTn id="107" dur="250"/>
                                        <p:tgtEl>
                                          <p:spTgt spid="41"/>
                                        </p:tgtEl>
                                      </p:cBhvr>
                                    </p:animEffect>
                                  </p:childTnLst>
                                </p:cTn>
                              </p:par>
                              <p:par>
                                <p:cTn id="108" presetID="3" presetClass="entr" presetSubtype="10"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blinds(horizontal)">
                                      <p:cBhvr>
                                        <p:cTn id="110" dur="250"/>
                                        <p:tgtEl>
                                          <p:spTgt spid="42"/>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blinds(horizontal)">
                                      <p:cBhvr>
                                        <p:cTn id="113" dur="250"/>
                                        <p:tgtEl>
                                          <p:spTgt spid="47"/>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blinds(horizontal)">
                                      <p:cBhvr>
                                        <p:cTn id="116" dur="250"/>
                                        <p:tgtEl>
                                          <p:spTgt spid="48"/>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blinds(horizontal)">
                                      <p:cBhvr>
                                        <p:cTn id="119" dur="250"/>
                                        <p:tgtEl>
                                          <p:spTgt spid="49"/>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blinds(horizontal)">
                                      <p:cBhvr>
                                        <p:cTn id="122" dur="250"/>
                                        <p:tgtEl>
                                          <p:spTgt spid="50"/>
                                        </p:tgtEl>
                                      </p:cBhvr>
                                    </p:animEffect>
                                  </p:childTnLst>
                                </p:cTn>
                              </p:par>
                              <p:par>
                                <p:cTn id="123" presetID="3" presetClass="entr" presetSubtype="10" fill="hold" nodeType="with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blinds(horizontal)">
                                      <p:cBhvr>
                                        <p:cTn id="12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6" grpId="0"/>
      <p:bldP spid="27" grpId="0"/>
      <p:bldP spid="28" grpId="0"/>
      <p:bldP spid="29" grpId="0"/>
      <p:bldP spid="30" grpId="0"/>
      <p:bldP spid="31"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Leveraging DPFs to search</a:t>
            </a:r>
          </a:p>
        </p:txBody>
      </p:sp>
      <p:sp>
        <p:nvSpPr>
          <p:cNvPr id="11" name="Slide Number Placeholder 10">
            <a:extLst>
              <a:ext uri="{FF2B5EF4-FFF2-40B4-BE49-F238E27FC236}">
                <a16:creationId xmlns:a16="http://schemas.microsoft.com/office/drawing/2014/main" id="{054FABAC-DA4C-9FC2-5AF4-0D60E0972B38}"/>
              </a:ext>
            </a:extLst>
          </p:cNvPr>
          <p:cNvSpPr>
            <a:spLocks noGrp="1"/>
          </p:cNvSpPr>
          <p:nvPr>
            <p:ph type="sldNum" sz="quarter" idx="12"/>
          </p:nvPr>
        </p:nvSpPr>
        <p:spPr>
          <a:xfrm>
            <a:off x="8610600" y="6142990"/>
            <a:ext cx="2743200" cy="365125"/>
          </a:xfrm>
        </p:spPr>
        <p:txBody>
          <a:bodyPr/>
          <a:lstStyle/>
          <a:p>
            <a:fld id="{C2D47E1E-16B8-6B43-8345-A36FFC908F81}" type="slidenum">
              <a:rPr lang="en-US" smtClean="0"/>
              <a:t>10</a:t>
            </a:fld>
            <a:endParaRPr lang="en-US" dirty="0"/>
          </a:p>
        </p:txBody>
      </p:sp>
      <p:pic>
        <p:nvPicPr>
          <p:cNvPr id="4" name="Picture 3" descr="A key on a magnifying glass&#10;&#10;Description automatically generated">
            <a:extLst>
              <a:ext uri="{FF2B5EF4-FFF2-40B4-BE49-F238E27FC236}">
                <a16:creationId xmlns:a16="http://schemas.microsoft.com/office/drawing/2014/main" id="{C2801AFA-B450-4354-48E3-AC30D0554CE4}"/>
              </a:ext>
            </a:extLst>
          </p:cNvPr>
          <p:cNvPicPr>
            <a:picLocks noChangeAspect="1"/>
          </p:cNvPicPr>
          <p:nvPr/>
        </p:nvPicPr>
        <p:blipFill>
          <a:blip r:embed="rId3"/>
          <a:stretch>
            <a:fillRect/>
          </a:stretch>
        </p:blipFill>
        <p:spPr>
          <a:xfrm>
            <a:off x="10522857" y="238952"/>
            <a:ext cx="1440543" cy="1440543"/>
          </a:xfrm>
          <a:prstGeom prst="rect">
            <a:avLst/>
          </a:prstGeom>
        </p:spPr>
      </p:pic>
      <p:pic>
        <p:nvPicPr>
          <p:cNvPr id="8" name="Picture 7" descr="A key with a magnifying glass&#10;&#10;Description automatically generated">
            <a:extLst>
              <a:ext uri="{FF2B5EF4-FFF2-40B4-BE49-F238E27FC236}">
                <a16:creationId xmlns:a16="http://schemas.microsoft.com/office/drawing/2014/main" id="{27E8F172-ADCF-04FA-DA5D-13B777D27746}"/>
              </a:ext>
            </a:extLst>
          </p:cNvPr>
          <p:cNvPicPr>
            <a:picLocks noChangeAspect="1"/>
          </p:cNvPicPr>
          <p:nvPr/>
        </p:nvPicPr>
        <p:blipFill>
          <a:blip r:embed="rId4"/>
          <a:stretch>
            <a:fillRect/>
          </a:stretch>
        </p:blipFill>
        <p:spPr>
          <a:xfrm>
            <a:off x="147033" y="5538384"/>
            <a:ext cx="1260054" cy="1209212"/>
          </a:xfrm>
          <a:prstGeom prst="rect">
            <a:avLst/>
          </a:prstGeom>
        </p:spPr>
      </p:pic>
      <p:sp>
        <p:nvSpPr>
          <p:cNvPr id="13" name="TextBox 12">
            <a:extLst>
              <a:ext uri="{FF2B5EF4-FFF2-40B4-BE49-F238E27FC236}">
                <a16:creationId xmlns:a16="http://schemas.microsoft.com/office/drawing/2014/main" id="{7B9DF8C0-3D75-2886-B126-4C01B5A6ABB7}"/>
              </a:ext>
            </a:extLst>
          </p:cNvPr>
          <p:cNvSpPr txBox="1"/>
          <p:nvPr/>
        </p:nvSpPr>
        <p:spPr>
          <a:xfrm>
            <a:off x="838200" y="1794475"/>
            <a:ext cx="10227724" cy="461665"/>
          </a:xfrm>
          <a:prstGeom prst="rect">
            <a:avLst/>
          </a:prstGeom>
          <a:noFill/>
        </p:spPr>
        <p:txBody>
          <a:bodyPr wrap="square">
            <a:spAutoFit/>
          </a:bodyPr>
          <a:lstStyle/>
          <a:p>
            <a:r>
              <a:rPr lang="en-US" sz="2400" dirty="0">
                <a:solidFill>
                  <a:srgbClr val="002060"/>
                </a:solidFill>
                <a:latin typeface="Bierstadt" panose="020B0004020202020204" pitchFamily="34" charset="0"/>
              </a:rPr>
              <a:t>If at least one trust server is honest, MUSES hides search patterns</a:t>
            </a:r>
          </a:p>
        </p:txBody>
      </p:sp>
      <p:pic>
        <p:nvPicPr>
          <p:cNvPr id="14" name="Picture 18" descr="Related image">
            <a:extLst>
              <a:ext uri="{FF2B5EF4-FFF2-40B4-BE49-F238E27FC236}">
                <a16:creationId xmlns:a16="http://schemas.microsoft.com/office/drawing/2014/main" id="{4746D3FD-540E-03D5-58F0-531385AA0D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92" t="16923" r="18842"/>
          <a:stretch/>
        </p:blipFill>
        <p:spPr bwMode="auto">
          <a:xfrm>
            <a:off x="926297" y="3186546"/>
            <a:ext cx="480790" cy="6660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graphical user interface&#10;&#10;Description automatically generated">
            <a:extLst>
              <a:ext uri="{FF2B5EF4-FFF2-40B4-BE49-F238E27FC236}">
                <a16:creationId xmlns:a16="http://schemas.microsoft.com/office/drawing/2014/main" id="{3B6948FE-EAD2-C1FF-AEEF-1CB79C3BB5E5}"/>
              </a:ext>
            </a:extLst>
          </p:cNvPr>
          <p:cNvPicPr>
            <a:picLocks noChangeAspect="1"/>
          </p:cNvPicPr>
          <p:nvPr/>
        </p:nvPicPr>
        <p:blipFill>
          <a:blip r:embed="rId6"/>
          <a:stretch>
            <a:fillRect/>
          </a:stretch>
        </p:blipFill>
        <p:spPr>
          <a:xfrm flipH="1">
            <a:off x="7438253" y="3039845"/>
            <a:ext cx="811395" cy="811395"/>
          </a:xfrm>
          <a:prstGeom prst="rect">
            <a:avLst/>
          </a:prstGeom>
        </p:spPr>
      </p:pic>
      <p:pic>
        <p:nvPicPr>
          <p:cNvPr id="16" name="Picture 15" descr="Shape&#10;&#10;Description automatically generated">
            <a:extLst>
              <a:ext uri="{FF2B5EF4-FFF2-40B4-BE49-F238E27FC236}">
                <a16:creationId xmlns:a16="http://schemas.microsoft.com/office/drawing/2014/main" id="{A45910D7-322A-BA8D-EAE8-1527BF86EDA5}"/>
              </a:ext>
            </a:extLst>
          </p:cNvPr>
          <p:cNvPicPr>
            <a:picLocks noChangeAspect="1"/>
          </p:cNvPicPr>
          <p:nvPr/>
        </p:nvPicPr>
        <p:blipFill>
          <a:blip r:embed="rId7"/>
          <a:stretch>
            <a:fillRect/>
          </a:stretch>
        </p:blipFill>
        <p:spPr>
          <a:xfrm>
            <a:off x="8023201" y="3148957"/>
            <a:ext cx="480178" cy="548775"/>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9135C83F-6555-1F02-9FFD-D08181820373}"/>
              </a:ext>
            </a:extLst>
          </p:cNvPr>
          <p:cNvPicPr>
            <a:picLocks noChangeAspect="1"/>
          </p:cNvPicPr>
          <p:nvPr/>
        </p:nvPicPr>
        <p:blipFill>
          <a:blip r:embed="rId6"/>
          <a:stretch>
            <a:fillRect/>
          </a:stretch>
        </p:blipFill>
        <p:spPr>
          <a:xfrm flipH="1">
            <a:off x="8979522" y="3039845"/>
            <a:ext cx="811395" cy="811395"/>
          </a:xfrm>
          <a:prstGeom prst="rect">
            <a:avLst/>
          </a:prstGeom>
        </p:spPr>
      </p:pic>
      <p:pic>
        <p:nvPicPr>
          <p:cNvPr id="18" name="Picture 17" descr="Shape&#10;&#10;Description automatically generated">
            <a:extLst>
              <a:ext uri="{FF2B5EF4-FFF2-40B4-BE49-F238E27FC236}">
                <a16:creationId xmlns:a16="http://schemas.microsoft.com/office/drawing/2014/main" id="{8D7BB3E0-F35E-70B4-0159-16CEAADD8668}"/>
              </a:ext>
            </a:extLst>
          </p:cNvPr>
          <p:cNvPicPr>
            <a:picLocks noChangeAspect="1"/>
          </p:cNvPicPr>
          <p:nvPr/>
        </p:nvPicPr>
        <p:blipFill>
          <a:blip r:embed="rId7"/>
          <a:stretch>
            <a:fillRect/>
          </a:stretch>
        </p:blipFill>
        <p:spPr>
          <a:xfrm>
            <a:off x="9570671" y="3148957"/>
            <a:ext cx="480178" cy="548775"/>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22358F17-2FB0-2B82-E7F7-54545E20D7F1}"/>
              </a:ext>
            </a:extLst>
          </p:cNvPr>
          <p:cNvPicPr>
            <a:picLocks noChangeAspect="1"/>
          </p:cNvPicPr>
          <p:nvPr/>
        </p:nvPicPr>
        <p:blipFill>
          <a:blip r:embed="rId6"/>
          <a:stretch>
            <a:fillRect/>
          </a:stretch>
        </p:blipFill>
        <p:spPr>
          <a:xfrm flipH="1">
            <a:off x="10520792" y="3039845"/>
            <a:ext cx="811395" cy="811395"/>
          </a:xfrm>
          <a:prstGeom prst="rect">
            <a:avLst/>
          </a:prstGeom>
        </p:spPr>
      </p:pic>
      <p:pic>
        <p:nvPicPr>
          <p:cNvPr id="20" name="Picture 19" descr="Shape&#10;&#10;Description automatically generated">
            <a:extLst>
              <a:ext uri="{FF2B5EF4-FFF2-40B4-BE49-F238E27FC236}">
                <a16:creationId xmlns:a16="http://schemas.microsoft.com/office/drawing/2014/main" id="{D6496DCA-65B3-1807-1692-9CB0813FEBC6}"/>
              </a:ext>
            </a:extLst>
          </p:cNvPr>
          <p:cNvPicPr>
            <a:picLocks noChangeAspect="1"/>
          </p:cNvPicPr>
          <p:nvPr/>
        </p:nvPicPr>
        <p:blipFill>
          <a:blip r:embed="rId7"/>
          <a:stretch>
            <a:fillRect/>
          </a:stretch>
        </p:blipFill>
        <p:spPr>
          <a:xfrm>
            <a:off x="11111941" y="3148957"/>
            <a:ext cx="480178" cy="548775"/>
          </a:xfrm>
          <a:prstGeom prst="rect">
            <a:avLst/>
          </a:prstGeom>
        </p:spPr>
      </p:pic>
      <p:sp>
        <p:nvSpPr>
          <p:cNvPr id="21" name="Rounded Rectangle 20">
            <a:extLst>
              <a:ext uri="{FF2B5EF4-FFF2-40B4-BE49-F238E27FC236}">
                <a16:creationId xmlns:a16="http://schemas.microsoft.com/office/drawing/2014/main" id="{6439D8BC-C2A0-77A9-737B-50F37FD60056}"/>
              </a:ext>
            </a:extLst>
          </p:cNvPr>
          <p:cNvSpPr/>
          <p:nvPr/>
        </p:nvSpPr>
        <p:spPr>
          <a:xfrm>
            <a:off x="8744550" y="4490130"/>
            <a:ext cx="1281338" cy="634638"/>
          </a:xfrm>
          <a:prstGeom prst="roundRect">
            <a:avLst/>
          </a:prstGeom>
          <a:solidFill>
            <a:srgbClr val="861F4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i="0" u="none" strike="noStrike" cap="none" spc="0" normalizeH="0" baseline="0" dirty="0">
                <a:ln>
                  <a:noFill/>
                </a:ln>
                <a:solidFill>
                  <a:srgbClr val="FFFFFF"/>
                </a:solidFill>
                <a:effectLst/>
                <a:uFillTx/>
                <a:latin typeface="Bierstadt" panose="020B0004020202020204" pitchFamily="34" charset="0"/>
                <a:sym typeface="Helvetica Light"/>
              </a:rPr>
              <a:t>Oblivious Protocols</a:t>
            </a:r>
          </a:p>
        </p:txBody>
      </p:sp>
      <p:cxnSp>
        <p:nvCxnSpPr>
          <p:cNvPr id="22" name="Straight Arrow Connector 21">
            <a:extLst>
              <a:ext uri="{FF2B5EF4-FFF2-40B4-BE49-F238E27FC236}">
                <a16:creationId xmlns:a16="http://schemas.microsoft.com/office/drawing/2014/main" id="{0F6E5594-BF3A-6090-3F21-4AA47E21D6FF}"/>
              </a:ext>
            </a:extLst>
          </p:cNvPr>
          <p:cNvCxnSpPr>
            <a:cxnSpLocks/>
            <a:stCxn id="15" idx="2"/>
            <a:endCxn id="21" idx="1"/>
          </p:cNvCxnSpPr>
          <p:nvPr/>
        </p:nvCxnSpPr>
        <p:spPr>
          <a:xfrm>
            <a:off x="7843950" y="3851240"/>
            <a:ext cx="900600" cy="956209"/>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14CAD46-54FF-BF47-1D33-B228E71A6297}"/>
              </a:ext>
            </a:extLst>
          </p:cNvPr>
          <p:cNvCxnSpPr>
            <a:cxnSpLocks/>
            <a:stCxn id="17" idx="2"/>
            <a:endCxn id="21" idx="0"/>
          </p:cNvCxnSpPr>
          <p:nvPr/>
        </p:nvCxnSpPr>
        <p:spPr>
          <a:xfrm>
            <a:off x="9385219" y="3851240"/>
            <a:ext cx="0" cy="638890"/>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421078D-6E1A-2F71-9336-A3A4EE7C65BD}"/>
              </a:ext>
            </a:extLst>
          </p:cNvPr>
          <p:cNvCxnSpPr>
            <a:cxnSpLocks/>
            <a:stCxn id="19" idx="2"/>
            <a:endCxn id="21" idx="3"/>
          </p:cNvCxnSpPr>
          <p:nvPr/>
        </p:nvCxnSpPr>
        <p:spPr>
          <a:xfrm flipH="1">
            <a:off x="10025888" y="3851240"/>
            <a:ext cx="900601" cy="956209"/>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16">
            <a:extLst>
              <a:ext uri="{FF2B5EF4-FFF2-40B4-BE49-F238E27FC236}">
                <a16:creationId xmlns:a16="http://schemas.microsoft.com/office/drawing/2014/main" id="{A665021D-7BA2-C9E8-50D8-4F9FCD41B2E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631" t="16923" r="18842"/>
          <a:stretch/>
        </p:blipFill>
        <p:spPr bwMode="auto">
          <a:xfrm>
            <a:off x="8030461" y="5154708"/>
            <a:ext cx="439474" cy="5934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Related image">
            <a:extLst>
              <a:ext uri="{FF2B5EF4-FFF2-40B4-BE49-F238E27FC236}">
                <a16:creationId xmlns:a16="http://schemas.microsoft.com/office/drawing/2014/main" id="{8E0E2119-30A1-BBDF-EC8B-DD0943D15A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92" t="16923" r="18842"/>
          <a:stretch/>
        </p:blipFill>
        <p:spPr bwMode="auto">
          <a:xfrm>
            <a:off x="10472355" y="5200189"/>
            <a:ext cx="311836" cy="4439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Related image">
            <a:extLst>
              <a:ext uri="{FF2B5EF4-FFF2-40B4-BE49-F238E27FC236}">
                <a16:creationId xmlns:a16="http://schemas.microsoft.com/office/drawing/2014/main" id="{D0272CFD-97DC-FE97-1B3A-F6D27347A8B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376" t="16923" r="18841"/>
          <a:stretch/>
        </p:blipFill>
        <p:spPr bwMode="auto">
          <a:xfrm>
            <a:off x="9717929" y="5617398"/>
            <a:ext cx="312266" cy="4385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Related image">
            <a:extLst>
              <a:ext uri="{FF2B5EF4-FFF2-40B4-BE49-F238E27FC236}">
                <a16:creationId xmlns:a16="http://schemas.microsoft.com/office/drawing/2014/main" id="{E4E46D25-F2C1-23B1-F4DD-ACC1152E1A6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510" t="6456" r="17448"/>
          <a:stretch/>
        </p:blipFill>
        <p:spPr bwMode="auto">
          <a:xfrm>
            <a:off x="8864088" y="5601081"/>
            <a:ext cx="301284" cy="474440"/>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2F0FE773-FB14-9702-D13D-D8AC2AC0C360}"/>
              </a:ext>
            </a:extLst>
          </p:cNvPr>
          <p:cNvSpPr/>
          <p:nvPr/>
        </p:nvSpPr>
        <p:spPr>
          <a:xfrm>
            <a:off x="8910637" y="2505432"/>
            <a:ext cx="949164" cy="287729"/>
          </a:xfrm>
          <a:prstGeom prst="roundRect">
            <a:avLst/>
          </a:prstGeom>
          <a:solidFill>
            <a:srgbClr val="861F4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i="0" u="none" strike="noStrike" cap="none" spc="0" normalizeH="0" baseline="0" dirty="0">
                <a:ln>
                  <a:noFill/>
                </a:ln>
                <a:solidFill>
                  <a:srgbClr val="FFFFFF"/>
                </a:solidFill>
                <a:effectLst/>
                <a:uFillTx/>
                <a:latin typeface="Bierstadt" panose="020B0004020202020204" pitchFamily="34" charset="0"/>
                <a:sym typeface="Helvetica Light"/>
              </a:rPr>
              <a:t>Cloud</a:t>
            </a:r>
          </a:p>
        </p:txBody>
      </p:sp>
      <p:cxnSp>
        <p:nvCxnSpPr>
          <p:cNvPr id="30" name="Straight Arrow Connector 29">
            <a:extLst>
              <a:ext uri="{FF2B5EF4-FFF2-40B4-BE49-F238E27FC236}">
                <a16:creationId xmlns:a16="http://schemas.microsoft.com/office/drawing/2014/main" id="{3503FF43-45A6-06FB-3468-5971B1FAFA7F}"/>
              </a:ext>
            </a:extLst>
          </p:cNvPr>
          <p:cNvCxnSpPr>
            <a:cxnSpLocks/>
            <a:stCxn id="29" idx="2"/>
            <a:endCxn id="17" idx="0"/>
          </p:cNvCxnSpPr>
          <p:nvPr/>
        </p:nvCxnSpPr>
        <p:spPr>
          <a:xfrm>
            <a:off x="9385219" y="2793161"/>
            <a:ext cx="0" cy="246684"/>
          </a:xfrm>
          <a:prstGeom prst="straightConnector1">
            <a:avLst/>
          </a:prstGeom>
          <a:ln w="12700">
            <a:solidFill>
              <a:srgbClr val="861F4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CDD1DD34-5A51-A209-F9B3-E1EBC444A855}"/>
              </a:ext>
            </a:extLst>
          </p:cNvPr>
          <p:cNvCxnSpPr>
            <a:stCxn id="15" idx="0"/>
            <a:endCxn id="29" idx="1"/>
          </p:cNvCxnSpPr>
          <p:nvPr/>
        </p:nvCxnSpPr>
        <p:spPr>
          <a:xfrm rot="5400000" flipH="1" flipV="1">
            <a:off x="8182019" y="2311228"/>
            <a:ext cx="390548" cy="1066687"/>
          </a:xfrm>
          <a:prstGeom prst="bentConnector2">
            <a:avLst/>
          </a:prstGeom>
          <a:ln w="12700">
            <a:solidFill>
              <a:srgbClr val="861F4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191E09E7-A9B2-25D6-76DA-5ADF79944353}"/>
              </a:ext>
            </a:extLst>
          </p:cNvPr>
          <p:cNvCxnSpPr>
            <a:cxnSpLocks/>
            <a:stCxn id="19" idx="0"/>
            <a:endCxn id="29" idx="3"/>
          </p:cNvCxnSpPr>
          <p:nvPr/>
        </p:nvCxnSpPr>
        <p:spPr>
          <a:xfrm rot="16200000" flipV="1">
            <a:off x="10197871" y="2311227"/>
            <a:ext cx="390548" cy="1066688"/>
          </a:xfrm>
          <a:prstGeom prst="bentConnector2">
            <a:avLst/>
          </a:prstGeom>
          <a:ln w="12700">
            <a:solidFill>
              <a:srgbClr val="861F4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4E2108E-3752-DE06-C8EE-616660AD3103}"/>
              </a:ext>
            </a:extLst>
          </p:cNvPr>
          <p:cNvCxnSpPr>
            <a:cxnSpLocks/>
            <a:stCxn id="25" idx="3"/>
          </p:cNvCxnSpPr>
          <p:nvPr/>
        </p:nvCxnSpPr>
        <p:spPr>
          <a:xfrm flipV="1">
            <a:off x="8469935" y="5077693"/>
            <a:ext cx="301284" cy="373718"/>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68BF03-27B6-0853-29C1-6E97CE7E57B4}"/>
              </a:ext>
            </a:extLst>
          </p:cNvPr>
          <p:cNvCxnSpPr>
            <a:cxnSpLocks/>
            <a:stCxn id="28" idx="0"/>
          </p:cNvCxnSpPr>
          <p:nvPr/>
        </p:nvCxnSpPr>
        <p:spPr>
          <a:xfrm flipV="1">
            <a:off x="9014730" y="5120963"/>
            <a:ext cx="231239" cy="480118"/>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3D93D10-8A93-73AF-D210-3F93D92DE595}"/>
              </a:ext>
            </a:extLst>
          </p:cNvPr>
          <p:cNvCxnSpPr>
            <a:cxnSpLocks/>
            <a:stCxn id="27" idx="0"/>
          </p:cNvCxnSpPr>
          <p:nvPr/>
        </p:nvCxnSpPr>
        <p:spPr>
          <a:xfrm flipH="1" flipV="1">
            <a:off x="9717929" y="5154708"/>
            <a:ext cx="156133" cy="462690"/>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FD5B469-AFAB-8374-B29C-534B22F1787E}"/>
              </a:ext>
            </a:extLst>
          </p:cNvPr>
          <p:cNvCxnSpPr>
            <a:cxnSpLocks/>
            <a:stCxn id="26" idx="1"/>
          </p:cNvCxnSpPr>
          <p:nvPr/>
        </p:nvCxnSpPr>
        <p:spPr>
          <a:xfrm flipH="1" flipV="1">
            <a:off x="10025888" y="5113474"/>
            <a:ext cx="446467" cy="308685"/>
          </a:xfrm>
          <a:prstGeom prst="straightConnector1">
            <a:avLst/>
          </a:prstGeom>
          <a:ln w="6350">
            <a:solidFill>
              <a:srgbClr val="861F4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B30C1CE7-02E1-939F-19B8-4E24397AD44D}"/>
              </a:ext>
            </a:extLst>
          </p:cNvPr>
          <p:cNvPicPr>
            <a:picLocks noChangeAspect="1"/>
          </p:cNvPicPr>
          <p:nvPr/>
        </p:nvPicPr>
        <p:blipFill>
          <a:blip r:embed="rId11"/>
          <a:stretch>
            <a:fillRect/>
          </a:stretch>
        </p:blipFill>
        <p:spPr>
          <a:xfrm>
            <a:off x="7684561" y="3307163"/>
            <a:ext cx="281486" cy="281486"/>
          </a:xfrm>
          <a:prstGeom prst="rect">
            <a:avLst/>
          </a:prstGeom>
        </p:spPr>
      </p:pic>
      <p:pic>
        <p:nvPicPr>
          <p:cNvPr id="39" name="Picture 38">
            <a:extLst>
              <a:ext uri="{FF2B5EF4-FFF2-40B4-BE49-F238E27FC236}">
                <a16:creationId xmlns:a16="http://schemas.microsoft.com/office/drawing/2014/main" id="{AAF6A5A4-83F6-8474-5160-6BAB7C6E91E2}"/>
              </a:ext>
            </a:extLst>
          </p:cNvPr>
          <p:cNvPicPr>
            <a:picLocks noChangeAspect="1"/>
          </p:cNvPicPr>
          <p:nvPr/>
        </p:nvPicPr>
        <p:blipFill>
          <a:blip r:embed="rId11"/>
          <a:stretch>
            <a:fillRect/>
          </a:stretch>
        </p:blipFill>
        <p:spPr>
          <a:xfrm>
            <a:off x="9236601" y="3295379"/>
            <a:ext cx="281486" cy="281486"/>
          </a:xfrm>
          <a:prstGeom prst="rect">
            <a:avLst/>
          </a:prstGeom>
        </p:spPr>
      </p:pic>
      <p:sp>
        <p:nvSpPr>
          <p:cNvPr id="42" name="Cloud 41">
            <a:extLst>
              <a:ext uri="{FF2B5EF4-FFF2-40B4-BE49-F238E27FC236}">
                <a16:creationId xmlns:a16="http://schemas.microsoft.com/office/drawing/2014/main" id="{6BADA6AF-471A-CB9D-1800-0087F58C9AA1}"/>
              </a:ext>
            </a:extLst>
          </p:cNvPr>
          <p:cNvSpPr/>
          <p:nvPr/>
        </p:nvSpPr>
        <p:spPr>
          <a:xfrm>
            <a:off x="3947338" y="2721177"/>
            <a:ext cx="1799890" cy="1396627"/>
          </a:xfrm>
          <a:prstGeom prst="cloud">
            <a:avLst/>
          </a:prstGeom>
          <a:solidFill>
            <a:schemeClr val="accent5">
              <a:lumMod val="20000"/>
              <a:lumOff val="80000"/>
              <a:alpha val="99000"/>
            </a:schemeClr>
          </a:solidFill>
          <a:ln w="12700" cap="flat">
            <a:solidFill>
              <a:srgbClr val="0F2B4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5" name="Picture 44" descr="A picture containing graphical user interface&#10;&#10;Description automatically generated">
            <a:extLst>
              <a:ext uri="{FF2B5EF4-FFF2-40B4-BE49-F238E27FC236}">
                <a16:creationId xmlns:a16="http://schemas.microsoft.com/office/drawing/2014/main" id="{5E133FC9-8655-7FD3-B0AA-130F9D83F141}"/>
              </a:ext>
            </a:extLst>
          </p:cNvPr>
          <p:cNvPicPr>
            <a:picLocks noChangeAspect="1"/>
          </p:cNvPicPr>
          <p:nvPr/>
        </p:nvPicPr>
        <p:blipFill rotWithShape="1">
          <a:blip r:embed="rId6"/>
          <a:srcRect l="10059" r="19177"/>
          <a:stretch/>
        </p:blipFill>
        <p:spPr>
          <a:xfrm flipH="1">
            <a:off x="4245275" y="2970239"/>
            <a:ext cx="288339" cy="407467"/>
          </a:xfrm>
          <a:prstGeom prst="rect">
            <a:avLst/>
          </a:prstGeom>
        </p:spPr>
      </p:pic>
      <p:pic>
        <p:nvPicPr>
          <p:cNvPr id="46" name="Picture 45" descr="A picture containing graphical user interface&#10;&#10;Description automatically generated">
            <a:extLst>
              <a:ext uri="{FF2B5EF4-FFF2-40B4-BE49-F238E27FC236}">
                <a16:creationId xmlns:a16="http://schemas.microsoft.com/office/drawing/2014/main" id="{851E78FA-6439-A536-3C0E-992ED8BECC06}"/>
              </a:ext>
            </a:extLst>
          </p:cNvPr>
          <p:cNvPicPr>
            <a:picLocks noChangeAspect="1"/>
          </p:cNvPicPr>
          <p:nvPr/>
        </p:nvPicPr>
        <p:blipFill rotWithShape="1">
          <a:blip r:embed="rId6"/>
          <a:srcRect l="10059" r="19177"/>
          <a:stretch/>
        </p:blipFill>
        <p:spPr>
          <a:xfrm flipH="1">
            <a:off x="5194438" y="2970237"/>
            <a:ext cx="288340" cy="407469"/>
          </a:xfrm>
          <a:prstGeom prst="rect">
            <a:avLst/>
          </a:prstGeom>
        </p:spPr>
      </p:pic>
      <p:pic>
        <p:nvPicPr>
          <p:cNvPr id="47" name="Picture 46" descr="A picture containing graphical user interface&#10;&#10;Description automatically generated">
            <a:extLst>
              <a:ext uri="{FF2B5EF4-FFF2-40B4-BE49-F238E27FC236}">
                <a16:creationId xmlns:a16="http://schemas.microsoft.com/office/drawing/2014/main" id="{D5BE53FA-19FA-B47B-4DA7-EBD05C1EDAAE}"/>
              </a:ext>
            </a:extLst>
          </p:cNvPr>
          <p:cNvPicPr>
            <a:picLocks noChangeAspect="1"/>
          </p:cNvPicPr>
          <p:nvPr/>
        </p:nvPicPr>
        <p:blipFill rotWithShape="1">
          <a:blip r:embed="rId6"/>
          <a:srcRect l="10059" r="19177"/>
          <a:stretch/>
        </p:blipFill>
        <p:spPr>
          <a:xfrm flipH="1">
            <a:off x="4694874" y="3509921"/>
            <a:ext cx="295886" cy="418133"/>
          </a:xfrm>
          <a:prstGeom prst="rect">
            <a:avLst/>
          </a:prstGeom>
        </p:spPr>
      </p:pic>
      <p:pic>
        <p:nvPicPr>
          <p:cNvPr id="48" name="Picture 2" descr="Image result for evil icon png">
            <a:extLst>
              <a:ext uri="{FF2B5EF4-FFF2-40B4-BE49-F238E27FC236}">
                <a16:creationId xmlns:a16="http://schemas.microsoft.com/office/drawing/2014/main" id="{8A21F5DF-88E4-046A-69D4-D1F0178917A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257544" y="3063940"/>
            <a:ext cx="263800" cy="2710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evil icon png">
            <a:extLst>
              <a:ext uri="{FF2B5EF4-FFF2-40B4-BE49-F238E27FC236}">
                <a16:creationId xmlns:a16="http://schemas.microsoft.com/office/drawing/2014/main" id="{A696596E-1E6F-5380-7B04-0BA09C96BD23}"/>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710917" y="3619572"/>
            <a:ext cx="263800" cy="27107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close-up of a graph&#10;&#10;Description automatically generated">
            <a:extLst>
              <a:ext uri="{FF2B5EF4-FFF2-40B4-BE49-F238E27FC236}">
                <a16:creationId xmlns:a16="http://schemas.microsoft.com/office/drawing/2014/main" id="{B3E55354-B348-2BD3-F1F4-2FE492F73EA9}"/>
              </a:ext>
            </a:extLst>
          </p:cNvPr>
          <p:cNvPicPr>
            <a:picLocks noChangeAspect="1"/>
          </p:cNvPicPr>
          <p:nvPr/>
        </p:nvPicPr>
        <p:blipFill>
          <a:blip r:embed="rId13"/>
          <a:stretch>
            <a:fillRect/>
          </a:stretch>
        </p:blipFill>
        <p:spPr>
          <a:xfrm>
            <a:off x="4043312" y="4212024"/>
            <a:ext cx="1577743" cy="1272613"/>
          </a:xfrm>
          <a:prstGeom prst="rect">
            <a:avLst/>
          </a:prstGeom>
        </p:spPr>
      </p:pic>
      <p:cxnSp>
        <p:nvCxnSpPr>
          <p:cNvPr id="53" name="Straight Arrow Connector 52">
            <a:extLst>
              <a:ext uri="{FF2B5EF4-FFF2-40B4-BE49-F238E27FC236}">
                <a16:creationId xmlns:a16="http://schemas.microsoft.com/office/drawing/2014/main" id="{977D88D3-A2CD-4744-871E-02A08E3C8912}"/>
              </a:ext>
            </a:extLst>
          </p:cNvPr>
          <p:cNvCxnSpPr/>
          <p:nvPr/>
        </p:nvCxnSpPr>
        <p:spPr>
          <a:xfrm>
            <a:off x="1598488" y="3335015"/>
            <a:ext cx="219189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FB2BBF8-4505-F7A7-9E97-15D24DC90288}"/>
              </a:ext>
            </a:extLst>
          </p:cNvPr>
          <p:cNvCxnSpPr>
            <a:cxnSpLocks/>
          </p:cNvCxnSpPr>
          <p:nvPr/>
        </p:nvCxnSpPr>
        <p:spPr>
          <a:xfrm rot="10800000">
            <a:off x="1561858" y="3651272"/>
            <a:ext cx="219189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6" name="Picture 55" descr="A close-up of a graph&#10;&#10;Description automatically generated">
            <a:extLst>
              <a:ext uri="{FF2B5EF4-FFF2-40B4-BE49-F238E27FC236}">
                <a16:creationId xmlns:a16="http://schemas.microsoft.com/office/drawing/2014/main" id="{7B1F49C9-946F-D1BC-BA03-F37C3021597C}"/>
              </a:ext>
            </a:extLst>
          </p:cNvPr>
          <p:cNvPicPr>
            <a:picLocks noChangeAspect="1"/>
          </p:cNvPicPr>
          <p:nvPr/>
        </p:nvPicPr>
        <p:blipFill>
          <a:blip r:embed="rId14"/>
          <a:stretch>
            <a:fillRect/>
          </a:stretch>
        </p:blipFill>
        <p:spPr>
          <a:xfrm>
            <a:off x="315517" y="3914898"/>
            <a:ext cx="1702350" cy="1209209"/>
          </a:xfrm>
          <a:prstGeom prst="rect">
            <a:avLst/>
          </a:prstGeom>
        </p:spPr>
      </p:pic>
      <p:sp>
        <p:nvSpPr>
          <p:cNvPr id="57" name="TextBox 56">
            <a:extLst>
              <a:ext uri="{FF2B5EF4-FFF2-40B4-BE49-F238E27FC236}">
                <a16:creationId xmlns:a16="http://schemas.microsoft.com/office/drawing/2014/main" id="{7D0B979D-9A67-BFA1-3A32-AF7C8EBD9909}"/>
              </a:ext>
            </a:extLst>
          </p:cNvPr>
          <p:cNvSpPr txBox="1"/>
          <p:nvPr/>
        </p:nvSpPr>
        <p:spPr>
          <a:xfrm>
            <a:off x="2058657" y="3018315"/>
            <a:ext cx="1393779" cy="369332"/>
          </a:xfrm>
          <a:prstGeom prst="rect">
            <a:avLst/>
          </a:prstGeom>
          <a:noFill/>
        </p:spPr>
        <p:txBody>
          <a:bodyPr wrap="none" rtlCol="0">
            <a:spAutoFit/>
          </a:bodyPr>
          <a:lstStyle/>
          <a:p>
            <a:r>
              <a:rPr lang="en-US" dirty="0">
                <a:solidFill>
                  <a:srgbClr val="002060"/>
                </a:solidFill>
                <a:latin typeface="Bierstadt" panose="020B0004020202020204" pitchFamily="34" charset="0"/>
              </a:rPr>
              <a:t>DPF queries</a:t>
            </a:r>
          </a:p>
        </p:txBody>
      </p:sp>
      <p:sp>
        <p:nvSpPr>
          <p:cNvPr id="58" name="TextBox 57">
            <a:extLst>
              <a:ext uri="{FF2B5EF4-FFF2-40B4-BE49-F238E27FC236}">
                <a16:creationId xmlns:a16="http://schemas.microsoft.com/office/drawing/2014/main" id="{F684FF6B-03D7-A5D3-2249-87D1E916016F}"/>
              </a:ext>
            </a:extLst>
          </p:cNvPr>
          <p:cNvSpPr txBox="1"/>
          <p:nvPr/>
        </p:nvSpPr>
        <p:spPr>
          <a:xfrm>
            <a:off x="2102237" y="3622810"/>
            <a:ext cx="1285352" cy="369332"/>
          </a:xfrm>
          <a:prstGeom prst="rect">
            <a:avLst/>
          </a:prstGeom>
          <a:noFill/>
        </p:spPr>
        <p:txBody>
          <a:bodyPr wrap="none" rtlCol="0">
            <a:spAutoFit/>
          </a:bodyPr>
          <a:lstStyle/>
          <a:p>
            <a:r>
              <a:rPr lang="en-US" dirty="0">
                <a:solidFill>
                  <a:srgbClr val="002060"/>
                </a:solidFill>
                <a:latin typeface="Bierstadt" panose="020B0004020202020204" pitchFamily="34" charset="0"/>
              </a:rPr>
              <a:t>Responses</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11D7953-6BE1-084C-BD87-2B503AED13A5}"/>
                  </a:ext>
                </a:extLst>
              </p:cNvPr>
              <p:cNvSpPr txBox="1"/>
              <p:nvPr/>
            </p:nvSpPr>
            <p:spPr>
              <a:xfrm>
                <a:off x="7110205" y="3070804"/>
                <a:ext cx="462498" cy="732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FF0000"/>
                              </a:solidFill>
                              <a:latin typeface="Cambria Math" panose="02040503050406030204" pitchFamily="18" charset="0"/>
                            </a:rPr>
                          </m:ctrlPr>
                        </m:dPr>
                        <m:e>
                          <m:m>
                            <m:mPr>
                              <m:mcs>
                                <m:mc>
                                  <m:mcPr>
                                    <m:count m:val="1"/>
                                    <m:mcJc m:val="center"/>
                                  </m:mcPr>
                                </m:mc>
                              </m:mcs>
                              <m:ctrlPr>
                                <a:rPr lang="en-US"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2</m:t>
                                </m:r>
                              </m:e>
                            </m:mr>
                            <m:mr>
                              <m:e>
                                <m:r>
                                  <a:rPr lang="en-US" b="0" i="1" smtClean="0">
                                    <a:solidFill>
                                      <a:srgbClr val="FF0000"/>
                                    </a:solidFill>
                                    <a:latin typeface="Cambria Math" panose="02040503050406030204" pitchFamily="18" charset="0"/>
                                  </a:rPr>
                                  <m:t>5</m:t>
                                </m:r>
                              </m:e>
                            </m:mr>
                            <m:mr>
                              <m:e>
                                <m:r>
                                  <a:rPr lang="en-US" b="0" i="1" smtClean="0">
                                    <a:solidFill>
                                      <a:srgbClr val="FF0000"/>
                                    </a:solidFill>
                                    <a:latin typeface="Cambria Math" panose="02040503050406030204" pitchFamily="18" charset="0"/>
                                  </a:rPr>
                                  <m:t>0</m:t>
                                </m:r>
                              </m:e>
                            </m:mr>
                          </m:m>
                        </m:e>
                      </m:d>
                    </m:oMath>
                  </m:oMathPara>
                </a14:m>
                <a:endParaRPr lang="en-US" dirty="0">
                  <a:solidFill>
                    <a:srgbClr val="FF0000"/>
                  </a:solidFill>
                </a:endParaRPr>
              </a:p>
            </p:txBody>
          </p:sp>
        </mc:Choice>
        <mc:Fallback xmlns="">
          <p:sp>
            <p:nvSpPr>
              <p:cNvPr id="60" name="TextBox 59">
                <a:extLst>
                  <a:ext uri="{FF2B5EF4-FFF2-40B4-BE49-F238E27FC236}">
                    <a16:creationId xmlns:a16="http://schemas.microsoft.com/office/drawing/2014/main" id="{B11D7953-6BE1-084C-BD87-2B503AED13A5}"/>
                  </a:ext>
                </a:extLst>
              </p:cNvPr>
              <p:cNvSpPr txBox="1">
                <a:spLocks noRot="1" noChangeAspect="1" noMove="1" noResize="1" noEditPoints="1" noAdjustHandles="1" noChangeArrowheads="1" noChangeShapeType="1" noTextEdit="1"/>
              </p:cNvSpPr>
              <p:nvPr/>
            </p:nvSpPr>
            <p:spPr>
              <a:xfrm>
                <a:off x="7110205" y="3070804"/>
                <a:ext cx="462498" cy="732573"/>
              </a:xfrm>
              <a:prstGeom prst="rect">
                <a:avLst/>
              </a:prstGeom>
              <a:blipFill>
                <a:blip r:embed="rId15"/>
                <a:stretch>
                  <a:fillRect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6647548-3C0F-201C-D398-86D9F4AB54FC}"/>
                  </a:ext>
                </a:extLst>
              </p:cNvPr>
              <p:cNvSpPr txBox="1"/>
              <p:nvPr/>
            </p:nvSpPr>
            <p:spPr>
              <a:xfrm>
                <a:off x="8667264" y="3062809"/>
                <a:ext cx="462498" cy="731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B050"/>
                              </a:solidFill>
                              <a:latin typeface="Cambria Math" panose="02040503050406030204" pitchFamily="18" charset="0"/>
                            </a:rPr>
                          </m:ctrlPr>
                        </m:dPr>
                        <m:e>
                          <m:m>
                            <m:mPr>
                              <m:mcs>
                                <m:mc>
                                  <m:mcPr>
                                    <m:count m:val="1"/>
                                    <m:mcJc m:val="center"/>
                                  </m:mcPr>
                                </m:mc>
                              </m:mcs>
                              <m:ctrlPr>
                                <a:rPr lang="en-US" i="1" smtClean="0">
                                  <a:solidFill>
                                    <a:srgbClr val="00B050"/>
                                  </a:solidFill>
                                  <a:latin typeface="Cambria Math" panose="02040503050406030204" pitchFamily="18" charset="0"/>
                                </a:rPr>
                              </m:ctrlPr>
                            </m:mPr>
                            <m:mr>
                              <m:e>
                                <m:r>
                                  <m:rPr>
                                    <m:brk m:alnAt="7"/>
                                  </m:rPr>
                                  <a:rPr lang="en-US" b="0" i="1" smtClean="0">
                                    <a:solidFill>
                                      <a:srgbClr val="00B050"/>
                                    </a:solidFill>
                                    <a:latin typeface="Cambria Math" panose="02040503050406030204" pitchFamily="18" charset="0"/>
                                  </a:rPr>
                                  <m:t>4</m:t>
                                </m:r>
                              </m:e>
                            </m:mr>
                            <m:mr>
                              <m:e>
                                <m:r>
                                  <a:rPr lang="en-US" b="0" i="1" smtClean="0">
                                    <a:solidFill>
                                      <a:srgbClr val="00B050"/>
                                    </a:solidFill>
                                    <a:latin typeface="Cambria Math" panose="02040503050406030204" pitchFamily="18" charset="0"/>
                                  </a:rPr>
                                  <m:t>7</m:t>
                                </m:r>
                              </m:e>
                            </m:mr>
                            <m:mr>
                              <m:e>
                                <m:r>
                                  <a:rPr lang="en-US" b="0" i="1" smtClean="0">
                                    <a:solidFill>
                                      <a:srgbClr val="00B050"/>
                                    </a:solidFill>
                                    <a:latin typeface="Cambria Math" panose="02040503050406030204" pitchFamily="18" charset="0"/>
                                  </a:rPr>
                                  <m:t>3</m:t>
                                </m:r>
                              </m:e>
                            </m:mr>
                          </m:m>
                        </m:e>
                      </m:d>
                    </m:oMath>
                  </m:oMathPara>
                </a14:m>
                <a:endParaRPr lang="en-US" dirty="0">
                  <a:solidFill>
                    <a:srgbClr val="00B050"/>
                  </a:solidFill>
                </a:endParaRPr>
              </a:p>
            </p:txBody>
          </p:sp>
        </mc:Choice>
        <mc:Fallback xmlns="">
          <p:sp>
            <p:nvSpPr>
              <p:cNvPr id="61" name="TextBox 60">
                <a:extLst>
                  <a:ext uri="{FF2B5EF4-FFF2-40B4-BE49-F238E27FC236}">
                    <a16:creationId xmlns:a16="http://schemas.microsoft.com/office/drawing/2014/main" id="{66647548-3C0F-201C-D398-86D9F4AB54FC}"/>
                  </a:ext>
                </a:extLst>
              </p:cNvPr>
              <p:cNvSpPr txBox="1">
                <a:spLocks noRot="1" noChangeAspect="1" noMove="1" noResize="1" noEditPoints="1" noAdjustHandles="1" noChangeArrowheads="1" noChangeShapeType="1" noTextEdit="1"/>
              </p:cNvSpPr>
              <p:nvPr/>
            </p:nvSpPr>
            <p:spPr>
              <a:xfrm>
                <a:off x="8667264" y="3062809"/>
                <a:ext cx="462498" cy="731547"/>
              </a:xfrm>
              <a:prstGeom prst="rect">
                <a:avLst/>
              </a:prstGeom>
              <a:blipFill>
                <a:blip r:embed="rId16"/>
                <a:stretch>
                  <a:fillRect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83B8C95-B2E7-BA87-80F9-A819724CBF1A}"/>
                  </a:ext>
                </a:extLst>
              </p:cNvPr>
              <p:cNvSpPr txBox="1"/>
              <p:nvPr/>
            </p:nvSpPr>
            <p:spPr>
              <a:xfrm>
                <a:off x="10220659" y="3062776"/>
                <a:ext cx="462498" cy="732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70C0"/>
                              </a:solidFill>
                              <a:latin typeface="Cambria Math" panose="02040503050406030204" pitchFamily="18" charset="0"/>
                            </a:rPr>
                          </m:ctrlPr>
                        </m:dPr>
                        <m:e>
                          <m:m>
                            <m:mPr>
                              <m:mcs>
                                <m:mc>
                                  <m:mcPr>
                                    <m:count m:val="1"/>
                                    <m:mcJc m:val="center"/>
                                  </m:mcPr>
                                </m:mc>
                              </m:mcs>
                              <m:ctrlPr>
                                <a:rPr lang="en-US" i="1" smtClean="0">
                                  <a:solidFill>
                                    <a:srgbClr val="0070C0"/>
                                  </a:solidFill>
                                  <a:latin typeface="Cambria Math" panose="02040503050406030204" pitchFamily="18" charset="0"/>
                                </a:rPr>
                              </m:ctrlPr>
                            </m:mPr>
                            <m:mr>
                              <m:e>
                                <m:r>
                                  <m:rPr>
                                    <m:brk m:alnAt="7"/>
                                  </m:rPr>
                                  <a:rPr lang="en-US" b="0" i="1" smtClean="0">
                                    <a:solidFill>
                                      <a:srgbClr val="0070C0"/>
                                    </a:solidFill>
                                    <a:latin typeface="Cambria Math" panose="02040503050406030204" pitchFamily="18" charset="0"/>
                                  </a:rPr>
                                  <m:t>3</m:t>
                                </m:r>
                              </m:e>
                            </m:mr>
                            <m:mr>
                              <m:e>
                                <m:r>
                                  <a:rPr lang="en-US" b="0" i="1" smtClean="0">
                                    <a:solidFill>
                                      <a:srgbClr val="0070C0"/>
                                    </a:solidFill>
                                    <a:latin typeface="Cambria Math" panose="02040503050406030204" pitchFamily="18" charset="0"/>
                                  </a:rPr>
                                  <m:t>4</m:t>
                                </m:r>
                              </m:e>
                            </m:mr>
                            <m:mr>
                              <m:e>
                                <m:r>
                                  <a:rPr lang="en-US" b="0" i="1" smtClean="0">
                                    <a:solidFill>
                                      <a:srgbClr val="0070C0"/>
                                    </a:solidFill>
                                    <a:latin typeface="Cambria Math" panose="02040503050406030204" pitchFamily="18" charset="0"/>
                                  </a:rPr>
                                  <m:t>6</m:t>
                                </m:r>
                              </m:e>
                            </m:mr>
                          </m:m>
                        </m:e>
                      </m:d>
                    </m:oMath>
                  </m:oMathPara>
                </a14:m>
                <a:endParaRPr lang="en-US" dirty="0">
                  <a:solidFill>
                    <a:srgbClr val="0070C0"/>
                  </a:solidFill>
                </a:endParaRPr>
              </a:p>
            </p:txBody>
          </p:sp>
        </mc:Choice>
        <mc:Fallback xmlns="">
          <p:sp>
            <p:nvSpPr>
              <p:cNvPr id="64" name="TextBox 63">
                <a:extLst>
                  <a:ext uri="{FF2B5EF4-FFF2-40B4-BE49-F238E27FC236}">
                    <a16:creationId xmlns:a16="http://schemas.microsoft.com/office/drawing/2014/main" id="{E83B8C95-B2E7-BA87-80F9-A819724CBF1A}"/>
                  </a:ext>
                </a:extLst>
              </p:cNvPr>
              <p:cNvSpPr txBox="1">
                <a:spLocks noRot="1" noChangeAspect="1" noMove="1" noResize="1" noEditPoints="1" noAdjustHandles="1" noChangeArrowheads="1" noChangeShapeType="1" noTextEdit="1"/>
              </p:cNvSpPr>
              <p:nvPr/>
            </p:nvSpPr>
            <p:spPr>
              <a:xfrm>
                <a:off x="10220659" y="3062776"/>
                <a:ext cx="462498" cy="732573"/>
              </a:xfrm>
              <a:prstGeom prst="rect">
                <a:avLst/>
              </a:prstGeom>
              <a:blipFill>
                <a:blip r:embed="rId17"/>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C3BB1B6-0C71-0DEA-9BCC-5D62E5E83489}"/>
                  </a:ext>
                </a:extLst>
              </p:cNvPr>
              <p:cNvSpPr txBox="1"/>
              <p:nvPr/>
            </p:nvSpPr>
            <p:spPr>
              <a:xfrm>
                <a:off x="3097642" y="5825465"/>
                <a:ext cx="462498" cy="732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FF0000"/>
                              </a:solidFill>
                              <a:latin typeface="Cambria Math" panose="02040503050406030204" pitchFamily="18" charset="0"/>
                            </a:rPr>
                          </m:ctrlPr>
                        </m:dPr>
                        <m:e>
                          <m:m>
                            <m:mPr>
                              <m:mcs>
                                <m:mc>
                                  <m:mcPr>
                                    <m:count m:val="1"/>
                                    <m:mcJc m:val="center"/>
                                  </m:mcPr>
                                </m:mc>
                              </m:mcs>
                              <m:ctrlPr>
                                <a:rPr lang="en-US"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2</m:t>
                                </m:r>
                              </m:e>
                            </m:mr>
                            <m:mr>
                              <m:e>
                                <m:r>
                                  <a:rPr lang="en-US" b="0" i="1" smtClean="0">
                                    <a:solidFill>
                                      <a:srgbClr val="FF0000"/>
                                    </a:solidFill>
                                    <a:latin typeface="Cambria Math" panose="02040503050406030204" pitchFamily="18" charset="0"/>
                                  </a:rPr>
                                  <m:t>5</m:t>
                                </m:r>
                              </m:e>
                            </m:mr>
                            <m:mr>
                              <m:e>
                                <m:r>
                                  <a:rPr lang="en-US" b="0" i="1" smtClean="0">
                                    <a:solidFill>
                                      <a:srgbClr val="FF0000"/>
                                    </a:solidFill>
                                    <a:latin typeface="Cambria Math" panose="02040503050406030204" pitchFamily="18" charset="0"/>
                                  </a:rPr>
                                  <m:t>0</m:t>
                                </m:r>
                              </m:e>
                            </m:mr>
                          </m:m>
                        </m:e>
                      </m:d>
                    </m:oMath>
                  </m:oMathPara>
                </a14:m>
                <a:endParaRPr lang="en-US" dirty="0">
                  <a:solidFill>
                    <a:srgbClr val="FF0000"/>
                  </a:solidFill>
                </a:endParaRPr>
              </a:p>
            </p:txBody>
          </p:sp>
        </mc:Choice>
        <mc:Fallback xmlns="">
          <p:sp>
            <p:nvSpPr>
              <p:cNvPr id="65" name="TextBox 64">
                <a:extLst>
                  <a:ext uri="{FF2B5EF4-FFF2-40B4-BE49-F238E27FC236}">
                    <a16:creationId xmlns:a16="http://schemas.microsoft.com/office/drawing/2014/main" id="{4C3BB1B6-0C71-0DEA-9BCC-5D62E5E83489}"/>
                  </a:ext>
                </a:extLst>
              </p:cNvPr>
              <p:cNvSpPr txBox="1">
                <a:spLocks noRot="1" noChangeAspect="1" noMove="1" noResize="1" noEditPoints="1" noAdjustHandles="1" noChangeArrowheads="1" noChangeShapeType="1" noTextEdit="1"/>
              </p:cNvSpPr>
              <p:nvPr/>
            </p:nvSpPr>
            <p:spPr>
              <a:xfrm>
                <a:off x="3097642" y="5825465"/>
                <a:ext cx="462498" cy="732573"/>
              </a:xfrm>
              <a:prstGeom prst="rect">
                <a:avLst/>
              </a:prstGeom>
              <a:blipFill>
                <a:blip r:embed="rId18"/>
                <a:stretch>
                  <a:fillRect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5FA25CC-ACA8-E1F4-2B2C-2A1A02292026}"/>
                  </a:ext>
                </a:extLst>
              </p:cNvPr>
              <p:cNvSpPr txBox="1"/>
              <p:nvPr/>
            </p:nvSpPr>
            <p:spPr>
              <a:xfrm>
                <a:off x="3983756" y="5825529"/>
                <a:ext cx="462498" cy="731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B050"/>
                              </a:solidFill>
                              <a:latin typeface="Cambria Math" panose="02040503050406030204" pitchFamily="18" charset="0"/>
                            </a:rPr>
                          </m:ctrlPr>
                        </m:dPr>
                        <m:e>
                          <m:m>
                            <m:mPr>
                              <m:mcs>
                                <m:mc>
                                  <m:mcPr>
                                    <m:count m:val="1"/>
                                    <m:mcJc m:val="center"/>
                                  </m:mcPr>
                                </m:mc>
                              </m:mcs>
                              <m:ctrlPr>
                                <a:rPr lang="en-US" i="1" smtClean="0">
                                  <a:solidFill>
                                    <a:srgbClr val="00B050"/>
                                  </a:solidFill>
                                  <a:latin typeface="Cambria Math" panose="02040503050406030204" pitchFamily="18" charset="0"/>
                                </a:rPr>
                              </m:ctrlPr>
                            </m:mPr>
                            <m:mr>
                              <m:e>
                                <m:r>
                                  <m:rPr>
                                    <m:brk m:alnAt="7"/>
                                  </m:rPr>
                                  <a:rPr lang="en-US" b="0" i="1" smtClean="0">
                                    <a:solidFill>
                                      <a:srgbClr val="00B050"/>
                                    </a:solidFill>
                                    <a:latin typeface="Cambria Math" panose="02040503050406030204" pitchFamily="18" charset="0"/>
                                  </a:rPr>
                                  <m:t>4</m:t>
                                </m:r>
                              </m:e>
                            </m:mr>
                            <m:mr>
                              <m:e>
                                <m:r>
                                  <a:rPr lang="en-US" b="0" i="1" smtClean="0">
                                    <a:solidFill>
                                      <a:srgbClr val="00B050"/>
                                    </a:solidFill>
                                    <a:latin typeface="Cambria Math" panose="02040503050406030204" pitchFamily="18" charset="0"/>
                                  </a:rPr>
                                  <m:t>7</m:t>
                                </m:r>
                              </m:e>
                            </m:mr>
                            <m:mr>
                              <m:e>
                                <m:r>
                                  <a:rPr lang="en-US" b="0" i="1" smtClean="0">
                                    <a:solidFill>
                                      <a:srgbClr val="00B050"/>
                                    </a:solidFill>
                                    <a:latin typeface="Cambria Math" panose="02040503050406030204" pitchFamily="18" charset="0"/>
                                  </a:rPr>
                                  <m:t>3</m:t>
                                </m:r>
                              </m:e>
                            </m:mr>
                          </m:m>
                        </m:e>
                      </m:d>
                    </m:oMath>
                  </m:oMathPara>
                </a14:m>
                <a:endParaRPr lang="en-US" dirty="0">
                  <a:solidFill>
                    <a:srgbClr val="00B050"/>
                  </a:solidFill>
                </a:endParaRPr>
              </a:p>
            </p:txBody>
          </p:sp>
        </mc:Choice>
        <mc:Fallback xmlns="">
          <p:sp>
            <p:nvSpPr>
              <p:cNvPr id="66" name="TextBox 65">
                <a:extLst>
                  <a:ext uri="{FF2B5EF4-FFF2-40B4-BE49-F238E27FC236}">
                    <a16:creationId xmlns:a16="http://schemas.microsoft.com/office/drawing/2014/main" id="{35FA25CC-ACA8-E1F4-2B2C-2A1A02292026}"/>
                  </a:ext>
                </a:extLst>
              </p:cNvPr>
              <p:cNvSpPr txBox="1">
                <a:spLocks noRot="1" noChangeAspect="1" noMove="1" noResize="1" noEditPoints="1" noAdjustHandles="1" noChangeArrowheads="1" noChangeShapeType="1" noTextEdit="1"/>
              </p:cNvSpPr>
              <p:nvPr/>
            </p:nvSpPr>
            <p:spPr>
              <a:xfrm>
                <a:off x="3983756" y="5825529"/>
                <a:ext cx="462498" cy="731547"/>
              </a:xfrm>
              <a:prstGeom prst="rect">
                <a:avLst/>
              </a:prstGeom>
              <a:blipFill>
                <a:blip r:embed="rId19"/>
                <a:stretch>
                  <a:fillRect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D2F90E9-DECA-599A-15EC-DFB904F9D7A8}"/>
                  </a:ext>
                </a:extLst>
              </p:cNvPr>
              <p:cNvSpPr txBox="1"/>
              <p:nvPr/>
            </p:nvSpPr>
            <p:spPr>
              <a:xfrm>
                <a:off x="4845162" y="5825465"/>
                <a:ext cx="462498" cy="732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0070C0"/>
                              </a:solidFill>
                              <a:latin typeface="Cambria Math" panose="02040503050406030204" pitchFamily="18" charset="0"/>
                            </a:rPr>
                          </m:ctrlPr>
                        </m:dPr>
                        <m:e>
                          <m:m>
                            <m:mPr>
                              <m:mcs>
                                <m:mc>
                                  <m:mcPr>
                                    <m:count m:val="1"/>
                                    <m:mcJc m:val="center"/>
                                  </m:mcPr>
                                </m:mc>
                              </m:mcs>
                              <m:ctrlPr>
                                <a:rPr lang="en-US" i="1" smtClean="0">
                                  <a:solidFill>
                                    <a:srgbClr val="0070C0"/>
                                  </a:solidFill>
                                  <a:latin typeface="Cambria Math" panose="02040503050406030204" pitchFamily="18" charset="0"/>
                                </a:rPr>
                              </m:ctrlPr>
                            </m:mPr>
                            <m:mr>
                              <m:e>
                                <m:r>
                                  <m:rPr>
                                    <m:brk m:alnAt="7"/>
                                  </m:rPr>
                                  <a:rPr lang="en-US" b="0" i="1" smtClean="0">
                                    <a:solidFill>
                                      <a:srgbClr val="0070C0"/>
                                    </a:solidFill>
                                    <a:latin typeface="Cambria Math" panose="02040503050406030204" pitchFamily="18" charset="0"/>
                                  </a:rPr>
                                  <m:t>3</m:t>
                                </m:r>
                              </m:e>
                            </m:mr>
                            <m:mr>
                              <m:e>
                                <m:r>
                                  <a:rPr lang="en-US" b="0" i="1" smtClean="0">
                                    <a:solidFill>
                                      <a:srgbClr val="0070C0"/>
                                    </a:solidFill>
                                    <a:latin typeface="Cambria Math" panose="02040503050406030204" pitchFamily="18" charset="0"/>
                                  </a:rPr>
                                  <m:t>4</m:t>
                                </m:r>
                              </m:e>
                            </m:mr>
                            <m:mr>
                              <m:e>
                                <m:r>
                                  <a:rPr lang="en-US" b="0" i="1" smtClean="0">
                                    <a:solidFill>
                                      <a:srgbClr val="0070C0"/>
                                    </a:solidFill>
                                    <a:latin typeface="Cambria Math" panose="02040503050406030204" pitchFamily="18" charset="0"/>
                                  </a:rPr>
                                  <m:t>6</m:t>
                                </m:r>
                              </m:e>
                            </m:mr>
                          </m:m>
                        </m:e>
                      </m:d>
                    </m:oMath>
                  </m:oMathPara>
                </a14:m>
                <a:endParaRPr lang="en-US" dirty="0">
                  <a:solidFill>
                    <a:srgbClr val="0070C0"/>
                  </a:solidFill>
                </a:endParaRPr>
              </a:p>
            </p:txBody>
          </p:sp>
        </mc:Choice>
        <mc:Fallback xmlns="">
          <p:sp>
            <p:nvSpPr>
              <p:cNvPr id="67" name="TextBox 66">
                <a:extLst>
                  <a:ext uri="{FF2B5EF4-FFF2-40B4-BE49-F238E27FC236}">
                    <a16:creationId xmlns:a16="http://schemas.microsoft.com/office/drawing/2014/main" id="{BD2F90E9-DECA-599A-15EC-DFB904F9D7A8}"/>
                  </a:ext>
                </a:extLst>
              </p:cNvPr>
              <p:cNvSpPr txBox="1">
                <a:spLocks noRot="1" noChangeAspect="1" noMove="1" noResize="1" noEditPoints="1" noAdjustHandles="1" noChangeArrowheads="1" noChangeShapeType="1" noTextEdit="1"/>
              </p:cNvSpPr>
              <p:nvPr/>
            </p:nvSpPr>
            <p:spPr>
              <a:xfrm>
                <a:off x="4845162" y="5825465"/>
                <a:ext cx="462498" cy="732573"/>
              </a:xfrm>
              <a:prstGeom prst="rect">
                <a:avLst/>
              </a:prstGeom>
              <a:blipFill>
                <a:blip r:embed="rId20"/>
                <a:stretch>
                  <a:fillRect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CE78750-1BD2-213A-0E3D-9633A4493B25}"/>
                  </a:ext>
                </a:extLst>
              </p:cNvPr>
              <p:cNvSpPr txBox="1"/>
              <p:nvPr/>
            </p:nvSpPr>
            <p:spPr>
              <a:xfrm>
                <a:off x="3573925" y="6006604"/>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oMath>
                  </m:oMathPara>
                </a14:m>
                <a:endParaRPr lang="en-US" dirty="0"/>
              </a:p>
            </p:txBody>
          </p:sp>
        </mc:Choice>
        <mc:Fallback xmlns="">
          <p:sp>
            <p:nvSpPr>
              <p:cNvPr id="68" name="TextBox 67">
                <a:extLst>
                  <a:ext uri="{FF2B5EF4-FFF2-40B4-BE49-F238E27FC236}">
                    <a16:creationId xmlns:a16="http://schemas.microsoft.com/office/drawing/2014/main" id="{1CE78750-1BD2-213A-0E3D-9633A4493B25}"/>
                  </a:ext>
                </a:extLst>
              </p:cNvPr>
              <p:cNvSpPr txBox="1">
                <a:spLocks noRot="1" noChangeAspect="1" noMove="1" noResize="1" noEditPoints="1" noAdjustHandles="1" noChangeArrowheads="1" noChangeShapeType="1" noTextEdit="1"/>
              </p:cNvSpPr>
              <p:nvPr/>
            </p:nvSpPr>
            <p:spPr>
              <a:xfrm>
                <a:off x="3573925" y="6006604"/>
                <a:ext cx="410690"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681B045-4EBE-D1E6-872A-8BB757CE265D}"/>
                  </a:ext>
                </a:extLst>
              </p:cNvPr>
              <p:cNvSpPr txBox="1"/>
              <p:nvPr/>
            </p:nvSpPr>
            <p:spPr>
              <a:xfrm>
                <a:off x="4429717" y="6006604"/>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oMath>
                  </m:oMathPara>
                </a14:m>
                <a:endParaRPr lang="en-US" dirty="0"/>
              </a:p>
            </p:txBody>
          </p:sp>
        </mc:Choice>
        <mc:Fallback xmlns="">
          <p:sp>
            <p:nvSpPr>
              <p:cNvPr id="69" name="TextBox 68">
                <a:extLst>
                  <a:ext uri="{FF2B5EF4-FFF2-40B4-BE49-F238E27FC236}">
                    <a16:creationId xmlns:a16="http://schemas.microsoft.com/office/drawing/2014/main" id="{B681B045-4EBE-D1E6-872A-8BB757CE265D}"/>
                  </a:ext>
                </a:extLst>
              </p:cNvPr>
              <p:cNvSpPr txBox="1">
                <a:spLocks noRot="1" noChangeAspect="1" noMove="1" noResize="1" noEditPoints="1" noAdjustHandles="1" noChangeArrowheads="1" noChangeShapeType="1" noTextEdit="1"/>
              </p:cNvSpPr>
              <p:nvPr/>
            </p:nvSpPr>
            <p:spPr>
              <a:xfrm>
                <a:off x="4429717" y="6006604"/>
                <a:ext cx="41069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26D0BBF-0CCE-3BD4-8325-EA573BF87D7D}"/>
                  </a:ext>
                </a:extLst>
              </p:cNvPr>
              <p:cNvSpPr txBox="1"/>
              <p:nvPr/>
            </p:nvSpPr>
            <p:spPr>
              <a:xfrm>
                <a:off x="5296313" y="6006604"/>
                <a:ext cx="9668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mod</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oMath>
                  </m:oMathPara>
                </a14:m>
                <a:endParaRPr lang="en-US" dirty="0"/>
              </a:p>
            </p:txBody>
          </p:sp>
        </mc:Choice>
        <mc:Fallback xmlns="">
          <p:sp>
            <p:nvSpPr>
              <p:cNvPr id="70" name="TextBox 69">
                <a:extLst>
                  <a:ext uri="{FF2B5EF4-FFF2-40B4-BE49-F238E27FC236}">
                    <a16:creationId xmlns:a16="http://schemas.microsoft.com/office/drawing/2014/main" id="{226D0BBF-0CCE-3BD4-8325-EA573BF87D7D}"/>
                  </a:ext>
                </a:extLst>
              </p:cNvPr>
              <p:cNvSpPr txBox="1">
                <a:spLocks noRot="1" noChangeAspect="1" noMove="1" noResize="1" noEditPoints="1" noAdjustHandles="1" noChangeArrowheads="1" noChangeShapeType="1" noTextEdit="1"/>
              </p:cNvSpPr>
              <p:nvPr/>
            </p:nvSpPr>
            <p:spPr>
              <a:xfrm>
                <a:off x="5296313" y="6006604"/>
                <a:ext cx="966867" cy="369332"/>
              </a:xfrm>
              <a:prstGeom prst="rect">
                <a:avLst/>
              </a:prstGeom>
              <a:blipFill>
                <a:blip r:embed="rId23"/>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11F74B1-C34D-45C8-3224-790F3A5F08BC}"/>
                  </a:ext>
                </a:extLst>
              </p:cNvPr>
              <p:cNvSpPr txBox="1"/>
              <p:nvPr/>
            </p:nvSpPr>
            <p:spPr>
              <a:xfrm>
                <a:off x="6201439" y="5792147"/>
                <a:ext cx="751039" cy="730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d>
                        <m:dPr>
                          <m:ctrlPr>
                            <a:rPr lang="en-US" i="1" smtClean="0">
                              <a:solidFill>
                                <a:schemeClr val="tx1"/>
                              </a:solidFill>
                              <a:latin typeface="Cambria Math" panose="02040503050406030204" pitchFamily="18" charset="0"/>
                            </a:rPr>
                          </m:ctrlPr>
                        </m:dPr>
                        <m:e>
                          <m:m>
                            <m:mPr>
                              <m:mcs>
                                <m:mc>
                                  <m:mcPr>
                                    <m:count m:val="1"/>
                                    <m:mcJc m:val="center"/>
                                  </m:mcPr>
                                </m:mc>
                              </m:mcs>
                              <m:ctrlPr>
                                <a:rPr lang="en-US" i="1" smtClean="0">
                                  <a:solidFill>
                                    <a:schemeClr val="tx1"/>
                                  </a:solidFill>
                                  <a:latin typeface="Cambria Math" panose="02040503050406030204" pitchFamily="18" charset="0"/>
                                </a:rPr>
                              </m:ctrlPr>
                            </m:mPr>
                            <m:mr>
                              <m:e>
                                <m:r>
                                  <m:rPr>
                                    <m:brk m:alnAt="7"/>
                                  </m:rPr>
                                  <a:rPr lang="en-US" b="0" i="1" smtClean="0">
                                    <a:solidFill>
                                      <a:schemeClr val="tx1"/>
                                    </a:solidFill>
                                    <a:latin typeface="Cambria Math" panose="02040503050406030204" pitchFamily="18" charset="0"/>
                                  </a:rPr>
                                  <m:t>1</m:t>
                                </m:r>
                              </m:e>
                            </m:mr>
                            <m:mr>
                              <m:e>
                                <m:r>
                                  <a:rPr lang="en-US" b="0" i="1" smtClean="0">
                                    <a:solidFill>
                                      <a:schemeClr val="tx1"/>
                                    </a:solidFill>
                                    <a:latin typeface="Cambria Math" panose="02040503050406030204" pitchFamily="18" charset="0"/>
                                  </a:rPr>
                                  <m:t>0</m:t>
                                </m:r>
                              </m:e>
                            </m:mr>
                            <m:mr>
                              <m:e>
                                <m:r>
                                  <a:rPr lang="en-US" b="0" i="1" smtClean="0">
                                    <a:solidFill>
                                      <a:schemeClr val="tx1"/>
                                    </a:solidFill>
                                    <a:latin typeface="Cambria Math" panose="02040503050406030204" pitchFamily="18" charset="0"/>
                                  </a:rPr>
                                  <m:t>1</m:t>
                                </m:r>
                              </m:e>
                            </m:mr>
                          </m:m>
                        </m:e>
                      </m:d>
                    </m:oMath>
                  </m:oMathPara>
                </a14:m>
                <a:endParaRPr lang="en-US" dirty="0">
                  <a:solidFill>
                    <a:schemeClr val="tx1"/>
                  </a:solidFill>
                </a:endParaRPr>
              </a:p>
            </p:txBody>
          </p:sp>
        </mc:Choice>
        <mc:Fallback xmlns="">
          <p:sp>
            <p:nvSpPr>
              <p:cNvPr id="71" name="TextBox 70">
                <a:extLst>
                  <a:ext uri="{FF2B5EF4-FFF2-40B4-BE49-F238E27FC236}">
                    <a16:creationId xmlns:a16="http://schemas.microsoft.com/office/drawing/2014/main" id="{511F74B1-C34D-45C8-3224-790F3A5F08BC}"/>
                  </a:ext>
                </a:extLst>
              </p:cNvPr>
              <p:cNvSpPr txBox="1">
                <a:spLocks noRot="1" noChangeAspect="1" noMove="1" noResize="1" noEditPoints="1" noAdjustHandles="1" noChangeArrowheads="1" noChangeShapeType="1" noTextEdit="1"/>
              </p:cNvSpPr>
              <p:nvPr/>
            </p:nvSpPr>
            <p:spPr>
              <a:xfrm>
                <a:off x="6201439" y="5792147"/>
                <a:ext cx="751039" cy="730777"/>
              </a:xfrm>
              <a:prstGeom prst="rect">
                <a:avLst/>
              </a:prstGeom>
              <a:blipFill>
                <a:blip r:embed="rId24"/>
                <a:stretch>
                  <a:fillRect l="-3333" t="-1724"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B7BDDAD-BCD0-F093-326F-6A27BDF50802}"/>
                  </a:ext>
                </a:extLst>
              </p:cNvPr>
              <p:cNvSpPr txBox="1"/>
              <p:nvPr/>
            </p:nvSpPr>
            <p:spPr>
              <a:xfrm>
                <a:off x="5810227" y="4330972"/>
                <a:ext cx="1904523" cy="830997"/>
              </a:xfrm>
              <a:prstGeom prst="rect">
                <a:avLst/>
              </a:prstGeom>
              <a:noFill/>
            </p:spPr>
            <p:txBody>
              <a:bodyPr wrap="square" lIns="0" tIns="0" rIns="0" bIns="0" rtlCol="0">
                <a:spAutoFit/>
              </a:bodyPr>
              <a:lstStyle/>
              <a:p>
                <a:pPr algn="ct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l-GR" b="1" i="1" smtClean="0">
                        <a:solidFill>
                          <a:srgbClr val="FF0000"/>
                        </a:solidFill>
                        <a:latin typeface="Cambria Math" panose="02040503050406030204" pitchFamily="18" charset="0"/>
                        <a:ea typeface="Cambria Math" panose="02040503050406030204" pitchFamily="18" charset="0"/>
                      </a:rPr>
                      <m:t>𝜪</m:t>
                    </m:r>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𝑵</m:t>
                    </m:r>
                    <m:r>
                      <a:rPr lang="en-US" b="1" i="1" smtClean="0">
                        <a:solidFill>
                          <a:srgbClr val="FF0000"/>
                        </a:solidFill>
                        <a:latin typeface="Cambria Math" panose="02040503050406030204" pitchFamily="18" charset="0"/>
                        <a:ea typeface="Cambria Math" panose="02040503050406030204" pitchFamily="18" charset="0"/>
                      </a:rPr>
                      <m:t>)</m:t>
                    </m:r>
                  </m:oMath>
                </a14:m>
                <a:r>
                  <a:rPr lang="en-US" b="1" dirty="0">
                    <a:solidFill>
                      <a:srgbClr val="FF0000"/>
                    </a:solidFill>
                    <a:latin typeface="Bierstadt" panose="020B0004020202020204" pitchFamily="34" charset="0"/>
                  </a:rPr>
                  <a:t> Communication Overhead</a:t>
                </a:r>
              </a:p>
            </p:txBody>
          </p:sp>
        </mc:Choice>
        <mc:Fallback xmlns="">
          <p:sp>
            <p:nvSpPr>
              <p:cNvPr id="72" name="TextBox 71">
                <a:extLst>
                  <a:ext uri="{FF2B5EF4-FFF2-40B4-BE49-F238E27FC236}">
                    <a16:creationId xmlns:a16="http://schemas.microsoft.com/office/drawing/2014/main" id="{DB7BDDAD-BCD0-F093-326F-6A27BDF50802}"/>
                  </a:ext>
                </a:extLst>
              </p:cNvPr>
              <p:cNvSpPr txBox="1">
                <a:spLocks noRot="1" noChangeAspect="1" noMove="1" noResize="1" noEditPoints="1" noAdjustHandles="1" noChangeArrowheads="1" noChangeShapeType="1" noTextEdit="1"/>
              </p:cNvSpPr>
              <p:nvPr/>
            </p:nvSpPr>
            <p:spPr>
              <a:xfrm>
                <a:off x="5810227" y="4330972"/>
                <a:ext cx="1904523" cy="830997"/>
              </a:xfrm>
              <a:prstGeom prst="rect">
                <a:avLst/>
              </a:prstGeom>
              <a:blipFill>
                <a:blip r:embed="rId25"/>
                <a:stretch>
                  <a:fillRect l="-1325" t="-1493" r="-4636" b="-16418"/>
                </a:stretch>
              </a:blipFill>
            </p:spPr>
            <p:txBody>
              <a:bodyPr/>
              <a:lstStyle/>
              <a:p>
                <a:r>
                  <a:rPr lang="en-US">
                    <a:noFill/>
                  </a:rPr>
                  <a:t> </a:t>
                </a:r>
              </a:p>
            </p:txBody>
          </p:sp>
        </mc:Fallback>
      </mc:AlternateContent>
      <p:pic>
        <p:nvPicPr>
          <p:cNvPr id="74" name="Picture 73" descr="A pencil and wrench with a black background&#10;&#10;Description automatically generated">
            <a:extLst>
              <a:ext uri="{FF2B5EF4-FFF2-40B4-BE49-F238E27FC236}">
                <a16:creationId xmlns:a16="http://schemas.microsoft.com/office/drawing/2014/main" id="{B55B8718-837B-292B-5983-901B0F897B24}"/>
              </a:ext>
            </a:extLst>
          </p:cNvPr>
          <p:cNvPicPr>
            <a:picLocks noChangeAspect="1"/>
          </p:cNvPicPr>
          <p:nvPr/>
        </p:nvPicPr>
        <p:blipFill>
          <a:blip r:embed="rId26"/>
          <a:stretch>
            <a:fillRect/>
          </a:stretch>
        </p:blipFill>
        <p:spPr>
          <a:xfrm>
            <a:off x="6222086" y="4233918"/>
            <a:ext cx="1030634" cy="1030634"/>
          </a:xfrm>
          <a:prstGeom prst="rect">
            <a:avLst/>
          </a:prstGeom>
        </p:spPr>
      </p:pic>
      <p:sp>
        <p:nvSpPr>
          <p:cNvPr id="3" name="TextBox 2">
            <a:extLst>
              <a:ext uri="{FF2B5EF4-FFF2-40B4-BE49-F238E27FC236}">
                <a16:creationId xmlns:a16="http://schemas.microsoft.com/office/drawing/2014/main" id="{83700467-6536-7898-A1A0-3127AA28306F}"/>
              </a:ext>
            </a:extLst>
          </p:cNvPr>
          <p:cNvSpPr txBox="1"/>
          <p:nvPr/>
        </p:nvSpPr>
        <p:spPr>
          <a:xfrm>
            <a:off x="6028115" y="6230914"/>
            <a:ext cx="538930" cy="338554"/>
          </a:xfrm>
          <a:prstGeom prst="rect">
            <a:avLst/>
          </a:prstGeom>
          <a:noFill/>
        </p:spPr>
        <p:txBody>
          <a:bodyPr wrap="none" rtlCol="0">
            <a:spAutoFit/>
          </a:bodyPr>
          <a:lstStyle/>
          <a:p>
            <a:r>
              <a:rPr lang="en-US" sz="1600" dirty="0">
                <a:solidFill>
                  <a:srgbClr val="7030A0"/>
                </a:solidFill>
                <a:latin typeface="Bierstadt" panose="020B0004020202020204" pitchFamily="34" charset="0"/>
              </a:rPr>
              <a:t>Dec</a:t>
            </a:r>
          </a:p>
        </p:txBody>
      </p:sp>
    </p:spTree>
    <p:extLst>
      <p:ext uri="{BB962C8B-B14F-4D97-AF65-F5344CB8AC3E}">
        <p14:creationId xmlns:p14="http://schemas.microsoft.com/office/powerpoint/2010/main" val="41462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250"/>
                                        <p:tgtEl>
                                          <p:spTgt spid="42"/>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250"/>
                                        <p:tgtEl>
                                          <p:spTgt spid="45"/>
                                        </p:tgtEl>
                                      </p:cBhvr>
                                    </p:animEffect>
                                  </p:childTnLst>
                                </p:cTn>
                              </p:par>
                              <p:par>
                                <p:cTn id="16" presetID="3"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linds(horizontal)">
                                      <p:cBhvr>
                                        <p:cTn id="18" dur="250"/>
                                        <p:tgtEl>
                                          <p:spTgt spid="46"/>
                                        </p:tgtEl>
                                      </p:cBhvr>
                                    </p:animEffect>
                                  </p:childTnLst>
                                </p:cTn>
                              </p:par>
                              <p:par>
                                <p:cTn id="19" presetID="3" presetClass="entr" presetSubtype="1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linds(horizontal)">
                                      <p:cBhvr>
                                        <p:cTn id="21" dur="250"/>
                                        <p:tgtEl>
                                          <p:spTgt spid="47"/>
                                        </p:tgtEl>
                                      </p:cBhvr>
                                    </p:animEffect>
                                  </p:childTnLst>
                                </p:cTn>
                              </p:par>
                              <p:par>
                                <p:cTn id="22" presetID="3" presetClass="entr" presetSubtype="1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250"/>
                                        <p:tgtEl>
                                          <p:spTgt spid="48"/>
                                        </p:tgtEl>
                                      </p:cBhvr>
                                    </p:animEffect>
                                  </p:childTnLst>
                                </p:cTn>
                              </p:par>
                              <p:par>
                                <p:cTn id="25" presetID="3"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linds(horizontal)">
                                      <p:cBhvr>
                                        <p:cTn id="27" dur="250"/>
                                        <p:tgtEl>
                                          <p:spTgt spid="49"/>
                                        </p:tgtEl>
                                      </p:cBhvr>
                                    </p:animEffect>
                                  </p:childTnLst>
                                </p:cTn>
                              </p:par>
                              <p:par>
                                <p:cTn id="28" presetID="3" presetClass="entr" presetSubtype="1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250"/>
                                        <p:tgtEl>
                                          <p:spTgt spid="14"/>
                                        </p:tgtEl>
                                      </p:cBhvr>
                                    </p:animEffect>
                                  </p:childTnLst>
                                </p:cTn>
                              </p:par>
                              <p:par>
                                <p:cTn id="31" presetID="3" presetClass="entr" presetSubtype="1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linds(horizontal)">
                                      <p:cBhvr>
                                        <p:cTn id="33" dur="250"/>
                                        <p:tgtEl>
                                          <p:spTgt spid="51"/>
                                        </p:tgtEl>
                                      </p:cBhvr>
                                    </p:animEffect>
                                  </p:childTnLst>
                                </p:cTn>
                              </p:par>
                              <p:par>
                                <p:cTn id="34" presetID="3" presetClass="entr" presetSubtype="10"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linds(horizontal)">
                                      <p:cBhvr>
                                        <p:cTn id="36" dur="25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blinds(horizontal)">
                                      <p:cBhvr>
                                        <p:cTn id="41" dur="250"/>
                                        <p:tgtEl>
                                          <p:spTgt spid="57"/>
                                        </p:tgtEl>
                                      </p:cBhvr>
                                    </p:animEffect>
                                  </p:childTnLst>
                                </p:cTn>
                              </p:par>
                              <p:par>
                                <p:cTn id="42" presetID="3" presetClass="entr" presetSubtype="1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250"/>
                                        <p:tgtEl>
                                          <p:spTgt spid="53"/>
                                        </p:tgtEl>
                                      </p:cBhvr>
                                    </p:animEffect>
                                  </p:childTnLst>
                                </p:cTn>
                              </p:par>
                              <p:par>
                                <p:cTn id="45" presetID="3" presetClass="entr" presetSubtype="1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linds(horizontal)">
                                      <p:cBhvr>
                                        <p:cTn id="47" dur="250"/>
                                        <p:tgtEl>
                                          <p:spTgt spid="5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linds(horizontal)">
                                      <p:cBhvr>
                                        <p:cTn id="50" dur="25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linds(horizontal)">
                                      <p:cBhvr>
                                        <p:cTn id="55" dur="250"/>
                                        <p:tgtEl>
                                          <p:spTgt spid="15"/>
                                        </p:tgtEl>
                                      </p:cBhvr>
                                    </p:animEffect>
                                  </p:childTnLst>
                                </p:cTn>
                              </p:par>
                              <p:par>
                                <p:cTn id="56" presetID="3" presetClass="entr" presetSubtype="1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250"/>
                                        <p:tgtEl>
                                          <p:spTgt spid="16"/>
                                        </p:tgtEl>
                                      </p:cBhvr>
                                    </p:animEffect>
                                  </p:childTnLst>
                                </p:cTn>
                              </p:par>
                              <p:par>
                                <p:cTn id="59" presetID="3" presetClass="entr" presetSubtype="1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250"/>
                                        <p:tgtEl>
                                          <p:spTgt spid="17"/>
                                        </p:tgtEl>
                                      </p:cBhvr>
                                    </p:animEffect>
                                  </p:childTnLst>
                                </p:cTn>
                              </p:par>
                              <p:par>
                                <p:cTn id="62" presetID="3" presetClass="entr" presetSubtype="1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250"/>
                                        <p:tgtEl>
                                          <p:spTgt spid="18"/>
                                        </p:tgtEl>
                                      </p:cBhvr>
                                    </p:animEffect>
                                  </p:childTnLst>
                                </p:cTn>
                              </p:par>
                              <p:par>
                                <p:cTn id="65" presetID="3" presetClass="entr" presetSubtype="1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linds(horizontal)">
                                      <p:cBhvr>
                                        <p:cTn id="67" dur="250"/>
                                        <p:tgtEl>
                                          <p:spTgt spid="19"/>
                                        </p:tgtEl>
                                      </p:cBhvr>
                                    </p:animEffect>
                                  </p:childTnLst>
                                </p:cTn>
                              </p:par>
                              <p:par>
                                <p:cTn id="68" presetID="3" presetClass="entr" presetSubtype="1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linds(horizontal)">
                                      <p:cBhvr>
                                        <p:cTn id="70" dur="250"/>
                                        <p:tgtEl>
                                          <p:spTgt spid="20"/>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linds(horizontal)">
                                      <p:cBhvr>
                                        <p:cTn id="73" dur="250"/>
                                        <p:tgtEl>
                                          <p:spTgt spid="29"/>
                                        </p:tgtEl>
                                      </p:cBhvr>
                                    </p:animEffect>
                                  </p:childTnLst>
                                </p:cTn>
                              </p:par>
                              <p:par>
                                <p:cTn id="74" presetID="3" presetClass="entr" presetSubtype="1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linds(horizontal)">
                                      <p:cBhvr>
                                        <p:cTn id="76" dur="250"/>
                                        <p:tgtEl>
                                          <p:spTgt spid="30"/>
                                        </p:tgtEl>
                                      </p:cBhvr>
                                    </p:animEffect>
                                  </p:childTnLst>
                                </p:cTn>
                              </p:par>
                              <p:par>
                                <p:cTn id="77" presetID="3"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linds(horizontal)">
                                      <p:cBhvr>
                                        <p:cTn id="79" dur="250"/>
                                        <p:tgtEl>
                                          <p:spTgt spid="31"/>
                                        </p:tgtEl>
                                      </p:cBhvr>
                                    </p:animEffect>
                                  </p:childTnLst>
                                </p:cTn>
                              </p:par>
                              <p:par>
                                <p:cTn id="80" presetID="3" presetClass="entr" presetSubtype="10"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250"/>
                                        <p:tgtEl>
                                          <p:spTgt spid="32"/>
                                        </p:tgtEl>
                                      </p:cBhvr>
                                    </p:animEffect>
                                  </p:childTnLst>
                                </p:cTn>
                              </p:par>
                              <p:par>
                                <p:cTn id="83" presetID="3" presetClass="entr" presetSubtype="1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blinds(horizontal)">
                                      <p:cBhvr>
                                        <p:cTn id="85" dur="250"/>
                                        <p:tgtEl>
                                          <p:spTgt spid="38"/>
                                        </p:tgtEl>
                                      </p:cBhvr>
                                    </p:animEffect>
                                  </p:childTnLst>
                                </p:cTn>
                              </p:par>
                              <p:par>
                                <p:cTn id="86" presetID="3" presetClass="entr" presetSubtype="1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blinds(horizontal)">
                                      <p:cBhvr>
                                        <p:cTn id="88" dur="250"/>
                                        <p:tgtEl>
                                          <p:spTgt spid="39"/>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linds(horizontal)">
                                      <p:cBhvr>
                                        <p:cTn id="91" dur="250"/>
                                        <p:tgtEl>
                                          <p:spTgt spid="61"/>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blinds(horizontal)">
                                      <p:cBhvr>
                                        <p:cTn id="94" dur="250"/>
                                        <p:tgtEl>
                                          <p:spTgt spid="64"/>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blinds(horizontal)">
                                      <p:cBhvr>
                                        <p:cTn id="97" dur="25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blinds(horizontal)">
                                      <p:cBhvr>
                                        <p:cTn id="102" dur="250"/>
                                        <p:tgtEl>
                                          <p:spTgt spid="65"/>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blinds(horizontal)">
                                      <p:cBhvr>
                                        <p:cTn id="105" dur="250"/>
                                        <p:tgtEl>
                                          <p:spTgt spid="6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linds(horizontal)">
                                      <p:cBhvr>
                                        <p:cTn id="108" dur="250"/>
                                        <p:tgtEl>
                                          <p:spTgt spid="67"/>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blinds(horizontal)">
                                      <p:cBhvr>
                                        <p:cTn id="111" dur="250"/>
                                        <p:tgtEl>
                                          <p:spTgt spid="68"/>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blinds(horizontal)">
                                      <p:cBhvr>
                                        <p:cTn id="114" dur="250"/>
                                        <p:tgtEl>
                                          <p:spTgt spid="69"/>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blinds(horizontal)">
                                      <p:cBhvr>
                                        <p:cTn id="117" dur="250"/>
                                        <p:tgtEl>
                                          <p:spTgt spid="70"/>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blinds(horizontal)">
                                      <p:cBhvr>
                                        <p:cTn id="122" dur="250"/>
                                        <p:tgtEl>
                                          <p:spTgt spid="71"/>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blinds(horizontal)">
                                      <p:cBhvr>
                                        <p:cTn id="125" dur="250"/>
                                        <p:tgtEl>
                                          <p:spTgt spid="3"/>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72"/>
                                        </p:tgtEl>
                                        <p:attrNameLst>
                                          <p:attrName>style.visibility</p:attrName>
                                        </p:attrNameLst>
                                      </p:cBhvr>
                                      <p:to>
                                        <p:strVal val="visible"/>
                                      </p:to>
                                    </p:set>
                                    <p:animEffect transition="in" filter="blinds(horizontal)">
                                      <p:cBhvr>
                                        <p:cTn id="130" dur="500"/>
                                        <p:tgtEl>
                                          <p:spTgt spid="72"/>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blinds(horizontal)">
                                      <p:cBhvr>
                                        <p:cTn id="135" dur="250"/>
                                        <p:tgtEl>
                                          <p:spTgt spid="21"/>
                                        </p:tgtEl>
                                      </p:cBhvr>
                                    </p:animEffect>
                                  </p:childTnLst>
                                </p:cTn>
                              </p:par>
                              <p:par>
                                <p:cTn id="136" presetID="3" presetClass="entr" presetSubtype="1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blinds(horizontal)">
                                      <p:cBhvr>
                                        <p:cTn id="138" dur="250"/>
                                        <p:tgtEl>
                                          <p:spTgt spid="25"/>
                                        </p:tgtEl>
                                      </p:cBhvr>
                                    </p:animEffect>
                                  </p:childTnLst>
                                </p:cTn>
                              </p:par>
                              <p:par>
                                <p:cTn id="139" presetID="3" presetClass="entr" presetSubtype="10" fill="hold" nodeType="with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blinds(horizontal)">
                                      <p:cBhvr>
                                        <p:cTn id="141" dur="250"/>
                                        <p:tgtEl>
                                          <p:spTgt spid="26"/>
                                        </p:tgtEl>
                                      </p:cBhvr>
                                    </p:animEffect>
                                  </p:childTnLst>
                                </p:cTn>
                              </p:par>
                              <p:par>
                                <p:cTn id="142" presetID="3" presetClass="entr" presetSubtype="10" fill="hold" nodeType="withEffect">
                                  <p:stCondLst>
                                    <p:cond delay="0"/>
                                  </p:stCondLst>
                                  <p:childTnLst>
                                    <p:set>
                                      <p:cBhvr>
                                        <p:cTn id="143" dur="1" fill="hold">
                                          <p:stCondLst>
                                            <p:cond delay="0"/>
                                          </p:stCondLst>
                                        </p:cTn>
                                        <p:tgtEl>
                                          <p:spTgt spid="27"/>
                                        </p:tgtEl>
                                        <p:attrNameLst>
                                          <p:attrName>style.visibility</p:attrName>
                                        </p:attrNameLst>
                                      </p:cBhvr>
                                      <p:to>
                                        <p:strVal val="visible"/>
                                      </p:to>
                                    </p:set>
                                    <p:animEffect transition="in" filter="blinds(horizontal)">
                                      <p:cBhvr>
                                        <p:cTn id="144" dur="250"/>
                                        <p:tgtEl>
                                          <p:spTgt spid="27"/>
                                        </p:tgtEl>
                                      </p:cBhvr>
                                    </p:animEffect>
                                  </p:childTnLst>
                                </p:cTn>
                              </p:par>
                              <p:par>
                                <p:cTn id="145" presetID="3" presetClass="entr" presetSubtype="10" fill="hold" nodeType="with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blinds(horizontal)">
                                      <p:cBhvr>
                                        <p:cTn id="147" dur="250"/>
                                        <p:tgtEl>
                                          <p:spTgt spid="28"/>
                                        </p:tgtEl>
                                      </p:cBhvr>
                                    </p:animEffect>
                                  </p:childTnLst>
                                </p:cTn>
                              </p:par>
                              <p:par>
                                <p:cTn id="148" presetID="3" presetClass="entr" presetSubtype="10" fill="hold" nodeType="with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blinds(horizontal)">
                                      <p:cBhvr>
                                        <p:cTn id="150" dur="250"/>
                                        <p:tgtEl>
                                          <p:spTgt spid="34"/>
                                        </p:tgtEl>
                                      </p:cBhvr>
                                    </p:animEffect>
                                  </p:childTnLst>
                                </p:cTn>
                              </p:par>
                              <p:par>
                                <p:cTn id="151" presetID="3" presetClass="entr" presetSubtype="10"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blinds(horizontal)">
                                      <p:cBhvr>
                                        <p:cTn id="153" dur="250"/>
                                        <p:tgtEl>
                                          <p:spTgt spid="35"/>
                                        </p:tgtEl>
                                      </p:cBhvr>
                                    </p:animEffect>
                                  </p:childTnLst>
                                </p:cTn>
                              </p:par>
                              <p:par>
                                <p:cTn id="154" presetID="3" presetClass="entr" presetSubtype="10" fill="hold" nodeType="withEffect">
                                  <p:stCondLst>
                                    <p:cond delay="0"/>
                                  </p:stCondLst>
                                  <p:childTnLst>
                                    <p:set>
                                      <p:cBhvr>
                                        <p:cTn id="155" dur="1" fill="hold">
                                          <p:stCondLst>
                                            <p:cond delay="0"/>
                                          </p:stCondLst>
                                        </p:cTn>
                                        <p:tgtEl>
                                          <p:spTgt spid="36"/>
                                        </p:tgtEl>
                                        <p:attrNameLst>
                                          <p:attrName>style.visibility</p:attrName>
                                        </p:attrNameLst>
                                      </p:cBhvr>
                                      <p:to>
                                        <p:strVal val="visible"/>
                                      </p:to>
                                    </p:set>
                                    <p:animEffect transition="in" filter="blinds(horizontal)">
                                      <p:cBhvr>
                                        <p:cTn id="156" dur="250"/>
                                        <p:tgtEl>
                                          <p:spTgt spid="36"/>
                                        </p:tgtEl>
                                      </p:cBhvr>
                                    </p:animEffect>
                                  </p:childTnLst>
                                </p:cTn>
                              </p:par>
                              <p:par>
                                <p:cTn id="157" presetID="3" presetClass="entr" presetSubtype="10" fill="hold" nodeType="withEffect">
                                  <p:stCondLst>
                                    <p:cond delay="0"/>
                                  </p:stCondLst>
                                  <p:childTnLst>
                                    <p:set>
                                      <p:cBhvr>
                                        <p:cTn id="158" dur="1" fill="hold">
                                          <p:stCondLst>
                                            <p:cond delay="0"/>
                                          </p:stCondLst>
                                        </p:cTn>
                                        <p:tgtEl>
                                          <p:spTgt spid="37"/>
                                        </p:tgtEl>
                                        <p:attrNameLst>
                                          <p:attrName>style.visibility</p:attrName>
                                        </p:attrNameLst>
                                      </p:cBhvr>
                                      <p:to>
                                        <p:strVal val="visible"/>
                                      </p:to>
                                    </p:set>
                                    <p:animEffect transition="in" filter="blinds(horizontal)">
                                      <p:cBhvr>
                                        <p:cTn id="159" dur="250"/>
                                        <p:tgtEl>
                                          <p:spTgt spid="37"/>
                                        </p:tgtEl>
                                      </p:cBhvr>
                                    </p:animEffect>
                                  </p:childTnLst>
                                </p:cTn>
                              </p:par>
                              <p:par>
                                <p:cTn id="160" presetID="3" presetClass="entr" presetSubtype="10" fill="hold" nodeType="withEffect">
                                  <p:stCondLst>
                                    <p:cond delay="0"/>
                                  </p:stCondLst>
                                  <p:childTnLst>
                                    <p:set>
                                      <p:cBhvr>
                                        <p:cTn id="161" dur="1" fill="hold">
                                          <p:stCondLst>
                                            <p:cond delay="0"/>
                                          </p:stCondLst>
                                        </p:cTn>
                                        <p:tgtEl>
                                          <p:spTgt spid="22"/>
                                        </p:tgtEl>
                                        <p:attrNameLst>
                                          <p:attrName>style.visibility</p:attrName>
                                        </p:attrNameLst>
                                      </p:cBhvr>
                                      <p:to>
                                        <p:strVal val="visible"/>
                                      </p:to>
                                    </p:set>
                                    <p:animEffect transition="in" filter="blinds(horizontal)">
                                      <p:cBhvr>
                                        <p:cTn id="162" dur="250"/>
                                        <p:tgtEl>
                                          <p:spTgt spid="22"/>
                                        </p:tgtEl>
                                      </p:cBhvr>
                                    </p:animEffect>
                                  </p:childTnLst>
                                </p:cTn>
                              </p:par>
                              <p:par>
                                <p:cTn id="163" presetID="3" presetClass="entr" presetSubtype="10" fill="hold" nodeType="with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blinds(horizontal)">
                                      <p:cBhvr>
                                        <p:cTn id="165" dur="250"/>
                                        <p:tgtEl>
                                          <p:spTgt spid="23"/>
                                        </p:tgtEl>
                                      </p:cBhvr>
                                    </p:animEffect>
                                  </p:childTnLst>
                                </p:cTn>
                              </p:par>
                              <p:par>
                                <p:cTn id="166" presetID="3" presetClass="entr" presetSubtype="10" fill="hold" nodeType="with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blinds(horizontal)">
                                      <p:cBhvr>
                                        <p:cTn id="168" dur="250"/>
                                        <p:tgtEl>
                                          <p:spTgt spid="24"/>
                                        </p:tgtEl>
                                      </p:cBhvr>
                                    </p:animEffect>
                                  </p:childTnLst>
                                </p:cTn>
                              </p:par>
                              <p:par>
                                <p:cTn id="169" presetID="3" presetClass="entr" presetSubtype="10" fill="hold" nodeType="withEffect">
                                  <p:stCondLst>
                                    <p:cond delay="0"/>
                                  </p:stCondLst>
                                  <p:childTnLst>
                                    <p:set>
                                      <p:cBhvr>
                                        <p:cTn id="170" dur="1" fill="hold">
                                          <p:stCondLst>
                                            <p:cond delay="0"/>
                                          </p:stCondLst>
                                        </p:cTn>
                                        <p:tgtEl>
                                          <p:spTgt spid="74"/>
                                        </p:tgtEl>
                                        <p:attrNameLst>
                                          <p:attrName>style.visibility</p:attrName>
                                        </p:attrNameLst>
                                      </p:cBhvr>
                                      <p:to>
                                        <p:strVal val="visible"/>
                                      </p:to>
                                    </p:set>
                                    <p:animEffect transition="in" filter="blinds(horizontal)">
                                      <p:cBhvr>
                                        <p:cTn id="171"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9" grpId="0" animBg="1"/>
      <p:bldP spid="42" grpId="0" animBg="1"/>
      <p:bldP spid="57" grpId="0"/>
      <p:bldP spid="58" grpId="0"/>
      <p:bldP spid="60" grpId="0"/>
      <p:bldP spid="61" grpId="0"/>
      <p:bldP spid="64" grpId="0"/>
      <p:bldP spid="65" grpId="0"/>
      <p:bldP spid="66" grpId="0"/>
      <p:bldP spid="67" grpId="0"/>
      <p:bldP spid="68" grpId="0"/>
      <p:bldP spid="69" grpId="0"/>
      <p:bldP spid="70" grpId="0"/>
      <p:bldP spid="71" grpId="0"/>
      <p:bldP spid="7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Delegating Decryption</a:t>
            </a:r>
          </a:p>
        </p:txBody>
      </p:sp>
      <p:sp>
        <p:nvSpPr>
          <p:cNvPr id="105" name="Slide Number Placeholder 104">
            <a:extLst>
              <a:ext uri="{FF2B5EF4-FFF2-40B4-BE49-F238E27FC236}">
                <a16:creationId xmlns:a16="http://schemas.microsoft.com/office/drawing/2014/main" id="{DCBCE379-98A0-3793-8FD1-7DE04B2C5DCA}"/>
              </a:ext>
            </a:extLst>
          </p:cNvPr>
          <p:cNvSpPr>
            <a:spLocks noGrp="1"/>
          </p:cNvSpPr>
          <p:nvPr>
            <p:ph type="sldNum" sz="quarter" idx="12"/>
          </p:nvPr>
        </p:nvSpPr>
        <p:spPr/>
        <p:txBody>
          <a:bodyPr/>
          <a:lstStyle/>
          <a:p>
            <a:fld id="{C2D47E1E-16B8-6B43-8345-A36FFC908F81}" type="slidenum">
              <a:rPr lang="en-US" smtClean="0"/>
              <a:t>11</a:t>
            </a:fld>
            <a:endParaRPr lang="en-US"/>
          </a:p>
        </p:txBody>
      </p:sp>
      <p:pic>
        <p:nvPicPr>
          <p:cNvPr id="5" name="Picture 4" descr="A person and a dishwasher&#10;&#10;Description automatically generated">
            <a:extLst>
              <a:ext uri="{FF2B5EF4-FFF2-40B4-BE49-F238E27FC236}">
                <a16:creationId xmlns:a16="http://schemas.microsoft.com/office/drawing/2014/main" id="{9FEADAE0-E87F-AD71-97BF-4DA43DD78423}"/>
              </a:ext>
            </a:extLst>
          </p:cNvPr>
          <p:cNvPicPr>
            <a:picLocks noChangeAspect="1"/>
          </p:cNvPicPr>
          <p:nvPr/>
        </p:nvPicPr>
        <p:blipFill>
          <a:blip r:embed="rId3"/>
          <a:stretch>
            <a:fillRect/>
          </a:stretch>
        </p:blipFill>
        <p:spPr>
          <a:xfrm>
            <a:off x="10093454" y="360460"/>
            <a:ext cx="1349627" cy="1349627"/>
          </a:xfrm>
          <a:prstGeom prst="rect">
            <a:avLst/>
          </a:prstGeom>
        </p:spPr>
      </p:pic>
      <p:pic>
        <p:nvPicPr>
          <p:cNvPr id="7" name="Picture 6" descr="A green shield with a lock&#10;&#10;Description automatically generated">
            <a:extLst>
              <a:ext uri="{FF2B5EF4-FFF2-40B4-BE49-F238E27FC236}">
                <a16:creationId xmlns:a16="http://schemas.microsoft.com/office/drawing/2014/main" id="{CE99107A-65EB-39F8-B9AB-34BCF8CE8A43}"/>
              </a:ext>
            </a:extLst>
          </p:cNvPr>
          <p:cNvPicPr>
            <a:picLocks noChangeAspect="1"/>
          </p:cNvPicPr>
          <p:nvPr/>
        </p:nvPicPr>
        <p:blipFill>
          <a:blip r:embed="rId4"/>
          <a:stretch>
            <a:fillRect/>
          </a:stretch>
        </p:blipFill>
        <p:spPr>
          <a:xfrm>
            <a:off x="7810658" y="464306"/>
            <a:ext cx="1215189" cy="121518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91EEB075-1859-4D1C-1049-0C68E96CE71D}"/>
              </a:ext>
            </a:extLst>
          </p:cNvPr>
          <p:cNvPicPr>
            <a:picLocks noChangeAspect="1"/>
          </p:cNvPicPr>
          <p:nvPr/>
        </p:nvPicPr>
        <p:blipFill>
          <a:blip r:embed="rId5"/>
          <a:stretch>
            <a:fillRect/>
          </a:stretch>
        </p:blipFill>
        <p:spPr>
          <a:xfrm flipH="1">
            <a:off x="2713959" y="2043450"/>
            <a:ext cx="811395" cy="811395"/>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005E4E22-5E45-B129-A117-B467C1C9EA5A}"/>
              </a:ext>
            </a:extLst>
          </p:cNvPr>
          <p:cNvPicPr>
            <a:picLocks noChangeAspect="1"/>
          </p:cNvPicPr>
          <p:nvPr/>
        </p:nvPicPr>
        <p:blipFill>
          <a:blip r:embed="rId5"/>
          <a:stretch>
            <a:fillRect/>
          </a:stretch>
        </p:blipFill>
        <p:spPr>
          <a:xfrm flipH="1">
            <a:off x="2680880" y="3258698"/>
            <a:ext cx="811395" cy="81139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ABD4EB16-C04A-0B23-B878-95CA62712D8A}"/>
              </a:ext>
            </a:extLst>
          </p:cNvPr>
          <p:cNvPicPr>
            <a:picLocks noChangeAspect="1"/>
          </p:cNvPicPr>
          <p:nvPr/>
        </p:nvPicPr>
        <p:blipFill>
          <a:blip r:embed="rId5"/>
          <a:stretch>
            <a:fillRect/>
          </a:stretch>
        </p:blipFill>
        <p:spPr>
          <a:xfrm flipH="1">
            <a:off x="2677863" y="4587413"/>
            <a:ext cx="811395" cy="811395"/>
          </a:xfrm>
          <a:prstGeom prst="rect">
            <a:avLst/>
          </a:prstGeom>
        </p:spPr>
      </p:pic>
      <p:cxnSp>
        <p:nvCxnSpPr>
          <p:cNvPr id="16" name="Straight Arrow Connector 15">
            <a:extLst>
              <a:ext uri="{FF2B5EF4-FFF2-40B4-BE49-F238E27FC236}">
                <a16:creationId xmlns:a16="http://schemas.microsoft.com/office/drawing/2014/main" id="{A137EE14-ED20-33A7-C3A2-2FB6B0735EDF}"/>
              </a:ext>
            </a:extLst>
          </p:cNvPr>
          <p:cNvCxnSpPr/>
          <p:nvPr/>
        </p:nvCxnSpPr>
        <p:spPr>
          <a:xfrm flipV="1">
            <a:off x="1152583" y="2271320"/>
            <a:ext cx="1448950" cy="139384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BE6F9AF-815E-9373-6EF3-AA7D0D1B6117}"/>
              </a:ext>
            </a:extLst>
          </p:cNvPr>
          <p:cNvCxnSpPr>
            <a:cxnSpLocks/>
          </p:cNvCxnSpPr>
          <p:nvPr/>
        </p:nvCxnSpPr>
        <p:spPr>
          <a:xfrm>
            <a:off x="1152583" y="3665169"/>
            <a:ext cx="1448949"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BBF84D-46FE-CA62-5F8C-A31FD20B25EC}"/>
              </a:ext>
            </a:extLst>
          </p:cNvPr>
          <p:cNvCxnSpPr>
            <a:cxnSpLocks/>
          </p:cNvCxnSpPr>
          <p:nvPr/>
        </p:nvCxnSpPr>
        <p:spPr>
          <a:xfrm>
            <a:off x="1152583" y="3665169"/>
            <a:ext cx="1448949" cy="139385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9E74E22-B8B7-D83C-6F6C-BDE0BBEB8D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6503" y="2738172"/>
            <a:ext cx="288614" cy="288614"/>
          </a:xfrm>
          <a:prstGeom prst="rect">
            <a:avLst/>
          </a:prstGeom>
        </p:spPr>
      </p:pic>
      <p:pic>
        <p:nvPicPr>
          <p:cNvPr id="20" name="Picture 19">
            <a:extLst>
              <a:ext uri="{FF2B5EF4-FFF2-40B4-BE49-F238E27FC236}">
                <a16:creationId xmlns:a16="http://schemas.microsoft.com/office/drawing/2014/main" id="{F871A6EA-9180-889E-4339-A71A244EA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9790" y="3493638"/>
            <a:ext cx="288614" cy="288614"/>
          </a:xfrm>
          <a:prstGeom prst="rect">
            <a:avLst/>
          </a:prstGeom>
        </p:spPr>
      </p:pic>
      <p:pic>
        <p:nvPicPr>
          <p:cNvPr id="21" name="Picture 20">
            <a:extLst>
              <a:ext uri="{FF2B5EF4-FFF2-40B4-BE49-F238E27FC236}">
                <a16:creationId xmlns:a16="http://schemas.microsoft.com/office/drawing/2014/main" id="{4BB100A3-4F47-64DD-2D9D-7CD72878E7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854" y="4254749"/>
            <a:ext cx="288614" cy="288614"/>
          </a:xfrm>
          <a:prstGeom prst="rect">
            <a:avLst/>
          </a:prstGeom>
        </p:spPr>
      </p:pic>
      <p:pic>
        <p:nvPicPr>
          <p:cNvPr id="22" name="Picture 16">
            <a:extLst>
              <a:ext uri="{FF2B5EF4-FFF2-40B4-BE49-F238E27FC236}">
                <a16:creationId xmlns:a16="http://schemas.microsoft.com/office/drawing/2014/main" id="{A0629C29-E12B-DFF7-63AF-D7285D0F45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31" t="16923" r="18842"/>
          <a:stretch/>
        </p:blipFill>
        <p:spPr bwMode="auto">
          <a:xfrm>
            <a:off x="388303" y="3066489"/>
            <a:ext cx="719169" cy="9710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0789654-6C10-CE44-4D70-A0237D4C7548}"/>
                  </a:ext>
                </a:extLst>
              </p:cNvPr>
              <p:cNvSpPr txBox="1"/>
              <p:nvPr/>
            </p:nvSpPr>
            <p:spPr>
              <a:xfrm>
                <a:off x="1483205" y="2498673"/>
                <a:ext cx="4830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𝜅</m:t>
                          </m:r>
                        </m:e>
                        <m:sub>
                          <m:r>
                            <a:rPr lang="en-US" b="0" i="1" smtClean="0">
                              <a:solidFill>
                                <a:srgbClr val="FF0000"/>
                              </a:solidFill>
                              <a:latin typeface="Cambria Math" panose="02040503050406030204" pitchFamily="18" charset="0"/>
                            </a:rPr>
                            <m:t>1</m:t>
                          </m:r>
                        </m:sub>
                      </m:sSub>
                    </m:oMath>
                  </m:oMathPara>
                </a14:m>
                <a:endParaRPr lang="en-US" dirty="0"/>
              </a:p>
            </p:txBody>
          </p:sp>
        </mc:Choice>
        <mc:Fallback xmlns="">
          <p:sp>
            <p:nvSpPr>
              <p:cNvPr id="23" name="TextBox 22">
                <a:extLst>
                  <a:ext uri="{FF2B5EF4-FFF2-40B4-BE49-F238E27FC236}">
                    <a16:creationId xmlns:a16="http://schemas.microsoft.com/office/drawing/2014/main" id="{70789654-6C10-CE44-4D70-A0237D4C7548}"/>
                  </a:ext>
                </a:extLst>
              </p:cNvPr>
              <p:cNvSpPr txBox="1">
                <a:spLocks noRot="1" noChangeAspect="1" noMove="1" noResize="1" noEditPoints="1" noAdjustHandles="1" noChangeArrowheads="1" noChangeShapeType="1" noTextEdit="1"/>
              </p:cNvSpPr>
              <p:nvPr/>
            </p:nvSpPr>
            <p:spPr>
              <a:xfrm>
                <a:off x="1483205" y="2498673"/>
                <a:ext cx="48301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1A0381D-294E-0379-91E8-3882EF372A18}"/>
                  </a:ext>
                </a:extLst>
              </p:cNvPr>
              <p:cNvSpPr txBox="1"/>
              <p:nvPr/>
            </p:nvSpPr>
            <p:spPr>
              <a:xfrm>
                <a:off x="1441222" y="3323453"/>
                <a:ext cx="4883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𝜅</m:t>
                          </m:r>
                        </m:e>
                        <m:sub>
                          <m:r>
                            <a:rPr lang="en-US" b="0" i="1" smtClean="0">
                              <a:solidFill>
                                <a:srgbClr val="00B050"/>
                              </a:solidFill>
                              <a:latin typeface="Cambria Math" panose="02040503050406030204" pitchFamily="18" charset="0"/>
                            </a:rPr>
                            <m:t>2</m:t>
                          </m:r>
                        </m:sub>
                      </m:sSub>
                    </m:oMath>
                  </m:oMathPara>
                </a14:m>
                <a:endParaRPr lang="en-US" dirty="0"/>
              </a:p>
            </p:txBody>
          </p:sp>
        </mc:Choice>
        <mc:Fallback xmlns="">
          <p:sp>
            <p:nvSpPr>
              <p:cNvPr id="24" name="TextBox 23">
                <a:extLst>
                  <a:ext uri="{FF2B5EF4-FFF2-40B4-BE49-F238E27FC236}">
                    <a16:creationId xmlns:a16="http://schemas.microsoft.com/office/drawing/2014/main" id="{D1A0381D-294E-0379-91E8-3882EF372A18}"/>
                  </a:ext>
                </a:extLst>
              </p:cNvPr>
              <p:cNvSpPr txBox="1">
                <a:spLocks noRot="1" noChangeAspect="1" noMove="1" noResize="1" noEditPoints="1" noAdjustHandles="1" noChangeArrowheads="1" noChangeShapeType="1" noTextEdit="1"/>
              </p:cNvSpPr>
              <p:nvPr/>
            </p:nvSpPr>
            <p:spPr>
              <a:xfrm>
                <a:off x="1441222" y="3323453"/>
                <a:ext cx="48833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F2BD4D-E6B6-0424-688F-D84EAC5015ED}"/>
                  </a:ext>
                </a:extLst>
              </p:cNvPr>
              <p:cNvSpPr txBox="1"/>
              <p:nvPr/>
            </p:nvSpPr>
            <p:spPr>
              <a:xfrm>
                <a:off x="1438856" y="4217155"/>
                <a:ext cx="4699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𝜅</m:t>
                          </m:r>
                        </m:e>
                        <m:sub>
                          <m:r>
                            <a:rPr lang="en-US" b="0" i="1" smtClean="0">
                              <a:solidFill>
                                <a:schemeClr val="accent1"/>
                              </a:solidFill>
                              <a:latin typeface="Cambria Math" panose="02040503050406030204" pitchFamily="18" charset="0"/>
                            </a:rPr>
                            <m:t>3</m:t>
                          </m:r>
                        </m:sub>
                      </m:sSub>
                    </m:oMath>
                  </m:oMathPara>
                </a14:m>
                <a:endParaRPr lang="en-US" dirty="0">
                  <a:solidFill>
                    <a:schemeClr val="accent1"/>
                  </a:solidFill>
                </a:endParaRPr>
              </a:p>
            </p:txBody>
          </p:sp>
        </mc:Choice>
        <mc:Fallback xmlns="">
          <p:sp>
            <p:nvSpPr>
              <p:cNvPr id="25" name="TextBox 24">
                <a:extLst>
                  <a:ext uri="{FF2B5EF4-FFF2-40B4-BE49-F238E27FC236}">
                    <a16:creationId xmlns:a16="http://schemas.microsoft.com/office/drawing/2014/main" id="{D7F2BD4D-E6B6-0424-688F-D84EAC5015ED}"/>
                  </a:ext>
                </a:extLst>
              </p:cNvPr>
              <p:cNvSpPr txBox="1">
                <a:spLocks noRot="1" noChangeAspect="1" noMove="1" noResize="1" noEditPoints="1" noAdjustHandles="1" noChangeArrowheads="1" noChangeShapeType="1" noTextEdit="1"/>
              </p:cNvSpPr>
              <p:nvPr/>
            </p:nvSpPr>
            <p:spPr>
              <a:xfrm>
                <a:off x="1438856" y="4217155"/>
                <a:ext cx="469936" cy="369332"/>
              </a:xfrm>
              <a:prstGeom prst="rect">
                <a:avLst/>
              </a:prstGeom>
              <a:blipFill>
                <a:blip r:embed="rId10"/>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ACECFEE1-F23D-15A3-DF0F-3F03A7F9707F}"/>
              </a:ext>
            </a:extLst>
          </p:cNvPr>
          <p:cNvSpPr/>
          <p:nvPr/>
        </p:nvSpPr>
        <p:spPr>
          <a:xfrm>
            <a:off x="2686685" y="1753505"/>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27" name="Rectangle 26">
            <a:extLst>
              <a:ext uri="{FF2B5EF4-FFF2-40B4-BE49-F238E27FC236}">
                <a16:creationId xmlns:a16="http://schemas.microsoft.com/office/drawing/2014/main" id="{084885AB-C5C7-A23A-DC3C-60730F2431A4}"/>
              </a:ext>
            </a:extLst>
          </p:cNvPr>
          <p:cNvSpPr/>
          <p:nvPr/>
        </p:nvSpPr>
        <p:spPr>
          <a:xfrm>
            <a:off x="2677863" y="4032408"/>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sp>
        <p:nvSpPr>
          <p:cNvPr id="28" name="Rectangle 27">
            <a:extLst>
              <a:ext uri="{FF2B5EF4-FFF2-40B4-BE49-F238E27FC236}">
                <a16:creationId xmlns:a16="http://schemas.microsoft.com/office/drawing/2014/main" id="{096A8BE6-27FE-26E8-F6A7-3C3A670CA422}"/>
              </a:ext>
            </a:extLst>
          </p:cNvPr>
          <p:cNvSpPr/>
          <p:nvPr/>
        </p:nvSpPr>
        <p:spPr>
          <a:xfrm>
            <a:off x="2686685" y="5404422"/>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pic>
        <p:nvPicPr>
          <p:cNvPr id="29" name="Picture 4" descr="Database, db icon">
            <a:extLst>
              <a:ext uri="{FF2B5EF4-FFF2-40B4-BE49-F238E27FC236}">
                <a16:creationId xmlns:a16="http://schemas.microsoft.com/office/drawing/2014/main" id="{8CE03DD8-F41B-5316-3613-B20546A9FD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0705" y="2149793"/>
            <a:ext cx="548775" cy="5487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atabase, db icon">
            <a:extLst>
              <a:ext uri="{FF2B5EF4-FFF2-40B4-BE49-F238E27FC236}">
                <a16:creationId xmlns:a16="http://schemas.microsoft.com/office/drawing/2014/main" id="{3464AD8C-EC5D-252C-3E68-A6787BA875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0966" y="3371116"/>
            <a:ext cx="548775" cy="5487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atabase, db icon">
            <a:extLst>
              <a:ext uri="{FF2B5EF4-FFF2-40B4-BE49-F238E27FC236}">
                <a16:creationId xmlns:a16="http://schemas.microsoft.com/office/drawing/2014/main" id="{356577CE-E7A8-4479-6F74-CACDE36B65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9997" y="4704813"/>
            <a:ext cx="548775" cy="5487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drawing of a padlock on a paper&#10;&#10;Description automatically generated">
            <a:extLst>
              <a:ext uri="{FF2B5EF4-FFF2-40B4-BE49-F238E27FC236}">
                <a16:creationId xmlns:a16="http://schemas.microsoft.com/office/drawing/2014/main" id="{6DCDFC88-5494-58F8-5B0F-AA2BC90DFBE0}"/>
              </a:ext>
            </a:extLst>
          </p:cNvPr>
          <p:cNvPicPr>
            <a:picLocks noChangeAspect="1"/>
          </p:cNvPicPr>
          <p:nvPr/>
        </p:nvPicPr>
        <p:blipFill>
          <a:blip r:embed="rId12"/>
          <a:stretch>
            <a:fillRect/>
          </a:stretch>
        </p:blipFill>
        <p:spPr>
          <a:xfrm>
            <a:off x="4148799" y="1895505"/>
            <a:ext cx="891783" cy="891783"/>
          </a:xfrm>
          <a:prstGeom prst="rect">
            <a:avLst/>
          </a:prstGeom>
        </p:spPr>
      </p:pic>
      <p:pic>
        <p:nvPicPr>
          <p:cNvPr id="36" name="Picture 35" descr="A drawing of a padlock on a paper&#10;&#10;Description automatically generated">
            <a:extLst>
              <a:ext uri="{FF2B5EF4-FFF2-40B4-BE49-F238E27FC236}">
                <a16:creationId xmlns:a16="http://schemas.microsoft.com/office/drawing/2014/main" id="{C4087463-911A-4C46-FF8E-368E49873EC9}"/>
              </a:ext>
            </a:extLst>
          </p:cNvPr>
          <p:cNvPicPr>
            <a:picLocks noChangeAspect="1"/>
          </p:cNvPicPr>
          <p:nvPr/>
        </p:nvPicPr>
        <p:blipFill>
          <a:blip r:embed="rId12"/>
          <a:stretch>
            <a:fillRect/>
          </a:stretch>
        </p:blipFill>
        <p:spPr>
          <a:xfrm>
            <a:off x="4144982" y="3271821"/>
            <a:ext cx="891783" cy="891783"/>
          </a:xfrm>
          <a:prstGeom prst="rect">
            <a:avLst/>
          </a:prstGeom>
        </p:spPr>
      </p:pic>
      <p:pic>
        <p:nvPicPr>
          <p:cNvPr id="37" name="Picture 36" descr="A drawing of a padlock on a paper&#10;&#10;Description automatically generated">
            <a:extLst>
              <a:ext uri="{FF2B5EF4-FFF2-40B4-BE49-F238E27FC236}">
                <a16:creationId xmlns:a16="http://schemas.microsoft.com/office/drawing/2014/main" id="{8246B584-00B9-A5BB-90D8-770A561BE73E}"/>
              </a:ext>
            </a:extLst>
          </p:cNvPr>
          <p:cNvPicPr>
            <a:picLocks noChangeAspect="1"/>
          </p:cNvPicPr>
          <p:nvPr/>
        </p:nvPicPr>
        <p:blipFill>
          <a:blip r:embed="rId12"/>
          <a:stretch>
            <a:fillRect/>
          </a:stretch>
        </p:blipFill>
        <p:spPr>
          <a:xfrm>
            <a:off x="4144982" y="4657875"/>
            <a:ext cx="891783" cy="891783"/>
          </a:xfrm>
          <a:prstGeom prst="rect">
            <a:avLst/>
          </a:prstGeom>
        </p:spPr>
      </p:pic>
      <p:sp>
        <p:nvSpPr>
          <p:cNvPr id="38" name="TextBox 37">
            <a:extLst>
              <a:ext uri="{FF2B5EF4-FFF2-40B4-BE49-F238E27FC236}">
                <a16:creationId xmlns:a16="http://schemas.microsoft.com/office/drawing/2014/main" id="{4DCE21CD-6398-8261-F9F1-7A5DBAB8DFBE}"/>
              </a:ext>
            </a:extLst>
          </p:cNvPr>
          <p:cNvSpPr txBox="1"/>
          <p:nvPr/>
        </p:nvSpPr>
        <p:spPr>
          <a:xfrm>
            <a:off x="4229858" y="1844506"/>
            <a:ext cx="478016" cy="307777"/>
          </a:xfrm>
          <a:prstGeom prst="rect">
            <a:avLst/>
          </a:prstGeom>
          <a:noFill/>
        </p:spPr>
        <p:txBody>
          <a:bodyPr wrap="none" rtlCol="0">
            <a:spAutoFit/>
          </a:bodyPr>
          <a:lstStyle/>
          <a:p>
            <a:r>
              <a:rPr lang="en-US" sz="1400" dirty="0">
                <a:solidFill>
                  <a:srgbClr val="FF0000"/>
                </a:solidFill>
                <a:latin typeface="Bierstadt" panose="020B0004020202020204" pitchFamily="34" charset="0"/>
              </a:rPr>
              <a:t>Enc</a:t>
            </a:r>
          </a:p>
        </p:txBody>
      </p:sp>
      <p:sp>
        <p:nvSpPr>
          <p:cNvPr id="39" name="TextBox 38">
            <a:extLst>
              <a:ext uri="{FF2B5EF4-FFF2-40B4-BE49-F238E27FC236}">
                <a16:creationId xmlns:a16="http://schemas.microsoft.com/office/drawing/2014/main" id="{49E96D64-8EFE-0DB5-6C49-9E25FDE7C8CD}"/>
              </a:ext>
            </a:extLst>
          </p:cNvPr>
          <p:cNvSpPr txBox="1"/>
          <p:nvPr/>
        </p:nvSpPr>
        <p:spPr>
          <a:xfrm>
            <a:off x="4229858" y="3219717"/>
            <a:ext cx="478016" cy="307777"/>
          </a:xfrm>
          <a:prstGeom prst="rect">
            <a:avLst/>
          </a:prstGeom>
          <a:noFill/>
        </p:spPr>
        <p:txBody>
          <a:bodyPr wrap="none" rtlCol="0">
            <a:spAutoFit/>
          </a:bodyPr>
          <a:lstStyle/>
          <a:p>
            <a:r>
              <a:rPr lang="en-US" sz="1400" dirty="0">
                <a:solidFill>
                  <a:srgbClr val="00B050"/>
                </a:solidFill>
                <a:latin typeface="Bierstadt" panose="020B0004020202020204" pitchFamily="34" charset="0"/>
              </a:rPr>
              <a:t>Enc</a:t>
            </a:r>
          </a:p>
        </p:txBody>
      </p:sp>
      <p:sp>
        <p:nvSpPr>
          <p:cNvPr id="42" name="TextBox 41">
            <a:extLst>
              <a:ext uri="{FF2B5EF4-FFF2-40B4-BE49-F238E27FC236}">
                <a16:creationId xmlns:a16="http://schemas.microsoft.com/office/drawing/2014/main" id="{F149D976-7762-63E1-F4D3-2806E1B077CA}"/>
              </a:ext>
            </a:extLst>
          </p:cNvPr>
          <p:cNvSpPr txBox="1"/>
          <p:nvPr/>
        </p:nvSpPr>
        <p:spPr>
          <a:xfrm>
            <a:off x="4229858" y="4606947"/>
            <a:ext cx="478016" cy="307777"/>
          </a:xfrm>
          <a:prstGeom prst="rect">
            <a:avLst/>
          </a:prstGeom>
          <a:noFill/>
        </p:spPr>
        <p:txBody>
          <a:bodyPr wrap="none" rtlCol="0">
            <a:spAutoFit/>
          </a:bodyPr>
          <a:lstStyle/>
          <a:p>
            <a:r>
              <a:rPr lang="en-US" sz="1400" dirty="0">
                <a:solidFill>
                  <a:srgbClr val="0070C0"/>
                </a:solidFill>
                <a:latin typeface="Bierstadt" panose="020B0004020202020204" pitchFamily="34" charset="0"/>
              </a:rPr>
              <a:t>Enc</a:t>
            </a:r>
          </a:p>
        </p:txBody>
      </p:sp>
      <p:pic>
        <p:nvPicPr>
          <p:cNvPr id="48" name="Picture 47" descr="A black and yellow log on a black background&#10;&#10;Description automatically generated">
            <a:extLst>
              <a:ext uri="{FF2B5EF4-FFF2-40B4-BE49-F238E27FC236}">
                <a16:creationId xmlns:a16="http://schemas.microsoft.com/office/drawing/2014/main" id="{B6155FCB-F11C-8CF3-F3BD-9EA79494257D}"/>
              </a:ext>
            </a:extLst>
          </p:cNvPr>
          <p:cNvPicPr>
            <a:picLocks noChangeAspect="1"/>
          </p:cNvPicPr>
          <p:nvPr/>
        </p:nvPicPr>
        <p:blipFill>
          <a:blip r:embed="rId13"/>
          <a:stretch>
            <a:fillRect/>
          </a:stretch>
        </p:blipFill>
        <p:spPr>
          <a:xfrm>
            <a:off x="5721127" y="1873275"/>
            <a:ext cx="939443" cy="939443"/>
          </a:xfrm>
          <a:prstGeom prst="rect">
            <a:avLst/>
          </a:prstGeom>
        </p:spPr>
      </p:pic>
      <p:pic>
        <p:nvPicPr>
          <p:cNvPr id="49" name="Picture 48" descr="A black and yellow log on a black background&#10;&#10;Description automatically generated">
            <a:extLst>
              <a:ext uri="{FF2B5EF4-FFF2-40B4-BE49-F238E27FC236}">
                <a16:creationId xmlns:a16="http://schemas.microsoft.com/office/drawing/2014/main" id="{C6253C78-E994-AA30-9E28-79F39DD724A6}"/>
              </a:ext>
            </a:extLst>
          </p:cNvPr>
          <p:cNvPicPr>
            <a:picLocks noChangeAspect="1"/>
          </p:cNvPicPr>
          <p:nvPr/>
        </p:nvPicPr>
        <p:blipFill>
          <a:blip r:embed="rId13"/>
          <a:stretch>
            <a:fillRect/>
          </a:stretch>
        </p:blipFill>
        <p:spPr>
          <a:xfrm>
            <a:off x="5721127" y="3242052"/>
            <a:ext cx="939443" cy="939443"/>
          </a:xfrm>
          <a:prstGeom prst="rect">
            <a:avLst/>
          </a:prstGeom>
        </p:spPr>
      </p:pic>
      <p:pic>
        <p:nvPicPr>
          <p:cNvPr id="50" name="Picture 49" descr="A black and yellow log on a black background&#10;&#10;Description automatically generated">
            <a:extLst>
              <a:ext uri="{FF2B5EF4-FFF2-40B4-BE49-F238E27FC236}">
                <a16:creationId xmlns:a16="http://schemas.microsoft.com/office/drawing/2014/main" id="{94770AEC-FCEA-5855-1FCC-04A104EA6A6A}"/>
              </a:ext>
            </a:extLst>
          </p:cNvPr>
          <p:cNvPicPr>
            <a:picLocks noChangeAspect="1"/>
          </p:cNvPicPr>
          <p:nvPr/>
        </p:nvPicPr>
        <p:blipFill>
          <a:blip r:embed="rId13"/>
          <a:stretch>
            <a:fillRect/>
          </a:stretch>
        </p:blipFill>
        <p:spPr>
          <a:xfrm>
            <a:off x="5721127" y="4639188"/>
            <a:ext cx="939443" cy="939443"/>
          </a:xfrm>
          <a:prstGeom prst="rect">
            <a:avLst/>
          </a:prstGeom>
        </p:spPr>
      </p:pic>
      <p:cxnSp>
        <p:nvCxnSpPr>
          <p:cNvPr id="52" name="Straight Arrow Connector 51">
            <a:extLst>
              <a:ext uri="{FF2B5EF4-FFF2-40B4-BE49-F238E27FC236}">
                <a16:creationId xmlns:a16="http://schemas.microsoft.com/office/drawing/2014/main" id="{EBC54F5A-0421-0C54-D5A8-A8801710A4EF}"/>
              </a:ext>
            </a:extLst>
          </p:cNvPr>
          <p:cNvCxnSpPr>
            <a:cxnSpLocks/>
          </p:cNvCxnSpPr>
          <p:nvPr/>
        </p:nvCxnSpPr>
        <p:spPr>
          <a:xfrm flipV="1">
            <a:off x="5109857" y="2355251"/>
            <a:ext cx="480830"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B1D94B-E32B-428A-7865-C267ACCD8DF9}"/>
              </a:ext>
            </a:extLst>
          </p:cNvPr>
          <p:cNvCxnSpPr>
            <a:cxnSpLocks/>
          </p:cNvCxnSpPr>
          <p:nvPr/>
        </p:nvCxnSpPr>
        <p:spPr>
          <a:xfrm flipV="1">
            <a:off x="5109857" y="3771115"/>
            <a:ext cx="480830"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A347803-5542-1D70-C022-D83D191B6D40}"/>
              </a:ext>
            </a:extLst>
          </p:cNvPr>
          <p:cNvCxnSpPr>
            <a:cxnSpLocks/>
          </p:cNvCxnSpPr>
          <p:nvPr/>
        </p:nvCxnSpPr>
        <p:spPr>
          <a:xfrm flipV="1">
            <a:off x="5109857" y="5107836"/>
            <a:ext cx="480830"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90DC211-8CB5-8483-AFA0-305DB0AE91D1}"/>
              </a:ext>
            </a:extLst>
          </p:cNvPr>
          <p:cNvSpPr txBox="1"/>
          <p:nvPr/>
        </p:nvSpPr>
        <p:spPr>
          <a:xfrm>
            <a:off x="5786245" y="2587181"/>
            <a:ext cx="495649" cy="307777"/>
          </a:xfrm>
          <a:prstGeom prst="rect">
            <a:avLst/>
          </a:prstGeom>
          <a:noFill/>
        </p:spPr>
        <p:txBody>
          <a:bodyPr wrap="none" rtlCol="0">
            <a:spAutoFit/>
          </a:bodyPr>
          <a:lstStyle/>
          <a:p>
            <a:r>
              <a:rPr lang="en-US" sz="1400" dirty="0">
                <a:solidFill>
                  <a:srgbClr val="FF0000"/>
                </a:solidFill>
                <a:latin typeface="Bierstadt" panose="020B0004020202020204" pitchFamily="34" charset="0"/>
              </a:rPr>
              <a:t>Dec</a:t>
            </a:r>
          </a:p>
        </p:txBody>
      </p:sp>
      <p:sp>
        <p:nvSpPr>
          <p:cNvPr id="57" name="TextBox 56">
            <a:extLst>
              <a:ext uri="{FF2B5EF4-FFF2-40B4-BE49-F238E27FC236}">
                <a16:creationId xmlns:a16="http://schemas.microsoft.com/office/drawing/2014/main" id="{FE4379DE-DF8B-80DF-6990-7877D1B540A9}"/>
              </a:ext>
            </a:extLst>
          </p:cNvPr>
          <p:cNvSpPr txBox="1"/>
          <p:nvPr/>
        </p:nvSpPr>
        <p:spPr>
          <a:xfrm>
            <a:off x="5781355" y="3946972"/>
            <a:ext cx="495649" cy="307777"/>
          </a:xfrm>
          <a:prstGeom prst="rect">
            <a:avLst/>
          </a:prstGeom>
          <a:noFill/>
        </p:spPr>
        <p:txBody>
          <a:bodyPr wrap="none" rtlCol="0">
            <a:spAutoFit/>
          </a:bodyPr>
          <a:lstStyle/>
          <a:p>
            <a:r>
              <a:rPr lang="en-US" sz="1400" dirty="0">
                <a:solidFill>
                  <a:srgbClr val="00B050"/>
                </a:solidFill>
                <a:latin typeface="Bierstadt" panose="020B0004020202020204" pitchFamily="34" charset="0"/>
              </a:rPr>
              <a:t>Dec</a:t>
            </a:r>
          </a:p>
        </p:txBody>
      </p:sp>
      <p:sp>
        <p:nvSpPr>
          <p:cNvPr id="58" name="TextBox 57">
            <a:extLst>
              <a:ext uri="{FF2B5EF4-FFF2-40B4-BE49-F238E27FC236}">
                <a16:creationId xmlns:a16="http://schemas.microsoft.com/office/drawing/2014/main" id="{F7C9DBF5-AD9A-FCAA-1767-7B4564021D33}"/>
              </a:ext>
            </a:extLst>
          </p:cNvPr>
          <p:cNvSpPr txBox="1"/>
          <p:nvPr/>
        </p:nvSpPr>
        <p:spPr>
          <a:xfrm>
            <a:off x="5790171" y="5351017"/>
            <a:ext cx="495649" cy="307777"/>
          </a:xfrm>
          <a:prstGeom prst="rect">
            <a:avLst/>
          </a:prstGeom>
          <a:noFill/>
        </p:spPr>
        <p:txBody>
          <a:bodyPr wrap="none" rtlCol="0">
            <a:spAutoFit/>
          </a:bodyPr>
          <a:lstStyle/>
          <a:p>
            <a:r>
              <a:rPr lang="en-US" sz="1400" dirty="0">
                <a:solidFill>
                  <a:srgbClr val="0070C0"/>
                </a:solidFill>
                <a:latin typeface="Bierstadt" panose="020B0004020202020204" pitchFamily="34" charset="0"/>
              </a:rPr>
              <a:t>Dec</a:t>
            </a:r>
          </a:p>
        </p:txBody>
      </p:sp>
      <p:sp>
        <p:nvSpPr>
          <p:cNvPr id="59" name="TextBox 58">
            <a:extLst>
              <a:ext uri="{FF2B5EF4-FFF2-40B4-BE49-F238E27FC236}">
                <a16:creationId xmlns:a16="http://schemas.microsoft.com/office/drawing/2014/main" id="{00F976DE-683D-E89B-6F15-28F60A5EA01C}"/>
              </a:ext>
            </a:extLst>
          </p:cNvPr>
          <p:cNvSpPr txBox="1"/>
          <p:nvPr/>
        </p:nvSpPr>
        <p:spPr>
          <a:xfrm>
            <a:off x="7673569" y="1820491"/>
            <a:ext cx="4271134" cy="2362185"/>
          </a:xfrm>
          <a:prstGeom prst="rect">
            <a:avLst/>
          </a:prstGeom>
          <a:noFill/>
        </p:spPr>
        <p:txBody>
          <a:bodyPr wrap="square" rtlCol="0">
            <a:spAutoFit/>
          </a:bodyPr>
          <a:lstStyle/>
          <a:p>
            <a:pPr>
              <a:lnSpc>
                <a:spcPct val="150000"/>
              </a:lnSpc>
            </a:pPr>
            <a:r>
              <a:rPr lang="en-US" sz="2000" b="1" dirty="0">
                <a:solidFill>
                  <a:srgbClr val="002060"/>
                </a:solidFill>
                <a:latin typeface="Bierstadt" panose="020B0004020202020204" pitchFamily="34" charset="0"/>
              </a:rPr>
              <a:t>Key-homomorphic PRFs:</a:t>
            </a:r>
          </a:p>
          <a:p>
            <a:pPr marL="285750" indent="-285750">
              <a:lnSpc>
                <a:spcPct val="150000"/>
              </a:lnSpc>
              <a:buFont typeface="Arial" panose="020B0604020202020204" pitchFamily="34" charset="0"/>
              <a:buChar char="•"/>
            </a:pPr>
            <a:r>
              <a:rPr lang="en-US" sz="2000" dirty="0">
                <a:solidFill>
                  <a:srgbClr val="002060"/>
                </a:solidFill>
                <a:latin typeface="Bierstadt" panose="020B0004020202020204" pitchFamily="34" charset="0"/>
                <a:sym typeface="Wingdings" pitchFamily="2" charset="2"/>
              </a:rPr>
              <a:t>Keys are secret shared</a:t>
            </a:r>
            <a:endParaRPr lang="en-US" sz="2000" dirty="0">
              <a:solidFill>
                <a:srgbClr val="002060"/>
              </a:solidFill>
              <a:latin typeface="Bierstadt" panose="020B0004020202020204" pitchFamily="34" charset="0"/>
            </a:endParaRPr>
          </a:p>
          <a:p>
            <a:pPr>
              <a:lnSpc>
                <a:spcPct val="150000"/>
              </a:lnSpc>
            </a:pPr>
            <a:r>
              <a:rPr lang="en-US" sz="2000" dirty="0">
                <a:solidFill>
                  <a:srgbClr val="002060"/>
                </a:solidFill>
                <a:latin typeface="Bierstadt" panose="020B0004020202020204" pitchFamily="34" charset="0"/>
                <a:sym typeface="Wingdings" pitchFamily="2" charset="2"/>
              </a:rPr>
              <a:t> No server can learn private data</a:t>
            </a:r>
            <a:endParaRPr lang="en-US" sz="2000" dirty="0">
              <a:solidFill>
                <a:srgbClr val="002060"/>
              </a:solidFill>
              <a:latin typeface="Bierstadt" panose="020B0004020202020204" pitchFamily="34" charset="0"/>
            </a:endParaRPr>
          </a:p>
          <a:p>
            <a:pPr marL="285750" indent="-285750">
              <a:lnSpc>
                <a:spcPct val="150000"/>
              </a:lnSpc>
              <a:buFont typeface="Arial" panose="020B0604020202020204" pitchFamily="34" charset="0"/>
              <a:buChar char="•"/>
            </a:pPr>
            <a:r>
              <a:rPr lang="en-US" sz="2000" dirty="0">
                <a:solidFill>
                  <a:srgbClr val="002060"/>
                </a:solidFill>
                <a:latin typeface="Bierstadt" panose="020B0004020202020204" pitchFamily="34" charset="0"/>
              </a:rPr>
              <a:t>Key secret-shares are random</a:t>
            </a:r>
          </a:p>
          <a:p>
            <a:pPr marL="342900" indent="-342900">
              <a:lnSpc>
                <a:spcPct val="150000"/>
              </a:lnSpc>
              <a:buFont typeface="Wingdings" pitchFamily="2" charset="2"/>
              <a:buChar char="à"/>
            </a:pPr>
            <a:r>
              <a:rPr lang="en-US" sz="2000" dirty="0">
                <a:solidFill>
                  <a:srgbClr val="002060"/>
                </a:solidFill>
                <a:latin typeface="Bierstadt" panose="020B0004020202020204" pitchFamily="34" charset="0"/>
                <a:sym typeface="Wingdings" pitchFamily="2" charset="2"/>
              </a:rPr>
              <a:t>Hide search patterns</a:t>
            </a:r>
          </a:p>
        </p:txBody>
      </p:sp>
      <p:pic>
        <p:nvPicPr>
          <p:cNvPr id="61" name="Picture 60" descr="A blue and white document with a shield and a person on it&#10;&#10;Description automatically generated">
            <a:extLst>
              <a:ext uri="{FF2B5EF4-FFF2-40B4-BE49-F238E27FC236}">
                <a16:creationId xmlns:a16="http://schemas.microsoft.com/office/drawing/2014/main" id="{A62F2052-4F0D-E73A-F2CF-F3B36AA6B33F}"/>
              </a:ext>
            </a:extLst>
          </p:cNvPr>
          <p:cNvPicPr>
            <a:picLocks noChangeAspect="1"/>
          </p:cNvPicPr>
          <p:nvPr/>
        </p:nvPicPr>
        <p:blipFill>
          <a:blip r:embed="rId14"/>
          <a:stretch>
            <a:fillRect/>
          </a:stretch>
        </p:blipFill>
        <p:spPr>
          <a:xfrm>
            <a:off x="9163521" y="4448640"/>
            <a:ext cx="1393851" cy="1393851"/>
          </a:xfrm>
          <a:prstGeom prst="rect">
            <a:avLst/>
          </a:prstGeom>
        </p:spPr>
      </p:pic>
      <p:sp>
        <p:nvSpPr>
          <p:cNvPr id="62" name="TextBox 61">
            <a:extLst>
              <a:ext uri="{FF2B5EF4-FFF2-40B4-BE49-F238E27FC236}">
                <a16:creationId xmlns:a16="http://schemas.microsoft.com/office/drawing/2014/main" id="{DF77176E-10BB-1630-C8A8-A05597833B8A}"/>
              </a:ext>
            </a:extLst>
          </p:cNvPr>
          <p:cNvSpPr txBox="1"/>
          <p:nvPr/>
        </p:nvSpPr>
        <p:spPr>
          <a:xfrm>
            <a:off x="7898243" y="6084581"/>
            <a:ext cx="4259756" cy="369332"/>
          </a:xfrm>
          <a:prstGeom prst="rect">
            <a:avLst/>
          </a:prstGeom>
          <a:noFill/>
        </p:spPr>
        <p:txBody>
          <a:bodyPr wrap="none" rtlCol="0">
            <a:spAutoFit/>
          </a:bodyPr>
          <a:lstStyle/>
          <a:p>
            <a:r>
              <a:rPr lang="en-US" b="1" dirty="0">
                <a:solidFill>
                  <a:srgbClr val="FF0000"/>
                </a:solidFill>
                <a:latin typeface="Bierstadt" panose="020B0004020202020204" pitchFamily="34" charset="0"/>
              </a:rPr>
              <a:t>Our ideas: </a:t>
            </a:r>
            <a:r>
              <a:rPr lang="en-US" dirty="0">
                <a:solidFill>
                  <a:srgbClr val="FF0000"/>
                </a:solidFill>
                <a:latin typeface="Bierstadt" panose="020B0004020202020204" pitchFamily="34" charset="0"/>
              </a:rPr>
              <a:t>Oblivious</a:t>
            </a:r>
            <a:r>
              <a:rPr lang="en-US" b="1" dirty="0">
                <a:solidFill>
                  <a:srgbClr val="FF0000"/>
                </a:solidFill>
                <a:latin typeface="Bierstadt" panose="020B0004020202020204" pitchFamily="34" charset="0"/>
              </a:rPr>
              <a:t> </a:t>
            </a:r>
            <a:r>
              <a:rPr lang="en-US" dirty="0">
                <a:solidFill>
                  <a:srgbClr val="FF0000"/>
                </a:solidFill>
                <a:latin typeface="Bierstadt" panose="020B0004020202020204" pitchFamily="34" charset="0"/>
              </a:rPr>
              <a:t>Padding &amp; Shuffling</a:t>
            </a:r>
          </a:p>
        </p:txBody>
      </p:sp>
      <p:sp>
        <p:nvSpPr>
          <p:cNvPr id="63" name="TextBox 62">
            <a:extLst>
              <a:ext uri="{FF2B5EF4-FFF2-40B4-BE49-F238E27FC236}">
                <a16:creationId xmlns:a16="http://schemas.microsoft.com/office/drawing/2014/main" id="{D936C82E-F450-93C8-13DE-B46EB0802926}"/>
              </a:ext>
            </a:extLst>
          </p:cNvPr>
          <p:cNvSpPr txBox="1"/>
          <p:nvPr/>
        </p:nvSpPr>
        <p:spPr>
          <a:xfrm>
            <a:off x="276578" y="5802115"/>
            <a:ext cx="6732420" cy="515526"/>
          </a:xfrm>
          <a:prstGeom prst="rect">
            <a:avLst/>
          </a:prstGeom>
          <a:noFill/>
        </p:spPr>
        <p:txBody>
          <a:bodyPr wrap="none" rtlCol="0">
            <a:spAutoFit/>
          </a:bodyPr>
          <a:lstStyle/>
          <a:p>
            <a:pPr>
              <a:lnSpc>
                <a:spcPct val="150000"/>
              </a:lnSpc>
            </a:pPr>
            <a:r>
              <a:rPr lang="en-US" sz="2000" i="1" dirty="0">
                <a:solidFill>
                  <a:srgbClr val="7030A0"/>
                </a:solidFill>
                <a:latin typeface="Bierstadt" panose="020B0004020202020204" pitchFamily="34" charset="0"/>
              </a:rPr>
              <a:t>Can the servers open secret shares and output documents?</a:t>
            </a:r>
          </a:p>
        </p:txBody>
      </p:sp>
      <p:sp>
        <p:nvSpPr>
          <p:cNvPr id="65" name="TextBox 64">
            <a:extLst>
              <a:ext uri="{FF2B5EF4-FFF2-40B4-BE49-F238E27FC236}">
                <a16:creationId xmlns:a16="http://schemas.microsoft.com/office/drawing/2014/main" id="{897F76A3-AA06-C495-5A05-6E0A99E8B69F}"/>
              </a:ext>
            </a:extLst>
          </p:cNvPr>
          <p:cNvSpPr txBox="1"/>
          <p:nvPr/>
        </p:nvSpPr>
        <p:spPr>
          <a:xfrm>
            <a:off x="231422" y="6253725"/>
            <a:ext cx="6096000" cy="513217"/>
          </a:xfrm>
          <a:prstGeom prst="rect">
            <a:avLst/>
          </a:prstGeom>
          <a:noFill/>
        </p:spPr>
        <p:txBody>
          <a:bodyPr wrap="square">
            <a:spAutoFit/>
          </a:bodyPr>
          <a:lstStyle/>
          <a:p>
            <a:pPr>
              <a:lnSpc>
                <a:spcPct val="150000"/>
              </a:lnSpc>
            </a:pPr>
            <a:r>
              <a:rPr lang="en-US" sz="2000" i="1" dirty="0">
                <a:solidFill>
                  <a:srgbClr val="7030A0"/>
                </a:solidFill>
                <a:latin typeface="Bierstadt" panose="020B0004020202020204" pitchFamily="34" charset="0"/>
                <a:sym typeface="Wingdings" pitchFamily="2" charset="2"/>
              </a:rPr>
              <a:t> No, it reveals result and volume patterns</a:t>
            </a:r>
            <a:endParaRPr lang="en-US" sz="2000" i="1" dirty="0">
              <a:solidFill>
                <a:srgbClr val="7030A0"/>
              </a:solidFill>
              <a:latin typeface="Bierstadt" panose="020B0004020202020204" pitchFamily="34" charset="0"/>
            </a:endParaRPr>
          </a:p>
        </p:txBody>
      </p:sp>
      <p:pic>
        <p:nvPicPr>
          <p:cNvPr id="69" name="Picture 68" descr="A yellow light bulb with a tick mark on it&#10;&#10;Description automatically generated">
            <a:extLst>
              <a:ext uri="{FF2B5EF4-FFF2-40B4-BE49-F238E27FC236}">
                <a16:creationId xmlns:a16="http://schemas.microsoft.com/office/drawing/2014/main" id="{31A9CA4E-8320-1DB5-5B01-BC9269ADAB1D}"/>
              </a:ext>
            </a:extLst>
          </p:cNvPr>
          <p:cNvPicPr>
            <a:picLocks noChangeAspect="1"/>
          </p:cNvPicPr>
          <p:nvPr/>
        </p:nvPicPr>
        <p:blipFill>
          <a:blip r:embed="rId15"/>
          <a:stretch>
            <a:fillRect/>
          </a:stretch>
        </p:blipFill>
        <p:spPr>
          <a:xfrm>
            <a:off x="7152945" y="5721665"/>
            <a:ext cx="945265" cy="945265"/>
          </a:xfrm>
          <a:prstGeom prst="rect">
            <a:avLst/>
          </a:prstGeom>
        </p:spPr>
      </p:pic>
      <p:pic>
        <p:nvPicPr>
          <p:cNvPr id="71" name="Picture 70" descr="A red and black computer&#10;&#10;Description automatically generated">
            <a:extLst>
              <a:ext uri="{FF2B5EF4-FFF2-40B4-BE49-F238E27FC236}">
                <a16:creationId xmlns:a16="http://schemas.microsoft.com/office/drawing/2014/main" id="{1D16B4D3-A373-3287-DA42-26E8544BB21B}"/>
              </a:ext>
            </a:extLst>
          </p:cNvPr>
          <p:cNvPicPr>
            <a:picLocks noChangeAspect="1"/>
          </p:cNvPicPr>
          <p:nvPr/>
        </p:nvPicPr>
        <p:blipFill>
          <a:blip r:embed="rId16"/>
          <a:stretch>
            <a:fillRect/>
          </a:stretch>
        </p:blipFill>
        <p:spPr>
          <a:xfrm>
            <a:off x="2894114" y="2221682"/>
            <a:ext cx="468312" cy="468312"/>
          </a:xfrm>
          <a:prstGeom prst="rect">
            <a:avLst/>
          </a:prstGeom>
        </p:spPr>
      </p:pic>
      <p:pic>
        <p:nvPicPr>
          <p:cNvPr id="73" name="Picture 72" descr="A computer with a lock and a key&#10;&#10;Description automatically generated">
            <a:extLst>
              <a:ext uri="{FF2B5EF4-FFF2-40B4-BE49-F238E27FC236}">
                <a16:creationId xmlns:a16="http://schemas.microsoft.com/office/drawing/2014/main" id="{72231F5F-8D5B-D689-40AF-A72675DD3693}"/>
              </a:ext>
            </a:extLst>
          </p:cNvPr>
          <p:cNvPicPr>
            <a:picLocks noChangeAspect="1"/>
          </p:cNvPicPr>
          <p:nvPr/>
        </p:nvPicPr>
        <p:blipFill>
          <a:blip r:embed="rId17"/>
          <a:stretch>
            <a:fillRect/>
          </a:stretch>
        </p:blipFill>
        <p:spPr>
          <a:xfrm>
            <a:off x="5589878" y="6267077"/>
            <a:ext cx="516020" cy="516020"/>
          </a:xfrm>
          <a:prstGeom prst="rect">
            <a:avLst/>
          </a:prstGeom>
        </p:spPr>
      </p:pic>
      <p:pic>
        <p:nvPicPr>
          <p:cNvPr id="75" name="Picture 74" descr="A computer with a yellow triangle and a green and blue bubble&#10;&#10;Description automatically generated">
            <a:extLst>
              <a:ext uri="{FF2B5EF4-FFF2-40B4-BE49-F238E27FC236}">
                <a16:creationId xmlns:a16="http://schemas.microsoft.com/office/drawing/2014/main" id="{CC850E0D-8AD2-6723-4895-8B7BBE397AF8}"/>
              </a:ext>
            </a:extLst>
          </p:cNvPr>
          <p:cNvPicPr>
            <a:picLocks noChangeAspect="1"/>
          </p:cNvPicPr>
          <p:nvPr/>
        </p:nvPicPr>
        <p:blipFill>
          <a:blip r:embed="rId18"/>
          <a:stretch>
            <a:fillRect/>
          </a:stretch>
        </p:blipFill>
        <p:spPr>
          <a:xfrm>
            <a:off x="6351637" y="6221609"/>
            <a:ext cx="516020" cy="516020"/>
          </a:xfrm>
          <a:prstGeom prst="rect">
            <a:avLst/>
          </a:prstGeom>
        </p:spPr>
      </p:pic>
      <p:pic>
        <p:nvPicPr>
          <p:cNvPr id="76" name="Picture 75" descr="A red and black computer&#10;&#10;Description automatically generated">
            <a:extLst>
              <a:ext uri="{FF2B5EF4-FFF2-40B4-BE49-F238E27FC236}">
                <a16:creationId xmlns:a16="http://schemas.microsoft.com/office/drawing/2014/main" id="{42BBE5FD-EA86-28D7-913E-955CE2BD327E}"/>
              </a:ext>
            </a:extLst>
          </p:cNvPr>
          <p:cNvPicPr>
            <a:picLocks noChangeAspect="1"/>
          </p:cNvPicPr>
          <p:nvPr/>
        </p:nvPicPr>
        <p:blipFill>
          <a:blip r:embed="rId16"/>
          <a:stretch>
            <a:fillRect/>
          </a:stretch>
        </p:blipFill>
        <p:spPr>
          <a:xfrm>
            <a:off x="2854154" y="3457824"/>
            <a:ext cx="468312" cy="468312"/>
          </a:xfrm>
          <a:prstGeom prst="rect">
            <a:avLst/>
          </a:prstGeom>
        </p:spPr>
      </p:pic>
      <p:sp>
        <p:nvSpPr>
          <p:cNvPr id="3" name="TextBox 2">
            <a:extLst>
              <a:ext uri="{FF2B5EF4-FFF2-40B4-BE49-F238E27FC236}">
                <a16:creationId xmlns:a16="http://schemas.microsoft.com/office/drawing/2014/main" id="{D0E55B1B-044C-2439-2A04-197ECECE2621}"/>
              </a:ext>
            </a:extLst>
          </p:cNvPr>
          <p:cNvSpPr txBox="1"/>
          <p:nvPr/>
        </p:nvSpPr>
        <p:spPr>
          <a:xfrm>
            <a:off x="162076" y="4050261"/>
            <a:ext cx="1133644"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Reader</a:t>
            </a:r>
          </a:p>
        </p:txBody>
      </p:sp>
    </p:spTree>
    <p:extLst>
      <p:ext uri="{BB962C8B-B14F-4D97-AF65-F5344CB8AC3E}">
        <p14:creationId xmlns:p14="http://schemas.microsoft.com/office/powerpoint/2010/main" val="50907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5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25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25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250"/>
                                        <p:tgtEl>
                                          <p:spTgt spid="2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250"/>
                                        <p:tgtEl>
                                          <p:spTgt spid="2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250"/>
                                        <p:tgtEl>
                                          <p:spTgt spid="28"/>
                                        </p:tgtEl>
                                      </p:cBhvr>
                                    </p:animEffect>
                                  </p:childTnLst>
                                </p:cTn>
                              </p:par>
                              <p:par>
                                <p:cTn id="23" presetID="3"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250"/>
                                        <p:tgtEl>
                                          <p:spTgt spid="29"/>
                                        </p:tgtEl>
                                      </p:cBhvr>
                                    </p:animEffect>
                                  </p:childTnLst>
                                </p:cTn>
                              </p:par>
                              <p:par>
                                <p:cTn id="26" presetID="3" presetClass="entr" presetSubtype="1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250"/>
                                        <p:tgtEl>
                                          <p:spTgt spid="30"/>
                                        </p:tgtEl>
                                      </p:cBhvr>
                                    </p:animEffect>
                                  </p:childTnLst>
                                </p:cTn>
                              </p:par>
                              <p:par>
                                <p:cTn id="29" presetID="3"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linds(horizontal)">
                                      <p:cBhvr>
                                        <p:cTn id="31" dur="250"/>
                                        <p:tgtEl>
                                          <p:spTgt spid="31"/>
                                        </p:tgtEl>
                                      </p:cBhvr>
                                    </p:animEffect>
                                  </p:childTnLst>
                                </p:cTn>
                              </p:par>
                              <p:par>
                                <p:cTn id="32" presetID="3" presetClass="entr" presetSubtype="10"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linds(horizontal)">
                                      <p:cBhvr>
                                        <p:cTn id="34" dur="250"/>
                                        <p:tgtEl>
                                          <p:spTgt spid="71"/>
                                        </p:tgtEl>
                                      </p:cBhvr>
                                    </p:animEffect>
                                  </p:childTnLst>
                                </p:cTn>
                              </p:par>
                              <p:par>
                                <p:cTn id="35" presetID="3" presetClass="entr" presetSubtype="1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blinds(horizontal)">
                                      <p:cBhvr>
                                        <p:cTn id="37" dur="25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250"/>
                                        <p:tgtEl>
                                          <p:spTgt spid="35"/>
                                        </p:tgtEl>
                                      </p:cBhvr>
                                    </p:animEffect>
                                  </p:childTnLst>
                                </p:cTn>
                              </p:par>
                              <p:par>
                                <p:cTn id="43" presetID="3" presetClass="entr" presetSubtype="1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linds(horizontal)">
                                      <p:cBhvr>
                                        <p:cTn id="45" dur="250"/>
                                        <p:tgtEl>
                                          <p:spTgt spid="36"/>
                                        </p:tgtEl>
                                      </p:cBhvr>
                                    </p:animEffect>
                                  </p:childTnLst>
                                </p:cTn>
                              </p:par>
                              <p:par>
                                <p:cTn id="46" presetID="3" presetClass="entr" presetSubtype="1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linds(horizontal)">
                                      <p:cBhvr>
                                        <p:cTn id="48" dur="250"/>
                                        <p:tgtEl>
                                          <p:spTgt spid="3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linds(horizontal)">
                                      <p:cBhvr>
                                        <p:cTn id="51" dur="250"/>
                                        <p:tgtEl>
                                          <p:spTgt spid="3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linds(horizontal)">
                                      <p:cBhvr>
                                        <p:cTn id="54" dur="250"/>
                                        <p:tgtEl>
                                          <p:spTgt spid="39"/>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linds(horizontal)">
                                      <p:cBhvr>
                                        <p:cTn id="57" dur="25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250"/>
                                        <p:tgtEl>
                                          <p:spTgt spid="16"/>
                                        </p:tgtEl>
                                      </p:cBhvr>
                                    </p:animEffect>
                                  </p:childTnLst>
                                </p:cTn>
                              </p:par>
                              <p:par>
                                <p:cTn id="63" presetID="3" presetClass="entr" presetSubtype="1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linds(horizontal)">
                                      <p:cBhvr>
                                        <p:cTn id="65" dur="250"/>
                                        <p:tgtEl>
                                          <p:spTgt spid="17"/>
                                        </p:tgtEl>
                                      </p:cBhvr>
                                    </p:animEffect>
                                  </p:childTnLst>
                                </p:cTn>
                              </p:par>
                              <p:par>
                                <p:cTn id="66" presetID="3" presetClass="entr" presetSubtype="1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linds(horizontal)">
                                      <p:cBhvr>
                                        <p:cTn id="68" dur="250"/>
                                        <p:tgtEl>
                                          <p:spTgt spid="18"/>
                                        </p:tgtEl>
                                      </p:cBhvr>
                                    </p:animEffect>
                                  </p:childTnLst>
                                </p:cTn>
                              </p:par>
                              <p:par>
                                <p:cTn id="69" presetID="3" presetClass="entr" presetSubtype="1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250"/>
                                        <p:tgtEl>
                                          <p:spTgt spid="19"/>
                                        </p:tgtEl>
                                      </p:cBhvr>
                                    </p:animEffect>
                                  </p:childTnLst>
                                </p:cTn>
                              </p:par>
                              <p:par>
                                <p:cTn id="72" presetID="3" presetClass="entr" presetSubtype="1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250"/>
                                        <p:tgtEl>
                                          <p:spTgt spid="20"/>
                                        </p:tgtEl>
                                      </p:cBhvr>
                                    </p:animEffect>
                                  </p:childTnLst>
                                </p:cTn>
                              </p:par>
                              <p:par>
                                <p:cTn id="75" presetID="3" presetClass="entr" presetSubtype="1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linds(horizontal)">
                                      <p:cBhvr>
                                        <p:cTn id="77" dur="250"/>
                                        <p:tgtEl>
                                          <p:spTgt spid="21"/>
                                        </p:tgtEl>
                                      </p:cBhvr>
                                    </p:animEffect>
                                  </p:childTnLst>
                                </p:cTn>
                              </p:par>
                              <p:par>
                                <p:cTn id="78" presetID="3" presetClass="entr" presetSubtype="1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linds(horizontal)">
                                      <p:cBhvr>
                                        <p:cTn id="80" dur="250"/>
                                        <p:tgtEl>
                                          <p:spTgt spid="22"/>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blinds(horizontal)">
                                      <p:cBhvr>
                                        <p:cTn id="83" dur="250"/>
                                        <p:tgtEl>
                                          <p:spTgt spid="23"/>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linds(horizontal)">
                                      <p:cBhvr>
                                        <p:cTn id="86" dur="250"/>
                                        <p:tgtEl>
                                          <p:spTgt spid="24"/>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linds(horizontal)">
                                      <p:cBhvr>
                                        <p:cTn id="89" dur="250"/>
                                        <p:tgtEl>
                                          <p:spTgt spid="25"/>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blinds(horizontal)">
                                      <p:cBhvr>
                                        <p:cTn id="92" dur="25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blinds(horizontal)">
                                      <p:cBhvr>
                                        <p:cTn id="97" dur="250"/>
                                        <p:tgtEl>
                                          <p:spTgt spid="48"/>
                                        </p:tgtEl>
                                      </p:cBhvr>
                                    </p:animEffect>
                                  </p:childTnLst>
                                </p:cTn>
                              </p:par>
                              <p:par>
                                <p:cTn id="98" presetID="3" presetClass="entr" presetSubtype="1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blinds(horizontal)">
                                      <p:cBhvr>
                                        <p:cTn id="100" dur="250"/>
                                        <p:tgtEl>
                                          <p:spTgt spid="49"/>
                                        </p:tgtEl>
                                      </p:cBhvr>
                                    </p:animEffect>
                                  </p:childTnLst>
                                </p:cTn>
                              </p:par>
                              <p:par>
                                <p:cTn id="101" presetID="3" presetClass="entr" presetSubtype="1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blinds(horizontal)">
                                      <p:cBhvr>
                                        <p:cTn id="103" dur="250"/>
                                        <p:tgtEl>
                                          <p:spTgt spid="50"/>
                                        </p:tgtEl>
                                      </p:cBhvr>
                                    </p:animEffect>
                                  </p:childTnLst>
                                </p:cTn>
                              </p:par>
                              <p:par>
                                <p:cTn id="104" presetID="3" presetClass="entr" presetSubtype="10"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blinds(horizontal)">
                                      <p:cBhvr>
                                        <p:cTn id="106" dur="250"/>
                                        <p:tgtEl>
                                          <p:spTgt spid="52"/>
                                        </p:tgtEl>
                                      </p:cBhvr>
                                    </p:animEffect>
                                  </p:childTnLst>
                                </p:cTn>
                              </p:par>
                              <p:par>
                                <p:cTn id="107" presetID="3" presetClass="entr" presetSubtype="1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blinds(horizontal)">
                                      <p:cBhvr>
                                        <p:cTn id="109" dur="250"/>
                                        <p:tgtEl>
                                          <p:spTgt spid="53"/>
                                        </p:tgtEl>
                                      </p:cBhvr>
                                    </p:animEffect>
                                  </p:childTnLst>
                                </p:cTn>
                              </p:par>
                              <p:par>
                                <p:cTn id="110" presetID="3" presetClass="entr" presetSubtype="10"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blinds(horizontal)">
                                      <p:cBhvr>
                                        <p:cTn id="112" dur="250"/>
                                        <p:tgtEl>
                                          <p:spTgt spid="54"/>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blinds(horizontal)">
                                      <p:cBhvr>
                                        <p:cTn id="115" dur="250"/>
                                        <p:tgtEl>
                                          <p:spTgt spid="55"/>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blinds(horizontal)">
                                      <p:cBhvr>
                                        <p:cTn id="118" dur="250"/>
                                        <p:tgtEl>
                                          <p:spTgt spid="57"/>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blinds(horizontal)">
                                      <p:cBhvr>
                                        <p:cTn id="121" dur="250"/>
                                        <p:tgtEl>
                                          <p:spTgt spid="58"/>
                                        </p:tgtEl>
                                      </p:cBhvr>
                                    </p:animEffect>
                                  </p:childTnLst>
                                </p:cTn>
                              </p:par>
                              <p:par>
                                <p:cTn id="122" presetID="3" presetClass="entr" presetSubtype="10" fill="hold" grpId="1"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blinds(horizontal)">
                                      <p:cBhvr>
                                        <p:cTn id="124" dur="250"/>
                                        <p:tgtEl>
                                          <p:spTgt spid="55"/>
                                        </p:tgtEl>
                                      </p:cBhvr>
                                    </p:animEffect>
                                  </p:childTnLst>
                                </p:cTn>
                              </p:par>
                              <p:par>
                                <p:cTn id="125" presetID="3" presetClass="entr" presetSubtype="10" fill="hold" grpId="1"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blinds(horizontal)">
                                      <p:cBhvr>
                                        <p:cTn id="127" dur="250"/>
                                        <p:tgtEl>
                                          <p:spTgt spid="57"/>
                                        </p:tgtEl>
                                      </p:cBhvr>
                                    </p:animEffect>
                                  </p:childTnLst>
                                </p:cTn>
                              </p:par>
                              <p:par>
                                <p:cTn id="128" presetID="3" presetClass="entr" presetSubtype="10" fill="hold" grpId="1"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blinds(horizontal)">
                                      <p:cBhvr>
                                        <p:cTn id="130" dur="250"/>
                                        <p:tgtEl>
                                          <p:spTgt spid="58"/>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blinds(horizontal)">
                                      <p:cBhvr>
                                        <p:cTn id="135" dur="250"/>
                                        <p:tgtEl>
                                          <p:spTgt spid="59"/>
                                        </p:tgtEl>
                                      </p:cBhvr>
                                    </p:animEffect>
                                  </p:childTnLst>
                                </p:cTn>
                              </p:par>
                              <p:par>
                                <p:cTn id="136" presetID="3" presetClass="entr" presetSubtype="10" fill="hold"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blinds(horizontal)">
                                      <p:cBhvr>
                                        <p:cTn id="138" dur="250"/>
                                        <p:tgtEl>
                                          <p:spTgt spid="61"/>
                                        </p:tgtEl>
                                      </p:cBhvr>
                                    </p:animEffec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63"/>
                                        </p:tgtEl>
                                        <p:attrNameLst>
                                          <p:attrName>style.visibility</p:attrName>
                                        </p:attrNameLst>
                                      </p:cBhvr>
                                      <p:to>
                                        <p:strVal val="visible"/>
                                      </p:to>
                                    </p:set>
                                    <p:animEffect transition="in" filter="blinds(horizontal)">
                                      <p:cBhvr>
                                        <p:cTn id="143" dur="250"/>
                                        <p:tgtEl>
                                          <p:spTgt spid="63"/>
                                        </p:tgtEl>
                                      </p:cBhvr>
                                    </p:animEffect>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blinds(horizontal)">
                                      <p:cBhvr>
                                        <p:cTn id="148" dur="250"/>
                                        <p:tgtEl>
                                          <p:spTgt spid="65"/>
                                        </p:tgtEl>
                                      </p:cBhvr>
                                    </p:animEffect>
                                  </p:childTnLst>
                                </p:cTn>
                              </p:par>
                              <p:par>
                                <p:cTn id="149" presetID="3" presetClass="entr" presetSubtype="10" fill="hold" nodeType="with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blinds(horizontal)">
                                      <p:cBhvr>
                                        <p:cTn id="151" dur="250"/>
                                        <p:tgtEl>
                                          <p:spTgt spid="73"/>
                                        </p:tgtEl>
                                      </p:cBhvr>
                                    </p:animEffect>
                                  </p:childTnLst>
                                </p:cTn>
                              </p:par>
                              <p:par>
                                <p:cTn id="152" presetID="3" presetClass="entr" presetSubtype="10" fill="hold" nodeType="withEffect">
                                  <p:stCondLst>
                                    <p:cond delay="0"/>
                                  </p:stCondLst>
                                  <p:childTnLst>
                                    <p:set>
                                      <p:cBhvr>
                                        <p:cTn id="153" dur="1" fill="hold">
                                          <p:stCondLst>
                                            <p:cond delay="0"/>
                                          </p:stCondLst>
                                        </p:cTn>
                                        <p:tgtEl>
                                          <p:spTgt spid="75"/>
                                        </p:tgtEl>
                                        <p:attrNameLst>
                                          <p:attrName>style.visibility</p:attrName>
                                        </p:attrNameLst>
                                      </p:cBhvr>
                                      <p:to>
                                        <p:strVal val="visible"/>
                                      </p:to>
                                    </p:set>
                                    <p:animEffect transition="in" filter="blinds(horizontal)">
                                      <p:cBhvr>
                                        <p:cTn id="154" dur="250"/>
                                        <p:tgtEl>
                                          <p:spTgt spid="75"/>
                                        </p:tgtEl>
                                      </p:cBhvr>
                                    </p:animEffect>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nodeType="click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blinds(horizontal)">
                                      <p:cBhvr>
                                        <p:cTn id="159" dur="250"/>
                                        <p:tgtEl>
                                          <p:spTgt spid="69"/>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62"/>
                                        </p:tgtEl>
                                        <p:attrNameLst>
                                          <p:attrName>style.visibility</p:attrName>
                                        </p:attrNameLst>
                                      </p:cBhvr>
                                      <p:to>
                                        <p:strVal val="visible"/>
                                      </p:to>
                                    </p:set>
                                    <p:animEffect transition="in" filter="blinds(horizontal)">
                                      <p:cBhvr>
                                        <p:cTn id="162"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38" grpId="0"/>
      <p:bldP spid="39" grpId="0"/>
      <p:bldP spid="42" grpId="0"/>
      <p:bldP spid="55" grpId="0"/>
      <p:bldP spid="55" grpId="1"/>
      <p:bldP spid="57" grpId="0"/>
      <p:bldP spid="57" grpId="1"/>
      <p:bldP spid="58" grpId="0"/>
      <p:bldP spid="58" grpId="1"/>
      <p:bldP spid="59" grpId="0"/>
      <p:bldP spid="62" grpId="0"/>
      <p:bldP spid="63" grpId="0"/>
      <p:bldP spid="6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Multiparty Oblivious Counting</a:t>
            </a:r>
          </a:p>
        </p:txBody>
      </p:sp>
      <p:sp>
        <p:nvSpPr>
          <p:cNvPr id="105" name="Slide Number Placeholder 104">
            <a:extLst>
              <a:ext uri="{FF2B5EF4-FFF2-40B4-BE49-F238E27FC236}">
                <a16:creationId xmlns:a16="http://schemas.microsoft.com/office/drawing/2014/main" id="{DCBCE379-98A0-3793-8FD1-7DE04B2C5DCA}"/>
              </a:ext>
            </a:extLst>
          </p:cNvPr>
          <p:cNvSpPr>
            <a:spLocks noGrp="1"/>
          </p:cNvSpPr>
          <p:nvPr>
            <p:ph type="sldNum" sz="quarter" idx="12"/>
          </p:nvPr>
        </p:nvSpPr>
        <p:spPr/>
        <p:txBody>
          <a:bodyPr/>
          <a:lstStyle/>
          <a:p>
            <a:fld id="{C2D47E1E-16B8-6B43-8345-A36FFC908F81}" type="slidenum">
              <a:rPr lang="en-US" smtClean="0"/>
              <a:t>12</a:t>
            </a:fld>
            <a:endParaRPr lang="en-US" dirty="0"/>
          </a:p>
        </p:txBody>
      </p:sp>
      <p:pic>
        <p:nvPicPr>
          <p:cNvPr id="4" name="Picture 3" descr="A hand with a peace sign&#10;&#10;Description automatically generated">
            <a:extLst>
              <a:ext uri="{FF2B5EF4-FFF2-40B4-BE49-F238E27FC236}">
                <a16:creationId xmlns:a16="http://schemas.microsoft.com/office/drawing/2014/main" id="{9016C88E-06BE-91FF-7263-AF9D819B9CB5}"/>
              </a:ext>
            </a:extLst>
          </p:cNvPr>
          <p:cNvPicPr>
            <a:picLocks noChangeAspect="1"/>
          </p:cNvPicPr>
          <p:nvPr/>
        </p:nvPicPr>
        <p:blipFill>
          <a:blip r:embed="rId3"/>
          <a:stretch>
            <a:fillRect/>
          </a:stretch>
        </p:blipFill>
        <p:spPr>
          <a:xfrm>
            <a:off x="8012913" y="360740"/>
            <a:ext cx="1173164" cy="1173164"/>
          </a:xfrm>
          <a:prstGeom prst="rect">
            <a:avLst/>
          </a:prstGeom>
        </p:spPr>
      </p:pic>
      <p:pic>
        <p:nvPicPr>
          <p:cNvPr id="15" name="Picture 14" descr="A blue rectangular object with buttons&#10;&#10;Description automatically generated">
            <a:extLst>
              <a:ext uri="{FF2B5EF4-FFF2-40B4-BE49-F238E27FC236}">
                <a16:creationId xmlns:a16="http://schemas.microsoft.com/office/drawing/2014/main" id="{95A25765-E9BD-8C80-4173-86474B4B4641}"/>
              </a:ext>
            </a:extLst>
          </p:cNvPr>
          <p:cNvPicPr>
            <a:picLocks noChangeAspect="1"/>
          </p:cNvPicPr>
          <p:nvPr/>
        </p:nvPicPr>
        <p:blipFill>
          <a:blip r:embed="rId4"/>
          <a:stretch>
            <a:fillRect/>
          </a:stretch>
        </p:blipFill>
        <p:spPr>
          <a:xfrm>
            <a:off x="4867907" y="1693782"/>
            <a:ext cx="1514638" cy="1514638"/>
          </a:xfrm>
          <a:prstGeom prst="rect">
            <a:avLst/>
          </a:prstGeom>
        </p:spPr>
      </p:pic>
      <p:pic>
        <p:nvPicPr>
          <p:cNvPr id="17" name="Picture 16" descr="A computer tower with many buttons&#10;&#10;Description automatically generated">
            <a:extLst>
              <a:ext uri="{FF2B5EF4-FFF2-40B4-BE49-F238E27FC236}">
                <a16:creationId xmlns:a16="http://schemas.microsoft.com/office/drawing/2014/main" id="{52D98698-A668-4262-D048-2484B8B303A9}"/>
              </a:ext>
            </a:extLst>
          </p:cNvPr>
          <p:cNvPicPr>
            <a:picLocks noChangeAspect="1"/>
          </p:cNvPicPr>
          <p:nvPr/>
        </p:nvPicPr>
        <p:blipFill>
          <a:blip r:embed="rId5"/>
          <a:stretch>
            <a:fillRect/>
          </a:stretch>
        </p:blipFill>
        <p:spPr>
          <a:xfrm>
            <a:off x="4963512" y="5292685"/>
            <a:ext cx="1325563" cy="1325563"/>
          </a:xfrm>
          <a:prstGeom prst="rect">
            <a:avLst/>
          </a:prstGeom>
        </p:spPr>
      </p:pic>
      <p:pic>
        <p:nvPicPr>
          <p:cNvPr id="21" name="Picture 20" descr="A computer tower with many colorful lights&#10;&#10;Description automatically generated">
            <a:extLst>
              <a:ext uri="{FF2B5EF4-FFF2-40B4-BE49-F238E27FC236}">
                <a16:creationId xmlns:a16="http://schemas.microsoft.com/office/drawing/2014/main" id="{0A5A8ABF-084C-F4E3-B7A5-7104E390BEDA}"/>
              </a:ext>
            </a:extLst>
          </p:cNvPr>
          <p:cNvPicPr>
            <a:picLocks noChangeAspect="1"/>
          </p:cNvPicPr>
          <p:nvPr/>
        </p:nvPicPr>
        <p:blipFill>
          <a:blip r:embed="rId6"/>
          <a:stretch>
            <a:fillRect/>
          </a:stretch>
        </p:blipFill>
        <p:spPr>
          <a:xfrm>
            <a:off x="5019261" y="3651732"/>
            <a:ext cx="1248868" cy="1248868"/>
          </a:xfrm>
          <a:prstGeom prst="rect">
            <a:avLst/>
          </a:prstGeom>
        </p:spPr>
      </p:pic>
      <p:sp>
        <p:nvSpPr>
          <p:cNvPr id="22" name="Rectangle 21">
            <a:extLst>
              <a:ext uri="{FF2B5EF4-FFF2-40B4-BE49-F238E27FC236}">
                <a16:creationId xmlns:a16="http://schemas.microsoft.com/office/drawing/2014/main" id="{1A3180EE-F7A1-2668-F604-3351ABBF3664}"/>
              </a:ext>
            </a:extLst>
          </p:cNvPr>
          <p:cNvSpPr/>
          <p:nvPr/>
        </p:nvSpPr>
        <p:spPr>
          <a:xfrm>
            <a:off x="5138687" y="3023754"/>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23" name="Rectangle 22">
            <a:extLst>
              <a:ext uri="{FF2B5EF4-FFF2-40B4-BE49-F238E27FC236}">
                <a16:creationId xmlns:a16="http://schemas.microsoft.com/office/drawing/2014/main" id="{2A33B5BB-627D-4EAF-9321-1B9DC07F3B68}"/>
              </a:ext>
            </a:extLst>
          </p:cNvPr>
          <p:cNvSpPr/>
          <p:nvPr/>
        </p:nvSpPr>
        <p:spPr>
          <a:xfrm>
            <a:off x="5138686" y="4786297"/>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sp>
        <p:nvSpPr>
          <p:cNvPr id="24" name="Rectangle 23">
            <a:extLst>
              <a:ext uri="{FF2B5EF4-FFF2-40B4-BE49-F238E27FC236}">
                <a16:creationId xmlns:a16="http://schemas.microsoft.com/office/drawing/2014/main" id="{38260693-7E0D-4F7D-70E9-9FF9E7A45521}"/>
              </a:ext>
            </a:extLst>
          </p:cNvPr>
          <p:cNvSpPr/>
          <p:nvPr/>
        </p:nvSpPr>
        <p:spPr>
          <a:xfrm>
            <a:off x="5171345" y="6517127"/>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pic>
        <p:nvPicPr>
          <p:cNvPr id="26" name="Picture 25" descr="A red and black hoodie&#10;&#10;Description automatically generated">
            <a:extLst>
              <a:ext uri="{FF2B5EF4-FFF2-40B4-BE49-F238E27FC236}">
                <a16:creationId xmlns:a16="http://schemas.microsoft.com/office/drawing/2014/main" id="{5F7E3839-264E-EFEB-882B-80FA7BF55EF6}"/>
              </a:ext>
            </a:extLst>
          </p:cNvPr>
          <p:cNvPicPr>
            <a:picLocks noChangeAspect="1"/>
          </p:cNvPicPr>
          <p:nvPr/>
        </p:nvPicPr>
        <p:blipFill>
          <a:blip r:embed="rId7"/>
          <a:stretch>
            <a:fillRect/>
          </a:stretch>
        </p:blipFill>
        <p:spPr>
          <a:xfrm>
            <a:off x="5353048" y="2308403"/>
            <a:ext cx="546183" cy="546183"/>
          </a:xfrm>
          <a:prstGeom prst="rect">
            <a:avLst/>
          </a:prstGeom>
        </p:spPr>
      </p:pic>
      <p:pic>
        <p:nvPicPr>
          <p:cNvPr id="27" name="Picture 26" descr="A red and black hoodie&#10;&#10;Description automatically generated">
            <a:extLst>
              <a:ext uri="{FF2B5EF4-FFF2-40B4-BE49-F238E27FC236}">
                <a16:creationId xmlns:a16="http://schemas.microsoft.com/office/drawing/2014/main" id="{EC0FA7F4-DEEB-33A5-98F4-D10B36589633}"/>
              </a:ext>
            </a:extLst>
          </p:cNvPr>
          <p:cNvPicPr>
            <a:picLocks noChangeAspect="1"/>
          </p:cNvPicPr>
          <p:nvPr/>
        </p:nvPicPr>
        <p:blipFill>
          <a:blip r:embed="rId7"/>
          <a:stretch>
            <a:fillRect/>
          </a:stretch>
        </p:blipFill>
        <p:spPr>
          <a:xfrm>
            <a:off x="5353201" y="5770771"/>
            <a:ext cx="546183" cy="546183"/>
          </a:xfrm>
          <a:prstGeom prst="rect">
            <a:avLst/>
          </a:prstGeom>
        </p:spPr>
      </p:pic>
      <p:pic>
        <p:nvPicPr>
          <p:cNvPr id="28" name="Picture 22" descr="Related image">
            <a:extLst>
              <a:ext uri="{FF2B5EF4-FFF2-40B4-BE49-F238E27FC236}">
                <a16:creationId xmlns:a16="http://schemas.microsoft.com/office/drawing/2014/main" id="{AC0AEC9D-C2C5-EA32-C395-E8C4281678F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510" t="6456" r="17448"/>
          <a:stretch/>
        </p:blipFill>
        <p:spPr bwMode="auto">
          <a:xfrm>
            <a:off x="942177" y="3496349"/>
            <a:ext cx="855329" cy="13469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51240BC-EFF6-F6A1-F2F1-73461101E408}"/>
                  </a:ext>
                </a:extLst>
              </p:cNvPr>
              <p:cNvSpPr txBox="1"/>
              <p:nvPr/>
            </p:nvSpPr>
            <p:spPr>
              <a:xfrm>
                <a:off x="6262763" y="1833619"/>
                <a:ext cx="766107" cy="12700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FF0000"/>
                              </a:solidFill>
                              <a:latin typeface="Cambria Math" panose="02040503050406030204" pitchFamily="18" charset="0"/>
                            </a:rPr>
                          </m:ctrlPr>
                        </m:dP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FF0000"/>
                                        </a:solidFill>
                                        <a:latin typeface="Cambria Math" panose="02040503050406030204" pitchFamily="18" charset="0"/>
                                      </a:rPr>
                                    </m:ctrlPr>
                                  </m:mPr>
                                  <m:m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r>
                                              <a:rPr lang="en-US" sz="2000" i="1">
                                                <a:solidFill>
                                                  <a:srgbClr val="FF0000"/>
                                                </a:solidFill>
                                                <a:latin typeface="Cambria Math" panose="02040503050406030204" pitchFamily="18" charset="0"/>
                                                <a:ea typeface="Cambria Math" panose="02040503050406030204" pitchFamily="18" charset="0"/>
                                              </a:rPr>
                                              <m:t>⋮</m:t>
                                            </m:r>
                                          </m:e>
                                        </m:mr>
                                      </m:m>
                                    </m:e>
                                  </m:mr>
                                  <m:m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r>
                                              <a:rPr lang="en-US" sz="2000" i="1" smtClean="0">
                                                <a:solidFill>
                                                  <a:srgbClr val="FF0000"/>
                                                </a:solidFill>
                                                <a:latin typeface="Cambria Math" panose="02040503050406030204" pitchFamily="18" charset="0"/>
                                                <a:ea typeface="Cambria Math" panose="02040503050406030204" pitchFamily="18" charset="0"/>
                                              </a:rPr>
                                              <m:t>∴</m:t>
                                            </m:r>
                                          </m:e>
                                        </m:mr>
                                      </m:m>
                                    </m:e>
                                  </m:mr>
                                </m:m>
                              </m:e>
                            </m:mr>
                          </m:m>
                        </m:e>
                      </m:d>
                    </m:oMath>
                  </m:oMathPara>
                </a14:m>
                <a:endParaRPr lang="en-US" sz="2000" dirty="0">
                  <a:solidFill>
                    <a:srgbClr val="FF0000"/>
                  </a:solidFill>
                </a:endParaRPr>
              </a:p>
            </p:txBody>
          </p:sp>
        </mc:Choice>
        <mc:Fallback xmlns="">
          <p:sp>
            <p:nvSpPr>
              <p:cNvPr id="29" name="TextBox 28">
                <a:extLst>
                  <a:ext uri="{FF2B5EF4-FFF2-40B4-BE49-F238E27FC236}">
                    <a16:creationId xmlns:a16="http://schemas.microsoft.com/office/drawing/2014/main" id="{251240BC-EFF6-F6A1-F2F1-73461101E408}"/>
                  </a:ext>
                </a:extLst>
              </p:cNvPr>
              <p:cNvSpPr txBox="1">
                <a:spLocks noRot="1" noChangeAspect="1" noMove="1" noResize="1" noEditPoints="1" noAdjustHandles="1" noChangeArrowheads="1" noChangeShapeType="1" noTextEdit="1"/>
              </p:cNvSpPr>
              <p:nvPr/>
            </p:nvSpPr>
            <p:spPr>
              <a:xfrm>
                <a:off x="6262763" y="1833619"/>
                <a:ext cx="766107" cy="12700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662E0C4-6C8C-5338-D124-90AA9E2F6DEC}"/>
                  </a:ext>
                </a:extLst>
              </p:cNvPr>
              <p:cNvSpPr txBox="1"/>
              <p:nvPr/>
            </p:nvSpPr>
            <p:spPr>
              <a:xfrm>
                <a:off x="6271915" y="3642570"/>
                <a:ext cx="766107" cy="1242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00B050"/>
                              </a:solidFill>
                              <a:latin typeface="Cambria Math" panose="02040503050406030204" pitchFamily="18" charset="0"/>
                            </a:rPr>
                          </m:ctrlPr>
                        </m:dP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r>
                                                    <a:rPr lang="en-US" sz="2000" i="1" smtClean="0">
                                                      <a:solidFill>
                                                        <a:srgbClr val="00B050"/>
                                                      </a:solidFill>
                                                      <a:latin typeface="Cambria Math" panose="02040503050406030204" pitchFamily="18" charset="0"/>
                                                      <a:ea typeface="Cambria Math" panose="02040503050406030204" pitchFamily="18" charset="0"/>
                                                    </a:rPr>
                                                    <m:t>∴</m:t>
                                                  </m:r>
                                                </m:e>
                                              </m:mr>
                                            </m:m>
                                          </m:e>
                                        </m:mr>
                                      </m:m>
                                    </m:e>
                                  </m:mr>
                                </m:m>
                              </m:e>
                            </m:mr>
                          </m:m>
                        </m:e>
                      </m:d>
                    </m:oMath>
                  </m:oMathPara>
                </a14:m>
                <a:endParaRPr lang="en-US" sz="2000" dirty="0">
                  <a:solidFill>
                    <a:srgbClr val="00B050"/>
                  </a:solidFill>
                </a:endParaRPr>
              </a:p>
            </p:txBody>
          </p:sp>
        </mc:Choice>
        <mc:Fallback xmlns="">
          <p:sp>
            <p:nvSpPr>
              <p:cNvPr id="30" name="TextBox 29">
                <a:extLst>
                  <a:ext uri="{FF2B5EF4-FFF2-40B4-BE49-F238E27FC236}">
                    <a16:creationId xmlns:a16="http://schemas.microsoft.com/office/drawing/2014/main" id="{E662E0C4-6C8C-5338-D124-90AA9E2F6DEC}"/>
                  </a:ext>
                </a:extLst>
              </p:cNvPr>
              <p:cNvSpPr txBox="1">
                <a:spLocks noRot="1" noChangeAspect="1" noMove="1" noResize="1" noEditPoints="1" noAdjustHandles="1" noChangeArrowheads="1" noChangeShapeType="1" noTextEdit="1"/>
              </p:cNvSpPr>
              <p:nvPr/>
            </p:nvSpPr>
            <p:spPr>
              <a:xfrm>
                <a:off x="6271915" y="3642570"/>
                <a:ext cx="766107" cy="124200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4148AAF-8DD6-2798-C208-2ED86946FFD4}"/>
                  </a:ext>
                </a:extLst>
              </p:cNvPr>
              <p:cNvSpPr txBox="1"/>
              <p:nvPr/>
            </p:nvSpPr>
            <p:spPr>
              <a:xfrm>
                <a:off x="6256415" y="5362424"/>
                <a:ext cx="766107" cy="1242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0070C0"/>
                              </a:solidFill>
                              <a:latin typeface="Cambria Math" panose="02040503050406030204" pitchFamily="18" charset="0"/>
                            </a:rPr>
                          </m:ctrlPr>
                        </m:dP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r>
                                                    <a:rPr lang="en-US" sz="2000" i="1" smtClean="0">
                                                      <a:solidFill>
                                                        <a:srgbClr val="0070C0"/>
                                                      </a:solidFill>
                                                      <a:latin typeface="Cambria Math" panose="02040503050406030204" pitchFamily="18" charset="0"/>
                                                      <a:ea typeface="Cambria Math" panose="02040503050406030204" pitchFamily="18" charset="0"/>
                                                    </a:rPr>
                                                    <m:t>∴</m:t>
                                                  </m:r>
                                                </m:e>
                                              </m:mr>
                                            </m:m>
                                          </m:e>
                                        </m:mr>
                                      </m:m>
                                    </m:e>
                                  </m:mr>
                                </m:m>
                              </m:e>
                            </m:mr>
                          </m:m>
                        </m:e>
                      </m:d>
                    </m:oMath>
                  </m:oMathPara>
                </a14:m>
                <a:endParaRPr lang="en-US" sz="2000" dirty="0">
                  <a:solidFill>
                    <a:srgbClr val="0070C0"/>
                  </a:solidFill>
                </a:endParaRPr>
              </a:p>
            </p:txBody>
          </p:sp>
        </mc:Choice>
        <mc:Fallback xmlns="">
          <p:sp>
            <p:nvSpPr>
              <p:cNvPr id="31" name="TextBox 30">
                <a:extLst>
                  <a:ext uri="{FF2B5EF4-FFF2-40B4-BE49-F238E27FC236}">
                    <a16:creationId xmlns:a16="http://schemas.microsoft.com/office/drawing/2014/main" id="{D4148AAF-8DD6-2798-C208-2ED86946FFD4}"/>
                  </a:ext>
                </a:extLst>
              </p:cNvPr>
              <p:cNvSpPr txBox="1">
                <a:spLocks noRot="1" noChangeAspect="1" noMove="1" noResize="1" noEditPoints="1" noAdjustHandles="1" noChangeArrowheads="1" noChangeShapeType="1" noTextEdit="1"/>
              </p:cNvSpPr>
              <p:nvPr/>
            </p:nvSpPr>
            <p:spPr>
              <a:xfrm>
                <a:off x="6256415" y="5362424"/>
                <a:ext cx="766107" cy="1242007"/>
              </a:xfrm>
              <a:prstGeom prst="rect">
                <a:avLst/>
              </a:prstGeom>
              <a:blipFill>
                <a:blip r:embed="rId11"/>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5C2EF75B-DF19-D426-56D6-D2E4290A9B0A}"/>
              </a:ext>
            </a:extLst>
          </p:cNvPr>
          <p:cNvCxnSpPr>
            <a:cxnSpLocks/>
            <a:stCxn id="15" idx="1"/>
          </p:cNvCxnSpPr>
          <p:nvPr/>
        </p:nvCxnSpPr>
        <p:spPr>
          <a:xfrm flipH="1">
            <a:off x="2068286" y="2451101"/>
            <a:ext cx="2799621" cy="1324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718B0BC-25DB-4171-3CCA-7C003C608DE2}"/>
              </a:ext>
            </a:extLst>
          </p:cNvPr>
          <p:cNvCxnSpPr>
            <a:cxnSpLocks/>
            <a:stCxn id="21" idx="1"/>
          </p:cNvCxnSpPr>
          <p:nvPr/>
        </p:nvCxnSpPr>
        <p:spPr>
          <a:xfrm flipH="1">
            <a:off x="2154264" y="4276166"/>
            <a:ext cx="286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12A3BD-9C1B-E6B7-368A-DB3C1D516709}"/>
              </a:ext>
            </a:extLst>
          </p:cNvPr>
          <p:cNvCxnSpPr>
            <a:cxnSpLocks/>
          </p:cNvCxnSpPr>
          <p:nvPr/>
        </p:nvCxnSpPr>
        <p:spPr>
          <a:xfrm flipH="1" flipV="1">
            <a:off x="2068286" y="4786297"/>
            <a:ext cx="2862568" cy="13045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08A54D3-E972-2084-9524-C4BDDD2249B7}"/>
                  </a:ext>
                </a:extLst>
              </p:cNvPr>
              <p:cNvSpPr txBox="1"/>
              <p:nvPr/>
            </p:nvSpPr>
            <p:spPr>
              <a:xfrm>
                <a:off x="3112772" y="2669272"/>
                <a:ext cx="5242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𝑠</m:t>
                          </m:r>
                        </m:e>
                        <m:sub>
                          <m:r>
                            <a:rPr lang="en-US" sz="2400" b="0" i="1" smtClean="0">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43" name="TextBox 42">
                <a:extLst>
                  <a:ext uri="{FF2B5EF4-FFF2-40B4-BE49-F238E27FC236}">
                    <a16:creationId xmlns:a16="http://schemas.microsoft.com/office/drawing/2014/main" id="{708A54D3-E972-2084-9524-C4BDDD2249B7}"/>
                  </a:ext>
                </a:extLst>
              </p:cNvPr>
              <p:cNvSpPr txBox="1">
                <a:spLocks noRot="1" noChangeAspect="1" noMove="1" noResize="1" noEditPoints="1" noAdjustHandles="1" noChangeArrowheads="1" noChangeShapeType="1" noTextEdit="1"/>
              </p:cNvSpPr>
              <p:nvPr/>
            </p:nvSpPr>
            <p:spPr>
              <a:xfrm>
                <a:off x="3112772" y="2669272"/>
                <a:ext cx="524246" cy="461665"/>
              </a:xfrm>
              <a:prstGeom prst="rect">
                <a:avLst/>
              </a:prstGeom>
              <a:blipFill>
                <a:blip r:embed="rId12"/>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813AE27-646B-9BE6-9006-061EDAC90153}"/>
                  </a:ext>
                </a:extLst>
              </p:cNvPr>
              <p:cNvSpPr txBox="1"/>
              <p:nvPr/>
            </p:nvSpPr>
            <p:spPr>
              <a:xfrm>
                <a:off x="103929" y="5028493"/>
                <a:ext cx="2480166" cy="926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𝑠</m:t>
                      </m:r>
                      <m:r>
                        <a:rPr lang="en-US" sz="2200" b="0" i="1" smtClean="0">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𝑠</m:t>
                          </m:r>
                        </m:e>
                        <m:sub>
                          <m:r>
                            <a:rPr lang="en-US" sz="2400" i="1">
                              <a:solidFill>
                                <a:srgbClr val="FF0000"/>
                              </a:solidFill>
                              <a:latin typeface="Cambria Math" panose="02040503050406030204" pitchFamily="18" charset="0"/>
                            </a:rPr>
                            <m:t>1</m:t>
                          </m:r>
                        </m:sub>
                      </m:sSub>
                      <m:r>
                        <a:rPr lang="en-US" sz="2200" b="0" i="1" smtClean="0">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𝑠</m:t>
                          </m:r>
                        </m:e>
                        <m:sub>
                          <m:r>
                            <a:rPr lang="en-US" sz="2400" i="1">
                              <a:solidFill>
                                <a:srgbClr val="00B050"/>
                              </a:solidFill>
                              <a:latin typeface="Cambria Math" panose="02040503050406030204" pitchFamily="18" charset="0"/>
                            </a:rPr>
                            <m:t>2</m:t>
                          </m:r>
                        </m:sub>
                      </m:sSub>
                      <m:r>
                        <a:rPr lang="en-US" sz="2200" b="0" i="1" smtClean="0">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3</m:t>
                          </m:r>
                        </m:sub>
                      </m:sSub>
                      <m:r>
                        <a:rPr lang="en-US" sz="2400" b="0" i="1" smtClean="0">
                          <a:solidFill>
                            <a:srgbClr val="0070C0"/>
                          </a:solidFill>
                          <a:latin typeface="Cambria Math" panose="02040503050406030204" pitchFamily="18" charset="0"/>
                        </a:rPr>
                        <m:t> </m:t>
                      </m:r>
                    </m:oMath>
                  </m:oMathPara>
                </a14:m>
                <a:endParaRPr lang="en-US" sz="2400" b="0" dirty="0">
                  <a:solidFill>
                    <a:srgbClr val="0070C0"/>
                  </a:solidFill>
                </a:endParaRPr>
              </a:p>
              <a:p>
                <a:pPr>
                  <a:lnSpc>
                    <a:spcPct val="150000"/>
                  </a:lnSpc>
                </a:pPr>
                <a:r>
                  <a:rPr lang="en-US" sz="2200" dirty="0"/>
                  <a:t>	(</a:t>
                </a:r>
                <a:r>
                  <a:rPr lang="en-US" sz="2200" dirty="0">
                    <a:latin typeface="Bierstadt" panose="020B0004020202020204" pitchFamily="34" charset="0"/>
                  </a:rPr>
                  <a:t>mod</a:t>
                </a:r>
                <a:r>
                  <a:rPr lang="en-US" sz="2200" dirty="0"/>
                  <a:t>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𝑛</m:t>
                        </m:r>
                      </m:e>
                      <m:sub>
                        <m:r>
                          <a:rPr lang="en-US" sz="2200" i="1">
                            <a:latin typeface="Cambria Math" panose="02040503050406030204" pitchFamily="18" charset="0"/>
                          </a:rPr>
                          <m:t>𝑠</m:t>
                        </m:r>
                      </m:sub>
                    </m:sSub>
                  </m:oMath>
                </a14:m>
                <a:r>
                  <a:rPr lang="en-US" sz="2200" dirty="0"/>
                  <a:t>)</a:t>
                </a:r>
              </a:p>
            </p:txBody>
          </p:sp>
        </mc:Choice>
        <mc:Fallback xmlns="">
          <p:sp>
            <p:nvSpPr>
              <p:cNvPr id="48" name="TextBox 47">
                <a:extLst>
                  <a:ext uri="{FF2B5EF4-FFF2-40B4-BE49-F238E27FC236}">
                    <a16:creationId xmlns:a16="http://schemas.microsoft.com/office/drawing/2014/main" id="{E813AE27-646B-9BE6-9006-061EDAC90153}"/>
                  </a:ext>
                </a:extLst>
              </p:cNvPr>
              <p:cNvSpPr txBox="1">
                <a:spLocks noRot="1" noChangeAspect="1" noMove="1" noResize="1" noEditPoints="1" noAdjustHandles="1" noChangeArrowheads="1" noChangeShapeType="1" noTextEdit="1"/>
              </p:cNvSpPr>
              <p:nvPr/>
            </p:nvSpPr>
            <p:spPr>
              <a:xfrm>
                <a:off x="103929" y="5028493"/>
                <a:ext cx="2480166" cy="926023"/>
              </a:xfrm>
              <a:prstGeom prst="rect">
                <a:avLst/>
              </a:prstGeom>
              <a:blipFill>
                <a:blip r:embed="rId13"/>
                <a:stretch>
                  <a:fillRect b="-13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7727DBC-DE78-F18A-6642-9D1C39C07240}"/>
                  </a:ext>
                </a:extLst>
              </p:cNvPr>
              <p:cNvSpPr txBox="1"/>
              <p:nvPr/>
            </p:nvSpPr>
            <p:spPr>
              <a:xfrm>
                <a:off x="3109213" y="3819130"/>
                <a:ext cx="5313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𝑠</m:t>
                          </m:r>
                        </m:e>
                        <m:sub>
                          <m:r>
                            <a:rPr lang="en-US" sz="2400" b="0" i="1" smtClean="0">
                              <a:solidFill>
                                <a:srgbClr val="00B050"/>
                              </a:solidFill>
                              <a:latin typeface="Cambria Math" panose="02040503050406030204" pitchFamily="18" charset="0"/>
                            </a:rPr>
                            <m:t>2</m:t>
                          </m:r>
                        </m:sub>
                      </m:sSub>
                    </m:oMath>
                  </m:oMathPara>
                </a14:m>
                <a:endParaRPr lang="en-US" sz="2400" dirty="0">
                  <a:solidFill>
                    <a:srgbClr val="00B050"/>
                  </a:solidFill>
                </a:endParaRPr>
              </a:p>
            </p:txBody>
          </p:sp>
        </mc:Choice>
        <mc:Fallback xmlns="">
          <p:sp>
            <p:nvSpPr>
              <p:cNvPr id="49" name="TextBox 48">
                <a:extLst>
                  <a:ext uri="{FF2B5EF4-FFF2-40B4-BE49-F238E27FC236}">
                    <a16:creationId xmlns:a16="http://schemas.microsoft.com/office/drawing/2014/main" id="{57727DBC-DE78-F18A-6642-9D1C39C07240}"/>
                  </a:ext>
                </a:extLst>
              </p:cNvPr>
              <p:cNvSpPr txBox="1">
                <a:spLocks noRot="1" noChangeAspect="1" noMove="1" noResize="1" noEditPoints="1" noAdjustHandles="1" noChangeArrowheads="1" noChangeShapeType="1" noTextEdit="1"/>
              </p:cNvSpPr>
              <p:nvPr/>
            </p:nvSpPr>
            <p:spPr>
              <a:xfrm>
                <a:off x="3109213" y="3819130"/>
                <a:ext cx="531364" cy="461665"/>
              </a:xfrm>
              <a:prstGeom prst="rect">
                <a:avLst/>
              </a:prstGeom>
              <a:blipFill>
                <a:blip r:embed="rId14"/>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84BC96E-B80B-9598-A1A6-EBEE454ED132}"/>
                  </a:ext>
                </a:extLst>
              </p:cNvPr>
              <p:cNvSpPr txBox="1"/>
              <p:nvPr/>
            </p:nvSpPr>
            <p:spPr>
              <a:xfrm>
                <a:off x="3109213" y="4908467"/>
                <a:ext cx="5313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3</m:t>
                          </m:r>
                        </m:sub>
                      </m:sSub>
                    </m:oMath>
                  </m:oMathPara>
                </a14:m>
                <a:endParaRPr lang="en-US" sz="2400" dirty="0">
                  <a:solidFill>
                    <a:srgbClr val="0070C0"/>
                  </a:solidFill>
                </a:endParaRPr>
              </a:p>
            </p:txBody>
          </p:sp>
        </mc:Choice>
        <mc:Fallback xmlns="">
          <p:sp>
            <p:nvSpPr>
              <p:cNvPr id="52" name="TextBox 51">
                <a:extLst>
                  <a:ext uri="{FF2B5EF4-FFF2-40B4-BE49-F238E27FC236}">
                    <a16:creationId xmlns:a16="http://schemas.microsoft.com/office/drawing/2014/main" id="{084BC96E-B80B-9598-A1A6-EBEE454ED132}"/>
                  </a:ext>
                </a:extLst>
              </p:cNvPr>
              <p:cNvSpPr txBox="1">
                <a:spLocks noRot="1" noChangeAspect="1" noMove="1" noResize="1" noEditPoints="1" noAdjustHandles="1" noChangeArrowheads="1" noChangeShapeType="1" noTextEdit="1"/>
              </p:cNvSpPr>
              <p:nvPr/>
            </p:nvSpPr>
            <p:spPr>
              <a:xfrm>
                <a:off x="3109213" y="4908467"/>
                <a:ext cx="531364" cy="461665"/>
              </a:xfrm>
              <a:prstGeom prst="rect">
                <a:avLst/>
              </a:prstGeom>
              <a:blipFill>
                <a:blip r:embed="rId15"/>
                <a:stretch>
                  <a:fillRect b="-2703"/>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94039BB6-0B83-7E43-FB87-A8AEEE83501D}"/>
              </a:ext>
            </a:extLst>
          </p:cNvPr>
          <p:cNvSpPr txBox="1"/>
          <p:nvPr/>
        </p:nvSpPr>
        <p:spPr>
          <a:xfrm>
            <a:off x="812507" y="3002063"/>
            <a:ext cx="1133644"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Reader</a:t>
            </a:r>
          </a:p>
        </p:txBody>
      </p:sp>
      <p:sp>
        <p:nvSpPr>
          <p:cNvPr id="54" name="TextBox 53">
            <a:extLst>
              <a:ext uri="{FF2B5EF4-FFF2-40B4-BE49-F238E27FC236}">
                <a16:creationId xmlns:a16="http://schemas.microsoft.com/office/drawing/2014/main" id="{0662B1E0-C2CF-BAF3-1652-A4A27A63529B}"/>
              </a:ext>
            </a:extLst>
          </p:cNvPr>
          <p:cNvSpPr txBox="1"/>
          <p:nvPr/>
        </p:nvSpPr>
        <p:spPr>
          <a:xfrm>
            <a:off x="6898928" y="1540712"/>
            <a:ext cx="5061023" cy="51283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b="1" dirty="0">
                <a:solidFill>
                  <a:srgbClr val="002060"/>
                </a:solidFill>
                <a:latin typeface="Bierstadt" panose="020B0004020202020204" pitchFamily="34" charset="0"/>
              </a:rPr>
              <a:t>Efficiency: </a:t>
            </a:r>
          </a:p>
          <a:p>
            <a:pPr marL="800100" lvl="1" indent="-342900">
              <a:lnSpc>
                <a:spcPct val="150000"/>
              </a:lnSpc>
              <a:buFont typeface="Wingdings" pitchFamily="2" charset="2"/>
              <a:buChar char="ü"/>
            </a:pPr>
            <a:r>
              <a:rPr lang="en-US" sz="2200" dirty="0">
                <a:solidFill>
                  <a:srgbClr val="002060"/>
                </a:solidFill>
                <a:latin typeface="Bierstadt" panose="020B0004020202020204" pitchFamily="34" charset="0"/>
              </a:rPr>
              <a:t>1 communication round</a:t>
            </a:r>
          </a:p>
          <a:p>
            <a:pPr marL="800100" lvl="1" indent="-342900">
              <a:lnSpc>
                <a:spcPct val="150000"/>
              </a:lnSpc>
              <a:buFont typeface="Wingdings" pitchFamily="2" charset="2"/>
              <a:buChar char="ü"/>
            </a:pPr>
            <a:r>
              <a:rPr lang="en-US" sz="2200" dirty="0">
                <a:solidFill>
                  <a:srgbClr val="002060"/>
                </a:solidFill>
                <a:latin typeface="Bierstadt" panose="020B0004020202020204" pitchFamily="34" charset="0"/>
              </a:rPr>
              <a:t>Local lightweight operations: circular shifts, additions over small integer numbers</a:t>
            </a:r>
          </a:p>
          <a:p>
            <a:pPr marL="342900" indent="-342900">
              <a:lnSpc>
                <a:spcPct val="150000"/>
              </a:lnSpc>
              <a:buFont typeface="Arial" panose="020B0604020202020204" pitchFamily="34" charset="0"/>
              <a:buChar char="•"/>
            </a:pPr>
            <a:r>
              <a:rPr lang="en-US" sz="2200" dirty="0">
                <a:solidFill>
                  <a:srgbClr val="002060"/>
                </a:solidFill>
                <a:latin typeface="Bierstadt" panose="020B0004020202020204" pitchFamily="34" charset="0"/>
              </a:rPr>
              <a:t>Most overhead is done in the preprocessing phase</a:t>
            </a:r>
          </a:p>
          <a:p>
            <a:pPr marL="342900" indent="-342900">
              <a:lnSpc>
                <a:spcPct val="150000"/>
              </a:lnSpc>
              <a:buFont typeface="Arial" panose="020B0604020202020204" pitchFamily="34" charset="0"/>
              <a:buChar char="•"/>
            </a:pPr>
            <a:r>
              <a:rPr lang="en-US" sz="2200" dirty="0">
                <a:solidFill>
                  <a:srgbClr val="002060"/>
                </a:solidFill>
                <a:latin typeface="Bierstadt" panose="020B0004020202020204" pitchFamily="34" charset="0"/>
              </a:rPr>
              <a:t>More efficient than generic MPCs (e.g., Garbled Circuit)</a:t>
            </a:r>
            <a:r>
              <a:rPr lang="en-US" sz="2200" b="1" dirty="0">
                <a:solidFill>
                  <a:srgbClr val="002060"/>
                </a:solidFill>
                <a:latin typeface="Bierstadt" panose="020B0004020202020204" pitchFamily="34" charset="0"/>
              </a:rPr>
              <a:t> </a:t>
            </a:r>
            <a:r>
              <a:rPr lang="en-US" sz="2200" dirty="0">
                <a:solidFill>
                  <a:srgbClr val="002060"/>
                </a:solidFill>
                <a:latin typeface="Bierstadt" panose="020B0004020202020204" pitchFamily="34" charset="0"/>
              </a:rPr>
              <a:t>when counting values are small (e.g., &lt; 10)</a:t>
            </a:r>
          </a:p>
        </p:txBody>
      </p:sp>
      <p:pic>
        <p:nvPicPr>
          <p:cNvPr id="58" name="Picture 57" descr="A person carrying a radio on their head&#10;&#10;Description automatically generated">
            <a:extLst>
              <a:ext uri="{FF2B5EF4-FFF2-40B4-BE49-F238E27FC236}">
                <a16:creationId xmlns:a16="http://schemas.microsoft.com/office/drawing/2014/main" id="{341F1CD3-3794-45F3-2E5B-5A0DFA613CDE}"/>
              </a:ext>
            </a:extLst>
          </p:cNvPr>
          <p:cNvPicPr>
            <a:picLocks noChangeAspect="1"/>
          </p:cNvPicPr>
          <p:nvPr/>
        </p:nvPicPr>
        <p:blipFill>
          <a:blip r:embed="rId16"/>
          <a:stretch>
            <a:fillRect/>
          </a:stretch>
        </p:blipFill>
        <p:spPr>
          <a:xfrm>
            <a:off x="11033645" y="3719868"/>
            <a:ext cx="1001941" cy="1308658"/>
          </a:xfrm>
          <a:prstGeom prst="rect">
            <a:avLst/>
          </a:prstGeom>
        </p:spPr>
      </p:pic>
      <p:pic>
        <p:nvPicPr>
          <p:cNvPr id="61" name="Picture 60" descr="A circular gauge with a needle and a needle in the center&#10;&#10;Description automatically generated with medium confidence">
            <a:extLst>
              <a:ext uri="{FF2B5EF4-FFF2-40B4-BE49-F238E27FC236}">
                <a16:creationId xmlns:a16="http://schemas.microsoft.com/office/drawing/2014/main" id="{647A3277-FA35-0660-994D-CD8A35B6F18B}"/>
              </a:ext>
            </a:extLst>
          </p:cNvPr>
          <p:cNvPicPr>
            <a:picLocks noChangeAspect="1"/>
          </p:cNvPicPr>
          <p:nvPr/>
        </p:nvPicPr>
        <p:blipFill>
          <a:blip r:embed="rId17"/>
          <a:stretch>
            <a:fillRect/>
          </a:stretch>
        </p:blipFill>
        <p:spPr>
          <a:xfrm>
            <a:off x="10581931" y="78693"/>
            <a:ext cx="1524602" cy="1524602"/>
          </a:xfrm>
          <a:prstGeom prst="rect">
            <a:avLst/>
          </a:prstGeom>
        </p:spPr>
      </p:pic>
      <p:pic>
        <p:nvPicPr>
          <p:cNvPr id="63" name="Picture 62" descr="A colorful circular logo with a person in a circle&#10;&#10;Description automatically generated">
            <a:extLst>
              <a:ext uri="{FF2B5EF4-FFF2-40B4-BE49-F238E27FC236}">
                <a16:creationId xmlns:a16="http://schemas.microsoft.com/office/drawing/2014/main" id="{CE135068-4189-CD78-1467-40EFDAC83C1D}"/>
              </a:ext>
            </a:extLst>
          </p:cNvPr>
          <p:cNvPicPr>
            <a:picLocks noChangeAspect="1"/>
          </p:cNvPicPr>
          <p:nvPr/>
        </p:nvPicPr>
        <p:blipFill>
          <a:blip r:embed="rId18"/>
          <a:stretch>
            <a:fillRect/>
          </a:stretch>
        </p:blipFill>
        <p:spPr>
          <a:xfrm>
            <a:off x="180904" y="5927382"/>
            <a:ext cx="838907" cy="83890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30B105-0FC2-9665-E9BF-3EB8923BA2B8}"/>
                  </a:ext>
                </a:extLst>
              </p:cNvPr>
              <p:cNvSpPr txBox="1"/>
              <p:nvPr/>
            </p:nvSpPr>
            <p:spPr>
              <a:xfrm>
                <a:off x="1067706" y="5932460"/>
                <a:ext cx="3655126" cy="461665"/>
              </a:xfrm>
              <a:prstGeom prst="rect">
                <a:avLst/>
              </a:prstGeom>
              <a:noFill/>
            </p:spPr>
            <p:txBody>
              <a:bodyPr wrap="square">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𝑠</m:t>
                        </m:r>
                      </m:sub>
                    </m:sSub>
                  </m:oMath>
                </a14:m>
                <a:r>
                  <a:rPr lang="en-US" sz="2400" dirty="0"/>
                  <a:t>: </a:t>
                </a:r>
                <a:r>
                  <a:rPr lang="en-US" sz="2400" dirty="0">
                    <a:latin typeface="Bierstadt" panose="020B0004020202020204" pitchFamily="34" charset="0"/>
                  </a:rPr>
                  <a:t>search result size</a:t>
                </a:r>
              </a:p>
            </p:txBody>
          </p:sp>
        </mc:Choice>
        <mc:Fallback xmlns="">
          <p:sp>
            <p:nvSpPr>
              <p:cNvPr id="5" name="TextBox 4">
                <a:extLst>
                  <a:ext uri="{FF2B5EF4-FFF2-40B4-BE49-F238E27FC236}">
                    <a16:creationId xmlns:a16="http://schemas.microsoft.com/office/drawing/2014/main" id="{0330B105-0FC2-9665-E9BF-3EB8923BA2B8}"/>
                  </a:ext>
                </a:extLst>
              </p:cNvPr>
              <p:cNvSpPr txBox="1">
                <a:spLocks noRot="1" noChangeAspect="1" noMove="1" noResize="1" noEditPoints="1" noAdjustHandles="1" noChangeArrowheads="1" noChangeShapeType="1" noTextEdit="1"/>
              </p:cNvSpPr>
              <p:nvPr/>
            </p:nvSpPr>
            <p:spPr>
              <a:xfrm>
                <a:off x="1067706" y="5932460"/>
                <a:ext cx="3655126" cy="461665"/>
              </a:xfrm>
              <a:prstGeom prst="rect">
                <a:avLst/>
              </a:prstGeom>
              <a:blipFill>
                <a:blip r:embed="rId19"/>
                <a:stretch>
                  <a:fillRect t="-10811" b="-29730"/>
                </a:stretch>
              </a:blipFill>
            </p:spPr>
            <p:txBody>
              <a:bodyPr/>
              <a:lstStyle/>
              <a:p>
                <a:r>
                  <a:rPr lang="en-US">
                    <a:noFill/>
                  </a:rPr>
                  <a:t> </a:t>
                </a:r>
              </a:p>
            </p:txBody>
          </p:sp>
        </mc:Fallback>
      </mc:AlternateContent>
    </p:spTree>
    <p:extLst>
      <p:ext uri="{BB962C8B-B14F-4D97-AF65-F5344CB8AC3E}">
        <p14:creationId xmlns:p14="http://schemas.microsoft.com/office/powerpoint/2010/main" val="42599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25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25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250"/>
                                        <p:tgtEl>
                                          <p:spTgt spid="2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250"/>
                                        <p:tgtEl>
                                          <p:spTgt spid="2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250"/>
                                        <p:tgtEl>
                                          <p:spTgt spid="24"/>
                                        </p:tgtEl>
                                      </p:cBhvr>
                                    </p:animEffect>
                                  </p:childTnLst>
                                </p:cTn>
                              </p:par>
                              <p:par>
                                <p:cTn id="20" presetID="3" presetClass="entr" presetSubtype="1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250"/>
                                        <p:tgtEl>
                                          <p:spTgt spid="26"/>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25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25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250"/>
                                        <p:tgtEl>
                                          <p:spTgt spid="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linds(horizontal)">
                                      <p:cBhvr>
                                        <p:cTn id="36" dur="250"/>
                                        <p:tgtEl>
                                          <p:spTgt spid="3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linds(horizontal)">
                                      <p:cBhvr>
                                        <p:cTn id="39" dur="25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250"/>
                                        <p:tgtEl>
                                          <p:spTgt spid="2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250"/>
                                        <p:tgtEl>
                                          <p:spTgt spid="43"/>
                                        </p:tgtEl>
                                      </p:cBhvr>
                                    </p:animEffect>
                                  </p:childTnLst>
                                </p:cTn>
                              </p:par>
                              <p:par>
                                <p:cTn id="48" presetID="3" presetClass="entr" presetSubtype="1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linds(horizontal)">
                                      <p:cBhvr>
                                        <p:cTn id="50" dur="250"/>
                                        <p:tgtEl>
                                          <p:spTgt spid="33"/>
                                        </p:tgtEl>
                                      </p:cBhvr>
                                    </p:animEffect>
                                  </p:childTnLst>
                                </p:cTn>
                              </p:par>
                              <p:par>
                                <p:cTn id="51" presetID="3" presetClass="entr" presetSubtype="1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linds(horizontal)">
                                      <p:cBhvr>
                                        <p:cTn id="53" dur="250"/>
                                        <p:tgtEl>
                                          <p:spTgt spid="3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blinds(horizontal)">
                                      <p:cBhvr>
                                        <p:cTn id="56" dur="250"/>
                                        <p:tgtEl>
                                          <p:spTgt spid="5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linds(horizontal)">
                                      <p:cBhvr>
                                        <p:cTn id="59" dur="250"/>
                                        <p:tgtEl>
                                          <p:spTgt spid="4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blinds(horizontal)">
                                      <p:cBhvr>
                                        <p:cTn id="62" dur="250"/>
                                        <p:tgtEl>
                                          <p:spTgt spid="52"/>
                                        </p:tgtEl>
                                      </p:cBhvr>
                                    </p:animEffect>
                                  </p:childTnLst>
                                </p:cTn>
                              </p:par>
                              <p:par>
                                <p:cTn id="63" presetID="3" presetClass="entr" presetSubtype="1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linds(horizontal)">
                                      <p:cBhvr>
                                        <p:cTn id="65" dur="25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linds(horizontal)">
                                      <p:cBhvr>
                                        <p:cTn id="70" dur="250"/>
                                        <p:tgtEl>
                                          <p:spTgt spid="4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blinds(horizontal)">
                                      <p:cBhvr>
                                        <p:cTn id="73" dur="25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linds(horizontal)">
                                      <p:cBhvr>
                                        <p:cTn id="78" dur="250"/>
                                        <p:tgtEl>
                                          <p:spTgt spid="54"/>
                                        </p:tgtEl>
                                      </p:cBhvr>
                                    </p:animEffect>
                                  </p:childTnLst>
                                </p:cTn>
                              </p:par>
                              <p:par>
                                <p:cTn id="79" presetID="3" presetClass="entr" presetSubtype="10" fill="hold" nodeType="withEffect">
                                  <p:stCondLst>
                                    <p:cond delay="5000"/>
                                  </p:stCondLst>
                                  <p:childTnLst>
                                    <p:set>
                                      <p:cBhvr>
                                        <p:cTn id="80" dur="1" fill="hold">
                                          <p:stCondLst>
                                            <p:cond delay="0"/>
                                          </p:stCondLst>
                                        </p:cTn>
                                        <p:tgtEl>
                                          <p:spTgt spid="58"/>
                                        </p:tgtEl>
                                        <p:attrNameLst>
                                          <p:attrName>style.visibility</p:attrName>
                                        </p:attrNameLst>
                                      </p:cBhvr>
                                      <p:to>
                                        <p:strVal val="visible"/>
                                      </p:to>
                                    </p:set>
                                    <p:animEffect transition="in" filter="blinds(horizontal)">
                                      <p:cBhvr>
                                        <p:cTn id="81"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9" grpId="0"/>
      <p:bldP spid="30" grpId="0"/>
      <p:bldP spid="31" grpId="0"/>
      <p:bldP spid="43" grpId="0"/>
      <p:bldP spid="48" grpId="0"/>
      <p:bldP spid="49" grpId="0"/>
      <p:bldP spid="52" grpId="0"/>
      <p:bldP spid="53" grpId="0"/>
      <p:bldP spid="5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Multiparty Oblivious Padding</a:t>
            </a:r>
          </a:p>
        </p:txBody>
      </p:sp>
      <p:sp>
        <p:nvSpPr>
          <p:cNvPr id="13" name="Slide Number Placeholder 3">
            <a:extLst>
              <a:ext uri="{FF2B5EF4-FFF2-40B4-BE49-F238E27FC236}">
                <a16:creationId xmlns:a16="http://schemas.microsoft.com/office/drawing/2014/main" id="{797E20A0-644B-BC03-A563-0ECC922D5EE7}"/>
              </a:ext>
            </a:extLst>
          </p:cNvPr>
          <p:cNvSpPr>
            <a:spLocks noGrp="1"/>
          </p:cNvSpPr>
          <p:nvPr>
            <p:ph type="sldNum" sz="quarter" idx="12"/>
          </p:nvPr>
        </p:nvSpPr>
        <p:spPr>
          <a:xfrm>
            <a:off x="8610600" y="6356350"/>
            <a:ext cx="2743200" cy="365125"/>
          </a:xfrm>
        </p:spPr>
        <p:txBody>
          <a:bodyPr/>
          <a:lstStyle/>
          <a:p>
            <a:fld id="{C2D47E1E-16B8-6B43-8345-A36FFC908F81}" type="slidenum">
              <a:rPr lang="en-US" smtClean="0"/>
              <a:t>13</a:t>
            </a:fld>
            <a:endParaRPr lang="en-US" dirty="0"/>
          </a:p>
        </p:txBody>
      </p:sp>
      <p:pic>
        <p:nvPicPr>
          <p:cNvPr id="4" name="Picture 3" descr="A blue person standing in front of a brick wall&#10;&#10;Description automatically generated">
            <a:extLst>
              <a:ext uri="{FF2B5EF4-FFF2-40B4-BE49-F238E27FC236}">
                <a16:creationId xmlns:a16="http://schemas.microsoft.com/office/drawing/2014/main" id="{A242CAAB-F257-5E6A-B874-F51945FF006F}"/>
              </a:ext>
            </a:extLst>
          </p:cNvPr>
          <p:cNvPicPr>
            <a:picLocks noChangeAspect="1"/>
          </p:cNvPicPr>
          <p:nvPr/>
        </p:nvPicPr>
        <p:blipFill>
          <a:blip r:embed="rId3"/>
          <a:stretch>
            <a:fillRect/>
          </a:stretch>
        </p:blipFill>
        <p:spPr>
          <a:xfrm>
            <a:off x="7915807" y="443691"/>
            <a:ext cx="1034716" cy="1034716"/>
          </a:xfrm>
          <a:prstGeom prst="rect">
            <a:avLst/>
          </a:prstGeom>
        </p:spPr>
      </p:pic>
      <p:pic>
        <p:nvPicPr>
          <p:cNvPr id="3" name="Picture 2" descr="A blue rectangular object with buttons&#10;&#10;Description automatically generated">
            <a:extLst>
              <a:ext uri="{FF2B5EF4-FFF2-40B4-BE49-F238E27FC236}">
                <a16:creationId xmlns:a16="http://schemas.microsoft.com/office/drawing/2014/main" id="{30195224-FEE2-F951-54E9-FC78E31F1DB9}"/>
              </a:ext>
            </a:extLst>
          </p:cNvPr>
          <p:cNvPicPr>
            <a:picLocks noChangeAspect="1"/>
          </p:cNvPicPr>
          <p:nvPr/>
        </p:nvPicPr>
        <p:blipFill>
          <a:blip r:embed="rId4"/>
          <a:stretch>
            <a:fillRect/>
          </a:stretch>
        </p:blipFill>
        <p:spPr>
          <a:xfrm>
            <a:off x="4867907" y="1693782"/>
            <a:ext cx="1514638" cy="1514638"/>
          </a:xfrm>
          <a:prstGeom prst="rect">
            <a:avLst/>
          </a:prstGeom>
        </p:spPr>
      </p:pic>
      <p:pic>
        <p:nvPicPr>
          <p:cNvPr id="5" name="Picture 4" descr="A computer tower with many buttons&#10;&#10;Description automatically generated">
            <a:extLst>
              <a:ext uri="{FF2B5EF4-FFF2-40B4-BE49-F238E27FC236}">
                <a16:creationId xmlns:a16="http://schemas.microsoft.com/office/drawing/2014/main" id="{DCD70683-40C0-DADE-F36B-717643C67C43}"/>
              </a:ext>
            </a:extLst>
          </p:cNvPr>
          <p:cNvPicPr>
            <a:picLocks noChangeAspect="1"/>
          </p:cNvPicPr>
          <p:nvPr/>
        </p:nvPicPr>
        <p:blipFill>
          <a:blip r:embed="rId5"/>
          <a:stretch>
            <a:fillRect/>
          </a:stretch>
        </p:blipFill>
        <p:spPr>
          <a:xfrm>
            <a:off x="4963512" y="5292685"/>
            <a:ext cx="1325563" cy="1325563"/>
          </a:xfrm>
          <a:prstGeom prst="rect">
            <a:avLst/>
          </a:prstGeom>
        </p:spPr>
      </p:pic>
      <p:pic>
        <p:nvPicPr>
          <p:cNvPr id="6" name="Picture 5" descr="A computer tower with many colorful lights&#10;&#10;Description automatically generated">
            <a:extLst>
              <a:ext uri="{FF2B5EF4-FFF2-40B4-BE49-F238E27FC236}">
                <a16:creationId xmlns:a16="http://schemas.microsoft.com/office/drawing/2014/main" id="{D4CD9495-36D5-C93D-967B-07BE492220CA}"/>
              </a:ext>
            </a:extLst>
          </p:cNvPr>
          <p:cNvPicPr>
            <a:picLocks noChangeAspect="1"/>
          </p:cNvPicPr>
          <p:nvPr/>
        </p:nvPicPr>
        <p:blipFill>
          <a:blip r:embed="rId6"/>
          <a:stretch>
            <a:fillRect/>
          </a:stretch>
        </p:blipFill>
        <p:spPr>
          <a:xfrm>
            <a:off x="5019261" y="3651732"/>
            <a:ext cx="1248868" cy="1248868"/>
          </a:xfrm>
          <a:prstGeom prst="rect">
            <a:avLst/>
          </a:prstGeom>
        </p:spPr>
      </p:pic>
      <p:sp>
        <p:nvSpPr>
          <p:cNvPr id="7" name="Rectangle 6">
            <a:extLst>
              <a:ext uri="{FF2B5EF4-FFF2-40B4-BE49-F238E27FC236}">
                <a16:creationId xmlns:a16="http://schemas.microsoft.com/office/drawing/2014/main" id="{73D5106B-18C4-32B7-20B0-8E33AC81A30F}"/>
              </a:ext>
            </a:extLst>
          </p:cNvPr>
          <p:cNvSpPr/>
          <p:nvPr/>
        </p:nvSpPr>
        <p:spPr>
          <a:xfrm>
            <a:off x="5138687" y="3023754"/>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8" name="Rectangle 7">
            <a:extLst>
              <a:ext uri="{FF2B5EF4-FFF2-40B4-BE49-F238E27FC236}">
                <a16:creationId xmlns:a16="http://schemas.microsoft.com/office/drawing/2014/main" id="{33DE8FB0-2EBF-413E-DE40-6E1AE1F94FA9}"/>
              </a:ext>
            </a:extLst>
          </p:cNvPr>
          <p:cNvSpPr/>
          <p:nvPr/>
        </p:nvSpPr>
        <p:spPr>
          <a:xfrm>
            <a:off x="5138686" y="4786297"/>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sp>
        <p:nvSpPr>
          <p:cNvPr id="9" name="Rectangle 8">
            <a:extLst>
              <a:ext uri="{FF2B5EF4-FFF2-40B4-BE49-F238E27FC236}">
                <a16:creationId xmlns:a16="http://schemas.microsoft.com/office/drawing/2014/main" id="{B9F7E5B3-88BF-B954-2C5B-51BA08D51D09}"/>
              </a:ext>
            </a:extLst>
          </p:cNvPr>
          <p:cNvSpPr/>
          <p:nvPr/>
        </p:nvSpPr>
        <p:spPr>
          <a:xfrm>
            <a:off x="5171345" y="6517127"/>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pic>
        <p:nvPicPr>
          <p:cNvPr id="10" name="Picture 9" descr="A red and black hoodie&#10;&#10;Description automatically generated">
            <a:extLst>
              <a:ext uri="{FF2B5EF4-FFF2-40B4-BE49-F238E27FC236}">
                <a16:creationId xmlns:a16="http://schemas.microsoft.com/office/drawing/2014/main" id="{A49CF904-E161-6C78-40EE-CE918920F1D3}"/>
              </a:ext>
            </a:extLst>
          </p:cNvPr>
          <p:cNvPicPr>
            <a:picLocks noChangeAspect="1"/>
          </p:cNvPicPr>
          <p:nvPr/>
        </p:nvPicPr>
        <p:blipFill>
          <a:blip r:embed="rId7"/>
          <a:stretch>
            <a:fillRect/>
          </a:stretch>
        </p:blipFill>
        <p:spPr>
          <a:xfrm>
            <a:off x="5353048" y="2308403"/>
            <a:ext cx="546183" cy="546183"/>
          </a:xfrm>
          <a:prstGeom prst="rect">
            <a:avLst/>
          </a:prstGeom>
        </p:spPr>
      </p:pic>
      <p:pic>
        <p:nvPicPr>
          <p:cNvPr id="11" name="Picture 10" descr="A red and black hoodie&#10;&#10;Description automatically generated">
            <a:extLst>
              <a:ext uri="{FF2B5EF4-FFF2-40B4-BE49-F238E27FC236}">
                <a16:creationId xmlns:a16="http://schemas.microsoft.com/office/drawing/2014/main" id="{0DAA6073-5AFB-34B1-CD77-152FE0ACCA78}"/>
              </a:ext>
            </a:extLst>
          </p:cNvPr>
          <p:cNvPicPr>
            <a:picLocks noChangeAspect="1"/>
          </p:cNvPicPr>
          <p:nvPr/>
        </p:nvPicPr>
        <p:blipFill>
          <a:blip r:embed="rId7"/>
          <a:stretch>
            <a:fillRect/>
          </a:stretch>
        </p:blipFill>
        <p:spPr>
          <a:xfrm>
            <a:off x="5353201" y="5770771"/>
            <a:ext cx="546183" cy="546183"/>
          </a:xfrm>
          <a:prstGeom prst="rect">
            <a:avLst/>
          </a:prstGeom>
        </p:spPr>
      </p:pic>
      <p:pic>
        <p:nvPicPr>
          <p:cNvPr id="12" name="Picture 22" descr="Related image">
            <a:extLst>
              <a:ext uri="{FF2B5EF4-FFF2-40B4-BE49-F238E27FC236}">
                <a16:creationId xmlns:a16="http://schemas.microsoft.com/office/drawing/2014/main" id="{27409572-77C5-FA81-2139-F3284B7BE3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510" t="6456" r="17448"/>
          <a:stretch/>
        </p:blipFill>
        <p:spPr bwMode="auto">
          <a:xfrm>
            <a:off x="942177" y="3496349"/>
            <a:ext cx="855329" cy="13469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E7C2486-D141-9B24-3443-C483C9B89A8B}"/>
                  </a:ext>
                </a:extLst>
              </p:cNvPr>
              <p:cNvSpPr txBox="1"/>
              <p:nvPr/>
            </p:nvSpPr>
            <p:spPr>
              <a:xfrm>
                <a:off x="6173286" y="1755086"/>
                <a:ext cx="590739" cy="9169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b="1" i="1" smtClean="0">
                              <a:solidFill>
                                <a:srgbClr val="FF0000"/>
                              </a:solidFill>
                              <a:latin typeface="Cambria Math" panose="02040503050406030204" pitchFamily="18" charset="0"/>
                            </a:rPr>
                          </m:ctrlPr>
                        </m:dPr>
                        <m:e>
                          <m:m>
                            <m:mPr>
                              <m:mcs>
                                <m:mc>
                                  <m:mcPr>
                                    <m:count m:val="1"/>
                                    <m:mcJc m:val="center"/>
                                  </m:mcPr>
                                </m:mc>
                              </m:mcs>
                              <m:ctrlPr>
                                <a:rPr lang="en-US" sz="1400" b="1" i="1" smtClean="0">
                                  <a:solidFill>
                                    <a:srgbClr val="FF0000"/>
                                  </a:solidFill>
                                  <a:latin typeface="Cambria Math" panose="02040503050406030204" pitchFamily="18" charset="0"/>
                                </a:rPr>
                              </m:ctrlPr>
                            </m:mPr>
                            <m:mr>
                              <m:e>
                                <m:r>
                                  <m:rPr>
                                    <m:brk m:alnAt="7"/>
                                  </m:rPr>
                                  <a:rPr lang="en-US" sz="1400" b="1" i="1" smtClean="0">
                                    <a:solidFill>
                                      <a:srgbClr val="FF000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FF0000"/>
                                        </a:solidFill>
                                        <a:latin typeface="Cambria Math" panose="02040503050406030204" pitchFamily="18" charset="0"/>
                                      </a:rPr>
                                    </m:ctrlPr>
                                  </m:mPr>
                                  <m:mr>
                                    <m:e>
                                      <m:m>
                                        <m:mPr>
                                          <m:mcs>
                                            <m:mc>
                                              <m:mcPr>
                                                <m:count m:val="1"/>
                                                <m:mcJc m:val="center"/>
                                              </m:mcPr>
                                            </m:mc>
                                          </m:mcs>
                                          <m:ctrlPr>
                                            <a:rPr lang="en-US" sz="1400" b="1" i="1" smtClean="0">
                                              <a:solidFill>
                                                <a:srgbClr val="FF0000"/>
                                              </a:solidFill>
                                              <a:latin typeface="Cambria Math" panose="02040503050406030204" pitchFamily="18" charset="0"/>
                                            </a:rPr>
                                          </m:ctrlPr>
                                        </m:mPr>
                                        <m:mr>
                                          <m:e>
                                            <m:r>
                                              <m:rPr>
                                                <m:brk m:alnAt="7"/>
                                              </m:rPr>
                                              <a:rPr lang="en-US" sz="1400" b="1" i="1" smtClean="0">
                                                <a:solidFill>
                                                  <a:srgbClr val="FF0000"/>
                                                </a:solidFill>
                                                <a:latin typeface="Cambria Math" panose="02040503050406030204" pitchFamily="18" charset="0"/>
                                                <a:ea typeface="Cambria Math" panose="02040503050406030204" pitchFamily="18" charset="0"/>
                                              </a:rPr>
                                              <m:t>∴</m:t>
                                            </m:r>
                                          </m:e>
                                        </m:mr>
                                        <m:mr>
                                          <m:e>
                                            <m:r>
                                              <a:rPr lang="en-US" sz="1400" b="1" i="1">
                                                <a:solidFill>
                                                  <a:srgbClr val="FF0000"/>
                                                </a:solidFill>
                                                <a:latin typeface="Cambria Math" panose="02040503050406030204" pitchFamily="18" charset="0"/>
                                                <a:ea typeface="Cambria Math" panose="02040503050406030204" pitchFamily="18" charset="0"/>
                                              </a:rPr>
                                              <m:t>⋮</m:t>
                                            </m:r>
                                          </m:e>
                                        </m:mr>
                                      </m:m>
                                    </m:e>
                                  </m:mr>
                                  <m:mr>
                                    <m:e>
                                      <m:m>
                                        <m:mPr>
                                          <m:mcs>
                                            <m:mc>
                                              <m:mcPr>
                                                <m:count m:val="1"/>
                                                <m:mcJc m:val="center"/>
                                              </m:mcPr>
                                            </m:mc>
                                          </m:mcs>
                                          <m:ctrlPr>
                                            <a:rPr lang="en-US" sz="1400" b="1" i="1" smtClean="0">
                                              <a:solidFill>
                                                <a:srgbClr val="FF0000"/>
                                              </a:solidFill>
                                              <a:latin typeface="Cambria Math" panose="02040503050406030204" pitchFamily="18" charset="0"/>
                                            </a:rPr>
                                          </m:ctrlPr>
                                        </m:mPr>
                                        <m:mr>
                                          <m:e>
                                            <m:r>
                                              <m:rPr>
                                                <m:brk m:alnAt="7"/>
                                              </m:rPr>
                                              <a:rPr lang="en-US" sz="1400" b="1" i="1" smtClean="0">
                                                <a:solidFill>
                                                  <a:srgbClr val="FF0000"/>
                                                </a:solidFill>
                                                <a:latin typeface="Cambria Math" panose="02040503050406030204" pitchFamily="18" charset="0"/>
                                                <a:ea typeface="Cambria Math" panose="02040503050406030204" pitchFamily="18" charset="0"/>
                                              </a:rPr>
                                              <m:t>∴</m:t>
                                            </m:r>
                                          </m:e>
                                        </m:mr>
                                        <m:mr>
                                          <m:e>
                                            <m:r>
                                              <a:rPr lang="en-US" sz="1400" b="1" i="1" smtClean="0">
                                                <a:solidFill>
                                                  <a:srgbClr val="FF0000"/>
                                                </a:solidFill>
                                                <a:latin typeface="Cambria Math" panose="02040503050406030204" pitchFamily="18" charset="0"/>
                                                <a:ea typeface="Cambria Math" panose="02040503050406030204" pitchFamily="18" charset="0"/>
                                              </a:rPr>
                                              <m:t>∴</m:t>
                                            </m:r>
                                          </m:e>
                                        </m:mr>
                                      </m:m>
                                    </m:e>
                                  </m:mr>
                                </m:m>
                              </m:e>
                            </m:mr>
                          </m:m>
                        </m:e>
                      </m:d>
                    </m:oMath>
                  </m:oMathPara>
                </a14:m>
                <a:endParaRPr lang="en-US" sz="1400" b="1" dirty="0">
                  <a:solidFill>
                    <a:srgbClr val="FF0000"/>
                  </a:solidFill>
                </a:endParaRPr>
              </a:p>
            </p:txBody>
          </p:sp>
        </mc:Choice>
        <mc:Fallback xmlns="">
          <p:sp>
            <p:nvSpPr>
              <p:cNvPr id="14" name="TextBox 13">
                <a:extLst>
                  <a:ext uri="{FF2B5EF4-FFF2-40B4-BE49-F238E27FC236}">
                    <a16:creationId xmlns:a16="http://schemas.microsoft.com/office/drawing/2014/main" id="{4E7C2486-D141-9B24-3443-C483C9B89A8B}"/>
                  </a:ext>
                </a:extLst>
              </p:cNvPr>
              <p:cNvSpPr txBox="1">
                <a:spLocks noRot="1" noChangeAspect="1" noMove="1" noResize="1" noEditPoints="1" noAdjustHandles="1" noChangeArrowheads="1" noChangeShapeType="1" noTextEdit="1"/>
              </p:cNvSpPr>
              <p:nvPr/>
            </p:nvSpPr>
            <p:spPr>
              <a:xfrm>
                <a:off x="6173286" y="1755086"/>
                <a:ext cx="590739" cy="91691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586D08-3622-2D98-AAB0-B9205605FABF}"/>
                  </a:ext>
                </a:extLst>
              </p:cNvPr>
              <p:cNvSpPr txBox="1"/>
              <p:nvPr/>
            </p:nvSpPr>
            <p:spPr>
              <a:xfrm>
                <a:off x="6173286" y="3649581"/>
                <a:ext cx="590738" cy="8971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b="1" i="1" smtClean="0">
                              <a:solidFill>
                                <a:srgbClr val="00B050"/>
                              </a:solidFill>
                              <a:latin typeface="Cambria Math" panose="02040503050406030204" pitchFamily="18" charset="0"/>
                            </a:rPr>
                          </m:ctrlPr>
                        </m:dPr>
                        <m:e>
                          <m:m>
                            <m:mPr>
                              <m:mcs>
                                <m:mc>
                                  <m:mcPr>
                                    <m:count m:val="1"/>
                                    <m:mcJc m:val="center"/>
                                  </m:mcPr>
                                </m:mc>
                              </m:mcs>
                              <m:ctrlPr>
                                <a:rPr lang="en-US" sz="1400" b="1" i="1" smtClean="0">
                                  <a:solidFill>
                                    <a:srgbClr val="00B050"/>
                                  </a:solidFill>
                                  <a:latin typeface="Cambria Math" panose="02040503050406030204" pitchFamily="18" charset="0"/>
                                </a:rPr>
                              </m:ctrlPr>
                            </m:mPr>
                            <m:mr>
                              <m:e>
                                <m:r>
                                  <m:rPr>
                                    <m:brk m:alnAt="7"/>
                                  </m:rPr>
                                  <a:rPr lang="en-US" sz="1400" b="1"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B050"/>
                                        </a:solidFill>
                                        <a:latin typeface="Cambria Math" panose="02040503050406030204" pitchFamily="18" charset="0"/>
                                      </a:rPr>
                                    </m:ctrlPr>
                                  </m:mPr>
                                  <m:mr>
                                    <m:e>
                                      <m:r>
                                        <m:rPr>
                                          <m:brk m:alnAt="7"/>
                                        </m:rPr>
                                        <a:rPr lang="en-US" sz="1400" b="1"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B050"/>
                                              </a:solidFill>
                                              <a:latin typeface="Cambria Math" panose="02040503050406030204" pitchFamily="18" charset="0"/>
                                            </a:rPr>
                                          </m:ctrlPr>
                                        </m:mPr>
                                        <m:mr>
                                          <m:e>
                                            <m:r>
                                              <m:rPr>
                                                <m:brk m:alnAt="7"/>
                                              </m:rPr>
                                              <a:rPr lang="en-US" sz="1400" b="1"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B050"/>
                                                    </a:solidFill>
                                                    <a:latin typeface="Cambria Math" panose="02040503050406030204" pitchFamily="18" charset="0"/>
                                                  </a:rPr>
                                                </m:ctrlPr>
                                              </m:mPr>
                                              <m:mr>
                                                <m:e>
                                                  <m:r>
                                                    <m:rPr>
                                                      <m:brk m:alnAt="7"/>
                                                    </m:rPr>
                                                    <a:rPr lang="en-US" sz="1400" b="1" i="1" smtClean="0">
                                                      <a:solidFill>
                                                        <a:srgbClr val="00B050"/>
                                                      </a:solidFill>
                                                      <a:latin typeface="Cambria Math" panose="02040503050406030204" pitchFamily="18" charset="0"/>
                                                      <a:ea typeface="Cambria Math" panose="02040503050406030204" pitchFamily="18" charset="0"/>
                                                    </a:rPr>
                                                    <m:t>∴</m:t>
                                                  </m:r>
                                                </m:e>
                                              </m:mr>
                                              <m:mr>
                                                <m:e>
                                                  <m:r>
                                                    <a:rPr lang="en-US" sz="1400" b="1" i="1" smtClean="0">
                                                      <a:solidFill>
                                                        <a:srgbClr val="00B050"/>
                                                      </a:solidFill>
                                                      <a:latin typeface="Cambria Math" panose="02040503050406030204" pitchFamily="18" charset="0"/>
                                                      <a:ea typeface="Cambria Math" panose="02040503050406030204" pitchFamily="18" charset="0"/>
                                                    </a:rPr>
                                                    <m:t>∴</m:t>
                                                  </m:r>
                                                </m:e>
                                              </m:mr>
                                            </m:m>
                                          </m:e>
                                        </m:mr>
                                      </m:m>
                                    </m:e>
                                  </m:mr>
                                </m:m>
                              </m:e>
                            </m:mr>
                          </m:m>
                        </m:e>
                      </m:d>
                    </m:oMath>
                  </m:oMathPara>
                </a14:m>
                <a:endParaRPr lang="en-US" sz="1400" b="1" dirty="0">
                  <a:solidFill>
                    <a:srgbClr val="00B050"/>
                  </a:solidFill>
                </a:endParaRPr>
              </a:p>
            </p:txBody>
          </p:sp>
        </mc:Choice>
        <mc:Fallback xmlns="">
          <p:sp>
            <p:nvSpPr>
              <p:cNvPr id="15" name="TextBox 14">
                <a:extLst>
                  <a:ext uri="{FF2B5EF4-FFF2-40B4-BE49-F238E27FC236}">
                    <a16:creationId xmlns:a16="http://schemas.microsoft.com/office/drawing/2014/main" id="{7E586D08-3622-2D98-AAB0-B9205605FABF}"/>
                  </a:ext>
                </a:extLst>
              </p:cNvPr>
              <p:cNvSpPr txBox="1">
                <a:spLocks noRot="1" noChangeAspect="1" noMove="1" noResize="1" noEditPoints="1" noAdjustHandles="1" noChangeArrowheads="1" noChangeShapeType="1" noTextEdit="1"/>
              </p:cNvSpPr>
              <p:nvPr/>
            </p:nvSpPr>
            <p:spPr>
              <a:xfrm>
                <a:off x="6173286" y="3649581"/>
                <a:ext cx="590738" cy="89710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8BB013D-A902-C100-979B-017F338B7EE2}"/>
                  </a:ext>
                </a:extLst>
              </p:cNvPr>
              <p:cNvSpPr txBox="1"/>
              <p:nvPr/>
            </p:nvSpPr>
            <p:spPr>
              <a:xfrm>
                <a:off x="6173286" y="5292448"/>
                <a:ext cx="590738" cy="8971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b="1" i="1" smtClean="0">
                              <a:solidFill>
                                <a:srgbClr val="0070C0"/>
                              </a:solidFill>
                              <a:latin typeface="Cambria Math" panose="02040503050406030204" pitchFamily="18" charset="0"/>
                            </a:rPr>
                          </m:ctrlPr>
                        </m:dPr>
                        <m:e>
                          <m:m>
                            <m:mPr>
                              <m:mcs>
                                <m:mc>
                                  <m:mcPr>
                                    <m:count m:val="1"/>
                                    <m:mcJc m:val="center"/>
                                  </m:mcPr>
                                </m:mc>
                              </m:mcs>
                              <m:ctrlPr>
                                <a:rPr lang="en-US" sz="1400" b="1" i="1" smtClean="0">
                                  <a:solidFill>
                                    <a:srgbClr val="0070C0"/>
                                  </a:solidFill>
                                  <a:latin typeface="Cambria Math" panose="02040503050406030204" pitchFamily="18" charset="0"/>
                                </a:rPr>
                              </m:ctrlPr>
                            </m:mPr>
                            <m:mr>
                              <m:e>
                                <m:r>
                                  <m:rPr>
                                    <m:brk m:alnAt="7"/>
                                  </m:rPr>
                                  <a:rPr lang="en-US" sz="1400" b="1"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70C0"/>
                                        </a:solidFill>
                                        <a:latin typeface="Cambria Math" panose="02040503050406030204" pitchFamily="18" charset="0"/>
                                      </a:rPr>
                                    </m:ctrlPr>
                                  </m:mPr>
                                  <m:mr>
                                    <m:e>
                                      <m:r>
                                        <m:rPr>
                                          <m:brk m:alnAt="7"/>
                                        </m:rPr>
                                        <a:rPr lang="en-US" sz="1400" b="1"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70C0"/>
                                              </a:solidFill>
                                              <a:latin typeface="Cambria Math" panose="02040503050406030204" pitchFamily="18" charset="0"/>
                                            </a:rPr>
                                          </m:ctrlPr>
                                        </m:mPr>
                                        <m:mr>
                                          <m:e>
                                            <m:r>
                                              <m:rPr>
                                                <m:brk m:alnAt="7"/>
                                              </m:rPr>
                                              <a:rPr lang="en-US" sz="1400" b="1"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1400" b="1" i="1" smtClean="0">
                                                    <a:solidFill>
                                                      <a:srgbClr val="0070C0"/>
                                                    </a:solidFill>
                                                    <a:latin typeface="Cambria Math" panose="02040503050406030204" pitchFamily="18" charset="0"/>
                                                  </a:rPr>
                                                </m:ctrlPr>
                                              </m:mPr>
                                              <m:mr>
                                                <m:e>
                                                  <m:r>
                                                    <m:rPr>
                                                      <m:brk m:alnAt="7"/>
                                                    </m:rPr>
                                                    <a:rPr lang="en-US" sz="1400" b="1" i="1" smtClean="0">
                                                      <a:solidFill>
                                                        <a:srgbClr val="0070C0"/>
                                                      </a:solidFill>
                                                      <a:latin typeface="Cambria Math" panose="02040503050406030204" pitchFamily="18" charset="0"/>
                                                      <a:ea typeface="Cambria Math" panose="02040503050406030204" pitchFamily="18" charset="0"/>
                                                    </a:rPr>
                                                    <m:t>∴</m:t>
                                                  </m:r>
                                                </m:e>
                                              </m:mr>
                                              <m:mr>
                                                <m:e>
                                                  <m:r>
                                                    <a:rPr lang="en-US" sz="1400" b="1" i="1" smtClean="0">
                                                      <a:solidFill>
                                                        <a:srgbClr val="0070C0"/>
                                                      </a:solidFill>
                                                      <a:latin typeface="Cambria Math" panose="02040503050406030204" pitchFamily="18" charset="0"/>
                                                      <a:ea typeface="Cambria Math" panose="02040503050406030204" pitchFamily="18" charset="0"/>
                                                    </a:rPr>
                                                    <m:t>∴</m:t>
                                                  </m:r>
                                                </m:e>
                                              </m:mr>
                                            </m:m>
                                          </m:e>
                                        </m:mr>
                                      </m:m>
                                    </m:e>
                                  </m:mr>
                                </m:m>
                              </m:e>
                            </m:mr>
                          </m:m>
                        </m:e>
                      </m:d>
                    </m:oMath>
                  </m:oMathPara>
                </a14:m>
                <a:endParaRPr lang="en-US" sz="1400" b="1" dirty="0">
                  <a:solidFill>
                    <a:srgbClr val="0070C0"/>
                  </a:solidFill>
                </a:endParaRPr>
              </a:p>
            </p:txBody>
          </p:sp>
        </mc:Choice>
        <mc:Fallback xmlns="">
          <p:sp>
            <p:nvSpPr>
              <p:cNvPr id="16" name="TextBox 15">
                <a:extLst>
                  <a:ext uri="{FF2B5EF4-FFF2-40B4-BE49-F238E27FC236}">
                    <a16:creationId xmlns:a16="http://schemas.microsoft.com/office/drawing/2014/main" id="{E8BB013D-A902-C100-979B-017F338B7EE2}"/>
                  </a:ext>
                </a:extLst>
              </p:cNvPr>
              <p:cNvSpPr txBox="1">
                <a:spLocks noRot="1" noChangeAspect="1" noMove="1" noResize="1" noEditPoints="1" noAdjustHandles="1" noChangeArrowheads="1" noChangeShapeType="1" noTextEdit="1"/>
              </p:cNvSpPr>
              <p:nvPr/>
            </p:nvSpPr>
            <p:spPr>
              <a:xfrm>
                <a:off x="6173286" y="5292448"/>
                <a:ext cx="590738" cy="897105"/>
              </a:xfrm>
              <a:prstGeom prst="rect">
                <a:avLst/>
              </a:prstGeom>
              <a:blipFill>
                <a:blip r:embed="rId11"/>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C77C0F57-C57C-4F4D-FA8A-525F933A74D4}"/>
              </a:ext>
            </a:extLst>
          </p:cNvPr>
          <p:cNvCxnSpPr>
            <a:cxnSpLocks/>
          </p:cNvCxnSpPr>
          <p:nvPr/>
        </p:nvCxnSpPr>
        <p:spPr>
          <a:xfrm rot="10800000" flipH="1">
            <a:off x="2068286" y="2451101"/>
            <a:ext cx="2799621" cy="1324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1BE6E5-4798-9DBF-14CD-4EC08433B093}"/>
              </a:ext>
            </a:extLst>
          </p:cNvPr>
          <p:cNvCxnSpPr>
            <a:cxnSpLocks/>
          </p:cNvCxnSpPr>
          <p:nvPr/>
        </p:nvCxnSpPr>
        <p:spPr>
          <a:xfrm rot="10800000" flipH="1">
            <a:off x="2154264" y="4276166"/>
            <a:ext cx="286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7BC8A5-CCD2-F2E2-3DB6-B5BF73AF2106}"/>
              </a:ext>
            </a:extLst>
          </p:cNvPr>
          <p:cNvCxnSpPr>
            <a:cxnSpLocks/>
          </p:cNvCxnSpPr>
          <p:nvPr/>
        </p:nvCxnSpPr>
        <p:spPr>
          <a:xfrm rot="10800000" flipH="1" flipV="1">
            <a:off x="2068286" y="4786297"/>
            <a:ext cx="2862568" cy="13045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4E376A-93FD-7474-3146-C0390DFA49B6}"/>
              </a:ext>
            </a:extLst>
          </p:cNvPr>
          <p:cNvSpPr txBox="1"/>
          <p:nvPr/>
        </p:nvSpPr>
        <p:spPr>
          <a:xfrm>
            <a:off x="812507" y="3002063"/>
            <a:ext cx="1133644"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Reader</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7B79EF-A2B1-80D1-6BB8-ED53387EB0E6}"/>
                  </a:ext>
                </a:extLst>
              </p:cNvPr>
              <p:cNvSpPr txBox="1"/>
              <p:nvPr/>
            </p:nvSpPr>
            <p:spPr>
              <a:xfrm>
                <a:off x="2964689" y="2793929"/>
                <a:ext cx="503407" cy="4162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i="1" smtClean="0">
                              <a:solidFill>
                                <a:srgbClr val="C00000"/>
                              </a:solidFill>
                              <a:latin typeface="Cambria Math" panose="02040503050406030204" pitchFamily="18" charset="0"/>
                            </a:rPr>
                          </m:ctrlPr>
                        </m:dPr>
                        <m:e>
                          <m:m>
                            <m:mPr>
                              <m:mcs>
                                <m:mc>
                                  <m:mcPr>
                                    <m:count m:val="1"/>
                                    <m:mcJc m:val="center"/>
                                  </m:mcPr>
                                </m:mc>
                              </m:mcs>
                              <m:ctrlPr>
                                <a:rPr lang="en-US" sz="1400" i="1" smtClean="0">
                                  <a:solidFill>
                                    <a:srgbClr val="C00000"/>
                                  </a:solidFill>
                                  <a:latin typeface="Cambria Math" panose="02040503050406030204" pitchFamily="18" charset="0"/>
                                </a:rPr>
                              </m:ctrlPr>
                            </m:mPr>
                            <m:mr>
                              <m:e>
                                <m:r>
                                  <m:rPr>
                                    <m:brk m:alnAt="7"/>
                                  </m:rPr>
                                  <a:rPr lang="en-US" sz="1400" i="1" smtClean="0">
                                    <a:solidFill>
                                      <a:srgbClr val="C00000"/>
                                    </a:solidFill>
                                    <a:latin typeface="Cambria Math" panose="02040503050406030204" pitchFamily="18" charset="0"/>
                                    <a:ea typeface="Cambria Math" panose="02040503050406030204" pitchFamily="18" charset="0"/>
                                  </a:rPr>
                                  <m:t>∴</m:t>
                                </m:r>
                              </m:e>
                            </m:mr>
                            <m:mr>
                              <m:e>
                                <m:r>
                                  <a:rPr lang="en-US" sz="1400" i="1" smtClean="0">
                                    <a:solidFill>
                                      <a:srgbClr val="C00000"/>
                                    </a:solidFill>
                                    <a:latin typeface="Cambria Math" panose="02040503050406030204" pitchFamily="18" charset="0"/>
                                    <a:ea typeface="Cambria Math" panose="02040503050406030204" pitchFamily="18" charset="0"/>
                                  </a:rPr>
                                  <m:t>∴</m:t>
                                </m:r>
                              </m:e>
                            </m:mr>
                          </m:m>
                        </m:e>
                      </m:d>
                    </m:oMath>
                  </m:oMathPara>
                </a14:m>
                <a:endParaRPr lang="en-US" sz="1400" dirty="0">
                  <a:solidFill>
                    <a:srgbClr val="C00000"/>
                  </a:solidFill>
                </a:endParaRPr>
              </a:p>
            </p:txBody>
          </p:sp>
        </mc:Choice>
        <mc:Fallback xmlns="">
          <p:sp>
            <p:nvSpPr>
              <p:cNvPr id="26" name="TextBox 25">
                <a:extLst>
                  <a:ext uri="{FF2B5EF4-FFF2-40B4-BE49-F238E27FC236}">
                    <a16:creationId xmlns:a16="http://schemas.microsoft.com/office/drawing/2014/main" id="{AE7B79EF-A2B1-80D1-6BB8-ED53387EB0E6}"/>
                  </a:ext>
                </a:extLst>
              </p:cNvPr>
              <p:cNvSpPr txBox="1">
                <a:spLocks noRot="1" noChangeAspect="1" noMove="1" noResize="1" noEditPoints="1" noAdjustHandles="1" noChangeArrowheads="1" noChangeShapeType="1" noTextEdit="1"/>
              </p:cNvSpPr>
              <p:nvPr/>
            </p:nvSpPr>
            <p:spPr>
              <a:xfrm>
                <a:off x="2964689" y="2793929"/>
                <a:ext cx="503407" cy="41626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FEAB25E-341B-3926-E205-886DC0F2813A}"/>
                  </a:ext>
                </a:extLst>
              </p:cNvPr>
              <p:cNvSpPr txBox="1"/>
              <p:nvPr/>
            </p:nvSpPr>
            <p:spPr>
              <a:xfrm>
                <a:off x="2965950" y="3855498"/>
                <a:ext cx="503407" cy="4162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i="1" smtClean="0">
                              <a:solidFill>
                                <a:schemeClr val="accent6">
                                  <a:lumMod val="50000"/>
                                </a:schemeClr>
                              </a:solidFill>
                              <a:latin typeface="Cambria Math" panose="02040503050406030204" pitchFamily="18" charset="0"/>
                            </a:rPr>
                          </m:ctrlPr>
                        </m:dPr>
                        <m:e>
                          <m:m>
                            <m:mPr>
                              <m:mcs>
                                <m:mc>
                                  <m:mcPr>
                                    <m:count m:val="1"/>
                                    <m:mcJc m:val="center"/>
                                  </m:mcPr>
                                </m:mc>
                              </m:mcs>
                              <m:ctrlPr>
                                <a:rPr lang="en-US" sz="1400" i="1" smtClean="0">
                                  <a:solidFill>
                                    <a:schemeClr val="accent6">
                                      <a:lumMod val="50000"/>
                                    </a:schemeClr>
                                  </a:solidFill>
                                  <a:latin typeface="Cambria Math" panose="02040503050406030204" pitchFamily="18" charset="0"/>
                                </a:rPr>
                              </m:ctrlPr>
                            </m:mPr>
                            <m:mr>
                              <m:e>
                                <m:r>
                                  <m:rPr>
                                    <m:brk m:alnAt="7"/>
                                  </m:rPr>
                                  <a:rPr lang="en-US" sz="1400" i="1" smtClean="0">
                                    <a:solidFill>
                                      <a:schemeClr val="accent6">
                                        <a:lumMod val="50000"/>
                                      </a:schemeClr>
                                    </a:solidFill>
                                    <a:latin typeface="Cambria Math" panose="02040503050406030204" pitchFamily="18" charset="0"/>
                                    <a:ea typeface="Cambria Math" panose="02040503050406030204" pitchFamily="18" charset="0"/>
                                  </a:rPr>
                                  <m:t>∴</m:t>
                                </m:r>
                              </m:e>
                            </m:mr>
                            <m:mr>
                              <m:e>
                                <m:r>
                                  <a:rPr lang="en-US" sz="1400" i="1" smtClean="0">
                                    <a:solidFill>
                                      <a:schemeClr val="accent6">
                                        <a:lumMod val="50000"/>
                                      </a:schemeClr>
                                    </a:solidFill>
                                    <a:latin typeface="Cambria Math" panose="02040503050406030204" pitchFamily="18" charset="0"/>
                                    <a:ea typeface="Cambria Math" panose="02040503050406030204" pitchFamily="18" charset="0"/>
                                  </a:rPr>
                                  <m:t>∴</m:t>
                                </m:r>
                              </m:e>
                            </m:mr>
                          </m:m>
                        </m:e>
                      </m:d>
                    </m:oMath>
                  </m:oMathPara>
                </a14:m>
                <a:endParaRPr lang="en-US" sz="1400" dirty="0">
                  <a:solidFill>
                    <a:schemeClr val="accent6">
                      <a:lumMod val="50000"/>
                    </a:schemeClr>
                  </a:solidFill>
                </a:endParaRPr>
              </a:p>
            </p:txBody>
          </p:sp>
        </mc:Choice>
        <mc:Fallback xmlns="">
          <p:sp>
            <p:nvSpPr>
              <p:cNvPr id="27" name="TextBox 26">
                <a:extLst>
                  <a:ext uri="{FF2B5EF4-FFF2-40B4-BE49-F238E27FC236}">
                    <a16:creationId xmlns:a16="http://schemas.microsoft.com/office/drawing/2014/main" id="{4FEAB25E-341B-3926-E205-886DC0F2813A}"/>
                  </a:ext>
                </a:extLst>
              </p:cNvPr>
              <p:cNvSpPr txBox="1">
                <a:spLocks noRot="1" noChangeAspect="1" noMove="1" noResize="1" noEditPoints="1" noAdjustHandles="1" noChangeArrowheads="1" noChangeShapeType="1" noTextEdit="1"/>
              </p:cNvSpPr>
              <p:nvPr/>
            </p:nvSpPr>
            <p:spPr>
              <a:xfrm>
                <a:off x="2965950" y="3855498"/>
                <a:ext cx="503407" cy="41626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2611418-A7E5-230E-D311-976BA8BEBA4A}"/>
                  </a:ext>
                </a:extLst>
              </p:cNvPr>
              <p:cNvSpPr txBox="1"/>
              <p:nvPr/>
            </p:nvSpPr>
            <p:spPr>
              <a:xfrm>
                <a:off x="2996162" y="4900600"/>
                <a:ext cx="503407" cy="4162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400" i="1" smtClean="0">
                              <a:solidFill>
                                <a:srgbClr val="002060"/>
                              </a:solidFill>
                              <a:latin typeface="Cambria Math" panose="02040503050406030204" pitchFamily="18" charset="0"/>
                            </a:rPr>
                          </m:ctrlPr>
                        </m:dPr>
                        <m:e>
                          <m:m>
                            <m:mPr>
                              <m:mcs>
                                <m:mc>
                                  <m:mcPr>
                                    <m:count m:val="1"/>
                                    <m:mcJc m:val="center"/>
                                  </m:mcPr>
                                </m:mc>
                              </m:mcs>
                              <m:ctrlPr>
                                <a:rPr lang="en-US" sz="1400" i="1" smtClean="0">
                                  <a:solidFill>
                                    <a:srgbClr val="002060"/>
                                  </a:solidFill>
                                  <a:latin typeface="Cambria Math" panose="02040503050406030204" pitchFamily="18" charset="0"/>
                                </a:rPr>
                              </m:ctrlPr>
                            </m:mPr>
                            <m:mr>
                              <m:e>
                                <m:r>
                                  <m:rPr>
                                    <m:brk m:alnAt="7"/>
                                  </m:rPr>
                                  <a:rPr lang="en-US" sz="1400" i="1" smtClean="0">
                                    <a:solidFill>
                                      <a:srgbClr val="002060"/>
                                    </a:solidFill>
                                    <a:latin typeface="Cambria Math" panose="02040503050406030204" pitchFamily="18" charset="0"/>
                                    <a:ea typeface="Cambria Math" panose="02040503050406030204" pitchFamily="18" charset="0"/>
                                  </a:rPr>
                                  <m:t>∴</m:t>
                                </m:r>
                              </m:e>
                            </m:mr>
                            <m:mr>
                              <m:e>
                                <m:r>
                                  <a:rPr lang="en-US" sz="1400" i="1" smtClean="0">
                                    <a:solidFill>
                                      <a:srgbClr val="002060"/>
                                    </a:solidFill>
                                    <a:latin typeface="Cambria Math" panose="02040503050406030204" pitchFamily="18" charset="0"/>
                                    <a:ea typeface="Cambria Math" panose="02040503050406030204" pitchFamily="18" charset="0"/>
                                  </a:rPr>
                                  <m:t>∴</m:t>
                                </m:r>
                              </m:e>
                            </m:mr>
                          </m:m>
                        </m:e>
                      </m:d>
                    </m:oMath>
                  </m:oMathPara>
                </a14:m>
                <a:endParaRPr lang="en-US" sz="1400" dirty="0">
                  <a:solidFill>
                    <a:srgbClr val="002060"/>
                  </a:solidFill>
                </a:endParaRPr>
              </a:p>
            </p:txBody>
          </p:sp>
        </mc:Choice>
        <mc:Fallback xmlns="">
          <p:sp>
            <p:nvSpPr>
              <p:cNvPr id="28" name="TextBox 27">
                <a:extLst>
                  <a:ext uri="{FF2B5EF4-FFF2-40B4-BE49-F238E27FC236}">
                    <a16:creationId xmlns:a16="http://schemas.microsoft.com/office/drawing/2014/main" id="{42611418-A7E5-230E-D311-976BA8BEBA4A}"/>
                  </a:ext>
                </a:extLst>
              </p:cNvPr>
              <p:cNvSpPr txBox="1">
                <a:spLocks noRot="1" noChangeAspect="1" noMove="1" noResize="1" noEditPoints="1" noAdjustHandles="1" noChangeArrowheads="1" noChangeShapeType="1" noTextEdit="1"/>
              </p:cNvSpPr>
              <p:nvPr/>
            </p:nvSpPr>
            <p:spPr>
              <a:xfrm>
                <a:off x="2996162" y="4900600"/>
                <a:ext cx="503407" cy="41626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7B174CD-6823-0069-6BAB-3658DB1CED3B}"/>
                  </a:ext>
                </a:extLst>
              </p:cNvPr>
              <p:cNvSpPr txBox="1"/>
              <p:nvPr/>
            </p:nvSpPr>
            <p:spPr>
              <a:xfrm>
                <a:off x="6667841" y="1731972"/>
                <a:ext cx="766107" cy="12700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FF0000"/>
                              </a:solidFill>
                              <a:latin typeface="Cambria Math" panose="02040503050406030204" pitchFamily="18" charset="0"/>
                            </a:rPr>
                          </m:ctrlPr>
                        </m:dP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FF0000"/>
                                        </a:solidFill>
                                        <a:latin typeface="Cambria Math" panose="02040503050406030204" pitchFamily="18" charset="0"/>
                                      </a:rPr>
                                    </m:ctrlPr>
                                  </m:mPr>
                                  <m:m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r>
                                              <a:rPr lang="en-US" sz="2000" i="1">
                                                <a:solidFill>
                                                  <a:srgbClr val="FF0000"/>
                                                </a:solidFill>
                                                <a:latin typeface="Cambria Math" panose="02040503050406030204" pitchFamily="18" charset="0"/>
                                                <a:ea typeface="Cambria Math" panose="02040503050406030204" pitchFamily="18" charset="0"/>
                                              </a:rPr>
                                              <m:t>⋮</m:t>
                                            </m:r>
                                          </m:e>
                                        </m:mr>
                                      </m:m>
                                    </m:e>
                                  </m:mr>
                                  <m:mr>
                                    <m:e>
                                      <m:m>
                                        <m:mPr>
                                          <m:mcs>
                                            <m:mc>
                                              <m:mcPr>
                                                <m:count m:val="1"/>
                                                <m:mcJc m:val="center"/>
                                              </m:mcPr>
                                            </m:mc>
                                          </m:mcs>
                                          <m:ctrlPr>
                                            <a:rPr lang="en-US" sz="2000" i="1" smtClean="0">
                                              <a:solidFill>
                                                <a:srgbClr val="FF0000"/>
                                              </a:solidFill>
                                              <a:latin typeface="Cambria Math" panose="02040503050406030204" pitchFamily="18" charset="0"/>
                                            </a:rPr>
                                          </m:ctrlPr>
                                        </m:mPr>
                                        <m:mr>
                                          <m:e>
                                            <m:r>
                                              <m:rPr>
                                                <m:brk m:alnAt="7"/>
                                              </m:rPr>
                                              <a:rPr lang="en-US" sz="2000" i="1" smtClean="0">
                                                <a:solidFill>
                                                  <a:srgbClr val="FF0000"/>
                                                </a:solidFill>
                                                <a:latin typeface="Cambria Math" panose="02040503050406030204" pitchFamily="18" charset="0"/>
                                                <a:ea typeface="Cambria Math" panose="02040503050406030204" pitchFamily="18" charset="0"/>
                                              </a:rPr>
                                              <m:t>∴</m:t>
                                            </m:r>
                                          </m:e>
                                        </m:mr>
                                        <m:mr>
                                          <m:e>
                                            <m:r>
                                              <a:rPr lang="en-US" sz="2000" i="1" smtClean="0">
                                                <a:solidFill>
                                                  <a:srgbClr val="FF0000"/>
                                                </a:solidFill>
                                                <a:latin typeface="Cambria Math" panose="02040503050406030204" pitchFamily="18" charset="0"/>
                                                <a:ea typeface="Cambria Math" panose="02040503050406030204" pitchFamily="18" charset="0"/>
                                              </a:rPr>
                                              <m:t>∴</m:t>
                                            </m:r>
                                          </m:e>
                                        </m:mr>
                                      </m:m>
                                    </m:e>
                                  </m:mr>
                                </m:m>
                              </m:e>
                            </m:mr>
                          </m:m>
                        </m:e>
                      </m:d>
                    </m:oMath>
                  </m:oMathPara>
                </a14:m>
                <a:endParaRPr lang="en-US" sz="2000" dirty="0">
                  <a:solidFill>
                    <a:srgbClr val="FF0000"/>
                  </a:solidFill>
                </a:endParaRPr>
              </a:p>
            </p:txBody>
          </p:sp>
        </mc:Choice>
        <mc:Fallback xmlns="">
          <p:sp>
            <p:nvSpPr>
              <p:cNvPr id="31" name="TextBox 30">
                <a:extLst>
                  <a:ext uri="{FF2B5EF4-FFF2-40B4-BE49-F238E27FC236}">
                    <a16:creationId xmlns:a16="http://schemas.microsoft.com/office/drawing/2014/main" id="{37B174CD-6823-0069-6BAB-3658DB1CED3B}"/>
                  </a:ext>
                </a:extLst>
              </p:cNvPr>
              <p:cNvSpPr txBox="1">
                <a:spLocks noRot="1" noChangeAspect="1" noMove="1" noResize="1" noEditPoints="1" noAdjustHandles="1" noChangeArrowheads="1" noChangeShapeType="1" noTextEdit="1"/>
              </p:cNvSpPr>
              <p:nvPr/>
            </p:nvSpPr>
            <p:spPr>
              <a:xfrm>
                <a:off x="6667841" y="1731972"/>
                <a:ext cx="766107" cy="12700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6F31339-B4E2-21F4-1567-6A6B3178BE31}"/>
                  </a:ext>
                </a:extLst>
              </p:cNvPr>
              <p:cNvSpPr txBox="1"/>
              <p:nvPr/>
            </p:nvSpPr>
            <p:spPr>
              <a:xfrm>
                <a:off x="6676993" y="3540923"/>
                <a:ext cx="766107" cy="1242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00B050"/>
                              </a:solidFill>
                              <a:latin typeface="Cambria Math" panose="02040503050406030204" pitchFamily="18" charset="0"/>
                            </a:rPr>
                          </m:ctrlPr>
                        </m:dP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B050"/>
                                                    </a:solidFill>
                                                    <a:latin typeface="Cambria Math" panose="02040503050406030204" pitchFamily="18" charset="0"/>
                                                  </a:rPr>
                                                </m:ctrlPr>
                                              </m:mPr>
                                              <m:mr>
                                                <m:e>
                                                  <m:r>
                                                    <m:rPr>
                                                      <m:brk m:alnAt="7"/>
                                                    </m:rPr>
                                                    <a:rPr lang="en-US" sz="2000" i="1" smtClean="0">
                                                      <a:solidFill>
                                                        <a:srgbClr val="00B050"/>
                                                      </a:solidFill>
                                                      <a:latin typeface="Cambria Math" panose="02040503050406030204" pitchFamily="18" charset="0"/>
                                                      <a:ea typeface="Cambria Math" panose="02040503050406030204" pitchFamily="18" charset="0"/>
                                                    </a:rPr>
                                                    <m:t>∴</m:t>
                                                  </m:r>
                                                </m:e>
                                              </m:mr>
                                              <m:mr>
                                                <m:e>
                                                  <m:r>
                                                    <a:rPr lang="en-US" sz="2000" i="1" smtClean="0">
                                                      <a:solidFill>
                                                        <a:srgbClr val="00B050"/>
                                                      </a:solidFill>
                                                      <a:latin typeface="Cambria Math" panose="02040503050406030204" pitchFamily="18" charset="0"/>
                                                      <a:ea typeface="Cambria Math" panose="02040503050406030204" pitchFamily="18" charset="0"/>
                                                    </a:rPr>
                                                    <m:t>∴</m:t>
                                                  </m:r>
                                                </m:e>
                                              </m:mr>
                                            </m:m>
                                          </m:e>
                                        </m:mr>
                                      </m:m>
                                    </m:e>
                                  </m:mr>
                                </m:m>
                              </m:e>
                            </m:mr>
                          </m:m>
                        </m:e>
                      </m:d>
                    </m:oMath>
                  </m:oMathPara>
                </a14:m>
                <a:endParaRPr lang="en-US" sz="2000" dirty="0">
                  <a:solidFill>
                    <a:srgbClr val="00B050"/>
                  </a:solidFill>
                </a:endParaRPr>
              </a:p>
            </p:txBody>
          </p:sp>
        </mc:Choice>
        <mc:Fallback xmlns="">
          <p:sp>
            <p:nvSpPr>
              <p:cNvPr id="32" name="TextBox 31">
                <a:extLst>
                  <a:ext uri="{FF2B5EF4-FFF2-40B4-BE49-F238E27FC236}">
                    <a16:creationId xmlns:a16="http://schemas.microsoft.com/office/drawing/2014/main" id="{B6F31339-B4E2-21F4-1567-6A6B3178BE31}"/>
                  </a:ext>
                </a:extLst>
              </p:cNvPr>
              <p:cNvSpPr txBox="1">
                <a:spLocks noRot="1" noChangeAspect="1" noMove="1" noResize="1" noEditPoints="1" noAdjustHandles="1" noChangeArrowheads="1" noChangeShapeType="1" noTextEdit="1"/>
              </p:cNvSpPr>
              <p:nvPr/>
            </p:nvSpPr>
            <p:spPr>
              <a:xfrm>
                <a:off x="6676993" y="3540923"/>
                <a:ext cx="766107" cy="124200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826E584-B73F-640A-F228-D52AB1691A1E}"/>
                  </a:ext>
                </a:extLst>
              </p:cNvPr>
              <p:cNvSpPr txBox="1"/>
              <p:nvPr/>
            </p:nvSpPr>
            <p:spPr>
              <a:xfrm>
                <a:off x="6661493" y="5260777"/>
                <a:ext cx="766107" cy="1242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solidFill>
                                <a:srgbClr val="0070C0"/>
                              </a:solidFill>
                              <a:latin typeface="Cambria Math" panose="02040503050406030204" pitchFamily="18" charset="0"/>
                            </a:rPr>
                          </m:ctrlPr>
                        </m:dP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m>
                                              <m:mPr>
                                                <m:mcs>
                                                  <m:mc>
                                                    <m:mcPr>
                                                      <m:count m:val="1"/>
                                                      <m:mcJc m:val="center"/>
                                                    </m:mcPr>
                                                  </m:mc>
                                                </m:mcs>
                                                <m:ctrlPr>
                                                  <a:rPr lang="en-US" sz="2000" i="1" smtClean="0">
                                                    <a:solidFill>
                                                      <a:srgbClr val="0070C0"/>
                                                    </a:solidFill>
                                                    <a:latin typeface="Cambria Math" panose="02040503050406030204" pitchFamily="18" charset="0"/>
                                                  </a:rPr>
                                                </m:ctrlPr>
                                              </m:mPr>
                                              <m:mr>
                                                <m:e>
                                                  <m:r>
                                                    <m:rPr>
                                                      <m:brk m:alnAt="7"/>
                                                    </m:rPr>
                                                    <a:rPr lang="en-US" sz="2000" i="1" smtClean="0">
                                                      <a:solidFill>
                                                        <a:srgbClr val="0070C0"/>
                                                      </a:solidFill>
                                                      <a:latin typeface="Cambria Math" panose="02040503050406030204" pitchFamily="18" charset="0"/>
                                                      <a:ea typeface="Cambria Math" panose="02040503050406030204" pitchFamily="18" charset="0"/>
                                                    </a:rPr>
                                                    <m:t>∴</m:t>
                                                  </m:r>
                                                </m:e>
                                              </m:mr>
                                              <m:mr>
                                                <m:e>
                                                  <m:r>
                                                    <a:rPr lang="en-US" sz="2000" i="1" smtClean="0">
                                                      <a:solidFill>
                                                        <a:srgbClr val="0070C0"/>
                                                      </a:solidFill>
                                                      <a:latin typeface="Cambria Math" panose="02040503050406030204" pitchFamily="18" charset="0"/>
                                                      <a:ea typeface="Cambria Math" panose="02040503050406030204" pitchFamily="18" charset="0"/>
                                                    </a:rPr>
                                                    <m:t>∴</m:t>
                                                  </m:r>
                                                </m:e>
                                              </m:mr>
                                            </m:m>
                                          </m:e>
                                        </m:mr>
                                      </m:m>
                                    </m:e>
                                  </m:mr>
                                </m:m>
                              </m:e>
                            </m:mr>
                          </m:m>
                        </m:e>
                      </m:d>
                    </m:oMath>
                  </m:oMathPara>
                </a14:m>
                <a:endParaRPr lang="en-US" sz="2000" dirty="0">
                  <a:solidFill>
                    <a:srgbClr val="0070C0"/>
                  </a:solidFill>
                </a:endParaRPr>
              </a:p>
            </p:txBody>
          </p:sp>
        </mc:Choice>
        <mc:Fallback xmlns="">
          <p:sp>
            <p:nvSpPr>
              <p:cNvPr id="33" name="TextBox 32">
                <a:extLst>
                  <a:ext uri="{FF2B5EF4-FFF2-40B4-BE49-F238E27FC236}">
                    <a16:creationId xmlns:a16="http://schemas.microsoft.com/office/drawing/2014/main" id="{6826E584-B73F-640A-F228-D52AB1691A1E}"/>
                  </a:ext>
                </a:extLst>
              </p:cNvPr>
              <p:cNvSpPr txBox="1">
                <a:spLocks noRot="1" noChangeAspect="1" noMove="1" noResize="1" noEditPoints="1" noAdjustHandles="1" noChangeArrowheads="1" noChangeShapeType="1" noTextEdit="1"/>
              </p:cNvSpPr>
              <p:nvPr/>
            </p:nvSpPr>
            <p:spPr>
              <a:xfrm>
                <a:off x="6661493" y="5260777"/>
                <a:ext cx="766107" cy="124200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AE4D029-BD79-48F9-B28E-5606649562E3}"/>
                  </a:ext>
                </a:extLst>
              </p:cNvPr>
              <p:cNvSpPr txBox="1"/>
              <p:nvPr/>
            </p:nvSpPr>
            <p:spPr>
              <a:xfrm>
                <a:off x="7782356" y="1693782"/>
                <a:ext cx="2984407"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Search result size: </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𝑛</m:t>
                        </m:r>
                      </m:e>
                      <m:sub>
                        <m:r>
                          <a:rPr lang="en-US" sz="2400" b="0" i="1" smtClean="0">
                            <a:solidFill>
                              <a:schemeClr val="tx1"/>
                            </a:solidFill>
                            <a:latin typeface="Cambria Math" panose="02040503050406030204" pitchFamily="18" charset="0"/>
                          </a:rPr>
                          <m:t>𝑠</m:t>
                        </m:r>
                      </m:sub>
                    </m:sSub>
                  </m:oMath>
                </a14:m>
                <a:endParaRPr lang="en-US" sz="2400" dirty="0"/>
              </a:p>
            </p:txBody>
          </p:sp>
        </mc:Choice>
        <mc:Fallback xmlns="">
          <p:sp>
            <p:nvSpPr>
              <p:cNvPr id="34" name="TextBox 33">
                <a:extLst>
                  <a:ext uri="{FF2B5EF4-FFF2-40B4-BE49-F238E27FC236}">
                    <a16:creationId xmlns:a16="http://schemas.microsoft.com/office/drawing/2014/main" id="{FAE4D029-BD79-48F9-B28E-5606649562E3}"/>
                  </a:ext>
                </a:extLst>
              </p:cNvPr>
              <p:cNvSpPr txBox="1">
                <a:spLocks noRot="1" noChangeAspect="1" noMove="1" noResize="1" noEditPoints="1" noAdjustHandles="1" noChangeArrowheads="1" noChangeShapeType="1" noTextEdit="1"/>
              </p:cNvSpPr>
              <p:nvPr/>
            </p:nvSpPr>
            <p:spPr>
              <a:xfrm>
                <a:off x="7782356" y="1693782"/>
                <a:ext cx="2984407" cy="461665"/>
              </a:xfrm>
              <a:prstGeom prst="rect">
                <a:avLst/>
              </a:prstGeom>
              <a:blipFill>
                <a:blip r:embed="rId18"/>
                <a:stretch>
                  <a:fillRect l="-2966"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7F742B2-B5E7-5509-DEE1-FF3CBC9760AA}"/>
                  </a:ext>
                </a:extLst>
              </p:cNvPr>
              <p:cNvSpPr txBox="1"/>
              <p:nvPr/>
            </p:nvSpPr>
            <p:spPr>
              <a:xfrm>
                <a:off x="7782356" y="2771230"/>
                <a:ext cx="3195170"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Padding vector size: </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𝑛</m:t>
                        </m:r>
                      </m:e>
                      <m:sub>
                        <m:r>
                          <a:rPr lang="en-US" sz="2400" b="0" i="1" smtClean="0">
                            <a:solidFill>
                              <a:schemeClr val="tx1"/>
                            </a:solidFill>
                            <a:latin typeface="Cambria Math" panose="02040503050406030204" pitchFamily="18" charset="0"/>
                          </a:rPr>
                          <m:t>𝑠</m:t>
                        </m:r>
                      </m:sub>
                    </m:sSub>
                  </m:oMath>
                </a14:m>
                <a:endParaRPr lang="en-US" sz="2400" dirty="0"/>
              </a:p>
            </p:txBody>
          </p:sp>
        </mc:Choice>
        <mc:Fallback xmlns="">
          <p:sp>
            <p:nvSpPr>
              <p:cNvPr id="35" name="TextBox 34">
                <a:extLst>
                  <a:ext uri="{FF2B5EF4-FFF2-40B4-BE49-F238E27FC236}">
                    <a16:creationId xmlns:a16="http://schemas.microsoft.com/office/drawing/2014/main" id="{E7F742B2-B5E7-5509-DEE1-FF3CBC9760AA}"/>
                  </a:ext>
                </a:extLst>
              </p:cNvPr>
              <p:cNvSpPr txBox="1">
                <a:spLocks noRot="1" noChangeAspect="1" noMove="1" noResize="1" noEditPoints="1" noAdjustHandles="1" noChangeArrowheads="1" noChangeShapeType="1" noTextEdit="1"/>
              </p:cNvSpPr>
              <p:nvPr/>
            </p:nvSpPr>
            <p:spPr>
              <a:xfrm>
                <a:off x="7782356" y="2771230"/>
                <a:ext cx="3195170" cy="461665"/>
              </a:xfrm>
              <a:prstGeom prst="rect">
                <a:avLst/>
              </a:prstGeom>
              <a:blipFill>
                <a:blip r:embed="rId19"/>
                <a:stretch>
                  <a:fillRect l="-2767"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5F3682D-8062-0397-7517-8883E3234E49}"/>
                  </a:ext>
                </a:extLst>
              </p:cNvPr>
              <p:cNvSpPr txBox="1"/>
              <p:nvPr/>
            </p:nvSpPr>
            <p:spPr>
              <a:xfrm>
                <a:off x="7818033" y="3812929"/>
                <a:ext cx="3729932"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Total (padded) size: </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𝑁</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𝑛</m:t>
                        </m:r>
                      </m:e>
                      <m:sub>
                        <m:r>
                          <a:rPr lang="en-US" sz="2400" b="0" i="1" smtClean="0">
                            <a:solidFill>
                              <a:schemeClr val="tx1"/>
                            </a:solidFill>
                            <a:latin typeface="Cambria Math" panose="02040503050406030204" pitchFamily="18" charset="0"/>
                          </a:rPr>
                          <m:t>𝑠</m:t>
                        </m:r>
                      </m:sub>
                    </m:sSub>
                  </m:oMath>
                </a14:m>
                <a:endParaRPr lang="en-US" sz="2400" dirty="0"/>
              </a:p>
            </p:txBody>
          </p:sp>
        </mc:Choice>
        <mc:Fallback xmlns="">
          <p:sp>
            <p:nvSpPr>
              <p:cNvPr id="36" name="TextBox 35">
                <a:extLst>
                  <a:ext uri="{FF2B5EF4-FFF2-40B4-BE49-F238E27FC236}">
                    <a16:creationId xmlns:a16="http://schemas.microsoft.com/office/drawing/2014/main" id="{B5F3682D-8062-0397-7517-8883E3234E49}"/>
                  </a:ext>
                </a:extLst>
              </p:cNvPr>
              <p:cNvSpPr txBox="1">
                <a:spLocks noRot="1" noChangeAspect="1" noMove="1" noResize="1" noEditPoints="1" noAdjustHandles="1" noChangeArrowheads="1" noChangeShapeType="1" noTextEdit="1"/>
              </p:cNvSpPr>
              <p:nvPr/>
            </p:nvSpPr>
            <p:spPr>
              <a:xfrm>
                <a:off x="7818033" y="3812929"/>
                <a:ext cx="3729932" cy="461665"/>
              </a:xfrm>
              <a:prstGeom prst="rect">
                <a:avLst/>
              </a:prstGeom>
              <a:blipFill>
                <a:blip r:embed="rId20"/>
                <a:stretch>
                  <a:fillRect l="-2373" t="-8108" b="-29730"/>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516E0F39-41FE-103F-487A-A8DE51A9B287}"/>
              </a:ext>
            </a:extLst>
          </p:cNvPr>
          <p:cNvCxnSpPr>
            <a:cxnSpLocks/>
          </p:cNvCxnSpPr>
          <p:nvPr/>
        </p:nvCxnSpPr>
        <p:spPr>
          <a:xfrm flipH="1">
            <a:off x="9274559" y="2186668"/>
            <a:ext cx="1" cy="516557"/>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75112AE-4353-2EE1-27DE-8BF5A57E4479}"/>
              </a:ext>
            </a:extLst>
          </p:cNvPr>
          <p:cNvCxnSpPr/>
          <p:nvPr/>
        </p:nvCxnSpPr>
        <p:spPr>
          <a:xfrm flipH="1">
            <a:off x="9274559" y="3288688"/>
            <a:ext cx="1" cy="516557"/>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09B4D76-BC25-201D-9178-E60DA8064B1D}"/>
              </a:ext>
            </a:extLst>
          </p:cNvPr>
          <p:cNvSpPr txBox="1"/>
          <p:nvPr/>
        </p:nvSpPr>
        <p:spPr>
          <a:xfrm>
            <a:off x="1872341" y="1958137"/>
            <a:ext cx="2372959" cy="707886"/>
          </a:xfrm>
          <a:prstGeom prst="rect">
            <a:avLst/>
          </a:prstGeom>
          <a:noFill/>
        </p:spPr>
        <p:txBody>
          <a:bodyPr wrap="square" rtlCol="0">
            <a:spAutoFit/>
          </a:bodyPr>
          <a:lstStyle/>
          <a:p>
            <a:pPr algn="ctr"/>
            <a:r>
              <a:rPr lang="en-US" sz="2000" dirty="0">
                <a:solidFill>
                  <a:srgbClr val="7030A0"/>
                </a:solidFill>
                <a:latin typeface="Bierstadt" panose="020B0004020202020204" pitchFamily="34" charset="0"/>
              </a:rPr>
              <a:t>Secret shares of padding values</a:t>
            </a:r>
          </a:p>
        </p:txBody>
      </p:sp>
      <p:pic>
        <p:nvPicPr>
          <p:cNvPr id="42" name="Picture 41" descr="A picture containing drawing&#10;&#10;Description automatically generated">
            <a:extLst>
              <a:ext uri="{FF2B5EF4-FFF2-40B4-BE49-F238E27FC236}">
                <a16:creationId xmlns:a16="http://schemas.microsoft.com/office/drawing/2014/main" id="{B1438712-5531-4FBF-EC95-FE760F3E462A}"/>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tretch>
            <a:fillRect/>
          </a:stretch>
        </p:blipFill>
        <p:spPr>
          <a:xfrm>
            <a:off x="7915807" y="5292448"/>
            <a:ext cx="855412" cy="923844"/>
          </a:xfrm>
          <a:prstGeom prst="rect">
            <a:avLst/>
          </a:prstGeom>
        </p:spPr>
      </p:pic>
      <p:sp>
        <p:nvSpPr>
          <p:cNvPr id="43" name="Rectangle 42">
            <a:extLst>
              <a:ext uri="{FF2B5EF4-FFF2-40B4-BE49-F238E27FC236}">
                <a16:creationId xmlns:a16="http://schemas.microsoft.com/office/drawing/2014/main" id="{D65FCFFB-FE27-95D4-07D7-FE79844BB9C2}"/>
              </a:ext>
            </a:extLst>
          </p:cNvPr>
          <p:cNvSpPr/>
          <p:nvPr/>
        </p:nvSpPr>
        <p:spPr>
          <a:xfrm>
            <a:off x="8046645" y="4895617"/>
            <a:ext cx="397866" cy="646331"/>
          </a:xfrm>
          <a:prstGeom prst="rect">
            <a:avLst/>
          </a:prstGeom>
        </p:spPr>
        <p:txBody>
          <a:bodyPr wrap="none">
            <a:spAutoFit/>
          </a:bodyPr>
          <a:lstStyle/>
          <a:p>
            <a:r>
              <a:rPr lang="en-US" sz="3600" dirty="0">
                <a:solidFill>
                  <a:srgbClr val="FF0000"/>
                </a:solidFill>
              </a:rPr>
              <a:t>?</a:t>
            </a:r>
          </a:p>
        </p:txBody>
      </p:sp>
      <p:sp>
        <p:nvSpPr>
          <p:cNvPr id="44" name="TextBox 43">
            <a:extLst>
              <a:ext uri="{FF2B5EF4-FFF2-40B4-BE49-F238E27FC236}">
                <a16:creationId xmlns:a16="http://schemas.microsoft.com/office/drawing/2014/main" id="{E8F8D4C7-2A48-DEB4-351E-145F040BC492}"/>
              </a:ext>
            </a:extLst>
          </p:cNvPr>
          <p:cNvSpPr txBox="1"/>
          <p:nvPr/>
        </p:nvSpPr>
        <p:spPr>
          <a:xfrm>
            <a:off x="8670042" y="5125312"/>
            <a:ext cx="2683758" cy="1015663"/>
          </a:xfrm>
          <a:prstGeom prst="rect">
            <a:avLst/>
          </a:prstGeom>
          <a:noFill/>
        </p:spPr>
        <p:txBody>
          <a:bodyPr wrap="square" rtlCol="0">
            <a:spAutoFit/>
          </a:bodyPr>
          <a:lstStyle/>
          <a:p>
            <a:pPr algn="ctr"/>
            <a:r>
              <a:rPr lang="en-US" sz="2000" dirty="0">
                <a:solidFill>
                  <a:srgbClr val="FF0000"/>
                </a:solidFill>
                <a:latin typeface="Bierstadt" panose="020B0004020202020204" pitchFamily="34" charset="0"/>
              </a:rPr>
              <a:t>Always the same number of matches is returned for all queries</a:t>
            </a:r>
          </a:p>
        </p:txBody>
      </p:sp>
      <p:pic>
        <p:nvPicPr>
          <p:cNvPr id="46" name="Picture 45" descr="A cartoon of a shield&#10;&#10;Description automatically generated">
            <a:extLst>
              <a:ext uri="{FF2B5EF4-FFF2-40B4-BE49-F238E27FC236}">
                <a16:creationId xmlns:a16="http://schemas.microsoft.com/office/drawing/2014/main" id="{FE43364E-F779-499D-7EB8-B5795B9047ED}"/>
              </a:ext>
            </a:extLst>
          </p:cNvPr>
          <p:cNvPicPr>
            <a:picLocks noChangeAspect="1"/>
          </p:cNvPicPr>
          <p:nvPr/>
        </p:nvPicPr>
        <p:blipFill>
          <a:blip r:embed="rId23"/>
          <a:stretch>
            <a:fillRect/>
          </a:stretch>
        </p:blipFill>
        <p:spPr>
          <a:xfrm>
            <a:off x="143891" y="5655709"/>
            <a:ext cx="1111401" cy="1111401"/>
          </a:xfrm>
          <a:prstGeom prst="rect">
            <a:avLst/>
          </a:prstGeom>
        </p:spPr>
      </p:pic>
      <p:pic>
        <p:nvPicPr>
          <p:cNvPr id="48" name="Picture 47">
            <a:extLst>
              <a:ext uri="{FF2B5EF4-FFF2-40B4-BE49-F238E27FC236}">
                <a16:creationId xmlns:a16="http://schemas.microsoft.com/office/drawing/2014/main" id="{6274668E-E348-806A-34F6-A7CBC223F41E}"/>
              </a:ext>
            </a:extLst>
          </p:cNvPr>
          <p:cNvPicPr>
            <a:picLocks noChangeAspect="1"/>
          </p:cNvPicPr>
          <p:nvPr/>
        </p:nvPicPr>
        <p:blipFill>
          <a:blip r:embed="rId24"/>
          <a:stretch>
            <a:fillRect/>
          </a:stretch>
        </p:blipFill>
        <p:spPr>
          <a:xfrm>
            <a:off x="10749830" y="75689"/>
            <a:ext cx="1391873" cy="1391873"/>
          </a:xfrm>
          <a:prstGeom prst="rect">
            <a:avLst/>
          </a:prstGeom>
        </p:spPr>
      </p:pic>
    </p:spTree>
    <p:extLst>
      <p:ext uri="{BB962C8B-B14F-4D97-AF65-F5344CB8AC3E}">
        <p14:creationId xmlns:p14="http://schemas.microsoft.com/office/powerpoint/2010/main" val="36949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250"/>
                                        <p:tgtEl>
                                          <p:spTgt spid="2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250"/>
                                        <p:tgtEl>
                                          <p:spTgt spid="27"/>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250"/>
                                        <p:tgtEl>
                                          <p:spTgt spid="28"/>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25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250"/>
                                        <p:tgtEl>
                                          <p:spTgt spid="18"/>
                                        </p:tgtEl>
                                      </p:cBhvr>
                                    </p:animEffect>
                                  </p:childTnLst>
                                </p:cTn>
                              </p:par>
                              <p:par>
                                <p:cTn id="20" presetID="3"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250"/>
                                        <p:tgtEl>
                                          <p:spTgt spid="1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25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2.08333E-6 0.00278 C -0.00117 0.00509 -0.00221 0.00764 0.00091 0.01412 C 0.00417 0.0206 0.00938 0.03658 0.0194 0.0419 C 0.02943 0.04722 0.03386 0.04537 0.0612 0.0463 C 0.08854 0.04746 0.14974 0.05347 0.18308 0.04792 C 0.21641 0.04236 0.24675 0.02616 0.26094 0.0125 C 0.275 -0.00092 0.26706 -0.02546 0.2681 -0.03403 C 0.26901 -0.04236 0.26784 -0.04051 0.26667 -0.03842 " pathEditMode="relative" rAng="0" ptsTypes="AAAAAAAA">
                                      <p:cBhvr>
                                        <p:cTn id="29" dur="1250" fill="hold"/>
                                        <p:tgtEl>
                                          <p:spTgt spid="26"/>
                                        </p:tgtEl>
                                        <p:attrNameLst>
                                          <p:attrName>ppt_x</p:attrName>
                                          <p:attrName>ppt_y</p:attrName>
                                        </p:attrNameLst>
                                      </p:cBhvr>
                                      <p:rCtr x="13411" y="208"/>
                                    </p:animMotion>
                                  </p:childTnLst>
                                </p:cTn>
                              </p:par>
                              <p:par>
                                <p:cTn id="30" presetID="0" presetClass="path" presetSubtype="0" accel="50000" decel="50000" fill="hold" grpId="0" nodeType="withEffect">
                                  <p:stCondLst>
                                    <p:cond delay="0"/>
                                  </p:stCondLst>
                                  <p:childTnLst>
                                    <p:animMotion origin="layout" path="M 0.00209 0.01181 C 0.00326 0.03056 0.00456 0.04931 0.01341 0.07153 C 0.02227 0.09398 0.03685 0.12894 0.05521 0.14584 C 0.07357 0.16297 0.09857 0.16783 0.12357 0.17385 C 0.14857 0.17963 0.18477 0.18125 0.20521 0.18125 C 0.22552 0.18148 0.23685 0.17963 0.24597 0.17454 C 0.25521 0.16968 0.25651 0.16667 0.26029 0.15185 C 0.26393 0.13681 0.26706 0.09676 0.26836 0.08519 C 0.26953 0.07338 0.26836 0.07755 0.26732 0.08172 " pathEditMode="relative" rAng="0" ptsTypes="AAAAAAAAA">
                                      <p:cBhvr>
                                        <p:cTn id="31" dur="1250" fill="hold"/>
                                        <p:tgtEl>
                                          <p:spTgt spid="27"/>
                                        </p:tgtEl>
                                        <p:attrNameLst>
                                          <p:attrName>ppt_x</p:attrName>
                                          <p:attrName>ppt_y</p:attrName>
                                        </p:attrNameLst>
                                      </p:cBhvr>
                                      <p:rCtr x="13333" y="8472"/>
                                    </p:animMotion>
                                  </p:childTnLst>
                                </p:cTn>
                              </p:par>
                              <p:par>
                                <p:cTn id="32" presetID="0" presetClass="path" presetSubtype="0" accel="50000" decel="50000" fill="hold" grpId="0" nodeType="withEffect">
                                  <p:stCondLst>
                                    <p:cond delay="0"/>
                                  </p:stCondLst>
                                  <p:childTnLst>
                                    <p:animMotion origin="layout" path="M -0.00131 0.02129 C 0.00989 0.09884 0.02122 0.17662 0.03932 0.2162 C 0.05729 0.25602 0.09114 0.25254 0.10677 0.25926 C 0.12239 0.26597 0.11953 0.25555 0.13268 0.25625 C 0.14596 0.25694 0.16718 0.2625 0.1858 0.26342 C 0.20442 0.26435 0.23164 0.27546 0.24466 0.26134 C 0.25768 0.24745 0.26041 0.19444 0.26367 0.1794 C 0.26692 0.16412 0.26419 0.17014 0.26419 0.17037 L 0.26419 0.17014 L 0.26419 0.17037 " pathEditMode="relative" rAng="0" ptsTypes="AAAAAAAAAA">
                                      <p:cBhvr>
                                        <p:cTn id="33" dur="1250" fill="hold"/>
                                        <p:tgtEl>
                                          <p:spTgt spid="28"/>
                                        </p:tgtEl>
                                        <p:attrNameLst>
                                          <p:attrName>ppt_x</p:attrName>
                                          <p:attrName>ppt_y</p:attrName>
                                        </p:attrNameLst>
                                      </p:cBhvr>
                                      <p:rCtr x="13320" y="12338"/>
                                    </p:animMotion>
                                  </p:childTnLst>
                                </p:cTn>
                              </p:par>
                              <p:par>
                                <p:cTn id="34" presetID="3" presetClass="exit" presetSubtype="10" fill="hold" grpId="1" nodeType="withEffect">
                                  <p:stCondLst>
                                    <p:cond delay="0"/>
                                  </p:stCondLst>
                                  <p:childTnLst>
                                    <p:animEffect transition="out" filter="blinds(horizontal)">
                                      <p:cBhvr>
                                        <p:cTn id="35" dur="250"/>
                                        <p:tgtEl>
                                          <p:spTgt spid="40"/>
                                        </p:tgtEl>
                                      </p:cBhvr>
                                    </p:animEffect>
                                    <p:set>
                                      <p:cBhvr>
                                        <p:cTn id="36" dur="1" fill="hold">
                                          <p:stCondLst>
                                            <p:cond delay="249"/>
                                          </p:stCondLst>
                                        </p:cTn>
                                        <p:tgtEl>
                                          <p:spTgt spid="4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25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25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250"/>
                                        <p:tgtEl>
                                          <p:spTgt spid="33"/>
                                        </p:tgtEl>
                                      </p:cBhvr>
                                    </p:animEffect>
                                  </p:childTnLst>
                                </p:cTn>
                              </p:par>
                              <p:par>
                                <p:cTn id="48" presetID="3" presetClass="exit" presetSubtype="10" fill="hold" grpId="0" nodeType="withEffect">
                                  <p:stCondLst>
                                    <p:cond delay="0"/>
                                  </p:stCondLst>
                                  <p:childTnLst>
                                    <p:animEffect transition="out" filter="blinds(horizontal)">
                                      <p:cBhvr>
                                        <p:cTn id="49" dur="250"/>
                                        <p:tgtEl>
                                          <p:spTgt spid="14"/>
                                        </p:tgtEl>
                                      </p:cBhvr>
                                    </p:animEffect>
                                    <p:set>
                                      <p:cBhvr>
                                        <p:cTn id="50" dur="1" fill="hold">
                                          <p:stCondLst>
                                            <p:cond delay="249"/>
                                          </p:stCondLst>
                                        </p:cTn>
                                        <p:tgtEl>
                                          <p:spTgt spid="14"/>
                                        </p:tgtEl>
                                        <p:attrNameLst>
                                          <p:attrName>style.visibility</p:attrName>
                                        </p:attrNameLst>
                                      </p:cBhvr>
                                      <p:to>
                                        <p:strVal val="hidden"/>
                                      </p:to>
                                    </p:set>
                                  </p:childTnLst>
                                </p:cTn>
                              </p:par>
                              <p:par>
                                <p:cTn id="51" presetID="3" presetClass="exit" presetSubtype="10" fill="hold" grpId="0" nodeType="withEffect">
                                  <p:stCondLst>
                                    <p:cond delay="0"/>
                                  </p:stCondLst>
                                  <p:childTnLst>
                                    <p:animEffect transition="out" filter="blinds(horizontal)">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par>
                                <p:cTn id="54" presetID="3" presetClass="exit" presetSubtype="10" fill="hold" grpId="0" nodeType="withEffect">
                                  <p:stCondLst>
                                    <p:cond delay="0"/>
                                  </p:stCondLst>
                                  <p:childTnLst>
                                    <p:animEffect transition="out" filter="blinds(horizontal)">
                                      <p:cBhvr>
                                        <p:cTn id="55" dur="250"/>
                                        <p:tgtEl>
                                          <p:spTgt spid="16"/>
                                        </p:tgtEl>
                                      </p:cBhvr>
                                    </p:animEffect>
                                    <p:set>
                                      <p:cBhvr>
                                        <p:cTn id="56" dur="1" fill="hold">
                                          <p:stCondLst>
                                            <p:cond delay="249"/>
                                          </p:stCondLst>
                                        </p:cTn>
                                        <p:tgtEl>
                                          <p:spTgt spid="16"/>
                                        </p:tgtEl>
                                        <p:attrNameLst>
                                          <p:attrName>style.visibility</p:attrName>
                                        </p:attrNameLst>
                                      </p:cBhvr>
                                      <p:to>
                                        <p:strVal val="hidden"/>
                                      </p:to>
                                    </p:set>
                                  </p:childTnLst>
                                </p:cTn>
                              </p:par>
                              <p:par>
                                <p:cTn id="57" presetID="3" presetClass="exit" presetSubtype="10" fill="hold" grpId="2" nodeType="withEffect">
                                  <p:stCondLst>
                                    <p:cond delay="0"/>
                                  </p:stCondLst>
                                  <p:childTnLst>
                                    <p:animEffect transition="out" filter="blinds(horizontal)">
                                      <p:cBhvr>
                                        <p:cTn id="58" dur="250"/>
                                        <p:tgtEl>
                                          <p:spTgt spid="26"/>
                                        </p:tgtEl>
                                      </p:cBhvr>
                                    </p:animEffect>
                                    <p:set>
                                      <p:cBhvr>
                                        <p:cTn id="59" dur="1" fill="hold">
                                          <p:stCondLst>
                                            <p:cond delay="249"/>
                                          </p:stCondLst>
                                        </p:cTn>
                                        <p:tgtEl>
                                          <p:spTgt spid="26"/>
                                        </p:tgtEl>
                                        <p:attrNameLst>
                                          <p:attrName>style.visibility</p:attrName>
                                        </p:attrNameLst>
                                      </p:cBhvr>
                                      <p:to>
                                        <p:strVal val="hidden"/>
                                      </p:to>
                                    </p:set>
                                  </p:childTnLst>
                                </p:cTn>
                              </p:par>
                              <p:par>
                                <p:cTn id="60" presetID="3" presetClass="exit" presetSubtype="10" fill="hold" grpId="2" nodeType="withEffect">
                                  <p:stCondLst>
                                    <p:cond delay="0"/>
                                  </p:stCondLst>
                                  <p:childTnLst>
                                    <p:animEffect transition="out" filter="blinds(horizontal)">
                                      <p:cBhvr>
                                        <p:cTn id="61" dur="250"/>
                                        <p:tgtEl>
                                          <p:spTgt spid="27"/>
                                        </p:tgtEl>
                                      </p:cBhvr>
                                    </p:animEffect>
                                    <p:set>
                                      <p:cBhvr>
                                        <p:cTn id="62" dur="1" fill="hold">
                                          <p:stCondLst>
                                            <p:cond delay="249"/>
                                          </p:stCondLst>
                                        </p:cTn>
                                        <p:tgtEl>
                                          <p:spTgt spid="27"/>
                                        </p:tgtEl>
                                        <p:attrNameLst>
                                          <p:attrName>style.visibility</p:attrName>
                                        </p:attrNameLst>
                                      </p:cBhvr>
                                      <p:to>
                                        <p:strVal val="hidden"/>
                                      </p:to>
                                    </p:set>
                                  </p:childTnLst>
                                </p:cTn>
                              </p:par>
                              <p:par>
                                <p:cTn id="63" presetID="3" presetClass="exit" presetSubtype="10" fill="hold" grpId="2" nodeType="withEffect">
                                  <p:stCondLst>
                                    <p:cond delay="0"/>
                                  </p:stCondLst>
                                  <p:childTnLst>
                                    <p:animEffect transition="out" filter="blinds(horizontal)">
                                      <p:cBhvr>
                                        <p:cTn id="64" dur="250"/>
                                        <p:tgtEl>
                                          <p:spTgt spid="28"/>
                                        </p:tgtEl>
                                      </p:cBhvr>
                                    </p:animEffect>
                                    <p:set>
                                      <p:cBhvr>
                                        <p:cTn id="65" dur="1" fill="hold">
                                          <p:stCondLst>
                                            <p:cond delay="24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linds(horizontal)">
                                      <p:cBhvr>
                                        <p:cTn id="70" dur="25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linds(horizontal)">
                                      <p:cBhvr>
                                        <p:cTn id="75" dur="250"/>
                                        <p:tgtEl>
                                          <p:spTgt spid="38"/>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linds(horizontal)">
                                      <p:cBhvr>
                                        <p:cTn id="78" dur="25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blinds(horizontal)">
                                      <p:cBhvr>
                                        <p:cTn id="83" dur="250"/>
                                        <p:tgtEl>
                                          <p:spTgt spid="36"/>
                                        </p:tgtEl>
                                      </p:cBhvr>
                                    </p:animEffect>
                                  </p:childTnLst>
                                </p:cTn>
                              </p:par>
                              <p:par>
                                <p:cTn id="84" presetID="3" presetClass="entr" presetSubtype="10" fill="hold"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blinds(horizontal)">
                                      <p:cBhvr>
                                        <p:cTn id="86" dur="25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250"/>
                                        <p:tgtEl>
                                          <p:spTgt spid="4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barn(inVertical)">
                                      <p:cBhvr>
                                        <p:cTn id="94" dur="250"/>
                                        <p:tgtEl>
                                          <p:spTgt spid="43"/>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blinds(horizontal)">
                                      <p:cBhvr>
                                        <p:cTn id="9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6" grpId="0"/>
      <p:bldP spid="26" grpId="1"/>
      <p:bldP spid="26" grpId="2"/>
      <p:bldP spid="27" grpId="0"/>
      <p:bldP spid="27" grpId="1"/>
      <p:bldP spid="27" grpId="2"/>
      <p:bldP spid="28" grpId="0"/>
      <p:bldP spid="28" grpId="1"/>
      <p:bldP spid="28" grpId="2"/>
      <p:bldP spid="31" grpId="0"/>
      <p:bldP spid="32" grpId="0"/>
      <p:bldP spid="33" grpId="0"/>
      <p:bldP spid="34" grpId="0"/>
      <p:bldP spid="35" grpId="0"/>
      <p:bldP spid="36" grpId="0"/>
      <p:bldP spid="40" grpId="0"/>
      <p:bldP spid="40" grpId="1"/>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Multiparty Oblivious Shuffling</a:t>
            </a:r>
          </a:p>
        </p:txBody>
      </p:sp>
      <p:sp>
        <p:nvSpPr>
          <p:cNvPr id="4" name="Slide Number Placeholder 3">
            <a:extLst>
              <a:ext uri="{FF2B5EF4-FFF2-40B4-BE49-F238E27FC236}">
                <a16:creationId xmlns:a16="http://schemas.microsoft.com/office/drawing/2014/main" id="{26F441ED-2BA3-E408-C706-0E4F1D0FB791}"/>
              </a:ext>
            </a:extLst>
          </p:cNvPr>
          <p:cNvSpPr>
            <a:spLocks noGrp="1"/>
          </p:cNvSpPr>
          <p:nvPr>
            <p:ph type="sldNum" sz="quarter" idx="12"/>
          </p:nvPr>
        </p:nvSpPr>
        <p:spPr/>
        <p:txBody>
          <a:bodyPr/>
          <a:lstStyle/>
          <a:p>
            <a:fld id="{C2D47E1E-16B8-6B43-8345-A36FFC908F81}" type="slidenum">
              <a:rPr lang="en-US" smtClean="0"/>
              <a:t>14</a:t>
            </a:fld>
            <a:endParaRPr lang="en-US" dirty="0"/>
          </a:p>
        </p:txBody>
      </p:sp>
      <p:pic>
        <p:nvPicPr>
          <p:cNvPr id="3" name="Picture 2" descr="A black and green arrows&#10;&#10;Description automatically generated">
            <a:extLst>
              <a:ext uri="{FF2B5EF4-FFF2-40B4-BE49-F238E27FC236}">
                <a16:creationId xmlns:a16="http://schemas.microsoft.com/office/drawing/2014/main" id="{190FEFA3-8F83-9B16-B808-B16A8C1025B4}"/>
              </a:ext>
            </a:extLst>
          </p:cNvPr>
          <p:cNvPicPr>
            <a:picLocks noChangeAspect="1"/>
          </p:cNvPicPr>
          <p:nvPr/>
        </p:nvPicPr>
        <p:blipFill>
          <a:blip r:embed="rId3"/>
          <a:stretch>
            <a:fillRect/>
          </a:stretch>
        </p:blipFill>
        <p:spPr>
          <a:xfrm>
            <a:off x="8062715" y="154400"/>
            <a:ext cx="1370932" cy="13709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9CDC2EA3-59FE-B3E3-E509-A750C045EADA}"/>
              </a:ext>
            </a:extLst>
          </p:cNvPr>
          <p:cNvPicPr>
            <a:picLocks noChangeAspect="1"/>
          </p:cNvPicPr>
          <p:nvPr/>
        </p:nvPicPr>
        <p:blipFill>
          <a:blip r:embed="rId4"/>
          <a:stretch>
            <a:fillRect/>
          </a:stretch>
        </p:blipFill>
        <p:spPr>
          <a:xfrm>
            <a:off x="52387" y="5467348"/>
            <a:ext cx="1347788" cy="1347788"/>
          </a:xfrm>
          <a:prstGeom prst="rect">
            <a:avLst/>
          </a:prstGeom>
        </p:spPr>
      </p:pic>
      <p:sp>
        <p:nvSpPr>
          <p:cNvPr id="9" name="Rectangle 8">
            <a:extLst>
              <a:ext uri="{FF2B5EF4-FFF2-40B4-BE49-F238E27FC236}">
                <a16:creationId xmlns:a16="http://schemas.microsoft.com/office/drawing/2014/main" id="{D4BA06E6-8A8E-B397-7D6A-3BE565157AAA}"/>
              </a:ext>
            </a:extLst>
          </p:cNvPr>
          <p:cNvSpPr/>
          <p:nvPr/>
        </p:nvSpPr>
        <p:spPr>
          <a:xfrm>
            <a:off x="6202510" y="2880697"/>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10" name="Rectangle 9">
            <a:extLst>
              <a:ext uri="{FF2B5EF4-FFF2-40B4-BE49-F238E27FC236}">
                <a16:creationId xmlns:a16="http://schemas.microsoft.com/office/drawing/2014/main" id="{705A7806-25ED-5CAF-3C55-1CE754EDA6B5}"/>
              </a:ext>
            </a:extLst>
          </p:cNvPr>
          <p:cNvSpPr/>
          <p:nvPr/>
        </p:nvSpPr>
        <p:spPr>
          <a:xfrm>
            <a:off x="6202509" y="4643240"/>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sp>
        <p:nvSpPr>
          <p:cNvPr id="11" name="Rectangle 10">
            <a:extLst>
              <a:ext uri="{FF2B5EF4-FFF2-40B4-BE49-F238E27FC236}">
                <a16:creationId xmlns:a16="http://schemas.microsoft.com/office/drawing/2014/main" id="{CE2A1E80-9CFA-DD8B-A44C-753CAD9B5362}"/>
              </a:ext>
            </a:extLst>
          </p:cNvPr>
          <p:cNvSpPr/>
          <p:nvPr/>
        </p:nvSpPr>
        <p:spPr>
          <a:xfrm>
            <a:off x="6235168" y="6374070"/>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pic>
        <p:nvPicPr>
          <p:cNvPr id="15" name="Picture 14" descr="A computer tower with many drawers&#10;&#10;Description automatically generated">
            <a:extLst>
              <a:ext uri="{FF2B5EF4-FFF2-40B4-BE49-F238E27FC236}">
                <a16:creationId xmlns:a16="http://schemas.microsoft.com/office/drawing/2014/main" id="{EE082762-D500-001B-6894-52C805C973B6}"/>
              </a:ext>
            </a:extLst>
          </p:cNvPr>
          <p:cNvPicPr>
            <a:picLocks noChangeAspect="1"/>
          </p:cNvPicPr>
          <p:nvPr/>
        </p:nvPicPr>
        <p:blipFill>
          <a:blip r:embed="rId5"/>
          <a:stretch>
            <a:fillRect/>
          </a:stretch>
        </p:blipFill>
        <p:spPr>
          <a:xfrm>
            <a:off x="6031947" y="3411726"/>
            <a:ext cx="1320951" cy="1320951"/>
          </a:xfrm>
          <a:prstGeom prst="rect">
            <a:avLst/>
          </a:prstGeom>
        </p:spPr>
      </p:pic>
      <p:pic>
        <p:nvPicPr>
          <p:cNvPr id="17" name="Graphic 16">
            <a:extLst>
              <a:ext uri="{FF2B5EF4-FFF2-40B4-BE49-F238E27FC236}">
                <a16:creationId xmlns:a16="http://schemas.microsoft.com/office/drawing/2014/main" id="{7A5AFFA8-A502-19C2-9344-2B365D18C2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1713372"/>
            <a:ext cx="1188229" cy="1188229"/>
          </a:xfrm>
          <a:prstGeom prst="rect">
            <a:avLst/>
          </a:prstGeom>
        </p:spPr>
      </p:pic>
      <p:pic>
        <p:nvPicPr>
          <p:cNvPr id="19" name="Picture 18" descr="A blue rectangular object with blue lines&#10;&#10;Description automatically generated">
            <a:extLst>
              <a:ext uri="{FF2B5EF4-FFF2-40B4-BE49-F238E27FC236}">
                <a16:creationId xmlns:a16="http://schemas.microsoft.com/office/drawing/2014/main" id="{826BB421-457F-FC20-5558-1773325B4097}"/>
              </a:ext>
            </a:extLst>
          </p:cNvPr>
          <p:cNvPicPr>
            <a:picLocks noChangeAspect="1"/>
          </p:cNvPicPr>
          <p:nvPr/>
        </p:nvPicPr>
        <p:blipFill>
          <a:blip r:embed="rId8"/>
          <a:stretch>
            <a:fillRect/>
          </a:stretch>
        </p:blipFill>
        <p:spPr>
          <a:xfrm>
            <a:off x="6075719" y="5205563"/>
            <a:ext cx="1228792" cy="1228792"/>
          </a:xfrm>
          <a:prstGeom prst="rect">
            <a:avLst/>
          </a:prstGeom>
        </p:spPr>
      </p:pic>
      <p:pic>
        <p:nvPicPr>
          <p:cNvPr id="21" name="Picture 20" descr="A red and black silhouette of a person in a hat and hood with a computer&#10;&#10;Description automatically generated">
            <a:extLst>
              <a:ext uri="{FF2B5EF4-FFF2-40B4-BE49-F238E27FC236}">
                <a16:creationId xmlns:a16="http://schemas.microsoft.com/office/drawing/2014/main" id="{992FA3E2-EE12-B09A-0615-4CF74210E108}"/>
              </a:ext>
            </a:extLst>
          </p:cNvPr>
          <p:cNvPicPr>
            <a:picLocks noChangeAspect="1"/>
          </p:cNvPicPr>
          <p:nvPr/>
        </p:nvPicPr>
        <p:blipFill>
          <a:blip r:embed="rId9"/>
          <a:stretch>
            <a:fillRect/>
          </a:stretch>
        </p:blipFill>
        <p:spPr>
          <a:xfrm>
            <a:off x="6493264" y="3884387"/>
            <a:ext cx="393700" cy="522410"/>
          </a:xfrm>
          <a:prstGeom prst="rect">
            <a:avLst/>
          </a:prstGeom>
        </p:spPr>
      </p:pic>
      <p:pic>
        <p:nvPicPr>
          <p:cNvPr id="22" name="Picture 21" descr="A red and black silhouette of a person in a hat and hood with a computer&#10;&#10;Description automatically generated">
            <a:extLst>
              <a:ext uri="{FF2B5EF4-FFF2-40B4-BE49-F238E27FC236}">
                <a16:creationId xmlns:a16="http://schemas.microsoft.com/office/drawing/2014/main" id="{48980663-7B87-2B30-9C9A-D83E3FEFF0AE}"/>
              </a:ext>
            </a:extLst>
          </p:cNvPr>
          <p:cNvPicPr>
            <a:picLocks noChangeAspect="1"/>
          </p:cNvPicPr>
          <p:nvPr/>
        </p:nvPicPr>
        <p:blipFill>
          <a:blip r:embed="rId9"/>
          <a:stretch>
            <a:fillRect/>
          </a:stretch>
        </p:blipFill>
        <p:spPr>
          <a:xfrm>
            <a:off x="6493264" y="5615217"/>
            <a:ext cx="393700" cy="52241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7BAAB6E-6242-2B5D-0F48-4A854D24A076}"/>
                  </a:ext>
                </a:extLst>
              </p:cNvPr>
              <p:cNvSpPr txBox="1"/>
              <p:nvPr/>
            </p:nvSpPr>
            <p:spPr>
              <a:xfrm>
                <a:off x="4933429" y="1674876"/>
                <a:ext cx="1193212" cy="13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𝒅</m:t>
                          </m:r>
                        </m:e>
                        <m:sub>
                          <m:r>
                            <a:rPr lang="en-US" b="1" i="1" smtClean="0">
                              <a:solidFill>
                                <a:srgbClr val="FF0000"/>
                              </a:solidFill>
                              <a:latin typeface="Cambria Math" panose="02040503050406030204" pitchFamily="18" charset="0"/>
                            </a:rPr>
                            <m:t>𝟏</m:t>
                          </m:r>
                        </m:sub>
                      </m:sSub>
                      <m:r>
                        <a:rPr lang="en-US" b="0" i="1" smtClean="0">
                          <a:solidFill>
                            <a:srgbClr val="FF0000"/>
                          </a:solidFill>
                          <a:latin typeface="Cambria Math" panose="02040503050406030204" pitchFamily="18" charset="0"/>
                        </a:rPr>
                        <m:t>=</m:t>
                      </m:r>
                      <m:d>
                        <m:dPr>
                          <m:ctrlPr>
                            <a:rPr lang="en-US" i="1" smtClean="0">
                              <a:solidFill>
                                <a:srgbClr val="FF0000"/>
                              </a:solidFill>
                              <a:latin typeface="Cambria Math" panose="02040503050406030204" pitchFamily="18" charset="0"/>
                            </a:rPr>
                          </m:ctrlPr>
                        </m:dPr>
                        <m:e>
                          <m:m>
                            <m:mPr>
                              <m:mcs>
                                <m:mc>
                                  <m:mcPr>
                                    <m:count m:val="1"/>
                                    <m:mcJc m:val="center"/>
                                  </m:mcPr>
                                </m:mc>
                              </m:mcs>
                              <m:ctrlPr>
                                <a:rPr lang="en-US" i="1" smtClean="0">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m:t>
                                </m:r>
                              </m:e>
                            </m:mr>
                            <m:mr>
                              <m:e>
                                <m:r>
                                  <a:rPr lang="en-US" i="1">
                                    <a:solidFill>
                                      <a:srgbClr val="FF0000"/>
                                    </a:solidFill>
                                    <a:latin typeface="Cambria Math" panose="02040503050406030204" pitchFamily="18" charset="0"/>
                                  </a:rPr>
                                  <m:t>◈</m:t>
                                </m:r>
                              </m:e>
                            </m:mr>
                            <m:mr>
                              <m:e>
                                <m:m>
                                  <m:mPr>
                                    <m:mcs>
                                      <m:mc>
                                        <m:mcPr>
                                          <m:count m:val="1"/>
                                          <m:mcJc m:val="center"/>
                                        </m:mcPr>
                                      </m:mc>
                                    </m:mcs>
                                    <m:ctrlPr>
                                      <a:rPr lang="en-US" i="1" smtClean="0">
                                        <a:solidFill>
                                          <a:srgbClr val="FF0000"/>
                                        </a:solidFill>
                                        <a:latin typeface="Cambria Math" panose="02040503050406030204" pitchFamily="18" charset="0"/>
                                      </a:rPr>
                                    </m:ctrlPr>
                                  </m:mPr>
                                  <m:mr>
                                    <m:e/>
                                  </m:mr>
                                  <m:mr>
                                    <m:e>
                                      <m:r>
                                        <a:rPr lang="en-US" i="1">
                                          <a:solidFill>
                                            <a:srgbClr val="FF0000"/>
                                          </a:solidFill>
                                          <a:latin typeface="Cambria Math" panose="02040503050406030204" pitchFamily="18" charset="0"/>
                                        </a:rPr>
                                        <m:t>►</m:t>
                                      </m:r>
                                    </m:e>
                                  </m:mr>
                                  <m:mr>
                                    <m:e/>
                                  </m:mr>
                                </m:m>
                              </m:e>
                            </m:mr>
                          </m:m>
                        </m:e>
                      </m:d>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B7BAAB6E-6242-2B5D-0F48-4A854D24A076}"/>
                  </a:ext>
                </a:extLst>
              </p:cNvPr>
              <p:cNvSpPr txBox="1">
                <a:spLocks noRot="1" noChangeAspect="1" noMove="1" noResize="1" noEditPoints="1" noAdjustHandles="1" noChangeArrowheads="1" noChangeShapeType="1" noTextEdit="1"/>
              </p:cNvSpPr>
              <p:nvPr/>
            </p:nvSpPr>
            <p:spPr>
              <a:xfrm>
                <a:off x="4933429" y="1674876"/>
                <a:ext cx="1193212" cy="1315040"/>
              </a:xfrm>
              <a:prstGeom prst="rect">
                <a:avLst/>
              </a:prstGeom>
              <a:blipFill>
                <a:blip r:embed="rId10"/>
                <a:stretch>
                  <a:fillRect l="-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22889BC-98C1-473E-505E-71FA84CC7290}"/>
                  </a:ext>
                </a:extLst>
              </p:cNvPr>
              <p:cNvSpPr txBox="1"/>
              <p:nvPr/>
            </p:nvSpPr>
            <p:spPr>
              <a:xfrm>
                <a:off x="4928911" y="3512866"/>
                <a:ext cx="1193212" cy="13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B050"/>
                              </a:solidFill>
                              <a:latin typeface="Cambria Math" panose="02040503050406030204" pitchFamily="18" charset="0"/>
                            </a:rPr>
                          </m:ctrlPr>
                        </m:sSubPr>
                        <m:e>
                          <m:r>
                            <a:rPr lang="en-US" b="1" i="1" smtClean="0">
                              <a:solidFill>
                                <a:srgbClr val="00B050"/>
                              </a:solidFill>
                              <a:latin typeface="Cambria Math" panose="02040503050406030204" pitchFamily="18" charset="0"/>
                            </a:rPr>
                            <m:t>𝒅</m:t>
                          </m:r>
                        </m:e>
                        <m:sub>
                          <m:r>
                            <a:rPr lang="en-US" b="1" i="1" smtClean="0">
                              <a:solidFill>
                                <a:srgbClr val="00B050"/>
                              </a:solidFill>
                              <a:latin typeface="Cambria Math" panose="02040503050406030204" pitchFamily="18" charset="0"/>
                            </a:rPr>
                            <m:t>𝟐</m:t>
                          </m:r>
                        </m:sub>
                      </m:sSub>
                      <m:r>
                        <a:rPr lang="en-US" b="0" i="1" smtClean="0">
                          <a:solidFill>
                            <a:srgbClr val="00B050"/>
                          </a:solidFill>
                          <a:latin typeface="Cambria Math" panose="02040503050406030204" pitchFamily="18" charset="0"/>
                        </a:rPr>
                        <m:t>=</m:t>
                      </m:r>
                      <m:d>
                        <m:dPr>
                          <m:ctrlPr>
                            <a:rPr lang="en-US" i="1" smtClean="0">
                              <a:solidFill>
                                <a:srgbClr val="00B050"/>
                              </a:solidFill>
                              <a:latin typeface="Cambria Math" panose="02040503050406030204" pitchFamily="18" charset="0"/>
                            </a:rPr>
                          </m:ctrlPr>
                        </m:dPr>
                        <m:e>
                          <m:m>
                            <m:mPr>
                              <m:mcs>
                                <m:mc>
                                  <m:mcPr>
                                    <m:count m:val="1"/>
                                    <m:mcJc m:val="center"/>
                                  </m:mcPr>
                                </m:mc>
                              </m:mcs>
                              <m:ctrlPr>
                                <a:rPr lang="en-US" i="1" smtClean="0">
                                  <a:solidFill>
                                    <a:srgbClr val="00B050"/>
                                  </a:solidFill>
                                  <a:latin typeface="Cambria Math" panose="02040503050406030204" pitchFamily="18" charset="0"/>
                                </a:rPr>
                              </m:ctrlPr>
                            </m:mPr>
                            <m:mr>
                              <m:e>
                                <m:r>
                                  <m:rPr>
                                    <m:brk m:alnAt="7"/>
                                  </m:rPr>
                                  <a:rPr lang="en-US" i="1">
                                    <a:solidFill>
                                      <a:srgbClr val="00B050"/>
                                    </a:solidFill>
                                    <a:latin typeface="Cambria Math" panose="02040503050406030204" pitchFamily="18" charset="0"/>
                                  </a:rPr>
                                  <m:t>⦿</m:t>
                                </m:r>
                              </m:e>
                            </m:mr>
                            <m:mr>
                              <m:e>
                                <m:r>
                                  <a:rPr lang="en-US" i="1">
                                    <a:solidFill>
                                      <a:srgbClr val="00B050"/>
                                    </a:solidFill>
                                    <a:latin typeface="Cambria Math" panose="02040503050406030204" pitchFamily="18" charset="0"/>
                                  </a:rPr>
                                  <m:t>◈</m:t>
                                </m:r>
                              </m:e>
                            </m:mr>
                            <m:mr>
                              <m:e>
                                <m:m>
                                  <m:mPr>
                                    <m:mcs>
                                      <m:mc>
                                        <m:mcPr>
                                          <m:count m:val="1"/>
                                          <m:mcJc m:val="center"/>
                                        </m:mcPr>
                                      </m:mc>
                                    </m:mcs>
                                    <m:ctrlPr>
                                      <a:rPr lang="en-US" i="1" smtClean="0">
                                        <a:solidFill>
                                          <a:srgbClr val="00B050"/>
                                        </a:solidFill>
                                        <a:latin typeface="Cambria Math" panose="02040503050406030204" pitchFamily="18" charset="0"/>
                                      </a:rPr>
                                    </m:ctrlPr>
                                  </m:mPr>
                                  <m:mr>
                                    <m:e/>
                                  </m:mr>
                                  <m:mr>
                                    <m:e>
                                      <m:r>
                                        <a:rPr lang="en-US" i="1">
                                          <a:solidFill>
                                            <a:srgbClr val="00B050"/>
                                          </a:solidFill>
                                          <a:latin typeface="Cambria Math" panose="02040503050406030204" pitchFamily="18" charset="0"/>
                                        </a:rPr>
                                        <m:t>►</m:t>
                                      </m:r>
                                    </m:e>
                                  </m:mr>
                                  <m:mr>
                                    <m:e/>
                                  </m:mr>
                                </m:m>
                              </m:e>
                            </m:mr>
                          </m:m>
                        </m:e>
                      </m:d>
                    </m:oMath>
                  </m:oMathPara>
                </a14:m>
                <a:endParaRPr lang="en-US" dirty="0">
                  <a:solidFill>
                    <a:srgbClr val="00B050"/>
                  </a:solidFill>
                </a:endParaRPr>
              </a:p>
            </p:txBody>
          </p:sp>
        </mc:Choice>
        <mc:Fallback xmlns="">
          <p:sp>
            <p:nvSpPr>
              <p:cNvPr id="24" name="TextBox 23">
                <a:extLst>
                  <a:ext uri="{FF2B5EF4-FFF2-40B4-BE49-F238E27FC236}">
                    <a16:creationId xmlns:a16="http://schemas.microsoft.com/office/drawing/2014/main" id="{122889BC-98C1-473E-505E-71FA84CC7290}"/>
                  </a:ext>
                </a:extLst>
              </p:cNvPr>
              <p:cNvSpPr txBox="1">
                <a:spLocks noRot="1" noChangeAspect="1" noMove="1" noResize="1" noEditPoints="1" noAdjustHandles="1" noChangeArrowheads="1" noChangeShapeType="1" noTextEdit="1"/>
              </p:cNvSpPr>
              <p:nvPr/>
            </p:nvSpPr>
            <p:spPr>
              <a:xfrm>
                <a:off x="4928911" y="3512866"/>
                <a:ext cx="1193212" cy="1315040"/>
              </a:xfrm>
              <a:prstGeom prst="rect">
                <a:avLst/>
              </a:prstGeom>
              <a:blipFill>
                <a:blip r:embed="rId11"/>
                <a:stretch>
                  <a:fillRect l="-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AF740B4-F2BF-0D68-B26F-93D25A812855}"/>
                  </a:ext>
                </a:extLst>
              </p:cNvPr>
              <p:cNvSpPr txBox="1"/>
              <p:nvPr/>
            </p:nvSpPr>
            <p:spPr>
              <a:xfrm>
                <a:off x="4928911" y="5313467"/>
                <a:ext cx="1193212" cy="13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𝒅</m:t>
                          </m:r>
                        </m:e>
                        <m:sub>
                          <m:r>
                            <a:rPr lang="en-US" b="1" i="1" smtClean="0">
                              <a:solidFill>
                                <a:schemeClr val="accent1"/>
                              </a:solidFill>
                              <a:latin typeface="Cambria Math" panose="02040503050406030204" pitchFamily="18" charset="0"/>
                            </a:rPr>
                            <m:t>𝟑</m:t>
                          </m:r>
                        </m:sub>
                      </m:sSub>
                      <m:r>
                        <a:rPr lang="en-US" b="0" i="1" smtClean="0">
                          <a:solidFill>
                            <a:schemeClr val="accent1"/>
                          </a:solidFill>
                          <a:latin typeface="Cambria Math" panose="02040503050406030204" pitchFamily="18" charset="0"/>
                        </a:rPr>
                        <m:t>=</m:t>
                      </m:r>
                      <m:d>
                        <m:dPr>
                          <m:ctrlPr>
                            <a:rPr lang="en-US" i="1" smtClean="0">
                              <a:solidFill>
                                <a:schemeClr val="accent1"/>
                              </a:solidFill>
                              <a:latin typeface="Cambria Math" panose="02040503050406030204" pitchFamily="18" charset="0"/>
                            </a:rPr>
                          </m:ctrlPr>
                        </m:dPr>
                        <m:e>
                          <m:m>
                            <m:mPr>
                              <m:mcs>
                                <m:mc>
                                  <m:mcPr>
                                    <m:count m:val="1"/>
                                    <m:mcJc m:val="center"/>
                                  </m:mcPr>
                                </m:mc>
                              </m:mcs>
                              <m:ctrlPr>
                                <a:rPr lang="en-US" i="1" smtClean="0">
                                  <a:solidFill>
                                    <a:schemeClr val="accent1"/>
                                  </a:solidFill>
                                  <a:latin typeface="Cambria Math" panose="02040503050406030204" pitchFamily="18" charset="0"/>
                                </a:rPr>
                              </m:ctrlPr>
                            </m:mPr>
                            <m:mr>
                              <m:e>
                                <m:r>
                                  <m:rPr>
                                    <m:brk m:alnAt="7"/>
                                  </m:rPr>
                                  <a:rPr lang="en-US" i="1">
                                    <a:solidFill>
                                      <a:schemeClr val="accent1"/>
                                    </a:solidFill>
                                    <a:latin typeface="Cambria Math" panose="02040503050406030204" pitchFamily="18" charset="0"/>
                                  </a:rPr>
                                  <m:t>⦿</m:t>
                                </m:r>
                              </m:e>
                            </m:mr>
                            <m:mr>
                              <m:e>
                                <m:r>
                                  <a:rPr lang="en-US" i="1">
                                    <a:solidFill>
                                      <a:schemeClr val="accent1"/>
                                    </a:solidFill>
                                    <a:latin typeface="Cambria Math" panose="02040503050406030204" pitchFamily="18" charset="0"/>
                                  </a:rPr>
                                  <m:t>◈</m:t>
                                </m:r>
                              </m:e>
                            </m:mr>
                            <m:mr>
                              <m:e>
                                <m:m>
                                  <m:mPr>
                                    <m:mcs>
                                      <m:mc>
                                        <m:mcPr>
                                          <m:count m:val="1"/>
                                          <m:mcJc m:val="center"/>
                                        </m:mcPr>
                                      </m:mc>
                                    </m:mcs>
                                    <m:ctrlPr>
                                      <a:rPr lang="en-US" i="1" smtClean="0">
                                        <a:solidFill>
                                          <a:schemeClr val="accent1"/>
                                        </a:solidFill>
                                        <a:latin typeface="Cambria Math" panose="02040503050406030204" pitchFamily="18" charset="0"/>
                                      </a:rPr>
                                    </m:ctrlPr>
                                  </m:mPr>
                                  <m:mr>
                                    <m:e/>
                                  </m:mr>
                                  <m:mr>
                                    <m:e>
                                      <m:r>
                                        <a:rPr lang="en-US" i="1">
                                          <a:solidFill>
                                            <a:schemeClr val="accent1"/>
                                          </a:solidFill>
                                          <a:latin typeface="Cambria Math" panose="02040503050406030204" pitchFamily="18" charset="0"/>
                                        </a:rPr>
                                        <m:t>►</m:t>
                                      </m:r>
                                    </m:e>
                                  </m:mr>
                                  <m:mr>
                                    <m:e/>
                                  </m:mr>
                                </m:m>
                              </m:e>
                            </m:mr>
                          </m:m>
                        </m:e>
                      </m:d>
                    </m:oMath>
                  </m:oMathPara>
                </a14:m>
                <a:endParaRPr lang="en-US" dirty="0">
                  <a:solidFill>
                    <a:schemeClr val="accent1"/>
                  </a:solidFill>
                </a:endParaRPr>
              </a:p>
            </p:txBody>
          </p:sp>
        </mc:Choice>
        <mc:Fallback xmlns="">
          <p:sp>
            <p:nvSpPr>
              <p:cNvPr id="25" name="TextBox 24">
                <a:extLst>
                  <a:ext uri="{FF2B5EF4-FFF2-40B4-BE49-F238E27FC236}">
                    <a16:creationId xmlns:a16="http://schemas.microsoft.com/office/drawing/2014/main" id="{5AF740B4-F2BF-0D68-B26F-93D25A812855}"/>
                  </a:ext>
                </a:extLst>
              </p:cNvPr>
              <p:cNvSpPr txBox="1">
                <a:spLocks noRot="1" noChangeAspect="1" noMove="1" noResize="1" noEditPoints="1" noAdjustHandles="1" noChangeArrowheads="1" noChangeShapeType="1" noTextEdit="1"/>
              </p:cNvSpPr>
              <p:nvPr/>
            </p:nvSpPr>
            <p:spPr>
              <a:xfrm>
                <a:off x="4928911" y="5313467"/>
                <a:ext cx="1193212" cy="1315040"/>
              </a:xfrm>
              <a:prstGeom prst="rect">
                <a:avLst/>
              </a:prstGeom>
              <a:blipFill>
                <a:blip r:embed="rId12"/>
                <a:stretch>
                  <a:fillRect l="-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6D4F0F-3843-E439-2D7D-B5E6A8756FFB}"/>
                  </a:ext>
                </a:extLst>
              </p:cNvPr>
              <p:cNvSpPr txBox="1"/>
              <p:nvPr/>
            </p:nvSpPr>
            <p:spPr>
              <a:xfrm>
                <a:off x="878028" y="3499011"/>
                <a:ext cx="2765629" cy="13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𝒅</m:t>
                      </m:r>
                      <m:r>
                        <a:rPr lang="en-US" b="0" i="1" smtClean="0">
                          <a:solidFill>
                            <a:schemeClr val="tx1"/>
                          </a:solidFill>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𝒅</m:t>
                          </m:r>
                        </m:e>
                        <m:sub>
                          <m:r>
                            <a:rPr lang="en-US" b="1" i="1" smtClean="0">
                              <a:solidFill>
                                <a:srgbClr val="FF0000"/>
                              </a:solidFill>
                              <a:latin typeface="Cambria Math" panose="02040503050406030204" pitchFamily="18" charset="0"/>
                            </a:rPr>
                            <m:t>𝟏</m:t>
                          </m:r>
                        </m:sub>
                      </m:sSub>
                      <m:r>
                        <a:rPr lang="en-US" b="0" i="1" smtClean="0">
                          <a:solidFill>
                            <a:schemeClr val="tx1"/>
                          </a:solidFill>
                          <a:latin typeface="Cambria Math" panose="02040503050406030204" pitchFamily="18" charset="0"/>
                        </a:rPr>
                        <m:t>+</m:t>
                      </m:r>
                      <m:sSub>
                        <m:sSubPr>
                          <m:ctrlPr>
                            <a:rPr lang="en-US" b="1" i="1" smtClean="0">
                              <a:solidFill>
                                <a:srgbClr val="00B050"/>
                              </a:solidFill>
                              <a:latin typeface="Cambria Math" panose="02040503050406030204" pitchFamily="18" charset="0"/>
                            </a:rPr>
                          </m:ctrlPr>
                        </m:sSubPr>
                        <m:e>
                          <m:r>
                            <a:rPr lang="en-US" b="1" i="1">
                              <a:solidFill>
                                <a:srgbClr val="00B050"/>
                              </a:solidFill>
                              <a:latin typeface="Cambria Math" panose="02040503050406030204" pitchFamily="18" charset="0"/>
                            </a:rPr>
                            <m:t>𝒅</m:t>
                          </m:r>
                        </m:e>
                        <m:sub>
                          <m:r>
                            <a:rPr lang="en-US" b="1" i="1" smtClean="0">
                              <a:solidFill>
                                <a:srgbClr val="00B050"/>
                              </a:solidFill>
                              <a:latin typeface="Cambria Math" panose="02040503050406030204" pitchFamily="18" charset="0"/>
                            </a:rPr>
                            <m:t>𝟐</m:t>
                          </m:r>
                        </m:sub>
                      </m:sSub>
                      <m:r>
                        <a:rPr lang="en-US" b="0" i="1" smtClean="0">
                          <a:solidFill>
                            <a:schemeClr val="tx1"/>
                          </a:solidFill>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𝒅</m:t>
                          </m:r>
                        </m:e>
                        <m:sub>
                          <m:r>
                            <a:rPr lang="en-US" b="1" i="1" smtClean="0">
                              <a:solidFill>
                                <a:schemeClr val="accent1"/>
                              </a:solidFill>
                              <a:latin typeface="Cambria Math" panose="02040503050406030204" pitchFamily="18" charset="0"/>
                            </a:rPr>
                            <m:t>𝟑</m:t>
                          </m:r>
                        </m:sub>
                      </m:sSub>
                      <m:r>
                        <a:rPr lang="en-US" b="1" i="1" smtClean="0">
                          <a:solidFill>
                            <a:schemeClr val="accent1"/>
                          </a:solidFill>
                          <a:latin typeface="Cambria Math" panose="02040503050406030204" pitchFamily="18" charset="0"/>
                        </a:rPr>
                        <m:t> </m:t>
                      </m:r>
                      <m:r>
                        <a:rPr lang="en-US" b="0" i="1" smtClean="0">
                          <a:solidFill>
                            <a:schemeClr val="tx1"/>
                          </a:solidFill>
                          <a:latin typeface="Cambria Math" panose="02040503050406030204" pitchFamily="18" charset="0"/>
                        </a:rPr>
                        <m:t>=</m:t>
                      </m:r>
                      <m:d>
                        <m:dPr>
                          <m:ctrlPr>
                            <a:rPr lang="en-US" i="1" smtClean="0">
                              <a:solidFill>
                                <a:schemeClr val="tx1"/>
                              </a:solidFill>
                              <a:latin typeface="Cambria Math" panose="02040503050406030204" pitchFamily="18" charset="0"/>
                            </a:rPr>
                          </m:ctrlPr>
                        </m:dPr>
                        <m:e>
                          <m:m>
                            <m:mPr>
                              <m:mcs>
                                <m:mc>
                                  <m:mcPr>
                                    <m:count m:val="1"/>
                                    <m:mcJc m:val="center"/>
                                  </m:mcPr>
                                </m:mc>
                              </m:mcs>
                              <m:ctrlPr>
                                <a:rPr lang="en-US" i="1" smtClean="0">
                                  <a:solidFill>
                                    <a:schemeClr val="tx1"/>
                                  </a:solidFill>
                                  <a:latin typeface="Cambria Math" panose="02040503050406030204" pitchFamily="18" charset="0"/>
                                </a:rPr>
                              </m:ctrlPr>
                            </m:mPr>
                            <m:mr>
                              <m:e>
                                <m:r>
                                  <m:rPr>
                                    <m:brk m:alnAt="7"/>
                                  </m:rPr>
                                  <a:rPr lang="en-US" i="1" smtClean="0">
                                    <a:solidFill>
                                      <a:srgbClr val="C00000"/>
                                    </a:solidFill>
                                    <a:latin typeface="Cambria Math" panose="02040503050406030204" pitchFamily="18" charset="0"/>
                                  </a:rPr>
                                  <m:t>⦿</m:t>
                                </m:r>
                              </m:e>
                            </m:mr>
                            <m:mr>
                              <m:e>
                                <m:r>
                                  <a:rPr lang="en-US" i="1" smtClean="0">
                                    <a:solidFill>
                                      <a:srgbClr val="00B0F0"/>
                                    </a:solidFill>
                                    <a:latin typeface="Cambria Math" panose="02040503050406030204" pitchFamily="18" charset="0"/>
                                  </a:rPr>
                                  <m:t>◈</m:t>
                                </m:r>
                              </m:e>
                            </m:mr>
                            <m:mr>
                              <m:e>
                                <m:m>
                                  <m:mPr>
                                    <m:mcs>
                                      <m:mc>
                                        <m:mcPr>
                                          <m:count m:val="1"/>
                                          <m:mcJc m:val="center"/>
                                        </m:mcPr>
                                      </m:mc>
                                    </m:mcs>
                                    <m:ctrlPr>
                                      <a:rPr lang="en-US" i="1" smtClean="0">
                                        <a:solidFill>
                                          <a:schemeClr val="tx1"/>
                                        </a:solidFill>
                                        <a:latin typeface="Cambria Math" panose="02040503050406030204" pitchFamily="18" charset="0"/>
                                      </a:rPr>
                                    </m:ctrlPr>
                                  </m:mPr>
                                  <m:mr>
                                    <m:e/>
                                  </m:mr>
                                  <m:mr>
                                    <m:e>
                                      <m:r>
                                        <a:rPr lang="en-US" i="1" smtClean="0">
                                          <a:solidFill>
                                            <a:schemeClr val="accent6">
                                              <a:lumMod val="75000"/>
                                            </a:schemeClr>
                                          </a:solidFill>
                                          <a:latin typeface="Cambria Math" panose="02040503050406030204" pitchFamily="18" charset="0"/>
                                        </a:rPr>
                                        <m:t>►</m:t>
                                      </m:r>
                                    </m:e>
                                  </m:mr>
                                  <m:mr>
                                    <m:e/>
                                  </m:mr>
                                </m:m>
                              </m:e>
                            </m:mr>
                          </m:m>
                        </m:e>
                      </m:d>
                    </m:oMath>
                  </m:oMathPara>
                </a14:m>
                <a:endParaRPr lang="en-US" dirty="0">
                  <a:solidFill>
                    <a:schemeClr val="tx1"/>
                  </a:solidFill>
                </a:endParaRPr>
              </a:p>
            </p:txBody>
          </p:sp>
        </mc:Choice>
        <mc:Fallback xmlns="">
          <p:sp>
            <p:nvSpPr>
              <p:cNvPr id="26" name="TextBox 25">
                <a:extLst>
                  <a:ext uri="{FF2B5EF4-FFF2-40B4-BE49-F238E27FC236}">
                    <a16:creationId xmlns:a16="http://schemas.microsoft.com/office/drawing/2014/main" id="{5D6D4F0F-3843-E439-2D7D-B5E6A8756FFB}"/>
                  </a:ext>
                </a:extLst>
              </p:cNvPr>
              <p:cNvSpPr txBox="1">
                <a:spLocks noRot="1" noChangeAspect="1" noMove="1" noResize="1" noEditPoints="1" noAdjustHandles="1" noChangeArrowheads="1" noChangeShapeType="1" noTextEdit="1"/>
              </p:cNvSpPr>
              <p:nvPr/>
            </p:nvSpPr>
            <p:spPr>
              <a:xfrm>
                <a:off x="878028" y="3499011"/>
                <a:ext cx="2765629" cy="1315040"/>
              </a:xfrm>
              <a:prstGeom prst="rect">
                <a:avLst/>
              </a:prstGeom>
              <a:blipFill>
                <a:blip r:embed="rId13"/>
                <a:stretch>
                  <a:fillRect l="-1826"/>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08F7286B-7CC7-F081-EED5-C1DEE07D6C5F}"/>
              </a:ext>
            </a:extLst>
          </p:cNvPr>
          <p:cNvCxnSpPr>
            <a:cxnSpLocks/>
            <a:stCxn id="23" idx="1"/>
          </p:cNvCxnSpPr>
          <p:nvPr/>
        </p:nvCxnSpPr>
        <p:spPr>
          <a:xfrm flipH="1">
            <a:off x="3600298" y="2332396"/>
            <a:ext cx="1333131" cy="17398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29CBB0-2505-06FA-4779-3823E80B17B8}"/>
              </a:ext>
            </a:extLst>
          </p:cNvPr>
          <p:cNvCxnSpPr>
            <a:cxnSpLocks/>
            <a:stCxn id="24" idx="1"/>
          </p:cNvCxnSpPr>
          <p:nvPr/>
        </p:nvCxnSpPr>
        <p:spPr>
          <a:xfrm flipH="1" flipV="1">
            <a:off x="3600298" y="4156531"/>
            <a:ext cx="1328613" cy="1385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ED88F41-BE9B-73F0-2AE9-7954A2DA50DE}"/>
              </a:ext>
            </a:extLst>
          </p:cNvPr>
          <p:cNvCxnSpPr>
            <a:cxnSpLocks/>
            <a:stCxn id="25" idx="1"/>
          </p:cNvCxnSpPr>
          <p:nvPr/>
        </p:nvCxnSpPr>
        <p:spPr>
          <a:xfrm flipH="1" flipV="1">
            <a:off x="3592524" y="4243777"/>
            <a:ext cx="1336387" cy="172721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23D647-DD78-21BF-61E6-D881C64CB59E}"/>
              </a:ext>
            </a:extLst>
          </p:cNvPr>
          <p:cNvSpPr txBox="1"/>
          <p:nvPr/>
        </p:nvSpPr>
        <p:spPr>
          <a:xfrm>
            <a:off x="872645" y="1747439"/>
            <a:ext cx="3713019" cy="1154162"/>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Input</a:t>
            </a:r>
            <a:r>
              <a:rPr lang="en-US" sz="2400" dirty="0">
                <a:solidFill>
                  <a:srgbClr val="002060"/>
                </a:solidFill>
                <a:latin typeface="Bierstadt" panose="020B0004020202020204" pitchFamily="34" charset="0"/>
              </a:rPr>
              <a:t>: Arithmetic secret shares of a data vector</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787B439-D328-63CE-81F3-A7A3DC0BA4FA}"/>
                  </a:ext>
                </a:extLst>
              </p:cNvPr>
              <p:cNvSpPr txBox="1"/>
              <p:nvPr/>
            </p:nvSpPr>
            <p:spPr>
              <a:xfrm>
                <a:off x="8048427" y="1700834"/>
                <a:ext cx="4061357" cy="2814873"/>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Output</a:t>
                </a:r>
                <a:r>
                  <a:rPr lang="en-US" sz="2400" dirty="0">
                    <a:solidFill>
                      <a:srgbClr val="002060"/>
                    </a:solidFill>
                    <a:latin typeface="Bierstadt" panose="020B0004020202020204" pitchFamily="34" charset="0"/>
                  </a:rPr>
                  <a:t>:</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A permutation </a:t>
                </a:r>
                <a14:m>
                  <m:oMath xmlns:m="http://schemas.openxmlformats.org/officeDocument/2006/math">
                    <m:sSub>
                      <m:sSubPr>
                        <m:ctrlPr>
                          <a:rPr lang="en-US" sz="2400" i="1" smtClean="0">
                            <a:solidFill>
                              <a:srgbClr val="002060"/>
                            </a:solidFill>
                            <a:latin typeface="Cambria Math" panose="02040503050406030204" pitchFamily="18" charset="0"/>
                            <a:ea typeface="Cambria Math" panose="02040503050406030204" pitchFamily="18" charset="0"/>
                          </a:rPr>
                        </m:ctrlPr>
                      </m:sSubPr>
                      <m:e>
                        <m:r>
                          <a:rPr lang="en-US" sz="2400" i="1">
                            <a:solidFill>
                              <a:srgbClr val="002060"/>
                            </a:solidFill>
                            <a:latin typeface="Cambria Math" panose="02040503050406030204" pitchFamily="18" charset="0"/>
                            <a:ea typeface="Cambria Math" panose="02040503050406030204" pitchFamily="18" charset="0"/>
                          </a:rPr>
                          <m:t>𝜋</m:t>
                        </m:r>
                      </m:e>
                      <m:sub>
                        <m:r>
                          <a:rPr lang="en-US" sz="2400" b="0" i="1" smtClean="0">
                            <a:solidFill>
                              <a:srgbClr val="002060"/>
                            </a:solidFill>
                            <a:latin typeface="Cambria Math" panose="02040503050406030204" pitchFamily="18" charset="0"/>
                            <a:ea typeface="Cambria Math" panose="02040503050406030204" pitchFamily="18" charset="0"/>
                          </a:rPr>
                          <m:t>𝑖</m:t>
                        </m:r>
                      </m:sub>
                    </m:sSub>
                  </m:oMath>
                </a14:m>
                <a:r>
                  <a:rPr lang="en-US" sz="2400" dirty="0">
                    <a:solidFill>
                      <a:srgbClr val="002060"/>
                    </a:solidFill>
                    <a:latin typeface="Bierstadt" panose="020B0004020202020204" pitchFamily="34" charset="0"/>
                  </a:rPr>
                  <a:t> for each server</a:t>
                </a:r>
                <a14:m>
                  <m:oMath xmlns:m="http://schemas.openxmlformats.org/officeDocument/2006/math">
                    <m:sSub>
                      <m:sSubPr>
                        <m:ctrlPr>
                          <a:rPr lang="en-US" sz="2400" i="1">
                            <a:solidFill>
                              <a:srgbClr val="002060"/>
                            </a:solidFill>
                            <a:latin typeface="Cambria Math" panose="02040503050406030204" pitchFamily="18" charset="0"/>
                          </a:rPr>
                        </m:ctrlPr>
                      </m:sSubPr>
                      <m:e>
                        <m:r>
                          <a:rPr lang="en-US" sz="2400" b="0" i="1" smtClean="0">
                            <a:solidFill>
                              <a:srgbClr val="002060"/>
                            </a:solidFill>
                            <a:latin typeface="Cambria Math" panose="02040503050406030204" pitchFamily="18" charset="0"/>
                          </a:rPr>
                          <m:t> </m:t>
                        </m:r>
                        <m:r>
                          <a:rPr lang="en-US" sz="2400" i="1">
                            <a:solidFill>
                              <a:srgbClr val="002060"/>
                            </a:solidFill>
                            <a:latin typeface="Cambria Math" panose="02040503050406030204" pitchFamily="18" charset="0"/>
                          </a:rPr>
                          <m:t>𝑃</m:t>
                        </m:r>
                      </m:e>
                      <m:sub>
                        <m:r>
                          <a:rPr lang="en-US" sz="2400" b="0" i="1" smtClean="0">
                            <a:solidFill>
                              <a:srgbClr val="002060"/>
                            </a:solidFill>
                            <a:latin typeface="Cambria Math" panose="02040503050406030204" pitchFamily="18" charset="0"/>
                          </a:rPr>
                          <m:t>𝑖</m:t>
                        </m:r>
                      </m:sub>
                    </m:sSub>
                    <m:r>
                      <a:rPr lang="en-US" sz="2400" b="0" i="1" smtClean="0">
                        <a:solidFill>
                          <a:srgbClr val="002060"/>
                        </a:solidFill>
                        <a:latin typeface="Cambria Math" panose="02040503050406030204" pitchFamily="18" charset="0"/>
                      </a:rPr>
                      <m:t> </m:t>
                    </m:r>
                    <m:r>
                      <a:rPr lang="en-US" sz="2400" b="0" i="1" smtClean="0">
                        <a:solidFill>
                          <a:srgbClr val="002060"/>
                        </a:solidFill>
                        <a:latin typeface="Cambria Math" panose="02040503050406030204" pitchFamily="18" charset="0"/>
                        <a:ea typeface="Cambria Math" panose="02040503050406030204" pitchFamily="18" charset="0"/>
                      </a:rPr>
                      <m:t>∈{</m:t>
                    </m:r>
                    <m:sSub>
                      <m:sSubPr>
                        <m:ctrlPr>
                          <a:rPr lang="en-US" sz="2400" i="1" smtClean="0">
                            <a:solidFill>
                              <a:srgbClr val="002060"/>
                            </a:solidFill>
                            <a:latin typeface="Cambria Math" panose="02040503050406030204" pitchFamily="18" charset="0"/>
                          </a:rPr>
                        </m:ctrlPr>
                      </m:sSubPr>
                      <m:e>
                        <m:r>
                          <a:rPr lang="en-US" sz="2400" b="0" i="1" smtClean="0">
                            <a:solidFill>
                              <a:srgbClr val="002060"/>
                            </a:solidFill>
                            <a:latin typeface="Cambria Math" panose="02040503050406030204" pitchFamily="18" charset="0"/>
                          </a:rPr>
                          <m:t>𝑃</m:t>
                        </m:r>
                      </m:e>
                      <m:sub>
                        <m:r>
                          <a:rPr lang="en-US" sz="2400" b="0" i="1" smtClean="0">
                            <a:solidFill>
                              <a:srgbClr val="002060"/>
                            </a:solidFill>
                            <a:latin typeface="Cambria Math" panose="02040503050406030204" pitchFamily="18" charset="0"/>
                          </a:rPr>
                          <m:t>1</m:t>
                        </m:r>
                      </m:sub>
                    </m:sSub>
                    <m:r>
                      <a:rPr lang="en-US" sz="2400" b="0" i="1" smtClean="0">
                        <a:solidFill>
                          <a:srgbClr val="002060"/>
                        </a:solidFill>
                        <a:latin typeface="Cambria Math" panose="02040503050406030204" pitchFamily="18" charset="0"/>
                      </a:rPr>
                      <m:t>,…, </m:t>
                    </m:r>
                    <m:sSub>
                      <m:sSubPr>
                        <m:ctrlPr>
                          <a:rPr lang="en-US" sz="2400" b="0" i="1" smtClean="0">
                            <a:solidFill>
                              <a:srgbClr val="002060"/>
                            </a:solidFill>
                            <a:latin typeface="Cambria Math" panose="02040503050406030204" pitchFamily="18" charset="0"/>
                          </a:rPr>
                        </m:ctrlPr>
                      </m:sSubPr>
                      <m:e>
                        <m:r>
                          <a:rPr lang="en-US" sz="2400" b="0" i="1" smtClean="0">
                            <a:solidFill>
                              <a:srgbClr val="002060"/>
                            </a:solidFill>
                            <a:latin typeface="Cambria Math" panose="02040503050406030204" pitchFamily="18" charset="0"/>
                          </a:rPr>
                          <m:t>𝑃</m:t>
                        </m:r>
                      </m:e>
                      <m:sub>
                        <m:r>
                          <a:rPr lang="en-US" sz="2400" b="0" i="1" smtClean="0">
                            <a:solidFill>
                              <a:srgbClr val="002060"/>
                            </a:solidFill>
                            <a:latin typeface="Cambria Math" panose="02040503050406030204" pitchFamily="18" charset="0"/>
                          </a:rPr>
                          <m:t>𝐿</m:t>
                        </m:r>
                        <m:r>
                          <a:rPr lang="en-US" sz="2400" b="0" i="1" smtClean="0">
                            <a:solidFill>
                              <a:srgbClr val="002060"/>
                            </a:solidFill>
                            <a:latin typeface="Cambria Math" panose="02040503050406030204" pitchFamily="18" charset="0"/>
                          </a:rPr>
                          <m:t>−1</m:t>
                        </m:r>
                      </m:sub>
                    </m:sSub>
                    <m:r>
                      <a:rPr lang="en-US" sz="2400" b="0" i="1" smtClean="0">
                        <a:solidFill>
                          <a:srgbClr val="002060"/>
                        </a:solidFill>
                        <a:latin typeface="Cambria Math" panose="02040503050406030204" pitchFamily="18" charset="0"/>
                      </a:rPr>
                      <m:t>}</m:t>
                    </m:r>
                  </m:oMath>
                </a14:m>
                <a:endParaRPr lang="en-US" sz="2400" b="0" dirty="0">
                  <a:solidFill>
                    <a:srgbClr val="002060"/>
                  </a:solidFill>
                  <a:latin typeface="Bierstadt" panose="020B0004020202020204" pitchFamily="34" charset="0"/>
                </a:endParaRP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Opened </a:t>
                </a:r>
                <a:r>
                  <a:rPr lang="en-US" sz="2400" i="1" dirty="0">
                    <a:solidFill>
                      <a:srgbClr val="002060"/>
                    </a:solidFill>
                    <a:latin typeface="Bierstadt" panose="020B0004020202020204" pitchFamily="34" charset="0"/>
                  </a:rPr>
                  <a:t>shuffled</a:t>
                </a:r>
                <a:r>
                  <a:rPr lang="en-US" sz="2400" dirty="0">
                    <a:solidFill>
                      <a:srgbClr val="002060"/>
                    </a:solidFill>
                    <a:latin typeface="Bierstadt" panose="020B0004020202020204" pitchFamily="34" charset="0"/>
                  </a:rPr>
                  <a:t> data vector for server </a:t>
                </a:r>
                <a14:m>
                  <m:oMath xmlns:m="http://schemas.openxmlformats.org/officeDocument/2006/math">
                    <m:sSub>
                      <m:sSubPr>
                        <m:ctrlPr>
                          <a:rPr lang="en-US" sz="2400" i="1" smtClean="0">
                            <a:solidFill>
                              <a:srgbClr val="002060"/>
                            </a:solidFill>
                            <a:latin typeface="Cambria Math" panose="02040503050406030204" pitchFamily="18" charset="0"/>
                          </a:rPr>
                        </m:ctrlPr>
                      </m:sSubPr>
                      <m:e>
                        <m:r>
                          <a:rPr lang="en-US" sz="2400" b="0" i="1" smtClean="0">
                            <a:solidFill>
                              <a:srgbClr val="002060"/>
                            </a:solidFill>
                            <a:latin typeface="Cambria Math" panose="02040503050406030204" pitchFamily="18" charset="0"/>
                          </a:rPr>
                          <m:t>𝑃</m:t>
                        </m:r>
                      </m:e>
                      <m:sub>
                        <m:r>
                          <a:rPr lang="en-US" sz="2400" b="0" i="1" smtClean="0">
                            <a:solidFill>
                              <a:srgbClr val="002060"/>
                            </a:solidFill>
                            <a:latin typeface="Cambria Math" panose="02040503050406030204" pitchFamily="18" charset="0"/>
                          </a:rPr>
                          <m:t>𝐿</m:t>
                        </m:r>
                      </m:sub>
                    </m:sSub>
                  </m:oMath>
                </a14:m>
                <a:endParaRPr lang="en-US" sz="2400" dirty="0">
                  <a:solidFill>
                    <a:srgbClr val="002060"/>
                  </a:solidFill>
                  <a:latin typeface="Bierstadt" panose="020B0004020202020204" pitchFamily="34" charset="0"/>
                </a:endParaRPr>
              </a:p>
            </p:txBody>
          </p:sp>
        </mc:Choice>
        <mc:Fallback xmlns="">
          <p:sp>
            <p:nvSpPr>
              <p:cNvPr id="35" name="TextBox 34">
                <a:extLst>
                  <a:ext uri="{FF2B5EF4-FFF2-40B4-BE49-F238E27FC236}">
                    <a16:creationId xmlns:a16="http://schemas.microsoft.com/office/drawing/2014/main" id="{4787B439-D328-63CE-81F3-A7A3DC0BA4FA}"/>
                  </a:ext>
                </a:extLst>
              </p:cNvPr>
              <p:cNvSpPr txBox="1">
                <a:spLocks noRot="1" noChangeAspect="1" noMove="1" noResize="1" noEditPoints="1" noAdjustHandles="1" noChangeArrowheads="1" noChangeShapeType="1" noTextEdit="1"/>
              </p:cNvSpPr>
              <p:nvPr/>
            </p:nvSpPr>
            <p:spPr>
              <a:xfrm>
                <a:off x="8048427" y="1700834"/>
                <a:ext cx="4061357" cy="2814873"/>
              </a:xfrm>
              <a:prstGeom prst="rect">
                <a:avLst/>
              </a:prstGeom>
              <a:blipFill>
                <a:blip r:embed="rId14"/>
                <a:stretch>
                  <a:fillRect l="-2181" b="-4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42E79F0-8966-633A-7EB0-88CD17DCA472}"/>
                  </a:ext>
                </a:extLst>
              </p:cNvPr>
              <p:cNvSpPr txBox="1"/>
              <p:nvPr/>
            </p:nvSpPr>
            <p:spPr>
              <a:xfrm>
                <a:off x="7304511" y="2093799"/>
                <a:ext cx="3871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𝜋</m:t>
                          </m:r>
                        </m:e>
                        <m:sub>
                          <m:r>
                            <a:rPr lang="en-US" sz="2400" b="0" i="1" smtClean="0">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6" name="TextBox 35">
                <a:extLst>
                  <a:ext uri="{FF2B5EF4-FFF2-40B4-BE49-F238E27FC236}">
                    <a16:creationId xmlns:a16="http://schemas.microsoft.com/office/drawing/2014/main" id="{642E79F0-8966-633A-7EB0-88CD17DCA472}"/>
                  </a:ext>
                </a:extLst>
              </p:cNvPr>
              <p:cNvSpPr txBox="1">
                <a:spLocks noRot="1" noChangeAspect="1" noMove="1" noResize="1" noEditPoints="1" noAdjustHandles="1" noChangeArrowheads="1" noChangeShapeType="1" noTextEdit="1"/>
              </p:cNvSpPr>
              <p:nvPr/>
            </p:nvSpPr>
            <p:spPr>
              <a:xfrm>
                <a:off x="7304511" y="2093799"/>
                <a:ext cx="387157" cy="369332"/>
              </a:xfrm>
              <a:prstGeom prst="rect">
                <a:avLst/>
              </a:prstGeom>
              <a:blipFill>
                <a:blip r:embed="rId15"/>
                <a:stretch>
                  <a:fillRect l="-9677" r="-6452"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A5E3A9-F5AD-EBDD-DB26-C732612DDFF6}"/>
                  </a:ext>
                </a:extLst>
              </p:cNvPr>
              <p:cNvSpPr txBox="1"/>
              <p:nvPr/>
            </p:nvSpPr>
            <p:spPr>
              <a:xfrm>
                <a:off x="7299762" y="3822036"/>
                <a:ext cx="394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𝜋</m:t>
                          </m:r>
                        </m:e>
                        <m:sub>
                          <m:r>
                            <a:rPr lang="en-US" sz="2400" b="0" i="1" smtClean="0">
                              <a:solidFill>
                                <a:srgbClr val="00B050"/>
                              </a:solidFill>
                              <a:latin typeface="Cambria Math" panose="02040503050406030204" pitchFamily="18" charset="0"/>
                            </a:rPr>
                            <m:t>2</m:t>
                          </m:r>
                        </m:sub>
                      </m:sSub>
                    </m:oMath>
                  </m:oMathPara>
                </a14:m>
                <a:endParaRPr lang="en-US" sz="2400" dirty="0">
                  <a:solidFill>
                    <a:srgbClr val="00B050"/>
                  </a:solidFill>
                </a:endParaRPr>
              </a:p>
            </p:txBody>
          </p:sp>
        </mc:Choice>
        <mc:Fallback xmlns="">
          <p:sp>
            <p:nvSpPr>
              <p:cNvPr id="37" name="TextBox 36">
                <a:extLst>
                  <a:ext uri="{FF2B5EF4-FFF2-40B4-BE49-F238E27FC236}">
                    <a16:creationId xmlns:a16="http://schemas.microsoft.com/office/drawing/2014/main" id="{40A5E3A9-F5AD-EBDD-DB26-C732612DDFF6}"/>
                  </a:ext>
                </a:extLst>
              </p:cNvPr>
              <p:cNvSpPr txBox="1">
                <a:spLocks noRot="1" noChangeAspect="1" noMove="1" noResize="1" noEditPoints="1" noAdjustHandles="1" noChangeArrowheads="1" noChangeShapeType="1" noTextEdit="1"/>
              </p:cNvSpPr>
              <p:nvPr/>
            </p:nvSpPr>
            <p:spPr>
              <a:xfrm>
                <a:off x="7299762" y="3822036"/>
                <a:ext cx="394274" cy="369332"/>
              </a:xfrm>
              <a:prstGeom prst="rect">
                <a:avLst/>
              </a:prstGeom>
              <a:blipFill>
                <a:blip r:embed="rId16"/>
                <a:stretch>
                  <a:fillRect l="-9375" r="-6250"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2C27E3D-08BF-F080-52EE-81621F69402E}"/>
                  </a:ext>
                </a:extLst>
              </p:cNvPr>
              <p:cNvSpPr txBox="1"/>
              <p:nvPr/>
            </p:nvSpPr>
            <p:spPr>
              <a:xfrm>
                <a:off x="7173018" y="5281018"/>
                <a:ext cx="2743200" cy="13150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𝒅</m:t>
                      </m:r>
                      <m:r>
                        <a:rPr lang="en-US" b="1" i="1" smtClean="0">
                          <a:solidFill>
                            <a:schemeClr val="tx1"/>
                          </a:solidFill>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𝜋</m:t>
                          </m:r>
                        </m:e>
                        <m:sub>
                          <m:r>
                            <a:rPr lang="en-US" b="0" i="1" smtClean="0">
                              <a:solidFill>
                                <a:srgbClr val="00B05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𝜋</m:t>
                          </m:r>
                        </m:e>
                        <m:sub>
                          <m:r>
                            <a:rPr lang="en-US" b="0" i="1" smtClean="0">
                              <a:solidFill>
                                <a:srgbClr val="FF0000"/>
                              </a:solidFill>
                              <a:latin typeface="Cambria Math" panose="02040503050406030204" pitchFamily="18" charset="0"/>
                            </a:rPr>
                            <m:t>1</m:t>
                          </m:r>
                        </m:sub>
                      </m:sSub>
                      <m:d>
                        <m:dPr>
                          <m:ctrlPr>
                            <a:rPr lang="en-US" b="0"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𝒅</m:t>
                          </m:r>
                        </m:e>
                      </m:d>
                      <m:r>
                        <a:rPr lang="en-US" b="0" i="1" smtClean="0">
                          <a:solidFill>
                            <a:schemeClr val="tx1"/>
                          </a:solidFill>
                          <a:latin typeface="Cambria Math" panose="02040503050406030204" pitchFamily="18" charset="0"/>
                        </a:rPr>
                        <m:t>)</m:t>
                      </m:r>
                      <m:r>
                        <a:rPr lang="en-US" b="0" i="1" smtClean="0">
                          <a:solidFill>
                            <a:schemeClr val="accent1"/>
                          </a:solidFill>
                          <a:latin typeface="Cambria Math" panose="02040503050406030204" pitchFamily="18" charset="0"/>
                        </a:rPr>
                        <m:t> </m:t>
                      </m:r>
                      <m:r>
                        <a:rPr lang="en-US" b="0" i="1" smtClean="0">
                          <a:solidFill>
                            <a:schemeClr val="tx1"/>
                          </a:solidFill>
                          <a:latin typeface="Cambria Math" panose="02040503050406030204" pitchFamily="18" charset="0"/>
                        </a:rPr>
                        <m:t>=</m:t>
                      </m:r>
                      <m:d>
                        <m:dPr>
                          <m:ctrlPr>
                            <a:rPr lang="en-US" i="1" smtClean="0">
                              <a:solidFill>
                                <a:schemeClr val="tx1"/>
                              </a:solidFill>
                              <a:latin typeface="Cambria Math" panose="02040503050406030204" pitchFamily="18" charset="0"/>
                            </a:rPr>
                          </m:ctrlPr>
                        </m:dPr>
                        <m:e>
                          <m:m>
                            <m:mPr>
                              <m:mcs>
                                <m:mc>
                                  <m:mcPr>
                                    <m:count m:val="1"/>
                                    <m:mcJc m:val="center"/>
                                  </m:mcPr>
                                </m:mc>
                              </m:mcs>
                              <m:ctrlPr>
                                <a:rPr lang="en-US" i="1" smtClean="0">
                                  <a:solidFill>
                                    <a:schemeClr val="tx1"/>
                                  </a:solidFill>
                                  <a:latin typeface="Cambria Math" panose="02040503050406030204" pitchFamily="18" charset="0"/>
                                </a:rPr>
                              </m:ctrlPr>
                            </m:mPr>
                            <m:mr>
                              <m:e/>
                            </m:mr>
                            <m:mr>
                              <m:e>
                                <m:r>
                                  <a:rPr lang="en-US" i="1">
                                    <a:solidFill>
                                      <a:schemeClr val="accent6">
                                        <a:lumMod val="75000"/>
                                      </a:schemeClr>
                                    </a:solidFill>
                                    <a:latin typeface="Cambria Math" panose="02040503050406030204" pitchFamily="18" charset="0"/>
                                  </a:rPr>
                                  <m:t>►</m:t>
                                </m:r>
                              </m:e>
                            </m:mr>
                            <m:mr>
                              <m:e>
                                <m:m>
                                  <m:mPr>
                                    <m:mcs>
                                      <m:mc>
                                        <m:mcPr>
                                          <m:count m:val="1"/>
                                          <m:mcJc m:val="center"/>
                                        </m:mcPr>
                                      </m:mc>
                                    </m:mcs>
                                    <m:ctrlPr>
                                      <a:rPr lang="en-US" i="1" smtClean="0">
                                        <a:solidFill>
                                          <a:schemeClr val="tx1"/>
                                        </a:solidFill>
                                        <a:latin typeface="Cambria Math" panose="02040503050406030204" pitchFamily="18" charset="0"/>
                                      </a:rPr>
                                    </m:ctrlPr>
                                  </m:mPr>
                                  <m:mr>
                                    <m:e>
                                      <m:r>
                                        <a:rPr lang="en-US" i="1">
                                          <a:solidFill>
                                            <a:srgbClr val="00B0F0"/>
                                          </a:solidFill>
                                          <a:latin typeface="Cambria Math" panose="02040503050406030204" pitchFamily="18" charset="0"/>
                                        </a:rPr>
                                        <m:t>◈</m:t>
                                      </m:r>
                                    </m:e>
                                  </m:mr>
                                  <m:mr>
                                    <m:e/>
                                  </m:mr>
                                  <m:mr>
                                    <m:e>
                                      <m:r>
                                        <m:rPr>
                                          <m:brk m:alnAt="7"/>
                                        </m:rPr>
                                        <a:rPr lang="en-US" i="1">
                                          <a:solidFill>
                                            <a:srgbClr val="C00000"/>
                                          </a:solidFill>
                                          <a:latin typeface="Cambria Math" panose="02040503050406030204" pitchFamily="18" charset="0"/>
                                        </a:rPr>
                                        <m:t>⦿</m:t>
                                      </m:r>
                                    </m:e>
                                  </m:mr>
                                </m:m>
                              </m:e>
                            </m:mr>
                          </m:m>
                        </m:e>
                      </m:d>
                    </m:oMath>
                  </m:oMathPara>
                </a14:m>
                <a:endParaRPr lang="en-US" dirty="0">
                  <a:solidFill>
                    <a:schemeClr val="accent1"/>
                  </a:solidFill>
                </a:endParaRPr>
              </a:p>
            </p:txBody>
          </p:sp>
        </mc:Choice>
        <mc:Fallback xmlns="">
          <p:sp>
            <p:nvSpPr>
              <p:cNvPr id="41" name="TextBox 40">
                <a:extLst>
                  <a:ext uri="{FF2B5EF4-FFF2-40B4-BE49-F238E27FC236}">
                    <a16:creationId xmlns:a16="http://schemas.microsoft.com/office/drawing/2014/main" id="{82C27E3D-08BF-F080-52EE-81621F69402E}"/>
                  </a:ext>
                </a:extLst>
              </p:cNvPr>
              <p:cNvSpPr txBox="1">
                <a:spLocks noRot="1" noChangeAspect="1" noMove="1" noResize="1" noEditPoints="1" noAdjustHandles="1" noChangeArrowheads="1" noChangeShapeType="1" noTextEdit="1"/>
              </p:cNvSpPr>
              <p:nvPr/>
            </p:nvSpPr>
            <p:spPr>
              <a:xfrm>
                <a:off x="7173018" y="5281018"/>
                <a:ext cx="2743200" cy="1315040"/>
              </a:xfrm>
              <a:prstGeom prst="rect">
                <a:avLst/>
              </a:prstGeom>
              <a:blipFill>
                <a:blip r:embed="rId17"/>
                <a:stretch>
                  <a:fillRect b="-6667"/>
                </a:stretch>
              </a:blipFill>
            </p:spPr>
            <p:txBody>
              <a:bodyPr/>
              <a:lstStyle/>
              <a:p>
                <a:r>
                  <a:rPr lang="en-US">
                    <a:noFill/>
                  </a:rPr>
                  <a:t> </a:t>
                </a:r>
              </a:p>
            </p:txBody>
          </p:sp>
        </mc:Fallback>
      </mc:AlternateContent>
      <p:pic>
        <p:nvPicPr>
          <p:cNvPr id="48" name="Picture 47" descr="A black and white drawing of a person holding a card&#10;&#10;Description automatically generated">
            <a:extLst>
              <a:ext uri="{FF2B5EF4-FFF2-40B4-BE49-F238E27FC236}">
                <a16:creationId xmlns:a16="http://schemas.microsoft.com/office/drawing/2014/main" id="{C9B476CA-39DC-A3BC-E049-523413859EF7}"/>
              </a:ext>
            </a:extLst>
          </p:cNvPr>
          <p:cNvPicPr>
            <a:picLocks noChangeAspect="1"/>
          </p:cNvPicPr>
          <p:nvPr/>
        </p:nvPicPr>
        <p:blipFill>
          <a:blip r:embed="rId18"/>
          <a:stretch>
            <a:fillRect/>
          </a:stretch>
        </p:blipFill>
        <p:spPr>
          <a:xfrm>
            <a:off x="10066299" y="91917"/>
            <a:ext cx="2043485" cy="1320951"/>
          </a:xfrm>
          <a:prstGeom prst="rect">
            <a:avLst/>
          </a:prstGeom>
        </p:spPr>
      </p:pic>
      <p:sp>
        <p:nvSpPr>
          <p:cNvPr id="49" name="TextBox 48">
            <a:extLst>
              <a:ext uri="{FF2B5EF4-FFF2-40B4-BE49-F238E27FC236}">
                <a16:creationId xmlns:a16="http://schemas.microsoft.com/office/drawing/2014/main" id="{799F34D6-DDD2-7B1B-1DB3-A018D330DFCB}"/>
              </a:ext>
            </a:extLst>
          </p:cNvPr>
          <p:cNvSpPr txBox="1"/>
          <p:nvPr/>
        </p:nvSpPr>
        <p:spPr>
          <a:xfrm>
            <a:off x="13504985" y="692833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596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25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25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25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250"/>
                                        <p:tgtEl>
                                          <p:spTgt spid="21"/>
                                        </p:tgtEl>
                                      </p:cBhvr>
                                    </p:animEffect>
                                  </p:childTnLst>
                                </p:cTn>
                              </p:par>
                              <p:par>
                                <p:cTn id="17" presetID="3"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250"/>
                                        <p:tgtEl>
                                          <p:spTgt spid="19"/>
                                        </p:tgtEl>
                                      </p:cBhvr>
                                    </p:animEffect>
                                  </p:childTnLst>
                                </p:cTn>
                              </p:par>
                              <p:par>
                                <p:cTn id="20" presetID="3"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250"/>
                                        <p:tgtEl>
                                          <p:spTgt spid="2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25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250"/>
                                        <p:tgtEl>
                                          <p:spTgt spid="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250"/>
                                        <p:tgtEl>
                                          <p:spTgt spid="2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250"/>
                                        <p:tgtEl>
                                          <p:spTgt spid="2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25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25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linds(horizontal)">
                                      <p:cBhvr>
                                        <p:cTn id="45" dur="250"/>
                                        <p:tgtEl>
                                          <p:spTgt spid="28"/>
                                        </p:tgtEl>
                                      </p:cBhvr>
                                    </p:animEffect>
                                  </p:childTnLst>
                                </p:cTn>
                              </p:par>
                              <p:par>
                                <p:cTn id="46" presetID="3" presetClass="entr" presetSubtype="1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linds(horizontal)">
                                      <p:cBhvr>
                                        <p:cTn id="48" dur="250"/>
                                        <p:tgtEl>
                                          <p:spTgt spid="30"/>
                                        </p:tgtEl>
                                      </p:cBhvr>
                                    </p:animEffect>
                                  </p:childTnLst>
                                </p:cTn>
                              </p:par>
                              <p:par>
                                <p:cTn id="49" presetID="3" presetClass="entr" presetSubtype="1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linds(horizontal)">
                                      <p:cBhvr>
                                        <p:cTn id="51" dur="250"/>
                                        <p:tgtEl>
                                          <p:spTgt spid="3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25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250"/>
                                        <p:tgtEl>
                                          <p:spTgt spid="3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linds(horizontal)">
                                      <p:cBhvr>
                                        <p:cTn id="62" dur="250"/>
                                        <p:tgtEl>
                                          <p:spTgt spid="37"/>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blinds(horizontal)">
                                      <p:cBhvr>
                                        <p:cTn id="65" dur="250"/>
                                        <p:tgtEl>
                                          <p:spTgt spid="4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blinds(horizontal)">
                                      <p:cBhvr>
                                        <p:cTn id="6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P spid="24" grpId="0"/>
      <p:bldP spid="25" grpId="0"/>
      <p:bldP spid="26" grpId="0"/>
      <p:bldP spid="34" grpId="0"/>
      <p:bldP spid="35" grpId="0"/>
      <p:bldP spid="36" grpId="0"/>
      <p:bldP spid="37"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40420"/>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Final Step – Reverse Shuffling/Output</a:t>
            </a:r>
          </a:p>
        </p:txBody>
      </p:sp>
      <p:sp>
        <p:nvSpPr>
          <p:cNvPr id="94" name="Slide Number Placeholder 93">
            <a:extLst>
              <a:ext uri="{FF2B5EF4-FFF2-40B4-BE49-F238E27FC236}">
                <a16:creationId xmlns:a16="http://schemas.microsoft.com/office/drawing/2014/main" id="{BFCCE1DF-AA29-B0C9-6FCA-60C64B56EA8A}"/>
              </a:ext>
            </a:extLst>
          </p:cNvPr>
          <p:cNvSpPr>
            <a:spLocks noGrp="1"/>
          </p:cNvSpPr>
          <p:nvPr>
            <p:ph type="sldNum" sz="quarter" idx="12"/>
          </p:nvPr>
        </p:nvSpPr>
        <p:spPr/>
        <p:txBody>
          <a:bodyPr/>
          <a:lstStyle/>
          <a:p>
            <a:fld id="{C2D47E1E-16B8-6B43-8345-A36FFC908F81}" type="slidenum">
              <a:rPr lang="en-US" smtClean="0"/>
              <a:t>15</a:t>
            </a:fld>
            <a:endParaRPr lang="en-US" dirty="0"/>
          </a:p>
        </p:txBody>
      </p:sp>
      <p:pic>
        <p:nvPicPr>
          <p:cNvPr id="4" name="Picture 3" descr="A yellow circle with a blue tick in it&#10;&#10;Description automatically generated">
            <a:extLst>
              <a:ext uri="{FF2B5EF4-FFF2-40B4-BE49-F238E27FC236}">
                <a16:creationId xmlns:a16="http://schemas.microsoft.com/office/drawing/2014/main" id="{A16D8E4E-0C9C-C123-2189-E1E60DF5B44E}"/>
              </a:ext>
            </a:extLst>
          </p:cNvPr>
          <p:cNvPicPr>
            <a:picLocks noChangeAspect="1"/>
          </p:cNvPicPr>
          <p:nvPr/>
        </p:nvPicPr>
        <p:blipFill>
          <a:blip r:embed="rId3"/>
          <a:stretch>
            <a:fillRect/>
          </a:stretch>
        </p:blipFill>
        <p:spPr>
          <a:xfrm>
            <a:off x="10878553" y="144379"/>
            <a:ext cx="1175083" cy="1175083"/>
          </a:xfrm>
          <a:prstGeom prst="rect">
            <a:avLst/>
          </a:prstGeom>
        </p:spPr>
      </p:pic>
      <p:pic>
        <p:nvPicPr>
          <p:cNvPr id="6" name="Picture 5" descr="A logo of a gear with a red arrow&#10;&#10;Description automatically generated">
            <a:extLst>
              <a:ext uri="{FF2B5EF4-FFF2-40B4-BE49-F238E27FC236}">
                <a16:creationId xmlns:a16="http://schemas.microsoft.com/office/drawing/2014/main" id="{4C3B8F52-42F4-945A-D4E5-F104B43E402E}"/>
              </a:ext>
            </a:extLst>
          </p:cNvPr>
          <p:cNvPicPr>
            <a:picLocks noChangeAspect="1"/>
          </p:cNvPicPr>
          <p:nvPr/>
        </p:nvPicPr>
        <p:blipFill>
          <a:blip r:embed="rId4"/>
          <a:stretch>
            <a:fillRect/>
          </a:stretch>
        </p:blipFill>
        <p:spPr>
          <a:xfrm>
            <a:off x="106279" y="5321967"/>
            <a:ext cx="1487905" cy="1487905"/>
          </a:xfrm>
          <a:prstGeom prst="rect">
            <a:avLst/>
          </a:prstGeom>
        </p:spPr>
      </p:pic>
      <p:sp>
        <p:nvSpPr>
          <p:cNvPr id="3" name="Rectangle 2">
            <a:extLst>
              <a:ext uri="{FF2B5EF4-FFF2-40B4-BE49-F238E27FC236}">
                <a16:creationId xmlns:a16="http://schemas.microsoft.com/office/drawing/2014/main" id="{DDAF78A0-6A86-27B3-AF55-A6192D637CEA}"/>
              </a:ext>
            </a:extLst>
          </p:cNvPr>
          <p:cNvSpPr/>
          <p:nvPr/>
        </p:nvSpPr>
        <p:spPr>
          <a:xfrm>
            <a:off x="5107766" y="2789383"/>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11" name="Rectangle 10">
            <a:extLst>
              <a:ext uri="{FF2B5EF4-FFF2-40B4-BE49-F238E27FC236}">
                <a16:creationId xmlns:a16="http://schemas.microsoft.com/office/drawing/2014/main" id="{BC814429-7204-7519-304F-EBC561DEE556}"/>
              </a:ext>
            </a:extLst>
          </p:cNvPr>
          <p:cNvSpPr/>
          <p:nvPr/>
        </p:nvSpPr>
        <p:spPr>
          <a:xfrm>
            <a:off x="5107765" y="4566916"/>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sp>
        <p:nvSpPr>
          <p:cNvPr id="12" name="Rectangle 11">
            <a:extLst>
              <a:ext uri="{FF2B5EF4-FFF2-40B4-BE49-F238E27FC236}">
                <a16:creationId xmlns:a16="http://schemas.microsoft.com/office/drawing/2014/main" id="{8A5CB8DC-F8EB-9B0D-25F5-4822EE9BF0DF}"/>
              </a:ext>
            </a:extLst>
          </p:cNvPr>
          <p:cNvSpPr/>
          <p:nvPr/>
        </p:nvSpPr>
        <p:spPr>
          <a:xfrm>
            <a:off x="5140424" y="6297746"/>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pic>
        <p:nvPicPr>
          <p:cNvPr id="14" name="Picture 13" descr="A grey computer tower with blue lights&#10;&#10;Description automatically generated">
            <a:extLst>
              <a:ext uri="{FF2B5EF4-FFF2-40B4-BE49-F238E27FC236}">
                <a16:creationId xmlns:a16="http://schemas.microsoft.com/office/drawing/2014/main" id="{FB1C7030-DCD3-B70F-FED8-8CF3B5DD70D7}"/>
              </a:ext>
            </a:extLst>
          </p:cNvPr>
          <p:cNvPicPr>
            <a:picLocks noChangeAspect="1"/>
          </p:cNvPicPr>
          <p:nvPr/>
        </p:nvPicPr>
        <p:blipFill>
          <a:blip r:embed="rId5"/>
          <a:stretch>
            <a:fillRect/>
          </a:stretch>
        </p:blipFill>
        <p:spPr>
          <a:xfrm>
            <a:off x="5140424" y="5020641"/>
            <a:ext cx="1001941" cy="1342659"/>
          </a:xfrm>
          <a:prstGeom prst="rect">
            <a:avLst/>
          </a:prstGeom>
        </p:spPr>
      </p:pic>
      <p:pic>
        <p:nvPicPr>
          <p:cNvPr id="15" name="Picture 14" descr="A red and black silhouette of a person in a hat and hood with a computer&#10;&#10;Description automatically generated">
            <a:extLst>
              <a:ext uri="{FF2B5EF4-FFF2-40B4-BE49-F238E27FC236}">
                <a16:creationId xmlns:a16="http://schemas.microsoft.com/office/drawing/2014/main" id="{2470F1F4-A339-5D31-2B26-F9D4188A91D1}"/>
              </a:ext>
            </a:extLst>
          </p:cNvPr>
          <p:cNvPicPr>
            <a:picLocks noChangeAspect="1"/>
          </p:cNvPicPr>
          <p:nvPr/>
        </p:nvPicPr>
        <p:blipFill>
          <a:blip r:embed="rId6"/>
          <a:stretch>
            <a:fillRect/>
          </a:stretch>
        </p:blipFill>
        <p:spPr>
          <a:xfrm>
            <a:off x="5443490" y="5538893"/>
            <a:ext cx="393700" cy="522410"/>
          </a:xfrm>
          <a:prstGeom prst="rect">
            <a:avLst/>
          </a:prstGeom>
        </p:spPr>
      </p:pic>
      <p:pic>
        <p:nvPicPr>
          <p:cNvPr id="18" name="Picture 17" descr="A computer tower with many different types of servers&#10;&#10;Description automatically generated with medium confidence">
            <a:extLst>
              <a:ext uri="{FF2B5EF4-FFF2-40B4-BE49-F238E27FC236}">
                <a16:creationId xmlns:a16="http://schemas.microsoft.com/office/drawing/2014/main" id="{AB76391B-0984-515C-3064-F10A46A11635}"/>
              </a:ext>
            </a:extLst>
          </p:cNvPr>
          <p:cNvPicPr>
            <a:picLocks noChangeAspect="1"/>
          </p:cNvPicPr>
          <p:nvPr/>
        </p:nvPicPr>
        <p:blipFill>
          <a:blip r:embed="rId7"/>
          <a:stretch>
            <a:fillRect/>
          </a:stretch>
        </p:blipFill>
        <p:spPr>
          <a:xfrm>
            <a:off x="4987735" y="3412442"/>
            <a:ext cx="1228337" cy="1228337"/>
          </a:xfrm>
          <a:prstGeom prst="rect">
            <a:avLst/>
          </a:prstGeom>
        </p:spPr>
      </p:pic>
      <p:pic>
        <p:nvPicPr>
          <p:cNvPr id="21" name="Picture 20" descr="A blue rectangular object with buttons&#10;&#10;Description automatically generated">
            <a:extLst>
              <a:ext uri="{FF2B5EF4-FFF2-40B4-BE49-F238E27FC236}">
                <a16:creationId xmlns:a16="http://schemas.microsoft.com/office/drawing/2014/main" id="{DC61DBD4-0BAC-95F9-7CB6-9B0355907AA3}"/>
              </a:ext>
            </a:extLst>
          </p:cNvPr>
          <p:cNvPicPr>
            <a:picLocks noChangeAspect="1"/>
          </p:cNvPicPr>
          <p:nvPr/>
        </p:nvPicPr>
        <p:blipFill>
          <a:blip r:embed="rId8"/>
          <a:stretch>
            <a:fillRect/>
          </a:stretch>
        </p:blipFill>
        <p:spPr>
          <a:xfrm>
            <a:off x="4857503" y="1529817"/>
            <a:ext cx="1373559" cy="1373559"/>
          </a:xfrm>
          <a:prstGeom prst="rect">
            <a:avLst/>
          </a:prstGeom>
        </p:spPr>
      </p:pic>
      <p:pic>
        <p:nvPicPr>
          <p:cNvPr id="22" name="Picture 21" descr="A red and black silhouette of a person in a hat and hood with a computer&#10;&#10;Description automatically generated">
            <a:extLst>
              <a:ext uri="{FF2B5EF4-FFF2-40B4-BE49-F238E27FC236}">
                <a16:creationId xmlns:a16="http://schemas.microsoft.com/office/drawing/2014/main" id="{4E9DEFCB-5956-FF89-C62D-3EAF8BAF715A}"/>
              </a:ext>
            </a:extLst>
          </p:cNvPr>
          <p:cNvPicPr>
            <a:picLocks noChangeAspect="1"/>
          </p:cNvPicPr>
          <p:nvPr/>
        </p:nvPicPr>
        <p:blipFill>
          <a:blip r:embed="rId6"/>
          <a:stretch>
            <a:fillRect/>
          </a:stretch>
        </p:blipFill>
        <p:spPr>
          <a:xfrm>
            <a:off x="5347432" y="2065193"/>
            <a:ext cx="393700" cy="522410"/>
          </a:xfrm>
          <a:prstGeom prst="rect">
            <a:avLst/>
          </a:prstGeom>
        </p:spPr>
      </p:pic>
      <p:cxnSp>
        <p:nvCxnSpPr>
          <p:cNvPr id="23" name="Straight Arrow Connector 22">
            <a:extLst>
              <a:ext uri="{FF2B5EF4-FFF2-40B4-BE49-F238E27FC236}">
                <a16:creationId xmlns:a16="http://schemas.microsoft.com/office/drawing/2014/main" id="{3D591800-E0EF-D8D2-F96E-ABCEE1ED3082}"/>
              </a:ext>
            </a:extLst>
          </p:cNvPr>
          <p:cNvCxnSpPr>
            <a:cxnSpLocks/>
          </p:cNvCxnSpPr>
          <p:nvPr/>
        </p:nvCxnSpPr>
        <p:spPr>
          <a:xfrm flipH="1">
            <a:off x="3668268" y="2248884"/>
            <a:ext cx="1333131" cy="17398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A4DB4A-C0A3-0D35-95CD-67F23F38E4C4}"/>
              </a:ext>
            </a:extLst>
          </p:cNvPr>
          <p:cNvCxnSpPr>
            <a:cxnSpLocks/>
          </p:cNvCxnSpPr>
          <p:nvPr/>
        </p:nvCxnSpPr>
        <p:spPr>
          <a:xfrm flipH="1" flipV="1">
            <a:off x="3668268" y="4073019"/>
            <a:ext cx="1328613" cy="1385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E09AFB-CECD-2EDF-DFAC-991DDE0B6D2D}"/>
              </a:ext>
            </a:extLst>
          </p:cNvPr>
          <p:cNvCxnSpPr>
            <a:cxnSpLocks/>
          </p:cNvCxnSpPr>
          <p:nvPr/>
        </p:nvCxnSpPr>
        <p:spPr>
          <a:xfrm flipH="1" flipV="1">
            <a:off x="3660494" y="4160265"/>
            <a:ext cx="1336387" cy="172721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16">
            <a:extLst>
              <a:ext uri="{FF2B5EF4-FFF2-40B4-BE49-F238E27FC236}">
                <a16:creationId xmlns:a16="http://schemas.microsoft.com/office/drawing/2014/main" id="{4F74E7E3-B82D-3257-FAD2-E7B515879DE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631" t="16923" r="18842"/>
          <a:stretch/>
        </p:blipFill>
        <p:spPr bwMode="auto">
          <a:xfrm>
            <a:off x="3000454" y="3647560"/>
            <a:ext cx="561447" cy="7580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9F1C648-A94A-3E28-E01B-569409DD28C3}"/>
                  </a:ext>
                </a:extLst>
              </p:cNvPr>
              <p:cNvSpPr txBox="1"/>
              <p:nvPr/>
            </p:nvSpPr>
            <p:spPr>
              <a:xfrm>
                <a:off x="3941530" y="2761384"/>
                <a:ext cx="3871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𝜋</m:t>
                          </m:r>
                        </m:e>
                        <m:sub>
                          <m:r>
                            <a:rPr lang="en-US" sz="2400" b="0" i="1" smtClean="0">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27" name="TextBox 26">
                <a:extLst>
                  <a:ext uri="{FF2B5EF4-FFF2-40B4-BE49-F238E27FC236}">
                    <a16:creationId xmlns:a16="http://schemas.microsoft.com/office/drawing/2014/main" id="{69F1C648-A94A-3E28-E01B-569409DD28C3}"/>
                  </a:ext>
                </a:extLst>
              </p:cNvPr>
              <p:cNvSpPr txBox="1">
                <a:spLocks noRot="1" noChangeAspect="1" noMove="1" noResize="1" noEditPoints="1" noAdjustHandles="1" noChangeArrowheads="1" noChangeShapeType="1" noTextEdit="1"/>
              </p:cNvSpPr>
              <p:nvPr/>
            </p:nvSpPr>
            <p:spPr>
              <a:xfrm>
                <a:off x="3941530" y="2761384"/>
                <a:ext cx="387157" cy="369332"/>
              </a:xfrm>
              <a:prstGeom prst="rect">
                <a:avLst/>
              </a:prstGeom>
              <a:blipFill>
                <a:blip r:embed="rId10"/>
                <a:stretch>
                  <a:fillRect l="-9677" r="-6452"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0EC0B3A-FE23-78F3-A061-3EF2E5A2A04A}"/>
                  </a:ext>
                </a:extLst>
              </p:cNvPr>
              <p:cNvSpPr txBox="1"/>
              <p:nvPr/>
            </p:nvSpPr>
            <p:spPr>
              <a:xfrm>
                <a:off x="4135108" y="3666992"/>
                <a:ext cx="394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𝜋</m:t>
                          </m:r>
                        </m:e>
                        <m:sub>
                          <m:r>
                            <a:rPr lang="en-US" sz="2400" b="0" i="1" smtClean="0">
                              <a:solidFill>
                                <a:srgbClr val="00B050"/>
                              </a:solidFill>
                              <a:latin typeface="Cambria Math" panose="02040503050406030204" pitchFamily="18" charset="0"/>
                            </a:rPr>
                            <m:t>2</m:t>
                          </m:r>
                        </m:sub>
                      </m:sSub>
                    </m:oMath>
                  </m:oMathPara>
                </a14:m>
                <a:endParaRPr lang="en-US" sz="2400" dirty="0">
                  <a:solidFill>
                    <a:srgbClr val="00B050"/>
                  </a:solidFill>
                </a:endParaRPr>
              </a:p>
            </p:txBody>
          </p:sp>
        </mc:Choice>
        <mc:Fallback xmlns="">
          <p:sp>
            <p:nvSpPr>
              <p:cNvPr id="28" name="TextBox 27">
                <a:extLst>
                  <a:ext uri="{FF2B5EF4-FFF2-40B4-BE49-F238E27FC236}">
                    <a16:creationId xmlns:a16="http://schemas.microsoft.com/office/drawing/2014/main" id="{50EC0B3A-FE23-78F3-A061-3EF2E5A2A04A}"/>
                  </a:ext>
                </a:extLst>
              </p:cNvPr>
              <p:cNvSpPr txBox="1">
                <a:spLocks noRot="1" noChangeAspect="1" noMove="1" noResize="1" noEditPoints="1" noAdjustHandles="1" noChangeArrowheads="1" noChangeShapeType="1" noTextEdit="1"/>
              </p:cNvSpPr>
              <p:nvPr/>
            </p:nvSpPr>
            <p:spPr>
              <a:xfrm>
                <a:off x="4135108" y="3666992"/>
                <a:ext cx="394274" cy="369332"/>
              </a:xfrm>
              <a:prstGeom prst="rect">
                <a:avLst/>
              </a:prstGeom>
              <a:blipFill>
                <a:blip r:embed="rId11"/>
                <a:stretch>
                  <a:fillRect l="-9375" r="-625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67C758D-04EF-CB1F-7A36-C7FF485AC507}"/>
                  </a:ext>
                </a:extLst>
              </p:cNvPr>
              <p:cNvSpPr txBox="1"/>
              <p:nvPr/>
            </p:nvSpPr>
            <p:spPr>
              <a:xfrm>
                <a:off x="3961506" y="5020641"/>
                <a:ext cx="4176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accent1"/>
                          </a:solidFill>
                          <a:latin typeface="Cambria Math" panose="02040503050406030204" pitchFamily="18" charset="0"/>
                        </a:rPr>
                        <m:t>𝒅</m:t>
                      </m:r>
                      <m:r>
                        <a:rPr lang="en-US" sz="2400" b="1" i="1" smtClean="0">
                          <a:solidFill>
                            <a:schemeClr val="accent1"/>
                          </a:solidFill>
                          <a:latin typeface="Cambria Math" panose="02040503050406030204" pitchFamily="18" charset="0"/>
                        </a:rPr>
                        <m:t>′</m:t>
                      </m:r>
                    </m:oMath>
                  </m:oMathPara>
                </a14:m>
                <a:endParaRPr lang="en-US" sz="2400" dirty="0"/>
              </a:p>
            </p:txBody>
          </p:sp>
        </mc:Choice>
        <mc:Fallback xmlns="">
          <p:sp>
            <p:nvSpPr>
              <p:cNvPr id="30" name="TextBox 29">
                <a:extLst>
                  <a:ext uri="{FF2B5EF4-FFF2-40B4-BE49-F238E27FC236}">
                    <a16:creationId xmlns:a16="http://schemas.microsoft.com/office/drawing/2014/main" id="{767C758D-04EF-CB1F-7A36-C7FF485AC507}"/>
                  </a:ext>
                </a:extLst>
              </p:cNvPr>
              <p:cNvSpPr txBox="1">
                <a:spLocks noRot="1" noChangeAspect="1" noMove="1" noResize="1" noEditPoints="1" noAdjustHandles="1" noChangeArrowheads="1" noChangeShapeType="1" noTextEdit="1"/>
              </p:cNvSpPr>
              <p:nvPr/>
            </p:nvSpPr>
            <p:spPr>
              <a:xfrm>
                <a:off x="3961506" y="5020641"/>
                <a:ext cx="417668" cy="461665"/>
              </a:xfrm>
              <a:prstGeom prst="rect">
                <a:avLst/>
              </a:prstGeom>
              <a:blipFill>
                <a:blip r:embed="rId12"/>
                <a:stretch>
                  <a:fillRect l="-6061" r="-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E7EDA71-A8C1-92F0-0D72-7D7A92B206A2}"/>
                  </a:ext>
                </a:extLst>
              </p:cNvPr>
              <p:cNvSpPr txBox="1"/>
              <p:nvPr/>
            </p:nvSpPr>
            <p:spPr>
              <a:xfrm>
                <a:off x="30658" y="2823813"/>
                <a:ext cx="2795878" cy="4658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𝒅</m:t>
                      </m:r>
                      <m:r>
                        <a:rPr lang="en-US" sz="2400" b="1" i="1" smtClean="0">
                          <a:solidFill>
                            <a:schemeClr val="tx1"/>
                          </a:solidFill>
                          <a:latin typeface="Cambria Math" panose="02040503050406030204" pitchFamily="18" charset="0"/>
                        </a:rPr>
                        <m:t>= </m:t>
                      </m:r>
                      <m:sSubSup>
                        <m:sSubSupPr>
                          <m:ctrlPr>
                            <a:rPr lang="en-US" sz="2400" i="1" smtClean="0">
                              <a:solidFill>
                                <a:srgbClr val="FF0000"/>
                              </a:solidFill>
                              <a:latin typeface="Cambria Math" panose="02040503050406030204" pitchFamily="18" charset="0"/>
                            </a:rPr>
                          </m:ctrlPr>
                        </m:sSubSupPr>
                        <m:e>
                          <m:r>
                            <a:rPr lang="en-US" sz="2400" b="0" i="1" smtClean="0">
                              <a:solidFill>
                                <a:srgbClr val="FF0000"/>
                              </a:solidFill>
                              <a:latin typeface="Cambria Math" panose="02040503050406030204" pitchFamily="18" charset="0"/>
                              <a:ea typeface="Cambria Math" panose="02040503050406030204" pitchFamily="18" charset="0"/>
                            </a:rPr>
                            <m:t>𝜋</m:t>
                          </m:r>
                        </m:e>
                        <m:sub>
                          <m:r>
                            <a:rPr lang="en-US" sz="2400" b="0" i="1" smtClean="0">
                              <a:solidFill>
                                <a:srgbClr val="FF0000"/>
                              </a:solidFill>
                              <a:latin typeface="Cambria Math" panose="02040503050406030204" pitchFamily="18" charset="0"/>
                            </a:rPr>
                            <m:t>1</m:t>
                          </m:r>
                        </m:sub>
                        <m:sup>
                          <m:r>
                            <a:rPr lang="en-US" sz="2400" b="0" i="1" smtClean="0">
                              <a:solidFill>
                                <a:srgbClr val="FF0000"/>
                              </a:solidFill>
                              <a:latin typeface="Cambria Math" panose="02040503050406030204" pitchFamily="18" charset="0"/>
                            </a:rPr>
                            <m:t>−1</m:t>
                          </m:r>
                        </m:sup>
                      </m:sSubSup>
                      <m:sSubSup>
                        <m:sSubSupPr>
                          <m:ctrlPr>
                            <a:rPr lang="en-US" sz="2400" i="1" smtClean="0">
                              <a:solidFill>
                                <a:srgbClr val="00B050"/>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m:t>
                          </m:r>
                          <m:r>
                            <a:rPr lang="en-US" sz="2400" b="0" i="1">
                              <a:solidFill>
                                <a:srgbClr val="00B050"/>
                              </a:solidFill>
                              <a:latin typeface="Cambria Math" panose="02040503050406030204" pitchFamily="18" charset="0"/>
                              <a:ea typeface="Cambria Math" panose="02040503050406030204" pitchFamily="18" charset="0"/>
                            </a:rPr>
                            <m:t>𝜋</m:t>
                          </m:r>
                        </m:e>
                        <m:sub>
                          <m:r>
                            <a:rPr lang="en-US" sz="2400" b="0" i="1" smtClean="0">
                              <a:solidFill>
                                <a:srgbClr val="00B050"/>
                              </a:solidFill>
                              <a:latin typeface="Cambria Math" panose="02040503050406030204" pitchFamily="18" charset="0"/>
                              <a:ea typeface="Cambria Math" panose="02040503050406030204" pitchFamily="18" charset="0"/>
                            </a:rPr>
                            <m:t>2</m:t>
                          </m:r>
                        </m:sub>
                        <m:sup>
                          <m:r>
                            <a:rPr lang="en-US" sz="2400" b="0" i="1">
                              <a:solidFill>
                                <a:srgbClr val="00B050"/>
                              </a:solidFill>
                              <a:latin typeface="Cambria Math" panose="02040503050406030204" pitchFamily="18" charset="0"/>
                            </a:rPr>
                            <m:t>−1</m:t>
                          </m:r>
                        </m:sup>
                      </m:sSubSup>
                      <m:r>
                        <a:rPr lang="en-US" sz="2400" b="1" i="1" smtClean="0">
                          <a:solidFill>
                            <a:schemeClr val="tx1"/>
                          </a:solidFill>
                          <a:latin typeface="Cambria Math" panose="02040503050406030204" pitchFamily="18" charset="0"/>
                        </a:rPr>
                        <m:t>(</m:t>
                      </m:r>
                      <m:sSup>
                        <m:sSupPr>
                          <m:ctrlPr>
                            <a:rPr lang="en-US" sz="2400" b="1" i="1" smtClean="0">
                              <a:solidFill>
                                <a:schemeClr val="tx1"/>
                              </a:solidFill>
                              <a:latin typeface="Cambria Math" panose="02040503050406030204" pitchFamily="18" charset="0"/>
                            </a:rPr>
                          </m:ctrlPr>
                        </m:sSupPr>
                        <m:e>
                          <m:r>
                            <a:rPr lang="en-US" sz="2400" b="1" i="1" smtClean="0">
                              <a:solidFill>
                                <a:schemeClr val="tx1"/>
                              </a:solidFill>
                              <a:latin typeface="Cambria Math" panose="02040503050406030204" pitchFamily="18" charset="0"/>
                            </a:rPr>
                            <m:t>𝒅</m:t>
                          </m:r>
                        </m:e>
                        <m:sup>
                          <m:r>
                            <a:rPr lang="en-US" sz="2400" b="1" i="1" smtClean="0">
                              <a:solidFill>
                                <a:schemeClr val="tx1"/>
                              </a:solidFill>
                              <a:latin typeface="Cambria Math" panose="02040503050406030204" pitchFamily="18" charset="0"/>
                            </a:rPr>
                            <m:t>′</m:t>
                          </m:r>
                        </m:sup>
                      </m:sSup>
                      <m:r>
                        <a:rPr lang="en-US" sz="2400" b="1" i="1" smtClean="0">
                          <a:solidFill>
                            <a:schemeClr val="tx1"/>
                          </a:solidFill>
                          <a:latin typeface="Cambria Math" panose="02040503050406030204" pitchFamily="18" charset="0"/>
                        </a:rPr>
                        <m:t>))</m:t>
                      </m:r>
                    </m:oMath>
                  </m:oMathPara>
                </a14:m>
                <a:endParaRPr lang="en-US" sz="2400" dirty="0"/>
              </a:p>
            </p:txBody>
          </p:sp>
        </mc:Choice>
        <mc:Fallback xmlns="">
          <p:sp>
            <p:nvSpPr>
              <p:cNvPr id="31" name="TextBox 30">
                <a:extLst>
                  <a:ext uri="{FF2B5EF4-FFF2-40B4-BE49-F238E27FC236}">
                    <a16:creationId xmlns:a16="http://schemas.microsoft.com/office/drawing/2014/main" id="{EE7EDA71-A8C1-92F0-0D72-7D7A92B206A2}"/>
                  </a:ext>
                </a:extLst>
              </p:cNvPr>
              <p:cNvSpPr txBox="1">
                <a:spLocks noRot="1" noChangeAspect="1" noMove="1" noResize="1" noEditPoints="1" noAdjustHandles="1" noChangeArrowheads="1" noChangeShapeType="1" noTextEdit="1"/>
              </p:cNvSpPr>
              <p:nvPr/>
            </p:nvSpPr>
            <p:spPr>
              <a:xfrm>
                <a:off x="30658" y="2823813"/>
                <a:ext cx="2795878" cy="465897"/>
              </a:xfrm>
              <a:prstGeom prst="rect">
                <a:avLst/>
              </a:prstGeom>
              <a:blipFill>
                <a:blip r:embed="rId13"/>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3B60D07-0014-FCC1-E335-94FC5CB78785}"/>
                  </a:ext>
                </a:extLst>
              </p:cNvPr>
              <p:cNvSpPr txBox="1"/>
              <p:nvPr/>
            </p:nvSpPr>
            <p:spPr>
              <a:xfrm>
                <a:off x="389464" y="3323614"/>
                <a:ext cx="1156599" cy="1753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m:t>
                      </m:r>
                      <m:d>
                        <m:dPr>
                          <m:ctrlPr>
                            <a:rPr lang="en-US" sz="2400" i="1" smtClean="0">
                              <a:solidFill>
                                <a:schemeClr val="tx1"/>
                              </a:solidFill>
                              <a:latin typeface="Cambria Math" panose="02040503050406030204" pitchFamily="18" charset="0"/>
                            </a:rPr>
                          </m:ctrlPr>
                        </m:dPr>
                        <m:e>
                          <m:m>
                            <m:mPr>
                              <m:mcs>
                                <m:mc>
                                  <m:mcPr>
                                    <m:count m:val="1"/>
                                    <m:mcJc m:val="center"/>
                                  </m:mcPr>
                                </m:mc>
                              </m:mcs>
                              <m:ctrlPr>
                                <a:rPr lang="en-US" sz="2400" i="1" smtClean="0">
                                  <a:solidFill>
                                    <a:schemeClr val="tx1"/>
                                  </a:solidFill>
                                  <a:latin typeface="Cambria Math" panose="02040503050406030204" pitchFamily="18" charset="0"/>
                                </a:rPr>
                              </m:ctrlPr>
                            </m:mPr>
                            <m:mr>
                              <m:e>
                                <m:r>
                                  <m:rPr>
                                    <m:brk m:alnAt="7"/>
                                  </m:rPr>
                                  <a:rPr lang="en-US" sz="2400" i="1" smtClean="0">
                                    <a:solidFill>
                                      <a:srgbClr val="C00000"/>
                                    </a:solidFill>
                                    <a:latin typeface="Cambria Math" panose="02040503050406030204" pitchFamily="18" charset="0"/>
                                  </a:rPr>
                                  <m:t>⦿</m:t>
                                </m:r>
                              </m:e>
                            </m:mr>
                            <m:mr>
                              <m:e>
                                <m:r>
                                  <a:rPr lang="en-US" sz="2400" i="1" smtClean="0">
                                    <a:solidFill>
                                      <a:srgbClr val="00B0F0"/>
                                    </a:solidFill>
                                    <a:latin typeface="Cambria Math" panose="02040503050406030204" pitchFamily="18" charset="0"/>
                                  </a:rPr>
                                  <m:t>◈</m:t>
                                </m:r>
                              </m:e>
                            </m:mr>
                            <m:mr>
                              <m:e>
                                <m:m>
                                  <m:mPr>
                                    <m:mcs>
                                      <m:mc>
                                        <m:mcPr>
                                          <m:count m:val="1"/>
                                          <m:mcJc m:val="center"/>
                                        </m:mcPr>
                                      </m:mc>
                                    </m:mcs>
                                    <m:ctrlPr>
                                      <a:rPr lang="en-US" sz="2400" i="1" smtClean="0">
                                        <a:solidFill>
                                          <a:schemeClr val="tx1"/>
                                        </a:solidFill>
                                        <a:latin typeface="Cambria Math" panose="02040503050406030204" pitchFamily="18" charset="0"/>
                                      </a:rPr>
                                    </m:ctrlPr>
                                  </m:mPr>
                                  <m:mr>
                                    <m:e/>
                                  </m:mr>
                                  <m:mr>
                                    <m:e>
                                      <m:r>
                                        <a:rPr lang="en-US" sz="2400" i="1" smtClean="0">
                                          <a:solidFill>
                                            <a:schemeClr val="accent6">
                                              <a:lumMod val="75000"/>
                                            </a:schemeClr>
                                          </a:solidFill>
                                          <a:latin typeface="Cambria Math" panose="02040503050406030204" pitchFamily="18" charset="0"/>
                                        </a:rPr>
                                        <m:t>►</m:t>
                                      </m:r>
                                    </m:e>
                                  </m:mr>
                                  <m:mr>
                                    <m:e/>
                                  </m:mr>
                                </m:m>
                              </m:e>
                            </m:mr>
                          </m:m>
                        </m:e>
                      </m:d>
                    </m:oMath>
                  </m:oMathPara>
                </a14:m>
                <a:endParaRPr lang="en-US" sz="2400" dirty="0">
                  <a:solidFill>
                    <a:schemeClr val="tx1"/>
                  </a:solidFill>
                </a:endParaRPr>
              </a:p>
            </p:txBody>
          </p:sp>
        </mc:Choice>
        <mc:Fallback xmlns="">
          <p:sp>
            <p:nvSpPr>
              <p:cNvPr id="32" name="TextBox 31">
                <a:extLst>
                  <a:ext uri="{FF2B5EF4-FFF2-40B4-BE49-F238E27FC236}">
                    <a16:creationId xmlns:a16="http://schemas.microsoft.com/office/drawing/2014/main" id="{93B60D07-0014-FCC1-E335-94FC5CB78785}"/>
                  </a:ext>
                </a:extLst>
              </p:cNvPr>
              <p:cNvSpPr txBox="1">
                <a:spLocks noRot="1" noChangeAspect="1" noMove="1" noResize="1" noEditPoints="1" noAdjustHandles="1" noChangeArrowheads="1" noChangeShapeType="1" noTextEdit="1"/>
              </p:cNvSpPr>
              <p:nvPr/>
            </p:nvSpPr>
            <p:spPr>
              <a:xfrm>
                <a:off x="389464" y="3323614"/>
                <a:ext cx="1156599" cy="1753429"/>
              </a:xfrm>
              <a:prstGeom prst="rect">
                <a:avLst/>
              </a:prstGeom>
              <a:blipFill>
                <a:blip r:embed="rId14"/>
                <a:stretch>
                  <a:fillRect l="-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D987B80-5420-F868-BCB5-1287012E73EB}"/>
                  </a:ext>
                </a:extLst>
              </p:cNvPr>
              <p:cNvSpPr txBox="1"/>
              <p:nvPr/>
            </p:nvSpPr>
            <p:spPr>
              <a:xfrm>
                <a:off x="6324122" y="1368700"/>
                <a:ext cx="5857571" cy="5584862"/>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Search Complexity: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Reader communication: </a:t>
                </a:r>
                <a14:m>
                  <m:oMath xmlns:m="http://schemas.openxmlformats.org/officeDocument/2006/math">
                    <m:r>
                      <a:rPr lang="en-US" sz="2400" b="0" i="1" smtClean="0">
                        <a:solidFill>
                          <a:srgbClr val="002060"/>
                        </a:solidFill>
                        <a:latin typeface="Cambria Math" panose="02040503050406030204" pitchFamily="18" charset="0"/>
                      </a:rPr>
                      <m:t>𝑂</m:t>
                    </m:r>
                    <m:d>
                      <m:dPr>
                        <m:ctrlPr>
                          <a:rPr lang="en-US" sz="2400" b="0" i="1" smtClean="0">
                            <a:solidFill>
                              <a:srgbClr val="002060"/>
                            </a:solidFill>
                            <a:latin typeface="Cambria Math" panose="02040503050406030204" pitchFamily="18" charset="0"/>
                          </a:rPr>
                        </m:ctrlPr>
                      </m:dPr>
                      <m:e>
                        <m:sSub>
                          <m:sSubPr>
                            <m:ctrlPr>
                              <a:rPr lang="en-US" sz="2400" b="0" i="1" smtClean="0">
                                <a:solidFill>
                                  <a:srgbClr val="002060"/>
                                </a:solidFill>
                                <a:latin typeface="Cambria Math" panose="02040503050406030204" pitchFamily="18" charset="0"/>
                              </a:rPr>
                            </m:ctrlPr>
                          </m:sSubPr>
                          <m:e>
                            <m:r>
                              <a:rPr lang="en-US" sz="2400" b="0" i="1" smtClean="0">
                                <a:solidFill>
                                  <a:srgbClr val="002060"/>
                                </a:solidFill>
                                <a:latin typeface="Cambria Math" panose="02040503050406030204" pitchFamily="18" charset="0"/>
                              </a:rPr>
                              <m:t>𝑛</m:t>
                            </m:r>
                          </m:e>
                          <m:sub>
                            <m:r>
                              <a:rPr lang="en-US" sz="2400" b="0" i="1" smtClean="0">
                                <a:solidFill>
                                  <a:srgbClr val="002060"/>
                                </a:solidFill>
                                <a:latin typeface="Cambria Math" panose="02040503050406030204" pitchFamily="18" charset="0"/>
                              </a:rPr>
                              <m:t>𝑠</m:t>
                            </m:r>
                          </m:sub>
                        </m:sSub>
                      </m:e>
                    </m:d>
                  </m:oMath>
                </a14:m>
                <a:r>
                  <a:rPr lang="en-US" sz="2400" dirty="0">
                    <a:solidFill>
                      <a:srgbClr val="002060"/>
                    </a:solidFill>
                    <a:latin typeface="Bierstadt" panose="020B0004020202020204" pitchFamily="34" charset="0"/>
                  </a:rPr>
                  <a:t>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Reader computation: </a:t>
                </a:r>
                <a14:m>
                  <m:oMath xmlns:m="http://schemas.openxmlformats.org/officeDocument/2006/math">
                    <m:r>
                      <a:rPr lang="en-US" sz="2400" b="0" i="1" smtClean="0">
                        <a:solidFill>
                          <a:srgbClr val="002060"/>
                        </a:solidFill>
                        <a:latin typeface="Cambria Math" panose="02040503050406030204" pitchFamily="18" charset="0"/>
                      </a:rPr>
                      <m:t>𝑂</m:t>
                    </m:r>
                    <m:d>
                      <m:dPr>
                        <m:ctrlPr>
                          <a:rPr lang="en-US" sz="2400" b="0" i="1" smtClean="0">
                            <a:solidFill>
                              <a:srgbClr val="002060"/>
                            </a:solidFill>
                            <a:latin typeface="Cambria Math" panose="02040503050406030204" pitchFamily="18" charset="0"/>
                          </a:rPr>
                        </m:ctrlPr>
                      </m:dPr>
                      <m:e>
                        <m:r>
                          <a:rPr lang="en-US" sz="2400" b="0" i="1" smtClean="0">
                            <a:solidFill>
                              <a:srgbClr val="002060"/>
                            </a:solidFill>
                            <a:latin typeface="Cambria Math" panose="02040503050406030204" pitchFamily="18" charset="0"/>
                          </a:rPr>
                          <m:t>𝑁</m:t>
                        </m:r>
                      </m:e>
                    </m:d>
                  </m:oMath>
                </a14:m>
                <a:endParaRPr lang="en-US" sz="2400" dirty="0">
                  <a:solidFill>
                    <a:srgbClr val="002060"/>
                  </a:solidFill>
                  <a:latin typeface="Bierstadt" panose="020B0004020202020204" pitchFamily="34" charset="0"/>
                </a:endParaRP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Server computation: </a:t>
                </a:r>
                <a14:m>
                  <m:oMath xmlns:m="http://schemas.openxmlformats.org/officeDocument/2006/math">
                    <m:r>
                      <a:rPr lang="en-US" sz="2400" i="1">
                        <a:solidFill>
                          <a:srgbClr val="002060"/>
                        </a:solidFill>
                        <a:latin typeface="Cambria Math" panose="02040503050406030204" pitchFamily="18" charset="0"/>
                      </a:rPr>
                      <m:t>𝑂</m:t>
                    </m:r>
                    <m:d>
                      <m:dPr>
                        <m:ctrlPr>
                          <a:rPr lang="en-US" sz="2400" i="1">
                            <a:solidFill>
                              <a:srgbClr val="002060"/>
                            </a:solidFill>
                            <a:latin typeface="Cambria Math" panose="02040503050406030204" pitchFamily="18" charset="0"/>
                          </a:rPr>
                        </m:ctrlPr>
                      </m:dPr>
                      <m:e>
                        <m:r>
                          <a:rPr lang="en-US" sz="2400" i="1">
                            <a:solidFill>
                              <a:srgbClr val="002060"/>
                            </a:solidFill>
                            <a:latin typeface="Cambria Math" panose="02040503050406030204" pitchFamily="18" charset="0"/>
                          </a:rPr>
                          <m:t>𝑁</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𝑚</m:t>
                        </m:r>
                      </m:e>
                    </m:d>
                  </m:oMath>
                </a14:m>
                <a:r>
                  <a:rPr lang="en-US" sz="2400" dirty="0">
                    <a:solidFill>
                      <a:srgbClr val="002060"/>
                    </a:solidFill>
                    <a:latin typeface="Bierstadt" panose="020B0004020202020204" pitchFamily="34" charset="0"/>
                  </a:rPr>
                  <a:t>, including additions and multiplications over small integer numbers</a:t>
                </a:r>
              </a:p>
              <a:p>
                <a:pPr>
                  <a:lnSpc>
                    <a:spcPct val="150000"/>
                  </a:lnSpc>
                </a:pPr>
                <a:r>
                  <a:rPr lang="en-US" sz="2200" b="1" dirty="0">
                    <a:solidFill>
                      <a:srgbClr val="002060"/>
                    </a:solidFill>
                    <a:latin typeface="Bierstadt" panose="020B0004020202020204" pitchFamily="34" charset="0"/>
                  </a:rPr>
                  <a:t>Parameters:</a:t>
                </a:r>
              </a:p>
              <a:p>
                <a:pPr marL="342900" indent="-342900">
                  <a:lnSpc>
                    <a:spcPct val="150000"/>
                  </a:lnSpc>
                  <a:buFont typeface="Arial" panose="020B0604020202020204" pitchFamily="34" charset="0"/>
                  <a:buChar char="•"/>
                </a:pPr>
                <a14:m>
                  <m:oMath xmlns:m="http://schemas.openxmlformats.org/officeDocument/2006/math">
                    <m:sSub>
                      <m:sSubPr>
                        <m:ctrlPr>
                          <a:rPr lang="en-US" sz="2200" i="1">
                            <a:solidFill>
                              <a:srgbClr val="002060"/>
                            </a:solidFill>
                            <a:latin typeface="Cambria Math" panose="02040503050406030204" pitchFamily="18" charset="0"/>
                          </a:rPr>
                        </m:ctrlPr>
                      </m:sSubPr>
                      <m:e>
                        <m:r>
                          <a:rPr lang="en-US" sz="2200" b="0" i="1" smtClean="0">
                            <a:solidFill>
                              <a:srgbClr val="002060"/>
                            </a:solidFill>
                            <a:latin typeface="Cambria Math" panose="02040503050406030204" pitchFamily="18" charset="0"/>
                          </a:rPr>
                          <m:t>𝑛</m:t>
                        </m:r>
                      </m:e>
                      <m:sub>
                        <m:r>
                          <a:rPr lang="en-US" sz="2200" i="1">
                            <a:solidFill>
                              <a:srgbClr val="002060"/>
                            </a:solidFill>
                            <a:latin typeface="Cambria Math" panose="02040503050406030204" pitchFamily="18" charset="0"/>
                          </a:rPr>
                          <m:t>𝑠</m:t>
                        </m:r>
                      </m:sub>
                    </m:sSub>
                    <m:r>
                      <a:rPr lang="en-US" sz="2200">
                        <a:solidFill>
                          <a:srgbClr val="002060"/>
                        </a:solidFill>
                        <a:latin typeface="Cambria Math" panose="02040503050406030204" pitchFamily="18" charset="0"/>
                      </a:rPr>
                      <m:t>: </m:t>
                    </m:r>
                  </m:oMath>
                </a14:m>
                <a:r>
                  <a:rPr lang="en-US" sz="2200" dirty="0">
                    <a:solidFill>
                      <a:srgbClr val="002060"/>
                    </a:solidFill>
                    <a:latin typeface="Bierstadt" panose="020B0004020202020204" pitchFamily="34" charset="0"/>
                  </a:rPr>
                  <a:t>search result size</a:t>
                </a:r>
                <a:endParaRPr lang="en-US" sz="2200" b="0" i="1" dirty="0">
                  <a:solidFill>
                    <a:srgbClr val="002060"/>
                  </a:solidFill>
                  <a:latin typeface="Cambria Math" panose="02040503050406030204" pitchFamily="18" charset="0"/>
                </a:endParaRPr>
              </a:p>
              <a:p>
                <a:pPr marL="342900" indent="-342900">
                  <a:lnSpc>
                    <a:spcPct val="150000"/>
                  </a:lnSpc>
                  <a:buFont typeface="Arial" panose="020B0604020202020204" pitchFamily="34" charset="0"/>
                  <a:buChar char="•"/>
                </a:pPr>
                <a14:m>
                  <m:oMath xmlns:m="http://schemas.openxmlformats.org/officeDocument/2006/math">
                    <m:r>
                      <a:rPr lang="en-US" sz="2200" b="0" i="1" smtClean="0">
                        <a:solidFill>
                          <a:srgbClr val="002060"/>
                        </a:solidFill>
                        <a:latin typeface="Cambria Math" panose="02040503050406030204" pitchFamily="18" charset="0"/>
                      </a:rPr>
                      <m:t>𝑚</m:t>
                    </m:r>
                    <m:r>
                      <a:rPr lang="en-US" sz="2200" b="0" i="1" smtClean="0">
                        <a:solidFill>
                          <a:srgbClr val="002060"/>
                        </a:solidFill>
                        <a:latin typeface="Cambria Math" panose="02040503050406030204" pitchFamily="18" charset="0"/>
                      </a:rPr>
                      <m:t>:</m:t>
                    </m:r>
                  </m:oMath>
                </a14:m>
                <a:r>
                  <a:rPr lang="en-US" sz="2200" dirty="0">
                    <a:solidFill>
                      <a:srgbClr val="002060"/>
                    </a:solidFill>
                    <a:latin typeface="Bierstadt" panose="020B0004020202020204" pitchFamily="34" charset="0"/>
                  </a:rPr>
                  <a:t> Bloom filter size</a:t>
                </a:r>
              </a:p>
              <a:p>
                <a:pPr marL="342900" indent="-342900">
                  <a:lnSpc>
                    <a:spcPct val="150000"/>
                  </a:lnSpc>
                  <a:buFont typeface="Arial" panose="020B0604020202020204" pitchFamily="34" charset="0"/>
                  <a:buChar char="•"/>
                </a:pPr>
                <a14:m>
                  <m:oMath xmlns:m="http://schemas.openxmlformats.org/officeDocument/2006/math">
                    <m:r>
                      <a:rPr lang="en-US" sz="2200" i="1">
                        <a:solidFill>
                          <a:srgbClr val="002060"/>
                        </a:solidFill>
                        <a:latin typeface="Cambria Math" panose="02040503050406030204" pitchFamily="18" charset="0"/>
                      </a:rPr>
                      <m:t>𝑁</m:t>
                    </m:r>
                    <m:r>
                      <a:rPr lang="en-US" sz="2200">
                        <a:solidFill>
                          <a:srgbClr val="002060"/>
                        </a:solidFill>
                        <a:latin typeface="Cambria Math" panose="02040503050406030204" pitchFamily="18" charset="0"/>
                      </a:rPr>
                      <m:t>:#</m:t>
                    </m:r>
                  </m:oMath>
                </a14:m>
                <a:r>
                  <a:rPr lang="en-US" sz="2200" dirty="0">
                    <a:solidFill>
                      <a:srgbClr val="002060"/>
                    </a:solidFill>
                    <a:latin typeface="Bierstadt" panose="020B0004020202020204" pitchFamily="34" charset="0"/>
                  </a:rPr>
                  <a:t>documents</a:t>
                </a:r>
              </a:p>
            </p:txBody>
          </p:sp>
        </mc:Choice>
        <mc:Fallback xmlns="">
          <p:sp>
            <p:nvSpPr>
              <p:cNvPr id="33" name="TextBox 32">
                <a:extLst>
                  <a:ext uri="{FF2B5EF4-FFF2-40B4-BE49-F238E27FC236}">
                    <a16:creationId xmlns:a16="http://schemas.microsoft.com/office/drawing/2014/main" id="{9D987B80-5420-F868-BCB5-1287012E73EB}"/>
                  </a:ext>
                </a:extLst>
              </p:cNvPr>
              <p:cNvSpPr txBox="1">
                <a:spLocks noRot="1" noChangeAspect="1" noMove="1" noResize="1" noEditPoints="1" noAdjustHandles="1" noChangeArrowheads="1" noChangeShapeType="1" noTextEdit="1"/>
              </p:cNvSpPr>
              <p:nvPr/>
            </p:nvSpPr>
            <p:spPr>
              <a:xfrm>
                <a:off x="6324122" y="1368700"/>
                <a:ext cx="5857571" cy="5584862"/>
              </a:xfrm>
              <a:prstGeom prst="rect">
                <a:avLst/>
              </a:prstGeom>
              <a:blipFill>
                <a:blip r:embed="rId15"/>
                <a:stretch>
                  <a:fillRect l="-1512" r="-1728"/>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E3C5DAE8-7344-8326-51AB-B8086F01E7A7}"/>
              </a:ext>
            </a:extLst>
          </p:cNvPr>
          <p:cNvCxnSpPr/>
          <p:nvPr/>
        </p:nvCxnSpPr>
        <p:spPr>
          <a:xfrm>
            <a:off x="451181" y="4393952"/>
            <a:ext cx="1301262" cy="0"/>
          </a:xfrm>
          <a:prstGeom prst="line">
            <a:avLst/>
          </a:prstGeom>
          <a:ln w="28575">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B19DBC3-63D4-0678-81AF-AE9B96E24592}"/>
              </a:ext>
            </a:extLst>
          </p:cNvPr>
          <p:cNvCxnSpPr/>
          <p:nvPr/>
        </p:nvCxnSpPr>
        <p:spPr>
          <a:xfrm>
            <a:off x="1881554" y="4427818"/>
            <a:ext cx="0" cy="593095"/>
          </a:xfrm>
          <a:prstGeom prst="straightConnector1">
            <a:avLst/>
          </a:prstGeom>
          <a:ln w="127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055354F-1C44-2A20-3F32-E5C987545A91}"/>
              </a:ext>
            </a:extLst>
          </p:cNvPr>
          <p:cNvSpPr txBox="1"/>
          <p:nvPr/>
        </p:nvSpPr>
        <p:spPr>
          <a:xfrm>
            <a:off x="1869936" y="4585854"/>
            <a:ext cx="1646413" cy="369332"/>
          </a:xfrm>
          <a:prstGeom prst="rect">
            <a:avLst/>
          </a:prstGeom>
          <a:noFill/>
        </p:spPr>
        <p:txBody>
          <a:bodyPr wrap="none" rtlCol="0">
            <a:spAutoFit/>
          </a:bodyPr>
          <a:lstStyle/>
          <a:p>
            <a:r>
              <a:rPr lang="en-US" dirty="0">
                <a:solidFill>
                  <a:srgbClr val="7030A0"/>
                </a:solidFill>
                <a:latin typeface="Bierstadt" panose="020B0004020202020204" pitchFamily="34" charset="0"/>
              </a:rPr>
              <a:t>Padded values</a:t>
            </a:r>
          </a:p>
        </p:txBody>
      </p:sp>
      <p:pic>
        <p:nvPicPr>
          <p:cNvPr id="40" name="Picture 39" descr="A yellow and orange eraser&#10;&#10;Description automatically generated">
            <a:extLst>
              <a:ext uri="{FF2B5EF4-FFF2-40B4-BE49-F238E27FC236}">
                <a16:creationId xmlns:a16="http://schemas.microsoft.com/office/drawing/2014/main" id="{2B67A329-5C09-5ECD-8620-46AE67D87949}"/>
              </a:ext>
            </a:extLst>
          </p:cNvPr>
          <p:cNvPicPr>
            <a:picLocks noChangeAspect="1"/>
          </p:cNvPicPr>
          <p:nvPr/>
        </p:nvPicPr>
        <p:blipFill>
          <a:blip r:embed="rId16"/>
          <a:stretch>
            <a:fillRect/>
          </a:stretch>
        </p:blipFill>
        <p:spPr>
          <a:xfrm>
            <a:off x="421351" y="4362312"/>
            <a:ext cx="959655" cy="959655"/>
          </a:xfrm>
          <a:prstGeom prst="rect">
            <a:avLst/>
          </a:prstGeom>
        </p:spPr>
      </p:pic>
    </p:spTree>
    <p:extLst>
      <p:ext uri="{BB962C8B-B14F-4D97-AF65-F5344CB8AC3E}">
        <p14:creationId xmlns:p14="http://schemas.microsoft.com/office/powerpoint/2010/main" val="148194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25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25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25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250"/>
                                        <p:tgtEl>
                                          <p:spTgt spid="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25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25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25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25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250"/>
                                        <p:tgtEl>
                                          <p:spTgt spid="27"/>
                                        </p:tgtEl>
                                      </p:cBhvr>
                                    </p:animEffect>
                                  </p:childTnLst>
                                </p:cTn>
                              </p:par>
                              <p:par>
                                <p:cTn id="34" presetID="3"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250"/>
                                        <p:tgtEl>
                                          <p:spTgt spid="2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linds(horizontal)">
                                      <p:cBhvr>
                                        <p:cTn id="39" dur="250"/>
                                        <p:tgtEl>
                                          <p:spTgt spid="28"/>
                                        </p:tgtEl>
                                      </p:cBhvr>
                                    </p:animEffect>
                                  </p:childTnLst>
                                </p:cTn>
                              </p:par>
                              <p:par>
                                <p:cTn id="40" presetID="3" presetClass="entr" presetSubtype="1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250"/>
                                        <p:tgtEl>
                                          <p:spTgt spid="24"/>
                                        </p:tgtEl>
                                      </p:cBhvr>
                                    </p:animEffect>
                                  </p:childTnLst>
                                </p:cTn>
                              </p:par>
                              <p:par>
                                <p:cTn id="43" presetID="3" presetClass="entr" presetSubtype="1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linds(horizontal)">
                                      <p:cBhvr>
                                        <p:cTn id="45" dur="250"/>
                                        <p:tgtEl>
                                          <p:spTgt spid="2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linds(horizontal)">
                                      <p:cBhvr>
                                        <p:cTn id="48" dur="250"/>
                                        <p:tgtEl>
                                          <p:spTgt spid="30"/>
                                        </p:tgtEl>
                                      </p:cBhvr>
                                    </p:animEffect>
                                  </p:childTnLst>
                                </p:cTn>
                              </p:par>
                              <p:par>
                                <p:cTn id="49" presetID="3" presetClass="entr" presetSubtype="1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linds(horizontal)">
                                      <p:cBhvr>
                                        <p:cTn id="51" dur="25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250"/>
                                        <p:tgtEl>
                                          <p:spTgt spid="3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25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linds(horizontal)">
                                      <p:cBhvr>
                                        <p:cTn id="64" dur="250"/>
                                        <p:tgtEl>
                                          <p:spTgt spid="3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linds(horizontal)">
                                      <p:cBhvr>
                                        <p:cTn id="67" dur="250"/>
                                        <p:tgtEl>
                                          <p:spTgt spid="38"/>
                                        </p:tgtEl>
                                      </p:cBhvr>
                                    </p:animEffect>
                                  </p:childTnLst>
                                </p:cTn>
                              </p:par>
                              <p:par>
                                <p:cTn id="68" presetID="3" presetClass="entr" presetSubtype="1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linds(horizontal)">
                                      <p:cBhvr>
                                        <p:cTn id="70" dur="25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linds(horizontal)">
                                      <p:cBhvr>
                                        <p:cTn id="75" dur="25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blinds(horizontal)">
                                      <p:cBhvr>
                                        <p:cTn id="80"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7" grpId="0"/>
      <p:bldP spid="28" grpId="0"/>
      <p:bldP spid="30" grpId="0"/>
      <p:bldP spid="31" grpId="0"/>
      <p:bldP spid="32" grpId="0"/>
      <p:bldP spid="33"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Permission Revocation</a:t>
            </a:r>
          </a:p>
        </p:txBody>
      </p:sp>
      <p:sp>
        <p:nvSpPr>
          <p:cNvPr id="15" name="Slide Number Placeholder 14">
            <a:extLst>
              <a:ext uri="{FF2B5EF4-FFF2-40B4-BE49-F238E27FC236}">
                <a16:creationId xmlns:a16="http://schemas.microsoft.com/office/drawing/2014/main" id="{5F0DB100-CF71-110D-7A05-C3A4035C2F9B}"/>
              </a:ext>
            </a:extLst>
          </p:cNvPr>
          <p:cNvSpPr>
            <a:spLocks noGrp="1"/>
          </p:cNvSpPr>
          <p:nvPr>
            <p:ph type="sldNum" sz="quarter" idx="12"/>
          </p:nvPr>
        </p:nvSpPr>
        <p:spPr/>
        <p:txBody>
          <a:bodyPr/>
          <a:lstStyle/>
          <a:p>
            <a:fld id="{C2D47E1E-16B8-6B43-8345-A36FFC908F81}" type="slidenum">
              <a:rPr lang="en-US" smtClean="0"/>
              <a:t>16</a:t>
            </a:fld>
            <a:endParaRPr lang="en-US"/>
          </a:p>
        </p:txBody>
      </p:sp>
      <p:pic>
        <p:nvPicPr>
          <p:cNvPr id="4" name="Picture 3" descr="A computer with a red and yellow sign on the screen&#10;&#10;Description automatically generated">
            <a:extLst>
              <a:ext uri="{FF2B5EF4-FFF2-40B4-BE49-F238E27FC236}">
                <a16:creationId xmlns:a16="http://schemas.microsoft.com/office/drawing/2014/main" id="{4C48F5C9-5B64-A21F-552B-8B34521AE8A6}"/>
              </a:ext>
            </a:extLst>
          </p:cNvPr>
          <p:cNvPicPr>
            <a:picLocks noChangeAspect="1"/>
          </p:cNvPicPr>
          <p:nvPr/>
        </p:nvPicPr>
        <p:blipFill>
          <a:blip r:embed="rId3"/>
          <a:stretch>
            <a:fillRect/>
          </a:stretch>
        </p:blipFill>
        <p:spPr>
          <a:xfrm>
            <a:off x="6639648" y="504531"/>
            <a:ext cx="1046749" cy="1046749"/>
          </a:xfrm>
          <a:prstGeom prst="rect">
            <a:avLst/>
          </a:prstGeom>
        </p:spPr>
      </p:pic>
      <p:sp>
        <p:nvSpPr>
          <p:cNvPr id="3" name="TextBox 2">
            <a:extLst>
              <a:ext uri="{FF2B5EF4-FFF2-40B4-BE49-F238E27FC236}">
                <a16:creationId xmlns:a16="http://schemas.microsoft.com/office/drawing/2014/main" id="{FBBDDC06-A523-8C38-FF50-0743D0F32E24}"/>
              </a:ext>
            </a:extLst>
          </p:cNvPr>
          <p:cNvSpPr txBox="1"/>
          <p:nvPr/>
        </p:nvSpPr>
        <p:spPr>
          <a:xfrm>
            <a:off x="838200" y="1672817"/>
            <a:ext cx="8963025" cy="600164"/>
          </a:xfrm>
          <a:prstGeom prst="rect">
            <a:avLst/>
          </a:prstGeom>
          <a:noFill/>
        </p:spPr>
        <p:txBody>
          <a:bodyPr wrap="square" rtlCol="0">
            <a:spAutoFit/>
          </a:bodyPr>
          <a:lstStyle/>
          <a:p>
            <a:pPr>
              <a:lnSpc>
                <a:spcPct val="150000"/>
              </a:lnSpc>
            </a:pPr>
            <a:r>
              <a:rPr lang="en-US" sz="2400" dirty="0">
                <a:solidFill>
                  <a:srgbClr val="002060"/>
                </a:solidFill>
                <a:latin typeface="Bierstadt" panose="020B0004020202020204" pitchFamily="34" charset="0"/>
              </a:rPr>
              <a:t>A writer needs to revoke the reader's search permission </a:t>
            </a:r>
          </a:p>
        </p:txBody>
      </p:sp>
      <p:sp>
        <p:nvSpPr>
          <p:cNvPr id="5" name="TextBox 4">
            <a:extLst>
              <a:ext uri="{FF2B5EF4-FFF2-40B4-BE49-F238E27FC236}">
                <a16:creationId xmlns:a16="http://schemas.microsoft.com/office/drawing/2014/main" id="{21424780-818F-95C0-D33A-2F6244C815F3}"/>
              </a:ext>
            </a:extLst>
          </p:cNvPr>
          <p:cNvSpPr txBox="1"/>
          <p:nvPr/>
        </p:nvSpPr>
        <p:spPr>
          <a:xfrm>
            <a:off x="838198" y="2844711"/>
            <a:ext cx="9634540" cy="170816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Key rotation: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A good practice recommended by Google, Microsoft, or Amazon</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Mandated by regulations: </a:t>
            </a:r>
            <a:r>
              <a:rPr lang="en-US" sz="2400" i="1" dirty="0">
                <a:solidFill>
                  <a:srgbClr val="7030A0"/>
                </a:solidFill>
                <a:latin typeface="Bierstadt" panose="020B0004020202020204" pitchFamily="34" charset="0"/>
              </a:rPr>
              <a:t>NIST.SP.800-57pt1r4</a:t>
            </a:r>
            <a:r>
              <a:rPr lang="en-US" sz="2400" dirty="0">
                <a:solidFill>
                  <a:srgbClr val="002060"/>
                </a:solidFill>
                <a:latin typeface="Bierstadt" panose="020B0004020202020204" pitchFamily="34" charset="0"/>
              </a:rPr>
              <a:t>,</a:t>
            </a:r>
            <a:r>
              <a:rPr lang="en-US" sz="2400" i="1" dirty="0">
                <a:solidFill>
                  <a:srgbClr val="7030A0"/>
                </a:solidFill>
                <a:latin typeface="Bierstadt" panose="020B0004020202020204" pitchFamily="34" charset="0"/>
              </a:rPr>
              <a:t> PCI-DSS-v4-0</a:t>
            </a:r>
          </a:p>
        </p:txBody>
      </p:sp>
      <p:sp>
        <p:nvSpPr>
          <p:cNvPr id="7" name="TextBox 6">
            <a:extLst>
              <a:ext uri="{FF2B5EF4-FFF2-40B4-BE49-F238E27FC236}">
                <a16:creationId xmlns:a16="http://schemas.microsoft.com/office/drawing/2014/main" id="{9BF4358E-80D8-8F65-126E-865E9E7C2B77}"/>
              </a:ext>
            </a:extLst>
          </p:cNvPr>
          <p:cNvSpPr txBox="1"/>
          <p:nvPr/>
        </p:nvSpPr>
        <p:spPr>
          <a:xfrm>
            <a:off x="1438529" y="2403639"/>
            <a:ext cx="6100762" cy="461665"/>
          </a:xfrm>
          <a:prstGeom prst="rect">
            <a:avLst/>
          </a:prstGeom>
          <a:noFill/>
        </p:spPr>
        <p:txBody>
          <a:bodyPr wrap="square">
            <a:spAutoFit/>
          </a:bodyPr>
          <a:lstStyle/>
          <a:p>
            <a:r>
              <a:rPr lang="en-US" sz="2400" dirty="0">
                <a:solidFill>
                  <a:srgbClr val="002060"/>
                </a:solidFill>
                <a:latin typeface="Bierstadt" panose="020B0004020202020204" pitchFamily="34" charset="0"/>
              </a:rPr>
              <a:t>Re-encrypt its search index </a:t>
            </a:r>
            <a:endParaRPr lang="en-US" sz="2400" dirty="0"/>
          </a:p>
        </p:txBody>
      </p:sp>
      <p:cxnSp>
        <p:nvCxnSpPr>
          <p:cNvPr id="9" name="Straight Arrow Connector 8">
            <a:extLst>
              <a:ext uri="{FF2B5EF4-FFF2-40B4-BE49-F238E27FC236}">
                <a16:creationId xmlns:a16="http://schemas.microsoft.com/office/drawing/2014/main" id="{7D34C0DF-5A5D-E237-5565-EAED87FA1ECF}"/>
              </a:ext>
            </a:extLst>
          </p:cNvPr>
          <p:cNvCxnSpPr>
            <a:cxnSpLocks/>
          </p:cNvCxnSpPr>
          <p:nvPr/>
        </p:nvCxnSpPr>
        <p:spPr>
          <a:xfrm>
            <a:off x="938214" y="2634471"/>
            <a:ext cx="461962"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green and red circle with icons&#10;&#10;Description automatically generated">
            <a:extLst>
              <a:ext uri="{FF2B5EF4-FFF2-40B4-BE49-F238E27FC236}">
                <a16:creationId xmlns:a16="http://schemas.microsoft.com/office/drawing/2014/main" id="{DA2BEC36-E9D8-49BE-9D01-B35EA3B536C3}"/>
              </a:ext>
            </a:extLst>
          </p:cNvPr>
          <p:cNvPicPr>
            <a:picLocks noChangeAspect="1"/>
          </p:cNvPicPr>
          <p:nvPr/>
        </p:nvPicPr>
        <p:blipFill>
          <a:blip r:embed="rId4"/>
          <a:stretch>
            <a:fillRect/>
          </a:stretch>
        </p:blipFill>
        <p:spPr>
          <a:xfrm>
            <a:off x="9458825" y="1847919"/>
            <a:ext cx="1046749" cy="105541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9512A119-4DF6-E621-F655-76D75C89AD32}"/>
              </a:ext>
            </a:extLst>
          </p:cNvPr>
          <p:cNvPicPr>
            <a:picLocks noChangeAspect="1"/>
          </p:cNvPicPr>
          <p:nvPr/>
        </p:nvPicPr>
        <p:blipFill>
          <a:blip r:embed="rId5"/>
          <a:stretch>
            <a:fillRect/>
          </a:stretch>
        </p:blipFill>
        <p:spPr>
          <a:xfrm flipH="1">
            <a:off x="9039400" y="4773721"/>
            <a:ext cx="811395" cy="81139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75D49B61-2ED3-51A5-A415-97274F8107AC}"/>
              </a:ext>
            </a:extLst>
          </p:cNvPr>
          <p:cNvPicPr>
            <a:picLocks noChangeAspect="1"/>
          </p:cNvPicPr>
          <p:nvPr/>
        </p:nvPicPr>
        <p:blipFill>
          <a:blip r:embed="rId5"/>
          <a:stretch>
            <a:fillRect/>
          </a:stretch>
        </p:blipFill>
        <p:spPr>
          <a:xfrm flipH="1">
            <a:off x="10755769" y="5417182"/>
            <a:ext cx="811395" cy="811395"/>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3EB54F2D-5050-A7F9-5D1E-629B41E43027}"/>
              </a:ext>
            </a:extLst>
          </p:cNvPr>
          <p:cNvPicPr>
            <a:picLocks noChangeAspect="1"/>
          </p:cNvPicPr>
          <p:nvPr/>
        </p:nvPicPr>
        <p:blipFill>
          <a:blip r:embed="rId5"/>
          <a:stretch>
            <a:fillRect/>
          </a:stretch>
        </p:blipFill>
        <p:spPr>
          <a:xfrm flipH="1">
            <a:off x="7252326" y="5471248"/>
            <a:ext cx="811395" cy="811395"/>
          </a:xfrm>
          <a:prstGeom prst="rect">
            <a:avLst/>
          </a:prstGeom>
        </p:spPr>
      </p:pic>
      <p:sp>
        <p:nvSpPr>
          <p:cNvPr id="17" name="Rectangle 16">
            <a:extLst>
              <a:ext uri="{FF2B5EF4-FFF2-40B4-BE49-F238E27FC236}">
                <a16:creationId xmlns:a16="http://schemas.microsoft.com/office/drawing/2014/main" id="{FB893C84-878E-8742-20DF-3BBCB732CCAA}"/>
              </a:ext>
            </a:extLst>
          </p:cNvPr>
          <p:cNvSpPr/>
          <p:nvPr/>
        </p:nvSpPr>
        <p:spPr>
          <a:xfrm>
            <a:off x="8997691" y="4435428"/>
            <a:ext cx="1001941" cy="369332"/>
          </a:xfrm>
          <a:prstGeom prst="rect">
            <a:avLst/>
          </a:prstGeom>
        </p:spPr>
        <p:txBody>
          <a:bodyPr wrap="none">
            <a:spAutoFit/>
          </a:bodyPr>
          <a:lstStyle/>
          <a:p>
            <a:r>
              <a:rPr lang="en-US" dirty="0">
                <a:solidFill>
                  <a:srgbClr val="FF0000"/>
                </a:solidFill>
                <a:latin typeface="Bierstadt" panose="020B0004020202020204" pitchFamily="34" charset="0"/>
              </a:rPr>
              <a:t>Server 1</a:t>
            </a:r>
          </a:p>
        </p:txBody>
      </p:sp>
      <p:sp>
        <p:nvSpPr>
          <p:cNvPr id="18" name="Rectangle 17">
            <a:extLst>
              <a:ext uri="{FF2B5EF4-FFF2-40B4-BE49-F238E27FC236}">
                <a16:creationId xmlns:a16="http://schemas.microsoft.com/office/drawing/2014/main" id="{8EFF3F30-7E51-4AB9-E748-132A831F0805}"/>
              </a:ext>
            </a:extLst>
          </p:cNvPr>
          <p:cNvSpPr/>
          <p:nvPr/>
        </p:nvSpPr>
        <p:spPr>
          <a:xfrm>
            <a:off x="10683288" y="6154953"/>
            <a:ext cx="1001941" cy="369332"/>
          </a:xfrm>
          <a:prstGeom prst="rect">
            <a:avLst/>
          </a:prstGeom>
        </p:spPr>
        <p:txBody>
          <a:bodyPr wrap="none">
            <a:spAutoFit/>
          </a:bodyPr>
          <a:lstStyle/>
          <a:p>
            <a:r>
              <a:rPr lang="en-US" dirty="0">
                <a:solidFill>
                  <a:schemeClr val="accent1"/>
                </a:solidFill>
                <a:latin typeface="Bierstadt" panose="020B0004020202020204" pitchFamily="34" charset="0"/>
              </a:rPr>
              <a:t>Server 3</a:t>
            </a:r>
          </a:p>
        </p:txBody>
      </p:sp>
      <p:sp>
        <p:nvSpPr>
          <p:cNvPr id="19" name="Rectangle 18">
            <a:extLst>
              <a:ext uri="{FF2B5EF4-FFF2-40B4-BE49-F238E27FC236}">
                <a16:creationId xmlns:a16="http://schemas.microsoft.com/office/drawing/2014/main" id="{9D79342C-B6E2-A3D8-5F0F-9C46ADDEEB1A}"/>
              </a:ext>
            </a:extLst>
          </p:cNvPr>
          <p:cNvSpPr/>
          <p:nvPr/>
        </p:nvSpPr>
        <p:spPr>
          <a:xfrm>
            <a:off x="7252326" y="6225170"/>
            <a:ext cx="1001941" cy="369332"/>
          </a:xfrm>
          <a:prstGeom prst="rect">
            <a:avLst/>
          </a:prstGeom>
        </p:spPr>
        <p:txBody>
          <a:bodyPr wrap="none">
            <a:spAutoFit/>
          </a:bodyPr>
          <a:lstStyle/>
          <a:p>
            <a:r>
              <a:rPr lang="en-US" dirty="0">
                <a:solidFill>
                  <a:srgbClr val="00B050"/>
                </a:solidFill>
                <a:latin typeface="Bierstadt" panose="020B0004020202020204" pitchFamily="34" charset="0"/>
              </a:rPr>
              <a:t>Server 2</a:t>
            </a:r>
          </a:p>
        </p:txBody>
      </p:sp>
      <p:cxnSp>
        <p:nvCxnSpPr>
          <p:cNvPr id="22" name="Straight Arrow Connector 21">
            <a:extLst>
              <a:ext uri="{FF2B5EF4-FFF2-40B4-BE49-F238E27FC236}">
                <a16:creationId xmlns:a16="http://schemas.microsoft.com/office/drawing/2014/main" id="{9CB3B21C-2E5F-6730-CF87-E54DA45F9101}"/>
              </a:ext>
            </a:extLst>
          </p:cNvPr>
          <p:cNvCxnSpPr>
            <a:cxnSpLocks/>
          </p:cNvCxnSpPr>
          <p:nvPr/>
        </p:nvCxnSpPr>
        <p:spPr>
          <a:xfrm>
            <a:off x="8355974" y="5854045"/>
            <a:ext cx="2162852"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CCAD487-3693-6C52-1425-15DF83B31587}"/>
              </a:ext>
            </a:extLst>
          </p:cNvPr>
          <p:cNvCxnSpPr>
            <a:endCxn id="13" idx="3"/>
          </p:cNvCxnSpPr>
          <p:nvPr/>
        </p:nvCxnSpPr>
        <p:spPr>
          <a:xfrm flipV="1">
            <a:off x="8342722" y="5179419"/>
            <a:ext cx="696678" cy="40569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EDADD32-977D-63F2-4903-76EFB625CC90}"/>
              </a:ext>
            </a:extLst>
          </p:cNvPr>
          <p:cNvCxnSpPr>
            <a:stCxn id="13" idx="1"/>
          </p:cNvCxnSpPr>
          <p:nvPr/>
        </p:nvCxnSpPr>
        <p:spPr>
          <a:xfrm>
            <a:off x="9850795" y="5179419"/>
            <a:ext cx="726079" cy="40569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9" name="Picture 20" descr="Related image">
            <a:extLst>
              <a:ext uri="{FF2B5EF4-FFF2-40B4-BE49-F238E27FC236}">
                <a16:creationId xmlns:a16="http://schemas.microsoft.com/office/drawing/2014/main" id="{C15653DC-0C54-BDC5-27BE-F3F429B21B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376" t="16923" r="18841"/>
          <a:stretch/>
        </p:blipFill>
        <p:spPr bwMode="auto">
          <a:xfrm>
            <a:off x="2490047" y="5246993"/>
            <a:ext cx="696678" cy="9522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C27F668-624C-EF0C-227C-3D4D57D4546F}"/>
              </a:ext>
            </a:extLst>
          </p:cNvPr>
          <p:cNvSpPr txBox="1"/>
          <p:nvPr/>
        </p:nvSpPr>
        <p:spPr>
          <a:xfrm>
            <a:off x="2241427" y="6308079"/>
            <a:ext cx="1193917"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A writer</a:t>
            </a:r>
          </a:p>
        </p:txBody>
      </p:sp>
      <p:cxnSp>
        <p:nvCxnSpPr>
          <p:cNvPr id="32" name="Straight Arrow Connector 31">
            <a:extLst>
              <a:ext uri="{FF2B5EF4-FFF2-40B4-BE49-F238E27FC236}">
                <a16:creationId xmlns:a16="http://schemas.microsoft.com/office/drawing/2014/main" id="{B372945D-1A79-C8C3-E4F4-84074B0C4338}"/>
              </a:ext>
            </a:extLst>
          </p:cNvPr>
          <p:cNvCxnSpPr/>
          <p:nvPr/>
        </p:nvCxnSpPr>
        <p:spPr>
          <a:xfrm>
            <a:off x="3435344" y="5723102"/>
            <a:ext cx="3609146" cy="0"/>
          </a:xfrm>
          <a:prstGeom prst="straightConnector1">
            <a:avLst/>
          </a:prstGeom>
          <a:ln w="28575">
            <a:solidFill>
              <a:srgbClr val="48484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7EC589E-8F75-3654-1C49-361C76EC5090}"/>
                  </a:ext>
                </a:extLst>
              </p:cNvPr>
              <p:cNvSpPr txBox="1"/>
              <p:nvPr/>
            </p:nvSpPr>
            <p:spPr>
              <a:xfrm>
                <a:off x="3883403" y="5225971"/>
                <a:ext cx="2596224" cy="830997"/>
              </a:xfrm>
              <a:prstGeom prst="rect">
                <a:avLst/>
              </a:prstGeom>
              <a:noFill/>
            </p:spPr>
            <p:txBody>
              <a:bodyPr wrap="square" rtlCol="0">
                <a:spAutoFit/>
              </a:bodyPr>
              <a:lstStyle/>
              <a:p>
                <a:pPr algn="ctr"/>
                <a14:m>
                  <m:oMath xmlns:m="http://schemas.openxmlformats.org/officeDocument/2006/math">
                    <m:sSubSup>
                      <m:sSubSupPr>
                        <m:ctrlPr>
                          <a:rPr lang="en-US" sz="2400" i="1" smtClean="0">
                            <a:solidFill>
                              <a:srgbClr val="FF0000"/>
                            </a:solidFill>
                            <a:latin typeface="Cambria Math" panose="02040503050406030204" pitchFamily="18" charset="0"/>
                          </a:rPr>
                        </m:ctrlPr>
                      </m:sSubSupPr>
                      <m:e>
                        <m:r>
                          <a:rPr lang="en-US" sz="2400" i="1">
                            <a:solidFill>
                              <a:srgbClr val="FF0000"/>
                            </a:solidFill>
                            <a:latin typeface="Cambria Math" panose="02040503050406030204" pitchFamily="18" charset="0"/>
                            <a:ea typeface="Cambria Math" panose="02040503050406030204" pitchFamily="18" charset="0"/>
                          </a:rPr>
                          <m:t>𝜅</m:t>
                        </m:r>
                      </m:e>
                      <m:sub>
                        <m:r>
                          <a:rPr lang="en-US" sz="2400" b="0" i="1" smtClean="0">
                            <a:solidFill>
                              <a:srgbClr val="FF0000"/>
                            </a:solidFill>
                            <a:latin typeface="Cambria Math" panose="02040503050406030204" pitchFamily="18" charset="0"/>
                          </a:rPr>
                          <m:t>1</m:t>
                        </m:r>
                      </m:sub>
                      <m:sup>
                        <m:r>
                          <a:rPr lang="en-US" sz="2400" b="0" i="1" smtClean="0">
                            <a:solidFill>
                              <a:srgbClr val="FF0000"/>
                            </a:solidFill>
                            <a:latin typeface="Cambria Math" panose="02040503050406030204" pitchFamily="18" charset="0"/>
                          </a:rPr>
                          <m:t>′</m:t>
                        </m:r>
                      </m:sup>
                    </m:sSubSup>
                    <m:r>
                      <a:rPr lang="en-US" sz="2400" b="0" i="1" smtClean="0">
                        <a:solidFill>
                          <a:srgbClr val="FF0000"/>
                        </a:solidFill>
                        <a:latin typeface="Cambria Math" panose="02040503050406030204" pitchFamily="18" charset="0"/>
                      </a:rPr>
                      <m:t> </m:t>
                    </m:r>
                    <m:sSubSup>
                      <m:sSubSupPr>
                        <m:ctrlPr>
                          <a:rPr lang="en-US" sz="2400" i="1" smtClean="0">
                            <a:solidFill>
                              <a:srgbClr val="00B050"/>
                            </a:solidFill>
                            <a:latin typeface="Cambria Math" panose="02040503050406030204" pitchFamily="18" charset="0"/>
                          </a:rPr>
                        </m:ctrlPr>
                      </m:sSubSupPr>
                      <m:e>
                        <m:r>
                          <a:rPr lang="en-US" sz="2400" b="0" i="1" smtClean="0">
                            <a:solidFill>
                              <a:srgbClr val="00B050"/>
                            </a:solidFill>
                            <a:latin typeface="Cambria Math" panose="02040503050406030204" pitchFamily="18" charset="0"/>
                          </a:rPr>
                          <m:t>          </m:t>
                        </m:r>
                        <m:r>
                          <a:rPr lang="en-US" sz="2400" i="1">
                            <a:solidFill>
                              <a:srgbClr val="00B050"/>
                            </a:solidFill>
                            <a:latin typeface="Cambria Math" panose="02040503050406030204" pitchFamily="18" charset="0"/>
                            <a:ea typeface="Cambria Math" panose="02040503050406030204" pitchFamily="18" charset="0"/>
                          </a:rPr>
                          <m:t>𝜅</m:t>
                        </m:r>
                      </m:e>
                      <m:sub>
                        <m:r>
                          <a:rPr lang="en-US" sz="2400" b="0" i="1" smtClean="0">
                            <a:solidFill>
                              <a:srgbClr val="00B050"/>
                            </a:solidFill>
                            <a:latin typeface="Cambria Math" panose="02040503050406030204" pitchFamily="18" charset="0"/>
                            <a:ea typeface="Cambria Math" panose="02040503050406030204" pitchFamily="18" charset="0"/>
                          </a:rPr>
                          <m:t>2</m:t>
                        </m:r>
                      </m:sub>
                      <m:sup>
                        <m:r>
                          <a:rPr lang="en-US" sz="2400" i="1">
                            <a:solidFill>
                              <a:srgbClr val="00B050"/>
                            </a:solidFill>
                            <a:latin typeface="Cambria Math" panose="02040503050406030204" pitchFamily="18" charset="0"/>
                          </a:rPr>
                          <m:t>′</m:t>
                        </m:r>
                      </m:sup>
                    </m:sSubSup>
                  </m:oMath>
                </a14:m>
                <a:r>
                  <a:rPr lang="en-US" sz="2400" dirty="0">
                    <a:solidFill>
                      <a:srgbClr val="00B050"/>
                    </a:solidFill>
                  </a:rPr>
                  <a:t> </a:t>
                </a:r>
                <a14:m>
                  <m:oMath xmlns:m="http://schemas.openxmlformats.org/officeDocument/2006/math">
                    <m:sSubSup>
                      <m:sSubSupPr>
                        <m:ctrlPr>
                          <a:rPr lang="en-US" sz="2400" i="1" smtClean="0">
                            <a:solidFill>
                              <a:schemeClr val="accent1"/>
                            </a:solidFill>
                            <a:latin typeface="Cambria Math" panose="02040503050406030204" pitchFamily="18" charset="0"/>
                          </a:rPr>
                        </m:ctrlPr>
                      </m:sSubSupPr>
                      <m:e>
                        <m:r>
                          <a:rPr lang="en-US" sz="2400" b="0" i="1" smtClean="0">
                            <a:solidFill>
                              <a:schemeClr val="accent1"/>
                            </a:solidFill>
                            <a:latin typeface="Cambria Math" panose="02040503050406030204" pitchFamily="18" charset="0"/>
                          </a:rPr>
                          <m:t>         </m:t>
                        </m:r>
                        <m:r>
                          <a:rPr lang="en-US" sz="2400" i="1">
                            <a:solidFill>
                              <a:schemeClr val="accent1"/>
                            </a:solidFill>
                            <a:latin typeface="Cambria Math" panose="02040503050406030204" pitchFamily="18" charset="0"/>
                            <a:ea typeface="Cambria Math" panose="02040503050406030204" pitchFamily="18" charset="0"/>
                          </a:rPr>
                          <m:t>𝜅</m:t>
                        </m:r>
                      </m:e>
                      <m:sub>
                        <m:r>
                          <a:rPr lang="en-US" sz="2400" b="0" i="1" smtClean="0">
                            <a:solidFill>
                              <a:schemeClr val="accent1"/>
                            </a:solidFill>
                            <a:latin typeface="Cambria Math" panose="02040503050406030204" pitchFamily="18" charset="0"/>
                            <a:ea typeface="Cambria Math" panose="02040503050406030204" pitchFamily="18" charset="0"/>
                          </a:rPr>
                          <m:t>3</m:t>
                        </m:r>
                      </m:sub>
                      <m:sup>
                        <m:r>
                          <a:rPr lang="en-US" sz="2400" i="1">
                            <a:solidFill>
                              <a:schemeClr val="accent1"/>
                            </a:solidFill>
                            <a:latin typeface="Cambria Math" panose="02040503050406030204" pitchFamily="18" charset="0"/>
                          </a:rPr>
                          <m:t>′</m:t>
                        </m:r>
                      </m:sup>
                    </m:sSubSup>
                  </m:oMath>
                </a14:m>
                <a:endParaRPr lang="en-US" sz="2400" dirty="0">
                  <a:solidFill>
                    <a:schemeClr val="accent1"/>
                  </a:solidFill>
                </a:endParaRPr>
              </a:p>
              <a:p>
                <a:pPr algn="ctr"/>
                <a:endParaRPr lang="en-US" sz="2400" dirty="0">
                  <a:solidFill>
                    <a:schemeClr val="accent1"/>
                  </a:solidFill>
                </a:endParaRPr>
              </a:p>
            </p:txBody>
          </p:sp>
        </mc:Choice>
        <mc:Fallback xmlns="">
          <p:sp>
            <p:nvSpPr>
              <p:cNvPr id="33" name="TextBox 32">
                <a:extLst>
                  <a:ext uri="{FF2B5EF4-FFF2-40B4-BE49-F238E27FC236}">
                    <a16:creationId xmlns:a16="http://schemas.microsoft.com/office/drawing/2014/main" id="{B7EC589E-8F75-3654-1C49-361C76EC5090}"/>
                  </a:ext>
                </a:extLst>
              </p:cNvPr>
              <p:cNvSpPr txBox="1">
                <a:spLocks noRot="1" noChangeAspect="1" noMove="1" noResize="1" noEditPoints="1" noAdjustHandles="1" noChangeArrowheads="1" noChangeShapeType="1" noTextEdit="1"/>
              </p:cNvSpPr>
              <p:nvPr/>
            </p:nvSpPr>
            <p:spPr>
              <a:xfrm>
                <a:off x="3883403" y="5225971"/>
                <a:ext cx="2596224"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CE32E1-6108-62D2-B953-DF2B4BE7BE1B}"/>
                  </a:ext>
                </a:extLst>
              </p:cNvPr>
              <p:cNvSpPr txBox="1"/>
              <p:nvPr/>
            </p:nvSpPr>
            <p:spPr>
              <a:xfrm>
                <a:off x="2107222" y="5783079"/>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1</m:t>
                          </m:r>
                        </m:sub>
                        <m:sup>
                          <m:r>
                            <a:rPr lang="en-US" i="1">
                              <a:solidFill>
                                <a:srgbClr val="FF0000"/>
                              </a:solidFill>
                              <a:latin typeface="Cambria Math" panose="02040503050406030204" pitchFamily="18" charset="0"/>
                            </a:rPr>
                            <m:t>′</m:t>
                          </m:r>
                        </m:sup>
                      </m:sSubSup>
                      <m:r>
                        <a:rPr lang="en-US" sz="1800" b="0" i="1" smtClean="0">
                          <a:solidFill>
                            <a:schemeClr val="tx1"/>
                          </a:solidFill>
                          <a:latin typeface="Cambria Math" panose="02040503050406030204" pitchFamily="18" charset="0"/>
                        </a:rPr>
                        <m:t>+</m:t>
                      </m:r>
                      <m:sSubSup>
                        <m:sSubSupPr>
                          <m:ctrlPr>
                            <a:rPr lang="en-US" i="1">
                              <a:solidFill>
                                <a:srgbClr val="00B050"/>
                              </a:solidFill>
                              <a:latin typeface="Cambria Math" panose="02040503050406030204" pitchFamily="18" charset="0"/>
                            </a:rPr>
                          </m:ctrlPr>
                        </m:sSubSupPr>
                        <m:e>
                          <m:r>
                            <a:rPr lang="en-US" i="1">
                              <a:solidFill>
                                <a:srgbClr val="00B050"/>
                              </a:solidFill>
                              <a:latin typeface="Cambria Math" panose="02040503050406030204" pitchFamily="18" charset="0"/>
                              <a:ea typeface="Cambria Math" panose="02040503050406030204" pitchFamily="18" charset="0"/>
                            </a:rPr>
                            <m:t>𝜅</m:t>
                          </m:r>
                        </m:e>
                        <m:sub>
                          <m:r>
                            <a:rPr lang="en-US" i="1">
                              <a:solidFill>
                                <a:srgbClr val="00B050"/>
                              </a:solidFill>
                              <a:latin typeface="Cambria Math" panose="02040503050406030204" pitchFamily="18" charset="0"/>
                              <a:ea typeface="Cambria Math" panose="02040503050406030204" pitchFamily="18" charset="0"/>
                            </a:rPr>
                            <m:t>2</m:t>
                          </m:r>
                        </m:sub>
                        <m:sup>
                          <m:r>
                            <a:rPr lang="en-US" i="1">
                              <a:solidFill>
                                <a:srgbClr val="00B050"/>
                              </a:solidFill>
                              <a:latin typeface="Cambria Math" panose="02040503050406030204" pitchFamily="18" charset="0"/>
                            </a:rPr>
                            <m:t>′</m:t>
                          </m:r>
                        </m:sup>
                      </m:sSubSup>
                      <m:r>
                        <a:rPr lang="en-US" b="0" i="1" smtClean="0">
                          <a:solidFill>
                            <a:schemeClr val="tx1"/>
                          </a:solidFill>
                          <a:latin typeface="Cambria Math" panose="02040503050406030204" pitchFamily="18" charset="0"/>
                        </a:rPr>
                        <m:t>+</m:t>
                      </m:r>
                      <m:sSubSup>
                        <m:sSubSupPr>
                          <m:ctrlPr>
                            <a:rPr lang="en-US" i="1" smtClean="0">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ea typeface="Cambria Math" panose="02040503050406030204" pitchFamily="18" charset="0"/>
                            </a:rPr>
                            <m:t>𝜅</m:t>
                          </m:r>
                        </m:e>
                        <m:sub>
                          <m:r>
                            <a:rPr lang="en-US" i="1">
                              <a:solidFill>
                                <a:schemeClr val="accent1"/>
                              </a:solidFill>
                              <a:latin typeface="Cambria Math" panose="02040503050406030204" pitchFamily="18" charset="0"/>
                              <a:ea typeface="Cambria Math" panose="02040503050406030204" pitchFamily="18" charset="0"/>
                            </a:rPr>
                            <m:t>3</m:t>
                          </m:r>
                        </m:sub>
                        <m:sup>
                          <m:r>
                            <a:rPr lang="en-US" i="1">
                              <a:solidFill>
                                <a:schemeClr val="accent1"/>
                              </a:solidFill>
                              <a:latin typeface="Cambria Math" panose="02040503050406030204" pitchFamily="18" charset="0"/>
                            </a:rPr>
                            <m:t>′</m:t>
                          </m:r>
                        </m:sup>
                      </m:sSubSup>
                      <m:r>
                        <a:rPr lang="en-US" b="0" i="1" smtClean="0">
                          <a:solidFill>
                            <a:schemeClr val="accent1"/>
                          </a:solidFill>
                          <a:latin typeface="Cambria Math" panose="02040503050406030204" pitchFamily="18" charset="0"/>
                        </a:rPr>
                        <m:t> </m:t>
                      </m:r>
                      <m:r>
                        <a:rPr lang="en-US" sz="1800" b="0" i="1" dirty="0" smtClean="0">
                          <a:solidFill>
                            <a:schemeClr val="tx1"/>
                          </a:solidFill>
                          <a:latin typeface="Cambria Math" panose="02040503050406030204" pitchFamily="18" charset="0"/>
                        </a:rPr>
                        <m:t>=</m:t>
                      </m:r>
                      <m:r>
                        <a:rPr lang="en-US" sz="1800" b="0" i="1" dirty="0" smtClean="0">
                          <a:solidFill>
                            <a:schemeClr val="tx1"/>
                          </a:solidFill>
                          <a:latin typeface="Cambria Math" panose="02040503050406030204" pitchFamily="18" charset="0"/>
                          <a:ea typeface="Cambria Math" panose="02040503050406030204" pitchFamily="18" charset="0"/>
                        </a:rPr>
                        <m:t>𝜅</m:t>
                      </m:r>
                      <m:r>
                        <a:rPr lang="en-US" sz="1800" b="0" i="1" dirty="0" smtClean="0">
                          <a:solidFill>
                            <a:schemeClr val="tx1"/>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6" name="TextBox 35">
                <a:extLst>
                  <a:ext uri="{FF2B5EF4-FFF2-40B4-BE49-F238E27FC236}">
                    <a16:creationId xmlns:a16="http://schemas.microsoft.com/office/drawing/2014/main" id="{96CE32E1-6108-62D2-B953-DF2B4BE7BE1B}"/>
                  </a:ext>
                </a:extLst>
              </p:cNvPr>
              <p:cNvSpPr txBox="1">
                <a:spLocks noRot="1" noChangeAspect="1" noMove="1" noResize="1" noEditPoints="1" noAdjustHandles="1" noChangeArrowheads="1" noChangeShapeType="1" noTextEdit="1"/>
              </p:cNvSpPr>
              <p:nvPr/>
            </p:nvSpPr>
            <p:spPr>
              <a:xfrm>
                <a:off x="2107222" y="5783079"/>
                <a:ext cx="6096000" cy="369332"/>
              </a:xfrm>
              <a:prstGeom prst="rect">
                <a:avLst/>
              </a:prstGeom>
              <a:blipFill>
                <a:blip r:embed="rId8"/>
                <a:stretch>
                  <a:fillRect b="-16667"/>
                </a:stretch>
              </a:blipFill>
            </p:spPr>
            <p:txBody>
              <a:bodyPr/>
              <a:lstStyle/>
              <a:p>
                <a:r>
                  <a:rPr lang="en-US">
                    <a:noFill/>
                  </a:rPr>
                  <a:t> </a:t>
                </a:r>
              </a:p>
            </p:txBody>
          </p:sp>
        </mc:Fallback>
      </mc:AlternateContent>
      <p:pic>
        <p:nvPicPr>
          <p:cNvPr id="8" name="Picture 7" descr="A hand pointing at the camera&#10;&#10;Description automatically generated">
            <a:extLst>
              <a:ext uri="{FF2B5EF4-FFF2-40B4-BE49-F238E27FC236}">
                <a16:creationId xmlns:a16="http://schemas.microsoft.com/office/drawing/2014/main" id="{2C38FDD9-EDC3-129B-9D34-BE5AF0853C17}"/>
              </a:ext>
            </a:extLst>
          </p:cNvPr>
          <p:cNvPicPr>
            <a:picLocks noChangeAspect="1"/>
          </p:cNvPicPr>
          <p:nvPr/>
        </p:nvPicPr>
        <p:blipFill>
          <a:blip r:embed="rId9"/>
          <a:stretch>
            <a:fillRect/>
          </a:stretch>
        </p:blipFill>
        <p:spPr>
          <a:xfrm>
            <a:off x="9942096" y="3470243"/>
            <a:ext cx="1243772" cy="811395"/>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115D5030-05B1-0810-8AD5-38394B8E11D6}"/>
              </a:ext>
            </a:extLst>
          </p:cNvPr>
          <p:cNvPicPr>
            <a:picLocks noChangeAspect="1"/>
          </p:cNvPicPr>
          <p:nvPr/>
        </p:nvPicPr>
        <p:blipFill>
          <a:blip r:embed="rId10"/>
          <a:stretch>
            <a:fillRect/>
          </a:stretch>
        </p:blipFill>
        <p:spPr>
          <a:xfrm>
            <a:off x="10798633" y="0"/>
            <a:ext cx="1367141" cy="1367141"/>
          </a:xfrm>
          <a:prstGeom prst="rect">
            <a:avLst/>
          </a:prstGeom>
        </p:spPr>
      </p:pic>
      <p:pic>
        <p:nvPicPr>
          <p:cNvPr id="11" name="Graphic 10">
            <a:extLst>
              <a:ext uri="{FF2B5EF4-FFF2-40B4-BE49-F238E27FC236}">
                <a16:creationId xmlns:a16="http://schemas.microsoft.com/office/drawing/2014/main" id="{A9F44BEB-EB5E-66EB-AA34-2D2882B5D4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77" y="5497521"/>
            <a:ext cx="1325564" cy="1325564"/>
          </a:xfrm>
          <a:prstGeom prst="rect">
            <a:avLst/>
          </a:prstGeom>
        </p:spPr>
      </p:pic>
      <p:pic>
        <p:nvPicPr>
          <p:cNvPr id="20" name="Picture 19" descr="A clipboard with check marks and a gavel&#10;&#10;Description automatically generated">
            <a:extLst>
              <a:ext uri="{FF2B5EF4-FFF2-40B4-BE49-F238E27FC236}">
                <a16:creationId xmlns:a16="http://schemas.microsoft.com/office/drawing/2014/main" id="{3E587378-65F7-76FC-1F15-ABF77E88863E}"/>
              </a:ext>
            </a:extLst>
          </p:cNvPr>
          <p:cNvPicPr>
            <a:picLocks noChangeAspect="1"/>
          </p:cNvPicPr>
          <p:nvPr/>
        </p:nvPicPr>
        <p:blipFill>
          <a:blip r:embed="rId13"/>
          <a:stretch>
            <a:fillRect/>
          </a:stretch>
        </p:blipFill>
        <p:spPr>
          <a:xfrm>
            <a:off x="312855" y="4008588"/>
            <a:ext cx="546100" cy="546100"/>
          </a:xfrm>
          <a:prstGeom prst="rect">
            <a:avLst/>
          </a:prstGeom>
        </p:spPr>
      </p:pic>
      <p:pic>
        <p:nvPicPr>
          <p:cNvPr id="23" name="Picture 22" descr="A colorful square with black border&#10;&#10;Description automatically generated">
            <a:extLst>
              <a:ext uri="{FF2B5EF4-FFF2-40B4-BE49-F238E27FC236}">
                <a16:creationId xmlns:a16="http://schemas.microsoft.com/office/drawing/2014/main" id="{260C94E3-9344-8BE3-1EC3-0215FFCE6124}"/>
              </a:ext>
            </a:extLst>
          </p:cNvPr>
          <p:cNvPicPr>
            <a:picLocks noChangeAspect="1"/>
          </p:cNvPicPr>
          <p:nvPr/>
        </p:nvPicPr>
        <p:blipFill>
          <a:blip r:embed="rId14"/>
          <a:stretch>
            <a:fillRect/>
          </a:stretch>
        </p:blipFill>
        <p:spPr>
          <a:xfrm>
            <a:off x="7266777" y="3075543"/>
            <a:ext cx="448398" cy="448398"/>
          </a:xfrm>
          <a:prstGeom prst="rect">
            <a:avLst/>
          </a:prstGeom>
        </p:spPr>
      </p:pic>
      <p:pic>
        <p:nvPicPr>
          <p:cNvPr id="25" name="Graphic 24">
            <a:extLst>
              <a:ext uri="{FF2B5EF4-FFF2-40B4-BE49-F238E27FC236}">
                <a16:creationId xmlns:a16="http://schemas.microsoft.com/office/drawing/2014/main" id="{850DEF23-C23C-B5D6-C1BB-E5783D70B0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05365" y="3060786"/>
            <a:ext cx="537905" cy="537905"/>
          </a:xfrm>
          <a:prstGeom prst="rect">
            <a:avLst/>
          </a:prstGeom>
        </p:spPr>
      </p:pic>
      <p:pic>
        <p:nvPicPr>
          <p:cNvPr id="31" name="Picture 30">
            <a:extLst>
              <a:ext uri="{FF2B5EF4-FFF2-40B4-BE49-F238E27FC236}">
                <a16:creationId xmlns:a16="http://schemas.microsoft.com/office/drawing/2014/main" id="{E14D970A-0D6C-DACF-A16D-33644D0F5A6C}"/>
              </a:ext>
            </a:extLst>
          </p:cNvPr>
          <p:cNvPicPr>
            <a:picLocks noChangeAspect="1"/>
          </p:cNvPicPr>
          <p:nvPr/>
        </p:nvPicPr>
        <p:blipFill>
          <a:blip r:embed="rId17"/>
          <a:stretch>
            <a:fillRect/>
          </a:stretch>
        </p:blipFill>
        <p:spPr>
          <a:xfrm>
            <a:off x="5964695" y="3075543"/>
            <a:ext cx="514932" cy="514932"/>
          </a:xfrm>
          <a:prstGeom prst="rect">
            <a:avLst/>
          </a:prstGeom>
        </p:spPr>
      </p:pic>
    </p:spTree>
    <p:extLst>
      <p:ext uri="{BB962C8B-B14F-4D97-AF65-F5344CB8AC3E}">
        <p14:creationId xmlns:p14="http://schemas.microsoft.com/office/powerpoint/2010/main" val="8657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25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25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2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250"/>
                                        <p:tgtEl>
                                          <p:spTgt spid="5"/>
                                        </p:tgtEl>
                                      </p:cBhvr>
                                    </p:animEffect>
                                  </p:childTnLst>
                                </p:cTn>
                              </p:par>
                              <p:par>
                                <p:cTn id="24" presetID="3"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250"/>
                                        <p:tgtEl>
                                          <p:spTgt spid="8"/>
                                        </p:tgtEl>
                                      </p:cBhvr>
                                    </p:animEffect>
                                  </p:childTnLst>
                                </p:cTn>
                              </p:par>
                              <p:par>
                                <p:cTn id="27" presetID="3" presetClass="entr" presetSubtype="1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250"/>
                                        <p:tgtEl>
                                          <p:spTgt spid="20"/>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250"/>
                                        <p:tgtEl>
                                          <p:spTgt spid="25"/>
                                        </p:tgtEl>
                                      </p:cBhvr>
                                    </p:animEffect>
                                  </p:childTnLst>
                                </p:cTn>
                              </p:par>
                              <p:par>
                                <p:cTn id="33" presetID="3" presetClass="entr" presetSubtype="1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250"/>
                                        <p:tgtEl>
                                          <p:spTgt spid="23"/>
                                        </p:tgtEl>
                                      </p:cBhvr>
                                    </p:animEffect>
                                  </p:childTnLst>
                                </p:cTn>
                              </p:par>
                              <p:par>
                                <p:cTn id="36" presetID="3" presetClass="entr" presetSubtype="1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25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25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25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linds(horizontal)">
                                      <p:cBhvr>
                                        <p:cTn id="49" dur="250"/>
                                        <p:tgtEl>
                                          <p:spTgt spid="1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250"/>
                                        <p:tgtEl>
                                          <p:spTgt spid="1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linds(horizontal)">
                                      <p:cBhvr>
                                        <p:cTn id="55" dur="250"/>
                                        <p:tgtEl>
                                          <p:spTgt spid="1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linds(horizontal)">
                                      <p:cBhvr>
                                        <p:cTn id="58" dur="250"/>
                                        <p:tgtEl>
                                          <p:spTgt spid="19"/>
                                        </p:tgtEl>
                                      </p:cBhvr>
                                    </p:animEffect>
                                  </p:childTnLst>
                                </p:cTn>
                              </p:par>
                              <p:par>
                                <p:cTn id="59" presetID="3" presetClass="entr" presetSubtype="1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linds(horizontal)">
                                      <p:cBhvr>
                                        <p:cTn id="61" dur="250"/>
                                        <p:tgtEl>
                                          <p:spTgt spid="28"/>
                                        </p:tgtEl>
                                      </p:cBhvr>
                                    </p:animEffect>
                                  </p:childTnLst>
                                </p:cTn>
                              </p:par>
                              <p:par>
                                <p:cTn id="62" presetID="3" presetClass="entr" presetSubtype="1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linds(horizontal)">
                                      <p:cBhvr>
                                        <p:cTn id="64" dur="250"/>
                                        <p:tgtEl>
                                          <p:spTgt spid="26"/>
                                        </p:tgtEl>
                                      </p:cBhvr>
                                    </p:animEffect>
                                  </p:childTnLst>
                                </p:cTn>
                              </p:par>
                              <p:par>
                                <p:cTn id="65" presetID="3" presetClass="entr" presetSubtype="1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25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250"/>
                                        <p:tgtEl>
                                          <p:spTgt spid="2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linds(horizontal)">
                                      <p:cBhvr>
                                        <p:cTn id="75" dur="25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blinds(horizontal)">
                                      <p:cBhvr>
                                        <p:cTn id="80" dur="250"/>
                                        <p:tgtEl>
                                          <p:spTgt spid="33"/>
                                        </p:tgtEl>
                                      </p:cBhvr>
                                    </p:animEffect>
                                  </p:childTnLst>
                                </p:cTn>
                              </p:par>
                              <p:par>
                                <p:cTn id="81" presetID="3" presetClass="entr" presetSubtype="1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blinds(horizontal)">
                                      <p:cBhvr>
                                        <p:cTn id="83" dur="250"/>
                                        <p:tgtEl>
                                          <p:spTgt spid="32"/>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linds(horizontal)">
                                      <p:cBhvr>
                                        <p:cTn id="8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7" grpId="0"/>
      <p:bldP spid="18" grpId="0"/>
      <p:bldP spid="19" grpId="0"/>
      <p:bldP spid="30" grpId="0"/>
      <p:bldP spid="33"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Evaluation - Configuration</a:t>
            </a:r>
          </a:p>
        </p:txBody>
      </p:sp>
      <p:sp>
        <p:nvSpPr>
          <p:cNvPr id="3" name="TextBox 2">
            <a:extLst>
              <a:ext uri="{FF2B5EF4-FFF2-40B4-BE49-F238E27FC236}">
                <a16:creationId xmlns:a16="http://schemas.microsoft.com/office/drawing/2014/main" id="{6DCB4224-AE69-D83F-9680-BDD2E1173F03}"/>
              </a:ext>
            </a:extLst>
          </p:cNvPr>
          <p:cNvSpPr txBox="1"/>
          <p:nvPr/>
        </p:nvSpPr>
        <p:spPr>
          <a:xfrm>
            <a:off x="850232" y="1524518"/>
            <a:ext cx="9383486" cy="2816156"/>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Servers:</a:t>
            </a:r>
            <a:r>
              <a:rPr lang="en-US" sz="2400" dirty="0">
                <a:solidFill>
                  <a:srgbClr val="002060"/>
                </a:solidFill>
                <a:latin typeface="Bierstadt" panose="020B0004020202020204" pitchFamily="34" charset="0"/>
              </a:rPr>
              <a:t>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Amazon EC2 r5n.4xlarge instances</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8-core Intel Xeon Platinum 8375C CPU @ 2.9 GHz, 128 GB RAM</a:t>
            </a:r>
          </a:p>
          <a:p>
            <a:pPr>
              <a:lnSpc>
                <a:spcPct val="150000"/>
              </a:lnSpc>
            </a:pPr>
            <a:r>
              <a:rPr lang="en-US" sz="2400" b="1" dirty="0">
                <a:solidFill>
                  <a:srgbClr val="002060"/>
                </a:solidFill>
                <a:latin typeface="Bierstadt" panose="020B0004020202020204" pitchFamily="34" charset="0"/>
              </a:rPr>
              <a:t>Client</a:t>
            </a:r>
            <a:r>
              <a:rPr lang="en-US" sz="2400" dirty="0">
                <a:solidFill>
                  <a:srgbClr val="002060"/>
                </a:solidFill>
                <a:latin typeface="Bierstadt" panose="020B0004020202020204" pitchFamily="34" charset="0"/>
              </a:rPr>
              <a:t>: </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Intel i7-6820HQ CPU @ 2.7 GHz, 16 GB RAM</a:t>
            </a:r>
          </a:p>
        </p:txBody>
      </p:sp>
      <p:sp>
        <p:nvSpPr>
          <p:cNvPr id="4" name="Slide Number Placeholder 3">
            <a:extLst>
              <a:ext uri="{FF2B5EF4-FFF2-40B4-BE49-F238E27FC236}">
                <a16:creationId xmlns:a16="http://schemas.microsoft.com/office/drawing/2014/main" id="{335C1E7D-E277-88A8-8002-DBEE8520B4C5}"/>
              </a:ext>
            </a:extLst>
          </p:cNvPr>
          <p:cNvSpPr>
            <a:spLocks noGrp="1"/>
          </p:cNvSpPr>
          <p:nvPr>
            <p:ph type="sldNum" sz="quarter" idx="12"/>
          </p:nvPr>
        </p:nvSpPr>
        <p:spPr/>
        <p:txBody>
          <a:bodyPr/>
          <a:lstStyle/>
          <a:p>
            <a:fld id="{C2D47E1E-16B8-6B43-8345-A36FFC908F81}" type="slidenum">
              <a:rPr lang="en-US" smtClean="0"/>
              <a:t>17</a:t>
            </a:fld>
            <a:endParaRPr lang="en-US"/>
          </a:p>
        </p:txBody>
      </p:sp>
      <p:pic>
        <p:nvPicPr>
          <p:cNvPr id="6" name="Picture 5" descr="A logo of a computer company&#10;&#10;Description automatically generated">
            <a:extLst>
              <a:ext uri="{FF2B5EF4-FFF2-40B4-BE49-F238E27FC236}">
                <a16:creationId xmlns:a16="http://schemas.microsoft.com/office/drawing/2014/main" id="{CDB39D21-408D-D2DD-A74E-1936BB3FFD0B}"/>
              </a:ext>
            </a:extLst>
          </p:cNvPr>
          <p:cNvPicPr>
            <a:picLocks noChangeAspect="1"/>
          </p:cNvPicPr>
          <p:nvPr/>
        </p:nvPicPr>
        <p:blipFill>
          <a:blip r:embed="rId3"/>
          <a:stretch>
            <a:fillRect/>
          </a:stretch>
        </p:blipFill>
        <p:spPr>
          <a:xfrm>
            <a:off x="10134600" y="1513846"/>
            <a:ext cx="1785257" cy="1144167"/>
          </a:xfrm>
          <a:prstGeom prst="rect">
            <a:avLst/>
          </a:prstGeom>
        </p:spPr>
      </p:pic>
      <p:pic>
        <p:nvPicPr>
          <p:cNvPr id="8" name="Picture 7" descr="A computer tower with many buttons&#10;&#10;Description automatically generated">
            <a:extLst>
              <a:ext uri="{FF2B5EF4-FFF2-40B4-BE49-F238E27FC236}">
                <a16:creationId xmlns:a16="http://schemas.microsoft.com/office/drawing/2014/main" id="{9A6081CB-B63B-61F1-9074-767134767278}"/>
              </a:ext>
            </a:extLst>
          </p:cNvPr>
          <p:cNvPicPr>
            <a:picLocks noChangeAspect="1"/>
          </p:cNvPicPr>
          <p:nvPr/>
        </p:nvPicPr>
        <p:blipFill>
          <a:blip r:embed="rId4"/>
          <a:stretch>
            <a:fillRect/>
          </a:stretch>
        </p:blipFill>
        <p:spPr>
          <a:xfrm>
            <a:off x="9808028" y="2841880"/>
            <a:ext cx="812800" cy="812800"/>
          </a:xfrm>
          <a:prstGeom prst="rect">
            <a:avLst/>
          </a:prstGeom>
        </p:spPr>
      </p:pic>
      <p:pic>
        <p:nvPicPr>
          <p:cNvPr id="9" name="Picture 8" descr="A computer tower with many buttons&#10;&#10;Description automatically generated">
            <a:extLst>
              <a:ext uri="{FF2B5EF4-FFF2-40B4-BE49-F238E27FC236}">
                <a16:creationId xmlns:a16="http://schemas.microsoft.com/office/drawing/2014/main" id="{F6A9FA51-0258-FC27-A5E7-9C613DB4A240}"/>
              </a:ext>
            </a:extLst>
          </p:cNvPr>
          <p:cNvPicPr>
            <a:picLocks noChangeAspect="1"/>
          </p:cNvPicPr>
          <p:nvPr/>
        </p:nvPicPr>
        <p:blipFill>
          <a:blip r:embed="rId4"/>
          <a:stretch>
            <a:fillRect/>
          </a:stretch>
        </p:blipFill>
        <p:spPr>
          <a:xfrm>
            <a:off x="10651935" y="3654680"/>
            <a:ext cx="812800" cy="812800"/>
          </a:xfrm>
          <a:prstGeom prst="rect">
            <a:avLst/>
          </a:prstGeom>
        </p:spPr>
      </p:pic>
      <p:pic>
        <p:nvPicPr>
          <p:cNvPr id="10" name="Picture 9" descr="A computer tower with many buttons&#10;&#10;Description automatically generated">
            <a:extLst>
              <a:ext uri="{FF2B5EF4-FFF2-40B4-BE49-F238E27FC236}">
                <a16:creationId xmlns:a16="http://schemas.microsoft.com/office/drawing/2014/main" id="{A260578C-9B66-4CA0-8BF8-B4CFF4F846F5}"/>
              </a:ext>
            </a:extLst>
          </p:cNvPr>
          <p:cNvPicPr>
            <a:picLocks noChangeAspect="1"/>
          </p:cNvPicPr>
          <p:nvPr/>
        </p:nvPicPr>
        <p:blipFill>
          <a:blip r:embed="rId4"/>
          <a:stretch>
            <a:fillRect/>
          </a:stretch>
        </p:blipFill>
        <p:spPr>
          <a:xfrm>
            <a:off x="11353800" y="2831299"/>
            <a:ext cx="812800" cy="812800"/>
          </a:xfrm>
          <a:prstGeom prst="rect">
            <a:avLst/>
          </a:prstGeom>
        </p:spPr>
      </p:pic>
      <p:pic>
        <p:nvPicPr>
          <p:cNvPr id="12" name="Picture 11" descr="A computer with a graph on the screen&#10;&#10;Description automatically generated">
            <a:extLst>
              <a:ext uri="{FF2B5EF4-FFF2-40B4-BE49-F238E27FC236}">
                <a16:creationId xmlns:a16="http://schemas.microsoft.com/office/drawing/2014/main" id="{4CB9EAC4-AEE8-A275-639A-66958612F393}"/>
              </a:ext>
            </a:extLst>
          </p:cNvPr>
          <p:cNvPicPr>
            <a:picLocks noChangeAspect="1"/>
          </p:cNvPicPr>
          <p:nvPr/>
        </p:nvPicPr>
        <p:blipFill>
          <a:blip r:embed="rId5"/>
          <a:stretch>
            <a:fillRect/>
          </a:stretch>
        </p:blipFill>
        <p:spPr>
          <a:xfrm>
            <a:off x="7490144" y="3363952"/>
            <a:ext cx="1534887" cy="919602"/>
          </a:xfrm>
          <a:prstGeom prst="rect">
            <a:avLst/>
          </a:prstGeom>
        </p:spPr>
      </p:pic>
      <p:pic>
        <p:nvPicPr>
          <p:cNvPr id="17" name="Picture 16" descr="A hexagon with a white circle and white letters&#10;&#10;Description automatically generated">
            <a:extLst>
              <a:ext uri="{FF2B5EF4-FFF2-40B4-BE49-F238E27FC236}">
                <a16:creationId xmlns:a16="http://schemas.microsoft.com/office/drawing/2014/main" id="{154C8BD7-BE95-63D9-E7EA-A692300A2809}"/>
              </a:ext>
            </a:extLst>
          </p:cNvPr>
          <p:cNvPicPr>
            <a:picLocks noChangeAspect="1"/>
          </p:cNvPicPr>
          <p:nvPr/>
        </p:nvPicPr>
        <p:blipFill>
          <a:blip r:embed="rId6"/>
          <a:stretch>
            <a:fillRect/>
          </a:stretch>
        </p:blipFill>
        <p:spPr>
          <a:xfrm>
            <a:off x="3343510" y="6021024"/>
            <a:ext cx="662615" cy="744901"/>
          </a:xfrm>
          <a:prstGeom prst="rect">
            <a:avLst/>
          </a:prstGeom>
        </p:spPr>
      </p:pic>
      <p:pic>
        <p:nvPicPr>
          <p:cNvPr id="19" name="Picture 18" descr="A close-up of a logo&#10;&#10;Description automatically generated">
            <a:extLst>
              <a:ext uri="{FF2B5EF4-FFF2-40B4-BE49-F238E27FC236}">
                <a16:creationId xmlns:a16="http://schemas.microsoft.com/office/drawing/2014/main" id="{DCB19A2E-09CB-0452-F46A-59C2047634A5}"/>
              </a:ext>
            </a:extLst>
          </p:cNvPr>
          <p:cNvPicPr>
            <a:picLocks noChangeAspect="1"/>
          </p:cNvPicPr>
          <p:nvPr/>
        </p:nvPicPr>
        <p:blipFill>
          <a:blip r:embed="rId7"/>
          <a:stretch>
            <a:fillRect/>
          </a:stretch>
        </p:blipFill>
        <p:spPr>
          <a:xfrm>
            <a:off x="5347237" y="6121212"/>
            <a:ext cx="2002434" cy="547332"/>
          </a:xfrm>
          <a:prstGeom prst="rect">
            <a:avLst/>
          </a:prstGeom>
        </p:spPr>
      </p:pic>
      <p:pic>
        <p:nvPicPr>
          <p:cNvPr id="21" name="Picture 20" descr="A red line with a word&#10;&#10;Description automatically generated with medium confidence">
            <a:extLst>
              <a:ext uri="{FF2B5EF4-FFF2-40B4-BE49-F238E27FC236}">
                <a16:creationId xmlns:a16="http://schemas.microsoft.com/office/drawing/2014/main" id="{80695006-2818-63A4-6CFC-1DC8DA19BD35}"/>
              </a:ext>
            </a:extLst>
          </p:cNvPr>
          <p:cNvPicPr>
            <a:picLocks noChangeAspect="1"/>
          </p:cNvPicPr>
          <p:nvPr/>
        </p:nvPicPr>
        <p:blipFill>
          <a:blip r:embed="rId8"/>
          <a:stretch>
            <a:fillRect/>
          </a:stretch>
        </p:blipFill>
        <p:spPr>
          <a:xfrm>
            <a:off x="7700097" y="6022428"/>
            <a:ext cx="730797" cy="730797"/>
          </a:xfrm>
          <a:prstGeom prst="rect">
            <a:avLst/>
          </a:prstGeom>
        </p:spPr>
      </p:pic>
      <p:pic>
        <p:nvPicPr>
          <p:cNvPr id="23" name="Picture 22" descr="A red letter m&#10;&#10;Description automatically generated">
            <a:extLst>
              <a:ext uri="{FF2B5EF4-FFF2-40B4-BE49-F238E27FC236}">
                <a16:creationId xmlns:a16="http://schemas.microsoft.com/office/drawing/2014/main" id="{92571627-978E-7BFE-812E-26B83FB62EBB}"/>
              </a:ext>
            </a:extLst>
          </p:cNvPr>
          <p:cNvPicPr>
            <a:picLocks noChangeAspect="1"/>
          </p:cNvPicPr>
          <p:nvPr/>
        </p:nvPicPr>
        <p:blipFill>
          <a:blip r:embed="rId9"/>
          <a:stretch>
            <a:fillRect/>
          </a:stretch>
        </p:blipFill>
        <p:spPr>
          <a:xfrm>
            <a:off x="8781320" y="6130582"/>
            <a:ext cx="1454667" cy="454344"/>
          </a:xfrm>
          <a:prstGeom prst="rect">
            <a:avLst/>
          </a:prstGeom>
        </p:spPr>
      </p:pic>
      <p:pic>
        <p:nvPicPr>
          <p:cNvPr id="25" name="Picture 24">
            <a:extLst>
              <a:ext uri="{FF2B5EF4-FFF2-40B4-BE49-F238E27FC236}">
                <a16:creationId xmlns:a16="http://schemas.microsoft.com/office/drawing/2014/main" id="{32372712-B083-8AE1-7926-821AC7B8A8CB}"/>
              </a:ext>
            </a:extLst>
          </p:cNvPr>
          <p:cNvPicPr>
            <a:picLocks noChangeAspect="1"/>
          </p:cNvPicPr>
          <p:nvPr/>
        </p:nvPicPr>
        <p:blipFill>
          <a:blip r:embed="rId10"/>
          <a:stretch>
            <a:fillRect/>
          </a:stretch>
        </p:blipFill>
        <p:spPr>
          <a:xfrm>
            <a:off x="4464318" y="6090078"/>
            <a:ext cx="609600" cy="609600"/>
          </a:xfrm>
          <a:prstGeom prst="rect">
            <a:avLst/>
          </a:prstGeom>
        </p:spPr>
      </p:pic>
      <p:pic>
        <p:nvPicPr>
          <p:cNvPr id="27" name="Picture 26" descr="A clipboard with a magnifying glass&#10;&#10;Description automatically generated">
            <a:extLst>
              <a:ext uri="{FF2B5EF4-FFF2-40B4-BE49-F238E27FC236}">
                <a16:creationId xmlns:a16="http://schemas.microsoft.com/office/drawing/2014/main" id="{38BE16D1-FFE0-9ED6-7197-A0798C219CB8}"/>
              </a:ext>
            </a:extLst>
          </p:cNvPr>
          <p:cNvPicPr>
            <a:picLocks noChangeAspect="1"/>
          </p:cNvPicPr>
          <p:nvPr/>
        </p:nvPicPr>
        <p:blipFill>
          <a:blip r:embed="rId11"/>
          <a:stretch>
            <a:fillRect/>
          </a:stretch>
        </p:blipFill>
        <p:spPr>
          <a:xfrm>
            <a:off x="7286727" y="741215"/>
            <a:ext cx="1144167" cy="1144167"/>
          </a:xfrm>
          <a:prstGeom prst="rect">
            <a:avLst/>
          </a:prstGeom>
        </p:spPr>
      </p:pic>
      <p:cxnSp>
        <p:nvCxnSpPr>
          <p:cNvPr id="33" name="Straight Arrow Connector 32">
            <a:extLst>
              <a:ext uri="{FF2B5EF4-FFF2-40B4-BE49-F238E27FC236}">
                <a16:creationId xmlns:a16="http://schemas.microsoft.com/office/drawing/2014/main" id="{8F870A37-B161-92EF-3C60-3CC09B08DF4A}"/>
              </a:ext>
            </a:extLst>
          </p:cNvPr>
          <p:cNvCxnSpPr>
            <a:stCxn id="8" idx="3"/>
            <a:endCxn id="10" idx="1"/>
          </p:cNvCxnSpPr>
          <p:nvPr/>
        </p:nvCxnSpPr>
        <p:spPr>
          <a:xfrm flipV="1">
            <a:off x="10620828" y="3237699"/>
            <a:ext cx="732972" cy="105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905798-86A5-DAA6-C59A-733210C544DC}"/>
              </a:ext>
            </a:extLst>
          </p:cNvPr>
          <p:cNvCxnSpPr>
            <a:cxnSpLocks/>
          </p:cNvCxnSpPr>
          <p:nvPr/>
        </p:nvCxnSpPr>
        <p:spPr>
          <a:xfrm>
            <a:off x="10245750" y="3707569"/>
            <a:ext cx="406185" cy="3736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800C3D-77CC-067E-D5E7-317B3C7CCDEB}"/>
              </a:ext>
            </a:extLst>
          </p:cNvPr>
          <p:cNvCxnSpPr>
            <a:cxnSpLocks/>
          </p:cNvCxnSpPr>
          <p:nvPr/>
        </p:nvCxnSpPr>
        <p:spPr>
          <a:xfrm flipV="1">
            <a:off x="11414495" y="3719184"/>
            <a:ext cx="377860" cy="351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group of colorful gears&#10;&#10;Description automatically generated">
            <a:extLst>
              <a:ext uri="{FF2B5EF4-FFF2-40B4-BE49-F238E27FC236}">
                <a16:creationId xmlns:a16="http://schemas.microsoft.com/office/drawing/2014/main" id="{8F976EE3-C8DE-F88D-DCF1-FF1F7DC3CB12}"/>
              </a:ext>
            </a:extLst>
          </p:cNvPr>
          <p:cNvPicPr>
            <a:picLocks noChangeAspect="1"/>
          </p:cNvPicPr>
          <p:nvPr/>
        </p:nvPicPr>
        <p:blipFill>
          <a:blip r:embed="rId12"/>
          <a:stretch>
            <a:fillRect/>
          </a:stretch>
        </p:blipFill>
        <p:spPr>
          <a:xfrm>
            <a:off x="8627168" y="1015603"/>
            <a:ext cx="774700" cy="762000"/>
          </a:xfrm>
          <a:prstGeom prst="rect">
            <a:avLst/>
          </a:prstGeom>
        </p:spPr>
      </p:pic>
      <p:pic>
        <p:nvPicPr>
          <p:cNvPr id="11" name="Picture 10" descr="A cartoon of a person with a computer&#10;&#10;Description automatically generated">
            <a:extLst>
              <a:ext uri="{FF2B5EF4-FFF2-40B4-BE49-F238E27FC236}">
                <a16:creationId xmlns:a16="http://schemas.microsoft.com/office/drawing/2014/main" id="{A7D46E19-A54B-FE99-C91B-ED2092B4833B}"/>
              </a:ext>
            </a:extLst>
          </p:cNvPr>
          <p:cNvPicPr>
            <a:picLocks noChangeAspect="1"/>
          </p:cNvPicPr>
          <p:nvPr/>
        </p:nvPicPr>
        <p:blipFill>
          <a:blip r:embed="rId13"/>
          <a:stretch>
            <a:fillRect/>
          </a:stretch>
        </p:blipFill>
        <p:spPr>
          <a:xfrm>
            <a:off x="9091501" y="4916330"/>
            <a:ext cx="834303" cy="834303"/>
          </a:xfrm>
          <a:prstGeom prst="rect">
            <a:avLst/>
          </a:prstGeom>
        </p:spPr>
      </p:pic>
      <p:sp>
        <p:nvSpPr>
          <p:cNvPr id="14" name="TextBox 13">
            <a:extLst>
              <a:ext uri="{FF2B5EF4-FFF2-40B4-BE49-F238E27FC236}">
                <a16:creationId xmlns:a16="http://schemas.microsoft.com/office/drawing/2014/main" id="{3D24E546-9FF8-5659-A30E-0DDFBA03B677}"/>
              </a:ext>
            </a:extLst>
          </p:cNvPr>
          <p:cNvSpPr txBox="1"/>
          <p:nvPr/>
        </p:nvSpPr>
        <p:spPr>
          <a:xfrm>
            <a:off x="838200" y="4271960"/>
            <a:ext cx="8497516" cy="1708160"/>
          </a:xfrm>
          <a:prstGeom prst="rect">
            <a:avLst/>
          </a:prstGeom>
          <a:noFill/>
        </p:spPr>
        <p:txBody>
          <a:bodyPr wrap="square">
            <a:spAutoFit/>
          </a:bodyPr>
          <a:lstStyle/>
          <a:p>
            <a:pPr>
              <a:lnSpc>
                <a:spcPct val="150000"/>
              </a:lnSpc>
            </a:pPr>
            <a:r>
              <a:rPr lang="en-US" sz="2400" b="1" dirty="0">
                <a:solidFill>
                  <a:srgbClr val="002060"/>
                </a:solidFill>
                <a:latin typeface="Bierstadt" panose="020B0004020202020204" pitchFamily="34" charset="0"/>
              </a:rPr>
              <a:t>Implementation</a:t>
            </a:r>
            <a:r>
              <a:rPr lang="en-US" sz="2400" dirty="0">
                <a:solidFill>
                  <a:srgbClr val="002060"/>
                </a:solidFill>
                <a:latin typeface="Bierstadt" panose="020B0004020202020204" pitchFamily="34" charset="0"/>
              </a:rPr>
              <a:t>:</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C++ with ~2,500 LOCs</a:t>
            </a:r>
          </a:p>
          <a:p>
            <a:pPr marL="342900" indent="-342900">
              <a:lnSpc>
                <a:spcPct val="150000"/>
              </a:lnSpc>
              <a:buFont typeface="Arial" panose="020B0604020202020204" pitchFamily="34" charset="0"/>
              <a:buChar char="•"/>
            </a:pPr>
            <a:r>
              <a:rPr lang="en-US" sz="2400" dirty="0">
                <a:solidFill>
                  <a:srgbClr val="002060"/>
                </a:solidFill>
                <a:latin typeface="Bierstadt" panose="020B0004020202020204" pitchFamily="34" charset="0"/>
              </a:rPr>
              <a:t>Libraries: Secp256k1, OpenSSL, EMP-Toolkit, </a:t>
            </a:r>
            <a:r>
              <a:rPr lang="en-US" sz="2400" dirty="0" err="1">
                <a:solidFill>
                  <a:srgbClr val="002060"/>
                </a:solidFill>
                <a:latin typeface="Bierstadt" panose="020B0004020202020204" pitchFamily="34" charset="0"/>
              </a:rPr>
              <a:t>ZeroMQ</a:t>
            </a:r>
            <a:r>
              <a:rPr lang="en-US" sz="2400" dirty="0">
                <a:solidFill>
                  <a:srgbClr val="002060"/>
                </a:solidFill>
                <a:latin typeface="Bierstadt" panose="020B0004020202020204" pitchFamily="34" charset="0"/>
              </a:rPr>
              <a:t> </a:t>
            </a:r>
          </a:p>
        </p:txBody>
      </p:sp>
    </p:spTree>
    <p:extLst>
      <p:ext uri="{BB962C8B-B14F-4D97-AF65-F5344CB8AC3E}">
        <p14:creationId xmlns:p14="http://schemas.microsoft.com/office/powerpoint/2010/main" val="12423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5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25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25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250"/>
                                        <p:tgtEl>
                                          <p:spTgt spid="6"/>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250"/>
                                        <p:tgtEl>
                                          <p:spTgt spid="9"/>
                                        </p:tgtEl>
                                      </p:cBhvr>
                                    </p:animEffect>
                                  </p:childTnLst>
                                </p:cTn>
                              </p:par>
                              <p:par>
                                <p:cTn id="20" presetID="3"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250"/>
                                        <p:tgtEl>
                                          <p:spTgt spid="12"/>
                                        </p:tgtEl>
                                      </p:cBhvr>
                                    </p:animEffect>
                                  </p:childTnLst>
                                </p:cTn>
                              </p:par>
                              <p:par>
                                <p:cTn id="23" presetID="3" presetClass="entr" presetSubtype="1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linds(horizontal)">
                                      <p:cBhvr>
                                        <p:cTn id="25" dur="250"/>
                                        <p:tgtEl>
                                          <p:spTgt spid="35"/>
                                        </p:tgtEl>
                                      </p:cBhvr>
                                    </p:animEffect>
                                  </p:childTnLst>
                                </p:cTn>
                              </p:par>
                              <p:par>
                                <p:cTn id="26" presetID="3" presetClass="entr" presetSubtype="1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250"/>
                                        <p:tgtEl>
                                          <p:spTgt spid="37"/>
                                        </p:tgtEl>
                                      </p:cBhvr>
                                    </p:animEffect>
                                  </p:childTnLst>
                                </p:cTn>
                              </p:par>
                              <p:par>
                                <p:cTn id="29" presetID="3"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25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250"/>
                                        <p:tgtEl>
                                          <p:spTgt spid="14"/>
                                        </p:tgtEl>
                                      </p:cBhvr>
                                    </p:animEffect>
                                  </p:childTnLst>
                                </p:cTn>
                              </p:par>
                              <p:par>
                                <p:cTn id="37" presetID="3"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250"/>
                                        <p:tgtEl>
                                          <p:spTgt spid="11"/>
                                        </p:tgtEl>
                                      </p:cBhvr>
                                    </p:animEffect>
                                  </p:childTnLst>
                                </p:cTn>
                              </p:par>
                              <p:par>
                                <p:cTn id="40" presetID="3" presetClass="entr" presetSubtype="1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250"/>
                                        <p:tgtEl>
                                          <p:spTgt spid="17"/>
                                        </p:tgtEl>
                                      </p:cBhvr>
                                    </p:animEffect>
                                  </p:childTnLst>
                                </p:cTn>
                              </p:par>
                              <p:par>
                                <p:cTn id="43" presetID="3" presetClass="entr" presetSubtype="1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linds(horizontal)">
                                      <p:cBhvr>
                                        <p:cTn id="45" dur="250"/>
                                        <p:tgtEl>
                                          <p:spTgt spid="25"/>
                                        </p:tgtEl>
                                      </p:cBhvr>
                                    </p:animEffect>
                                  </p:childTnLst>
                                </p:cTn>
                              </p:par>
                              <p:par>
                                <p:cTn id="46" presetID="3" presetClass="entr" presetSubtype="1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250"/>
                                        <p:tgtEl>
                                          <p:spTgt spid="19"/>
                                        </p:tgtEl>
                                      </p:cBhvr>
                                    </p:animEffect>
                                  </p:childTnLst>
                                </p:cTn>
                              </p:par>
                              <p:par>
                                <p:cTn id="49" presetID="3"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linds(horizontal)">
                                      <p:cBhvr>
                                        <p:cTn id="51" dur="250"/>
                                        <p:tgtEl>
                                          <p:spTgt spid="21"/>
                                        </p:tgtEl>
                                      </p:cBhvr>
                                    </p:animEffect>
                                  </p:childTnLst>
                                </p:cTn>
                              </p:par>
                              <p:par>
                                <p:cTn id="52" presetID="3" presetClass="entr" presetSubtype="1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Evaluation – Search</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E411F2-FC1D-D574-2CB1-8300E0454EA6}"/>
                  </a:ext>
                </a:extLst>
              </p:cNvPr>
              <p:cNvSpPr txBox="1"/>
              <p:nvPr/>
            </p:nvSpPr>
            <p:spPr>
              <a:xfrm>
                <a:off x="845096" y="1412490"/>
                <a:ext cx="11334871" cy="115288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Reader’s bandwidth: </a:t>
                </a:r>
                <a:endParaRPr lang="en-US" sz="2400" b="1" i="1" dirty="0">
                  <a:solidFill>
                    <a:srgbClr val="002060"/>
                  </a:solidFill>
                  <a:latin typeface="Cambria Math" panose="02040503050406030204" pitchFamily="18" charset="0"/>
                </a:endParaRPr>
              </a:p>
              <a:p>
                <a:pPr>
                  <a:lnSpc>
                    <a:spcPct val="150000"/>
                  </a:lnSpc>
                </a:pPr>
                <a14:m>
                  <m:oMath xmlns:m="http://schemas.openxmlformats.org/officeDocument/2006/math">
                    <m:r>
                      <a:rPr lang="en-US" sz="2400" b="0" i="1" smtClean="0">
                        <a:solidFill>
                          <a:srgbClr val="002060"/>
                        </a:solidFill>
                        <a:latin typeface="Cambria Math" panose="02040503050406030204" pitchFamily="18" charset="0"/>
                      </a:rPr>
                      <m:t>12</m:t>
                    </m:r>
                    <m:r>
                      <a:rPr lang="en-US" sz="2400" b="0" i="1" smtClean="0">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rPr>
                      <m:t>−97</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smaller than DORY (hide patterns), </a:t>
                </a:r>
                <a14:m>
                  <m:oMath xmlns:m="http://schemas.openxmlformats.org/officeDocument/2006/math">
                    <m:r>
                      <a:rPr lang="en-US" sz="2400" i="1" dirty="0" smtClean="0">
                        <a:solidFill>
                          <a:srgbClr val="002060"/>
                        </a:solidFill>
                        <a:latin typeface="Cambria Math" panose="02040503050406030204" pitchFamily="18" charset="0"/>
                      </a:rPr>
                      <m:t>6</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larger than FP-HSE (leak patterns) </a:t>
                </a:r>
              </a:p>
            </p:txBody>
          </p:sp>
        </mc:Choice>
        <mc:Fallback xmlns="">
          <p:sp>
            <p:nvSpPr>
              <p:cNvPr id="3" name="TextBox 2">
                <a:extLst>
                  <a:ext uri="{FF2B5EF4-FFF2-40B4-BE49-F238E27FC236}">
                    <a16:creationId xmlns:a16="http://schemas.microsoft.com/office/drawing/2014/main" id="{E3E411F2-FC1D-D574-2CB1-8300E0454EA6}"/>
                  </a:ext>
                </a:extLst>
              </p:cNvPr>
              <p:cNvSpPr txBox="1">
                <a:spLocks noRot="1" noChangeAspect="1" noMove="1" noResize="1" noEditPoints="1" noAdjustHandles="1" noChangeArrowheads="1" noChangeShapeType="1" noTextEdit="1"/>
              </p:cNvSpPr>
              <p:nvPr/>
            </p:nvSpPr>
            <p:spPr>
              <a:xfrm>
                <a:off x="845096" y="1412490"/>
                <a:ext cx="11334871" cy="1152880"/>
              </a:xfrm>
              <a:prstGeom prst="rect">
                <a:avLst/>
              </a:prstGeom>
              <a:blipFill>
                <a:blip r:embed="rId3"/>
                <a:stretch>
                  <a:fillRect l="-783" b="-10870"/>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E4CC7D4F-686A-A28E-945D-9CB762FFB229}"/>
              </a:ext>
            </a:extLst>
          </p:cNvPr>
          <p:cNvSpPr>
            <a:spLocks noGrp="1"/>
          </p:cNvSpPr>
          <p:nvPr>
            <p:ph type="sldNum" sz="quarter" idx="12"/>
          </p:nvPr>
        </p:nvSpPr>
        <p:spPr/>
        <p:txBody>
          <a:bodyPr/>
          <a:lstStyle/>
          <a:p>
            <a:fld id="{C2D47E1E-16B8-6B43-8345-A36FFC908F81}" type="slidenum">
              <a:rPr lang="en-US" smtClean="0"/>
              <a:t>18</a:t>
            </a:fld>
            <a:endParaRPr lang="en-US" dirty="0"/>
          </a:p>
        </p:txBody>
      </p:sp>
      <p:pic>
        <p:nvPicPr>
          <p:cNvPr id="10" name="Picture 9" descr="A graph of a row of lines&#10;&#10;Description automatically generated with medium confidence">
            <a:extLst>
              <a:ext uri="{FF2B5EF4-FFF2-40B4-BE49-F238E27FC236}">
                <a16:creationId xmlns:a16="http://schemas.microsoft.com/office/drawing/2014/main" id="{7B137E7B-45E3-CF2C-5179-C3B037801552}"/>
              </a:ext>
            </a:extLst>
          </p:cNvPr>
          <p:cNvPicPr>
            <a:picLocks noChangeAspect="1"/>
          </p:cNvPicPr>
          <p:nvPr/>
        </p:nvPicPr>
        <p:blipFill>
          <a:blip r:embed="rId4"/>
          <a:stretch>
            <a:fillRect/>
          </a:stretch>
        </p:blipFill>
        <p:spPr>
          <a:xfrm>
            <a:off x="326157" y="4217918"/>
            <a:ext cx="3697705" cy="2138432"/>
          </a:xfrm>
          <a:prstGeom prst="rect">
            <a:avLst/>
          </a:prstGeom>
        </p:spPr>
      </p:pic>
      <p:pic>
        <p:nvPicPr>
          <p:cNvPr id="12" name="Picture 11" descr="A graph of a function&#10;&#10;Description automatically generated with medium confidence">
            <a:extLst>
              <a:ext uri="{FF2B5EF4-FFF2-40B4-BE49-F238E27FC236}">
                <a16:creationId xmlns:a16="http://schemas.microsoft.com/office/drawing/2014/main" id="{4C581452-5B06-736A-84A9-412BC033E89E}"/>
              </a:ext>
            </a:extLst>
          </p:cNvPr>
          <p:cNvPicPr>
            <a:picLocks noChangeAspect="1"/>
          </p:cNvPicPr>
          <p:nvPr/>
        </p:nvPicPr>
        <p:blipFill>
          <a:blip r:embed="rId5"/>
          <a:stretch>
            <a:fillRect/>
          </a:stretch>
        </p:blipFill>
        <p:spPr>
          <a:xfrm>
            <a:off x="4182936" y="4157773"/>
            <a:ext cx="3826128" cy="2192569"/>
          </a:xfrm>
          <a:prstGeom prst="rect">
            <a:avLst/>
          </a:prstGeom>
        </p:spPr>
      </p:pic>
      <p:pic>
        <p:nvPicPr>
          <p:cNvPr id="14" name="Picture 13" descr="A graph of a row of data&#10;&#10;Description automatically generated with medium confidence">
            <a:extLst>
              <a:ext uri="{FF2B5EF4-FFF2-40B4-BE49-F238E27FC236}">
                <a16:creationId xmlns:a16="http://schemas.microsoft.com/office/drawing/2014/main" id="{EDCD0709-BF56-D396-760E-D102380B158A}"/>
              </a:ext>
            </a:extLst>
          </p:cNvPr>
          <p:cNvPicPr>
            <a:picLocks noChangeAspect="1"/>
          </p:cNvPicPr>
          <p:nvPr/>
        </p:nvPicPr>
        <p:blipFill>
          <a:blip r:embed="rId6"/>
          <a:stretch>
            <a:fillRect/>
          </a:stretch>
        </p:blipFill>
        <p:spPr>
          <a:xfrm>
            <a:off x="8055108" y="4173098"/>
            <a:ext cx="3924333" cy="217724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BD439A-C2E5-8B6B-9555-DCD0E751D75D}"/>
                  </a:ext>
                </a:extLst>
              </p:cNvPr>
              <p:cNvSpPr txBox="1"/>
              <p:nvPr/>
            </p:nvSpPr>
            <p:spPr>
              <a:xfrm>
                <a:off x="845097" y="2632786"/>
                <a:ext cx="9224461" cy="115288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End-to-end latency: </a:t>
                </a:r>
                <a:endParaRPr lang="en-US" sz="2400" b="1" i="1" dirty="0">
                  <a:solidFill>
                    <a:srgbClr val="002060"/>
                  </a:solidFill>
                  <a:latin typeface="Cambria Math" panose="02040503050406030204" pitchFamily="18" charset="0"/>
                </a:endParaRPr>
              </a:p>
              <a:p>
                <a:pPr>
                  <a:lnSpc>
                    <a:spcPct val="150000"/>
                  </a:lnSpc>
                </a:pPr>
                <a14:m>
                  <m:oMath xmlns:m="http://schemas.openxmlformats.org/officeDocument/2006/math">
                    <m:r>
                      <a:rPr lang="en-US" sz="2400" i="1">
                        <a:solidFill>
                          <a:srgbClr val="002060"/>
                        </a:solidFill>
                        <a:latin typeface="Cambria Math" panose="02040503050406030204" pitchFamily="18" charset="0"/>
                      </a:rPr>
                      <m:t>2</m:t>
                    </m:r>
                    <m:r>
                      <a:rPr lang="en-US" sz="2400" b="0" i="1" smtClean="0">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rPr>
                      <m:t>−4</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faster than DORY, </a:t>
                </a:r>
                <a14:m>
                  <m:oMath xmlns:m="http://schemas.openxmlformats.org/officeDocument/2006/math">
                    <m:r>
                      <a:rPr lang="en-US" sz="2400" i="1" dirty="0">
                        <a:solidFill>
                          <a:srgbClr val="002060"/>
                        </a:solidFill>
                        <a:latin typeface="Cambria Math" panose="02040503050406030204" pitchFamily="18" charset="0"/>
                      </a:rPr>
                      <m:t>1</m:t>
                    </m:r>
                    <m:r>
                      <a:rPr lang="en-US" sz="2400" b="0" i="1" dirty="0" smtClean="0">
                        <a:solidFill>
                          <a:srgbClr val="002060"/>
                        </a:solidFill>
                        <a:latin typeface="Cambria Math" panose="02040503050406030204" pitchFamily="18" charset="0"/>
                      </a:rPr>
                      <m:t>27</m:t>
                    </m:r>
                    <m:r>
                      <a:rPr lang="en-US" sz="2400" i="1">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ea typeface="Cambria Math" panose="02040503050406030204" pitchFamily="18" charset="0"/>
                      </a:rPr>
                      <m:t>−632</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faster than FP-HSE </a:t>
                </a:r>
              </a:p>
            </p:txBody>
          </p:sp>
        </mc:Choice>
        <mc:Fallback xmlns="">
          <p:sp>
            <p:nvSpPr>
              <p:cNvPr id="15" name="TextBox 14">
                <a:extLst>
                  <a:ext uri="{FF2B5EF4-FFF2-40B4-BE49-F238E27FC236}">
                    <a16:creationId xmlns:a16="http://schemas.microsoft.com/office/drawing/2014/main" id="{09BD439A-C2E5-8B6B-9555-DCD0E751D75D}"/>
                  </a:ext>
                </a:extLst>
              </p:cNvPr>
              <p:cNvSpPr txBox="1">
                <a:spLocks noRot="1" noChangeAspect="1" noMove="1" noResize="1" noEditPoints="1" noAdjustHandles="1" noChangeArrowheads="1" noChangeShapeType="1" noTextEdit="1"/>
              </p:cNvSpPr>
              <p:nvPr/>
            </p:nvSpPr>
            <p:spPr>
              <a:xfrm>
                <a:off x="845097" y="2632786"/>
                <a:ext cx="9224461" cy="1152880"/>
              </a:xfrm>
              <a:prstGeom prst="rect">
                <a:avLst/>
              </a:prstGeom>
              <a:blipFill>
                <a:blip r:embed="rId7"/>
                <a:stretch>
                  <a:fillRect l="-963" b="-10870"/>
                </a:stretch>
              </a:blipFill>
            </p:spPr>
            <p:txBody>
              <a:bodyPr/>
              <a:lstStyle/>
              <a:p>
                <a:r>
                  <a:rPr lang="en-US">
                    <a:noFill/>
                  </a:rPr>
                  <a:t> </a:t>
                </a:r>
              </a:p>
            </p:txBody>
          </p:sp>
        </mc:Fallback>
      </mc:AlternateContent>
      <p:pic>
        <p:nvPicPr>
          <p:cNvPr id="7" name="Picture 6" descr="A magnifying glass over a paper with check marks&#10;&#10;Description automatically generated">
            <a:extLst>
              <a:ext uri="{FF2B5EF4-FFF2-40B4-BE49-F238E27FC236}">
                <a16:creationId xmlns:a16="http://schemas.microsoft.com/office/drawing/2014/main" id="{7E3ACD23-4706-6D19-141D-761663CB2D2F}"/>
              </a:ext>
            </a:extLst>
          </p:cNvPr>
          <p:cNvPicPr>
            <a:picLocks noChangeAspect="1"/>
          </p:cNvPicPr>
          <p:nvPr/>
        </p:nvPicPr>
        <p:blipFill>
          <a:blip r:embed="rId8"/>
          <a:stretch>
            <a:fillRect/>
          </a:stretch>
        </p:blipFill>
        <p:spPr>
          <a:xfrm>
            <a:off x="6815219" y="244818"/>
            <a:ext cx="1567065" cy="1567065"/>
          </a:xfrm>
          <a:prstGeom prst="rect">
            <a:avLst/>
          </a:prstGeom>
        </p:spPr>
      </p:pic>
      <p:pic>
        <p:nvPicPr>
          <p:cNvPr id="11" name="Picture 10" descr="A close-up of a magnifying glass&#10;&#10;Description automatically generated">
            <a:extLst>
              <a:ext uri="{FF2B5EF4-FFF2-40B4-BE49-F238E27FC236}">
                <a16:creationId xmlns:a16="http://schemas.microsoft.com/office/drawing/2014/main" id="{04210ECF-7DA3-64DC-8091-9DEF39B3DD67}"/>
              </a:ext>
            </a:extLst>
          </p:cNvPr>
          <p:cNvPicPr>
            <a:picLocks noChangeAspect="1"/>
          </p:cNvPicPr>
          <p:nvPr/>
        </p:nvPicPr>
        <p:blipFill>
          <a:blip r:embed="rId9"/>
          <a:stretch>
            <a:fillRect/>
          </a:stretch>
        </p:blipFill>
        <p:spPr>
          <a:xfrm>
            <a:off x="9102031" y="453398"/>
            <a:ext cx="1532021" cy="1149016"/>
          </a:xfrm>
          <a:prstGeom prst="rect">
            <a:avLst/>
          </a:prstGeom>
        </p:spPr>
      </p:pic>
    </p:spTree>
    <p:extLst>
      <p:ext uri="{BB962C8B-B14F-4D97-AF65-F5344CB8AC3E}">
        <p14:creationId xmlns:p14="http://schemas.microsoft.com/office/powerpoint/2010/main" val="11399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5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25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8B1C-C611-A03C-C0EB-0B277553EC8E}"/>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Overview</a:t>
            </a:r>
          </a:p>
        </p:txBody>
      </p:sp>
      <p:sp>
        <p:nvSpPr>
          <p:cNvPr id="3" name="Slide Number Placeholder 2">
            <a:extLst>
              <a:ext uri="{FF2B5EF4-FFF2-40B4-BE49-F238E27FC236}">
                <a16:creationId xmlns:a16="http://schemas.microsoft.com/office/drawing/2014/main" id="{8C7AF620-FD4D-2126-B010-7C24802D95F9}"/>
              </a:ext>
            </a:extLst>
          </p:cNvPr>
          <p:cNvSpPr>
            <a:spLocks noGrp="1"/>
          </p:cNvSpPr>
          <p:nvPr>
            <p:ph type="sldNum" sz="quarter" idx="12"/>
          </p:nvPr>
        </p:nvSpPr>
        <p:spPr/>
        <p:txBody>
          <a:bodyPr/>
          <a:lstStyle/>
          <a:p>
            <a:fld id="{C2D47E1E-16B8-6B43-8345-A36FFC908F81}" type="slidenum">
              <a:rPr lang="en-US" smtClean="0"/>
              <a:t>1</a:t>
            </a:fld>
            <a:endParaRPr lang="en-US"/>
          </a:p>
        </p:txBody>
      </p:sp>
      <p:pic>
        <p:nvPicPr>
          <p:cNvPr id="5" name="Picture 4">
            <a:extLst>
              <a:ext uri="{FF2B5EF4-FFF2-40B4-BE49-F238E27FC236}">
                <a16:creationId xmlns:a16="http://schemas.microsoft.com/office/drawing/2014/main" id="{42A33A98-EF7D-C4EE-3659-8F64A39DE123}"/>
              </a:ext>
            </a:extLst>
          </p:cNvPr>
          <p:cNvPicPr>
            <a:picLocks noChangeAspect="1"/>
          </p:cNvPicPr>
          <p:nvPr/>
        </p:nvPicPr>
        <p:blipFill>
          <a:blip r:embed="rId3"/>
          <a:stretch>
            <a:fillRect/>
          </a:stretch>
        </p:blipFill>
        <p:spPr>
          <a:xfrm>
            <a:off x="2001982" y="2419179"/>
            <a:ext cx="7772400" cy="709061"/>
          </a:xfrm>
          <a:prstGeom prst="rect">
            <a:avLst/>
          </a:prstGeom>
        </p:spPr>
      </p:pic>
      <p:pic>
        <p:nvPicPr>
          <p:cNvPr id="9" name="Picture 8" descr="A cartoon of a computer&#10;&#10;Description automatically generated">
            <a:extLst>
              <a:ext uri="{FF2B5EF4-FFF2-40B4-BE49-F238E27FC236}">
                <a16:creationId xmlns:a16="http://schemas.microsoft.com/office/drawing/2014/main" id="{F93E7153-B7E2-A1C3-AE3E-CCBEBC10D3F6}"/>
              </a:ext>
            </a:extLst>
          </p:cNvPr>
          <p:cNvPicPr>
            <a:picLocks noChangeAspect="1"/>
          </p:cNvPicPr>
          <p:nvPr/>
        </p:nvPicPr>
        <p:blipFill>
          <a:blip r:embed="rId4"/>
          <a:stretch>
            <a:fillRect/>
          </a:stretch>
        </p:blipFill>
        <p:spPr>
          <a:xfrm>
            <a:off x="3581401" y="3994306"/>
            <a:ext cx="5324186" cy="2573182"/>
          </a:xfrm>
          <a:prstGeom prst="rect">
            <a:avLst/>
          </a:prstGeom>
        </p:spPr>
      </p:pic>
      <p:sp>
        <p:nvSpPr>
          <p:cNvPr id="12" name="TextBox 11">
            <a:extLst>
              <a:ext uri="{FF2B5EF4-FFF2-40B4-BE49-F238E27FC236}">
                <a16:creationId xmlns:a16="http://schemas.microsoft.com/office/drawing/2014/main" id="{8EC7937A-E2EA-77DB-FC48-3C2A64CB4D42}"/>
              </a:ext>
            </a:extLst>
          </p:cNvPr>
          <p:cNvSpPr txBox="1"/>
          <p:nvPr/>
        </p:nvSpPr>
        <p:spPr>
          <a:xfrm>
            <a:off x="838200" y="1593140"/>
            <a:ext cx="8936182" cy="523220"/>
          </a:xfrm>
          <a:prstGeom prst="rect">
            <a:avLst/>
          </a:prstGeom>
          <a:noFill/>
        </p:spPr>
        <p:txBody>
          <a:bodyPr wrap="square">
            <a:spAutoFit/>
          </a:bodyPr>
          <a:lstStyle/>
          <a:p>
            <a:r>
              <a:rPr lang="en-US" sz="2800" dirty="0">
                <a:solidFill>
                  <a:srgbClr val="002060"/>
                </a:solidFill>
                <a:latin typeface="Bierstadt" panose="020B0004020202020204" pitchFamily="34" charset="0"/>
              </a:rPr>
              <a:t>End-to-end encrypted systems are increasingly popular</a:t>
            </a:r>
          </a:p>
        </p:txBody>
      </p:sp>
      <p:sp>
        <p:nvSpPr>
          <p:cNvPr id="16" name="TextBox 15">
            <a:extLst>
              <a:ext uri="{FF2B5EF4-FFF2-40B4-BE49-F238E27FC236}">
                <a16:creationId xmlns:a16="http://schemas.microsoft.com/office/drawing/2014/main" id="{57A43BDD-C97E-B337-429E-F72584E688E1}"/>
              </a:ext>
            </a:extLst>
          </p:cNvPr>
          <p:cNvSpPr txBox="1"/>
          <p:nvPr/>
        </p:nvSpPr>
        <p:spPr>
          <a:xfrm>
            <a:off x="838200" y="3403349"/>
            <a:ext cx="10647218" cy="523220"/>
          </a:xfrm>
          <a:prstGeom prst="rect">
            <a:avLst/>
          </a:prstGeom>
          <a:noFill/>
        </p:spPr>
        <p:txBody>
          <a:bodyPr wrap="square">
            <a:spAutoFit/>
          </a:bodyPr>
          <a:lstStyle/>
          <a:p>
            <a:r>
              <a:rPr lang="en-US" sz="2800" dirty="0">
                <a:solidFill>
                  <a:srgbClr val="002060"/>
                </a:solidFill>
                <a:latin typeface="Bierstadt" panose="020B0004020202020204" pitchFamily="34" charset="0"/>
              </a:rPr>
              <a:t>Provide strong security guarantees if attacker compromises server</a:t>
            </a:r>
          </a:p>
        </p:txBody>
      </p:sp>
      <p:pic>
        <p:nvPicPr>
          <p:cNvPr id="6" name="Picture 5" descr="A black and white line drawing of a checklist&#10;&#10;Description automatically generated">
            <a:extLst>
              <a:ext uri="{FF2B5EF4-FFF2-40B4-BE49-F238E27FC236}">
                <a16:creationId xmlns:a16="http://schemas.microsoft.com/office/drawing/2014/main" id="{92572C60-DF8A-93C5-C2C5-DC6D4B7D76B6}"/>
              </a:ext>
            </a:extLst>
          </p:cNvPr>
          <p:cNvPicPr>
            <a:picLocks noChangeAspect="1"/>
          </p:cNvPicPr>
          <p:nvPr/>
        </p:nvPicPr>
        <p:blipFill>
          <a:blip r:embed="rId5"/>
          <a:stretch>
            <a:fillRect/>
          </a:stretch>
        </p:blipFill>
        <p:spPr>
          <a:xfrm>
            <a:off x="10759761" y="243790"/>
            <a:ext cx="1188077" cy="1188077"/>
          </a:xfrm>
          <a:prstGeom prst="rect">
            <a:avLst/>
          </a:prstGeom>
        </p:spPr>
      </p:pic>
      <p:pic>
        <p:nvPicPr>
          <p:cNvPr id="7" name="Picture 6" descr="A computer with a lock and a shield&#10;&#10;Description automatically generated">
            <a:extLst>
              <a:ext uri="{FF2B5EF4-FFF2-40B4-BE49-F238E27FC236}">
                <a16:creationId xmlns:a16="http://schemas.microsoft.com/office/drawing/2014/main" id="{73FFE177-592E-7B4F-9E15-3877D09953D4}"/>
              </a:ext>
            </a:extLst>
          </p:cNvPr>
          <p:cNvPicPr>
            <a:picLocks noChangeAspect="1"/>
          </p:cNvPicPr>
          <p:nvPr/>
        </p:nvPicPr>
        <p:blipFill>
          <a:blip r:embed="rId6"/>
          <a:stretch>
            <a:fillRect/>
          </a:stretch>
        </p:blipFill>
        <p:spPr>
          <a:xfrm>
            <a:off x="245271" y="4975837"/>
            <a:ext cx="1671638" cy="1671638"/>
          </a:xfrm>
          <a:prstGeom prst="rect">
            <a:avLst/>
          </a:prstGeom>
        </p:spPr>
      </p:pic>
      <p:pic>
        <p:nvPicPr>
          <p:cNvPr id="10" name="Picture 9" descr="A yellow folder with a blue lock&#10;&#10;Description automatically generated">
            <a:extLst>
              <a:ext uri="{FF2B5EF4-FFF2-40B4-BE49-F238E27FC236}">
                <a16:creationId xmlns:a16="http://schemas.microsoft.com/office/drawing/2014/main" id="{4553C092-4546-7791-0DE6-41914C1AB4E1}"/>
              </a:ext>
            </a:extLst>
          </p:cNvPr>
          <p:cNvPicPr>
            <a:picLocks noChangeAspect="1"/>
          </p:cNvPicPr>
          <p:nvPr/>
        </p:nvPicPr>
        <p:blipFill>
          <a:blip r:embed="rId7"/>
          <a:stretch>
            <a:fillRect/>
          </a:stretch>
        </p:blipFill>
        <p:spPr>
          <a:xfrm>
            <a:off x="10380978" y="4790599"/>
            <a:ext cx="1565751" cy="1565751"/>
          </a:xfrm>
          <a:prstGeom prst="rect">
            <a:avLst/>
          </a:prstGeom>
        </p:spPr>
      </p:pic>
    </p:spTree>
    <p:extLst>
      <p:ext uri="{BB962C8B-B14F-4D97-AF65-F5344CB8AC3E}">
        <p14:creationId xmlns:p14="http://schemas.microsoft.com/office/powerpoint/2010/main" val="343069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25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25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Evaluation – Permission Revocation</a:t>
            </a:r>
          </a:p>
        </p:txBody>
      </p:sp>
      <p:sp>
        <p:nvSpPr>
          <p:cNvPr id="4" name="Slide Number Placeholder 3">
            <a:extLst>
              <a:ext uri="{FF2B5EF4-FFF2-40B4-BE49-F238E27FC236}">
                <a16:creationId xmlns:a16="http://schemas.microsoft.com/office/drawing/2014/main" id="{290AE73E-6F58-C65F-A30E-99C25A296D1D}"/>
              </a:ext>
            </a:extLst>
          </p:cNvPr>
          <p:cNvSpPr>
            <a:spLocks noGrp="1"/>
          </p:cNvSpPr>
          <p:nvPr>
            <p:ph type="sldNum" sz="quarter" idx="12"/>
          </p:nvPr>
        </p:nvSpPr>
        <p:spPr/>
        <p:txBody>
          <a:bodyPr/>
          <a:lstStyle/>
          <a:p>
            <a:fld id="{C2D47E1E-16B8-6B43-8345-A36FFC908F81}" type="slidenum">
              <a:rPr lang="en-US" smtClean="0"/>
              <a:t>19</a:t>
            </a:fld>
            <a:endParaRPr lang="en-US"/>
          </a:p>
        </p:txBody>
      </p:sp>
      <p:pic>
        <p:nvPicPr>
          <p:cNvPr id="8" name="Picture 7" descr="A graph of a line graph&#10;&#10;Description automatically generated with medium confidence">
            <a:extLst>
              <a:ext uri="{FF2B5EF4-FFF2-40B4-BE49-F238E27FC236}">
                <a16:creationId xmlns:a16="http://schemas.microsoft.com/office/drawing/2014/main" id="{17570008-65BE-1FCF-2860-5B2A1D3EEE1E}"/>
              </a:ext>
            </a:extLst>
          </p:cNvPr>
          <p:cNvPicPr>
            <a:picLocks noChangeAspect="1"/>
          </p:cNvPicPr>
          <p:nvPr/>
        </p:nvPicPr>
        <p:blipFill>
          <a:blip r:embed="rId3"/>
          <a:stretch>
            <a:fillRect/>
          </a:stretch>
        </p:blipFill>
        <p:spPr>
          <a:xfrm>
            <a:off x="1015013" y="3759201"/>
            <a:ext cx="4585471" cy="2597149"/>
          </a:xfrm>
          <a:prstGeom prst="rect">
            <a:avLst/>
          </a:prstGeom>
        </p:spPr>
      </p:pic>
      <p:pic>
        <p:nvPicPr>
          <p:cNvPr id="10" name="Picture 9" descr="A graph of a number of documents&#10;&#10;Description automatically generated with medium confidence">
            <a:extLst>
              <a:ext uri="{FF2B5EF4-FFF2-40B4-BE49-F238E27FC236}">
                <a16:creationId xmlns:a16="http://schemas.microsoft.com/office/drawing/2014/main" id="{CE46CD97-A7D1-85A5-BCF7-1FE71A711A40}"/>
              </a:ext>
            </a:extLst>
          </p:cNvPr>
          <p:cNvPicPr>
            <a:picLocks noChangeAspect="1"/>
          </p:cNvPicPr>
          <p:nvPr/>
        </p:nvPicPr>
        <p:blipFill>
          <a:blip r:embed="rId4"/>
          <a:stretch>
            <a:fillRect/>
          </a:stretch>
        </p:blipFill>
        <p:spPr>
          <a:xfrm>
            <a:off x="6556534" y="3759201"/>
            <a:ext cx="4604761" cy="259714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B2BBC4-27A0-5087-88A8-F74757C90DF1}"/>
                  </a:ext>
                </a:extLst>
              </p:cNvPr>
              <p:cNvSpPr txBox="1"/>
              <p:nvPr/>
            </p:nvSpPr>
            <p:spPr>
              <a:xfrm>
                <a:off x="877957" y="1427782"/>
                <a:ext cx="9224461" cy="115288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Writer’s bandwidth: </a:t>
                </a:r>
                <a:endParaRPr lang="en-US" sz="2400" b="1" i="1" dirty="0">
                  <a:solidFill>
                    <a:srgbClr val="002060"/>
                  </a:solidFill>
                  <a:latin typeface="Cambria Math" panose="02040503050406030204" pitchFamily="18" charset="0"/>
                </a:endParaRPr>
              </a:p>
              <a:p>
                <a:pPr>
                  <a:lnSpc>
                    <a:spcPct val="150000"/>
                  </a:lnSpc>
                </a:pPr>
                <a14:m>
                  <m:oMath xmlns:m="http://schemas.openxmlformats.org/officeDocument/2006/math">
                    <m:r>
                      <a:rPr lang="en-US" sz="2400" i="1">
                        <a:solidFill>
                          <a:srgbClr val="002060"/>
                        </a:solidFill>
                        <a:latin typeface="Cambria Math" panose="02040503050406030204" pitchFamily="18" charset="0"/>
                      </a:rPr>
                      <m:t>2</m:t>
                    </m:r>
                    <m:r>
                      <a:rPr lang="en-US" sz="2400" b="0" i="1" smtClean="0">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rPr>
                      <m:t>−150</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smaller than DORY/FP-HSE</a:t>
                </a:r>
              </a:p>
            </p:txBody>
          </p:sp>
        </mc:Choice>
        <mc:Fallback xmlns="">
          <p:sp>
            <p:nvSpPr>
              <p:cNvPr id="11" name="TextBox 10">
                <a:extLst>
                  <a:ext uri="{FF2B5EF4-FFF2-40B4-BE49-F238E27FC236}">
                    <a16:creationId xmlns:a16="http://schemas.microsoft.com/office/drawing/2014/main" id="{A3B2BBC4-27A0-5087-88A8-F74757C90DF1}"/>
                  </a:ext>
                </a:extLst>
              </p:cNvPr>
              <p:cNvSpPr txBox="1">
                <a:spLocks noRot="1" noChangeAspect="1" noMove="1" noResize="1" noEditPoints="1" noAdjustHandles="1" noChangeArrowheads="1" noChangeShapeType="1" noTextEdit="1"/>
              </p:cNvSpPr>
              <p:nvPr/>
            </p:nvSpPr>
            <p:spPr>
              <a:xfrm>
                <a:off x="877957" y="1427782"/>
                <a:ext cx="9224461" cy="1152880"/>
              </a:xfrm>
              <a:prstGeom prst="rect">
                <a:avLst/>
              </a:prstGeom>
              <a:blipFill>
                <a:blip r:embed="rId5"/>
                <a:stretch>
                  <a:fillRect l="-1100"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B8FFEA-80B0-E809-16A5-1C888C3780C2}"/>
                  </a:ext>
                </a:extLst>
              </p:cNvPr>
              <p:cNvSpPr txBox="1"/>
              <p:nvPr/>
            </p:nvSpPr>
            <p:spPr>
              <a:xfrm>
                <a:off x="877956" y="2549683"/>
                <a:ext cx="9224461" cy="115288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Writer’s latency: </a:t>
                </a:r>
                <a:endParaRPr lang="en-US" sz="2400" b="1" i="1" dirty="0">
                  <a:solidFill>
                    <a:srgbClr val="002060"/>
                  </a:solidFill>
                  <a:latin typeface="Cambria Math" panose="02040503050406030204" pitchFamily="18" charset="0"/>
                </a:endParaRPr>
              </a:p>
              <a:p>
                <a:pPr>
                  <a:lnSpc>
                    <a:spcPct val="150000"/>
                  </a:lnSpc>
                </a:pPr>
                <a14:m>
                  <m:oMath xmlns:m="http://schemas.openxmlformats.org/officeDocument/2006/math">
                    <m:r>
                      <a:rPr lang="en-US" sz="2400" b="0" i="1" smtClean="0">
                        <a:solidFill>
                          <a:srgbClr val="002060"/>
                        </a:solidFill>
                        <a:latin typeface="Cambria Math" panose="02040503050406030204" pitchFamily="18" charset="0"/>
                      </a:rPr>
                      <m:t>1</m:t>
                    </m:r>
                    <m:r>
                      <a:rPr lang="en-US" sz="2400" i="1">
                        <a:solidFill>
                          <a:srgbClr val="002060"/>
                        </a:solidFill>
                        <a:latin typeface="Cambria Math" panose="02040503050406030204" pitchFamily="18" charset="0"/>
                      </a:rPr>
                      <m:t>2</m:t>
                    </m:r>
                    <m:r>
                      <a:rPr lang="en-US" sz="2400" b="0" i="1" smtClean="0">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rPr>
                      <m:t>−9600</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faster than DORY/FP-HSE </a:t>
                </a:r>
              </a:p>
            </p:txBody>
          </p:sp>
        </mc:Choice>
        <mc:Fallback xmlns="">
          <p:sp>
            <p:nvSpPr>
              <p:cNvPr id="12" name="TextBox 11">
                <a:extLst>
                  <a:ext uri="{FF2B5EF4-FFF2-40B4-BE49-F238E27FC236}">
                    <a16:creationId xmlns:a16="http://schemas.microsoft.com/office/drawing/2014/main" id="{25B8FFEA-80B0-E809-16A5-1C888C3780C2}"/>
                  </a:ext>
                </a:extLst>
              </p:cNvPr>
              <p:cNvSpPr txBox="1">
                <a:spLocks noRot="1" noChangeAspect="1" noMove="1" noResize="1" noEditPoints="1" noAdjustHandles="1" noChangeArrowheads="1" noChangeShapeType="1" noTextEdit="1"/>
              </p:cNvSpPr>
              <p:nvPr/>
            </p:nvSpPr>
            <p:spPr>
              <a:xfrm>
                <a:off x="877956" y="2549683"/>
                <a:ext cx="9224461" cy="1152880"/>
              </a:xfrm>
              <a:prstGeom prst="rect">
                <a:avLst/>
              </a:prstGeom>
              <a:blipFill>
                <a:blip r:embed="rId6"/>
                <a:stretch>
                  <a:fillRect l="-1100"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0F8E7AB-F818-301D-F904-D253DA006B51}"/>
                  </a:ext>
                </a:extLst>
              </p:cNvPr>
              <p:cNvSpPr txBox="1"/>
              <p:nvPr/>
            </p:nvSpPr>
            <p:spPr>
              <a:xfrm>
                <a:off x="7095940" y="2549683"/>
                <a:ext cx="9224461" cy="1152880"/>
              </a:xfrm>
              <a:prstGeom prst="rect">
                <a:avLst/>
              </a:prstGeom>
              <a:noFill/>
            </p:spPr>
            <p:txBody>
              <a:bodyPr wrap="square" rtlCol="0">
                <a:spAutoFit/>
              </a:bodyPr>
              <a:lstStyle/>
              <a:p>
                <a:pPr>
                  <a:lnSpc>
                    <a:spcPct val="150000"/>
                  </a:lnSpc>
                </a:pPr>
                <a:r>
                  <a:rPr lang="en-US" sz="2400" b="1" dirty="0">
                    <a:solidFill>
                      <a:srgbClr val="002060"/>
                    </a:solidFill>
                    <a:latin typeface="Bierstadt" panose="020B0004020202020204" pitchFamily="34" charset="0"/>
                  </a:rPr>
                  <a:t>End-to-end latency: </a:t>
                </a:r>
                <a:endParaRPr lang="en-US" sz="2400" b="1" i="1" dirty="0">
                  <a:solidFill>
                    <a:srgbClr val="002060"/>
                  </a:solidFill>
                  <a:latin typeface="Cambria Math" panose="02040503050406030204" pitchFamily="18" charset="0"/>
                </a:endParaRPr>
              </a:p>
              <a:p>
                <a:pPr>
                  <a:lnSpc>
                    <a:spcPct val="150000"/>
                  </a:lnSpc>
                </a:pPr>
                <a14:m>
                  <m:oMath xmlns:m="http://schemas.openxmlformats.org/officeDocument/2006/math">
                    <m:r>
                      <a:rPr lang="en-US" sz="2400" i="1">
                        <a:solidFill>
                          <a:srgbClr val="002060"/>
                        </a:solidFill>
                        <a:latin typeface="Cambria Math" panose="02040503050406030204" pitchFamily="18" charset="0"/>
                      </a:rPr>
                      <m:t>2</m:t>
                    </m:r>
                    <m:r>
                      <a:rPr lang="en-US" sz="2400" b="0" i="1" smtClean="0">
                        <a:solidFill>
                          <a:srgbClr val="002060"/>
                        </a:solidFill>
                        <a:latin typeface="Cambria Math" panose="02040503050406030204" pitchFamily="18" charset="0"/>
                        <a:ea typeface="Cambria Math" panose="02040503050406030204" pitchFamily="18" charset="0"/>
                      </a:rPr>
                      <m:t>×</m:t>
                    </m:r>
                    <m:r>
                      <a:rPr lang="en-US" sz="2400" b="0" i="1" smtClean="0">
                        <a:solidFill>
                          <a:srgbClr val="002060"/>
                        </a:solidFill>
                        <a:latin typeface="Cambria Math" panose="02040503050406030204" pitchFamily="18" charset="0"/>
                      </a:rPr>
                      <m:t>−6</m:t>
                    </m:r>
                    <m:r>
                      <a:rPr lang="en-US" sz="2400" i="1">
                        <a:solidFill>
                          <a:srgbClr val="002060"/>
                        </a:solidFill>
                        <a:latin typeface="Cambria Math" panose="02040503050406030204" pitchFamily="18" charset="0"/>
                        <a:ea typeface="Cambria Math" panose="02040503050406030204" pitchFamily="18" charset="0"/>
                      </a:rPr>
                      <m:t>×</m:t>
                    </m:r>
                  </m:oMath>
                </a14:m>
                <a:r>
                  <a:rPr lang="en-US" sz="2400" dirty="0">
                    <a:solidFill>
                      <a:srgbClr val="002060"/>
                    </a:solidFill>
                    <a:latin typeface="Bierstadt" panose="020B0004020202020204" pitchFamily="34" charset="0"/>
                  </a:rPr>
                  <a:t> faster than DORY/FP-HSE </a:t>
                </a:r>
              </a:p>
            </p:txBody>
          </p:sp>
        </mc:Choice>
        <mc:Fallback xmlns="">
          <p:sp>
            <p:nvSpPr>
              <p:cNvPr id="13" name="TextBox 12">
                <a:extLst>
                  <a:ext uri="{FF2B5EF4-FFF2-40B4-BE49-F238E27FC236}">
                    <a16:creationId xmlns:a16="http://schemas.microsoft.com/office/drawing/2014/main" id="{60F8E7AB-F818-301D-F904-D253DA006B51}"/>
                  </a:ext>
                </a:extLst>
              </p:cNvPr>
              <p:cNvSpPr txBox="1">
                <a:spLocks noRot="1" noChangeAspect="1" noMove="1" noResize="1" noEditPoints="1" noAdjustHandles="1" noChangeArrowheads="1" noChangeShapeType="1" noTextEdit="1"/>
              </p:cNvSpPr>
              <p:nvPr/>
            </p:nvSpPr>
            <p:spPr>
              <a:xfrm>
                <a:off x="7095940" y="2549683"/>
                <a:ext cx="9224461" cy="1152880"/>
              </a:xfrm>
              <a:prstGeom prst="rect">
                <a:avLst/>
              </a:prstGeom>
              <a:blipFill>
                <a:blip r:embed="rId7"/>
                <a:stretch>
                  <a:fillRect l="-963" b="-10870"/>
                </a:stretch>
              </a:blipFill>
            </p:spPr>
            <p:txBody>
              <a:bodyPr/>
              <a:lstStyle/>
              <a:p>
                <a:r>
                  <a:rPr lang="en-US">
                    <a:noFill/>
                  </a:rPr>
                  <a:t> </a:t>
                </a:r>
              </a:p>
            </p:txBody>
          </p:sp>
        </mc:Fallback>
      </mc:AlternateContent>
      <p:pic>
        <p:nvPicPr>
          <p:cNvPr id="5" name="Picture 4" descr="A red sign with a red circle and a red circle with a red circle and a red circle with a red circle with a red circle with a red circle with a black text&#10;&#10;Description automatically generated">
            <a:extLst>
              <a:ext uri="{FF2B5EF4-FFF2-40B4-BE49-F238E27FC236}">
                <a16:creationId xmlns:a16="http://schemas.microsoft.com/office/drawing/2014/main" id="{F57B5A3E-7BC1-FEFC-8562-54FA69A46A37}"/>
              </a:ext>
            </a:extLst>
          </p:cNvPr>
          <p:cNvPicPr>
            <a:picLocks noChangeAspect="1"/>
          </p:cNvPicPr>
          <p:nvPr/>
        </p:nvPicPr>
        <p:blipFill>
          <a:blip r:embed="rId8"/>
          <a:stretch>
            <a:fillRect/>
          </a:stretch>
        </p:blipFill>
        <p:spPr>
          <a:xfrm>
            <a:off x="6892871" y="1258237"/>
            <a:ext cx="1954011" cy="1491969"/>
          </a:xfrm>
          <a:prstGeom prst="rect">
            <a:avLst/>
          </a:prstGeom>
        </p:spPr>
      </p:pic>
      <p:pic>
        <p:nvPicPr>
          <p:cNvPr id="7" name="Picture 6" descr="A magnifying glass and a check mark&#10;&#10;Description automatically generated">
            <a:extLst>
              <a:ext uri="{FF2B5EF4-FFF2-40B4-BE49-F238E27FC236}">
                <a16:creationId xmlns:a16="http://schemas.microsoft.com/office/drawing/2014/main" id="{172A9292-29BF-D9D6-7CAF-DB8F4B1491D5}"/>
              </a:ext>
            </a:extLst>
          </p:cNvPr>
          <p:cNvPicPr>
            <a:picLocks noChangeAspect="1"/>
          </p:cNvPicPr>
          <p:nvPr/>
        </p:nvPicPr>
        <p:blipFill>
          <a:blip r:embed="rId9"/>
          <a:stretch>
            <a:fillRect/>
          </a:stretch>
        </p:blipFill>
        <p:spPr>
          <a:xfrm>
            <a:off x="9442784" y="488490"/>
            <a:ext cx="1078832" cy="1078832"/>
          </a:xfrm>
          <a:prstGeom prst="rect">
            <a:avLst/>
          </a:prstGeom>
        </p:spPr>
      </p:pic>
    </p:spTree>
    <p:extLst>
      <p:ext uri="{BB962C8B-B14F-4D97-AF65-F5344CB8AC3E}">
        <p14:creationId xmlns:p14="http://schemas.microsoft.com/office/powerpoint/2010/main" val="11917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5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2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Evaluation – Multiple Servers</a:t>
            </a:r>
          </a:p>
        </p:txBody>
      </p:sp>
      <p:sp>
        <p:nvSpPr>
          <p:cNvPr id="3" name="Slide Number Placeholder 2">
            <a:extLst>
              <a:ext uri="{FF2B5EF4-FFF2-40B4-BE49-F238E27FC236}">
                <a16:creationId xmlns:a16="http://schemas.microsoft.com/office/drawing/2014/main" id="{9D0AA22F-E435-1AB9-D2F8-D496AA4E7ACB}"/>
              </a:ext>
            </a:extLst>
          </p:cNvPr>
          <p:cNvSpPr>
            <a:spLocks noGrp="1"/>
          </p:cNvSpPr>
          <p:nvPr>
            <p:ph type="sldNum" sz="quarter" idx="12"/>
          </p:nvPr>
        </p:nvSpPr>
        <p:spPr/>
        <p:txBody>
          <a:bodyPr/>
          <a:lstStyle/>
          <a:p>
            <a:fld id="{C2D47E1E-16B8-6B43-8345-A36FFC908F81}" type="slidenum">
              <a:rPr lang="en-US" smtClean="0"/>
              <a:t>20</a:t>
            </a:fld>
            <a:endParaRPr lang="en-US"/>
          </a:p>
        </p:txBody>
      </p:sp>
      <p:pic>
        <p:nvPicPr>
          <p:cNvPr id="5" name="Picture 4" descr="A graph of a number of servers&#10;&#10;Description automatically generated with medium confidence">
            <a:extLst>
              <a:ext uri="{FF2B5EF4-FFF2-40B4-BE49-F238E27FC236}">
                <a16:creationId xmlns:a16="http://schemas.microsoft.com/office/drawing/2014/main" id="{5CD9DE6D-ED82-042D-1297-1363147C0914}"/>
              </a:ext>
            </a:extLst>
          </p:cNvPr>
          <p:cNvPicPr>
            <a:picLocks noChangeAspect="1"/>
          </p:cNvPicPr>
          <p:nvPr/>
        </p:nvPicPr>
        <p:blipFill>
          <a:blip r:embed="rId3"/>
          <a:stretch>
            <a:fillRect/>
          </a:stretch>
        </p:blipFill>
        <p:spPr>
          <a:xfrm>
            <a:off x="2965450" y="3390726"/>
            <a:ext cx="6261100" cy="3268506"/>
          </a:xfrm>
          <a:prstGeom prst="rect">
            <a:avLst/>
          </a:prstGeom>
        </p:spPr>
      </p:pic>
      <p:sp>
        <p:nvSpPr>
          <p:cNvPr id="8" name="TextBox 7">
            <a:extLst>
              <a:ext uri="{FF2B5EF4-FFF2-40B4-BE49-F238E27FC236}">
                <a16:creationId xmlns:a16="http://schemas.microsoft.com/office/drawing/2014/main" id="{240083E8-16A4-8C07-54E6-A3C95E337172}"/>
              </a:ext>
            </a:extLst>
          </p:cNvPr>
          <p:cNvSpPr txBox="1"/>
          <p:nvPr/>
        </p:nvSpPr>
        <p:spPr>
          <a:xfrm>
            <a:off x="877956" y="1714752"/>
            <a:ext cx="10849479" cy="461665"/>
          </a:xfrm>
          <a:prstGeom prst="rect">
            <a:avLst/>
          </a:prstGeom>
          <a:noFill/>
        </p:spPr>
        <p:txBody>
          <a:bodyPr wrap="square">
            <a:spAutoFit/>
          </a:bodyPr>
          <a:lstStyle/>
          <a:p>
            <a:r>
              <a:rPr lang="en-US" sz="2400" b="1" dirty="0">
                <a:solidFill>
                  <a:srgbClr val="002060"/>
                </a:solidFill>
                <a:effectLst/>
                <a:latin typeface="Bierstadt" panose="020B0004020202020204" pitchFamily="34" charset="0"/>
              </a:rPr>
              <a:t>Keyword search</a:t>
            </a:r>
            <a:r>
              <a:rPr lang="en-US" sz="2400" dirty="0">
                <a:solidFill>
                  <a:srgbClr val="002060"/>
                </a:solidFill>
                <a:effectLst/>
                <a:latin typeface="Bierstadt" panose="020B0004020202020204" pitchFamily="34" charset="0"/>
              </a:rPr>
              <a:t>: 7.4s-8.6s (1ms network latency), 10.3s-13.8s (60ms latency) </a:t>
            </a:r>
            <a:endParaRPr lang="en-US" sz="2400" dirty="0">
              <a:solidFill>
                <a:srgbClr val="002060"/>
              </a:solidFill>
              <a:latin typeface="Bierstadt" panose="020B0004020202020204" pitchFamily="34" charset="0"/>
            </a:endParaRPr>
          </a:p>
        </p:txBody>
      </p:sp>
      <p:sp>
        <p:nvSpPr>
          <p:cNvPr id="9" name="TextBox 8">
            <a:extLst>
              <a:ext uri="{FF2B5EF4-FFF2-40B4-BE49-F238E27FC236}">
                <a16:creationId xmlns:a16="http://schemas.microsoft.com/office/drawing/2014/main" id="{0E06FD65-3C60-11C9-9720-E0446ABE3A0D}"/>
              </a:ext>
            </a:extLst>
          </p:cNvPr>
          <p:cNvSpPr txBox="1"/>
          <p:nvPr/>
        </p:nvSpPr>
        <p:spPr>
          <a:xfrm>
            <a:off x="877999" y="2531742"/>
            <a:ext cx="10857588" cy="738664"/>
          </a:xfrm>
          <a:prstGeom prst="rect">
            <a:avLst/>
          </a:prstGeom>
          <a:noFill/>
        </p:spPr>
        <p:txBody>
          <a:bodyPr wrap="none" rtlCol="0">
            <a:spAutoFit/>
          </a:bodyPr>
          <a:lstStyle/>
          <a:p>
            <a:r>
              <a:rPr lang="en-US" sz="2400" b="1" dirty="0">
                <a:solidFill>
                  <a:srgbClr val="002060"/>
                </a:solidFill>
                <a:effectLst/>
                <a:latin typeface="Bierstadt" panose="020B0004020202020204" pitchFamily="34" charset="0"/>
              </a:rPr>
              <a:t>Permission revocation</a:t>
            </a:r>
            <a:r>
              <a:rPr lang="en-US" sz="2400" dirty="0">
                <a:solidFill>
                  <a:srgbClr val="002060"/>
                </a:solidFill>
                <a:effectLst/>
                <a:latin typeface="Bierstadt" panose="020B0004020202020204" pitchFamily="34" charset="0"/>
              </a:rPr>
              <a:t>: 16.5s-23.8s (1ms latency), 20.1s-25.2s (60ms latency) </a:t>
            </a:r>
            <a:endParaRPr lang="en-US" sz="2400" dirty="0">
              <a:solidFill>
                <a:srgbClr val="002060"/>
              </a:solidFill>
              <a:latin typeface="Bierstadt" panose="020B0004020202020204" pitchFamily="34" charset="0"/>
            </a:endParaRPr>
          </a:p>
          <a:p>
            <a:endParaRPr lang="en-US" dirty="0"/>
          </a:p>
        </p:txBody>
      </p:sp>
      <p:pic>
        <p:nvPicPr>
          <p:cNvPr id="6" name="Picture 5" descr="A computer servers stacked together&#10;&#10;Description automatically generated with medium confidence">
            <a:extLst>
              <a:ext uri="{FF2B5EF4-FFF2-40B4-BE49-F238E27FC236}">
                <a16:creationId xmlns:a16="http://schemas.microsoft.com/office/drawing/2014/main" id="{F6C6BC1B-BA4E-5F17-734F-79980FF3694E}"/>
              </a:ext>
            </a:extLst>
          </p:cNvPr>
          <p:cNvPicPr>
            <a:picLocks noChangeAspect="1"/>
          </p:cNvPicPr>
          <p:nvPr/>
        </p:nvPicPr>
        <p:blipFill>
          <a:blip r:embed="rId4"/>
          <a:stretch>
            <a:fillRect/>
          </a:stretch>
        </p:blipFill>
        <p:spPr>
          <a:xfrm>
            <a:off x="9982200" y="302882"/>
            <a:ext cx="1325563" cy="1325563"/>
          </a:xfrm>
          <a:prstGeom prst="rect">
            <a:avLst/>
          </a:prstGeom>
        </p:spPr>
      </p:pic>
      <p:pic>
        <p:nvPicPr>
          <p:cNvPr id="10" name="Picture 9" descr="A clipboard with a magnifying glass and a percent sign&#10;&#10;Description automatically generated">
            <a:extLst>
              <a:ext uri="{FF2B5EF4-FFF2-40B4-BE49-F238E27FC236}">
                <a16:creationId xmlns:a16="http://schemas.microsoft.com/office/drawing/2014/main" id="{BE243F23-AFE5-E4C8-F9EE-A4FEE4025F32}"/>
              </a:ext>
            </a:extLst>
          </p:cNvPr>
          <p:cNvPicPr>
            <a:picLocks noChangeAspect="1"/>
          </p:cNvPicPr>
          <p:nvPr/>
        </p:nvPicPr>
        <p:blipFill>
          <a:blip r:embed="rId5"/>
          <a:stretch>
            <a:fillRect/>
          </a:stretch>
        </p:blipFill>
        <p:spPr>
          <a:xfrm>
            <a:off x="8361948" y="302882"/>
            <a:ext cx="1211179" cy="1211179"/>
          </a:xfrm>
          <a:prstGeom prst="rect">
            <a:avLst/>
          </a:prstGeom>
        </p:spPr>
      </p:pic>
    </p:spTree>
    <p:extLst>
      <p:ext uri="{BB962C8B-B14F-4D97-AF65-F5344CB8AC3E}">
        <p14:creationId xmlns:p14="http://schemas.microsoft.com/office/powerpoint/2010/main" val="33848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25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Conclusion</a:t>
            </a:r>
          </a:p>
        </p:txBody>
      </p:sp>
      <p:sp>
        <p:nvSpPr>
          <p:cNvPr id="3" name="Content Placeholder 2">
            <a:extLst>
              <a:ext uri="{FF2B5EF4-FFF2-40B4-BE49-F238E27FC236}">
                <a16:creationId xmlns:a16="http://schemas.microsoft.com/office/drawing/2014/main" id="{D2A86B49-12D7-1670-83CA-53C5F6A3F618}"/>
              </a:ext>
            </a:extLst>
          </p:cNvPr>
          <p:cNvSpPr>
            <a:spLocks noGrp="1"/>
          </p:cNvSpPr>
          <p:nvPr>
            <p:ph idx="1"/>
          </p:nvPr>
        </p:nvSpPr>
        <p:spPr>
          <a:xfrm>
            <a:off x="838199" y="1765465"/>
            <a:ext cx="11008527" cy="4667250"/>
          </a:xfrm>
        </p:spPr>
        <p:txBody>
          <a:bodyPr/>
          <a:lstStyle/>
          <a:p>
            <a:pPr marL="0" indent="0">
              <a:lnSpc>
                <a:spcPct val="150000"/>
              </a:lnSpc>
              <a:buNone/>
            </a:pPr>
            <a:r>
              <a:rPr lang="en-US" b="1" dirty="0">
                <a:solidFill>
                  <a:srgbClr val="002060"/>
                </a:solidFill>
                <a:latin typeface="Bierstadt" panose="020B0004020202020204" pitchFamily="34" charset="0"/>
              </a:rPr>
              <a:t>Our MUSES:</a:t>
            </a:r>
          </a:p>
          <a:p>
            <a:pPr>
              <a:lnSpc>
                <a:spcPct val="150000"/>
              </a:lnSpc>
            </a:pPr>
            <a:r>
              <a:rPr lang="en-US" dirty="0">
                <a:solidFill>
                  <a:srgbClr val="002060"/>
                </a:solidFill>
                <a:latin typeface="Bierstadt" panose="020B0004020202020204" pitchFamily="34" charset="0"/>
              </a:rPr>
              <a:t>Hide </a:t>
            </a:r>
            <a:r>
              <a:rPr lang="en-US" i="1" dirty="0">
                <a:solidFill>
                  <a:srgbClr val="002060"/>
                </a:solidFill>
                <a:latin typeface="Bierstadt" panose="020B0004020202020204" pitchFamily="34" charset="0"/>
              </a:rPr>
              <a:t>all</a:t>
            </a:r>
            <a:r>
              <a:rPr lang="en-US" dirty="0">
                <a:solidFill>
                  <a:srgbClr val="002060"/>
                </a:solidFill>
                <a:latin typeface="Bierstadt" panose="020B0004020202020204" pitchFamily="34" charset="0"/>
              </a:rPr>
              <a:t> statistical information: search, result, and volume patterns</a:t>
            </a:r>
          </a:p>
          <a:p>
            <a:pPr>
              <a:lnSpc>
                <a:spcPct val="150000"/>
              </a:lnSpc>
            </a:pPr>
            <a:r>
              <a:rPr lang="en-US" dirty="0">
                <a:solidFill>
                  <a:srgbClr val="002060"/>
                </a:solidFill>
                <a:latin typeface="Bierstadt" panose="020B0004020202020204" pitchFamily="34" charset="0"/>
              </a:rPr>
              <a:t>Minimal user overhead for search and permission revocation </a:t>
            </a:r>
          </a:p>
          <a:p>
            <a:pPr marL="0" indent="0">
              <a:buNone/>
            </a:pPr>
            <a:endParaRPr lang="en-US" dirty="0">
              <a:solidFill>
                <a:srgbClr val="002060"/>
              </a:solidFill>
              <a:latin typeface="Bierstadt" panose="020B0004020202020204" pitchFamily="34" charset="0"/>
            </a:endParaRPr>
          </a:p>
          <a:p>
            <a:pPr marL="0" indent="0">
              <a:buNone/>
            </a:pPr>
            <a:r>
              <a:rPr lang="en-US" dirty="0">
                <a:solidFill>
                  <a:srgbClr val="002060"/>
                </a:solidFill>
                <a:latin typeface="Bierstadt" panose="020B0004020202020204" pitchFamily="34" charset="0"/>
              </a:rPr>
              <a:t>Our artifact is available at: </a:t>
            </a:r>
            <a:r>
              <a:rPr lang="en-US" u="sng" dirty="0" err="1">
                <a:solidFill>
                  <a:schemeClr val="accent2"/>
                </a:solidFill>
                <a:latin typeface="Bierstadt" panose="020B0004020202020204" pitchFamily="34" charset="0"/>
                <a:hlinkClick r:id="rId3">
                  <a:extLst>
                    <a:ext uri="{A12FA001-AC4F-418D-AE19-62706E023703}">
                      <ahyp:hlinkClr xmlns:ahyp="http://schemas.microsoft.com/office/drawing/2018/hyperlinkcolor" val="tx"/>
                    </a:ext>
                  </a:extLst>
                </a:hlinkClick>
              </a:rPr>
              <a:t>github.com</a:t>
            </a:r>
            <a:r>
              <a:rPr lang="en-US" u="sng" dirty="0">
                <a:solidFill>
                  <a:schemeClr val="accent2"/>
                </a:solidFill>
                <a:latin typeface="Bierstadt" panose="020B0004020202020204" pitchFamily="34" charset="0"/>
                <a:hlinkClick r:id="rId3">
                  <a:extLst>
                    <a:ext uri="{A12FA001-AC4F-418D-AE19-62706E023703}">
                      <ahyp:hlinkClr xmlns:ahyp="http://schemas.microsoft.com/office/drawing/2018/hyperlinkcolor" val="tx"/>
                    </a:ext>
                  </a:extLst>
                </a:hlinkClick>
              </a:rPr>
              <a:t>/</a:t>
            </a:r>
            <a:r>
              <a:rPr lang="en-US" u="sng" dirty="0" err="1">
                <a:solidFill>
                  <a:schemeClr val="accent2"/>
                </a:solidFill>
                <a:latin typeface="Bierstadt" panose="020B0004020202020204" pitchFamily="34" charset="0"/>
                <a:hlinkClick r:id="rId3">
                  <a:extLst>
                    <a:ext uri="{A12FA001-AC4F-418D-AE19-62706E023703}">
                      <ahyp:hlinkClr xmlns:ahyp="http://schemas.microsoft.com/office/drawing/2018/hyperlinkcolor" val="tx"/>
                    </a:ext>
                  </a:extLst>
                </a:hlinkClick>
              </a:rPr>
              <a:t>vt-asaplab</a:t>
            </a:r>
            <a:r>
              <a:rPr lang="en-US" u="sng" dirty="0">
                <a:solidFill>
                  <a:schemeClr val="accent2"/>
                </a:solidFill>
                <a:latin typeface="Bierstadt" panose="020B0004020202020204" pitchFamily="34" charset="0"/>
                <a:hlinkClick r:id="rId3">
                  <a:extLst>
                    <a:ext uri="{A12FA001-AC4F-418D-AE19-62706E023703}">
                      <ahyp:hlinkClr xmlns:ahyp="http://schemas.microsoft.com/office/drawing/2018/hyperlinkcolor" val="tx"/>
                    </a:ext>
                  </a:extLst>
                </a:hlinkClick>
              </a:rPr>
              <a:t>/MUSES</a:t>
            </a:r>
            <a:endParaRPr lang="en-US" u="sng" dirty="0">
              <a:solidFill>
                <a:schemeClr val="accent2"/>
              </a:solidFill>
              <a:latin typeface="Bierstadt" panose="020B0004020202020204" pitchFamily="34" charset="0"/>
            </a:endParaRPr>
          </a:p>
        </p:txBody>
      </p:sp>
      <p:sp>
        <p:nvSpPr>
          <p:cNvPr id="4" name="Slide Number Placeholder 3">
            <a:extLst>
              <a:ext uri="{FF2B5EF4-FFF2-40B4-BE49-F238E27FC236}">
                <a16:creationId xmlns:a16="http://schemas.microsoft.com/office/drawing/2014/main" id="{7DD70D43-0F47-0947-2009-67477002B5DF}"/>
              </a:ext>
            </a:extLst>
          </p:cNvPr>
          <p:cNvSpPr>
            <a:spLocks noGrp="1"/>
          </p:cNvSpPr>
          <p:nvPr>
            <p:ph type="sldNum" sz="quarter" idx="12"/>
          </p:nvPr>
        </p:nvSpPr>
        <p:spPr/>
        <p:txBody>
          <a:bodyPr/>
          <a:lstStyle/>
          <a:p>
            <a:fld id="{C2D47E1E-16B8-6B43-8345-A36FFC908F81}" type="slidenum">
              <a:rPr lang="en-US" smtClean="0"/>
              <a:t>21</a:t>
            </a:fld>
            <a:endParaRPr lang="en-US"/>
          </a:p>
        </p:txBody>
      </p:sp>
      <p:pic>
        <p:nvPicPr>
          <p:cNvPr id="6" name="Picture 5" descr="A white sign with black text&#10;&#10;Description automatically generated">
            <a:extLst>
              <a:ext uri="{FF2B5EF4-FFF2-40B4-BE49-F238E27FC236}">
                <a16:creationId xmlns:a16="http://schemas.microsoft.com/office/drawing/2014/main" id="{9A8B1651-BC69-AAEA-730A-8A23B21281E7}"/>
              </a:ext>
            </a:extLst>
          </p:cNvPr>
          <p:cNvPicPr>
            <a:picLocks noChangeAspect="1"/>
          </p:cNvPicPr>
          <p:nvPr/>
        </p:nvPicPr>
        <p:blipFill>
          <a:blip r:embed="rId4"/>
          <a:stretch>
            <a:fillRect/>
          </a:stretch>
        </p:blipFill>
        <p:spPr>
          <a:xfrm>
            <a:off x="6440195" y="5290457"/>
            <a:ext cx="4283814" cy="1551213"/>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D066BD9-F898-7265-728D-82EC240C5414}"/>
              </a:ext>
            </a:extLst>
          </p:cNvPr>
          <p:cNvPicPr>
            <a:picLocks noChangeAspect="1"/>
          </p:cNvPicPr>
          <p:nvPr/>
        </p:nvPicPr>
        <p:blipFill>
          <a:blip r:embed="rId5"/>
          <a:stretch>
            <a:fillRect/>
          </a:stretch>
        </p:blipFill>
        <p:spPr>
          <a:xfrm>
            <a:off x="9959974" y="4488755"/>
            <a:ext cx="574675" cy="574675"/>
          </a:xfrm>
          <a:prstGeom prst="rect">
            <a:avLst/>
          </a:prstGeom>
        </p:spPr>
      </p:pic>
      <p:pic>
        <p:nvPicPr>
          <p:cNvPr id="8" name="Picture 7" descr="A clipboard with a light bulb and checklist&#10;&#10;Description automatically generated">
            <a:extLst>
              <a:ext uri="{FF2B5EF4-FFF2-40B4-BE49-F238E27FC236}">
                <a16:creationId xmlns:a16="http://schemas.microsoft.com/office/drawing/2014/main" id="{952F2CAD-E713-C2ED-60CC-FBBA62FDA9E4}"/>
              </a:ext>
            </a:extLst>
          </p:cNvPr>
          <p:cNvPicPr>
            <a:picLocks noChangeAspect="1"/>
          </p:cNvPicPr>
          <p:nvPr/>
        </p:nvPicPr>
        <p:blipFill>
          <a:blip r:embed="rId6"/>
          <a:stretch>
            <a:fillRect/>
          </a:stretch>
        </p:blipFill>
        <p:spPr>
          <a:xfrm>
            <a:off x="8466668" y="425285"/>
            <a:ext cx="1901277" cy="1901277"/>
          </a:xfrm>
          <a:prstGeom prst="rect">
            <a:avLst/>
          </a:prstGeom>
        </p:spPr>
      </p:pic>
      <p:pic>
        <p:nvPicPr>
          <p:cNvPr id="13" name="Picture 12" descr="A cartoon hand pointing at the camera&#10;&#10;Description automatically generated">
            <a:extLst>
              <a:ext uri="{FF2B5EF4-FFF2-40B4-BE49-F238E27FC236}">
                <a16:creationId xmlns:a16="http://schemas.microsoft.com/office/drawing/2014/main" id="{E8DB68BF-A438-9096-E0FE-3B65DF719009}"/>
              </a:ext>
            </a:extLst>
          </p:cNvPr>
          <p:cNvPicPr>
            <a:picLocks noChangeAspect="1"/>
          </p:cNvPicPr>
          <p:nvPr/>
        </p:nvPicPr>
        <p:blipFill>
          <a:blip r:embed="rId7"/>
          <a:stretch>
            <a:fillRect/>
          </a:stretch>
        </p:blipFill>
        <p:spPr>
          <a:xfrm>
            <a:off x="10686794" y="729711"/>
            <a:ext cx="1159933" cy="1159933"/>
          </a:xfrm>
          <a:prstGeom prst="rect">
            <a:avLst/>
          </a:prstGeom>
        </p:spPr>
      </p:pic>
      <p:pic>
        <p:nvPicPr>
          <p:cNvPr id="14" name="Picture 8" descr="Data analysis - Free ui icons">
            <a:extLst>
              <a:ext uri="{FF2B5EF4-FFF2-40B4-BE49-F238E27FC236}">
                <a16:creationId xmlns:a16="http://schemas.microsoft.com/office/drawing/2014/main" id="{418690A7-1ABA-1799-01AE-75C2D8441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0040" y="5732045"/>
            <a:ext cx="958639" cy="958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con&#10;&#10;Description automatically generated">
            <a:extLst>
              <a:ext uri="{FF2B5EF4-FFF2-40B4-BE49-F238E27FC236}">
                <a16:creationId xmlns:a16="http://schemas.microsoft.com/office/drawing/2014/main" id="{9EA50516-21B0-153D-170A-74EDED727BC8}"/>
              </a:ext>
            </a:extLst>
          </p:cNvPr>
          <p:cNvPicPr>
            <a:picLocks noChangeAspect="1"/>
          </p:cNvPicPr>
          <p:nvPr/>
        </p:nvPicPr>
        <p:blipFill>
          <a:blip r:embed="rId9"/>
          <a:stretch>
            <a:fillRect/>
          </a:stretch>
        </p:blipFill>
        <p:spPr>
          <a:xfrm>
            <a:off x="2682662" y="5698140"/>
            <a:ext cx="1338416" cy="955098"/>
          </a:xfrm>
          <a:prstGeom prst="rect">
            <a:avLst/>
          </a:prstGeom>
        </p:spPr>
      </p:pic>
      <p:grpSp>
        <p:nvGrpSpPr>
          <p:cNvPr id="20" name="Group 19">
            <a:extLst>
              <a:ext uri="{FF2B5EF4-FFF2-40B4-BE49-F238E27FC236}">
                <a16:creationId xmlns:a16="http://schemas.microsoft.com/office/drawing/2014/main" id="{CC0AC907-43B4-7ACF-D5EB-DD42819E3BEB}"/>
              </a:ext>
            </a:extLst>
          </p:cNvPr>
          <p:cNvGrpSpPr/>
          <p:nvPr/>
        </p:nvGrpSpPr>
        <p:grpSpPr>
          <a:xfrm>
            <a:off x="231475" y="5741531"/>
            <a:ext cx="927718" cy="958640"/>
            <a:chOff x="5485532" y="4789060"/>
            <a:chExt cx="1734042" cy="1734042"/>
          </a:xfrm>
        </p:grpSpPr>
        <p:pic>
          <p:nvPicPr>
            <p:cNvPr id="18" name="Picture 17" descr="Shape, rectangle&#10;&#10;Description automatically generated">
              <a:extLst>
                <a:ext uri="{FF2B5EF4-FFF2-40B4-BE49-F238E27FC236}">
                  <a16:creationId xmlns:a16="http://schemas.microsoft.com/office/drawing/2014/main" id="{DD0CACEF-995C-7C9B-AC2B-C82817239F06}"/>
                </a:ext>
              </a:extLst>
            </p:cNvPr>
            <p:cNvPicPr>
              <a:picLocks noChangeAspect="1"/>
            </p:cNvPicPr>
            <p:nvPr/>
          </p:nvPicPr>
          <p:blipFill>
            <a:blip r:embed="rId10"/>
            <a:stretch>
              <a:fillRect/>
            </a:stretch>
          </p:blipFill>
          <p:spPr>
            <a:xfrm>
              <a:off x="5485532" y="4789060"/>
              <a:ext cx="1734042" cy="1734042"/>
            </a:xfrm>
            <a:prstGeom prst="rect">
              <a:avLst/>
            </a:prstGeom>
          </p:spPr>
        </p:pic>
        <p:pic>
          <p:nvPicPr>
            <p:cNvPr id="19" name="Picture 18">
              <a:extLst>
                <a:ext uri="{FF2B5EF4-FFF2-40B4-BE49-F238E27FC236}">
                  <a16:creationId xmlns:a16="http://schemas.microsoft.com/office/drawing/2014/main" id="{634630B4-5E34-781A-5620-F2051AA36F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6281" y="5447385"/>
              <a:ext cx="574172" cy="574172"/>
            </a:xfrm>
            <a:prstGeom prst="rect">
              <a:avLst/>
            </a:prstGeom>
          </p:spPr>
        </p:pic>
      </p:grpSp>
      <p:pic>
        <p:nvPicPr>
          <p:cNvPr id="5" name="Picture 4" descr="A group of women in clothing&#10;&#10;Description automatically generated">
            <a:extLst>
              <a:ext uri="{FF2B5EF4-FFF2-40B4-BE49-F238E27FC236}">
                <a16:creationId xmlns:a16="http://schemas.microsoft.com/office/drawing/2014/main" id="{FCB86614-9FD5-6CF8-2752-65DEBB92948E}"/>
              </a:ext>
            </a:extLst>
          </p:cNvPr>
          <p:cNvPicPr>
            <a:picLocks noChangeAspect="1"/>
          </p:cNvPicPr>
          <p:nvPr/>
        </p:nvPicPr>
        <p:blipFill>
          <a:blip r:embed="rId12"/>
          <a:stretch>
            <a:fillRect/>
          </a:stretch>
        </p:blipFill>
        <p:spPr>
          <a:xfrm>
            <a:off x="3087175" y="1313048"/>
            <a:ext cx="2363130" cy="1013514"/>
          </a:xfrm>
          <a:prstGeom prst="rect">
            <a:avLst/>
          </a:prstGeom>
        </p:spPr>
      </p:pic>
    </p:spTree>
    <p:extLst>
      <p:ext uri="{BB962C8B-B14F-4D97-AF65-F5344CB8AC3E}">
        <p14:creationId xmlns:p14="http://schemas.microsoft.com/office/powerpoint/2010/main" val="100492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5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25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25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2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25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25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1078D1-2E0A-AA14-B5F7-855F56C09361}"/>
              </a:ext>
            </a:extLst>
          </p:cNvPr>
          <p:cNvSpPr txBox="1"/>
          <p:nvPr/>
        </p:nvSpPr>
        <p:spPr>
          <a:xfrm>
            <a:off x="2371678" y="3892571"/>
            <a:ext cx="7448644" cy="1200329"/>
          </a:xfrm>
          <a:prstGeom prst="rect">
            <a:avLst/>
          </a:prstGeom>
          <a:noFill/>
        </p:spPr>
        <p:txBody>
          <a:bodyPr wrap="square" rtlCol="0">
            <a:spAutoFit/>
          </a:bodyPr>
          <a:lstStyle/>
          <a:p>
            <a:pPr algn="ctr"/>
            <a:r>
              <a:rPr lang="en-US" sz="7200" dirty="0">
                <a:solidFill>
                  <a:srgbClr val="861F41"/>
                </a:solidFill>
                <a:latin typeface="Helvetica Neue" panose="02000503000000020004" pitchFamily="2" charset="0"/>
                <a:ea typeface="Helvetica Neue" panose="02000503000000020004" pitchFamily="2" charset="0"/>
                <a:cs typeface="Helvetica Neue" panose="02000503000000020004" pitchFamily="2" charset="0"/>
              </a:rPr>
              <a:t>Q&amp;A</a:t>
            </a:r>
          </a:p>
        </p:txBody>
      </p:sp>
      <p:sp>
        <p:nvSpPr>
          <p:cNvPr id="7" name="TextBox 6">
            <a:extLst>
              <a:ext uri="{FF2B5EF4-FFF2-40B4-BE49-F238E27FC236}">
                <a16:creationId xmlns:a16="http://schemas.microsoft.com/office/drawing/2014/main" id="{5F24AC89-3C14-7005-62DA-7797EE037B93}"/>
              </a:ext>
            </a:extLst>
          </p:cNvPr>
          <p:cNvSpPr txBox="1"/>
          <p:nvPr/>
        </p:nvSpPr>
        <p:spPr>
          <a:xfrm>
            <a:off x="1046129" y="2195989"/>
            <a:ext cx="10388500" cy="769441"/>
          </a:xfrm>
          <a:prstGeom prst="rect">
            <a:avLst/>
          </a:prstGeom>
          <a:noFill/>
        </p:spPr>
        <p:txBody>
          <a:bodyPr wrap="square" rtlCol="0">
            <a:spAutoFit/>
          </a:bodyPr>
          <a:lstStyle/>
          <a:p>
            <a:pPr algn="ctr"/>
            <a:r>
              <a:rPr lang="en-US" sz="4400" b="1" dirty="0">
                <a:solidFill>
                  <a:srgbClr val="861F41"/>
                </a:solidFill>
                <a:latin typeface="Helvetica Neue" panose="02000503000000020004" pitchFamily="2" charset="0"/>
                <a:ea typeface="Helvetica Neue" panose="02000503000000020004" pitchFamily="2" charset="0"/>
                <a:cs typeface="Helvetica Neue" panose="02000503000000020004" pitchFamily="2" charset="0"/>
              </a:rPr>
              <a:t>THANK FOR YOUR ATTENTION</a:t>
            </a:r>
          </a:p>
        </p:txBody>
      </p:sp>
    </p:spTree>
    <p:extLst>
      <p:ext uri="{BB962C8B-B14F-4D97-AF65-F5344CB8AC3E}">
        <p14:creationId xmlns:p14="http://schemas.microsoft.com/office/powerpoint/2010/main" val="254313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8B1C-C611-A03C-C0EB-0B277553EC8E}"/>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Overview</a:t>
            </a:r>
          </a:p>
        </p:txBody>
      </p:sp>
      <p:sp>
        <p:nvSpPr>
          <p:cNvPr id="6" name="Slide Number Placeholder 5">
            <a:extLst>
              <a:ext uri="{FF2B5EF4-FFF2-40B4-BE49-F238E27FC236}">
                <a16:creationId xmlns:a16="http://schemas.microsoft.com/office/drawing/2014/main" id="{70F31A8A-CEC2-AD25-6703-DD489E527F48}"/>
              </a:ext>
            </a:extLst>
          </p:cNvPr>
          <p:cNvSpPr>
            <a:spLocks noGrp="1"/>
          </p:cNvSpPr>
          <p:nvPr>
            <p:ph type="sldNum" sz="quarter" idx="12"/>
          </p:nvPr>
        </p:nvSpPr>
        <p:spPr/>
        <p:txBody>
          <a:bodyPr/>
          <a:lstStyle/>
          <a:p>
            <a:fld id="{C2D47E1E-16B8-6B43-8345-A36FFC908F81}" type="slidenum">
              <a:rPr lang="en-US" smtClean="0"/>
              <a:t>2</a:t>
            </a:fld>
            <a:endParaRPr lang="en-US"/>
          </a:p>
        </p:txBody>
      </p:sp>
      <p:pic>
        <p:nvPicPr>
          <p:cNvPr id="12" name="Picture 11" descr="A black and white text&#10;&#10;Description automatically generated">
            <a:extLst>
              <a:ext uri="{FF2B5EF4-FFF2-40B4-BE49-F238E27FC236}">
                <a16:creationId xmlns:a16="http://schemas.microsoft.com/office/drawing/2014/main" id="{A5228FDC-5B0E-20B1-0375-F645C086748A}"/>
              </a:ext>
            </a:extLst>
          </p:cNvPr>
          <p:cNvPicPr>
            <a:picLocks noChangeAspect="1"/>
          </p:cNvPicPr>
          <p:nvPr/>
        </p:nvPicPr>
        <p:blipFill>
          <a:blip r:embed="rId3"/>
          <a:stretch>
            <a:fillRect/>
          </a:stretch>
        </p:blipFill>
        <p:spPr>
          <a:xfrm>
            <a:off x="3827124" y="2185410"/>
            <a:ext cx="3543662" cy="1907381"/>
          </a:xfrm>
          <a:prstGeom prst="rect">
            <a:avLst/>
          </a:prstGeom>
        </p:spPr>
      </p:pic>
      <p:sp>
        <p:nvSpPr>
          <p:cNvPr id="14" name="TextBox 13">
            <a:extLst>
              <a:ext uri="{FF2B5EF4-FFF2-40B4-BE49-F238E27FC236}">
                <a16:creationId xmlns:a16="http://schemas.microsoft.com/office/drawing/2014/main" id="{AA241FD6-FE17-392C-9F4E-0E6C8DAC8A02}"/>
              </a:ext>
            </a:extLst>
          </p:cNvPr>
          <p:cNvSpPr txBox="1"/>
          <p:nvPr/>
        </p:nvSpPr>
        <p:spPr>
          <a:xfrm>
            <a:off x="838199" y="1490503"/>
            <a:ext cx="7523747" cy="523220"/>
          </a:xfrm>
          <a:prstGeom prst="rect">
            <a:avLst/>
          </a:prstGeom>
          <a:noFill/>
        </p:spPr>
        <p:txBody>
          <a:bodyPr wrap="square">
            <a:spAutoFit/>
          </a:bodyPr>
          <a:lstStyle/>
          <a:p>
            <a:r>
              <a:rPr lang="en-US" sz="2800" dirty="0">
                <a:solidFill>
                  <a:srgbClr val="002060"/>
                </a:solidFill>
                <a:latin typeface="Bierstadt" panose="020B0004020202020204" pitchFamily="34" charset="0"/>
              </a:rPr>
              <a:t>Users expect the ability to execute search</a:t>
            </a:r>
          </a:p>
        </p:txBody>
      </p:sp>
      <p:pic>
        <p:nvPicPr>
          <p:cNvPr id="17" name="Picture 16" descr="A computer with a magnifying glass&#10;&#10;Description automatically generated">
            <a:extLst>
              <a:ext uri="{FF2B5EF4-FFF2-40B4-BE49-F238E27FC236}">
                <a16:creationId xmlns:a16="http://schemas.microsoft.com/office/drawing/2014/main" id="{F2868B96-7846-5D2E-88CF-8CC12570811B}"/>
              </a:ext>
            </a:extLst>
          </p:cNvPr>
          <p:cNvPicPr>
            <a:picLocks noChangeAspect="1"/>
          </p:cNvPicPr>
          <p:nvPr/>
        </p:nvPicPr>
        <p:blipFill>
          <a:blip r:embed="rId4"/>
          <a:stretch>
            <a:fillRect/>
          </a:stretch>
        </p:blipFill>
        <p:spPr>
          <a:xfrm>
            <a:off x="3354802" y="4814094"/>
            <a:ext cx="4512369" cy="1907381"/>
          </a:xfrm>
          <a:prstGeom prst="rect">
            <a:avLst/>
          </a:prstGeom>
        </p:spPr>
      </p:pic>
      <p:sp>
        <p:nvSpPr>
          <p:cNvPr id="33" name="TextBox 32">
            <a:extLst>
              <a:ext uri="{FF2B5EF4-FFF2-40B4-BE49-F238E27FC236}">
                <a16:creationId xmlns:a16="http://schemas.microsoft.com/office/drawing/2014/main" id="{30098204-79BD-C238-1BA9-0C379F32B0DE}"/>
              </a:ext>
            </a:extLst>
          </p:cNvPr>
          <p:cNvSpPr txBox="1"/>
          <p:nvPr/>
        </p:nvSpPr>
        <p:spPr>
          <a:xfrm>
            <a:off x="838199" y="4264478"/>
            <a:ext cx="8901545" cy="523220"/>
          </a:xfrm>
          <a:prstGeom prst="rect">
            <a:avLst/>
          </a:prstGeom>
          <a:noFill/>
        </p:spPr>
        <p:txBody>
          <a:bodyPr wrap="square">
            <a:spAutoFit/>
          </a:bodyPr>
          <a:lstStyle/>
          <a:p>
            <a:r>
              <a:rPr lang="en-US" sz="2800" b="1" dirty="0">
                <a:solidFill>
                  <a:srgbClr val="002060"/>
                </a:solidFill>
                <a:latin typeface="Bierstadt" panose="020B0004020202020204" pitchFamily="34" charset="0"/>
              </a:rPr>
              <a:t>Challenge</a:t>
            </a:r>
            <a:r>
              <a:rPr lang="en-US" sz="2800" dirty="0">
                <a:solidFill>
                  <a:srgbClr val="002060"/>
                </a:solidFill>
                <a:latin typeface="Bierstadt" panose="020B0004020202020204" pitchFamily="34" charset="0"/>
              </a:rPr>
              <a:t>: server cannot decrypt data to search</a:t>
            </a:r>
          </a:p>
        </p:txBody>
      </p:sp>
      <p:pic>
        <p:nvPicPr>
          <p:cNvPr id="5" name="Picture 4" descr="A blue and white paper with a black background&#10;&#10;Description automatically generated">
            <a:extLst>
              <a:ext uri="{FF2B5EF4-FFF2-40B4-BE49-F238E27FC236}">
                <a16:creationId xmlns:a16="http://schemas.microsoft.com/office/drawing/2014/main" id="{5E614650-F84A-D134-15A4-C3E41779D34E}"/>
              </a:ext>
            </a:extLst>
          </p:cNvPr>
          <p:cNvPicPr>
            <a:picLocks noChangeAspect="1"/>
          </p:cNvPicPr>
          <p:nvPr/>
        </p:nvPicPr>
        <p:blipFill>
          <a:blip r:embed="rId5"/>
          <a:stretch>
            <a:fillRect/>
          </a:stretch>
        </p:blipFill>
        <p:spPr>
          <a:xfrm>
            <a:off x="10730163" y="238123"/>
            <a:ext cx="1247274" cy="1247274"/>
          </a:xfrm>
          <a:prstGeom prst="rect">
            <a:avLst/>
          </a:prstGeom>
        </p:spPr>
      </p:pic>
      <p:pic>
        <p:nvPicPr>
          <p:cNvPr id="4" name="Picture 3" descr="A book with a magnifying glass&#10;&#10;Description automatically generated">
            <a:extLst>
              <a:ext uri="{FF2B5EF4-FFF2-40B4-BE49-F238E27FC236}">
                <a16:creationId xmlns:a16="http://schemas.microsoft.com/office/drawing/2014/main" id="{7E56BBD9-6C26-65E7-744D-6BF51373291C}"/>
              </a:ext>
            </a:extLst>
          </p:cNvPr>
          <p:cNvPicPr>
            <a:picLocks noChangeAspect="1"/>
          </p:cNvPicPr>
          <p:nvPr/>
        </p:nvPicPr>
        <p:blipFill>
          <a:blip r:embed="rId6"/>
          <a:stretch>
            <a:fillRect/>
          </a:stretch>
        </p:blipFill>
        <p:spPr>
          <a:xfrm>
            <a:off x="10525376" y="5101159"/>
            <a:ext cx="1333250" cy="1333250"/>
          </a:xfrm>
          <a:prstGeom prst="rect">
            <a:avLst/>
          </a:prstGeom>
        </p:spPr>
      </p:pic>
      <p:pic>
        <p:nvPicPr>
          <p:cNvPr id="8" name="Picture 7" descr="A magnifying glass over an open book&#10;&#10;Description automatically generated">
            <a:extLst>
              <a:ext uri="{FF2B5EF4-FFF2-40B4-BE49-F238E27FC236}">
                <a16:creationId xmlns:a16="http://schemas.microsoft.com/office/drawing/2014/main" id="{8ED7BADE-B37A-4403-E18A-2D8C39B319C2}"/>
              </a:ext>
            </a:extLst>
          </p:cNvPr>
          <p:cNvPicPr>
            <a:picLocks noChangeAspect="1"/>
          </p:cNvPicPr>
          <p:nvPr/>
        </p:nvPicPr>
        <p:blipFill>
          <a:blip r:embed="rId7"/>
          <a:stretch>
            <a:fillRect/>
          </a:stretch>
        </p:blipFill>
        <p:spPr>
          <a:xfrm>
            <a:off x="9534526" y="2028582"/>
            <a:ext cx="2324100" cy="2324100"/>
          </a:xfrm>
          <a:prstGeom prst="rect">
            <a:avLst/>
          </a:prstGeom>
        </p:spPr>
      </p:pic>
      <p:pic>
        <p:nvPicPr>
          <p:cNvPr id="10" name="Picture 9" descr="A magnifying glass over a graph&#10;&#10;Description automatically generated">
            <a:extLst>
              <a:ext uri="{FF2B5EF4-FFF2-40B4-BE49-F238E27FC236}">
                <a16:creationId xmlns:a16="http://schemas.microsoft.com/office/drawing/2014/main" id="{81EEC14D-B09D-2921-C56D-1B9CF2093C59}"/>
              </a:ext>
            </a:extLst>
          </p:cNvPr>
          <p:cNvPicPr>
            <a:picLocks noChangeAspect="1"/>
          </p:cNvPicPr>
          <p:nvPr/>
        </p:nvPicPr>
        <p:blipFill>
          <a:blip r:embed="rId8"/>
          <a:stretch>
            <a:fillRect/>
          </a:stretch>
        </p:blipFill>
        <p:spPr>
          <a:xfrm>
            <a:off x="8946482" y="5146277"/>
            <a:ext cx="1243013" cy="1243013"/>
          </a:xfrm>
          <a:prstGeom prst="rect">
            <a:avLst/>
          </a:prstGeom>
        </p:spPr>
      </p:pic>
      <p:pic>
        <p:nvPicPr>
          <p:cNvPr id="13" name="Picture 12" descr="A light bulb and magnifying glass&#10;&#10;Description automatically generated">
            <a:extLst>
              <a:ext uri="{FF2B5EF4-FFF2-40B4-BE49-F238E27FC236}">
                <a16:creationId xmlns:a16="http://schemas.microsoft.com/office/drawing/2014/main" id="{70E3C148-B666-BB23-0995-22A1AA6D9E49}"/>
              </a:ext>
            </a:extLst>
          </p:cNvPr>
          <p:cNvPicPr>
            <a:picLocks noChangeAspect="1"/>
          </p:cNvPicPr>
          <p:nvPr/>
        </p:nvPicPr>
        <p:blipFill>
          <a:blip r:embed="rId9"/>
          <a:stretch>
            <a:fillRect/>
          </a:stretch>
        </p:blipFill>
        <p:spPr>
          <a:xfrm>
            <a:off x="242589" y="5742020"/>
            <a:ext cx="908015" cy="908015"/>
          </a:xfrm>
          <a:prstGeom prst="rect">
            <a:avLst/>
          </a:prstGeom>
        </p:spPr>
      </p:pic>
    </p:spTree>
    <p:extLst>
      <p:ext uri="{BB962C8B-B14F-4D97-AF65-F5344CB8AC3E}">
        <p14:creationId xmlns:p14="http://schemas.microsoft.com/office/powerpoint/2010/main" val="126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25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250"/>
                                        <p:tgtEl>
                                          <p:spTgt spid="33"/>
                                        </p:tgtEl>
                                      </p:cBhvr>
                                    </p:animEffect>
                                  </p:childTnLst>
                                </p:cTn>
                              </p:par>
                              <p:par>
                                <p:cTn id="16" presetID="3"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8B1C-C611-A03C-C0EB-0B277553EC8E}"/>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Overview</a:t>
            </a:r>
          </a:p>
        </p:txBody>
      </p:sp>
      <p:sp>
        <p:nvSpPr>
          <p:cNvPr id="6" name="Slide Number Placeholder 5">
            <a:extLst>
              <a:ext uri="{FF2B5EF4-FFF2-40B4-BE49-F238E27FC236}">
                <a16:creationId xmlns:a16="http://schemas.microsoft.com/office/drawing/2014/main" id="{70F31A8A-CEC2-AD25-6703-DD489E527F48}"/>
              </a:ext>
            </a:extLst>
          </p:cNvPr>
          <p:cNvSpPr>
            <a:spLocks noGrp="1"/>
          </p:cNvSpPr>
          <p:nvPr>
            <p:ph type="sldNum" sz="quarter" idx="12"/>
          </p:nvPr>
        </p:nvSpPr>
        <p:spPr/>
        <p:txBody>
          <a:bodyPr/>
          <a:lstStyle/>
          <a:p>
            <a:fld id="{C2D47E1E-16B8-6B43-8345-A36FFC908F81}" type="slidenum">
              <a:rPr lang="en-US" smtClean="0"/>
              <a:t>3</a:t>
            </a:fld>
            <a:endParaRPr lang="en-US"/>
          </a:p>
        </p:txBody>
      </p:sp>
      <p:sp>
        <p:nvSpPr>
          <p:cNvPr id="3" name="Text Placeholder 2">
            <a:extLst>
              <a:ext uri="{FF2B5EF4-FFF2-40B4-BE49-F238E27FC236}">
                <a16:creationId xmlns:a16="http://schemas.microsoft.com/office/drawing/2014/main" id="{3130EA78-7ECF-8686-AC48-B3A1CBBD0638}"/>
              </a:ext>
            </a:extLst>
          </p:cNvPr>
          <p:cNvSpPr txBox="1">
            <a:spLocks/>
          </p:cNvSpPr>
          <p:nvPr/>
        </p:nvSpPr>
        <p:spPr>
          <a:xfrm>
            <a:off x="838200" y="1385455"/>
            <a:ext cx="10710545" cy="16071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SzPct val="100000"/>
              <a:buNone/>
            </a:pPr>
            <a:r>
              <a:rPr lang="en-US" b="1" dirty="0">
                <a:solidFill>
                  <a:srgbClr val="FF0000"/>
                </a:solidFill>
                <a:latin typeface="Bierstadt" panose="020B0004020202020204" pitchFamily="34" charset="0"/>
                <a:cs typeface="Arial" panose="020B0604020202020204" pitchFamily="34" charset="0"/>
              </a:rPr>
              <a:t>Leakage-abuse Attacks in Searchable Encryption:</a:t>
            </a:r>
            <a:endParaRPr lang="en-US" b="1" dirty="0">
              <a:solidFill>
                <a:srgbClr val="FF0000"/>
              </a:solidFill>
              <a:latin typeface="Bierstadt" panose="020B0004020202020204" pitchFamily="34" charset="0"/>
              <a:ea typeface="Helvetica Neue" charset="0"/>
              <a:cs typeface="Helvetica Neue" charset="0"/>
            </a:endParaRPr>
          </a:p>
          <a:p>
            <a:pPr>
              <a:lnSpc>
                <a:spcPct val="150000"/>
              </a:lnSpc>
              <a:buSzPct val="100000"/>
              <a:buFont typeface="Wingdings" charset="2"/>
              <a:buChar char="§"/>
            </a:pPr>
            <a:r>
              <a:rPr lang="en-US" sz="2400" b="1" dirty="0">
                <a:solidFill>
                  <a:schemeClr val="accent1">
                    <a:lumMod val="50000"/>
                  </a:schemeClr>
                </a:solidFill>
                <a:latin typeface="Bierstadt" panose="020B0004020202020204" pitchFamily="34" charset="0"/>
                <a:ea typeface="Helvetica Neue" charset="0"/>
                <a:cs typeface="Helvetica Neue" charset="0"/>
              </a:rPr>
              <a:t>Search Pattern:</a:t>
            </a:r>
            <a:r>
              <a:rPr lang="en-US" sz="2400" dirty="0">
                <a:solidFill>
                  <a:schemeClr val="accent1">
                    <a:lumMod val="50000"/>
                  </a:schemeClr>
                </a:solidFill>
                <a:latin typeface="Bierstadt" panose="020B0004020202020204" pitchFamily="34" charset="0"/>
                <a:ea typeface="Helvetica Neue" charset="0"/>
                <a:cs typeface="Helvetica Neue" charset="0"/>
              </a:rPr>
              <a:t> [IKK’12, LZWT’14, OK’21]</a:t>
            </a:r>
          </a:p>
          <a:p>
            <a:pPr marL="0" indent="0">
              <a:lnSpc>
                <a:spcPct val="150000"/>
              </a:lnSpc>
              <a:buSzPct val="100000"/>
              <a:buNone/>
            </a:pPr>
            <a:endParaRPr lang="en-US" sz="2400" dirty="0">
              <a:solidFill>
                <a:schemeClr val="accent1">
                  <a:lumMod val="50000"/>
                </a:schemeClr>
              </a:solidFill>
              <a:latin typeface="Bierstadt" panose="020B0004020202020204" pitchFamily="34" charset="0"/>
              <a:ea typeface="Helvetica Neue" charset="0"/>
              <a:cs typeface="Helvetica Neue" charset="0"/>
            </a:endParaRPr>
          </a:p>
        </p:txBody>
      </p:sp>
      <p:sp>
        <p:nvSpPr>
          <p:cNvPr id="5" name="TextBox 4">
            <a:extLst>
              <a:ext uri="{FF2B5EF4-FFF2-40B4-BE49-F238E27FC236}">
                <a16:creationId xmlns:a16="http://schemas.microsoft.com/office/drawing/2014/main" id="{33C9041C-2029-A1E6-B0B8-BECBC9721363}"/>
              </a:ext>
            </a:extLst>
          </p:cNvPr>
          <p:cNvSpPr txBox="1"/>
          <p:nvPr/>
        </p:nvSpPr>
        <p:spPr>
          <a:xfrm>
            <a:off x="838200" y="4222745"/>
            <a:ext cx="10120746" cy="600164"/>
          </a:xfrm>
          <a:prstGeom prst="rect">
            <a:avLst/>
          </a:prstGeom>
          <a:noFill/>
        </p:spPr>
        <p:txBody>
          <a:bodyPr wrap="square">
            <a:spAutoFit/>
          </a:bodyPr>
          <a:lstStyle/>
          <a:p>
            <a:pPr>
              <a:lnSpc>
                <a:spcPct val="150000"/>
              </a:lnSpc>
              <a:buSzPct val="100000"/>
              <a:buFont typeface="Wingdings" charset="2"/>
              <a:buChar char="§"/>
            </a:pPr>
            <a:r>
              <a:rPr lang="en-US" sz="2400" b="1" dirty="0">
                <a:solidFill>
                  <a:schemeClr val="accent1">
                    <a:lumMod val="50000"/>
                  </a:schemeClr>
                </a:solidFill>
                <a:latin typeface="Bierstadt" panose="020B0004020202020204" pitchFamily="34" charset="0"/>
                <a:ea typeface="Helvetica Neue" charset="0"/>
                <a:cs typeface="Helvetica Neue" charset="0"/>
              </a:rPr>
              <a:t> Result Pattern:</a:t>
            </a:r>
            <a:r>
              <a:rPr lang="en-US" sz="2400" dirty="0">
                <a:solidFill>
                  <a:schemeClr val="accent1">
                    <a:lumMod val="50000"/>
                  </a:schemeClr>
                </a:solidFill>
                <a:latin typeface="Bierstadt" panose="020B0004020202020204" pitchFamily="34" charset="0"/>
                <a:ea typeface="Helvetica Neue" charset="0"/>
                <a:cs typeface="Helvetica Neue" charset="0"/>
              </a:rPr>
              <a:t> [IKK’12, CGPR’14, ZKP’16, LCNL’22, OK’22]</a:t>
            </a:r>
          </a:p>
        </p:txBody>
      </p:sp>
      <p:sp>
        <p:nvSpPr>
          <p:cNvPr id="8" name="TextBox 7">
            <a:extLst>
              <a:ext uri="{FF2B5EF4-FFF2-40B4-BE49-F238E27FC236}">
                <a16:creationId xmlns:a16="http://schemas.microsoft.com/office/drawing/2014/main" id="{48D7652D-C043-9E1A-073D-3797D24B7ED7}"/>
              </a:ext>
            </a:extLst>
          </p:cNvPr>
          <p:cNvSpPr txBox="1"/>
          <p:nvPr/>
        </p:nvSpPr>
        <p:spPr>
          <a:xfrm>
            <a:off x="826168" y="6097247"/>
            <a:ext cx="7800109" cy="600164"/>
          </a:xfrm>
          <a:prstGeom prst="rect">
            <a:avLst/>
          </a:prstGeom>
          <a:noFill/>
        </p:spPr>
        <p:txBody>
          <a:bodyPr wrap="square">
            <a:spAutoFit/>
          </a:bodyPr>
          <a:lstStyle/>
          <a:p>
            <a:pPr>
              <a:lnSpc>
                <a:spcPct val="150000"/>
              </a:lnSpc>
              <a:buSzPct val="100000"/>
              <a:buFont typeface="Wingdings" charset="2"/>
              <a:buChar char="§"/>
            </a:pPr>
            <a:r>
              <a:rPr lang="en-US" sz="2400" b="1" dirty="0">
                <a:solidFill>
                  <a:schemeClr val="accent1">
                    <a:lumMod val="50000"/>
                  </a:schemeClr>
                </a:solidFill>
                <a:latin typeface="Bierstadt" panose="020B0004020202020204" pitchFamily="34" charset="0"/>
                <a:ea typeface="Helvetica Neue" charset="0"/>
                <a:cs typeface="Helvetica Neue" charset="0"/>
              </a:rPr>
              <a:t> Volume Pattern:</a:t>
            </a:r>
            <a:r>
              <a:rPr lang="en-US" sz="2400" dirty="0">
                <a:solidFill>
                  <a:schemeClr val="accent1">
                    <a:lumMod val="50000"/>
                  </a:schemeClr>
                </a:solidFill>
                <a:latin typeface="Bierstadt" panose="020B0004020202020204" pitchFamily="34" charset="0"/>
                <a:ea typeface="Helvetica Neue" charset="0"/>
                <a:cs typeface="Helvetica Neue" charset="0"/>
              </a:rPr>
              <a:t> [BKM’19, LCNL’22, OK’22, ZWXYL’23]</a:t>
            </a:r>
          </a:p>
        </p:txBody>
      </p:sp>
      <p:pic>
        <p:nvPicPr>
          <p:cNvPr id="10" name="Picture 9" descr="A screenshot of a computer&#10;&#10;Description automatically generated">
            <a:extLst>
              <a:ext uri="{FF2B5EF4-FFF2-40B4-BE49-F238E27FC236}">
                <a16:creationId xmlns:a16="http://schemas.microsoft.com/office/drawing/2014/main" id="{ACB7EF27-E386-E9E9-35F7-8582226B3138}"/>
              </a:ext>
            </a:extLst>
          </p:cNvPr>
          <p:cNvPicPr>
            <a:picLocks noChangeAspect="1"/>
          </p:cNvPicPr>
          <p:nvPr/>
        </p:nvPicPr>
        <p:blipFill>
          <a:blip r:embed="rId3"/>
          <a:stretch>
            <a:fillRect/>
          </a:stretch>
        </p:blipFill>
        <p:spPr>
          <a:xfrm>
            <a:off x="4266881" y="2780986"/>
            <a:ext cx="3161934" cy="1507774"/>
          </a:xfrm>
          <a:prstGeom prst="rect">
            <a:avLst/>
          </a:prstGeom>
        </p:spPr>
      </p:pic>
      <p:pic>
        <p:nvPicPr>
          <p:cNvPr id="13" name="Picture 12" descr="A drawing of a diagram&#10;&#10;Description automatically generated">
            <a:extLst>
              <a:ext uri="{FF2B5EF4-FFF2-40B4-BE49-F238E27FC236}">
                <a16:creationId xmlns:a16="http://schemas.microsoft.com/office/drawing/2014/main" id="{C60FB7C8-4D83-15AC-692F-D40F05E48E7F}"/>
              </a:ext>
            </a:extLst>
          </p:cNvPr>
          <p:cNvPicPr>
            <a:picLocks noChangeAspect="1"/>
          </p:cNvPicPr>
          <p:nvPr/>
        </p:nvPicPr>
        <p:blipFill>
          <a:blip r:embed="rId4"/>
          <a:stretch>
            <a:fillRect/>
          </a:stretch>
        </p:blipFill>
        <p:spPr>
          <a:xfrm>
            <a:off x="4574962" y="4879388"/>
            <a:ext cx="2647222" cy="1202364"/>
          </a:xfrm>
          <a:prstGeom prst="rect">
            <a:avLst/>
          </a:prstGeom>
        </p:spPr>
      </p:pic>
      <p:pic>
        <p:nvPicPr>
          <p:cNvPr id="21" name="Picture 20" descr="A red devil face with a devil tail and a cloud and a black cloud&#10;&#10;Description automatically generated">
            <a:extLst>
              <a:ext uri="{FF2B5EF4-FFF2-40B4-BE49-F238E27FC236}">
                <a16:creationId xmlns:a16="http://schemas.microsoft.com/office/drawing/2014/main" id="{6B340964-66C0-A497-6878-736753C85AF7}"/>
              </a:ext>
            </a:extLst>
          </p:cNvPr>
          <p:cNvPicPr>
            <a:picLocks noChangeAspect="1"/>
          </p:cNvPicPr>
          <p:nvPr/>
        </p:nvPicPr>
        <p:blipFill>
          <a:blip r:embed="rId5"/>
          <a:stretch>
            <a:fillRect/>
          </a:stretch>
        </p:blipFill>
        <p:spPr>
          <a:xfrm>
            <a:off x="9854144" y="2534801"/>
            <a:ext cx="2209603" cy="2209603"/>
          </a:xfrm>
          <a:prstGeom prst="rect">
            <a:avLst/>
          </a:prstGeom>
        </p:spPr>
      </p:pic>
      <p:cxnSp>
        <p:nvCxnSpPr>
          <p:cNvPr id="7" name="Straight Arrow Connector 6">
            <a:extLst>
              <a:ext uri="{FF2B5EF4-FFF2-40B4-BE49-F238E27FC236}">
                <a16:creationId xmlns:a16="http://schemas.microsoft.com/office/drawing/2014/main" id="{FBD8F50A-F56A-38E8-9F8C-AAD6305981BF}"/>
              </a:ext>
            </a:extLst>
          </p:cNvPr>
          <p:cNvCxnSpPr/>
          <p:nvPr/>
        </p:nvCxnSpPr>
        <p:spPr>
          <a:xfrm>
            <a:off x="8890972" y="3254242"/>
            <a:ext cx="878670" cy="5775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8C120A-09BC-5676-34E2-3A398C3C4D3D}"/>
              </a:ext>
            </a:extLst>
          </p:cNvPr>
          <p:cNvCxnSpPr/>
          <p:nvPr/>
        </p:nvCxnSpPr>
        <p:spPr>
          <a:xfrm>
            <a:off x="8875295" y="4144240"/>
            <a:ext cx="894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AA73102-955B-04B1-EDF9-FA0C89128A29}"/>
              </a:ext>
            </a:extLst>
          </p:cNvPr>
          <p:cNvCxnSpPr>
            <a:cxnSpLocks/>
          </p:cNvCxnSpPr>
          <p:nvPr/>
        </p:nvCxnSpPr>
        <p:spPr>
          <a:xfrm flipV="1">
            <a:off x="9035716" y="4445369"/>
            <a:ext cx="733926" cy="553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pair of swords crossed&#10;&#10;Description automatically generated">
            <a:extLst>
              <a:ext uri="{FF2B5EF4-FFF2-40B4-BE49-F238E27FC236}">
                <a16:creationId xmlns:a16="http://schemas.microsoft.com/office/drawing/2014/main" id="{DA0A8AE5-FD05-AC82-1163-47F47CE4F7ED}"/>
              </a:ext>
            </a:extLst>
          </p:cNvPr>
          <p:cNvPicPr>
            <a:picLocks noChangeAspect="1"/>
          </p:cNvPicPr>
          <p:nvPr/>
        </p:nvPicPr>
        <p:blipFill>
          <a:blip r:embed="rId6"/>
          <a:stretch>
            <a:fillRect/>
          </a:stretch>
        </p:blipFill>
        <p:spPr>
          <a:xfrm flipH="1">
            <a:off x="9056063" y="3723738"/>
            <a:ext cx="394855" cy="394855"/>
          </a:xfrm>
          <a:prstGeom prst="rect">
            <a:avLst/>
          </a:prstGeom>
        </p:spPr>
      </p:pic>
      <p:pic>
        <p:nvPicPr>
          <p:cNvPr id="20" name="Picture 19" descr="A cartoon of a sword&#10;&#10;Description automatically generated">
            <a:extLst>
              <a:ext uri="{FF2B5EF4-FFF2-40B4-BE49-F238E27FC236}">
                <a16:creationId xmlns:a16="http://schemas.microsoft.com/office/drawing/2014/main" id="{D33121D4-F178-FDF6-9ECA-A6EBCFCEDCE9}"/>
              </a:ext>
            </a:extLst>
          </p:cNvPr>
          <p:cNvPicPr>
            <a:picLocks noChangeAspect="1"/>
          </p:cNvPicPr>
          <p:nvPr/>
        </p:nvPicPr>
        <p:blipFill>
          <a:blip r:embed="rId7"/>
          <a:stretch>
            <a:fillRect/>
          </a:stretch>
        </p:blipFill>
        <p:spPr>
          <a:xfrm>
            <a:off x="9253491" y="3145624"/>
            <a:ext cx="366860" cy="366860"/>
          </a:xfrm>
          <a:prstGeom prst="rect">
            <a:avLst/>
          </a:prstGeom>
        </p:spPr>
      </p:pic>
      <p:pic>
        <p:nvPicPr>
          <p:cNvPr id="23" name="Picture 22" descr="A cartoon of a sword&#10;&#10;Description automatically generated">
            <a:extLst>
              <a:ext uri="{FF2B5EF4-FFF2-40B4-BE49-F238E27FC236}">
                <a16:creationId xmlns:a16="http://schemas.microsoft.com/office/drawing/2014/main" id="{A3670593-EAC3-CB4E-67BE-C19E438417B0}"/>
              </a:ext>
            </a:extLst>
          </p:cNvPr>
          <p:cNvPicPr>
            <a:picLocks noChangeAspect="1"/>
          </p:cNvPicPr>
          <p:nvPr/>
        </p:nvPicPr>
        <p:blipFill>
          <a:blip r:embed="rId8"/>
          <a:stretch>
            <a:fillRect/>
          </a:stretch>
        </p:blipFill>
        <p:spPr>
          <a:xfrm>
            <a:off x="9156549" y="4239347"/>
            <a:ext cx="420999" cy="420999"/>
          </a:xfrm>
          <a:prstGeom prst="rect">
            <a:avLst/>
          </a:prstGeom>
        </p:spPr>
      </p:pic>
      <p:pic>
        <p:nvPicPr>
          <p:cNvPr id="12" name="Picture 11" descr="A black and white screen&#10;&#10;Description automatically generated">
            <a:extLst>
              <a:ext uri="{FF2B5EF4-FFF2-40B4-BE49-F238E27FC236}">
                <a16:creationId xmlns:a16="http://schemas.microsoft.com/office/drawing/2014/main" id="{1A55CD28-2912-A762-3F9C-744E8F725097}"/>
              </a:ext>
            </a:extLst>
          </p:cNvPr>
          <p:cNvPicPr>
            <a:picLocks noChangeAspect="1"/>
          </p:cNvPicPr>
          <p:nvPr/>
        </p:nvPicPr>
        <p:blipFill>
          <a:blip r:embed="rId9"/>
          <a:stretch>
            <a:fillRect/>
          </a:stretch>
        </p:blipFill>
        <p:spPr>
          <a:xfrm>
            <a:off x="10118628" y="233796"/>
            <a:ext cx="2000355" cy="1331271"/>
          </a:xfrm>
          <a:prstGeom prst="rect">
            <a:avLst/>
          </a:prstGeom>
        </p:spPr>
      </p:pic>
      <p:sp>
        <p:nvSpPr>
          <p:cNvPr id="15" name="Oval Callout 14">
            <a:extLst>
              <a:ext uri="{FF2B5EF4-FFF2-40B4-BE49-F238E27FC236}">
                <a16:creationId xmlns:a16="http://schemas.microsoft.com/office/drawing/2014/main" id="{F9BA50ED-BC38-4435-3A4C-5265A9F71A7D}"/>
              </a:ext>
            </a:extLst>
          </p:cNvPr>
          <p:cNvSpPr/>
          <p:nvPr/>
        </p:nvSpPr>
        <p:spPr>
          <a:xfrm>
            <a:off x="8630947" y="5548661"/>
            <a:ext cx="1471569" cy="1048571"/>
          </a:xfrm>
          <a:prstGeom prst="wedgeEllipseCallout">
            <a:avLst>
              <a:gd name="adj1" fmla="val -51368"/>
              <a:gd name="adj2" fmla="val 37119"/>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F77D6B7-3CE4-BA38-A5E8-CCC9731A816E}"/>
              </a:ext>
            </a:extLst>
          </p:cNvPr>
          <p:cNvSpPr txBox="1"/>
          <p:nvPr/>
        </p:nvSpPr>
        <p:spPr>
          <a:xfrm>
            <a:off x="8610600" y="5705812"/>
            <a:ext cx="1508028" cy="1015663"/>
          </a:xfrm>
          <a:prstGeom prst="rect">
            <a:avLst/>
          </a:prstGeom>
          <a:noFill/>
        </p:spPr>
        <p:txBody>
          <a:bodyPr wrap="square" rtlCol="0">
            <a:spAutoFit/>
          </a:bodyPr>
          <a:lstStyle/>
          <a:p>
            <a:pPr algn="ctr"/>
            <a:r>
              <a:rPr lang="en-US" sz="1200" b="1" dirty="0">
                <a:solidFill>
                  <a:srgbClr val="FF0000"/>
                </a:solidFill>
                <a:latin typeface="Bierstadt" panose="020B0004020202020204" pitchFamily="34" charset="0"/>
                <a:cs typeface="Arial" panose="020B0604020202020204" pitchFamily="34" charset="0"/>
              </a:rPr>
              <a:t>Volume pattern:</a:t>
            </a:r>
            <a:r>
              <a:rPr lang="en-US" sz="1200" dirty="0">
                <a:solidFill>
                  <a:srgbClr val="FF0000"/>
                </a:solidFill>
                <a:latin typeface="Bierstadt" panose="020B0004020202020204" pitchFamily="34" charset="0"/>
                <a:cs typeface="Arial" panose="020B0604020202020204" pitchFamily="34" charset="0"/>
              </a:rPr>
              <a:t> </a:t>
            </a:r>
          </a:p>
          <a:p>
            <a:pPr algn="ctr"/>
            <a:r>
              <a:rPr lang="en-US" sz="1200" dirty="0">
                <a:latin typeface="Bierstadt" panose="020B0004020202020204" pitchFamily="34" charset="0"/>
                <a:cs typeface="Arial" panose="020B0604020202020204" pitchFamily="34" charset="0"/>
              </a:rPr>
              <a:t>The number of matching  documents</a:t>
            </a:r>
          </a:p>
          <a:p>
            <a:pPr algn="ctr"/>
            <a:endParaRPr lang="en-US" sz="1200" dirty="0">
              <a:latin typeface="Arial" panose="020B0604020202020204" pitchFamily="34" charset="0"/>
              <a:cs typeface="Arial" panose="020B0604020202020204" pitchFamily="34" charset="0"/>
            </a:endParaRPr>
          </a:p>
        </p:txBody>
      </p:sp>
      <p:sp>
        <p:nvSpPr>
          <p:cNvPr id="18" name="Oval Callout 17">
            <a:extLst>
              <a:ext uri="{FF2B5EF4-FFF2-40B4-BE49-F238E27FC236}">
                <a16:creationId xmlns:a16="http://schemas.microsoft.com/office/drawing/2014/main" id="{89E66E4E-38ED-4C6A-1D8B-53A7F641BB7F}"/>
              </a:ext>
            </a:extLst>
          </p:cNvPr>
          <p:cNvSpPr/>
          <p:nvPr/>
        </p:nvSpPr>
        <p:spPr>
          <a:xfrm>
            <a:off x="1991391" y="4937779"/>
            <a:ext cx="1471569" cy="1048571"/>
          </a:xfrm>
          <a:prstGeom prst="wedgeEllipseCallout">
            <a:avLst>
              <a:gd name="adj1" fmla="val 1777"/>
              <a:gd name="adj2" fmla="val -61559"/>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5525156-A497-A7BF-BB37-2EEED707EBF8}"/>
              </a:ext>
            </a:extLst>
          </p:cNvPr>
          <p:cNvSpPr txBox="1"/>
          <p:nvPr/>
        </p:nvSpPr>
        <p:spPr>
          <a:xfrm>
            <a:off x="1987069" y="5094624"/>
            <a:ext cx="1508028" cy="1015663"/>
          </a:xfrm>
          <a:prstGeom prst="rect">
            <a:avLst/>
          </a:prstGeom>
          <a:noFill/>
        </p:spPr>
        <p:txBody>
          <a:bodyPr wrap="square" rtlCol="0">
            <a:spAutoFit/>
          </a:bodyPr>
          <a:lstStyle/>
          <a:p>
            <a:pPr algn="ctr"/>
            <a:r>
              <a:rPr lang="en-US" sz="1200" b="1" dirty="0">
                <a:solidFill>
                  <a:srgbClr val="FF0000"/>
                </a:solidFill>
                <a:latin typeface="Bierstadt" panose="020B0004020202020204" pitchFamily="34" charset="0"/>
                <a:cs typeface="Arial" panose="020B0604020202020204" pitchFamily="34" charset="0"/>
              </a:rPr>
              <a:t>Result pattern:</a:t>
            </a:r>
            <a:r>
              <a:rPr lang="en-US" sz="1200" dirty="0">
                <a:solidFill>
                  <a:srgbClr val="FF0000"/>
                </a:solidFill>
                <a:latin typeface="Bierstadt" panose="020B0004020202020204" pitchFamily="34" charset="0"/>
                <a:cs typeface="Arial" panose="020B0604020202020204" pitchFamily="34" charset="0"/>
              </a:rPr>
              <a:t> </a:t>
            </a:r>
          </a:p>
          <a:p>
            <a:pPr algn="ctr"/>
            <a:r>
              <a:rPr lang="en-US" sz="1200" dirty="0">
                <a:latin typeface="Bierstadt" panose="020B0004020202020204" pitchFamily="34" charset="0"/>
                <a:cs typeface="Arial" panose="020B0604020202020204" pitchFamily="34" charset="0"/>
              </a:rPr>
              <a:t>Repetition of returned matching documents</a:t>
            </a:r>
          </a:p>
          <a:p>
            <a:pPr algn="ct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32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5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25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25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25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250"/>
                                        <p:tgtEl>
                                          <p:spTgt spid="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250"/>
                                        <p:tgtEl>
                                          <p:spTgt spid="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250"/>
                                        <p:tgtEl>
                                          <p:spTgt spid="1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25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50"/>
                                        <p:tgtEl>
                                          <p:spTgt spid="7"/>
                                        </p:tgtEl>
                                      </p:cBhvr>
                                    </p:animEffect>
                                  </p:childTnLst>
                                </p:cTn>
                              </p:par>
                              <p:par>
                                <p:cTn id="44" presetID="3"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250"/>
                                        <p:tgtEl>
                                          <p:spTgt spid="11"/>
                                        </p:tgtEl>
                                      </p:cBhvr>
                                    </p:animEffect>
                                  </p:childTnLst>
                                </p:cTn>
                              </p:par>
                              <p:par>
                                <p:cTn id="47" presetID="3" presetClass="entr" presetSubtype="1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250"/>
                                        <p:tgtEl>
                                          <p:spTgt spid="14"/>
                                        </p:tgtEl>
                                      </p:cBhvr>
                                    </p:animEffect>
                                  </p:childTnLst>
                                </p:cTn>
                              </p:par>
                              <p:par>
                                <p:cTn id="50" presetID="3"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250"/>
                                        <p:tgtEl>
                                          <p:spTgt spid="20"/>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25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5" grpId="0" animBg="1"/>
      <p:bldP spid="16"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8B1C-C611-A03C-C0EB-0B277553EC8E}"/>
              </a:ext>
            </a:extLst>
          </p:cNvPr>
          <p:cNvSpPr>
            <a:spLocks noGrp="1"/>
          </p:cNvSpPr>
          <p:nvPr>
            <p:ph type="title"/>
          </p:nvPr>
        </p:nvSpPr>
        <p:spPr>
          <a:xfrm>
            <a:off x="465220" y="353093"/>
            <a:ext cx="12071685"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MUSES: Efficient Multi-Writer Encrypted Search</a:t>
            </a:r>
          </a:p>
        </p:txBody>
      </p:sp>
      <p:sp>
        <p:nvSpPr>
          <p:cNvPr id="6" name="Slide Number Placeholder 5">
            <a:extLst>
              <a:ext uri="{FF2B5EF4-FFF2-40B4-BE49-F238E27FC236}">
                <a16:creationId xmlns:a16="http://schemas.microsoft.com/office/drawing/2014/main" id="{272BCB1B-051A-AEDD-E5C1-1D6496FFE5A4}"/>
              </a:ext>
            </a:extLst>
          </p:cNvPr>
          <p:cNvSpPr>
            <a:spLocks noGrp="1"/>
          </p:cNvSpPr>
          <p:nvPr>
            <p:ph type="sldNum" sz="quarter" idx="12"/>
          </p:nvPr>
        </p:nvSpPr>
        <p:spPr/>
        <p:txBody>
          <a:bodyPr/>
          <a:lstStyle/>
          <a:p>
            <a:fld id="{C2D47E1E-16B8-6B43-8345-A36FFC908F81}" type="slidenum">
              <a:rPr lang="en-US" smtClean="0"/>
              <a:t>4</a:t>
            </a:fld>
            <a:endParaRPr lang="en-US"/>
          </a:p>
        </p:txBody>
      </p:sp>
      <p:sp>
        <p:nvSpPr>
          <p:cNvPr id="3" name="TextBox 2">
            <a:extLst>
              <a:ext uri="{FF2B5EF4-FFF2-40B4-BE49-F238E27FC236}">
                <a16:creationId xmlns:a16="http://schemas.microsoft.com/office/drawing/2014/main" id="{2CBC7F57-425E-6D51-C373-920DB05FED9F}"/>
              </a:ext>
            </a:extLst>
          </p:cNvPr>
          <p:cNvSpPr txBox="1"/>
          <p:nvPr/>
        </p:nvSpPr>
        <p:spPr>
          <a:xfrm>
            <a:off x="465220" y="1522240"/>
            <a:ext cx="8028416" cy="2262158"/>
          </a:xfrm>
          <a:prstGeom prst="rect">
            <a:avLst/>
          </a:prstGeom>
          <a:noFill/>
        </p:spPr>
        <p:txBody>
          <a:bodyPr wrap="none" rtlCol="0">
            <a:spAutoFit/>
          </a:bodyPr>
          <a:lstStyle/>
          <a:p>
            <a:pPr>
              <a:lnSpc>
                <a:spcPct val="150000"/>
              </a:lnSpc>
            </a:pPr>
            <a:r>
              <a:rPr lang="en-US" sz="2400" b="1" dirty="0">
                <a:solidFill>
                  <a:srgbClr val="002060"/>
                </a:solidFill>
                <a:latin typeface="Bierstadt" panose="020B0004020202020204" pitchFamily="34" charset="0"/>
              </a:rPr>
              <a:t>Practical examples of searchable encrypted platforms: </a:t>
            </a:r>
            <a:endParaRPr lang="en-US" sz="2400" dirty="0">
              <a:latin typeface="Bierstadt" panose="020B0004020202020204" pitchFamily="34" charset="0"/>
            </a:endParaRPr>
          </a:p>
          <a:p>
            <a:pPr marL="457200" indent="-457200">
              <a:lnSpc>
                <a:spcPct val="150000"/>
              </a:lnSpc>
              <a:buFont typeface="Wingdings" pitchFamily="2" charset="2"/>
              <a:buChar char="ü"/>
            </a:pPr>
            <a:r>
              <a:rPr lang="en-US" sz="2400" dirty="0" err="1">
                <a:solidFill>
                  <a:srgbClr val="002060"/>
                </a:solidFill>
                <a:latin typeface="Bierstadt" panose="020B0004020202020204" pitchFamily="34" charset="0"/>
              </a:rPr>
              <a:t>Cosmian</a:t>
            </a:r>
            <a:endParaRPr lang="en-US" sz="2400" dirty="0">
              <a:solidFill>
                <a:srgbClr val="002060"/>
              </a:solidFill>
              <a:latin typeface="Bierstadt" panose="020B0004020202020204" pitchFamily="34" charset="0"/>
            </a:endParaRPr>
          </a:p>
          <a:p>
            <a:pPr marL="457200" indent="-457200">
              <a:lnSpc>
                <a:spcPct val="150000"/>
              </a:lnSpc>
              <a:buFont typeface="Wingdings" pitchFamily="2" charset="2"/>
              <a:buChar char="ü"/>
            </a:pPr>
            <a:r>
              <a:rPr lang="en-US" sz="2400" dirty="0">
                <a:solidFill>
                  <a:srgbClr val="002060"/>
                </a:solidFill>
                <a:latin typeface="Bierstadt" panose="020B0004020202020204" pitchFamily="34" charset="0"/>
              </a:rPr>
              <a:t>Amazon AWS Database Encryption SDK</a:t>
            </a:r>
          </a:p>
          <a:p>
            <a:pPr marL="457200" indent="-457200">
              <a:lnSpc>
                <a:spcPct val="150000"/>
              </a:lnSpc>
              <a:buFont typeface="Wingdings" pitchFamily="2" charset="2"/>
              <a:buChar char="ü"/>
            </a:pPr>
            <a:r>
              <a:rPr lang="en-US" sz="2400" dirty="0">
                <a:solidFill>
                  <a:srgbClr val="002060"/>
                </a:solidFill>
                <a:latin typeface="Bierstadt" panose="020B0004020202020204" pitchFamily="34" charset="0"/>
              </a:rPr>
              <a:t>MongoDB</a:t>
            </a:r>
          </a:p>
        </p:txBody>
      </p:sp>
      <p:pic>
        <p:nvPicPr>
          <p:cNvPr id="5" name="Picture 4" descr="A red and black logo&#10;&#10;Description automatically generated">
            <a:extLst>
              <a:ext uri="{FF2B5EF4-FFF2-40B4-BE49-F238E27FC236}">
                <a16:creationId xmlns:a16="http://schemas.microsoft.com/office/drawing/2014/main" id="{85D59DEF-0D04-A8BE-4972-54C25416D1CD}"/>
              </a:ext>
            </a:extLst>
          </p:cNvPr>
          <p:cNvPicPr>
            <a:picLocks noChangeAspect="1"/>
          </p:cNvPicPr>
          <p:nvPr/>
        </p:nvPicPr>
        <p:blipFill>
          <a:blip r:embed="rId3"/>
          <a:stretch>
            <a:fillRect/>
          </a:stretch>
        </p:blipFill>
        <p:spPr>
          <a:xfrm>
            <a:off x="2360862" y="2125266"/>
            <a:ext cx="528053" cy="528053"/>
          </a:xfrm>
          <a:prstGeom prst="rect">
            <a:avLst/>
          </a:prstGeom>
        </p:spPr>
      </p:pic>
      <p:pic>
        <p:nvPicPr>
          <p:cNvPr id="8" name="Picture 7" descr="A logo on a black background&#10;&#10;Description automatically generated">
            <a:extLst>
              <a:ext uri="{FF2B5EF4-FFF2-40B4-BE49-F238E27FC236}">
                <a16:creationId xmlns:a16="http://schemas.microsoft.com/office/drawing/2014/main" id="{492AF27D-D125-2D0F-80B6-637D2CEE861C}"/>
              </a:ext>
            </a:extLst>
          </p:cNvPr>
          <p:cNvPicPr>
            <a:picLocks noChangeAspect="1"/>
          </p:cNvPicPr>
          <p:nvPr/>
        </p:nvPicPr>
        <p:blipFill>
          <a:blip r:embed="rId4"/>
          <a:stretch>
            <a:fillRect/>
          </a:stretch>
        </p:blipFill>
        <p:spPr>
          <a:xfrm>
            <a:off x="6252411" y="2476695"/>
            <a:ext cx="1333127" cy="989430"/>
          </a:xfrm>
          <a:prstGeom prst="rect">
            <a:avLst/>
          </a:prstGeom>
        </p:spPr>
      </p:pic>
      <p:pic>
        <p:nvPicPr>
          <p:cNvPr id="10" name="Picture 9" descr="A green leaf with black background&#10;&#10;Description automatically generated">
            <a:extLst>
              <a:ext uri="{FF2B5EF4-FFF2-40B4-BE49-F238E27FC236}">
                <a16:creationId xmlns:a16="http://schemas.microsoft.com/office/drawing/2014/main" id="{76E713DD-CA71-8709-4658-E19CD099EEBF}"/>
              </a:ext>
            </a:extLst>
          </p:cNvPr>
          <p:cNvPicPr>
            <a:picLocks noChangeAspect="1"/>
          </p:cNvPicPr>
          <p:nvPr/>
        </p:nvPicPr>
        <p:blipFill>
          <a:blip r:embed="rId5"/>
          <a:stretch>
            <a:fillRect/>
          </a:stretch>
        </p:blipFill>
        <p:spPr>
          <a:xfrm>
            <a:off x="2360862" y="3240141"/>
            <a:ext cx="791412" cy="791412"/>
          </a:xfrm>
          <a:prstGeom prst="rect">
            <a:avLst/>
          </a:prstGeom>
        </p:spPr>
      </p:pic>
      <p:sp>
        <p:nvSpPr>
          <p:cNvPr id="11" name="TextBox 10">
            <a:extLst>
              <a:ext uri="{FF2B5EF4-FFF2-40B4-BE49-F238E27FC236}">
                <a16:creationId xmlns:a16="http://schemas.microsoft.com/office/drawing/2014/main" id="{F1CD297C-03C0-4B64-CB3E-828E9F0E4B73}"/>
              </a:ext>
            </a:extLst>
          </p:cNvPr>
          <p:cNvSpPr txBox="1"/>
          <p:nvPr/>
        </p:nvSpPr>
        <p:spPr>
          <a:xfrm>
            <a:off x="465220" y="4231008"/>
            <a:ext cx="10794815" cy="2262158"/>
          </a:xfrm>
          <a:prstGeom prst="rect">
            <a:avLst/>
          </a:prstGeom>
          <a:noFill/>
        </p:spPr>
        <p:txBody>
          <a:bodyPr wrap="none" rtlCol="0">
            <a:spAutoFit/>
          </a:bodyPr>
          <a:lstStyle/>
          <a:p>
            <a:pPr>
              <a:lnSpc>
                <a:spcPct val="150000"/>
              </a:lnSpc>
            </a:pPr>
            <a:r>
              <a:rPr lang="en-US" sz="2400" dirty="0">
                <a:solidFill>
                  <a:srgbClr val="002060"/>
                </a:solidFill>
                <a:latin typeface="Bierstadt" panose="020B0004020202020204" pitchFamily="34" charset="0"/>
              </a:rPr>
              <a:t>We propose </a:t>
            </a:r>
            <a:r>
              <a:rPr lang="en-US" sz="2400" b="1" dirty="0">
                <a:solidFill>
                  <a:srgbClr val="002060"/>
                </a:solidFill>
                <a:latin typeface="Bierstadt" panose="020B0004020202020204" pitchFamily="34" charset="0"/>
              </a:rPr>
              <a:t>MUSES</a:t>
            </a:r>
            <a:r>
              <a:rPr lang="en-US" sz="2400" dirty="0">
                <a:solidFill>
                  <a:srgbClr val="002060"/>
                </a:solidFill>
                <a:latin typeface="Bierstadt" panose="020B0004020202020204" pitchFamily="34" charset="0"/>
              </a:rPr>
              <a:t>, which features by:</a:t>
            </a:r>
          </a:p>
          <a:p>
            <a:pPr marL="457200" indent="-457200">
              <a:lnSpc>
                <a:spcPct val="150000"/>
              </a:lnSpc>
              <a:buFont typeface="Wingdings" pitchFamily="2" charset="2"/>
              <a:buChar char="ü"/>
            </a:pPr>
            <a:r>
              <a:rPr lang="en-US" sz="2400" dirty="0">
                <a:solidFill>
                  <a:srgbClr val="002060"/>
                </a:solidFill>
                <a:latin typeface="Bierstadt" panose="020B0004020202020204" pitchFamily="34" charset="0"/>
              </a:rPr>
              <a:t>Multi-writer support</a:t>
            </a:r>
          </a:p>
          <a:p>
            <a:pPr marL="457200" indent="-457200">
              <a:lnSpc>
                <a:spcPct val="150000"/>
              </a:lnSpc>
              <a:buFont typeface="Wingdings" pitchFamily="2" charset="2"/>
              <a:buChar char="ü"/>
            </a:pPr>
            <a:r>
              <a:rPr lang="en-US" sz="2400" dirty="0">
                <a:solidFill>
                  <a:srgbClr val="002060"/>
                </a:solidFill>
                <a:latin typeface="Bierstadt" panose="020B0004020202020204" pitchFamily="34" charset="0"/>
              </a:rPr>
              <a:t>Hide all statistical information, including search, result, and volume patterns</a:t>
            </a:r>
          </a:p>
          <a:p>
            <a:pPr marL="457200" indent="-457200">
              <a:lnSpc>
                <a:spcPct val="150000"/>
              </a:lnSpc>
              <a:buFont typeface="Wingdings" pitchFamily="2" charset="2"/>
              <a:buChar char="ü"/>
            </a:pPr>
            <a:r>
              <a:rPr lang="en-US" sz="2400" dirty="0">
                <a:solidFill>
                  <a:srgbClr val="002060"/>
                </a:solidFill>
                <a:latin typeface="Bierstadt" panose="020B0004020202020204" pitchFamily="34" charset="0"/>
              </a:rPr>
              <a:t>Minimal user overhead (regarding computation and communication costs)</a:t>
            </a:r>
          </a:p>
        </p:txBody>
      </p:sp>
      <p:grpSp>
        <p:nvGrpSpPr>
          <p:cNvPr id="18" name="Group 17">
            <a:extLst>
              <a:ext uri="{FF2B5EF4-FFF2-40B4-BE49-F238E27FC236}">
                <a16:creationId xmlns:a16="http://schemas.microsoft.com/office/drawing/2014/main" id="{4151D1E3-5B5E-0AEF-040E-9AE02572E9A7}"/>
              </a:ext>
            </a:extLst>
          </p:cNvPr>
          <p:cNvGrpSpPr/>
          <p:nvPr/>
        </p:nvGrpSpPr>
        <p:grpSpPr>
          <a:xfrm>
            <a:off x="3932886" y="4791296"/>
            <a:ext cx="1357320" cy="733040"/>
            <a:chOff x="3848662" y="4791296"/>
            <a:chExt cx="1357320" cy="733040"/>
          </a:xfrm>
        </p:grpSpPr>
        <p:pic>
          <p:nvPicPr>
            <p:cNvPr id="15" name="Picture 14" descr="A person with glasses&#10;&#10;Description automatically generated">
              <a:extLst>
                <a:ext uri="{FF2B5EF4-FFF2-40B4-BE49-F238E27FC236}">
                  <a16:creationId xmlns:a16="http://schemas.microsoft.com/office/drawing/2014/main" id="{1F9CC260-B281-5FD1-E88F-ACB08A814041}"/>
                </a:ext>
              </a:extLst>
            </p:cNvPr>
            <p:cNvPicPr>
              <a:picLocks noChangeAspect="1"/>
            </p:cNvPicPr>
            <p:nvPr/>
          </p:nvPicPr>
          <p:blipFill>
            <a:blip r:embed="rId6"/>
            <a:stretch>
              <a:fillRect/>
            </a:stretch>
          </p:blipFill>
          <p:spPr>
            <a:xfrm>
              <a:off x="3848662" y="4791296"/>
              <a:ext cx="434580" cy="570791"/>
            </a:xfrm>
            <a:prstGeom prst="rect">
              <a:avLst/>
            </a:prstGeom>
          </p:spPr>
        </p:pic>
        <p:pic>
          <p:nvPicPr>
            <p:cNvPr id="16" name="Picture 15" descr="A person with glasses&#10;&#10;Description automatically generated">
              <a:extLst>
                <a:ext uri="{FF2B5EF4-FFF2-40B4-BE49-F238E27FC236}">
                  <a16:creationId xmlns:a16="http://schemas.microsoft.com/office/drawing/2014/main" id="{E40E77DC-D25F-DF87-0710-DA769729EBAE}"/>
                </a:ext>
              </a:extLst>
            </p:cNvPr>
            <p:cNvPicPr>
              <a:picLocks noChangeAspect="1"/>
            </p:cNvPicPr>
            <p:nvPr/>
          </p:nvPicPr>
          <p:blipFill>
            <a:blip r:embed="rId6"/>
            <a:stretch>
              <a:fillRect/>
            </a:stretch>
          </p:blipFill>
          <p:spPr>
            <a:xfrm>
              <a:off x="4310032" y="4953545"/>
              <a:ext cx="434580" cy="570791"/>
            </a:xfrm>
            <a:prstGeom prst="rect">
              <a:avLst/>
            </a:prstGeom>
          </p:spPr>
        </p:pic>
        <p:pic>
          <p:nvPicPr>
            <p:cNvPr id="17" name="Picture 16" descr="A person with glasses&#10;&#10;Description automatically generated">
              <a:extLst>
                <a:ext uri="{FF2B5EF4-FFF2-40B4-BE49-F238E27FC236}">
                  <a16:creationId xmlns:a16="http://schemas.microsoft.com/office/drawing/2014/main" id="{DCE59CD7-020F-429E-A66C-585ACD3CAA60}"/>
                </a:ext>
              </a:extLst>
            </p:cNvPr>
            <p:cNvPicPr>
              <a:picLocks noChangeAspect="1"/>
            </p:cNvPicPr>
            <p:nvPr/>
          </p:nvPicPr>
          <p:blipFill>
            <a:blip r:embed="rId6"/>
            <a:stretch>
              <a:fillRect/>
            </a:stretch>
          </p:blipFill>
          <p:spPr>
            <a:xfrm>
              <a:off x="4771402" y="4806299"/>
              <a:ext cx="434580" cy="570791"/>
            </a:xfrm>
            <a:prstGeom prst="rect">
              <a:avLst/>
            </a:prstGeom>
          </p:spPr>
        </p:pic>
      </p:grpSp>
      <p:pic>
        <p:nvPicPr>
          <p:cNvPr id="24" name="Picture 23" descr="A blue shield with a lock&#10;&#10;Description automatically generated">
            <a:extLst>
              <a:ext uri="{FF2B5EF4-FFF2-40B4-BE49-F238E27FC236}">
                <a16:creationId xmlns:a16="http://schemas.microsoft.com/office/drawing/2014/main" id="{EC290FC8-3A0D-6176-A8FD-7E0C16D6EBD7}"/>
              </a:ext>
            </a:extLst>
          </p:cNvPr>
          <p:cNvPicPr>
            <a:picLocks noChangeAspect="1"/>
          </p:cNvPicPr>
          <p:nvPr/>
        </p:nvPicPr>
        <p:blipFill>
          <a:blip r:embed="rId7"/>
          <a:stretch>
            <a:fillRect/>
          </a:stretch>
        </p:blipFill>
        <p:spPr>
          <a:xfrm>
            <a:off x="11173744" y="5271077"/>
            <a:ext cx="655626" cy="592335"/>
          </a:xfrm>
          <a:prstGeom prst="rect">
            <a:avLst/>
          </a:prstGeom>
        </p:spPr>
      </p:pic>
      <p:pic>
        <p:nvPicPr>
          <p:cNvPr id="26" name="Picture 25" descr="A speedometer with different colored faces&#10;&#10;Description automatically generated">
            <a:extLst>
              <a:ext uri="{FF2B5EF4-FFF2-40B4-BE49-F238E27FC236}">
                <a16:creationId xmlns:a16="http://schemas.microsoft.com/office/drawing/2014/main" id="{AB63257C-A127-BAA5-313E-B9ED836E1B60}"/>
              </a:ext>
            </a:extLst>
          </p:cNvPr>
          <p:cNvPicPr>
            <a:picLocks noChangeAspect="1"/>
          </p:cNvPicPr>
          <p:nvPr/>
        </p:nvPicPr>
        <p:blipFill>
          <a:blip r:embed="rId8"/>
          <a:stretch>
            <a:fillRect/>
          </a:stretch>
        </p:blipFill>
        <p:spPr>
          <a:xfrm>
            <a:off x="10937831" y="5899508"/>
            <a:ext cx="655626" cy="480906"/>
          </a:xfrm>
          <a:prstGeom prst="rect">
            <a:avLst/>
          </a:prstGeom>
        </p:spPr>
      </p:pic>
      <p:pic>
        <p:nvPicPr>
          <p:cNvPr id="7" name="Picture 6" descr="A screen shot of a fingerprint&#10;&#10;Description automatically generated">
            <a:extLst>
              <a:ext uri="{FF2B5EF4-FFF2-40B4-BE49-F238E27FC236}">
                <a16:creationId xmlns:a16="http://schemas.microsoft.com/office/drawing/2014/main" id="{BCDB3563-18AE-3A14-F3A0-49C87DAFCB9E}"/>
              </a:ext>
            </a:extLst>
          </p:cNvPr>
          <p:cNvPicPr>
            <a:picLocks noChangeAspect="1"/>
          </p:cNvPicPr>
          <p:nvPr/>
        </p:nvPicPr>
        <p:blipFill>
          <a:blip r:embed="rId9"/>
          <a:stretch>
            <a:fillRect/>
          </a:stretch>
        </p:blipFill>
        <p:spPr>
          <a:xfrm>
            <a:off x="7745321" y="2475455"/>
            <a:ext cx="4171634" cy="2262158"/>
          </a:xfrm>
          <a:prstGeom prst="rect">
            <a:avLst/>
          </a:prstGeom>
        </p:spPr>
      </p:pic>
    </p:spTree>
    <p:extLst>
      <p:ext uri="{BB962C8B-B14F-4D97-AF65-F5344CB8AC3E}">
        <p14:creationId xmlns:p14="http://schemas.microsoft.com/office/powerpoint/2010/main" val="2873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5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25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25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25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250"/>
                                        <p:tgtEl>
                                          <p:spTgt spid="18"/>
                                        </p:tgtEl>
                                      </p:cBhvr>
                                    </p:animEffect>
                                  </p:childTnLst>
                                </p:cTn>
                              </p:par>
                              <p:par>
                                <p:cTn id="25" presetID="3"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250"/>
                                        <p:tgtEl>
                                          <p:spTgt spid="24"/>
                                        </p:tgtEl>
                                      </p:cBhvr>
                                    </p:animEffect>
                                  </p:childTnLst>
                                </p:cTn>
                              </p:par>
                              <p:par>
                                <p:cTn id="28" presetID="3"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System and Threat Model</a:t>
            </a:r>
          </a:p>
        </p:txBody>
      </p:sp>
      <p:sp>
        <p:nvSpPr>
          <p:cNvPr id="6" name="Slide Number Placeholder 5">
            <a:extLst>
              <a:ext uri="{FF2B5EF4-FFF2-40B4-BE49-F238E27FC236}">
                <a16:creationId xmlns:a16="http://schemas.microsoft.com/office/drawing/2014/main" id="{9CA00F0C-CF5A-B997-257D-DD8104B01326}"/>
              </a:ext>
            </a:extLst>
          </p:cNvPr>
          <p:cNvSpPr>
            <a:spLocks noGrp="1"/>
          </p:cNvSpPr>
          <p:nvPr>
            <p:ph type="sldNum" sz="quarter" idx="12"/>
          </p:nvPr>
        </p:nvSpPr>
        <p:spPr/>
        <p:txBody>
          <a:bodyPr/>
          <a:lstStyle/>
          <a:p>
            <a:fld id="{C2D47E1E-16B8-6B43-8345-A36FFC908F81}" type="slidenum">
              <a:rPr lang="en-US" smtClean="0"/>
              <a:t>5</a:t>
            </a:fld>
            <a:endParaRPr lang="en-US"/>
          </a:p>
        </p:txBody>
      </p:sp>
      <p:pic>
        <p:nvPicPr>
          <p:cNvPr id="4" name="Picture 3" descr="A cloud with arrows pointing to the side&#10;&#10;Description automatically generated">
            <a:extLst>
              <a:ext uri="{FF2B5EF4-FFF2-40B4-BE49-F238E27FC236}">
                <a16:creationId xmlns:a16="http://schemas.microsoft.com/office/drawing/2014/main" id="{4273E946-1064-F2CE-0967-50967384350F}"/>
              </a:ext>
            </a:extLst>
          </p:cNvPr>
          <p:cNvPicPr>
            <a:picLocks noChangeAspect="1"/>
          </p:cNvPicPr>
          <p:nvPr/>
        </p:nvPicPr>
        <p:blipFill>
          <a:blip r:embed="rId3"/>
          <a:stretch>
            <a:fillRect/>
          </a:stretch>
        </p:blipFill>
        <p:spPr>
          <a:xfrm>
            <a:off x="2209800" y="3780422"/>
            <a:ext cx="7772400" cy="2264805"/>
          </a:xfrm>
          <a:prstGeom prst="rect">
            <a:avLst/>
          </a:prstGeom>
        </p:spPr>
      </p:pic>
      <p:grpSp>
        <p:nvGrpSpPr>
          <p:cNvPr id="17" name="Group 16">
            <a:extLst>
              <a:ext uri="{FF2B5EF4-FFF2-40B4-BE49-F238E27FC236}">
                <a16:creationId xmlns:a16="http://schemas.microsoft.com/office/drawing/2014/main" id="{4510848B-69CC-F634-1203-683E1DCB6455}"/>
              </a:ext>
            </a:extLst>
          </p:cNvPr>
          <p:cNvGrpSpPr/>
          <p:nvPr/>
        </p:nvGrpSpPr>
        <p:grpSpPr>
          <a:xfrm>
            <a:off x="5059226" y="4413410"/>
            <a:ext cx="1636293" cy="1317109"/>
            <a:chOff x="7604508" y="469932"/>
            <a:chExt cx="2612596" cy="1899093"/>
          </a:xfrm>
        </p:grpSpPr>
        <p:pic>
          <p:nvPicPr>
            <p:cNvPr id="5" name="Picture 4" descr="A picture containing graphical user interface&#10;&#10;Description automatically generated">
              <a:extLst>
                <a:ext uri="{FF2B5EF4-FFF2-40B4-BE49-F238E27FC236}">
                  <a16:creationId xmlns:a16="http://schemas.microsoft.com/office/drawing/2014/main" id="{5F9BB56C-9A27-36E6-0E48-22C9F9194FA0}"/>
                </a:ext>
              </a:extLst>
            </p:cNvPr>
            <p:cNvPicPr>
              <a:picLocks noChangeAspect="1"/>
            </p:cNvPicPr>
            <p:nvPr/>
          </p:nvPicPr>
          <p:blipFill>
            <a:blip r:embed="rId4"/>
            <a:stretch>
              <a:fillRect/>
            </a:stretch>
          </p:blipFill>
          <p:spPr>
            <a:xfrm flipH="1">
              <a:off x="7604508" y="1557630"/>
              <a:ext cx="811395" cy="811395"/>
            </a:xfrm>
            <a:prstGeom prst="rect">
              <a:avLst/>
            </a:prstGeom>
          </p:spPr>
        </p:pic>
        <p:pic>
          <p:nvPicPr>
            <p:cNvPr id="7" name="Picture 6" descr="Shape&#10;&#10;Description automatically generated">
              <a:extLst>
                <a:ext uri="{FF2B5EF4-FFF2-40B4-BE49-F238E27FC236}">
                  <a16:creationId xmlns:a16="http://schemas.microsoft.com/office/drawing/2014/main" id="{60E71CC0-D168-9819-C500-A06BAD705E90}"/>
                </a:ext>
              </a:extLst>
            </p:cNvPr>
            <p:cNvPicPr>
              <a:picLocks noChangeAspect="1"/>
            </p:cNvPicPr>
            <p:nvPr/>
          </p:nvPicPr>
          <p:blipFill>
            <a:blip r:embed="rId5"/>
            <a:stretch>
              <a:fillRect/>
            </a:stretch>
          </p:blipFill>
          <p:spPr>
            <a:xfrm>
              <a:off x="8189456" y="1666742"/>
              <a:ext cx="480178" cy="54877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D699A002-40AB-2D58-0346-0BC6B4C0BCBC}"/>
                </a:ext>
              </a:extLst>
            </p:cNvPr>
            <p:cNvPicPr>
              <a:picLocks noChangeAspect="1"/>
            </p:cNvPicPr>
            <p:nvPr/>
          </p:nvPicPr>
          <p:blipFill>
            <a:blip r:embed="rId4"/>
            <a:stretch>
              <a:fillRect/>
            </a:stretch>
          </p:blipFill>
          <p:spPr>
            <a:xfrm flipH="1">
              <a:off x="9145777" y="1557630"/>
              <a:ext cx="811395" cy="811395"/>
            </a:xfrm>
            <a:prstGeom prst="rect">
              <a:avLst/>
            </a:prstGeom>
          </p:spPr>
        </p:pic>
        <p:pic>
          <p:nvPicPr>
            <p:cNvPr id="9" name="Picture 8" descr="Shape&#10;&#10;Description automatically generated">
              <a:extLst>
                <a:ext uri="{FF2B5EF4-FFF2-40B4-BE49-F238E27FC236}">
                  <a16:creationId xmlns:a16="http://schemas.microsoft.com/office/drawing/2014/main" id="{C6875C43-82EE-C5DB-99E8-004A9D7B5365}"/>
                </a:ext>
              </a:extLst>
            </p:cNvPr>
            <p:cNvPicPr>
              <a:picLocks noChangeAspect="1"/>
            </p:cNvPicPr>
            <p:nvPr/>
          </p:nvPicPr>
          <p:blipFill>
            <a:blip r:embed="rId5"/>
            <a:stretch>
              <a:fillRect/>
            </a:stretch>
          </p:blipFill>
          <p:spPr>
            <a:xfrm>
              <a:off x="9736926" y="1666742"/>
              <a:ext cx="480178" cy="54877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B8FE7EC8-A815-1D5D-FC16-7D25E192F6F3}"/>
                </a:ext>
              </a:extLst>
            </p:cNvPr>
            <p:cNvPicPr>
              <a:picLocks noChangeAspect="1"/>
            </p:cNvPicPr>
            <p:nvPr/>
          </p:nvPicPr>
          <p:blipFill>
            <a:blip r:embed="rId4"/>
            <a:stretch>
              <a:fillRect/>
            </a:stretch>
          </p:blipFill>
          <p:spPr>
            <a:xfrm flipH="1">
              <a:off x="8415903" y="469932"/>
              <a:ext cx="811395" cy="811395"/>
            </a:xfrm>
            <a:prstGeom prst="rect">
              <a:avLst/>
            </a:prstGeom>
          </p:spPr>
        </p:pic>
        <p:pic>
          <p:nvPicPr>
            <p:cNvPr id="11" name="Picture 10" descr="Shape&#10;&#10;Description automatically generated">
              <a:extLst>
                <a:ext uri="{FF2B5EF4-FFF2-40B4-BE49-F238E27FC236}">
                  <a16:creationId xmlns:a16="http://schemas.microsoft.com/office/drawing/2014/main" id="{C6A6E8F3-2FF6-6249-9179-D0398C9230B1}"/>
                </a:ext>
              </a:extLst>
            </p:cNvPr>
            <p:cNvPicPr>
              <a:picLocks noChangeAspect="1"/>
            </p:cNvPicPr>
            <p:nvPr/>
          </p:nvPicPr>
          <p:blipFill>
            <a:blip r:embed="rId5"/>
            <a:stretch>
              <a:fillRect/>
            </a:stretch>
          </p:blipFill>
          <p:spPr>
            <a:xfrm>
              <a:off x="9007052" y="579044"/>
              <a:ext cx="480178" cy="548775"/>
            </a:xfrm>
            <a:prstGeom prst="rect">
              <a:avLst/>
            </a:prstGeom>
          </p:spPr>
        </p:pic>
      </p:grpSp>
      <p:pic>
        <p:nvPicPr>
          <p:cNvPr id="18" name="Picture 17">
            <a:extLst>
              <a:ext uri="{FF2B5EF4-FFF2-40B4-BE49-F238E27FC236}">
                <a16:creationId xmlns:a16="http://schemas.microsoft.com/office/drawing/2014/main" id="{997A1E3A-9C60-AAB3-FDDC-1C3C505ADF05}"/>
              </a:ext>
            </a:extLst>
          </p:cNvPr>
          <p:cNvPicPr>
            <a:picLocks noChangeAspect="1"/>
          </p:cNvPicPr>
          <p:nvPr/>
        </p:nvPicPr>
        <p:blipFill>
          <a:blip r:embed="rId6"/>
          <a:stretch>
            <a:fillRect/>
          </a:stretch>
        </p:blipFill>
        <p:spPr>
          <a:xfrm>
            <a:off x="5639759" y="4535042"/>
            <a:ext cx="363486" cy="363486"/>
          </a:xfrm>
          <a:prstGeom prst="rect">
            <a:avLst/>
          </a:prstGeom>
        </p:spPr>
      </p:pic>
      <p:pic>
        <p:nvPicPr>
          <p:cNvPr id="19" name="Picture 18">
            <a:extLst>
              <a:ext uri="{FF2B5EF4-FFF2-40B4-BE49-F238E27FC236}">
                <a16:creationId xmlns:a16="http://schemas.microsoft.com/office/drawing/2014/main" id="{D2181E4C-F769-C9A2-2431-4EB151E9D05F}"/>
              </a:ext>
            </a:extLst>
          </p:cNvPr>
          <p:cNvPicPr>
            <a:picLocks noChangeAspect="1"/>
          </p:cNvPicPr>
          <p:nvPr/>
        </p:nvPicPr>
        <p:blipFill>
          <a:blip r:embed="rId6"/>
          <a:stretch>
            <a:fillRect/>
          </a:stretch>
        </p:blipFill>
        <p:spPr>
          <a:xfrm>
            <a:off x="5132926" y="5289411"/>
            <a:ext cx="363486" cy="363486"/>
          </a:xfrm>
          <a:prstGeom prst="rect">
            <a:avLst/>
          </a:prstGeom>
        </p:spPr>
      </p:pic>
      <p:pic>
        <p:nvPicPr>
          <p:cNvPr id="20" name="Picture 2" descr="Image result for evil icon png">
            <a:extLst>
              <a:ext uri="{FF2B5EF4-FFF2-40B4-BE49-F238E27FC236}">
                <a16:creationId xmlns:a16="http://schemas.microsoft.com/office/drawing/2014/main" id="{71A0794D-147F-21C9-165C-A7E9FEA8F43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339370" y="3891211"/>
            <a:ext cx="508185" cy="5221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evil icon png">
            <a:extLst>
              <a:ext uri="{FF2B5EF4-FFF2-40B4-BE49-F238E27FC236}">
                <a16:creationId xmlns:a16="http://schemas.microsoft.com/office/drawing/2014/main" id="{0C82E328-38F8-DDBB-4A89-49E7995647E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42517" y="4661094"/>
            <a:ext cx="508185" cy="5221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evil icon png">
            <a:extLst>
              <a:ext uri="{FF2B5EF4-FFF2-40B4-BE49-F238E27FC236}">
                <a16:creationId xmlns:a16="http://schemas.microsoft.com/office/drawing/2014/main" id="{89A4F024-69C6-6EBE-F4CA-C0BAE96B922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351161" y="5449149"/>
            <a:ext cx="508185" cy="522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23880B-D6C4-0A17-FD22-C1147836B3F3}"/>
              </a:ext>
            </a:extLst>
          </p:cNvPr>
          <p:cNvSpPr txBox="1"/>
          <p:nvPr/>
        </p:nvSpPr>
        <p:spPr>
          <a:xfrm>
            <a:off x="838200" y="1435277"/>
            <a:ext cx="8371844" cy="684803"/>
          </a:xfrm>
          <a:prstGeom prst="rect">
            <a:avLst/>
          </a:prstGeom>
          <a:noFill/>
        </p:spPr>
        <p:txBody>
          <a:bodyPr wrap="none" rtlCol="0">
            <a:spAutoFit/>
          </a:bodyPr>
          <a:lstStyle/>
          <a:p>
            <a:pPr>
              <a:lnSpc>
                <a:spcPct val="150000"/>
              </a:lnSpc>
            </a:pPr>
            <a:r>
              <a:rPr lang="en-US" sz="2800" dirty="0">
                <a:solidFill>
                  <a:srgbClr val="002060"/>
                </a:solidFill>
                <a:latin typeface="Bierstadt" panose="020B0004020202020204" pitchFamily="34" charset="0"/>
              </a:rPr>
              <a:t>An honest reader who holds a public/private key pair</a:t>
            </a:r>
          </a:p>
        </p:txBody>
      </p:sp>
      <p:sp>
        <p:nvSpPr>
          <p:cNvPr id="13" name="TextBox 12">
            <a:extLst>
              <a:ext uri="{FF2B5EF4-FFF2-40B4-BE49-F238E27FC236}">
                <a16:creationId xmlns:a16="http://schemas.microsoft.com/office/drawing/2014/main" id="{3E1F450F-47F2-3423-A9E7-7ECC9C2C1EF9}"/>
              </a:ext>
            </a:extLst>
          </p:cNvPr>
          <p:cNvSpPr txBox="1"/>
          <p:nvPr/>
        </p:nvSpPr>
        <p:spPr>
          <a:xfrm>
            <a:off x="838200" y="2099462"/>
            <a:ext cx="10928843" cy="684803"/>
          </a:xfrm>
          <a:prstGeom prst="rect">
            <a:avLst/>
          </a:prstGeom>
          <a:noFill/>
        </p:spPr>
        <p:txBody>
          <a:bodyPr wrap="square">
            <a:spAutoFit/>
          </a:bodyPr>
          <a:lstStyle/>
          <a:p>
            <a:pPr>
              <a:lnSpc>
                <a:spcPct val="150000"/>
              </a:lnSpc>
            </a:pPr>
            <a:r>
              <a:rPr lang="en-US" sz="2800" i="1" dirty="0">
                <a:solidFill>
                  <a:srgbClr val="002060"/>
                </a:solidFill>
                <a:latin typeface="Bierstadt" panose="020B0004020202020204" pitchFamily="34" charset="0"/>
              </a:rPr>
              <a:t>Multiple</a:t>
            </a:r>
            <a:r>
              <a:rPr lang="en-US" sz="2800" dirty="0">
                <a:solidFill>
                  <a:srgbClr val="002060"/>
                </a:solidFill>
                <a:latin typeface="Bierstadt" panose="020B0004020202020204" pitchFamily="34" charset="0"/>
              </a:rPr>
              <a:t> writers, where each owns its independent database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3A12A2F-458F-8A2B-46C5-292827AF8290}"/>
                  </a:ext>
                </a:extLst>
              </p:cNvPr>
              <p:cNvSpPr txBox="1"/>
              <p:nvPr/>
            </p:nvSpPr>
            <p:spPr>
              <a:xfrm>
                <a:off x="838200" y="2768272"/>
                <a:ext cx="10500718" cy="683329"/>
              </a:xfrm>
              <a:prstGeom prst="rect">
                <a:avLst/>
              </a:prstGeom>
              <a:noFill/>
            </p:spPr>
            <p:txBody>
              <a:bodyPr wrap="square">
                <a:spAutoFit/>
              </a:bodyPr>
              <a:lstStyle/>
              <a:p>
                <a:pPr>
                  <a:lnSpc>
                    <a:spcPct val="150000"/>
                  </a:lnSpc>
                </a:pPr>
                <a14:m>
                  <m:oMath xmlns:m="http://schemas.openxmlformats.org/officeDocument/2006/math">
                    <m:r>
                      <a:rPr lang="en-US" sz="2800" b="0" i="1" smtClean="0">
                        <a:solidFill>
                          <a:srgbClr val="002060"/>
                        </a:solidFill>
                        <a:latin typeface="Cambria Math" panose="02040503050406030204" pitchFamily="18" charset="0"/>
                      </a:rPr>
                      <m:t>𝐿</m:t>
                    </m:r>
                  </m:oMath>
                </a14:m>
                <a:r>
                  <a:rPr lang="en-US" sz="2800" dirty="0">
                    <a:solidFill>
                      <a:srgbClr val="002060"/>
                    </a:solidFill>
                    <a:latin typeface="Bierstadt" panose="020B0004020202020204" pitchFamily="34" charset="0"/>
                  </a:rPr>
                  <a:t> servers, in which up to </a:t>
                </a:r>
                <a14:m>
                  <m:oMath xmlns:m="http://schemas.openxmlformats.org/officeDocument/2006/math">
                    <m:r>
                      <a:rPr lang="en-US" sz="2800" b="0" i="1" smtClean="0">
                        <a:solidFill>
                          <a:srgbClr val="002060"/>
                        </a:solidFill>
                        <a:latin typeface="Cambria Math" panose="02040503050406030204" pitchFamily="18" charset="0"/>
                      </a:rPr>
                      <m:t>𝐿</m:t>
                    </m:r>
                    <m:r>
                      <a:rPr lang="en-US" sz="2800" b="0" i="1" smtClean="0">
                        <a:solidFill>
                          <a:srgbClr val="002060"/>
                        </a:solidFill>
                        <a:latin typeface="Cambria Math" panose="02040503050406030204" pitchFamily="18" charset="0"/>
                      </a:rPr>
                      <m:t>−1</m:t>
                    </m:r>
                  </m:oMath>
                </a14:m>
                <a:r>
                  <a:rPr lang="en-US" sz="2800" dirty="0">
                    <a:solidFill>
                      <a:srgbClr val="002060"/>
                    </a:solidFill>
                    <a:latin typeface="Bierstadt" panose="020B0004020202020204" pitchFamily="34" charset="0"/>
                  </a:rPr>
                  <a:t> servers can be corrupt</a:t>
                </a:r>
              </a:p>
            </p:txBody>
          </p:sp>
        </mc:Choice>
        <mc:Fallback xmlns="">
          <p:sp>
            <p:nvSpPr>
              <p:cNvPr id="15" name="TextBox 14">
                <a:extLst>
                  <a:ext uri="{FF2B5EF4-FFF2-40B4-BE49-F238E27FC236}">
                    <a16:creationId xmlns:a16="http://schemas.microsoft.com/office/drawing/2014/main" id="{E3A12A2F-458F-8A2B-46C5-292827AF8290}"/>
                  </a:ext>
                </a:extLst>
              </p:cNvPr>
              <p:cNvSpPr txBox="1">
                <a:spLocks noRot="1" noChangeAspect="1" noMove="1" noResize="1" noEditPoints="1" noAdjustHandles="1" noChangeArrowheads="1" noChangeShapeType="1" noTextEdit="1"/>
              </p:cNvSpPr>
              <p:nvPr/>
            </p:nvSpPr>
            <p:spPr>
              <a:xfrm>
                <a:off x="838200" y="2768272"/>
                <a:ext cx="10500718" cy="683329"/>
              </a:xfrm>
              <a:prstGeom prst="rect">
                <a:avLst/>
              </a:prstGeom>
              <a:blipFill>
                <a:blip r:embed="rId8"/>
                <a:stretch>
                  <a:fillRect l="-363" b="-25455"/>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63CC9FE-8061-6804-3A00-897AF365AC5A}"/>
              </a:ext>
            </a:extLst>
          </p:cNvPr>
          <p:cNvSpPr txBox="1"/>
          <p:nvPr/>
        </p:nvSpPr>
        <p:spPr>
          <a:xfrm>
            <a:off x="2221832" y="6309092"/>
            <a:ext cx="9516979" cy="430887"/>
          </a:xfrm>
          <a:prstGeom prst="rect">
            <a:avLst/>
          </a:prstGeom>
          <a:noFill/>
        </p:spPr>
        <p:txBody>
          <a:bodyPr wrap="square">
            <a:spAutoFit/>
          </a:bodyPr>
          <a:lstStyle/>
          <a:p>
            <a:r>
              <a:rPr lang="en-US" sz="2200" dirty="0">
                <a:solidFill>
                  <a:srgbClr val="FF0000"/>
                </a:solidFill>
                <a:latin typeface="Bierstadt" panose="020B0004020202020204" pitchFamily="34" charset="0"/>
              </a:rPr>
              <a:t>Security against </a:t>
            </a:r>
            <a:r>
              <a:rPr lang="en-US" sz="2200" i="1" dirty="0">
                <a:solidFill>
                  <a:srgbClr val="FF0000"/>
                </a:solidFill>
                <a:latin typeface="Bierstadt" panose="020B0004020202020204" pitchFamily="34" charset="0"/>
              </a:rPr>
              <a:t>semi-honest servers</a:t>
            </a:r>
            <a:r>
              <a:rPr lang="en-US" sz="2200" dirty="0">
                <a:solidFill>
                  <a:srgbClr val="FF0000"/>
                </a:solidFill>
                <a:latin typeface="Bierstadt" panose="020B0004020202020204" pitchFamily="34" charset="0"/>
              </a:rPr>
              <a:t> and potentially </a:t>
            </a:r>
            <a:r>
              <a:rPr lang="en-US" sz="2200" i="1" dirty="0">
                <a:solidFill>
                  <a:srgbClr val="FF0000"/>
                </a:solidFill>
                <a:latin typeface="Bierstadt" panose="020B0004020202020204" pitchFamily="34" charset="0"/>
              </a:rPr>
              <a:t>corrupt writers</a:t>
            </a:r>
          </a:p>
        </p:txBody>
      </p:sp>
      <p:pic>
        <p:nvPicPr>
          <p:cNvPr id="23" name="Picture 22" descr="A computer graphic of a cloud computing system&#10;&#10;Description automatically generated with medium confidence">
            <a:extLst>
              <a:ext uri="{FF2B5EF4-FFF2-40B4-BE49-F238E27FC236}">
                <a16:creationId xmlns:a16="http://schemas.microsoft.com/office/drawing/2014/main" id="{E8891827-CEE3-E73E-6063-F3CA952D5632}"/>
              </a:ext>
            </a:extLst>
          </p:cNvPr>
          <p:cNvPicPr>
            <a:picLocks noChangeAspect="1"/>
          </p:cNvPicPr>
          <p:nvPr/>
        </p:nvPicPr>
        <p:blipFill>
          <a:blip r:embed="rId9"/>
          <a:stretch>
            <a:fillRect/>
          </a:stretch>
        </p:blipFill>
        <p:spPr>
          <a:xfrm>
            <a:off x="10356769" y="275892"/>
            <a:ext cx="1606763" cy="1606763"/>
          </a:xfrm>
          <a:prstGeom prst="rect">
            <a:avLst/>
          </a:prstGeom>
        </p:spPr>
      </p:pic>
      <p:pic>
        <p:nvPicPr>
          <p:cNvPr id="25" name="Picture 24" descr="A computer and a computer with a skull and crossbones&#10;&#10;Description automatically generated">
            <a:extLst>
              <a:ext uri="{FF2B5EF4-FFF2-40B4-BE49-F238E27FC236}">
                <a16:creationId xmlns:a16="http://schemas.microsoft.com/office/drawing/2014/main" id="{6172533E-5A15-98B6-B640-D8F129EA8CEE}"/>
              </a:ext>
            </a:extLst>
          </p:cNvPr>
          <p:cNvPicPr>
            <a:picLocks noChangeAspect="1"/>
          </p:cNvPicPr>
          <p:nvPr/>
        </p:nvPicPr>
        <p:blipFill>
          <a:blip r:embed="rId10"/>
          <a:stretch>
            <a:fillRect/>
          </a:stretch>
        </p:blipFill>
        <p:spPr>
          <a:xfrm>
            <a:off x="7264918" y="541102"/>
            <a:ext cx="2777599" cy="835222"/>
          </a:xfrm>
          <a:prstGeom prst="rect">
            <a:avLst/>
          </a:prstGeom>
        </p:spPr>
      </p:pic>
    </p:spTree>
    <p:extLst>
      <p:ext uri="{BB962C8B-B14F-4D97-AF65-F5344CB8AC3E}">
        <p14:creationId xmlns:p14="http://schemas.microsoft.com/office/powerpoint/2010/main" val="24841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5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2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250"/>
                                        <p:tgtEl>
                                          <p:spTgt spid="20"/>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25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25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250"/>
                                        <p:tgtEl>
                                          <p:spTgt spid="18"/>
                                        </p:tgtEl>
                                      </p:cBhvr>
                                    </p:animEffect>
                                  </p:childTnLst>
                                </p:cTn>
                              </p:par>
                              <p:par>
                                <p:cTn id="35" presetID="3" presetClass="entr" presetSubtype="1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250"/>
                                        <p:tgtEl>
                                          <p:spTgt spid="1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25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Search Index</a:t>
            </a:r>
          </a:p>
        </p:txBody>
      </p:sp>
      <p:sp>
        <p:nvSpPr>
          <p:cNvPr id="4" name="Slide Number Placeholder 3">
            <a:extLst>
              <a:ext uri="{FF2B5EF4-FFF2-40B4-BE49-F238E27FC236}">
                <a16:creationId xmlns:a16="http://schemas.microsoft.com/office/drawing/2014/main" id="{AB652B15-DABE-3CA3-974D-E8234D41345D}"/>
              </a:ext>
            </a:extLst>
          </p:cNvPr>
          <p:cNvSpPr>
            <a:spLocks noGrp="1"/>
          </p:cNvSpPr>
          <p:nvPr>
            <p:ph type="sldNum" sz="quarter" idx="12"/>
          </p:nvPr>
        </p:nvSpPr>
        <p:spPr/>
        <p:txBody>
          <a:bodyPr/>
          <a:lstStyle/>
          <a:p>
            <a:fld id="{C2D47E1E-16B8-6B43-8345-A36FFC908F81}" type="slidenum">
              <a:rPr lang="en-US" smtClean="0"/>
              <a:t>6</a:t>
            </a:fld>
            <a:endParaRPr lang="en-US" dirty="0"/>
          </a:p>
        </p:txBody>
      </p:sp>
      <p:sp>
        <p:nvSpPr>
          <p:cNvPr id="17" name="TextBox 16">
            <a:extLst>
              <a:ext uri="{FF2B5EF4-FFF2-40B4-BE49-F238E27FC236}">
                <a16:creationId xmlns:a16="http://schemas.microsoft.com/office/drawing/2014/main" id="{ED2023BD-8436-9CEF-FE59-B89523642E85}"/>
              </a:ext>
            </a:extLst>
          </p:cNvPr>
          <p:cNvSpPr txBox="1"/>
          <p:nvPr/>
        </p:nvSpPr>
        <p:spPr>
          <a:xfrm>
            <a:off x="709612" y="2649210"/>
            <a:ext cx="923651" cy="461665"/>
          </a:xfrm>
          <a:prstGeom prst="rect">
            <a:avLst/>
          </a:prstGeom>
          <a:noFill/>
        </p:spPr>
        <p:txBody>
          <a:bodyPr wrap="none" rtlCol="0">
            <a:spAutoFit/>
          </a:bodyPr>
          <a:lstStyle/>
          <a:p>
            <a:r>
              <a:rPr lang="en-US" sz="2400" dirty="0">
                <a:solidFill>
                  <a:schemeClr val="accent2"/>
                </a:solidFill>
                <a:latin typeface="Bierstadt" panose="020B0004020202020204" pitchFamily="34" charset="0"/>
              </a:rPr>
              <a:t>doc 1</a:t>
            </a:r>
          </a:p>
        </p:txBody>
      </p:sp>
      <p:sp>
        <p:nvSpPr>
          <p:cNvPr id="18" name="TextBox 17">
            <a:extLst>
              <a:ext uri="{FF2B5EF4-FFF2-40B4-BE49-F238E27FC236}">
                <a16:creationId xmlns:a16="http://schemas.microsoft.com/office/drawing/2014/main" id="{ED9D9FD6-E939-8B63-F973-846DE14CB1CB}"/>
              </a:ext>
            </a:extLst>
          </p:cNvPr>
          <p:cNvSpPr txBox="1"/>
          <p:nvPr/>
        </p:nvSpPr>
        <p:spPr>
          <a:xfrm>
            <a:off x="709612" y="3206765"/>
            <a:ext cx="923651" cy="461665"/>
          </a:xfrm>
          <a:prstGeom prst="rect">
            <a:avLst/>
          </a:prstGeom>
          <a:noFill/>
        </p:spPr>
        <p:txBody>
          <a:bodyPr wrap="none" rtlCol="0">
            <a:spAutoFit/>
          </a:bodyPr>
          <a:lstStyle/>
          <a:p>
            <a:r>
              <a:rPr lang="en-US" sz="2400" dirty="0">
                <a:solidFill>
                  <a:schemeClr val="accent2"/>
                </a:solidFill>
                <a:latin typeface="Bierstadt" panose="020B0004020202020204" pitchFamily="34" charset="0"/>
              </a:rPr>
              <a:t>doc 2</a:t>
            </a:r>
          </a:p>
        </p:txBody>
      </p:sp>
      <p:sp>
        <p:nvSpPr>
          <p:cNvPr id="19" name="TextBox 18">
            <a:extLst>
              <a:ext uri="{FF2B5EF4-FFF2-40B4-BE49-F238E27FC236}">
                <a16:creationId xmlns:a16="http://schemas.microsoft.com/office/drawing/2014/main" id="{A19DEFA4-8A9A-A3DF-4096-A8CDB68AF4F2}"/>
              </a:ext>
            </a:extLst>
          </p:cNvPr>
          <p:cNvSpPr txBox="1"/>
          <p:nvPr/>
        </p:nvSpPr>
        <p:spPr>
          <a:xfrm>
            <a:off x="699204" y="3806668"/>
            <a:ext cx="923651" cy="461665"/>
          </a:xfrm>
          <a:prstGeom prst="rect">
            <a:avLst/>
          </a:prstGeom>
          <a:noFill/>
        </p:spPr>
        <p:txBody>
          <a:bodyPr wrap="none" rtlCol="0">
            <a:spAutoFit/>
          </a:bodyPr>
          <a:lstStyle/>
          <a:p>
            <a:r>
              <a:rPr lang="en-US" sz="2400" dirty="0">
                <a:solidFill>
                  <a:schemeClr val="accent2"/>
                </a:solidFill>
                <a:latin typeface="Bierstadt" panose="020B0004020202020204" pitchFamily="34" charset="0"/>
              </a:rPr>
              <a:t>doc 3</a:t>
            </a:r>
          </a:p>
        </p:txBody>
      </p:sp>
      <p:sp>
        <p:nvSpPr>
          <p:cNvPr id="20" name="TextBox 19">
            <a:extLst>
              <a:ext uri="{FF2B5EF4-FFF2-40B4-BE49-F238E27FC236}">
                <a16:creationId xmlns:a16="http://schemas.microsoft.com/office/drawing/2014/main" id="{4A3592EA-4FFB-F447-B368-F3A1FF04E2A0}"/>
              </a:ext>
            </a:extLst>
          </p:cNvPr>
          <p:cNvSpPr txBox="1"/>
          <p:nvPr/>
        </p:nvSpPr>
        <p:spPr>
          <a:xfrm>
            <a:off x="1051566" y="4364223"/>
            <a:ext cx="491414" cy="461665"/>
          </a:xfrm>
          <a:prstGeom prst="rect">
            <a:avLst/>
          </a:prstGeom>
          <a:noFill/>
        </p:spPr>
        <p:txBody>
          <a:bodyPr wrap="square" rtlCol="0">
            <a:spAutoFit/>
          </a:bodyPr>
          <a:lstStyle/>
          <a:p>
            <a:r>
              <a:rPr lang="en-US" sz="2400" dirty="0">
                <a:solidFill>
                  <a:schemeClr val="accent2"/>
                </a:solidFill>
                <a:latin typeface="Bierstadt" panose="020B0004020202020204" pitchFamily="34" charset="0"/>
              </a:rPr>
              <a:t>…</a:t>
            </a:r>
          </a:p>
        </p:txBody>
      </p:sp>
      <p:sp>
        <p:nvSpPr>
          <p:cNvPr id="21" name="TextBox 20">
            <a:extLst>
              <a:ext uri="{FF2B5EF4-FFF2-40B4-BE49-F238E27FC236}">
                <a16:creationId xmlns:a16="http://schemas.microsoft.com/office/drawing/2014/main" id="{04222692-73EC-FC56-F1B3-956783125E06}"/>
              </a:ext>
            </a:extLst>
          </p:cNvPr>
          <p:cNvSpPr txBox="1"/>
          <p:nvPr/>
        </p:nvSpPr>
        <p:spPr>
          <a:xfrm>
            <a:off x="695944" y="4975701"/>
            <a:ext cx="974947" cy="461665"/>
          </a:xfrm>
          <a:prstGeom prst="rect">
            <a:avLst/>
          </a:prstGeom>
          <a:noFill/>
        </p:spPr>
        <p:txBody>
          <a:bodyPr wrap="none" rtlCol="0">
            <a:spAutoFit/>
          </a:bodyPr>
          <a:lstStyle/>
          <a:p>
            <a:r>
              <a:rPr lang="en-US" sz="2400" dirty="0">
                <a:solidFill>
                  <a:schemeClr val="accent2"/>
                </a:solidFill>
                <a:latin typeface="Bierstadt" panose="020B0004020202020204" pitchFamily="34" charset="0"/>
              </a:rPr>
              <a:t>doc N</a:t>
            </a:r>
          </a:p>
        </p:txBody>
      </p:sp>
      <p:sp>
        <p:nvSpPr>
          <p:cNvPr id="22" name="TextBox 21">
            <a:extLst>
              <a:ext uri="{FF2B5EF4-FFF2-40B4-BE49-F238E27FC236}">
                <a16:creationId xmlns:a16="http://schemas.microsoft.com/office/drawing/2014/main" id="{00467D8D-C3AA-8451-EBE9-88C1CE411F06}"/>
              </a:ext>
            </a:extLst>
          </p:cNvPr>
          <p:cNvSpPr txBox="1"/>
          <p:nvPr/>
        </p:nvSpPr>
        <p:spPr>
          <a:xfrm>
            <a:off x="1706891" y="2171004"/>
            <a:ext cx="1069652" cy="338554"/>
          </a:xfrm>
          <a:prstGeom prst="rect">
            <a:avLst/>
          </a:prstGeom>
          <a:noFill/>
        </p:spPr>
        <p:txBody>
          <a:bodyPr wrap="none" rtlCol="0">
            <a:spAutoFit/>
          </a:bodyPr>
          <a:lstStyle/>
          <a:p>
            <a:r>
              <a:rPr lang="en-US" sz="1600" dirty="0">
                <a:solidFill>
                  <a:srgbClr val="00B050"/>
                </a:solidFill>
                <a:latin typeface="Bierstadt" panose="020B0004020202020204" pitchFamily="34" charset="0"/>
              </a:rPr>
              <a:t>“amazon”</a:t>
            </a:r>
          </a:p>
        </p:txBody>
      </p:sp>
      <p:sp>
        <p:nvSpPr>
          <p:cNvPr id="23" name="TextBox 22">
            <a:extLst>
              <a:ext uri="{FF2B5EF4-FFF2-40B4-BE49-F238E27FC236}">
                <a16:creationId xmlns:a16="http://schemas.microsoft.com/office/drawing/2014/main" id="{4DB0706F-38A9-976F-1309-3919DF5CC6C8}"/>
              </a:ext>
            </a:extLst>
          </p:cNvPr>
          <p:cNvSpPr txBox="1"/>
          <p:nvPr/>
        </p:nvSpPr>
        <p:spPr>
          <a:xfrm>
            <a:off x="2713402" y="2173274"/>
            <a:ext cx="1318148" cy="338554"/>
          </a:xfrm>
          <a:prstGeom prst="rect">
            <a:avLst/>
          </a:prstGeom>
          <a:noFill/>
        </p:spPr>
        <p:txBody>
          <a:bodyPr wrap="square" rtlCol="0">
            <a:spAutoFit/>
          </a:bodyPr>
          <a:lstStyle/>
          <a:p>
            <a:r>
              <a:rPr lang="en-US" sz="1600" dirty="0">
                <a:solidFill>
                  <a:srgbClr val="00B050"/>
                </a:solidFill>
                <a:latin typeface="Bierstadt" panose="020B0004020202020204" pitchFamily="34" charset="0"/>
              </a:rPr>
              <a:t>“google”</a:t>
            </a:r>
          </a:p>
        </p:txBody>
      </p:sp>
      <p:sp>
        <p:nvSpPr>
          <p:cNvPr id="24" name="TextBox 23">
            <a:extLst>
              <a:ext uri="{FF2B5EF4-FFF2-40B4-BE49-F238E27FC236}">
                <a16:creationId xmlns:a16="http://schemas.microsoft.com/office/drawing/2014/main" id="{D3E6A610-5780-6BAD-2A55-708A9221327A}"/>
              </a:ext>
            </a:extLst>
          </p:cNvPr>
          <p:cNvSpPr txBox="1"/>
          <p:nvPr/>
        </p:nvSpPr>
        <p:spPr>
          <a:xfrm>
            <a:off x="3655869" y="2183724"/>
            <a:ext cx="910249" cy="338554"/>
          </a:xfrm>
          <a:prstGeom prst="rect">
            <a:avLst/>
          </a:prstGeom>
          <a:noFill/>
        </p:spPr>
        <p:txBody>
          <a:bodyPr wrap="none" rtlCol="0">
            <a:spAutoFit/>
          </a:bodyPr>
          <a:lstStyle/>
          <a:p>
            <a:r>
              <a:rPr lang="en-US" sz="1600" dirty="0">
                <a:solidFill>
                  <a:srgbClr val="00B050"/>
                </a:solidFill>
                <a:latin typeface="Bierstadt" panose="020B0004020202020204" pitchFamily="34" charset="0"/>
              </a:rPr>
              <a:t>“</a:t>
            </a:r>
            <a:r>
              <a:rPr lang="en-US" sz="1600" dirty="0" err="1">
                <a:solidFill>
                  <a:srgbClr val="00B050"/>
                </a:solidFill>
                <a:latin typeface="Bierstadt" panose="020B0004020202020204" pitchFamily="34" charset="0"/>
              </a:rPr>
              <a:t>netflix</a:t>
            </a:r>
            <a:r>
              <a:rPr lang="en-US" sz="1600" dirty="0">
                <a:solidFill>
                  <a:srgbClr val="00B050"/>
                </a:solidFill>
                <a:latin typeface="Bierstadt" panose="020B0004020202020204" pitchFamily="34" charset="0"/>
              </a:rPr>
              <a:t>”</a:t>
            </a:r>
          </a:p>
        </p:txBody>
      </p:sp>
      <p:sp>
        <p:nvSpPr>
          <p:cNvPr id="25" name="TextBox 24">
            <a:extLst>
              <a:ext uri="{FF2B5EF4-FFF2-40B4-BE49-F238E27FC236}">
                <a16:creationId xmlns:a16="http://schemas.microsoft.com/office/drawing/2014/main" id="{CD84494B-18B1-FE11-949E-CB1EB89AD5E0}"/>
              </a:ext>
            </a:extLst>
          </p:cNvPr>
          <p:cNvSpPr txBox="1"/>
          <p:nvPr/>
        </p:nvSpPr>
        <p:spPr>
          <a:xfrm>
            <a:off x="4855581" y="2125105"/>
            <a:ext cx="519694" cy="461665"/>
          </a:xfrm>
          <a:prstGeom prst="rect">
            <a:avLst/>
          </a:prstGeom>
          <a:noFill/>
        </p:spPr>
        <p:txBody>
          <a:bodyPr wrap="square" rtlCol="0">
            <a:spAutoFit/>
          </a:bodyPr>
          <a:lstStyle/>
          <a:p>
            <a:r>
              <a:rPr lang="en-US" sz="2400" dirty="0">
                <a:solidFill>
                  <a:srgbClr val="00B050"/>
                </a:solidFill>
                <a:latin typeface="Bierstadt" panose="020B0004020202020204" pitchFamily="34" charset="0"/>
              </a:rPr>
              <a:t>…</a:t>
            </a:r>
          </a:p>
        </p:txBody>
      </p:sp>
      <p:sp>
        <p:nvSpPr>
          <p:cNvPr id="26" name="TextBox 25">
            <a:extLst>
              <a:ext uri="{FF2B5EF4-FFF2-40B4-BE49-F238E27FC236}">
                <a16:creationId xmlns:a16="http://schemas.microsoft.com/office/drawing/2014/main" id="{452517C4-669C-040E-E25F-725D773325F6}"/>
              </a:ext>
            </a:extLst>
          </p:cNvPr>
          <p:cNvSpPr txBox="1"/>
          <p:nvPr/>
        </p:nvSpPr>
        <p:spPr>
          <a:xfrm>
            <a:off x="5574872" y="2191314"/>
            <a:ext cx="865045" cy="338554"/>
          </a:xfrm>
          <a:prstGeom prst="rect">
            <a:avLst/>
          </a:prstGeom>
          <a:noFill/>
        </p:spPr>
        <p:txBody>
          <a:bodyPr wrap="none" rtlCol="0">
            <a:spAutoFit/>
          </a:bodyPr>
          <a:lstStyle/>
          <a:p>
            <a:r>
              <a:rPr lang="en-US" sz="1600" dirty="0">
                <a:solidFill>
                  <a:srgbClr val="00B050"/>
                </a:solidFill>
                <a:latin typeface="Bierstadt" panose="020B0004020202020204" pitchFamily="34" charset="0"/>
              </a:rPr>
              <a:t>“apple”</a:t>
            </a:r>
          </a:p>
        </p:txBody>
      </p:sp>
      <p:graphicFrame>
        <p:nvGraphicFramePr>
          <p:cNvPr id="38" name="Table 37">
            <a:extLst>
              <a:ext uri="{FF2B5EF4-FFF2-40B4-BE49-F238E27FC236}">
                <a16:creationId xmlns:a16="http://schemas.microsoft.com/office/drawing/2014/main" id="{0952AB1A-5AFD-4FA8-2092-55ECC62A0338}"/>
              </a:ext>
            </a:extLst>
          </p:cNvPr>
          <p:cNvGraphicFramePr>
            <a:graphicFrameLocks noGrp="1"/>
          </p:cNvGraphicFramePr>
          <p:nvPr>
            <p:extLst>
              <p:ext uri="{D42A27DB-BD31-4B8C-83A1-F6EECF244321}">
                <p14:modId xmlns:p14="http://schemas.microsoft.com/office/powerpoint/2010/main" val="1483026304"/>
              </p:ext>
            </p:extLst>
          </p:nvPr>
        </p:nvGraphicFramePr>
        <p:xfrm>
          <a:off x="1741640" y="2575761"/>
          <a:ext cx="4726790" cy="2895515"/>
        </p:xfrm>
        <a:graphic>
          <a:graphicData uri="http://schemas.openxmlformats.org/drawingml/2006/table">
            <a:tbl>
              <a:tblPr firstRow="1" bandRow="1">
                <a:tableStyleId>{2D5ABB26-0587-4C30-8999-92F81FD0307C}</a:tableStyleId>
              </a:tblPr>
              <a:tblGrid>
                <a:gridCol w="945358">
                  <a:extLst>
                    <a:ext uri="{9D8B030D-6E8A-4147-A177-3AD203B41FA5}">
                      <a16:colId xmlns:a16="http://schemas.microsoft.com/office/drawing/2014/main" val="2862826385"/>
                    </a:ext>
                  </a:extLst>
                </a:gridCol>
                <a:gridCol w="945358">
                  <a:extLst>
                    <a:ext uri="{9D8B030D-6E8A-4147-A177-3AD203B41FA5}">
                      <a16:colId xmlns:a16="http://schemas.microsoft.com/office/drawing/2014/main" val="423402734"/>
                    </a:ext>
                  </a:extLst>
                </a:gridCol>
                <a:gridCol w="945358">
                  <a:extLst>
                    <a:ext uri="{9D8B030D-6E8A-4147-A177-3AD203B41FA5}">
                      <a16:colId xmlns:a16="http://schemas.microsoft.com/office/drawing/2014/main" val="1938791833"/>
                    </a:ext>
                  </a:extLst>
                </a:gridCol>
                <a:gridCol w="945358">
                  <a:extLst>
                    <a:ext uri="{9D8B030D-6E8A-4147-A177-3AD203B41FA5}">
                      <a16:colId xmlns:a16="http://schemas.microsoft.com/office/drawing/2014/main" val="2727685674"/>
                    </a:ext>
                  </a:extLst>
                </a:gridCol>
                <a:gridCol w="945358">
                  <a:extLst>
                    <a:ext uri="{9D8B030D-6E8A-4147-A177-3AD203B41FA5}">
                      <a16:colId xmlns:a16="http://schemas.microsoft.com/office/drawing/2014/main" val="530810145"/>
                    </a:ext>
                  </a:extLst>
                </a:gridCol>
              </a:tblGrid>
              <a:tr h="579103">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extLst>
                  <a:ext uri="{0D108BD9-81ED-4DB2-BD59-A6C34878D82A}">
                    <a16:rowId xmlns:a16="http://schemas.microsoft.com/office/drawing/2014/main" val="304843094"/>
                  </a:ext>
                </a:extLst>
              </a:tr>
              <a:tr h="579103">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0</a:t>
                      </a:r>
                    </a:p>
                  </a:txBody>
                  <a:tcPr anchor="ctr"/>
                </a:tc>
                <a:extLst>
                  <a:ext uri="{0D108BD9-81ED-4DB2-BD59-A6C34878D82A}">
                    <a16:rowId xmlns:a16="http://schemas.microsoft.com/office/drawing/2014/main" val="2474010375"/>
                  </a:ext>
                </a:extLst>
              </a:tr>
              <a:tr h="579103">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0</a:t>
                      </a:r>
                    </a:p>
                  </a:txBody>
                  <a:tcPr anchor="ctr"/>
                </a:tc>
                <a:extLst>
                  <a:ext uri="{0D108BD9-81ED-4DB2-BD59-A6C34878D82A}">
                    <a16:rowId xmlns:a16="http://schemas.microsoft.com/office/drawing/2014/main" val="3123944517"/>
                  </a:ext>
                </a:extLst>
              </a:tr>
              <a:tr h="579103">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1</a:t>
                      </a:r>
                    </a:p>
                  </a:txBody>
                  <a:tcPr anchor="ctr"/>
                </a:tc>
                <a:extLst>
                  <a:ext uri="{0D108BD9-81ED-4DB2-BD59-A6C34878D82A}">
                    <a16:rowId xmlns:a16="http://schemas.microsoft.com/office/drawing/2014/main" val="1083798898"/>
                  </a:ext>
                </a:extLst>
              </a:tr>
              <a:tr h="579103">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0</a:t>
                      </a:r>
                    </a:p>
                  </a:txBody>
                  <a:tcPr anchor="ctr"/>
                </a:tc>
                <a:tc>
                  <a:txBody>
                    <a:bodyPr/>
                    <a:lstStyle/>
                    <a:p>
                      <a:pPr algn="ctr"/>
                      <a:r>
                        <a:rPr lang="en-US" dirty="0">
                          <a:solidFill>
                            <a:schemeClr val="tx1"/>
                          </a:solidFill>
                          <a:latin typeface="Bierstadt" panose="020B0004020202020204" pitchFamily="34" charset="0"/>
                        </a:rPr>
                        <a:t>1</a:t>
                      </a:r>
                    </a:p>
                  </a:txBody>
                  <a:tcPr anchor="ctr"/>
                </a:tc>
                <a:tc>
                  <a:txBody>
                    <a:bodyPr/>
                    <a:lstStyle/>
                    <a:p>
                      <a:pPr algn="ctr"/>
                      <a:r>
                        <a:rPr lang="en-US" dirty="0">
                          <a:solidFill>
                            <a:schemeClr val="tx1"/>
                          </a:solidFill>
                          <a:latin typeface="Bierstadt" panose="020B0004020202020204" pitchFamily="34" charset="0"/>
                        </a:rPr>
                        <a:t>1</a:t>
                      </a:r>
                    </a:p>
                  </a:txBody>
                  <a:tcPr anchor="ctr"/>
                </a:tc>
                <a:extLst>
                  <a:ext uri="{0D108BD9-81ED-4DB2-BD59-A6C34878D82A}">
                    <a16:rowId xmlns:a16="http://schemas.microsoft.com/office/drawing/2014/main" val="3908464036"/>
                  </a:ext>
                </a:extLst>
              </a:tr>
            </a:tbl>
          </a:graphicData>
        </a:graphic>
      </p:graphicFrame>
      <p:pic>
        <p:nvPicPr>
          <p:cNvPr id="40" name="Picture 39" descr="A diagram of a computer&#10;&#10;Description automatically generated">
            <a:extLst>
              <a:ext uri="{FF2B5EF4-FFF2-40B4-BE49-F238E27FC236}">
                <a16:creationId xmlns:a16="http://schemas.microsoft.com/office/drawing/2014/main" id="{0A7019F3-0582-251A-27C6-C284F7425E31}"/>
              </a:ext>
            </a:extLst>
          </p:cNvPr>
          <p:cNvPicPr>
            <a:picLocks noChangeAspect="1"/>
          </p:cNvPicPr>
          <p:nvPr/>
        </p:nvPicPr>
        <p:blipFill>
          <a:blip r:embed="rId3"/>
          <a:stretch>
            <a:fillRect/>
          </a:stretch>
        </p:blipFill>
        <p:spPr>
          <a:xfrm>
            <a:off x="6924264" y="2679153"/>
            <a:ext cx="4744885" cy="1014565"/>
          </a:xfrm>
          <a:prstGeom prst="rect">
            <a:avLst/>
          </a:prstGeom>
        </p:spPr>
      </p:pic>
      <p:sp>
        <p:nvSpPr>
          <p:cNvPr id="41" name="TextBox 40">
            <a:extLst>
              <a:ext uri="{FF2B5EF4-FFF2-40B4-BE49-F238E27FC236}">
                <a16:creationId xmlns:a16="http://schemas.microsoft.com/office/drawing/2014/main" id="{85DFF75C-468A-7C75-762B-5E5520BD33CC}"/>
              </a:ext>
            </a:extLst>
          </p:cNvPr>
          <p:cNvSpPr txBox="1"/>
          <p:nvPr/>
        </p:nvSpPr>
        <p:spPr>
          <a:xfrm>
            <a:off x="6924264" y="2028777"/>
            <a:ext cx="1303370" cy="461665"/>
          </a:xfrm>
          <a:prstGeom prst="rect">
            <a:avLst/>
          </a:prstGeom>
          <a:noFill/>
        </p:spPr>
        <p:txBody>
          <a:bodyPr wrap="none" rtlCol="0">
            <a:spAutoFit/>
          </a:bodyPr>
          <a:lstStyle/>
          <a:p>
            <a:r>
              <a:rPr lang="en-US" sz="2400" b="1" dirty="0">
                <a:solidFill>
                  <a:srgbClr val="002060"/>
                </a:solidFill>
                <a:latin typeface="Bierstadt" panose="020B0004020202020204" pitchFamily="34" charset="0"/>
              </a:rPr>
              <a:t>Update:</a:t>
            </a:r>
          </a:p>
        </p:txBody>
      </p:sp>
      <p:pic>
        <p:nvPicPr>
          <p:cNvPr id="43" name="Picture 42" descr="A diagram of a rectangular object with a black arrow pointing to the top&#10;&#10;Description automatically generated">
            <a:extLst>
              <a:ext uri="{FF2B5EF4-FFF2-40B4-BE49-F238E27FC236}">
                <a16:creationId xmlns:a16="http://schemas.microsoft.com/office/drawing/2014/main" id="{4F491258-5D8F-6461-DD58-EFB67DF89023}"/>
              </a:ext>
            </a:extLst>
          </p:cNvPr>
          <p:cNvPicPr>
            <a:picLocks noChangeAspect="1"/>
          </p:cNvPicPr>
          <p:nvPr/>
        </p:nvPicPr>
        <p:blipFill>
          <a:blip r:embed="rId4"/>
          <a:stretch>
            <a:fillRect/>
          </a:stretch>
        </p:blipFill>
        <p:spPr>
          <a:xfrm>
            <a:off x="6625943" y="4948621"/>
            <a:ext cx="5096993" cy="1191782"/>
          </a:xfrm>
          <a:prstGeom prst="rect">
            <a:avLst/>
          </a:prstGeom>
        </p:spPr>
      </p:pic>
      <p:sp>
        <p:nvSpPr>
          <p:cNvPr id="44" name="TextBox 43">
            <a:extLst>
              <a:ext uri="{FF2B5EF4-FFF2-40B4-BE49-F238E27FC236}">
                <a16:creationId xmlns:a16="http://schemas.microsoft.com/office/drawing/2014/main" id="{46CB3857-B342-5C2B-DB6C-196B0837CC3F}"/>
              </a:ext>
            </a:extLst>
          </p:cNvPr>
          <p:cNvSpPr txBox="1"/>
          <p:nvPr/>
        </p:nvSpPr>
        <p:spPr>
          <a:xfrm>
            <a:off x="6924264" y="4314326"/>
            <a:ext cx="1266309" cy="461665"/>
          </a:xfrm>
          <a:prstGeom prst="rect">
            <a:avLst/>
          </a:prstGeom>
          <a:noFill/>
        </p:spPr>
        <p:txBody>
          <a:bodyPr wrap="none" rtlCol="0">
            <a:spAutoFit/>
          </a:bodyPr>
          <a:lstStyle/>
          <a:p>
            <a:r>
              <a:rPr lang="en-US" sz="2400" b="1" dirty="0">
                <a:solidFill>
                  <a:srgbClr val="002060"/>
                </a:solidFill>
                <a:latin typeface="Bierstadt" panose="020B0004020202020204" pitchFamily="34" charset="0"/>
              </a:rPr>
              <a:t>Search:</a:t>
            </a:r>
          </a:p>
        </p:txBody>
      </p:sp>
      <p:pic>
        <p:nvPicPr>
          <p:cNvPr id="7" name="Picture 6" descr="A magnifying glass on a piece of paper&#10;&#10;Description automatically generated">
            <a:extLst>
              <a:ext uri="{FF2B5EF4-FFF2-40B4-BE49-F238E27FC236}">
                <a16:creationId xmlns:a16="http://schemas.microsoft.com/office/drawing/2014/main" id="{028FA2AC-AC75-EAC0-CA3D-698DFB118E78}"/>
              </a:ext>
            </a:extLst>
          </p:cNvPr>
          <p:cNvPicPr>
            <a:picLocks noChangeAspect="1"/>
          </p:cNvPicPr>
          <p:nvPr/>
        </p:nvPicPr>
        <p:blipFill>
          <a:blip r:embed="rId5"/>
          <a:stretch>
            <a:fillRect/>
          </a:stretch>
        </p:blipFill>
        <p:spPr>
          <a:xfrm>
            <a:off x="10458619" y="252038"/>
            <a:ext cx="1339121" cy="1339121"/>
          </a:xfrm>
          <a:prstGeom prst="rect">
            <a:avLst/>
          </a:prstGeom>
        </p:spPr>
      </p:pic>
      <p:pic>
        <p:nvPicPr>
          <p:cNvPr id="9" name="Picture 8" descr="A blue and purple circular object&#10;&#10;Description automatically generated">
            <a:extLst>
              <a:ext uri="{FF2B5EF4-FFF2-40B4-BE49-F238E27FC236}">
                <a16:creationId xmlns:a16="http://schemas.microsoft.com/office/drawing/2014/main" id="{82A9487A-F529-7A81-546D-F2AA33CE1D1A}"/>
              </a:ext>
            </a:extLst>
          </p:cNvPr>
          <p:cNvPicPr>
            <a:picLocks noChangeAspect="1"/>
          </p:cNvPicPr>
          <p:nvPr/>
        </p:nvPicPr>
        <p:blipFill>
          <a:blip r:embed="rId6"/>
          <a:stretch>
            <a:fillRect/>
          </a:stretch>
        </p:blipFill>
        <p:spPr>
          <a:xfrm>
            <a:off x="9208958" y="552820"/>
            <a:ext cx="805721" cy="805721"/>
          </a:xfrm>
          <a:prstGeom prst="rect">
            <a:avLst/>
          </a:prstGeom>
        </p:spPr>
      </p:pic>
      <p:pic>
        <p:nvPicPr>
          <p:cNvPr id="5" name="Picture 4" descr="A blue round object with yellow dots&#10;&#10;Description automatically generated">
            <a:extLst>
              <a:ext uri="{FF2B5EF4-FFF2-40B4-BE49-F238E27FC236}">
                <a16:creationId xmlns:a16="http://schemas.microsoft.com/office/drawing/2014/main" id="{B2FD0B09-AC18-81E7-E26E-00057477F700}"/>
              </a:ext>
            </a:extLst>
          </p:cNvPr>
          <p:cNvPicPr>
            <a:picLocks noChangeAspect="1"/>
          </p:cNvPicPr>
          <p:nvPr/>
        </p:nvPicPr>
        <p:blipFill>
          <a:blip r:embed="rId7"/>
          <a:stretch>
            <a:fillRect/>
          </a:stretch>
        </p:blipFill>
        <p:spPr>
          <a:xfrm>
            <a:off x="143048" y="5812957"/>
            <a:ext cx="908518" cy="908518"/>
          </a:xfrm>
          <a:prstGeom prst="rect">
            <a:avLst/>
          </a:prstGeom>
        </p:spPr>
      </p:pic>
      <p:pic>
        <p:nvPicPr>
          <p:cNvPr id="3" name="Graphic 2">
            <a:extLst>
              <a:ext uri="{FF2B5EF4-FFF2-40B4-BE49-F238E27FC236}">
                <a16:creationId xmlns:a16="http://schemas.microsoft.com/office/drawing/2014/main" id="{EB03EDA2-7952-3EA7-58DC-B7FA5B4CA3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3530" y="1849228"/>
            <a:ext cx="274320" cy="274320"/>
          </a:xfrm>
          <a:prstGeom prst="rect">
            <a:avLst/>
          </a:prstGeom>
        </p:spPr>
      </p:pic>
      <p:pic>
        <p:nvPicPr>
          <p:cNvPr id="6" name="Picture 5">
            <a:extLst>
              <a:ext uri="{FF2B5EF4-FFF2-40B4-BE49-F238E27FC236}">
                <a16:creationId xmlns:a16="http://schemas.microsoft.com/office/drawing/2014/main" id="{7A699052-CD3B-0DD6-E29F-DFC0062F7715}"/>
              </a:ext>
            </a:extLst>
          </p:cNvPr>
          <p:cNvPicPr>
            <a:picLocks noChangeAspect="1"/>
          </p:cNvPicPr>
          <p:nvPr/>
        </p:nvPicPr>
        <p:blipFill>
          <a:blip r:embed="rId10"/>
          <a:stretch>
            <a:fillRect/>
          </a:stretch>
        </p:blipFill>
        <p:spPr>
          <a:xfrm>
            <a:off x="3044827" y="1806839"/>
            <a:ext cx="274320" cy="274320"/>
          </a:xfrm>
          <a:prstGeom prst="rect">
            <a:avLst/>
          </a:prstGeom>
        </p:spPr>
      </p:pic>
      <p:pic>
        <p:nvPicPr>
          <p:cNvPr id="10" name="Picture 9" descr="A red letter on a black background&#10;&#10;Description automatically generated">
            <a:extLst>
              <a:ext uri="{FF2B5EF4-FFF2-40B4-BE49-F238E27FC236}">
                <a16:creationId xmlns:a16="http://schemas.microsoft.com/office/drawing/2014/main" id="{F08CDC10-80F1-17E6-3368-45C7212BD6E8}"/>
              </a:ext>
            </a:extLst>
          </p:cNvPr>
          <p:cNvPicPr>
            <a:picLocks noChangeAspect="1"/>
          </p:cNvPicPr>
          <p:nvPr/>
        </p:nvPicPr>
        <p:blipFill>
          <a:blip r:embed="rId11"/>
          <a:stretch>
            <a:fillRect/>
          </a:stretch>
        </p:blipFill>
        <p:spPr>
          <a:xfrm>
            <a:off x="3967167" y="1810786"/>
            <a:ext cx="274320" cy="274320"/>
          </a:xfrm>
          <a:prstGeom prst="rect">
            <a:avLst/>
          </a:prstGeom>
        </p:spPr>
      </p:pic>
      <p:pic>
        <p:nvPicPr>
          <p:cNvPr id="12" name="Picture 11" descr="A black apple with a bite taken out&#10;&#10;Description automatically generated">
            <a:extLst>
              <a:ext uri="{FF2B5EF4-FFF2-40B4-BE49-F238E27FC236}">
                <a16:creationId xmlns:a16="http://schemas.microsoft.com/office/drawing/2014/main" id="{E058BFBC-0442-7A41-E8DC-FE52DD9052FD}"/>
              </a:ext>
            </a:extLst>
          </p:cNvPr>
          <p:cNvPicPr>
            <a:picLocks noChangeAspect="1"/>
          </p:cNvPicPr>
          <p:nvPr/>
        </p:nvPicPr>
        <p:blipFill>
          <a:blip r:embed="rId12"/>
          <a:stretch>
            <a:fillRect/>
          </a:stretch>
        </p:blipFill>
        <p:spPr>
          <a:xfrm>
            <a:off x="5889762" y="1806839"/>
            <a:ext cx="235264" cy="274320"/>
          </a:xfrm>
          <a:prstGeom prst="rect">
            <a:avLst/>
          </a:prstGeom>
        </p:spPr>
      </p:pic>
      <p:pic>
        <p:nvPicPr>
          <p:cNvPr id="11" name="Picture 10" descr="A green circular arrow with arrows&#10;&#10;Description automatically generated">
            <a:extLst>
              <a:ext uri="{FF2B5EF4-FFF2-40B4-BE49-F238E27FC236}">
                <a16:creationId xmlns:a16="http://schemas.microsoft.com/office/drawing/2014/main" id="{9D543E0A-BE91-9579-A7AD-AF536F9121D9}"/>
              </a:ext>
            </a:extLst>
          </p:cNvPr>
          <p:cNvPicPr>
            <a:picLocks noChangeAspect="1"/>
          </p:cNvPicPr>
          <p:nvPr/>
        </p:nvPicPr>
        <p:blipFill>
          <a:blip r:embed="rId13"/>
          <a:stretch>
            <a:fillRect/>
          </a:stretch>
        </p:blipFill>
        <p:spPr>
          <a:xfrm>
            <a:off x="8289815" y="1730903"/>
            <a:ext cx="641569" cy="641569"/>
          </a:xfrm>
          <a:prstGeom prst="rect">
            <a:avLst/>
          </a:prstGeom>
        </p:spPr>
      </p:pic>
      <p:pic>
        <p:nvPicPr>
          <p:cNvPr id="14" name="Picture 13" descr="A blue circle with a white letter in it&#10;&#10;Description automatically generated">
            <a:extLst>
              <a:ext uri="{FF2B5EF4-FFF2-40B4-BE49-F238E27FC236}">
                <a16:creationId xmlns:a16="http://schemas.microsoft.com/office/drawing/2014/main" id="{3A96C0FA-8CF4-681B-3C1D-F1867F8EA47B}"/>
              </a:ext>
            </a:extLst>
          </p:cNvPr>
          <p:cNvPicPr>
            <a:picLocks noChangeAspect="1"/>
          </p:cNvPicPr>
          <p:nvPr/>
        </p:nvPicPr>
        <p:blipFill>
          <a:blip r:embed="rId14"/>
          <a:stretch>
            <a:fillRect/>
          </a:stretch>
        </p:blipFill>
        <p:spPr>
          <a:xfrm>
            <a:off x="8227634" y="4094956"/>
            <a:ext cx="762000" cy="676413"/>
          </a:xfrm>
          <a:prstGeom prst="rect">
            <a:avLst/>
          </a:prstGeom>
        </p:spPr>
      </p:pic>
      <p:sp>
        <p:nvSpPr>
          <p:cNvPr id="8" name="Rectangle 7">
            <a:extLst>
              <a:ext uri="{FF2B5EF4-FFF2-40B4-BE49-F238E27FC236}">
                <a16:creationId xmlns:a16="http://schemas.microsoft.com/office/drawing/2014/main" id="{9E329BBE-6C1B-B55A-2823-8EB189D595BD}"/>
              </a:ext>
            </a:extLst>
          </p:cNvPr>
          <p:cNvSpPr/>
          <p:nvPr/>
        </p:nvSpPr>
        <p:spPr>
          <a:xfrm>
            <a:off x="2083530" y="3275480"/>
            <a:ext cx="4041496" cy="301813"/>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Box 12">
            <a:extLst>
              <a:ext uri="{FF2B5EF4-FFF2-40B4-BE49-F238E27FC236}">
                <a16:creationId xmlns:a16="http://schemas.microsoft.com/office/drawing/2014/main" id="{8F03626E-465E-3EC7-5DAA-E74383FD4679}"/>
              </a:ext>
            </a:extLst>
          </p:cNvPr>
          <p:cNvSpPr txBox="1"/>
          <p:nvPr/>
        </p:nvSpPr>
        <p:spPr>
          <a:xfrm>
            <a:off x="2013414" y="2945415"/>
            <a:ext cx="3116302" cy="369332"/>
          </a:xfrm>
          <a:prstGeom prst="rect">
            <a:avLst/>
          </a:prstGeom>
          <a:noFill/>
        </p:spPr>
        <p:txBody>
          <a:bodyPr wrap="none" rtlCol="0">
            <a:spAutoFit/>
          </a:bodyPr>
          <a:lstStyle/>
          <a:p>
            <a:r>
              <a:rPr lang="en-US" dirty="0">
                <a:solidFill>
                  <a:srgbClr val="7030A0"/>
                </a:solidFill>
                <a:latin typeface="Bierstadt" panose="020B0004020202020204" pitchFamily="34" charset="0"/>
              </a:rPr>
              <a:t>Bitmap for keywords in doc 2 </a:t>
            </a:r>
          </a:p>
        </p:txBody>
      </p:sp>
    </p:spTree>
    <p:extLst>
      <p:ext uri="{BB962C8B-B14F-4D97-AF65-F5344CB8AC3E}">
        <p14:creationId xmlns:p14="http://schemas.microsoft.com/office/powerpoint/2010/main" val="25257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25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25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25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250"/>
                                        <p:tgtEl>
                                          <p:spTgt spid="2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2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250"/>
                                        <p:tgtEl>
                                          <p:spTgt spid="2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25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250"/>
                                        <p:tgtEl>
                                          <p:spTgt spid="2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250"/>
                                        <p:tgtEl>
                                          <p:spTgt spid="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linds(horizontal)">
                                      <p:cBhvr>
                                        <p:cTn id="36" dur="250"/>
                                        <p:tgtEl>
                                          <p:spTgt spid="26"/>
                                        </p:tgtEl>
                                      </p:cBhvr>
                                    </p:animEffect>
                                  </p:childTnLst>
                                </p:cTn>
                              </p:par>
                              <p:par>
                                <p:cTn id="37" presetID="3"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250"/>
                                        <p:tgtEl>
                                          <p:spTgt spid="10"/>
                                        </p:tgtEl>
                                      </p:cBhvr>
                                    </p:animEffect>
                                  </p:childTnLst>
                                </p:cTn>
                              </p:par>
                              <p:par>
                                <p:cTn id="40" presetID="3"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250"/>
                                        <p:tgtEl>
                                          <p:spTgt spid="12"/>
                                        </p:tgtEl>
                                      </p:cBhvr>
                                    </p:animEffect>
                                  </p:childTnLst>
                                </p:cTn>
                              </p:par>
                              <p:par>
                                <p:cTn id="43" presetID="3" presetClass="entr" presetSubtype="1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250"/>
                                        <p:tgtEl>
                                          <p:spTgt spid="3"/>
                                        </p:tgtEl>
                                      </p:cBhvr>
                                    </p:animEffect>
                                  </p:childTnLst>
                                </p:cTn>
                              </p:par>
                              <p:par>
                                <p:cTn id="46" presetID="3" presetClass="entr" presetSubtype="1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linds(horizontal)">
                                      <p:cBhvr>
                                        <p:cTn id="48" dur="25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linds(horizontal)">
                                      <p:cBhvr>
                                        <p:cTn id="53" dur="25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linds(horizontal)">
                                      <p:cBhvr>
                                        <p:cTn id="58" dur="250"/>
                                        <p:tgtEl>
                                          <p:spTgt spid="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linds(horizontal)">
                                      <p:cBhvr>
                                        <p:cTn id="61" dur="25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blinds(horizontal)">
                                      <p:cBhvr>
                                        <p:cTn id="66" dur="250"/>
                                        <p:tgtEl>
                                          <p:spTgt spid="41"/>
                                        </p:tgtEl>
                                      </p:cBhvr>
                                    </p:animEffect>
                                  </p:childTnLst>
                                </p:cTn>
                              </p:par>
                              <p:par>
                                <p:cTn id="67" presetID="3" presetClass="entr" presetSubtype="1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linds(horizontal)">
                                      <p:cBhvr>
                                        <p:cTn id="69" dur="250"/>
                                        <p:tgtEl>
                                          <p:spTgt spid="40"/>
                                        </p:tgtEl>
                                      </p:cBhvr>
                                    </p:animEffect>
                                  </p:childTnLst>
                                </p:cTn>
                              </p:par>
                              <p:par>
                                <p:cTn id="70" presetID="3" presetClass="entr" presetSubtype="1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linds(horizontal)">
                                      <p:cBhvr>
                                        <p:cTn id="72" dur="25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linds(horizontal)">
                                      <p:cBhvr>
                                        <p:cTn id="77" dur="250"/>
                                        <p:tgtEl>
                                          <p:spTgt spid="44"/>
                                        </p:tgtEl>
                                      </p:cBhvr>
                                    </p:animEffect>
                                  </p:childTnLst>
                                </p:cTn>
                              </p:par>
                              <p:par>
                                <p:cTn id="78" presetID="3" presetClass="entr" presetSubtype="1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linds(horizontal)">
                                      <p:cBhvr>
                                        <p:cTn id="80" dur="250"/>
                                        <p:tgtEl>
                                          <p:spTgt spid="43"/>
                                        </p:tgtEl>
                                      </p:cBhvr>
                                    </p:animEffect>
                                  </p:childTnLst>
                                </p:cTn>
                              </p:par>
                              <p:par>
                                <p:cTn id="81" presetID="3" presetClass="entr" presetSubtype="1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linds(horizontal)">
                                      <p:cBhvr>
                                        <p:cTn id="8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41" grpId="0"/>
      <p:bldP spid="44" grpId="0"/>
      <p:bldP spid="8"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6AD9-7A97-D984-1145-33B7EE763454}"/>
              </a:ext>
            </a:extLst>
          </p:cNvPr>
          <p:cNvSpPr>
            <a:spLocks noGrp="1"/>
          </p:cNvSpPr>
          <p:nvPr>
            <p:ph type="title"/>
          </p:nvPr>
        </p:nvSpPr>
        <p:spPr>
          <a:xfrm>
            <a:off x="838200" y="353932"/>
            <a:ext cx="10515600" cy="1325563"/>
          </a:xfrm>
        </p:spPr>
        <p:txBody>
          <a:bodyPr>
            <a:normAutofit/>
          </a:bodyPr>
          <a:lstStyle/>
          <a:p>
            <a:r>
              <a:rPr lang="en-US" sz="4000" b="1" dirty="0">
                <a:solidFill>
                  <a:srgbClr val="861F41"/>
                </a:solidFill>
                <a:latin typeface="Bierstadt" panose="020B0004020202020204" pitchFamily="34" charset="0"/>
                <a:cs typeface="Arial" panose="020B0604020202020204" pitchFamily="34" charset="0"/>
              </a:rPr>
              <a:t>Compressing Search Index</a:t>
            </a:r>
          </a:p>
        </p:txBody>
      </p:sp>
      <p:sp>
        <p:nvSpPr>
          <p:cNvPr id="37" name="Slide Number Placeholder 36">
            <a:extLst>
              <a:ext uri="{FF2B5EF4-FFF2-40B4-BE49-F238E27FC236}">
                <a16:creationId xmlns:a16="http://schemas.microsoft.com/office/drawing/2014/main" id="{0F3C13F0-A9A4-08BD-47E3-33234AA2A3FD}"/>
              </a:ext>
            </a:extLst>
          </p:cNvPr>
          <p:cNvSpPr>
            <a:spLocks noGrp="1"/>
          </p:cNvSpPr>
          <p:nvPr>
            <p:ph type="sldNum" sz="quarter" idx="12"/>
          </p:nvPr>
        </p:nvSpPr>
        <p:spPr/>
        <p:txBody>
          <a:bodyPr/>
          <a:lstStyle/>
          <a:p>
            <a:fld id="{C2D47E1E-16B8-6B43-8345-A36FFC908F81}" type="slidenum">
              <a:rPr lang="en-US" smtClean="0"/>
              <a:t>7</a:t>
            </a:fld>
            <a:endParaRPr lang="en-US"/>
          </a:p>
        </p:txBody>
      </p:sp>
      <p:pic>
        <p:nvPicPr>
          <p:cNvPr id="6" name="Picture 5" descr="A black and white image of an apple&#10;&#10;Description automatically generated">
            <a:extLst>
              <a:ext uri="{FF2B5EF4-FFF2-40B4-BE49-F238E27FC236}">
                <a16:creationId xmlns:a16="http://schemas.microsoft.com/office/drawing/2014/main" id="{8825C05B-B859-E447-1E84-065E1EB2F1BE}"/>
              </a:ext>
            </a:extLst>
          </p:cNvPr>
          <p:cNvPicPr>
            <a:picLocks noChangeAspect="1"/>
          </p:cNvPicPr>
          <p:nvPr/>
        </p:nvPicPr>
        <p:blipFill>
          <a:blip r:embed="rId3"/>
          <a:stretch>
            <a:fillRect/>
          </a:stretch>
        </p:blipFill>
        <p:spPr>
          <a:xfrm>
            <a:off x="1259305" y="2495257"/>
            <a:ext cx="4130508" cy="1198779"/>
          </a:xfrm>
          <a:prstGeom prst="rect">
            <a:avLst/>
          </a:prstGeom>
        </p:spPr>
      </p:pic>
      <p:pic>
        <p:nvPicPr>
          <p:cNvPr id="9" name="Picture 8" descr="A black arrow pointing to a number&#10;&#10;Description automatically generated with medium confidence">
            <a:extLst>
              <a:ext uri="{FF2B5EF4-FFF2-40B4-BE49-F238E27FC236}">
                <a16:creationId xmlns:a16="http://schemas.microsoft.com/office/drawing/2014/main" id="{E425813E-2ED4-F90A-762E-BCF3201A974E}"/>
              </a:ext>
            </a:extLst>
          </p:cNvPr>
          <p:cNvPicPr>
            <a:picLocks noChangeAspect="1"/>
          </p:cNvPicPr>
          <p:nvPr/>
        </p:nvPicPr>
        <p:blipFill>
          <a:blip r:embed="rId4"/>
          <a:stretch>
            <a:fillRect/>
          </a:stretch>
        </p:blipFill>
        <p:spPr>
          <a:xfrm>
            <a:off x="6096000" y="2759696"/>
            <a:ext cx="2647998" cy="669899"/>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57A1F678-3D9C-5B46-E199-9830E5068C4B}"/>
              </a:ext>
            </a:extLst>
          </p:cNvPr>
          <p:cNvPicPr>
            <a:picLocks noChangeAspect="1"/>
          </p:cNvPicPr>
          <p:nvPr/>
        </p:nvPicPr>
        <p:blipFill>
          <a:blip r:embed="rId5"/>
          <a:stretch>
            <a:fillRect/>
          </a:stretch>
        </p:blipFill>
        <p:spPr>
          <a:xfrm>
            <a:off x="1283369" y="3820820"/>
            <a:ext cx="4130508" cy="1190890"/>
          </a:xfrm>
          <a:prstGeom prst="rect">
            <a:avLst/>
          </a:prstGeom>
        </p:spPr>
      </p:pic>
      <p:pic>
        <p:nvPicPr>
          <p:cNvPr id="13" name="Picture 12" descr="A black arrow pointing to a circle&#10;&#10;Description automatically generated with medium confidence">
            <a:extLst>
              <a:ext uri="{FF2B5EF4-FFF2-40B4-BE49-F238E27FC236}">
                <a16:creationId xmlns:a16="http://schemas.microsoft.com/office/drawing/2014/main" id="{BCB13DA2-F17B-5978-A593-144B412967F5}"/>
              </a:ext>
            </a:extLst>
          </p:cNvPr>
          <p:cNvPicPr>
            <a:picLocks noChangeAspect="1"/>
          </p:cNvPicPr>
          <p:nvPr/>
        </p:nvPicPr>
        <p:blipFill>
          <a:blip r:embed="rId6"/>
          <a:stretch>
            <a:fillRect/>
          </a:stretch>
        </p:blipFill>
        <p:spPr>
          <a:xfrm>
            <a:off x="6108796" y="4158899"/>
            <a:ext cx="2635202" cy="532108"/>
          </a:xfrm>
          <a:prstGeom prst="rect">
            <a:avLst/>
          </a:prstGeom>
        </p:spPr>
      </p:pic>
      <p:cxnSp>
        <p:nvCxnSpPr>
          <p:cNvPr id="15" name="Straight Arrow Connector 14">
            <a:extLst>
              <a:ext uri="{FF2B5EF4-FFF2-40B4-BE49-F238E27FC236}">
                <a16:creationId xmlns:a16="http://schemas.microsoft.com/office/drawing/2014/main" id="{7C32CD47-B333-6F76-AE86-F46641B8ECB0}"/>
              </a:ext>
            </a:extLst>
          </p:cNvPr>
          <p:cNvCxnSpPr>
            <a:cxnSpLocks/>
          </p:cNvCxnSpPr>
          <p:nvPr/>
        </p:nvCxnSpPr>
        <p:spPr>
          <a:xfrm>
            <a:off x="5468185" y="3187017"/>
            <a:ext cx="54944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544A00-7EF2-8A95-08C9-0CEF4E7F0601}"/>
              </a:ext>
            </a:extLst>
          </p:cNvPr>
          <p:cNvCxnSpPr>
            <a:cxnSpLocks/>
          </p:cNvCxnSpPr>
          <p:nvPr/>
        </p:nvCxnSpPr>
        <p:spPr>
          <a:xfrm>
            <a:off x="5480217" y="4535155"/>
            <a:ext cx="54944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FD61F5-8544-23C6-BFD4-7C59D63FDFBF}"/>
              </a:ext>
            </a:extLst>
          </p:cNvPr>
          <p:cNvCxnSpPr/>
          <p:nvPr/>
        </p:nvCxnSpPr>
        <p:spPr>
          <a:xfrm>
            <a:off x="2286000" y="5254135"/>
            <a:ext cx="806116" cy="733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A2DA5D-2503-2174-B339-D45A77F9E295}"/>
              </a:ext>
            </a:extLst>
          </p:cNvPr>
          <p:cNvSpPr txBox="1"/>
          <p:nvPr/>
        </p:nvSpPr>
        <p:spPr>
          <a:xfrm>
            <a:off x="838200" y="1609632"/>
            <a:ext cx="9460832" cy="523220"/>
          </a:xfrm>
          <a:prstGeom prst="rect">
            <a:avLst/>
          </a:prstGeom>
          <a:noFill/>
        </p:spPr>
        <p:txBody>
          <a:bodyPr wrap="square">
            <a:spAutoFit/>
          </a:bodyPr>
          <a:lstStyle/>
          <a:p>
            <a:r>
              <a:rPr lang="en-US" sz="2800" dirty="0">
                <a:solidFill>
                  <a:srgbClr val="002060"/>
                </a:solidFill>
                <a:latin typeface="Bierstadt" panose="020B0004020202020204" pitchFamily="34" charset="0"/>
              </a:rPr>
              <a:t>Using Bloom filter to compress the search index</a:t>
            </a:r>
          </a:p>
        </p:txBody>
      </p:sp>
      <p:sp>
        <p:nvSpPr>
          <p:cNvPr id="22" name="TextBox 21">
            <a:extLst>
              <a:ext uri="{FF2B5EF4-FFF2-40B4-BE49-F238E27FC236}">
                <a16:creationId xmlns:a16="http://schemas.microsoft.com/office/drawing/2014/main" id="{4A2862B8-F24A-4514-4995-BA47A9B9520C}"/>
              </a:ext>
            </a:extLst>
          </p:cNvPr>
          <p:cNvSpPr txBox="1"/>
          <p:nvPr/>
        </p:nvSpPr>
        <p:spPr>
          <a:xfrm>
            <a:off x="3324559" y="3344380"/>
            <a:ext cx="1272977" cy="307777"/>
          </a:xfrm>
          <a:prstGeom prst="rect">
            <a:avLst/>
          </a:prstGeom>
          <a:noFill/>
        </p:spPr>
        <p:txBody>
          <a:bodyPr wrap="none" rtlCol="0">
            <a:spAutoFit/>
          </a:bodyPr>
          <a:lstStyle/>
          <a:p>
            <a:r>
              <a:rPr lang="en-US" sz="1400" dirty="0">
                <a:solidFill>
                  <a:srgbClr val="00B050"/>
                </a:solidFill>
                <a:latin typeface="Bierstadt" panose="020B0004020202020204" pitchFamily="34" charset="0"/>
              </a:rPr>
              <a:t>H(“apple” || 1)</a:t>
            </a:r>
          </a:p>
        </p:txBody>
      </p:sp>
      <p:sp>
        <p:nvSpPr>
          <p:cNvPr id="23" name="TextBox 22">
            <a:extLst>
              <a:ext uri="{FF2B5EF4-FFF2-40B4-BE49-F238E27FC236}">
                <a16:creationId xmlns:a16="http://schemas.microsoft.com/office/drawing/2014/main" id="{6AF348B1-5D10-CDB0-B886-EFFA6C4C2842}"/>
              </a:ext>
            </a:extLst>
          </p:cNvPr>
          <p:cNvSpPr txBox="1"/>
          <p:nvPr/>
        </p:nvSpPr>
        <p:spPr>
          <a:xfrm>
            <a:off x="4116836" y="2520029"/>
            <a:ext cx="1272977" cy="307777"/>
          </a:xfrm>
          <a:prstGeom prst="rect">
            <a:avLst/>
          </a:prstGeom>
          <a:noFill/>
        </p:spPr>
        <p:txBody>
          <a:bodyPr wrap="none" rtlCol="0">
            <a:spAutoFit/>
          </a:bodyPr>
          <a:lstStyle/>
          <a:p>
            <a:r>
              <a:rPr lang="en-US" sz="1400" dirty="0">
                <a:solidFill>
                  <a:srgbClr val="00B050"/>
                </a:solidFill>
                <a:latin typeface="Bierstadt" panose="020B0004020202020204" pitchFamily="34" charset="0"/>
              </a:rPr>
              <a:t>H(“apple” || 2)</a:t>
            </a:r>
          </a:p>
        </p:txBody>
      </p:sp>
      <p:sp>
        <p:nvSpPr>
          <p:cNvPr id="24" name="TextBox 23">
            <a:extLst>
              <a:ext uri="{FF2B5EF4-FFF2-40B4-BE49-F238E27FC236}">
                <a16:creationId xmlns:a16="http://schemas.microsoft.com/office/drawing/2014/main" id="{5DEC7DD5-2529-48F4-B425-509C8BADB8FB}"/>
              </a:ext>
            </a:extLst>
          </p:cNvPr>
          <p:cNvSpPr txBox="1"/>
          <p:nvPr/>
        </p:nvSpPr>
        <p:spPr>
          <a:xfrm>
            <a:off x="3480347" y="4645171"/>
            <a:ext cx="1363578" cy="307777"/>
          </a:xfrm>
          <a:prstGeom prst="rect">
            <a:avLst/>
          </a:prstGeom>
          <a:noFill/>
        </p:spPr>
        <p:txBody>
          <a:bodyPr wrap="none" rtlCol="0">
            <a:spAutoFit/>
          </a:bodyPr>
          <a:lstStyle/>
          <a:p>
            <a:r>
              <a:rPr lang="en-US" sz="1400" dirty="0">
                <a:solidFill>
                  <a:srgbClr val="E87731"/>
                </a:solidFill>
                <a:latin typeface="Bierstadt" panose="020B0004020202020204" pitchFamily="34" charset="0"/>
              </a:rPr>
              <a:t>H(“orange” || 1)</a:t>
            </a:r>
          </a:p>
        </p:txBody>
      </p:sp>
      <p:sp>
        <p:nvSpPr>
          <p:cNvPr id="25" name="TextBox 24">
            <a:extLst>
              <a:ext uri="{FF2B5EF4-FFF2-40B4-BE49-F238E27FC236}">
                <a16:creationId xmlns:a16="http://schemas.microsoft.com/office/drawing/2014/main" id="{82ECACF3-2D3C-042D-E0F3-B7FE00F28000}"/>
              </a:ext>
            </a:extLst>
          </p:cNvPr>
          <p:cNvSpPr txBox="1"/>
          <p:nvPr/>
        </p:nvSpPr>
        <p:spPr>
          <a:xfrm>
            <a:off x="3915747" y="3913850"/>
            <a:ext cx="1363578" cy="307777"/>
          </a:xfrm>
          <a:prstGeom prst="rect">
            <a:avLst/>
          </a:prstGeom>
          <a:noFill/>
        </p:spPr>
        <p:txBody>
          <a:bodyPr wrap="none" rtlCol="0">
            <a:spAutoFit/>
          </a:bodyPr>
          <a:lstStyle/>
          <a:p>
            <a:r>
              <a:rPr lang="en-US" sz="1400" dirty="0">
                <a:solidFill>
                  <a:srgbClr val="E87731"/>
                </a:solidFill>
                <a:latin typeface="Bierstadt" panose="020B0004020202020204" pitchFamily="34" charset="0"/>
              </a:rPr>
              <a:t>H(“orange” || 2)</a:t>
            </a:r>
          </a:p>
        </p:txBody>
      </p:sp>
      <p:pic>
        <p:nvPicPr>
          <p:cNvPr id="5" name="Picture 4" descr="A orange and black object&#10;&#10;Description automatically generated with medium confidence">
            <a:extLst>
              <a:ext uri="{FF2B5EF4-FFF2-40B4-BE49-F238E27FC236}">
                <a16:creationId xmlns:a16="http://schemas.microsoft.com/office/drawing/2014/main" id="{5A74C6E7-B4ED-87E8-EE74-6CD7E82C7B77}"/>
              </a:ext>
            </a:extLst>
          </p:cNvPr>
          <p:cNvPicPr>
            <a:picLocks noChangeAspect="1"/>
          </p:cNvPicPr>
          <p:nvPr/>
        </p:nvPicPr>
        <p:blipFill>
          <a:blip r:embed="rId7"/>
          <a:stretch>
            <a:fillRect/>
          </a:stretch>
        </p:blipFill>
        <p:spPr>
          <a:xfrm>
            <a:off x="10456195" y="428662"/>
            <a:ext cx="1180970" cy="1180970"/>
          </a:xfrm>
          <a:prstGeom prst="rect">
            <a:avLst/>
          </a:prstGeom>
        </p:spPr>
      </p:pic>
      <p:pic>
        <p:nvPicPr>
          <p:cNvPr id="8" name="Picture 7" descr="A blue file with arrows pointing to the side&#10;&#10;Description automatically generated">
            <a:extLst>
              <a:ext uri="{FF2B5EF4-FFF2-40B4-BE49-F238E27FC236}">
                <a16:creationId xmlns:a16="http://schemas.microsoft.com/office/drawing/2014/main" id="{46B68126-15D7-336F-7D9C-D20347EBD575}"/>
              </a:ext>
            </a:extLst>
          </p:cNvPr>
          <p:cNvPicPr>
            <a:picLocks noChangeAspect="1"/>
          </p:cNvPicPr>
          <p:nvPr/>
        </p:nvPicPr>
        <p:blipFill>
          <a:blip r:embed="rId8"/>
          <a:stretch>
            <a:fillRect/>
          </a:stretch>
        </p:blipFill>
        <p:spPr>
          <a:xfrm>
            <a:off x="9081762" y="566494"/>
            <a:ext cx="900438" cy="900438"/>
          </a:xfrm>
          <a:prstGeom prst="rect">
            <a:avLst/>
          </a:prstGeom>
        </p:spPr>
      </p:pic>
      <p:pic>
        <p:nvPicPr>
          <p:cNvPr id="12" name="Picture 11" descr="A close-up of a stamp&#10;&#10;Description automatically generated">
            <a:extLst>
              <a:ext uri="{FF2B5EF4-FFF2-40B4-BE49-F238E27FC236}">
                <a16:creationId xmlns:a16="http://schemas.microsoft.com/office/drawing/2014/main" id="{C6C74CE9-694C-C8E8-8373-9B35B928E7A8}"/>
              </a:ext>
            </a:extLst>
          </p:cNvPr>
          <p:cNvPicPr>
            <a:picLocks noChangeAspect="1"/>
          </p:cNvPicPr>
          <p:nvPr/>
        </p:nvPicPr>
        <p:blipFill>
          <a:blip r:embed="rId9"/>
          <a:stretch>
            <a:fillRect/>
          </a:stretch>
        </p:blipFill>
        <p:spPr>
          <a:xfrm>
            <a:off x="9438917" y="3208908"/>
            <a:ext cx="2497390" cy="1129393"/>
          </a:xfrm>
          <a:prstGeom prst="rect">
            <a:avLst/>
          </a:prstGeom>
        </p:spPr>
      </p:pic>
      <p:pic>
        <p:nvPicPr>
          <p:cNvPr id="7" name="Picture 6">
            <a:extLst>
              <a:ext uri="{FF2B5EF4-FFF2-40B4-BE49-F238E27FC236}">
                <a16:creationId xmlns:a16="http://schemas.microsoft.com/office/drawing/2014/main" id="{F01BC7DF-C8B9-BE9A-3146-EF4AFA8F15ED}"/>
              </a:ext>
            </a:extLst>
          </p:cNvPr>
          <p:cNvPicPr>
            <a:picLocks noChangeAspect="1"/>
          </p:cNvPicPr>
          <p:nvPr/>
        </p:nvPicPr>
        <p:blipFill>
          <a:blip r:embed="rId10"/>
          <a:stretch>
            <a:fillRect/>
          </a:stretch>
        </p:blipFill>
        <p:spPr>
          <a:xfrm>
            <a:off x="10244396" y="4719432"/>
            <a:ext cx="1328468" cy="1328468"/>
          </a:xfrm>
          <a:prstGeom prst="rect">
            <a:avLst/>
          </a:prstGeom>
        </p:spPr>
      </p:pic>
      <p:pic>
        <p:nvPicPr>
          <p:cNvPr id="10" name="Picture 9" descr="A blue and yellow object with a black background&#10;&#10;Description automatically generated">
            <a:extLst>
              <a:ext uri="{FF2B5EF4-FFF2-40B4-BE49-F238E27FC236}">
                <a16:creationId xmlns:a16="http://schemas.microsoft.com/office/drawing/2014/main" id="{2C74B51E-C6E4-9F01-75CE-CA1664A5036E}"/>
              </a:ext>
            </a:extLst>
          </p:cNvPr>
          <p:cNvPicPr>
            <a:picLocks noChangeAspect="1"/>
          </p:cNvPicPr>
          <p:nvPr/>
        </p:nvPicPr>
        <p:blipFill>
          <a:blip r:embed="rId11"/>
          <a:stretch>
            <a:fillRect/>
          </a:stretch>
        </p:blipFill>
        <p:spPr>
          <a:xfrm>
            <a:off x="8392169" y="1768784"/>
            <a:ext cx="983630" cy="983630"/>
          </a:xfrm>
          <a:prstGeom prst="rect">
            <a:avLst/>
          </a:prstGeom>
        </p:spPr>
      </p:pic>
      <p:pic>
        <p:nvPicPr>
          <p:cNvPr id="14" name="Picture 13" descr="A white background with black text and numbers&#10;&#10;Description automatically generated">
            <a:extLst>
              <a:ext uri="{FF2B5EF4-FFF2-40B4-BE49-F238E27FC236}">
                <a16:creationId xmlns:a16="http://schemas.microsoft.com/office/drawing/2014/main" id="{73CFF2E1-98A0-8602-B583-8D7DB50A75AF}"/>
              </a:ext>
            </a:extLst>
          </p:cNvPr>
          <p:cNvPicPr>
            <a:picLocks noChangeAspect="1"/>
          </p:cNvPicPr>
          <p:nvPr/>
        </p:nvPicPr>
        <p:blipFill>
          <a:blip r:embed="rId12"/>
          <a:stretch>
            <a:fillRect/>
          </a:stretch>
        </p:blipFill>
        <p:spPr>
          <a:xfrm>
            <a:off x="3348623" y="5085037"/>
            <a:ext cx="2253547" cy="1704245"/>
          </a:xfrm>
          <a:prstGeom prst="rect">
            <a:avLst/>
          </a:prstGeom>
        </p:spPr>
      </p:pic>
      <p:sp>
        <p:nvSpPr>
          <p:cNvPr id="16" name="TextBox 15">
            <a:extLst>
              <a:ext uri="{FF2B5EF4-FFF2-40B4-BE49-F238E27FC236}">
                <a16:creationId xmlns:a16="http://schemas.microsoft.com/office/drawing/2014/main" id="{DF629A9B-0170-728B-3CBD-1D38C8D9467E}"/>
              </a:ext>
            </a:extLst>
          </p:cNvPr>
          <p:cNvSpPr txBox="1"/>
          <p:nvPr/>
        </p:nvSpPr>
        <p:spPr>
          <a:xfrm>
            <a:off x="5754938" y="5771238"/>
            <a:ext cx="3978609" cy="430887"/>
          </a:xfrm>
          <a:prstGeom prst="rect">
            <a:avLst/>
          </a:prstGeom>
          <a:noFill/>
        </p:spPr>
        <p:txBody>
          <a:bodyPr wrap="square" rtlCol="0">
            <a:spAutoFit/>
          </a:bodyPr>
          <a:lstStyle/>
          <a:p>
            <a:r>
              <a:rPr lang="en-US" sz="2200" dirty="0">
                <a:solidFill>
                  <a:srgbClr val="002060"/>
                </a:solidFill>
                <a:latin typeface="Bierstadt" panose="020B0004020202020204" pitchFamily="34" charset="0"/>
              </a:rPr>
              <a:t>Search index with Bloom filters</a:t>
            </a:r>
          </a:p>
        </p:txBody>
      </p:sp>
    </p:spTree>
    <p:extLst>
      <p:ext uri="{BB962C8B-B14F-4D97-AF65-F5344CB8AC3E}">
        <p14:creationId xmlns:p14="http://schemas.microsoft.com/office/powerpoint/2010/main" val="104158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25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25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250"/>
                                        <p:tgtEl>
                                          <p:spTgt spid="2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25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250"/>
                                        <p:tgtEl>
                                          <p:spTgt spid="15"/>
                                        </p:tgtEl>
                                      </p:cBhvr>
                                    </p:animEffect>
                                  </p:childTnLst>
                                </p:cTn>
                              </p:par>
                              <p:par>
                                <p:cTn id="27" presetID="3"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25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250"/>
                                        <p:tgtEl>
                                          <p:spTgt spid="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25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linds(horizontal)">
                                      <p:cBhvr>
                                        <p:cTn id="40" dur="25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250"/>
                                        <p:tgtEl>
                                          <p:spTgt spid="17"/>
                                        </p:tgtEl>
                                      </p:cBhvr>
                                    </p:animEffect>
                                  </p:childTnLst>
                                </p:cTn>
                              </p:par>
                              <p:par>
                                <p:cTn id="46" presetID="3"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25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25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250"/>
                                        <p:tgtEl>
                                          <p:spTgt spid="1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25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25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linds(horizontal)">
                                      <p:cBhvr>
                                        <p:cTn id="6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3318-7E6C-4749-470A-1D7285171850}"/>
              </a:ext>
            </a:extLst>
          </p:cNvPr>
          <p:cNvSpPr>
            <a:spLocks noGrp="1"/>
          </p:cNvSpPr>
          <p:nvPr>
            <p:ph type="title"/>
          </p:nvPr>
        </p:nvSpPr>
        <p:spPr/>
        <p:txBody>
          <a:bodyPr>
            <a:normAutofit/>
          </a:bodyPr>
          <a:lstStyle/>
          <a:p>
            <a:r>
              <a:rPr lang="en-US" sz="4000" b="1" dirty="0">
                <a:solidFill>
                  <a:srgbClr val="861F41"/>
                </a:solidFill>
                <a:latin typeface="Bierstadt" panose="020B0004020202020204" pitchFamily="34" charset="0"/>
              </a:rPr>
              <a:t>Encrypted Search Index</a:t>
            </a:r>
          </a:p>
        </p:txBody>
      </p:sp>
      <p:sp>
        <p:nvSpPr>
          <p:cNvPr id="4" name="Slide Number Placeholder 3">
            <a:extLst>
              <a:ext uri="{FF2B5EF4-FFF2-40B4-BE49-F238E27FC236}">
                <a16:creationId xmlns:a16="http://schemas.microsoft.com/office/drawing/2014/main" id="{AB652B15-DABE-3CA3-974D-E8234D41345D}"/>
              </a:ext>
            </a:extLst>
          </p:cNvPr>
          <p:cNvSpPr>
            <a:spLocks noGrp="1"/>
          </p:cNvSpPr>
          <p:nvPr>
            <p:ph type="sldNum" sz="quarter" idx="12"/>
          </p:nvPr>
        </p:nvSpPr>
        <p:spPr/>
        <p:txBody>
          <a:bodyPr/>
          <a:lstStyle/>
          <a:p>
            <a:fld id="{C2D47E1E-16B8-6B43-8345-A36FFC908F81}" type="slidenum">
              <a:rPr lang="en-US" smtClean="0"/>
              <a:t>8</a:t>
            </a:fld>
            <a:endParaRPr lang="en-US"/>
          </a:p>
        </p:txBody>
      </p:sp>
      <p:pic>
        <p:nvPicPr>
          <p:cNvPr id="5" name="Picture 4" descr="A black arrow pointing to a black arrow&#10;&#10;Description automatically generated">
            <a:extLst>
              <a:ext uri="{FF2B5EF4-FFF2-40B4-BE49-F238E27FC236}">
                <a16:creationId xmlns:a16="http://schemas.microsoft.com/office/drawing/2014/main" id="{7019BCA9-2506-E955-7145-3954B8A8A350}"/>
              </a:ext>
            </a:extLst>
          </p:cNvPr>
          <p:cNvPicPr>
            <a:picLocks noChangeAspect="1"/>
          </p:cNvPicPr>
          <p:nvPr/>
        </p:nvPicPr>
        <p:blipFill>
          <a:blip r:embed="rId3"/>
          <a:stretch>
            <a:fillRect/>
          </a:stretch>
        </p:blipFill>
        <p:spPr>
          <a:xfrm>
            <a:off x="2815778" y="4287354"/>
            <a:ext cx="6860096" cy="157444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1E87BB-4CA8-6BC0-FFAA-657AFAD64919}"/>
                  </a:ext>
                </a:extLst>
              </p:cNvPr>
              <p:cNvSpPr txBox="1"/>
              <p:nvPr/>
            </p:nvSpPr>
            <p:spPr>
              <a:xfrm>
                <a:off x="3168465" y="2867516"/>
                <a:ext cx="3152633"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𝐹</m:t>
                      </m:r>
                      <m:r>
                        <a:rPr lang="en-US" sz="2400" b="0" i="1" smtClean="0">
                          <a:solidFill>
                            <a:srgbClr val="002060"/>
                          </a:solidFill>
                          <a:latin typeface="Cambria Math" panose="02040503050406030204" pitchFamily="18" charset="0"/>
                        </a:rPr>
                        <m:t>:</m:t>
                      </m:r>
                      <m:sSubSup>
                        <m:sSubSupPr>
                          <m:ctrlPr>
                            <a:rPr lang="en-US" sz="2400" b="0" i="1" smtClean="0">
                              <a:solidFill>
                                <a:srgbClr val="002060"/>
                              </a:solidFill>
                              <a:latin typeface="Cambria Math" panose="02040503050406030204" pitchFamily="18" charset="0"/>
                            </a:rPr>
                          </m:ctrlPr>
                        </m:sSubSupPr>
                        <m:e>
                          <m:r>
                            <a:rPr lang="en-US" sz="2400" i="1">
                              <a:solidFill>
                                <a:srgbClr val="002060"/>
                              </a:solidFill>
                              <a:latin typeface="Cambria Math" panose="02040503050406030204" pitchFamily="18" charset="0"/>
                              <a:ea typeface="Cambria Math" panose="02040503050406030204" pitchFamily="18" charset="0"/>
                            </a:rPr>
                            <m:t>ℤ</m:t>
                          </m:r>
                        </m:e>
                        <m:sub>
                          <m:r>
                            <a:rPr lang="en-US" sz="2400" b="0" i="1" smtClean="0">
                              <a:solidFill>
                                <a:srgbClr val="002060"/>
                              </a:solidFill>
                              <a:latin typeface="Cambria Math" panose="02040503050406030204" pitchFamily="18" charset="0"/>
                            </a:rPr>
                            <m:t>𝑞</m:t>
                          </m:r>
                        </m:sub>
                        <m:sup>
                          <m:r>
                            <a:rPr lang="en-US" sz="2400" b="0" i="1" smtClean="0">
                              <a:solidFill>
                                <a:srgbClr val="002060"/>
                              </a:solidFill>
                              <a:latin typeface="Cambria Math" panose="02040503050406030204" pitchFamily="18" charset="0"/>
                            </a:rPr>
                            <m:t>𝑛</m:t>
                          </m:r>
                        </m:sup>
                      </m:sSubSup>
                      <m:r>
                        <a:rPr lang="en-US" sz="2400" b="0" i="1" smtClean="0">
                          <a:solidFill>
                            <a:srgbClr val="002060"/>
                          </a:solidFill>
                          <a:latin typeface="Cambria Math" panose="02040503050406030204" pitchFamily="18" charset="0"/>
                        </a:rPr>
                        <m:t> </m:t>
                      </m:r>
                      <m:r>
                        <a:rPr lang="en-US" sz="2400" b="0" i="1" smtClean="0">
                          <a:solidFill>
                            <a:srgbClr val="002060"/>
                          </a:solidFill>
                          <a:latin typeface="Cambria Math" panose="02040503050406030204" pitchFamily="18" charset="0"/>
                          <a:ea typeface="Cambria Math" panose="02040503050406030204" pitchFamily="18" charset="0"/>
                        </a:rPr>
                        <m:t>× </m:t>
                      </m:r>
                      <m:sSup>
                        <m:sSupPr>
                          <m:ctrlPr>
                            <a:rPr lang="en-US" sz="2400" b="0" i="1" smtClean="0">
                              <a:solidFill>
                                <a:srgbClr val="002060"/>
                              </a:solidFill>
                              <a:latin typeface="Cambria Math" panose="02040503050406030204" pitchFamily="18" charset="0"/>
                              <a:ea typeface="Cambria Math" panose="02040503050406030204" pitchFamily="18" charset="0"/>
                            </a:rPr>
                          </m:ctrlPr>
                        </m:sSupPr>
                        <m:e>
                          <m:r>
                            <a:rPr lang="en-US" sz="2400" b="0" i="1" smtClean="0">
                              <a:solidFill>
                                <a:srgbClr val="002060"/>
                              </a:solidFill>
                              <a:latin typeface="Cambria Math" panose="02040503050406030204" pitchFamily="18" charset="0"/>
                              <a:ea typeface="Cambria Math" panose="02040503050406030204" pitchFamily="18" charset="0"/>
                            </a:rPr>
                            <m:t>{0, 1}</m:t>
                          </m:r>
                        </m:e>
                        <m:sup>
                          <m:r>
                            <a:rPr lang="en-US" sz="2400" b="0" i="1" smtClean="0">
                              <a:solidFill>
                                <a:srgbClr val="002060"/>
                              </a:solidFill>
                              <a:latin typeface="Cambria Math" panose="02040503050406030204" pitchFamily="18" charset="0"/>
                              <a:ea typeface="Cambria Math" panose="02040503050406030204" pitchFamily="18" charset="0"/>
                            </a:rPr>
                            <m:t>∗</m:t>
                          </m:r>
                        </m:sup>
                      </m:sSup>
                      <m:r>
                        <a:rPr lang="en-US" sz="2400" b="0" i="1" smtClean="0">
                          <a:solidFill>
                            <a:srgbClr val="002060"/>
                          </a:solidFill>
                          <a:latin typeface="Cambria Math" panose="02040503050406030204" pitchFamily="18" charset="0"/>
                          <a:ea typeface="Cambria Math" panose="02040503050406030204" pitchFamily="18" charset="0"/>
                        </a:rPr>
                        <m:t> → </m:t>
                      </m:r>
                      <m:sSub>
                        <m:sSubPr>
                          <m:ctrlPr>
                            <a:rPr lang="en-US" sz="2400" b="0" i="1" smtClean="0">
                              <a:solidFill>
                                <a:srgbClr val="002060"/>
                              </a:solidFill>
                              <a:latin typeface="Cambria Math" panose="02040503050406030204" pitchFamily="18" charset="0"/>
                              <a:ea typeface="Cambria Math" panose="02040503050406030204" pitchFamily="18" charset="0"/>
                            </a:rPr>
                          </m:ctrlPr>
                        </m:sSubPr>
                        <m:e>
                          <m:r>
                            <a:rPr lang="en-US" sz="2400" i="1">
                              <a:solidFill>
                                <a:srgbClr val="002060"/>
                              </a:solidFill>
                              <a:latin typeface="Cambria Math" panose="02040503050406030204" pitchFamily="18" charset="0"/>
                              <a:ea typeface="Cambria Math" panose="02040503050406030204" pitchFamily="18" charset="0"/>
                            </a:rPr>
                            <m:t>ℤ</m:t>
                          </m:r>
                        </m:e>
                        <m:sub>
                          <m:r>
                            <a:rPr lang="en-US" sz="2400" b="0" i="1" smtClean="0">
                              <a:solidFill>
                                <a:srgbClr val="002060"/>
                              </a:solidFill>
                              <a:latin typeface="Cambria Math" panose="02040503050406030204" pitchFamily="18" charset="0"/>
                              <a:ea typeface="Cambria Math" panose="02040503050406030204" pitchFamily="18" charset="0"/>
                            </a:rPr>
                            <m:t>𝑝</m:t>
                          </m:r>
                        </m:sub>
                      </m:sSub>
                    </m:oMath>
                  </m:oMathPara>
                </a14:m>
                <a:endParaRPr lang="en-US" sz="2400" dirty="0">
                  <a:solidFill>
                    <a:srgbClr val="002060"/>
                  </a:solidFill>
                </a:endParaRPr>
              </a:p>
            </p:txBody>
          </p:sp>
        </mc:Choice>
        <mc:Fallback xmlns="">
          <p:sp>
            <p:nvSpPr>
              <p:cNvPr id="6" name="TextBox 5">
                <a:extLst>
                  <a:ext uri="{FF2B5EF4-FFF2-40B4-BE49-F238E27FC236}">
                    <a16:creationId xmlns:a16="http://schemas.microsoft.com/office/drawing/2014/main" id="{1D1E87BB-4CA8-6BC0-FFAA-657AFAD64919}"/>
                  </a:ext>
                </a:extLst>
              </p:cNvPr>
              <p:cNvSpPr txBox="1">
                <a:spLocks noRot="1" noChangeAspect="1" noMove="1" noResize="1" noEditPoints="1" noAdjustHandles="1" noChangeArrowheads="1" noChangeShapeType="1" noTextEdit="1"/>
              </p:cNvSpPr>
              <p:nvPr/>
            </p:nvSpPr>
            <p:spPr>
              <a:xfrm>
                <a:off x="3168465" y="2867516"/>
                <a:ext cx="3152633" cy="397866"/>
              </a:xfrm>
              <a:prstGeom prst="rect">
                <a:avLst/>
              </a:prstGeom>
              <a:blipFill>
                <a:blip r:embed="rId4"/>
                <a:stretch>
                  <a:fillRect t="-6061" b="-2727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7C14E14-9DA6-FD65-9D16-E9119E3BE8E0}"/>
              </a:ext>
            </a:extLst>
          </p:cNvPr>
          <p:cNvSpPr txBox="1"/>
          <p:nvPr/>
        </p:nvSpPr>
        <p:spPr>
          <a:xfrm>
            <a:off x="838200" y="1628627"/>
            <a:ext cx="9409755" cy="461665"/>
          </a:xfrm>
          <a:prstGeom prst="rect">
            <a:avLst/>
          </a:prstGeom>
          <a:noFill/>
        </p:spPr>
        <p:txBody>
          <a:bodyPr wrap="none" rtlCol="0">
            <a:spAutoFit/>
          </a:bodyPr>
          <a:lstStyle/>
          <a:p>
            <a:r>
              <a:rPr lang="en-US" sz="2400" b="1" dirty="0">
                <a:solidFill>
                  <a:srgbClr val="002060"/>
                </a:solidFill>
                <a:latin typeface="Bierstadt" panose="020B0004020202020204" pitchFamily="34" charset="0"/>
              </a:rPr>
              <a:t>Key-Homomorphic Pseudorandom Function (KH-PRF): </a:t>
            </a:r>
            <a:r>
              <a:rPr lang="en-US" sz="2400" b="1" dirty="0">
                <a:solidFill>
                  <a:srgbClr val="002060"/>
                </a:solidFill>
                <a:latin typeface="Bierstadt" panose="020B0004020202020204" pitchFamily="34" charset="0"/>
                <a:hlinkClick r:id="rId5">
                  <a:extLst>
                    <a:ext uri="{A12FA001-AC4F-418D-AE19-62706E023703}">
                      <ahyp:hlinkClr xmlns:ahyp="http://schemas.microsoft.com/office/drawing/2018/hyperlinkcolor" val="tx"/>
                    </a:ext>
                  </a:extLst>
                </a:hlinkClick>
              </a:rPr>
              <a:t>[BLMR’13]</a:t>
            </a:r>
            <a:endParaRPr lang="en-US" sz="2400" b="1" dirty="0">
              <a:solidFill>
                <a:srgbClr val="002060"/>
              </a:solidFill>
              <a:latin typeface="Bierstadt" panose="020B0004020202020204" pitchFamily="34" charset="0"/>
            </a:endParaRPr>
          </a:p>
        </p:txBody>
      </p:sp>
      <p:sp>
        <p:nvSpPr>
          <p:cNvPr id="8" name="TextBox 7">
            <a:extLst>
              <a:ext uri="{FF2B5EF4-FFF2-40B4-BE49-F238E27FC236}">
                <a16:creationId xmlns:a16="http://schemas.microsoft.com/office/drawing/2014/main" id="{CC74CD42-AAC5-C749-985C-2435F0EFA85F}"/>
              </a:ext>
            </a:extLst>
          </p:cNvPr>
          <p:cNvSpPr txBox="1"/>
          <p:nvPr/>
        </p:nvSpPr>
        <p:spPr>
          <a:xfrm>
            <a:off x="838200" y="2223336"/>
            <a:ext cx="4296304" cy="461665"/>
          </a:xfrm>
          <a:prstGeom prst="rect">
            <a:avLst/>
          </a:prstGeom>
          <a:noFill/>
        </p:spPr>
        <p:txBody>
          <a:bodyPr wrap="none" rtlCol="0">
            <a:spAutoFit/>
          </a:bodyPr>
          <a:lstStyle/>
          <a:p>
            <a:r>
              <a:rPr lang="en-US" sz="2400" dirty="0">
                <a:solidFill>
                  <a:srgbClr val="002060"/>
                </a:solidFill>
                <a:latin typeface="Bierstadt" panose="020B0004020202020204" pitchFamily="34" charset="0"/>
              </a:rPr>
              <a:t>Learning with Rounding (LWR):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DAC9C1C-C388-A7FF-F784-18E8CA2DAC8C}"/>
                  </a:ext>
                </a:extLst>
              </p:cNvPr>
              <p:cNvSpPr txBox="1"/>
              <p:nvPr/>
            </p:nvSpPr>
            <p:spPr>
              <a:xfrm>
                <a:off x="1784322" y="3478359"/>
                <a:ext cx="6076664" cy="4239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2060"/>
                          </a:solidFill>
                          <a:latin typeface="Cambria Math" panose="02040503050406030204" pitchFamily="18" charset="0"/>
                        </a:rPr>
                        <m:t>𝐹</m:t>
                      </m:r>
                      <m:d>
                        <m:dPr>
                          <m:ctrlPr>
                            <a:rPr lang="en-US" sz="2400" i="1">
                              <a:solidFill>
                                <a:srgbClr val="002060"/>
                              </a:solidFill>
                              <a:latin typeface="Cambria Math" panose="02040503050406030204" pitchFamily="18" charset="0"/>
                            </a:rPr>
                          </m:ctrlPr>
                        </m:dPr>
                        <m:e>
                          <m:sSup>
                            <m:sSupPr>
                              <m:ctrlPr>
                                <a:rPr lang="en-US" sz="2400" i="1">
                                  <a:solidFill>
                                    <a:srgbClr val="002060"/>
                                  </a:solidFill>
                                  <a:latin typeface="Cambria Math" panose="02040503050406030204" pitchFamily="18" charset="0"/>
                                </a:rPr>
                              </m:ctrlPr>
                            </m:sSupPr>
                            <m:e>
                              <m:r>
                                <a:rPr lang="en-US" sz="2400" b="1" i="1">
                                  <a:solidFill>
                                    <a:srgbClr val="002060"/>
                                  </a:solidFill>
                                  <a:latin typeface="Cambria Math" panose="02040503050406030204" pitchFamily="18" charset="0"/>
                                </a:rPr>
                                <m:t>𝒌</m:t>
                              </m:r>
                            </m:e>
                            <m:sup>
                              <m:d>
                                <m:dPr>
                                  <m:ctrlPr>
                                    <a:rPr lang="en-US" sz="2400" i="1">
                                      <a:solidFill>
                                        <a:srgbClr val="002060"/>
                                      </a:solidFill>
                                      <a:latin typeface="Cambria Math" panose="02040503050406030204" pitchFamily="18" charset="0"/>
                                    </a:rPr>
                                  </m:ctrlPr>
                                </m:dPr>
                                <m:e>
                                  <m:r>
                                    <a:rPr lang="en-US" sz="2400" i="1">
                                      <a:solidFill>
                                        <a:srgbClr val="002060"/>
                                      </a:solidFill>
                                      <a:latin typeface="Cambria Math" panose="02040503050406030204" pitchFamily="18" charset="0"/>
                                    </a:rPr>
                                    <m:t>1</m:t>
                                  </m:r>
                                </m:e>
                              </m:d>
                            </m:sup>
                          </m:sSup>
                          <m:r>
                            <a:rPr lang="en-US" sz="2400" i="1">
                              <a:solidFill>
                                <a:srgbClr val="002060"/>
                              </a:solidFill>
                              <a:latin typeface="Cambria Math" panose="02040503050406030204" pitchFamily="18" charset="0"/>
                            </a:rPr>
                            <m:t>+</m:t>
                          </m:r>
                          <m:sSup>
                            <m:sSupPr>
                              <m:ctrlPr>
                                <a:rPr lang="en-US" sz="2400" i="1">
                                  <a:solidFill>
                                    <a:srgbClr val="002060"/>
                                  </a:solidFill>
                                  <a:latin typeface="Cambria Math" panose="02040503050406030204" pitchFamily="18" charset="0"/>
                                </a:rPr>
                              </m:ctrlPr>
                            </m:sSupPr>
                            <m:e>
                              <m:r>
                                <a:rPr lang="en-US" sz="2400" b="1" i="1">
                                  <a:solidFill>
                                    <a:srgbClr val="002060"/>
                                  </a:solidFill>
                                  <a:latin typeface="Cambria Math" panose="02040503050406030204" pitchFamily="18" charset="0"/>
                                </a:rPr>
                                <m:t>𝒌</m:t>
                              </m:r>
                            </m:e>
                            <m:sup>
                              <m:d>
                                <m:dPr>
                                  <m:ctrlPr>
                                    <a:rPr lang="en-US" sz="2400" i="1">
                                      <a:solidFill>
                                        <a:srgbClr val="002060"/>
                                      </a:solidFill>
                                      <a:latin typeface="Cambria Math" panose="02040503050406030204" pitchFamily="18" charset="0"/>
                                    </a:rPr>
                                  </m:ctrlPr>
                                </m:dPr>
                                <m:e>
                                  <m:r>
                                    <a:rPr lang="en-US" sz="2400" i="1">
                                      <a:solidFill>
                                        <a:srgbClr val="002060"/>
                                      </a:solidFill>
                                      <a:latin typeface="Cambria Math" panose="02040503050406030204" pitchFamily="18" charset="0"/>
                                    </a:rPr>
                                    <m:t>2</m:t>
                                  </m:r>
                                </m:e>
                              </m:d>
                            </m:sup>
                          </m:sSup>
                          <m:r>
                            <a:rPr lang="en-US" sz="2400" b="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𝑠</m:t>
                          </m:r>
                        </m:e>
                      </m:d>
                      <m:r>
                        <a:rPr lang="en-US" sz="2400" b="0" i="1" smtClean="0">
                          <a:solidFill>
                            <a:srgbClr val="002060"/>
                          </a:solidFill>
                          <a:latin typeface="Cambria Math" panose="02040503050406030204" pitchFamily="18" charset="0"/>
                        </a:rPr>
                        <m:t>= </m:t>
                      </m:r>
                      <m:r>
                        <a:rPr lang="en-US" sz="2400" b="0" i="1" smtClean="0">
                          <a:solidFill>
                            <a:srgbClr val="002060"/>
                          </a:solidFill>
                          <a:latin typeface="Cambria Math" panose="02040503050406030204" pitchFamily="18" charset="0"/>
                        </a:rPr>
                        <m:t>𝐹</m:t>
                      </m:r>
                      <m:d>
                        <m:dPr>
                          <m:ctrlPr>
                            <a:rPr lang="en-US" sz="2400" b="0" i="1" smtClean="0">
                              <a:solidFill>
                                <a:srgbClr val="002060"/>
                              </a:solidFill>
                              <a:latin typeface="Cambria Math" panose="02040503050406030204" pitchFamily="18" charset="0"/>
                            </a:rPr>
                          </m:ctrlPr>
                        </m:dPr>
                        <m:e>
                          <m:sSup>
                            <m:sSupPr>
                              <m:ctrlPr>
                                <a:rPr lang="en-US" sz="2400" b="0" i="1" smtClean="0">
                                  <a:solidFill>
                                    <a:srgbClr val="002060"/>
                                  </a:solidFill>
                                  <a:latin typeface="Cambria Math" panose="02040503050406030204" pitchFamily="18" charset="0"/>
                                </a:rPr>
                              </m:ctrlPr>
                            </m:sSupPr>
                            <m:e>
                              <m:r>
                                <a:rPr lang="en-US" sz="2400" b="1" i="1" smtClean="0">
                                  <a:solidFill>
                                    <a:srgbClr val="002060"/>
                                  </a:solidFill>
                                  <a:latin typeface="Cambria Math" panose="02040503050406030204" pitchFamily="18" charset="0"/>
                                </a:rPr>
                                <m:t>𝒌</m:t>
                              </m:r>
                            </m:e>
                            <m:sup>
                              <m:d>
                                <m:dPr>
                                  <m:ctrlPr>
                                    <a:rPr lang="en-US" sz="2400" b="0" i="1" smtClean="0">
                                      <a:solidFill>
                                        <a:srgbClr val="002060"/>
                                      </a:solidFill>
                                      <a:latin typeface="Cambria Math" panose="02040503050406030204" pitchFamily="18" charset="0"/>
                                    </a:rPr>
                                  </m:ctrlPr>
                                </m:dPr>
                                <m:e>
                                  <m:r>
                                    <a:rPr lang="en-US" sz="2400" b="0" i="1" smtClean="0">
                                      <a:solidFill>
                                        <a:srgbClr val="002060"/>
                                      </a:solidFill>
                                      <a:latin typeface="Cambria Math" panose="02040503050406030204" pitchFamily="18" charset="0"/>
                                    </a:rPr>
                                    <m:t>1</m:t>
                                  </m:r>
                                </m:e>
                              </m:d>
                            </m:sup>
                          </m:sSup>
                          <m:r>
                            <a:rPr lang="en-US" sz="2400" b="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𝑠</m:t>
                          </m:r>
                        </m:e>
                      </m:d>
                      <m:r>
                        <a:rPr lang="en-US" sz="2400" b="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𝐹</m:t>
                      </m:r>
                      <m:d>
                        <m:dPr>
                          <m:ctrlPr>
                            <a:rPr lang="en-US" sz="2400" b="0" i="1" smtClean="0">
                              <a:solidFill>
                                <a:srgbClr val="002060"/>
                              </a:solidFill>
                              <a:latin typeface="Cambria Math" panose="02040503050406030204" pitchFamily="18" charset="0"/>
                            </a:rPr>
                          </m:ctrlPr>
                        </m:dPr>
                        <m:e>
                          <m:sSup>
                            <m:sSupPr>
                              <m:ctrlPr>
                                <a:rPr lang="en-US" sz="2400" b="0" i="1" smtClean="0">
                                  <a:solidFill>
                                    <a:srgbClr val="002060"/>
                                  </a:solidFill>
                                  <a:latin typeface="Cambria Math" panose="02040503050406030204" pitchFamily="18" charset="0"/>
                                </a:rPr>
                              </m:ctrlPr>
                            </m:sSupPr>
                            <m:e>
                              <m:r>
                                <a:rPr lang="en-US" sz="2400" b="1" i="1" smtClean="0">
                                  <a:solidFill>
                                    <a:srgbClr val="002060"/>
                                  </a:solidFill>
                                  <a:latin typeface="Cambria Math" panose="02040503050406030204" pitchFamily="18" charset="0"/>
                                </a:rPr>
                                <m:t>𝒌</m:t>
                              </m:r>
                            </m:e>
                            <m:sup>
                              <m:d>
                                <m:dPr>
                                  <m:ctrlPr>
                                    <a:rPr lang="en-US" sz="2400" b="0" i="1" smtClean="0">
                                      <a:solidFill>
                                        <a:srgbClr val="002060"/>
                                      </a:solidFill>
                                      <a:latin typeface="Cambria Math" panose="02040503050406030204" pitchFamily="18" charset="0"/>
                                    </a:rPr>
                                  </m:ctrlPr>
                                </m:dPr>
                                <m:e>
                                  <m:r>
                                    <a:rPr lang="en-US" sz="2400" b="0" i="1" smtClean="0">
                                      <a:solidFill>
                                        <a:srgbClr val="002060"/>
                                      </a:solidFill>
                                      <a:latin typeface="Cambria Math" panose="02040503050406030204" pitchFamily="18" charset="0"/>
                                    </a:rPr>
                                    <m:t>2</m:t>
                                  </m:r>
                                </m:e>
                              </m:d>
                            </m:sup>
                          </m:sSup>
                          <m:r>
                            <a:rPr lang="en-US" sz="2400" b="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𝑠</m:t>
                          </m:r>
                        </m:e>
                      </m:d>
                      <m:r>
                        <a:rPr lang="en-US" sz="2400" b="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𝑒</m:t>
                      </m:r>
                    </m:oMath>
                  </m:oMathPara>
                </a14:m>
                <a:endParaRPr lang="en-US" sz="2400" dirty="0">
                  <a:solidFill>
                    <a:srgbClr val="002060"/>
                  </a:solidFill>
                </a:endParaRPr>
              </a:p>
            </p:txBody>
          </p:sp>
        </mc:Choice>
        <mc:Fallback xmlns="">
          <p:sp>
            <p:nvSpPr>
              <p:cNvPr id="9" name="TextBox 8">
                <a:extLst>
                  <a:ext uri="{FF2B5EF4-FFF2-40B4-BE49-F238E27FC236}">
                    <a16:creationId xmlns:a16="http://schemas.microsoft.com/office/drawing/2014/main" id="{BDAC9C1C-C388-A7FF-F784-18E8CA2DAC8C}"/>
                  </a:ext>
                </a:extLst>
              </p:cNvPr>
              <p:cNvSpPr txBox="1">
                <a:spLocks noRot="1" noChangeAspect="1" noMove="1" noResize="1" noEditPoints="1" noAdjustHandles="1" noChangeArrowheads="1" noChangeShapeType="1" noTextEdit="1"/>
              </p:cNvSpPr>
              <p:nvPr/>
            </p:nvSpPr>
            <p:spPr>
              <a:xfrm>
                <a:off x="1784322" y="3478359"/>
                <a:ext cx="6076664" cy="423962"/>
              </a:xfrm>
              <a:prstGeom prst="rect">
                <a:avLst/>
              </a:prstGeom>
              <a:blipFill>
                <a:blip r:embed="rId6"/>
                <a:stretch>
                  <a:fillRect l="-625"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C5123F1-1FBC-3BC5-07F7-9E8BA97F5083}"/>
                  </a:ext>
                </a:extLst>
              </p:cNvPr>
              <p:cNvSpPr txBox="1"/>
              <p:nvPr/>
            </p:nvSpPr>
            <p:spPr>
              <a:xfrm>
                <a:off x="7716602" y="3471083"/>
                <a:ext cx="3629776" cy="461665"/>
              </a:xfrm>
              <a:prstGeom prst="rect">
                <a:avLst/>
              </a:prstGeom>
              <a:noFill/>
            </p:spPr>
            <p:txBody>
              <a:bodyPr wrap="none" rtlCol="0">
                <a:spAutoFit/>
              </a:bodyPr>
              <a:lstStyle/>
              <a:p>
                <a:r>
                  <a:rPr lang="en-US" sz="2400" dirty="0">
                    <a:solidFill>
                      <a:srgbClr val="002060"/>
                    </a:solidFill>
                  </a:rPr>
                  <a:t>, </a:t>
                </a:r>
                <a14:m>
                  <m:oMath xmlns:m="http://schemas.openxmlformats.org/officeDocument/2006/math">
                    <m:r>
                      <a:rPr lang="en-US" sz="2400" b="0" i="0" smtClean="0">
                        <a:solidFill>
                          <a:srgbClr val="002060"/>
                        </a:solidFill>
                        <a:latin typeface="Cambria Math" panose="02040503050406030204" pitchFamily="18" charset="0"/>
                      </a:rPr>
                      <m:t> </m:t>
                    </m:r>
                    <m:r>
                      <a:rPr lang="en-US" sz="2400" b="0" i="1" smtClean="0">
                        <a:solidFill>
                          <a:srgbClr val="002060"/>
                        </a:solidFill>
                        <a:latin typeface="Cambria Math" panose="02040503050406030204" pitchFamily="18" charset="0"/>
                      </a:rPr>
                      <m:t>𝑒</m:t>
                    </m:r>
                    <m:r>
                      <a:rPr lang="en-US" sz="2400" b="0" i="1" smtClean="0">
                        <a:solidFill>
                          <a:srgbClr val="002060"/>
                        </a:solidFill>
                        <a:latin typeface="Cambria Math" panose="02040503050406030204" pitchFamily="18" charset="0"/>
                        <a:ea typeface="Cambria Math" panose="02040503050406030204" pitchFamily="18" charset="0"/>
                      </a:rPr>
                      <m:t>∈</m:t>
                    </m:r>
                    <m:d>
                      <m:dPr>
                        <m:begChr m:val="{"/>
                        <m:endChr m:val="}"/>
                        <m:ctrlPr>
                          <a:rPr lang="en-US" sz="2400" b="0" i="1" smtClean="0">
                            <a:solidFill>
                              <a:srgbClr val="002060"/>
                            </a:solidFill>
                            <a:latin typeface="Cambria Math" panose="02040503050406030204" pitchFamily="18" charset="0"/>
                            <a:ea typeface="Cambria Math" panose="02040503050406030204" pitchFamily="18" charset="0"/>
                          </a:rPr>
                        </m:ctrlPr>
                      </m:dPr>
                      <m:e>
                        <m:r>
                          <a:rPr lang="en-US" sz="2400" b="0" i="0" smtClean="0">
                            <a:solidFill>
                              <a:srgbClr val="002060"/>
                            </a:solidFill>
                            <a:latin typeface="Cambria Math" panose="02040503050406030204" pitchFamily="18" charset="0"/>
                            <a:ea typeface="Cambria Math" panose="02040503050406030204" pitchFamily="18" charset="0"/>
                          </a:rPr>
                          <m:t>0, 1</m:t>
                        </m:r>
                      </m:e>
                    </m:d>
                  </m:oMath>
                </a14:m>
                <a:r>
                  <a:rPr lang="en-US" sz="2400" dirty="0">
                    <a:solidFill>
                      <a:srgbClr val="002060"/>
                    </a:solidFill>
                  </a:rPr>
                  <a:t> is a small error  </a:t>
                </a:r>
              </a:p>
            </p:txBody>
          </p:sp>
        </mc:Choice>
        <mc:Fallback xmlns="">
          <p:sp>
            <p:nvSpPr>
              <p:cNvPr id="10" name="TextBox 9">
                <a:extLst>
                  <a:ext uri="{FF2B5EF4-FFF2-40B4-BE49-F238E27FC236}">
                    <a16:creationId xmlns:a16="http://schemas.microsoft.com/office/drawing/2014/main" id="{6C5123F1-1FBC-3BC5-07F7-9E8BA97F5083}"/>
                  </a:ext>
                </a:extLst>
              </p:cNvPr>
              <p:cNvSpPr txBox="1">
                <a:spLocks noRot="1" noChangeAspect="1" noMove="1" noResize="1" noEditPoints="1" noAdjustHandles="1" noChangeArrowheads="1" noChangeShapeType="1" noTextEdit="1"/>
              </p:cNvSpPr>
              <p:nvPr/>
            </p:nvSpPr>
            <p:spPr>
              <a:xfrm>
                <a:off x="7716602" y="3471083"/>
                <a:ext cx="3629776" cy="461665"/>
              </a:xfrm>
              <a:prstGeom prst="rect">
                <a:avLst/>
              </a:prstGeom>
              <a:blipFill>
                <a:blip r:embed="rId7"/>
                <a:stretch>
                  <a:fillRect l="-2439" t="-8108" r="-2439"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7A002BF-C7CE-1159-FDCD-28B699F543F4}"/>
                  </a:ext>
                </a:extLst>
              </p:cNvPr>
              <p:cNvSpPr txBox="1"/>
              <p:nvPr/>
            </p:nvSpPr>
            <p:spPr>
              <a:xfrm>
                <a:off x="3317800" y="6049292"/>
                <a:ext cx="5333565" cy="887166"/>
              </a:xfrm>
              <a:prstGeom prst="rect">
                <a:avLst/>
              </a:prstGeom>
              <a:noFill/>
            </p:spPr>
            <p:txBody>
              <a:bodyPr wrap="square" rtlCol="0">
                <a:spAutoFit/>
              </a:bodyPr>
              <a:lstStyle/>
              <a:p>
                <a:pPr algn="ctr"/>
                <a14:m>
                  <m:oMath xmlns:m="http://schemas.openxmlformats.org/officeDocument/2006/math">
                    <m:sSub>
                      <m:sSubPr>
                        <m:ctrlPr>
                          <a:rPr lang="en-US" sz="2400" b="0" i="1" smtClean="0">
                            <a:solidFill>
                              <a:srgbClr val="FF0000"/>
                            </a:solidFill>
                            <a:latin typeface="Cambria Math" panose="02040503050406030204" pitchFamily="18" charset="0"/>
                          </a:rPr>
                        </m:ctrlPr>
                      </m:sSubPr>
                      <m:e>
                        <m:r>
                          <m:rPr>
                            <m:sty m:val="p"/>
                          </m:rPr>
                          <a:rPr lang="en-US" sz="2400" b="0" i="0" smtClean="0">
                            <a:solidFill>
                              <a:srgbClr val="FF0000"/>
                            </a:solidFill>
                            <a:latin typeface="Cambria Math" panose="02040503050406030204" pitchFamily="18" charset="0"/>
                          </a:rPr>
                          <m:t>Enc</m:t>
                        </m:r>
                      </m:e>
                      <m:sub>
                        <m:r>
                          <a:rPr lang="en-US" sz="2400" b="0" i="1" smtClean="0">
                            <a:solidFill>
                              <a:srgbClr val="FF0000"/>
                            </a:solidFill>
                            <a:latin typeface="Cambria Math" panose="02040503050406030204" pitchFamily="18" charset="0"/>
                          </a:rPr>
                          <m:t>𝑘</m:t>
                        </m:r>
                      </m:sub>
                    </m:sSub>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𝑥</m:t>
                        </m:r>
                      </m:e>
                      <m:sub>
                        <m:r>
                          <a:rPr lang="en-US" sz="2400" b="0" i="1" smtClean="0">
                            <a:solidFill>
                              <a:srgbClr val="FF0000"/>
                            </a:solidFill>
                            <a:latin typeface="Cambria Math" panose="02040503050406030204" pitchFamily="18" charset="0"/>
                          </a:rPr>
                          <m:t>𝑖</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𝑗</m:t>
                        </m:r>
                      </m:sub>
                    </m:sSub>
                    <m:r>
                      <a:rPr lang="en-US" sz="2400" b="0" i="1" smtClean="0">
                        <a:solidFill>
                          <a:srgbClr val="FF0000"/>
                        </a:solidFill>
                        <a:latin typeface="Cambria Math" panose="02040503050406030204" pitchFamily="18" charset="0"/>
                      </a:rPr>
                      <m:t>)</m:t>
                    </m:r>
                  </m:oMath>
                </a14:m>
                <a:r>
                  <a:rPr lang="en-US" sz="2400" b="0" dirty="0">
                    <a:solidFill>
                      <a:srgbClr val="FF0000"/>
                    </a:solidFill>
                  </a:rPr>
                  <a:t> </a:t>
                </a:r>
                <a14:m>
                  <m:oMath xmlns:m="http://schemas.openxmlformats.org/officeDocument/2006/math">
                    <m:r>
                      <a:rPr lang="en-US" sz="2400" b="0" i="1" smtClean="0">
                        <a:solidFill>
                          <a:srgbClr val="FF0000"/>
                        </a:solidFill>
                        <a:latin typeface="Cambria Math" panose="02040503050406030204" pitchFamily="18" charset="0"/>
                      </a:rPr>
                      <m:t>=</m:t>
                    </m:r>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𝑥</m:t>
                        </m:r>
                      </m:e>
                      <m:sub>
                        <m:r>
                          <a:rPr lang="en-US" sz="2400" b="0" i="1" smtClean="0">
                            <a:solidFill>
                              <a:srgbClr val="FF0000"/>
                            </a:solidFill>
                            <a:latin typeface="Cambria Math" panose="02040503050406030204" pitchFamily="18" charset="0"/>
                          </a:rPr>
                          <m:t>𝑖</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𝑗</m:t>
                        </m:r>
                      </m:sub>
                    </m:sSub>
                    <m:r>
                      <a:rPr lang="en-US" sz="2400" i="1">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𝐹</m:t>
                    </m:r>
                    <m:d>
                      <m:dPr>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𝒌</m:t>
                            </m:r>
                          </m:e>
                          <m:sub>
                            <m:r>
                              <a:rPr lang="en-US" sz="2400" i="1">
                                <a:solidFill>
                                  <a:srgbClr val="FF0000"/>
                                </a:solidFill>
                                <a:latin typeface="Cambria Math" panose="02040503050406030204" pitchFamily="18" charset="0"/>
                              </a:rPr>
                              <m:t>𝑗</m:t>
                            </m:r>
                          </m:sub>
                        </m:sSub>
                        <m:r>
                          <a:rPr lang="en-US" sz="2400" i="1">
                            <a:solidFill>
                              <a:srgbClr val="FF0000"/>
                            </a:solidFill>
                            <a:latin typeface="Cambria Math" panose="02040503050406030204" pitchFamily="18" charset="0"/>
                          </a:rPr>
                          <m:t>, </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𝑠</m:t>
                            </m:r>
                          </m:e>
                          <m:sub>
                            <m:r>
                              <a:rPr lang="en-US" sz="2400" i="1">
                                <a:solidFill>
                                  <a:srgbClr val="FF0000"/>
                                </a:solidFill>
                                <a:latin typeface="Cambria Math" panose="02040503050406030204" pitchFamily="18" charset="0"/>
                              </a:rPr>
                              <m:t>𝑖</m:t>
                            </m:r>
                          </m:sub>
                        </m:sSub>
                      </m:e>
                    </m:d>
                    <m:r>
                      <a:rPr lang="en-US" sz="2400" b="0" i="1" smtClean="0">
                        <a:solidFill>
                          <a:srgbClr val="FF0000"/>
                        </a:solidFill>
                        <a:latin typeface="Cambria Math" panose="02040503050406030204" pitchFamily="18" charset="0"/>
                      </a:rPr>
                      <m:t> (</m:t>
                    </m:r>
                    <m:r>
                      <m:rPr>
                        <m:sty m:val="p"/>
                      </m:rPr>
                      <a:rPr lang="en-US" sz="2400" b="0" i="0" smtClean="0">
                        <a:solidFill>
                          <a:srgbClr val="FF0000"/>
                        </a:solidFill>
                        <a:latin typeface="Cambria Math" panose="02040503050406030204" pitchFamily="18" charset="0"/>
                      </a:rPr>
                      <m:t>mod</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𝑝</m:t>
                    </m:r>
                    <m:r>
                      <a:rPr lang="en-US" sz="2400" b="0" i="1" smtClean="0">
                        <a:solidFill>
                          <a:srgbClr val="FF0000"/>
                        </a:solidFill>
                        <a:latin typeface="Cambria Math" panose="02040503050406030204" pitchFamily="18" charset="0"/>
                      </a:rPr>
                      <m:t>) </m:t>
                    </m:r>
                  </m:oMath>
                </a14:m>
                <a:endParaRPr lang="en-US" sz="2400" dirty="0">
                  <a:solidFill>
                    <a:srgbClr val="FF0000"/>
                  </a:solidFill>
                </a:endParaRPr>
              </a:p>
              <a:p>
                <a:endParaRPr lang="en-US" sz="2400" dirty="0"/>
              </a:p>
            </p:txBody>
          </p:sp>
        </mc:Choice>
        <mc:Fallback xmlns="">
          <p:sp>
            <p:nvSpPr>
              <p:cNvPr id="20" name="TextBox 19">
                <a:extLst>
                  <a:ext uri="{FF2B5EF4-FFF2-40B4-BE49-F238E27FC236}">
                    <a16:creationId xmlns:a16="http://schemas.microsoft.com/office/drawing/2014/main" id="{57A002BF-C7CE-1159-FDCD-28B699F543F4}"/>
                  </a:ext>
                </a:extLst>
              </p:cNvPr>
              <p:cNvSpPr txBox="1">
                <a:spLocks noRot="1" noChangeAspect="1" noMove="1" noResize="1" noEditPoints="1" noAdjustHandles="1" noChangeArrowheads="1" noChangeShapeType="1" noTextEdit="1"/>
              </p:cNvSpPr>
              <p:nvPr/>
            </p:nvSpPr>
            <p:spPr>
              <a:xfrm>
                <a:off x="3317800" y="6049292"/>
                <a:ext cx="5333565" cy="887166"/>
              </a:xfrm>
              <a:prstGeom prst="rect">
                <a:avLst/>
              </a:prstGeom>
              <a:blipFill>
                <a:blip r:embed="rId8"/>
                <a:stretch>
                  <a:fillRect/>
                </a:stretch>
              </a:blipFill>
            </p:spPr>
            <p:txBody>
              <a:bodyPr/>
              <a:lstStyle/>
              <a:p>
                <a:r>
                  <a:rPr lang="en-US">
                    <a:noFill/>
                  </a:rPr>
                  <a:t> </a:t>
                </a:r>
              </a:p>
            </p:txBody>
          </p:sp>
        </mc:Fallback>
      </mc:AlternateContent>
      <p:pic>
        <p:nvPicPr>
          <p:cNvPr id="23" name="Picture 22" descr="A blue paper with a lock and a red padlock&#10;&#10;Description automatically generated">
            <a:extLst>
              <a:ext uri="{FF2B5EF4-FFF2-40B4-BE49-F238E27FC236}">
                <a16:creationId xmlns:a16="http://schemas.microsoft.com/office/drawing/2014/main" id="{88A428A4-67C1-C009-B82A-A54925F15FE2}"/>
              </a:ext>
            </a:extLst>
          </p:cNvPr>
          <p:cNvPicPr>
            <a:picLocks noChangeAspect="1"/>
          </p:cNvPicPr>
          <p:nvPr/>
        </p:nvPicPr>
        <p:blipFill>
          <a:blip r:embed="rId9"/>
          <a:stretch>
            <a:fillRect/>
          </a:stretch>
        </p:blipFill>
        <p:spPr>
          <a:xfrm>
            <a:off x="10319084" y="655972"/>
            <a:ext cx="1034716" cy="1034716"/>
          </a:xfrm>
          <a:prstGeom prst="rect">
            <a:avLst/>
          </a:prstGeom>
        </p:spPr>
      </p:pic>
      <p:pic>
        <p:nvPicPr>
          <p:cNvPr id="25" name="Picture 24" descr="A blue and white object with a key&#10;&#10;Description automatically generated">
            <a:extLst>
              <a:ext uri="{FF2B5EF4-FFF2-40B4-BE49-F238E27FC236}">
                <a16:creationId xmlns:a16="http://schemas.microsoft.com/office/drawing/2014/main" id="{3C943CB6-3CDB-6111-4449-39797AC31143}"/>
              </a:ext>
            </a:extLst>
          </p:cNvPr>
          <p:cNvPicPr>
            <a:picLocks noChangeAspect="1"/>
          </p:cNvPicPr>
          <p:nvPr/>
        </p:nvPicPr>
        <p:blipFill>
          <a:blip r:embed="rId10"/>
          <a:stretch>
            <a:fillRect/>
          </a:stretch>
        </p:blipFill>
        <p:spPr>
          <a:xfrm>
            <a:off x="9059443" y="839125"/>
            <a:ext cx="851563" cy="851563"/>
          </a:xfrm>
          <a:prstGeom prst="rect">
            <a:avLst/>
          </a:prstGeom>
        </p:spPr>
      </p:pic>
      <p:pic>
        <p:nvPicPr>
          <p:cNvPr id="29" name="Picture 28" descr="A symbol with a lock and plus sign&#10;&#10;Description automatically generated with medium confidence">
            <a:extLst>
              <a:ext uri="{FF2B5EF4-FFF2-40B4-BE49-F238E27FC236}">
                <a16:creationId xmlns:a16="http://schemas.microsoft.com/office/drawing/2014/main" id="{C0B159FA-9B47-A8A8-EF60-06B0B4F94981}"/>
              </a:ext>
            </a:extLst>
          </p:cNvPr>
          <p:cNvPicPr>
            <a:picLocks noChangeAspect="1"/>
          </p:cNvPicPr>
          <p:nvPr/>
        </p:nvPicPr>
        <p:blipFill>
          <a:blip r:embed="rId11"/>
          <a:stretch>
            <a:fillRect/>
          </a:stretch>
        </p:blipFill>
        <p:spPr>
          <a:xfrm>
            <a:off x="9059443" y="2267382"/>
            <a:ext cx="2274573" cy="1187833"/>
          </a:xfrm>
          <a:prstGeom prst="rect">
            <a:avLst/>
          </a:prstGeom>
        </p:spPr>
      </p:pic>
      <p:pic>
        <p:nvPicPr>
          <p:cNvPr id="31" name="Picture 30" descr="A green circle with a white padlock&#10;&#10;Description automatically generated">
            <a:extLst>
              <a:ext uri="{FF2B5EF4-FFF2-40B4-BE49-F238E27FC236}">
                <a16:creationId xmlns:a16="http://schemas.microsoft.com/office/drawing/2014/main" id="{7623557D-8D0B-9659-6FB2-B81F65641AE2}"/>
              </a:ext>
            </a:extLst>
          </p:cNvPr>
          <p:cNvPicPr>
            <a:picLocks noChangeAspect="1"/>
          </p:cNvPicPr>
          <p:nvPr/>
        </p:nvPicPr>
        <p:blipFill>
          <a:blip r:embed="rId12"/>
          <a:stretch>
            <a:fillRect/>
          </a:stretch>
        </p:blipFill>
        <p:spPr>
          <a:xfrm>
            <a:off x="10002253" y="4356991"/>
            <a:ext cx="1066701" cy="1066701"/>
          </a:xfrm>
          <a:prstGeom prst="rect">
            <a:avLst/>
          </a:prstGeom>
        </p:spPr>
      </p:pic>
      <p:pic>
        <p:nvPicPr>
          <p:cNvPr id="33" name="Picture 32" descr="A yellow lock and paper with numbers&#10;&#10;Description automatically generated">
            <a:extLst>
              <a:ext uri="{FF2B5EF4-FFF2-40B4-BE49-F238E27FC236}">
                <a16:creationId xmlns:a16="http://schemas.microsoft.com/office/drawing/2014/main" id="{2B3D56B5-4911-C46F-DD41-4FF1CAE5C462}"/>
              </a:ext>
            </a:extLst>
          </p:cNvPr>
          <p:cNvPicPr>
            <a:picLocks noChangeAspect="1"/>
          </p:cNvPicPr>
          <p:nvPr/>
        </p:nvPicPr>
        <p:blipFill>
          <a:blip r:embed="rId13"/>
          <a:stretch>
            <a:fillRect/>
          </a:stretch>
        </p:blipFill>
        <p:spPr>
          <a:xfrm>
            <a:off x="527308" y="5284793"/>
            <a:ext cx="1191475" cy="119147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7B1B802-B1C8-E1AB-AC88-377BA13DAE90}"/>
                  </a:ext>
                </a:extLst>
              </p:cNvPr>
              <p:cNvSpPr txBox="1"/>
              <p:nvPr/>
            </p:nvSpPr>
            <p:spPr>
              <a:xfrm>
                <a:off x="2489399" y="3954204"/>
                <a:ext cx="1908343" cy="412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7030A0"/>
                          </a:solidFill>
                          <a:latin typeface="Cambria Math" panose="02040503050406030204" pitchFamily="18" charset="0"/>
                        </a:rPr>
                        <m:t>𝒌</m:t>
                      </m:r>
                      <m:r>
                        <a:rPr lang="en-US" sz="2000" b="1" i="1" smtClean="0">
                          <a:solidFill>
                            <a:srgbClr val="7030A0"/>
                          </a:solidFill>
                          <a:latin typeface="Cambria Math" panose="02040503050406030204" pitchFamily="18" charset="0"/>
                        </a:rPr>
                        <m:t>=</m:t>
                      </m:r>
                      <m:sSup>
                        <m:sSupPr>
                          <m:ctrlPr>
                            <a:rPr lang="en-US" sz="2000" b="1" i="1" smtClean="0">
                              <a:solidFill>
                                <a:srgbClr val="7030A0"/>
                              </a:solidFill>
                              <a:latin typeface="Cambria Math" panose="02040503050406030204" pitchFamily="18" charset="0"/>
                            </a:rPr>
                          </m:ctrlPr>
                        </m:sSupPr>
                        <m:e>
                          <m:r>
                            <a:rPr lang="en-US" sz="2000" b="1" i="1" smtClean="0">
                              <a:solidFill>
                                <a:srgbClr val="7030A0"/>
                              </a:solidFill>
                              <a:latin typeface="Cambria Math" panose="02040503050406030204" pitchFamily="18" charset="0"/>
                            </a:rPr>
                            <m:t>𝒌</m:t>
                          </m:r>
                        </m:e>
                        <m:sup>
                          <m:r>
                            <a:rPr lang="en-US" sz="2000" b="1" i="1" smtClean="0">
                              <a:solidFill>
                                <a:srgbClr val="7030A0"/>
                              </a:solidFill>
                              <a:latin typeface="Cambria Math" panose="02040503050406030204" pitchFamily="18" charset="0"/>
                            </a:rPr>
                            <m:t>(</m:t>
                          </m:r>
                          <m:r>
                            <a:rPr lang="en-US" sz="2000" b="1" i="1" smtClean="0">
                              <a:solidFill>
                                <a:srgbClr val="7030A0"/>
                              </a:solidFill>
                              <a:latin typeface="Cambria Math" panose="02040503050406030204" pitchFamily="18" charset="0"/>
                            </a:rPr>
                            <m:t>𝟏</m:t>
                          </m:r>
                          <m:r>
                            <a:rPr lang="en-US" sz="2000" b="1" i="1" smtClean="0">
                              <a:solidFill>
                                <a:srgbClr val="7030A0"/>
                              </a:solidFill>
                              <a:latin typeface="Cambria Math" panose="02040503050406030204" pitchFamily="18" charset="0"/>
                            </a:rPr>
                            <m:t>)</m:t>
                          </m:r>
                        </m:sup>
                      </m:sSup>
                      <m:r>
                        <a:rPr lang="en-US" sz="2000" b="1" i="1" smtClean="0">
                          <a:solidFill>
                            <a:srgbClr val="7030A0"/>
                          </a:solidFill>
                          <a:latin typeface="Cambria Math" panose="02040503050406030204" pitchFamily="18" charset="0"/>
                        </a:rPr>
                        <m:t>+</m:t>
                      </m:r>
                      <m:sSup>
                        <m:sSupPr>
                          <m:ctrlPr>
                            <a:rPr lang="en-US" sz="2000" b="1" i="1" smtClean="0">
                              <a:solidFill>
                                <a:srgbClr val="7030A0"/>
                              </a:solidFill>
                              <a:latin typeface="Cambria Math" panose="02040503050406030204" pitchFamily="18" charset="0"/>
                            </a:rPr>
                          </m:ctrlPr>
                        </m:sSupPr>
                        <m:e>
                          <m:r>
                            <a:rPr lang="en-US" sz="2000" b="1" i="1" smtClean="0">
                              <a:solidFill>
                                <a:srgbClr val="7030A0"/>
                              </a:solidFill>
                              <a:latin typeface="Cambria Math" panose="02040503050406030204" pitchFamily="18" charset="0"/>
                            </a:rPr>
                            <m:t>𝒌</m:t>
                          </m:r>
                        </m:e>
                        <m:sup>
                          <m:r>
                            <a:rPr lang="en-US" sz="2000" b="1" i="1" smtClean="0">
                              <a:solidFill>
                                <a:srgbClr val="7030A0"/>
                              </a:solidFill>
                              <a:latin typeface="Cambria Math" panose="02040503050406030204" pitchFamily="18" charset="0"/>
                            </a:rPr>
                            <m:t>(</m:t>
                          </m:r>
                          <m:r>
                            <a:rPr lang="en-US" sz="2000" b="1" i="1" smtClean="0">
                              <a:solidFill>
                                <a:srgbClr val="7030A0"/>
                              </a:solidFill>
                              <a:latin typeface="Cambria Math" panose="02040503050406030204" pitchFamily="18" charset="0"/>
                            </a:rPr>
                            <m:t>𝟐</m:t>
                          </m:r>
                          <m:r>
                            <a:rPr lang="en-US" sz="2000" b="1" i="1" smtClean="0">
                              <a:solidFill>
                                <a:srgbClr val="7030A0"/>
                              </a:solidFill>
                              <a:latin typeface="Cambria Math" panose="02040503050406030204" pitchFamily="18" charset="0"/>
                            </a:rPr>
                            <m:t>)</m:t>
                          </m:r>
                        </m:sup>
                      </m:sSup>
                    </m:oMath>
                  </m:oMathPara>
                </a14:m>
                <a:endParaRPr lang="en-US" sz="2000" b="1" dirty="0">
                  <a:solidFill>
                    <a:srgbClr val="7030A0"/>
                  </a:solidFill>
                </a:endParaRPr>
              </a:p>
            </p:txBody>
          </p:sp>
        </mc:Choice>
        <mc:Fallback xmlns="">
          <p:sp>
            <p:nvSpPr>
              <p:cNvPr id="3" name="TextBox 2">
                <a:extLst>
                  <a:ext uri="{FF2B5EF4-FFF2-40B4-BE49-F238E27FC236}">
                    <a16:creationId xmlns:a16="http://schemas.microsoft.com/office/drawing/2014/main" id="{37B1B802-B1C8-E1AB-AC88-377BA13DAE90}"/>
                  </a:ext>
                </a:extLst>
              </p:cNvPr>
              <p:cNvSpPr txBox="1">
                <a:spLocks noRot="1" noChangeAspect="1" noMove="1" noResize="1" noEditPoints="1" noAdjustHandles="1" noChangeArrowheads="1" noChangeShapeType="1" noTextEdit="1"/>
              </p:cNvSpPr>
              <p:nvPr/>
            </p:nvSpPr>
            <p:spPr>
              <a:xfrm>
                <a:off x="2489399" y="3954204"/>
                <a:ext cx="1908343" cy="412934"/>
              </a:xfrm>
              <a:prstGeom prst="rect">
                <a:avLst/>
              </a:prstGeom>
              <a:blipFill>
                <a:blip r:embed="rId14"/>
                <a:stretch>
                  <a:fillRect/>
                </a:stretch>
              </a:blipFill>
            </p:spPr>
            <p:txBody>
              <a:bodyPr/>
              <a:lstStyle/>
              <a:p>
                <a:r>
                  <a:rPr lang="en-US">
                    <a:noFill/>
                  </a:rPr>
                  <a:t> </a:t>
                </a:r>
              </a:p>
            </p:txBody>
          </p:sp>
        </mc:Fallback>
      </mc:AlternateContent>
      <p:sp>
        <p:nvSpPr>
          <p:cNvPr id="11" name="Right Brace 10">
            <a:extLst>
              <a:ext uri="{FF2B5EF4-FFF2-40B4-BE49-F238E27FC236}">
                <a16:creationId xmlns:a16="http://schemas.microsoft.com/office/drawing/2014/main" id="{00804969-0139-7F09-E69F-A22F5C711602}"/>
              </a:ext>
            </a:extLst>
          </p:cNvPr>
          <p:cNvSpPr/>
          <p:nvPr/>
        </p:nvSpPr>
        <p:spPr>
          <a:xfrm rot="5400000">
            <a:off x="2685845" y="3251746"/>
            <a:ext cx="204052" cy="1396556"/>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26614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25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25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25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25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linds(horizontal)">
                                      <p:cBhvr>
                                        <p:cTn id="31" dur="250"/>
                                        <p:tgtEl>
                                          <p:spTgt spid="31"/>
                                        </p:tgtEl>
                                      </p:cBhvr>
                                    </p:animEffect>
                                  </p:childTnLst>
                                </p:cTn>
                              </p:par>
                              <p:par>
                                <p:cTn id="32" presetID="3" presetClass="entr" presetSubtype="1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25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250"/>
                                        <p:tgtEl>
                                          <p:spTgt spid="1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25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0" grpId="0"/>
      <p:bldP spid="3"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2487</TotalTime>
  <Words>3066</Words>
  <Application>Microsoft Macintosh PowerPoint</Application>
  <PresentationFormat>Widescreen</PresentationFormat>
  <Paragraphs>393</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Helvetica Neue</vt:lpstr>
      <vt:lpstr>Bierstadt</vt:lpstr>
      <vt:lpstr>Calibri Light</vt:lpstr>
      <vt:lpstr>Arial</vt:lpstr>
      <vt:lpstr>Times New Roman</vt:lpstr>
      <vt:lpstr>Cambria Math</vt:lpstr>
      <vt:lpstr>Calibri</vt:lpstr>
      <vt:lpstr>Wingdings</vt:lpstr>
      <vt:lpstr>Office Theme</vt:lpstr>
      <vt:lpstr>MUSES: Efficient Multi-User Searchable Encrypted Database</vt:lpstr>
      <vt:lpstr>Overview</vt:lpstr>
      <vt:lpstr>Overview</vt:lpstr>
      <vt:lpstr>Overview</vt:lpstr>
      <vt:lpstr>MUSES: Efficient Multi-Writer Encrypted Search</vt:lpstr>
      <vt:lpstr>System and Threat Model</vt:lpstr>
      <vt:lpstr>Search Index</vt:lpstr>
      <vt:lpstr>Compressing Search Index</vt:lpstr>
      <vt:lpstr>Encrypted Search Index</vt:lpstr>
      <vt:lpstr>Distributed Point Functions (DPFs)</vt:lpstr>
      <vt:lpstr>Leveraging DPFs to search</vt:lpstr>
      <vt:lpstr>Delegating Decryption</vt:lpstr>
      <vt:lpstr>Multiparty Oblivious Counting</vt:lpstr>
      <vt:lpstr>Multiparty Oblivious Padding</vt:lpstr>
      <vt:lpstr>Multiparty Oblivious Shuffling</vt:lpstr>
      <vt:lpstr>Final Step – Reverse Shuffling/Output</vt:lpstr>
      <vt:lpstr>Permission Revocation</vt:lpstr>
      <vt:lpstr>Evaluation - Configuration</vt:lpstr>
      <vt:lpstr>Evaluation – Search</vt:lpstr>
      <vt:lpstr>Evaluation – Permission Revocation</vt:lpstr>
      <vt:lpstr>Evaluation – Multiple Servers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Thanh Tung</dc:creator>
  <cp:lastModifiedBy>Le, Thanh Tung</cp:lastModifiedBy>
  <cp:revision>1964</cp:revision>
  <dcterms:created xsi:type="dcterms:W3CDTF">2023-02-20T15:22:04Z</dcterms:created>
  <dcterms:modified xsi:type="dcterms:W3CDTF">2024-08-15T15:29:19Z</dcterms:modified>
</cp:coreProperties>
</file>