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notesSlides/notesSlide11.xml" ContentType="application/vnd.openxmlformats-officedocument.presentationml.notesSlide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notesSlides/notesSlide13.xml" ContentType="application/vnd.openxmlformats-officedocument.presentationml.notesSlide+xml"/>
  <Override PartName="/ppt/tags/tag26.xml" ContentType="application/vnd.openxmlformats-officedocument.presentationml.tags+xml"/>
  <Override PartName="/ppt/notesSlides/notesSlide14.xml" ContentType="application/vnd.openxmlformats-officedocument.presentationml.notesSlide+xml"/>
  <Override PartName="/ppt/tags/tag27.xml" ContentType="application/vnd.openxmlformats-officedocument.presentationml.tags+xml"/>
  <Override PartName="/ppt/notesSlides/notesSlide15.xml" ContentType="application/vnd.openxmlformats-officedocument.presentationml.notesSlide+xml"/>
  <Override PartName="/ppt/tags/tag28.xml" ContentType="application/vnd.openxmlformats-officedocument.presentationml.tags+xml"/>
  <Override PartName="/ppt/notesSlides/notesSlide16.xml" ContentType="application/vnd.openxmlformats-officedocument.presentationml.notesSlide+xml"/>
  <Override PartName="/ppt/tags/tag29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77" r:id="rId2"/>
    <p:sldId id="257" r:id="rId3"/>
    <p:sldId id="287" r:id="rId4"/>
    <p:sldId id="288" r:id="rId5"/>
    <p:sldId id="289" r:id="rId6"/>
    <p:sldId id="278" r:id="rId7"/>
    <p:sldId id="279" r:id="rId8"/>
    <p:sldId id="261" r:id="rId9"/>
    <p:sldId id="262" r:id="rId10"/>
    <p:sldId id="290" r:id="rId11"/>
    <p:sldId id="264" r:id="rId12"/>
    <p:sldId id="291" r:id="rId13"/>
    <p:sldId id="292" r:id="rId14"/>
    <p:sldId id="265" r:id="rId15"/>
    <p:sldId id="280" r:id="rId16"/>
    <p:sldId id="281" r:id="rId17"/>
    <p:sldId id="266" r:id="rId18"/>
    <p:sldId id="282" r:id="rId19"/>
    <p:sldId id="283" r:id="rId20"/>
    <p:sldId id="267" r:id="rId21"/>
    <p:sldId id="268" r:id="rId22"/>
    <p:sldId id="269" r:id="rId23"/>
    <p:sldId id="270" r:id="rId24"/>
    <p:sldId id="274" r:id="rId25"/>
    <p:sldId id="284" r:id="rId26"/>
    <p:sldId id="273" r:id="rId27"/>
    <p:sldId id="285" r:id="rId28"/>
    <p:sldId id="286" r:id="rId29"/>
    <p:sldId id="271" r:id="rId30"/>
    <p:sldId id="275" r:id="rId31"/>
    <p:sldId id="272" r:id="rId32"/>
    <p:sldId id="27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0"/>
    <p:restoredTop sz="94689"/>
  </p:normalViewPr>
  <p:slideViewPr>
    <p:cSldViewPr snapToGrid="0">
      <p:cViewPr varScale="1">
        <p:scale>
          <a:sx n="125" d="100"/>
          <a:sy n="125" d="100"/>
        </p:scale>
        <p:origin x="1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DD2BC-A724-304A-B4DB-0A4040003A48}" type="datetimeFigureOut">
              <a:t>7/16/25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AECD1-CE7C-664E-9AD4-2B3E583CE43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62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75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8A8398-0A53-7A66-D365-25575289B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B4FEA1-07B9-AE3A-ECBA-73726137C0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1EE68D-5F14-E0E1-EB04-06845CCE5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6F8FA-F892-B806-D17A-E22EC44ADA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26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A6FBF2-9AFC-2EFB-3413-7E679767C7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C544AB-043D-E336-52C1-AE9324FC36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058780-CC65-5476-13C3-83D91D0EC0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B03FA-7A70-6E68-8473-27E885BC8B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33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B946B-3BE2-3EF2-BAC5-BBFDDEF1B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E7A7FE-04A4-7EF1-4C7F-BF993F4654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03ECE8-ACE8-DBCA-1554-34BFA4251B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FA8AF-4344-E0A9-F4C0-08FC1BE59A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26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7157B-F912-783B-8DC9-7781E318D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D3B105-4F4D-6E05-89BA-3B0F393C6C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F1B802-674D-0052-680A-38AF519F0B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4E9AE-3832-E056-2A11-41D647CACF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72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63BC4-8987-410B-5FA9-6289470D6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70986C-87AB-2BB8-2358-911685638C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BBDC93-55A7-802E-3283-8B28FDE88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C7D53-52B2-09FE-E6D1-2F335DA5ED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05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8F27BC-D119-1DC2-FE66-BED30BF41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F38A79-193C-AF34-CEEA-254FAADBCE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22D6B9-830C-E452-A922-DD16DBB342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CAC09-F17F-FCF0-AE9A-888AD72955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97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F0CDF-7FD3-6AB9-FA10-0F2A25C74F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344C14-5FEE-201A-BDC2-9FB8356339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148659-9FE7-9005-D169-B0FB460DDB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093B6-F77F-964D-7663-3AE2A0C1CF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58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9B5C9-B418-D0A6-4A1A-0AAF5D082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C836BD-AE9E-2096-3B65-AF62D7F9D0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FDDDFE-D32C-0D6F-4D17-F93437EA0A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F4A38-4F24-D94E-60C4-8AD4D4E8A8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318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EEA4D-37DC-CDF6-9157-8C1B494C9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10A309-B562-50EB-7D6B-9F58C37EBB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B73360-3F2A-FC38-1283-3B6B2E6F9F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0BCA3-EB69-149D-A320-7E4D827607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776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35078-C0A8-4EEC-F25F-A46BB2910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C40C22-1AA7-F17D-EFAB-B40ECCEC7D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4B3627-4DCF-F9F6-45EC-0A56A85F69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7CF82-F2D5-AF75-D6E0-CADB9F4FE1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3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34ABE-503F-5643-CC72-253D5FA7B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ED5365-9D21-52D5-6A01-1A89848AA8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726F14-868A-57A1-478B-457269F592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849F0-3CC4-82EE-2501-561DE0D41C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878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D60883-D213-87C9-D26B-36FDAD30D9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1095F4-B02D-F17A-8E5A-9FC345EC80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A2478C-B8DD-BB70-17A7-0726A84057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37139-0FEC-69A8-2AC6-0C94765783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027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89505-E272-0C3E-3816-36B387AB2F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76B6F5-70F7-428B-41B1-7663CB92D2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1EA0D4-1409-D40B-5B8C-7C393B110C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DECA0-1041-7B3B-68FA-CC04BC6E59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06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39B88-70E5-F9A6-10BD-E3315F546C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27DD5D-567B-47F0-1997-5234C31C53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984D6C-D217-9804-498A-85D2AC1F48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795B8-186C-A358-2114-3BBBD7E2DC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787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99A8A-37F8-67FB-DF81-AAB87F8DB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58B7E5-649A-C6FE-DA51-19ADCF3500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81DAA3-FE06-C2C2-BEBC-FE2D4775AD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2C588D-1899-6D09-FEAB-CC850B6D04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8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1614D5-3FA4-48C4-09D3-42916B9FA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3110E0-68A0-382D-1C55-44B26639E4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65EDF0-37F1-7F68-3BD7-1A18E08E55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15244-0BAA-A44B-040B-053AEF77E0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84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9747F-374A-7021-FFFD-FFD3BF730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9430D3-B859-F13C-CE69-AD7ABE28F8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A2D0A3-84FE-5E6E-D24A-E8A89A6B68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F1E77-6648-9D3E-E425-B098CA4F0B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1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EDD4EC-5ADF-2B23-AA59-79B729C822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C054A9-A2AC-DA58-F7F1-CE9E963DFB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254517-F2F5-8D9A-CB54-127EE0AB4A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881E4-7671-A8F7-DF09-6AC2883DF5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36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FF78D-E20C-E2D0-AE96-640D7BB40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671921-1EAF-B245-803F-ECB34C2C94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603C6E-00B5-2C7E-7C3D-383210DA3C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C5446-AD63-5751-123F-E2482BD389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17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B9B0A-2D21-27C2-34CD-6B1FCEA8C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048EFD-1703-4DD7-4AF2-37CAFE6A94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CEC979-22B8-670D-9CA2-92BBE41B25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1A6830-FC12-DCF6-2BC6-AC78FB7D85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70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15D74-F03F-D0B5-4171-EE1865EFB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914BF0-F89D-A922-5304-3E78BD7F07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118894-3A10-4285-CD4C-B20A31B9FC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64FFE-5602-AEB4-1CAD-7384DC8F03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56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5A790-7E9A-DA99-9C0B-3FA68DAB2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DDFE0E-653B-A90E-77A4-9D4D937E6C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87C6F5-2BC9-80F9-F180-02E79B43F1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ADDF4-D6D2-3462-9F02-8561712204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AECD1-CE7C-664E-9AD4-2B3E583CE434}" type="slidenum"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7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375B1-5E80-4768-F2C4-A062DD0BD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D9498-6363-FEB0-9195-7B4F6EFB3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CB795-017C-D003-731E-647F00EB5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8A25F-41B5-4D0B-8E04-82E289686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BEBC4-590C-A891-A639-F25B201B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3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776B9-A113-39AE-33FC-F2F7008DE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CA4C5B-B199-CD57-72AC-BE59AAE7D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99D1A-39A9-93D7-8137-1DD046FC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F6069-B2D5-5704-D51B-CDB363D7F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62DC5-663F-241B-1853-B9E1F2EB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0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9477E8-07FB-4F70-3460-993196F2F1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E5B58-948E-ACB6-E8DA-A1D043D545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C7B48-584A-AA5C-BF1F-43C57C505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DE22C-AA5F-9248-43D9-17EA6B60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CC68-B2FB-D4FE-12F9-C886D7B0F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8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99F07-D9B7-2448-22D6-4181B848B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A7DA6-E615-5AF4-E8A4-F0D15D857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5620F-420C-0B9C-F895-CA517A42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1868F-5178-2EC3-7DAE-DAF0AA9A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7ECBF-E61D-FD88-76E6-A4C06FA7F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C092A-D89D-291F-139D-133778C22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3FC59-577C-2FC2-797A-61116977F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C8EC7-8EB6-3FE7-554A-527E0C451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A660F-7B11-E984-D65F-8A6E0DBF4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9D23B-7335-3442-A7BE-CA51D321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1E923-ED52-2464-BFFE-E1C2EFA1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970A8-A8B6-4540-82B4-7C06B44288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0E90A-1067-50F9-440E-21D837995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0F754-6F89-0D28-E966-0C7BE482F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752C18-8F59-3911-33CA-06A4BDC4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20D0A-0963-854F-8A61-D2D59F31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9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69CCA-5371-BE53-FBBE-7BE4F85B3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51EA8-4570-1E32-4C43-CF9FB819C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FCB27-0A1F-E2D5-3679-E1F0C8AFA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188EA4-CC0B-DC1E-F47C-42B70E35E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14A549-D0B2-C042-98D9-B27F1EF4E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94A9AC-E8FC-EF9C-E3A8-771C913FD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66D316-1EC1-D125-BC65-E5DF35EB3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0E3F3E-AE9B-26C4-D3B2-7B4EC544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4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78667-36FB-81FC-A468-8B1B40FE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9004A-FF89-042C-C6DB-92D4E273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E5C895-6188-34C6-C607-DA1EF244E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0480A-8ED6-5FF3-EE0F-BB2C5B9BA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3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924063-0EDC-8F7E-1A9F-425A947E0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E71C9E-5390-4B81-9B68-F03395DA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AAC2A-BFF5-DFE1-2939-5C2B120C0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5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BCFA-CC91-01F4-7048-5EA3C5039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57AF9-B9FE-CEF3-0D47-791D55692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C8005-ADA4-0FFA-AC54-6834BBE21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8CA1D-CDD8-7277-F0F7-46D120D7E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110A1-9C80-1B66-CAC2-3D545D996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D49FC-E1F9-E3A4-6E7A-B576746D1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5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189F9-B919-6533-746C-4A8A5CB90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518744-5419-E72A-1B2D-2B77096D3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CD339-422D-2E0C-905C-D5DB24B22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0719E-58A8-8673-F5F8-48666308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6B238-5D88-8D03-D7DA-932AF60F3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9F87C-7DE0-B6FC-C86E-C731276BC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0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61F50E-BD07-2551-1F11-E37CE8A10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E6B5C-49C5-2D96-EFCB-5E35AE142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095B8-7EC2-0C1E-658D-7A1416F4C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07552A-3786-FA4E-9A27-016C63F123DA}" type="datetimeFigureOut"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EBC85-6B7D-EF40-EAD6-DFA2A0952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A94C5-03C7-424E-5F40-2C29DF6EE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CB8B52-6817-7C46-BE06-461B7010CD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3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2.svg"/><Relationship Id="rId12" Type="http://schemas.openxmlformats.org/officeDocument/2006/relationships/image" Target="../media/image27.emf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5" Type="http://schemas.openxmlformats.org/officeDocument/2006/relationships/image" Target="../media/image28.emf"/><Relationship Id="rId10" Type="http://schemas.openxmlformats.org/officeDocument/2006/relationships/image" Target="../media/image25.pn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24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13" Type="http://schemas.openxmlformats.org/officeDocument/2006/relationships/image" Target="../media/image29.emf"/><Relationship Id="rId3" Type="http://schemas.openxmlformats.org/officeDocument/2006/relationships/tags" Target="../tags/tag12.xml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28.emf"/><Relationship Id="rId11" Type="http://schemas.openxmlformats.org/officeDocument/2006/relationships/image" Target="../media/image25.png"/><Relationship Id="rId5" Type="http://schemas.openxmlformats.org/officeDocument/2006/relationships/notesSlide" Target="../notesSlides/notesSlide5.xml"/><Relationship Id="rId10" Type="http://schemas.openxmlformats.org/officeDocument/2006/relationships/image" Target="../media/image24.sv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3.png"/><Relationship Id="rId14" Type="http://schemas.openxmlformats.org/officeDocument/2006/relationships/image" Target="../media/image27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3.png"/><Relationship Id="rId12" Type="http://schemas.openxmlformats.org/officeDocument/2006/relationships/image" Target="../media/image27.emf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22.svg"/><Relationship Id="rId11" Type="http://schemas.openxmlformats.org/officeDocument/2006/relationships/image" Target="../media/image30.emf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notesSlide" Target="../notesSlides/notesSlide6.xml"/><Relationship Id="rId9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3.png"/><Relationship Id="rId12" Type="http://schemas.openxmlformats.org/officeDocument/2006/relationships/image" Target="../media/image27.emf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22.svg"/><Relationship Id="rId11" Type="http://schemas.openxmlformats.org/officeDocument/2006/relationships/image" Target="../media/image30.emf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notesSlide" Target="../notesSlides/notesSlide7.xml"/><Relationship Id="rId9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svg"/><Relationship Id="rId3" Type="http://schemas.openxmlformats.org/officeDocument/2006/relationships/tags" Target="../tags/tag19.xml"/><Relationship Id="rId7" Type="http://schemas.openxmlformats.org/officeDocument/2006/relationships/image" Target="../media/image27.emf"/><Relationship Id="rId12" Type="http://schemas.openxmlformats.org/officeDocument/2006/relationships/image" Target="../media/image25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notesSlide" Target="../notesSlides/notesSlide8.xml"/><Relationship Id="rId11" Type="http://schemas.openxmlformats.org/officeDocument/2006/relationships/image" Target="../media/image24.sv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3.png"/><Relationship Id="rId4" Type="http://schemas.openxmlformats.org/officeDocument/2006/relationships/tags" Target="../tags/tag20.xml"/><Relationship Id="rId9" Type="http://schemas.openxmlformats.org/officeDocument/2006/relationships/image" Target="../media/image22.svg"/><Relationship Id="rId14" Type="http://schemas.openxmlformats.org/officeDocument/2006/relationships/image" Target="../media/image30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10" Type="http://schemas.openxmlformats.org/officeDocument/2006/relationships/image" Target="../media/image27.emf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32.svg"/><Relationship Id="rId4" Type="http://schemas.openxmlformats.org/officeDocument/2006/relationships/image" Target="../media/image22.svg"/><Relationship Id="rId9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13" Type="http://schemas.openxmlformats.org/officeDocument/2006/relationships/image" Target="../media/image31.png"/><Relationship Id="rId3" Type="http://schemas.openxmlformats.org/officeDocument/2006/relationships/tags" Target="../tags/tag32.xml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2" Type="http://schemas.openxmlformats.org/officeDocument/2006/relationships/tags" Target="../tags/tag31.xml"/><Relationship Id="rId16" Type="http://schemas.openxmlformats.org/officeDocument/2006/relationships/image" Target="../media/image34.emf"/><Relationship Id="rId1" Type="http://schemas.openxmlformats.org/officeDocument/2006/relationships/tags" Target="../tags/tag30.xml"/><Relationship Id="rId6" Type="http://schemas.openxmlformats.org/officeDocument/2006/relationships/notesSlide" Target="../notesSlides/notesSlide20.xml"/><Relationship Id="rId11" Type="http://schemas.openxmlformats.org/officeDocument/2006/relationships/image" Target="../media/image25.png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3.emf"/><Relationship Id="rId10" Type="http://schemas.openxmlformats.org/officeDocument/2006/relationships/image" Target="../media/image24.svg"/><Relationship Id="rId4" Type="http://schemas.openxmlformats.org/officeDocument/2006/relationships/tags" Target="../tags/tag33.xml"/><Relationship Id="rId9" Type="http://schemas.openxmlformats.org/officeDocument/2006/relationships/image" Target="../media/image23.png"/><Relationship Id="rId14" Type="http://schemas.openxmlformats.org/officeDocument/2006/relationships/image" Target="../media/image32.sv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3.xml"/><Relationship Id="rId7" Type="http://schemas.openxmlformats.org/officeDocument/2006/relationships/image" Target="../media/image19.emf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8.emf"/><Relationship Id="rId11" Type="http://schemas.openxmlformats.org/officeDocument/2006/relationships/image" Target="../media/image17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16.png"/><Relationship Id="rId4" Type="http://schemas.openxmlformats.org/officeDocument/2006/relationships/tags" Target="../tags/tag4.xml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20.emf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A person with curly hair&#10;&#10;AI-generated content may be incorrect.">
            <a:extLst>
              <a:ext uri="{FF2B5EF4-FFF2-40B4-BE49-F238E27FC236}">
                <a16:creationId xmlns:a16="http://schemas.microsoft.com/office/drawing/2014/main" id="{1E68241E-743C-17AC-78E0-D4D6E133E9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8"/>
          <a:stretch>
            <a:fillRect/>
          </a:stretch>
        </p:blipFill>
        <p:spPr bwMode="auto">
          <a:xfrm>
            <a:off x="5020095" y="5241578"/>
            <a:ext cx="1269472" cy="1086021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person wearing glasses and a black shirt&#10;&#10;AI-generated content may be incorrect.">
            <a:extLst>
              <a:ext uri="{FF2B5EF4-FFF2-40B4-BE49-F238E27FC236}">
                <a16:creationId xmlns:a16="http://schemas.microsoft.com/office/drawing/2014/main" id="{F5A02E5D-0E53-C10C-3089-EAD905968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51"/>
          <a:stretch>
            <a:fillRect/>
          </a:stretch>
        </p:blipFill>
        <p:spPr bwMode="auto">
          <a:xfrm>
            <a:off x="7762012" y="5241578"/>
            <a:ext cx="1269472" cy="1086021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A person in a blue jacket&#10;&#10;AI-generated content may be incorrect.">
            <a:extLst>
              <a:ext uri="{FF2B5EF4-FFF2-40B4-BE49-F238E27FC236}">
                <a16:creationId xmlns:a16="http://schemas.microsoft.com/office/drawing/2014/main" id="{C07A1EA3-10EF-8E01-5975-69FBD3F5BA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7" b="7504"/>
          <a:stretch>
            <a:fillRect/>
          </a:stretch>
        </p:blipFill>
        <p:spPr bwMode="auto">
          <a:xfrm>
            <a:off x="1757369" y="5241580"/>
            <a:ext cx="1269472" cy="1086021"/>
          </a:xfrm>
          <a:custGeom>
            <a:avLst/>
            <a:gdLst/>
            <a:ahLst/>
            <a:cxnLst/>
            <a:rect l="l" t="t" r="r" b="b"/>
            <a:pathLst>
              <a:path w="2565029" h="2588972">
                <a:moveTo>
                  <a:pt x="69897" y="0"/>
                </a:moveTo>
                <a:lnTo>
                  <a:pt x="2495132" y="0"/>
                </a:lnTo>
                <a:cubicBezTo>
                  <a:pt x="2533735" y="0"/>
                  <a:pt x="2565029" y="31294"/>
                  <a:pt x="2565029" y="69897"/>
                </a:cubicBezTo>
                <a:lnTo>
                  <a:pt x="2565029" y="2519075"/>
                </a:lnTo>
                <a:cubicBezTo>
                  <a:pt x="2565029" y="2557678"/>
                  <a:pt x="2533735" y="2588972"/>
                  <a:pt x="2495132" y="2588972"/>
                </a:cubicBezTo>
                <a:lnTo>
                  <a:pt x="69897" y="2588972"/>
                </a:lnTo>
                <a:cubicBezTo>
                  <a:pt x="31294" y="2588972"/>
                  <a:pt x="0" y="2557678"/>
                  <a:pt x="0" y="2519075"/>
                </a:cubicBezTo>
                <a:lnTo>
                  <a:pt x="0" y="69897"/>
                </a:lnTo>
                <a:cubicBezTo>
                  <a:pt x="0" y="31294"/>
                  <a:pt x="31294" y="0"/>
                  <a:pt x="69897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0609F7A-E54F-CD4A-40F3-4E666717F861}"/>
              </a:ext>
            </a:extLst>
          </p:cNvPr>
          <p:cNvSpPr txBox="1"/>
          <p:nvPr/>
        </p:nvSpPr>
        <p:spPr>
          <a:xfrm>
            <a:off x="888580" y="1981966"/>
            <a:ext cx="99982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>
                <a:latin typeface="Cambria Math" panose="02040503050406030204" pitchFamily="18" charset="0"/>
                <a:ea typeface="Cambria Math" panose="02040503050406030204" pitchFamily="18" charset="0"/>
              </a:rPr>
              <a:t>CLIENT EFFICIENT ONLINE OFFLINE</a:t>
            </a:r>
            <a:br>
              <a:rPr lang="en-US" sz="480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4800">
                <a:latin typeface="Cambria Math" panose="02040503050406030204" pitchFamily="18" charset="0"/>
                <a:ea typeface="Cambria Math" panose="02040503050406030204" pitchFamily="18" charset="0"/>
              </a:rPr>
              <a:t>PRIVATE INFORMATION RETRIEVAL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A1BDF5-F615-C487-7B61-33FFDB072A7D}"/>
              </a:ext>
            </a:extLst>
          </p:cNvPr>
          <p:cNvSpPr txBox="1"/>
          <p:nvPr/>
        </p:nvSpPr>
        <p:spPr>
          <a:xfrm>
            <a:off x="1048288" y="4250031"/>
            <a:ext cx="8410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HOANG-DUNG NGUYEN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JORGE GUAJARDO	THANG HOANG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922CA8-356A-E858-FD7C-CC41B01DA0E7}"/>
              </a:ext>
            </a:extLst>
          </p:cNvPr>
          <p:cNvSpPr txBox="1"/>
          <p:nvPr/>
        </p:nvSpPr>
        <p:spPr>
          <a:xfrm>
            <a:off x="888580" y="966303"/>
            <a:ext cx="56861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>
                <a:latin typeface="Consolas" panose="020B0609020204030204" pitchFamily="49" charset="0"/>
                <a:ea typeface="Cambria Math" panose="02040503050406030204" pitchFamily="18" charset="0"/>
                <a:cs typeface="Consolas" panose="020B0609020204030204" pitchFamily="49" charset="0"/>
              </a:rPr>
              <a:t>--- PIREX ---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29E2A5D-937B-0951-A34E-B4BD68C6AB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3" t="12653" r="14486" b="18477"/>
          <a:stretch>
            <a:fillRect/>
          </a:stretch>
        </p:blipFill>
        <p:spPr bwMode="auto">
          <a:xfrm>
            <a:off x="10392697" y="236518"/>
            <a:ext cx="1710812" cy="113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ACA93912-2F7A-30E4-646C-72BE168FC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261" y="602650"/>
            <a:ext cx="2069436" cy="556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C7E1820-D6C4-E0D0-07AC-D0F5F306607C}"/>
              </a:ext>
            </a:extLst>
          </p:cNvPr>
          <p:cNvSpPr txBox="1"/>
          <p:nvPr/>
        </p:nvSpPr>
        <p:spPr>
          <a:xfrm>
            <a:off x="1249679" y="4611921"/>
            <a:ext cx="8971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Virginia Tech			Robert Bosch		Virginia Tech</a:t>
            </a:r>
          </a:p>
        </p:txBody>
      </p:sp>
    </p:spTree>
    <p:extLst>
      <p:ext uri="{BB962C8B-B14F-4D97-AF65-F5344CB8AC3E}">
        <p14:creationId xmlns:p14="http://schemas.microsoft.com/office/powerpoint/2010/main" val="28342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75A0C-15C9-28EB-C20C-6889E560E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056116A-0401-8159-5DD4-1AD596047919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Our Starting Point: A Client Preprocessing Model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B01DEE-98CB-6CB6-1852-B8DF8741AB78}"/>
              </a:ext>
            </a:extLst>
          </p:cNvPr>
          <p:cNvSpPr txBox="1"/>
          <p:nvPr/>
        </p:nvSpPr>
        <p:spPr>
          <a:xfrm>
            <a:off x="6394530" y="1669846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Preprocessing Phase: 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Client requests a random hint component H</a:t>
            </a:r>
            <a:r>
              <a:rPr lang="en-US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from the Left server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7B96EE5-7779-8E36-9C91-59C5C1FF11C1}"/>
              </a:ext>
            </a:extLst>
          </p:cNvPr>
          <p:cNvCxnSpPr>
            <a:cxnSpLocks/>
          </p:cNvCxnSpPr>
          <p:nvPr/>
        </p:nvCxnSpPr>
        <p:spPr>
          <a:xfrm flipV="1">
            <a:off x="1299649" y="2490634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BBBBEDB-8474-32C7-03AE-B32B781EE66E}"/>
              </a:ext>
            </a:extLst>
          </p:cNvPr>
          <p:cNvSpPr txBox="1"/>
          <p:nvPr/>
        </p:nvSpPr>
        <p:spPr>
          <a:xfrm>
            <a:off x="6394530" y="4033707"/>
            <a:ext cx="610616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For each Online Phase: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Client uses the preprocessed hint to perform 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any queries (with Right server) in sublinear time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Client refresh the hint (with Left server) in sublinear 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time to ensure independency between queries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320A38-94FB-1433-28B5-B650A7AF24A5}"/>
              </a:ext>
            </a:extLst>
          </p:cNvPr>
          <p:cNvCxnSpPr>
            <a:cxnSpLocks/>
          </p:cNvCxnSpPr>
          <p:nvPr/>
        </p:nvCxnSpPr>
        <p:spPr>
          <a:xfrm flipV="1">
            <a:off x="1309809" y="4773216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00901FF-F6C5-7879-A0AE-886540A872C6}"/>
              </a:ext>
            </a:extLst>
          </p:cNvPr>
          <p:cNvCxnSpPr>
            <a:cxnSpLocks/>
          </p:cNvCxnSpPr>
          <p:nvPr/>
        </p:nvCxnSpPr>
        <p:spPr>
          <a:xfrm flipH="1">
            <a:off x="1293974" y="4927337"/>
            <a:ext cx="1439116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DD5C2A2-D6E9-9978-2AE5-843E3C61F7F4}"/>
              </a:ext>
            </a:extLst>
          </p:cNvPr>
          <p:cNvCxnSpPr>
            <a:cxnSpLocks/>
          </p:cNvCxnSpPr>
          <p:nvPr/>
        </p:nvCxnSpPr>
        <p:spPr>
          <a:xfrm flipV="1">
            <a:off x="3533886" y="4915456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AC1DFA7-7CA1-778D-943D-DBF576E0CC8C}"/>
              </a:ext>
            </a:extLst>
          </p:cNvPr>
          <p:cNvCxnSpPr>
            <a:cxnSpLocks/>
          </p:cNvCxnSpPr>
          <p:nvPr/>
        </p:nvCxnSpPr>
        <p:spPr>
          <a:xfrm flipH="1">
            <a:off x="3518051" y="4774937"/>
            <a:ext cx="1439116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B714EBF-3F08-D050-2F24-9318AD6F1895}"/>
              </a:ext>
            </a:extLst>
          </p:cNvPr>
          <p:cNvSpPr/>
          <p:nvPr/>
        </p:nvSpPr>
        <p:spPr>
          <a:xfrm>
            <a:off x="3813579" y="4621757"/>
            <a:ext cx="870759" cy="42963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Query 1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2A5D8ED1-5795-6210-4543-A73E0D61A668}"/>
              </a:ext>
            </a:extLst>
          </p:cNvPr>
          <p:cNvSpPr/>
          <p:nvPr/>
        </p:nvSpPr>
        <p:spPr>
          <a:xfrm>
            <a:off x="1528123" y="4631917"/>
            <a:ext cx="970818" cy="42963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Refresh 1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3057F6D0-A4ED-5842-1421-AE226344816E}"/>
              </a:ext>
            </a:extLst>
          </p:cNvPr>
          <p:cNvSpPr/>
          <p:nvPr/>
        </p:nvSpPr>
        <p:spPr>
          <a:xfrm>
            <a:off x="2848963" y="4836572"/>
            <a:ext cx="594930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A18814C-7C9C-C607-4B1D-C262C393BB12}"/>
              </a:ext>
            </a:extLst>
          </p:cNvPr>
          <p:cNvCxnSpPr>
            <a:cxnSpLocks/>
          </p:cNvCxnSpPr>
          <p:nvPr/>
        </p:nvCxnSpPr>
        <p:spPr>
          <a:xfrm flipV="1">
            <a:off x="1299649" y="5567496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5909D68-8631-D5F0-EDCB-739646B35DE6}"/>
              </a:ext>
            </a:extLst>
          </p:cNvPr>
          <p:cNvCxnSpPr>
            <a:cxnSpLocks/>
          </p:cNvCxnSpPr>
          <p:nvPr/>
        </p:nvCxnSpPr>
        <p:spPr>
          <a:xfrm flipH="1">
            <a:off x="1283814" y="5701297"/>
            <a:ext cx="1439116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5828EB5-14A0-24F7-BDE4-8C054E646DF0}"/>
              </a:ext>
            </a:extLst>
          </p:cNvPr>
          <p:cNvCxnSpPr>
            <a:cxnSpLocks/>
          </p:cNvCxnSpPr>
          <p:nvPr/>
        </p:nvCxnSpPr>
        <p:spPr>
          <a:xfrm flipV="1">
            <a:off x="3533886" y="5699576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D597276-D901-56F6-A5FE-580327AFB183}"/>
              </a:ext>
            </a:extLst>
          </p:cNvPr>
          <p:cNvCxnSpPr>
            <a:cxnSpLocks/>
          </p:cNvCxnSpPr>
          <p:nvPr/>
        </p:nvCxnSpPr>
        <p:spPr>
          <a:xfrm flipH="1">
            <a:off x="3518051" y="5569217"/>
            <a:ext cx="1439116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551842FC-7FD4-72FC-0953-8326916EBDED}"/>
              </a:ext>
            </a:extLst>
          </p:cNvPr>
          <p:cNvSpPr/>
          <p:nvPr/>
        </p:nvSpPr>
        <p:spPr>
          <a:xfrm>
            <a:off x="3813579" y="5416037"/>
            <a:ext cx="870759" cy="42963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Query 2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3DD4FA83-A237-1051-657F-DEF64BA41B55}"/>
              </a:ext>
            </a:extLst>
          </p:cNvPr>
          <p:cNvSpPr/>
          <p:nvPr/>
        </p:nvSpPr>
        <p:spPr>
          <a:xfrm>
            <a:off x="1528123" y="5416037"/>
            <a:ext cx="970818" cy="42963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Refresh 2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DAFE5859-9006-6626-5F26-3DC8E210F6ED}"/>
              </a:ext>
            </a:extLst>
          </p:cNvPr>
          <p:cNvSpPr/>
          <p:nvPr/>
        </p:nvSpPr>
        <p:spPr>
          <a:xfrm>
            <a:off x="2848963" y="5630852"/>
            <a:ext cx="594930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B261E866-EFBC-45F5-6493-74B01D8ACBE0}"/>
              </a:ext>
            </a:extLst>
          </p:cNvPr>
          <p:cNvSpPr/>
          <p:nvPr/>
        </p:nvSpPr>
        <p:spPr>
          <a:xfrm>
            <a:off x="1699882" y="1949572"/>
            <a:ext cx="594930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0" name="Graphic 39" descr="Database outline">
            <a:extLst>
              <a:ext uri="{FF2B5EF4-FFF2-40B4-BE49-F238E27FC236}">
                <a16:creationId xmlns:a16="http://schemas.microsoft.com/office/drawing/2014/main" id="{38B5C8B0-8B71-6300-63DF-059AF9E67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835" y="2060907"/>
            <a:ext cx="775814" cy="790636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EB75E61E-ED24-C2AA-24CE-456175435217}"/>
              </a:ext>
            </a:extLst>
          </p:cNvPr>
          <p:cNvSpPr txBox="1"/>
          <p:nvPr/>
        </p:nvSpPr>
        <p:spPr>
          <a:xfrm>
            <a:off x="518160" y="1708756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2" name="Graphic 41" descr="Database outline">
            <a:extLst>
              <a:ext uri="{FF2B5EF4-FFF2-40B4-BE49-F238E27FC236}">
                <a16:creationId xmlns:a16="http://schemas.microsoft.com/office/drawing/2014/main" id="{5A89A51D-A41B-55E9-C4FA-1CA1D219DB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74192" y="2059527"/>
            <a:ext cx="775814" cy="79063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D9FA8894-F2A9-92E3-D63C-8F95B41D58A2}"/>
              </a:ext>
            </a:extLst>
          </p:cNvPr>
          <p:cNvSpPr txBox="1"/>
          <p:nvPr/>
        </p:nvSpPr>
        <p:spPr>
          <a:xfrm>
            <a:off x="4968517" y="1707376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44" name="Graphic 43" descr="Programmer male outline">
            <a:extLst>
              <a:ext uri="{FF2B5EF4-FFF2-40B4-BE49-F238E27FC236}">
                <a16:creationId xmlns:a16="http://schemas.microsoft.com/office/drawing/2014/main" id="{A651DC03-CF33-E52E-EEDD-B3971A8364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33090" y="2071721"/>
            <a:ext cx="790636" cy="790636"/>
          </a:xfrm>
          <a:prstGeom prst="rect">
            <a:avLst/>
          </a:prstGeom>
        </p:spPr>
      </p:pic>
      <p:pic>
        <p:nvPicPr>
          <p:cNvPr id="45" name="Graphic 44" descr="Database outline">
            <a:extLst>
              <a:ext uri="{FF2B5EF4-FFF2-40B4-BE49-F238E27FC236}">
                <a16:creationId xmlns:a16="http://schemas.microsoft.com/office/drawing/2014/main" id="{40C3F3E5-5AA6-EACB-58B5-4D4A9A5DA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835" y="4450144"/>
            <a:ext cx="775814" cy="790636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3B946978-CFFB-2BA7-61DA-237755B59FE4}"/>
              </a:ext>
            </a:extLst>
          </p:cNvPr>
          <p:cNvSpPr txBox="1"/>
          <p:nvPr/>
        </p:nvSpPr>
        <p:spPr>
          <a:xfrm>
            <a:off x="518160" y="4097993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7" name="Graphic 46" descr="Database outline">
            <a:extLst>
              <a:ext uri="{FF2B5EF4-FFF2-40B4-BE49-F238E27FC236}">
                <a16:creationId xmlns:a16="http://schemas.microsoft.com/office/drawing/2014/main" id="{2BAF4A85-D087-8408-426A-EDAD383750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74192" y="4448764"/>
            <a:ext cx="775814" cy="790636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2C4EE9BC-A738-7173-27DF-F0D26EF69E4D}"/>
              </a:ext>
            </a:extLst>
          </p:cNvPr>
          <p:cNvSpPr txBox="1"/>
          <p:nvPr/>
        </p:nvSpPr>
        <p:spPr>
          <a:xfrm>
            <a:off x="4968517" y="4096613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49" name="Graphic 48" descr="Programmer male outline">
            <a:extLst>
              <a:ext uri="{FF2B5EF4-FFF2-40B4-BE49-F238E27FC236}">
                <a16:creationId xmlns:a16="http://schemas.microsoft.com/office/drawing/2014/main" id="{D2B672C0-5FDC-0D5A-5327-484968E04B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33090" y="3802196"/>
            <a:ext cx="790636" cy="7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69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7E64D-F7FC-5A84-D42B-2704A2F3F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F939260-B88F-6981-E551-624633334607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How Preprocessing Works 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5763AD-AE7F-3BDE-3A0E-8ECD6EB744D3}"/>
              </a:ext>
            </a:extLst>
          </p:cNvPr>
          <p:cNvSpPr txBox="1"/>
          <p:nvPr/>
        </p:nvSpPr>
        <p:spPr>
          <a:xfrm>
            <a:off x="6435114" y="2478103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Preprocessing Phase: 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Client requests a random hint component H</a:t>
            </a:r>
            <a:r>
              <a:rPr lang="en-US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from the Left server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FA5F547-EA1E-F368-23FA-D6C98A7C4ECD}"/>
              </a:ext>
            </a:extLst>
          </p:cNvPr>
          <p:cNvCxnSpPr>
            <a:cxnSpLocks/>
          </p:cNvCxnSpPr>
          <p:nvPr/>
        </p:nvCxnSpPr>
        <p:spPr>
          <a:xfrm flipV="1">
            <a:off x="1299649" y="3283114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97601842-B738-8F5B-4A32-98240588311E}"/>
              </a:ext>
            </a:extLst>
          </p:cNvPr>
          <p:cNvSpPr/>
          <p:nvPr/>
        </p:nvSpPr>
        <p:spPr>
          <a:xfrm>
            <a:off x="1718904" y="3394365"/>
            <a:ext cx="594930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BF13EA0-58A4-D5E4-0D2F-849BC8797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819059"/>
              </p:ext>
            </p:extLst>
          </p:nvPr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pic>
        <p:nvPicPr>
          <p:cNvPr id="47" name="Graphic 46" descr="Database outline">
            <a:extLst>
              <a:ext uri="{FF2B5EF4-FFF2-40B4-BE49-F238E27FC236}">
                <a16:creationId xmlns:a16="http://schemas.microsoft.com/office/drawing/2014/main" id="{05E2E699-489C-17E5-16BE-5DB89C0735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69183220-C271-20DA-DBEB-9662B2DE0218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9" name="Graphic 48" descr="Database outline">
            <a:extLst>
              <a:ext uri="{FF2B5EF4-FFF2-40B4-BE49-F238E27FC236}">
                <a16:creationId xmlns:a16="http://schemas.microsoft.com/office/drawing/2014/main" id="{A277CF42-6D6C-C745-6D3F-B318AFB8E3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C487E2C6-1FD8-2320-766E-EDE4DC0B2A8A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51" name="Graphic 50" descr="Programmer male outline">
            <a:extLst>
              <a:ext uri="{FF2B5EF4-FFF2-40B4-BE49-F238E27FC236}">
                <a16:creationId xmlns:a16="http://schemas.microsoft.com/office/drawing/2014/main" id="{B7E33C28-C8C6-3AB1-BA96-513E6A97C0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60" name="Right Brace 59">
            <a:extLst>
              <a:ext uri="{FF2B5EF4-FFF2-40B4-BE49-F238E27FC236}">
                <a16:creationId xmlns:a16="http://schemas.microsoft.com/office/drawing/2014/main" id="{E62F2946-616D-2E1B-EAF1-A071DB464C47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0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62D9706F-3F33-B877-A550-B1719010295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2C8C13C-2D56-4FD2-0803-8E5A16AE7C4C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866231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0F1D7-5E03-43D1-8B82-1AE30BA16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4AE955A-D8F7-ADEF-4B63-96904D250F31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How Preprocessing Works 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68D3F6-7D7C-F6EB-A6C6-C5D8A0B5D48C}"/>
              </a:ext>
            </a:extLst>
          </p:cNvPr>
          <p:cNvSpPr txBox="1"/>
          <p:nvPr/>
        </p:nvSpPr>
        <p:spPr>
          <a:xfrm>
            <a:off x="6435114" y="2478103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Preprocessing Phase: 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Client requests a random hint component H</a:t>
            </a:r>
            <a:r>
              <a:rPr lang="en-US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from the Left server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4601F7E-A29E-3151-4514-191340FDC7F0}"/>
              </a:ext>
            </a:extLst>
          </p:cNvPr>
          <p:cNvCxnSpPr>
            <a:cxnSpLocks/>
          </p:cNvCxnSpPr>
          <p:nvPr/>
        </p:nvCxnSpPr>
        <p:spPr>
          <a:xfrm flipV="1">
            <a:off x="1299649" y="3283114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FFEF73BC-21D4-944F-8487-43D272F038CE}"/>
              </a:ext>
            </a:extLst>
          </p:cNvPr>
          <p:cNvSpPr/>
          <p:nvPr/>
        </p:nvSpPr>
        <p:spPr>
          <a:xfrm>
            <a:off x="1718904" y="3394365"/>
            <a:ext cx="594930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BDEE38F-7A35-F713-BAB1-0F412E4A9C9D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FD57CD1-3176-6A7E-5449-260B641D650F}"/>
              </a:ext>
            </a:extLst>
          </p:cNvPr>
          <p:cNvSpPr txBox="1"/>
          <p:nvPr/>
        </p:nvSpPr>
        <p:spPr>
          <a:xfrm>
            <a:off x="1909002" y="4074005"/>
            <a:ext cx="26388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952CE279-04B1-E11F-414F-9745C010C49C}"/>
              </a:ext>
            </a:extLst>
          </p:cNvPr>
          <p:cNvSpPr/>
          <p:nvPr/>
        </p:nvSpPr>
        <p:spPr>
          <a:xfrm>
            <a:off x="1702760" y="4154779"/>
            <a:ext cx="151556" cy="1186198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6" name="Picture 45" descr="\documentclass{article}&#10;\usepackage{amsmath}&#10;\pagestyle{empty}&#10;\begin{document}&#10;&#10;&#10;\noindent&#10;$\sqrt N \log N \\ \hspace{2pt} \text{Equations}$&#10;&#10;&#10;\end{document}" title="IguanaTex Bitmap Display">
            <a:extLst>
              <a:ext uri="{FF2B5EF4-FFF2-40B4-BE49-F238E27FC236}">
                <a16:creationId xmlns:a16="http://schemas.microsoft.com/office/drawing/2014/main" id="{674F48C8-73E5-9F63-1AF2-4988BC66877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88477" y="4534153"/>
            <a:ext cx="792886" cy="424102"/>
          </a:xfrm>
          <a:prstGeom prst="rect">
            <a:avLst/>
          </a:prstGeom>
        </p:spPr>
      </p:pic>
      <p:pic>
        <p:nvPicPr>
          <p:cNvPr id="47" name="Graphic 46" descr="Database outline">
            <a:extLst>
              <a:ext uri="{FF2B5EF4-FFF2-40B4-BE49-F238E27FC236}">
                <a16:creationId xmlns:a16="http://schemas.microsoft.com/office/drawing/2014/main" id="{5D274E7F-D68A-8C74-9E97-FB3191A06C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0753CD39-5A23-C6EC-587F-9195962008B0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9" name="Graphic 48" descr="Database outline">
            <a:extLst>
              <a:ext uri="{FF2B5EF4-FFF2-40B4-BE49-F238E27FC236}">
                <a16:creationId xmlns:a16="http://schemas.microsoft.com/office/drawing/2014/main" id="{BBA1198D-5EB4-3664-E3FC-D156D909470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C1275319-DB66-C12B-3579-071664675357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51" name="Graphic 50" descr="Programmer male outline">
            <a:extLst>
              <a:ext uri="{FF2B5EF4-FFF2-40B4-BE49-F238E27FC236}">
                <a16:creationId xmlns:a16="http://schemas.microsoft.com/office/drawing/2014/main" id="{1AE7318B-FF74-7935-35F3-44CE46D91BB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4" name="Right Brace 3">
            <a:extLst>
              <a:ext uri="{FF2B5EF4-FFF2-40B4-BE49-F238E27FC236}">
                <a16:creationId xmlns:a16="http://schemas.microsoft.com/office/drawing/2014/main" id="{BB44FFC0-6631-E09D-FDA0-9E14FC90DA1A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9BED828B-B2CC-65C5-7A78-CBC52BE45924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35F81F-58F8-740D-1952-FD80C06BB81C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832406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7FD1A-4C3F-9BF2-ECCF-E4FD0F183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E8FFFA1-83ED-B88E-025B-3B544DCE054B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How Preprocessing Works 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A2F4A7-E01A-3E7A-444C-14B305F7E312}"/>
              </a:ext>
            </a:extLst>
          </p:cNvPr>
          <p:cNvSpPr txBox="1"/>
          <p:nvPr/>
        </p:nvSpPr>
        <p:spPr>
          <a:xfrm>
            <a:off x="6435114" y="2478103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Preprocessing Phase: 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Client requests a random hint component H</a:t>
            </a:r>
            <a:r>
              <a:rPr lang="en-US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from the Left server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87992B-2570-DFEC-DA78-D1DD2C7293F5}"/>
              </a:ext>
            </a:extLst>
          </p:cNvPr>
          <p:cNvCxnSpPr>
            <a:cxnSpLocks/>
          </p:cNvCxnSpPr>
          <p:nvPr/>
        </p:nvCxnSpPr>
        <p:spPr>
          <a:xfrm flipV="1">
            <a:off x="1299649" y="3283114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555FAAAC-9457-6721-6E8E-734ED68D0EFD}"/>
              </a:ext>
            </a:extLst>
          </p:cNvPr>
          <p:cNvSpPr/>
          <p:nvPr/>
        </p:nvSpPr>
        <p:spPr>
          <a:xfrm>
            <a:off x="1718904" y="3394365"/>
            <a:ext cx="594930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F32905-EE27-A2B7-67F0-E0FD41A82CF6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42E815E-CEEF-28D1-B423-B26D4A78A493}"/>
              </a:ext>
            </a:extLst>
          </p:cNvPr>
          <p:cNvSpPr txBox="1"/>
          <p:nvPr/>
        </p:nvSpPr>
        <p:spPr>
          <a:xfrm>
            <a:off x="1909002" y="4074005"/>
            <a:ext cx="26388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15E40AB0-E5B7-C378-6684-410E64A8865C}"/>
              </a:ext>
            </a:extLst>
          </p:cNvPr>
          <p:cNvSpPr/>
          <p:nvPr/>
        </p:nvSpPr>
        <p:spPr>
          <a:xfrm>
            <a:off x="1702760" y="4154779"/>
            <a:ext cx="151556" cy="1186198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6" name="Picture 45" descr="\documentclass{article}&#10;\usepackage{amsmath}&#10;\pagestyle{empty}&#10;\begin{document}&#10;&#10;&#10;\noindent&#10;$\sqrt N \log N \\ \hspace{2pt} \text{Equations}$&#10;&#10;&#10;\end{document}" title="IguanaTex Bitmap Display">
            <a:extLst>
              <a:ext uri="{FF2B5EF4-FFF2-40B4-BE49-F238E27FC236}">
                <a16:creationId xmlns:a16="http://schemas.microsoft.com/office/drawing/2014/main" id="{2D1524F6-092E-5D90-B789-59863234E62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88477" y="4534153"/>
            <a:ext cx="792886" cy="424102"/>
          </a:xfrm>
          <a:prstGeom prst="rect">
            <a:avLst/>
          </a:prstGeom>
        </p:spPr>
      </p:pic>
      <p:pic>
        <p:nvPicPr>
          <p:cNvPr id="47" name="Graphic 46" descr="Database outline">
            <a:extLst>
              <a:ext uri="{FF2B5EF4-FFF2-40B4-BE49-F238E27FC236}">
                <a16:creationId xmlns:a16="http://schemas.microsoft.com/office/drawing/2014/main" id="{2CF62E9F-E4AB-10AF-52AB-3443A0EE6B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CBE76240-4B9B-DB95-1C93-E4A458E6B655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9" name="Graphic 48" descr="Database outline">
            <a:extLst>
              <a:ext uri="{FF2B5EF4-FFF2-40B4-BE49-F238E27FC236}">
                <a16:creationId xmlns:a16="http://schemas.microsoft.com/office/drawing/2014/main" id="{5F9D7FED-D0A4-BDA3-E279-66FB46FE3D8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6D657B51-0F32-F650-7768-1B13B1AB5D6F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51" name="Graphic 50" descr="Programmer male outline">
            <a:extLst>
              <a:ext uri="{FF2B5EF4-FFF2-40B4-BE49-F238E27FC236}">
                <a16:creationId xmlns:a16="http://schemas.microsoft.com/office/drawing/2014/main" id="{67C33D07-0DFA-0C28-3744-7F59BCF44DA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3278D45D-2525-4D59-62C4-FE5A801D0C87}"/>
              </a:ext>
            </a:extLst>
          </p:cNvPr>
          <p:cNvSpPr txBox="1"/>
          <p:nvPr/>
        </p:nvSpPr>
        <p:spPr>
          <a:xfrm>
            <a:off x="6435114" y="4879312"/>
            <a:ext cx="3847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For each equation:</a:t>
            </a: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LHS is denoted by a random seed</a:t>
            </a: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RHS is a single XOR sum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1630D48-4BC9-395C-F316-FC4366CB0666}"/>
              </a:ext>
            </a:extLst>
          </p:cNvPr>
          <p:cNvCxnSpPr/>
          <p:nvPr/>
        </p:nvCxnSpPr>
        <p:spPr>
          <a:xfrm>
            <a:off x="4807974" y="5093110"/>
            <a:ext cx="12880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7" name="Picture 56" descr="\documentclass{article}&#10;\usepackage{amsmath}&#10;\pagestyle{empty}&#10;\begin{document}&#10;&#10;&#10;\noindent&#10;$\mathcal{O}(\sqrt N \log N (\lambda + B) )$&#10;&#10;&#10;\end{document}" title="IguanaTex Bitmap Display">
            <a:extLst>
              <a:ext uri="{FF2B5EF4-FFF2-40B4-BE49-F238E27FC236}">
                <a16:creationId xmlns:a16="http://schemas.microsoft.com/office/drawing/2014/main" id="{B1542142-162B-C932-75D0-EAB14ADAAEB1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3335865" y="5896311"/>
            <a:ext cx="2035376" cy="268402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9EFD5408-EEE3-9938-EB9C-A82A97C50869}"/>
              </a:ext>
            </a:extLst>
          </p:cNvPr>
          <p:cNvSpPr txBox="1"/>
          <p:nvPr/>
        </p:nvSpPr>
        <p:spPr>
          <a:xfrm>
            <a:off x="1349649" y="5849652"/>
            <a:ext cx="203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Total storage cost: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ABD41FD3-30CB-867F-4E44-C60FD3DABD60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DA62F0AC-4CBC-8104-3627-D6C33D9E43A9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1720C7B-5DE9-E9E1-41D7-5C9650B55CEA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55804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C83F8-C167-965A-6EA9-F5CC9423E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B69BE49-7F04-C3F9-B917-AB89D72A69D8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How Online Query Works ?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4559D04-B2A2-AEFB-8119-5CD585A22365}"/>
              </a:ext>
            </a:extLst>
          </p:cNvPr>
          <p:cNvCxnSpPr>
            <a:cxnSpLocks/>
          </p:cNvCxnSpPr>
          <p:nvPr/>
        </p:nvCxnSpPr>
        <p:spPr>
          <a:xfrm flipV="1">
            <a:off x="3533886" y="3442256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F0A48B1-A527-971B-C9B3-B1C0AF1CF2EB}"/>
              </a:ext>
            </a:extLst>
          </p:cNvPr>
          <p:cNvCxnSpPr>
            <a:cxnSpLocks/>
          </p:cNvCxnSpPr>
          <p:nvPr/>
        </p:nvCxnSpPr>
        <p:spPr>
          <a:xfrm flipH="1">
            <a:off x="3518051" y="3301737"/>
            <a:ext cx="1439116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D7799338-0EA1-C1D8-9DE6-026C82D86CD1}"/>
              </a:ext>
            </a:extLst>
          </p:cNvPr>
          <p:cNvSpPr/>
          <p:nvPr/>
        </p:nvSpPr>
        <p:spPr>
          <a:xfrm>
            <a:off x="3813579" y="3148557"/>
            <a:ext cx="870759" cy="42963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Query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47B75C-271D-DCD2-3341-37F8691301FB}"/>
              </a:ext>
            </a:extLst>
          </p:cNvPr>
          <p:cNvSpPr txBox="1"/>
          <p:nvPr/>
        </p:nvSpPr>
        <p:spPr>
          <a:xfrm>
            <a:off x="6401958" y="1650213"/>
            <a:ext cx="4636167" cy="735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Need Equation: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A229F79C-7D3D-5FED-9A69-F662680FE889}"/>
              </a:ext>
            </a:extLst>
          </p:cNvPr>
          <p:cNvSpPr/>
          <p:nvPr/>
        </p:nvSpPr>
        <p:spPr>
          <a:xfrm rot="5400000">
            <a:off x="9066921" y="1446458"/>
            <a:ext cx="138918" cy="206756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D154C6F1-1FB0-14CD-CB97-904F29B37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095407"/>
              </p:ext>
            </p:extLst>
          </p:nvPr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6CA4BF4E-42D5-BFE6-AFAD-9013E4F2A087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3774CDAF-0E39-D035-AE7E-43184A27493F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5" name="Graphic 54" descr="Database outline">
            <a:extLst>
              <a:ext uri="{FF2B5EF4-FFF2-40B4-BE49-F238E27FC236}">
                <a16:creationId xmlns:a16="http://schemas.microsoft.com/office/drawing/2014/main" id="{E1DE2338-2B04-3C6D-21D0-E3266FD30B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pic>
        <p:nvPicPr>
          <p:cNvPr id="57" name="Graphic 56" descr="Database outline">
            <a:extLst>
              <a:ext uri="{FF2B5EF4-FFF2-40B4-BE49-F238E27FC236}">
                <a16:creationId xmlns:a16="http://schemas.microsoft.com/office/drawing/2014/main" id="{EFEA4ACC-7C62-52FE-116C-26B1884C35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pic>
        <p:nvPicPr>
          <p:cNvPr id="59" name="Graphic 58" descr="Programmer male outline">
            <a:extLst>
              <a:ext uri="{FF2B5EF4-FFF2-40B4-BE49-F238E27FC236}">
                <a16:creationId xmlns:a16="http://schemas.microsoft.com/office/drawing/2014/main" id="{D280D4DE-5D9A-7205-A160-A6DDACB6313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pic>
        <p:nvPicPr>
          <p:cNvPr id="67" name="Picture 66" descr="\documentclass{article}&#10;\usepackage{amsmath}&#10;\pagestyle{empty}&#10;\begin{document}&#10;&#10;&#10;\noindent&#10;$\mathcal{O}(\sqrt N )$&#10;&#10;&#10;\end{document}" title="IguanaTex Bitmap Display">
            <a:extLst>
              <a:ext uri="{FF2B5EF4-FFF2-40B4-BE49-F238E27FC236}">
                <a16:creationId xmlns:a16="http://schemas.microsoft.com/office/drawing/2014/main" id="{9A7866BB-7904-94DF-E0FC-A724CCE9502E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8607295" y="2665491"/>
            <a:ext cx="715737" cy="268402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3D8FC903-B328-3DE5-070A-DF62F9B4C9DB}"/>
              </a:ext>
            </a:extLst>
          </p:cNvPr>
          <p:cNvSpPr txBox="1"/>
          <p:nvPr/>
        </p:nvSpPr>
        <p:spPr>
          <a:xfrm>
            <a:off x="9313200" y="2576637"/>
            <a:ext cx="1804725" cy="40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server workload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3DB3311-6E20-77E6-DC21-442FFB2C154B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9CFBFA0-503C-F146-B048-A3B5F47B3E3C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917A93A-71A1-FB29-2CBE-19DE52C9E92E}"/>
              </a:ext>
            </a:extLst>
          </p:cNvPr>
          <p:cNvSpPr txBox="1"/>
          <p:nvPr/>
        </p:nvSpPr>
        <p:spPr>
          <a:xfrm>
            <a:off x="2308424" y="3098448"/>
            <a:ext cx="562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?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D3878F-EA07-BD1A-F667-794BCD570FCA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7E4C7988-6555-C9D3-FA51-D599C891D64D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85A481B8-4C59-6072-43C0-2F19E5733D9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35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AAD5E-3E39-83B6-E9E8-9B2F82AD4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72F4E0D-63E4-CBC5-577E-67F802E30855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How Online Query Works ?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CC28317-15F9-090F-8FA2-1C8A40359B79}"/>
              </a:ext>
            </a:extLst>
          </p:cNvPr>
          <p:cNvCxnSpPr>
            <a:cxnSpLocks/>
          </p:cNvCxnSpPr>
          <p:nvPr/>
        </p:nvCxnSpPr>
        <p:spPr>
          <a:xfrm flipV="1">
            <a:off x="3533886" y="3442256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8CB21C7-B357-7C84-F07F-DB79887C3D26}"/>
              </a:ext>
            </a:extLst>
          </p:cNvPr>
          <p:cNvCxnSpPr>
            <a:cxnSpLocks/>
          </p:cNvCxnSpPr>
          <p:nvPr/>
        </p:nvCxnSpPr>
        <p:spPr>
          <a:xfrm flipH="1">
            <a:off x="3518051" y="3301737"/>
            <a:ext cx="1439116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9ACC914E-6F68-4DF6-52B4-BD4ED54337D9}"/>
              </a:ext>
            </a:extLst>
          </p:cNvPr>
          <p:cNvSpPr/>
          <p:nvPr/>
        </p:nvSpPr>
        <p:spPr>
          <a:xfrm>
            <a:off x="3813579" y="3148557"/>
            <a:ext cx="870759" cy="42963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Query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BBCDFD-2B33-79BC-3DD6-E521D1105E99}"/>
              </a:ext>
            </a:extLst>
          </p:cNvPr>
          <p:cNvSpPr txBox="1"/>
          <p:nvPr/>
        </p:nvSpPr>
        <p:spPr>
          <a:xfrm>
            <a:off x="6401958" y="1650213"/>
            <a:ext cx="4636167" cy="735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Need Equation: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66939242-B5DA-DEFB-C387-C7119C5741A4}"/>
              </a:ext>
            </a:extLst>
          </p:cNvPr>
          <p:cNvSpPr/>
          <p:nvPr/>
        </p:nvSpPr>
        <p:spPr>
          <a:xfrm rot="5400000">
            <a:off x="9066921" y="1446458"/>
            <a:ext cx="138918" cy="206756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3F163A-9007-CBFF-BCCC-4C80CA650C4C}"/>
              </a:ext>
            </a:extLst>
          </p:cNvPr>
          <p:cNvSpPr txBox="1"/>
          <p:nvPr/>
        </p:nvSpPr>
        <p:spPr>
          <a:xfrm>
            <a:off x="6416192" y="3034394"/>
            <a:ext cx="5479385" cy="1069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Asking </a:t>
            </a:r>
            <a:r>
              <a:rPr lang="en-US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to compute this is the same as revealing: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I am not interest in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I am only interest in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[ 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DF7280AC-4FC0-2A63-79BE-060A5104F582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5FD2583A-DB31-94BB-E3B8-FBE963164D1F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AA1C04D5-8342-2D19-AEDE-6342FB5E02C1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5" name="Graphic 54" descr="Database outline">
            <a:extLst>
              <a:ext uri="{FF2B5EF4-FFF2-40B4-BE49-F238E27FC236}">
                <a16:creationId xmlns:a16="http://schemas.microsoft.com/office/drawing/2014/main" id="{8720E397-5155-3BC9-23B1-E086AB0F2E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pic>
        <p:nvPicPr>
          <p:cNvPr id="57" name="Graphic 56" descr="Database outline">
            <a:extLst>
              <a:ext uri="{FF2B5EF4-FFF2-40B4-BE49-F238E27FC236}">
                <a16:creationId xmlns:a16="http://schemas.microsoft.com/office/drawing/2014/main" id="{F8AA69F9-F04E-44F3-823F-BC3D995E4C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pic>
        <p:nvPicPr>
          <p:cNvPr id="59" name="Graphic 58" descr="Programmer male outline">
            <a:extLst>
              <a:ext uri="{FF2B5EF4-FFF2-40B4-BE49-F238E27FC236}">
                <a16:creationId xmlns:a16="http://schemas.microsoft.com/office/drawing/2014/main" id="{B3F6C794-1732-7DE1-771A-652BB48A137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pic>
        <p:nvPicPr>
          <p:cNvPr id="67" name="Picture 66" descr="\documentclass{article}&#10;\usepackage{amsmath}&#10;\pagestyle{empty}&#10;\begin{document}&#10;&#10;&#10;\noindent&#10;$\mathcal{O}(\sqrt N )$&#10;&#10;&#10;\end{document}" title="IguanaTex Bitmap Display">
            <a:extLst>
              <a:ext uri="{FF2B5EF4-FFF2-40B4-BE49-F238E27FC236}">
                <a16:creationId xmlns:a16="http://schemas.microsoft.com/office/drawing/2014/main" id="{4C0F6349-2C25-DF74-7293-1526E63A226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8607295" y="2665491"/>
            <a:ext cx="715737" cy="268402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C7E75AC0-0AB6-949B-B02A-5585E58ECEAD}"/>
              </a:ext>
            </a:extLst>
          </p:cNvPr>
          <p:cNvSpPr txBox="1"/>
          <p:nvPr/>
        </p:nvSpPr>
        <p:spPr>
          <a:xfrm>
            <a:off x="9313200" y="2576637"/>
            <a:ext cx="1804725" cy="40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server workload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95CB1CA-0C5A-3BD1-CF62-2EE295C3943D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EFA8CDF-D7C5-14F6-D68F-11C9B5BFB5BC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365EF8-2FA5-EB60-D87B-C50C32AA2D36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8962E8BC-22D3-A9C5-B6F4-3ACB28CA8C5C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4A7C816F-C34B-00B0-F4DD-30CD4A8A71A0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989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D0B7A0-5F3F-AA3E-26ED-69FCB55C9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DC291C-BC2C-9E3E-8509-594FCE673C3C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How Online Query Works ?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7B2662A-B7CE-F9A5-2C6C-D51B413605E7}"/>
              </a:ext>
            </a:extLst>
          </p:cNvPr>
          <p:cNvCxnSpPr>
            <a:cxnSpLocks/>
          </p:cNvCxnSpPr>
          <p:nvPr/>
        </p:nvCxnSpPr>
        <p:spPr>
          <a:xfrm flipV="1">
            <a:off x="3533886" y="3442256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5095032-A72A-F858-7A0E-0A558BEE31DD}"/>
              </a:ext>
            </a:extLst>
          </p:cNvPr>
          <p:cNvCxnSpPr>
            <a:cxnSpLocks/>
          </p:cNvCxnSpPr>
          <p:nvPr/>
        </p:nvCxnSpPr>
        <p:spPr>
          <a:xfrm flipH="1">
            <a:off x="3518051" y="3301737"/>
            <a:ext cx="1439116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5735D6BE-EF18-8ABA-29BB-CA0DE5DA19F8}"/>
              </a:ext>
            </a:extLst>
          </p:cNvPr>
          <p:cNvSpPr/>
          <p:nvPr/>
        </p:nvSpPr>
        <p:spPr>
          <a:xfrm>
            <a:off x="3813579" y="3148557"/>
            <a:ext cx="870759" cy="42963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Query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F66500-463C-C470-AF6C-DB70A4B1E622}"/>
              </a:ext>
            </a:extLst>
          </p:cNvPr>
          <p:cNvSpPr txBox="1"/>
          <p:nvPr/>
        </p:nvSpPr>
        <p:spPr>
          <a:xfrm>
            <a:off x="6401958" y="1650213"/>
            <a:ext cx="4636167" cy="735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Need Equation: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A5ECD22C-8290-40DA-74E0-67887399A86A}"/>
              </a:ext>
            </a:extLst>
          </p:cNvPr>
          <p:cNvSpPr/>
          <p:nvPr/>
        </p:nvSpPr>
        <p:spPr>
          <a:xfrm rot="5400000">
            <a:off x="9066921" y="1446458"/>
            <a:ext cx="138918" cy="206756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59F7A9-98E0-585B-1B75-E2BB3FA3A0A3}"/>
              </a:ext>
            </a:extLst>
          </p:cNvPr>
          <p:cNvSpPr txBox="1"/>
          <p:nvPr/>
        </p:nvSpPr>
        <p:spPr>
          <a:xfrm>
            <a:off x="6416192" y="3034394"/>
            <a:ext cx="5479385" cy="1069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Asking </a:t>
            </a:r>
            <a:r>
              <a:rPr lang="en-US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to compute this is the same as revealing: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I am not interest in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I am only interest in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[ 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9EB8C4-517B-9715-AFCF-82CE23920917}"/>
              </a:ext>
            </a:extLst>
          </p:cNvPr>
          <p:cNvSpPr txBox="1"/>
          <p:nvPr/>
        </p:nvSpPr>
        <p:spPr>
          <a:xfrm>
            <a:off x="744502" y="5073828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Prior 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Solution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1095B0-DDAC-1C17-A7D3-669CAFC72BDD}"/>
              </a:ext>
            </a:extLst>
          </p:cNvPr>
          <p:cNvSpPr txBox="1"/>
          <p:nvPr/>
        </p:nvSpPr>
        <p:spPr>
          <a:xfrm>
            <a:off x="1938498" y="4505844"/>
            <a:ext cx="7177991" cy="7373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Randomly puncture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which may not correctly remove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  <a:sym typeface="Wingdings" pitchFamily="2" charset="2"/>
              </a:rPr>
              <a:t>=&gt; Run multiple protocol for negligible probability of failure</a:t>
            </a:r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1AA0D02-600A-787E-B7FF-87BA85262869}"/>
              </a:ext>
            </a:extLst>
          </p:cNvPr>
          <p:cNvGrpSpPr/>
          <p:nvPr/>
        </p:nvGrpSpPr>
        <p:grpSpPr>
          <a:xfrm>
            <a:off x="1938498" y="5501809"/>
            <a:ext cx="7151381" cy="802240"/>
            <a:chOff x="5649543" y="5737966"/>
            <a:chExt cx="7151381" cy="80224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516507-4AF3-7C0B-B35C-84B1A13545BE}"/>
                </a:ext>
              </a:extLst>
            </p:cNvPr>
            <p:cNvSpPr txBox="1"/>
            <p:nvPr/>
          </p:nvSpPr>
          <p:spPr>
            <a:xfrm>
              <a:off x="5649543" y="5802825"/>
              <a:ext cx="7151381" cy="73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>
                  <a:latin typeface="Cambria Math" panose="02040503050406030204" pitchFamily="18" charset="0"/>
                  <a:ea typeface="Cambria Math" panose="02040503050406030204" pitchFamily="18" charset="0"/>
                </a:rPr>
                <a:t>Send </a:t>
              </a:r>
              <a:r>
                <a:rPr lang="en-US" b="1">
                  <a:latin typeface="Cambria Math" panose="02040503050406030204" pitchFamily="18" charset="0"/>
                  <a:ea typeface="Cambria Math" panose="02040503050406030204" pitchFamily="18" charset="0"/>
                </a:rPr>
                <a:t>[    </a:t>
              </a:r>
              <a:r>
                <a:rPr lang="en-US" b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</a:t>
              </a:r>
              <a:r>
                <a:rPr lang="en-US" b="1" baseline="-2500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4</a:t>
              </a:r>
              <a:r>
                <a:rPr lang="en-US" b="1">
                  <a:solidFill>
                    <a:srgbClr val="92D05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   </a:t>
              </a:r>
              <a:r>
                <a:rPr lang="en-US" b="1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</a:t>
              </a:r>
              <a:r>
                <a:rPr lang="en-US" b="1" baseline="-2500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10</a:t>
              </a:r>
              <a:r>
                <a:rPr lang="en-US" b="1">
                  <a:solidFill>
                    <a:srgbClr val="92D05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  </a:t>
              </a:r>
              <a:r>
                <a:rPr lang="en-US" b="1">
                  <a:solidFill>
                    <a:srgbClr val="0070C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F</a:t>
              </a:r>
              <a:r>
                <a:rPr lang="en-US" b="1" baseline="-25000">
                  <a:solidFill>
                    <a:srgbClr val="0070C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16</a:t>
              </a:r>
              <a:r>
                <a:rPr lang="en-US" b="1">
                  <a:latin typeface="Cambria Math" panose="02040503050406030204" pitchFamily="18" charset="0"/>
                  <a:ea typeface="Cambria Math" panose="02040503050406030204" pitchFamily="18" charset="0"/>
                </a:rPr>
                <a:t>   ]</a:t>
              </a:r>
              <a:r>
                <a:rPr lang="en-US">
                  <a:latin typeface="Cambria Math" panose="02040503050406030204" pitchFamily="18" charset="0"/>
                  <a:ea typeface="Cambria Math" panose="02040503050406030204" pitchFamily="18" charset="0"/>
                </a:rPr>
                <a:t> as offsets. Server guesses the puncture position</a:t>
              </a:r>
              <a:br>
                <a:rPr lang="en-US">
                  <a:latin typeface="Cambria Math" panose="02040503050406030204" pitchFamily="18" charset="0"/>
                  <a:ea typeface="Cambria Math" panose="02040503050406030204" pitchFamily="18" charset="0"/>
                </a:rPr>
              </a:br>
              <a:r>
                <a:rPr lang="en-US">
                  <a:latin typeface="Cambria Math" panose="02040503050406030204" pitchFamily="18" charset="0"/>
                  <a:ea typeface="Cambria Math" panose="02040503050406030204" pitchFamily="18" charset="0"/>
                  <a:sym typeface="Wingdings" pitchFamily="2" charset="2"/>
                </a:rPr>
                <a:t>=&gt;           response bandwidth for         equation guesses</a:t>
              </a:r>
              <a:endParaRPr lang="en-US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pic>
          <p:nvPicPr>
            <p:cNvPr id="42" name="Picture 41" descr="\documentclass{article}&#10;\usepackage{amsmath}&#10;\pagestyle{empty}&#10;\begin{document}&#10;&#10;&#10;$\sqrt N$&#10;&#10;&#10;\end{document}" title="IguanaTex Bitmap Display">
              <a:extLst>
                <a:ext uri="{FF2B5EF4-FFF2-40B4-BE49-F238E27FC236}">
                  <a16:creationId xmlns:a16="http://schemas.microsoft.com/office/drawing/2014/main" id="{370A6DE9-4523-196D-92CC-EB969D3553BB}"/>
                </a:ext>
              </a:extLst>
            </p:cNvPr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7"/>
            <a:stretch>
              <a:fillRect/>
            </a:stretch>
          </p:blipFill>
          <p:spPr>
            <a:xfrm>
              <a:off x="6237983" y="6248406"/>
              <a:ext cx="356842" cy="209907"/>
            </a:xfrm>
            <a:prstGeom prst="rect">
              <a:avLst/>
            </a:prstGeom>
          </p:spPr>
        </p:pic>
        <p:pic>
          <p:nvPicPr>
            <p:cNvPr id="43" name="Picture 42" descr="\documentclass{article}&#10;\usepackage{amsmath}&#10;\pagestyle{empty}&#10;\begin{document}&#10;&#10;&#10;$\sqrt N$&#10;&#10;&#10;\end{document}" title="IguanaTex Bitmap Display">
              <a:extLst>
                <a:ext uri="{FF2B5EF4-FFF2-40B4-BE49-F238E27FC236}">
                  <a16:creationId xmlns:a16="http://schemas.microsoft.com/office/drawing/2014/main" id="{36A2D408-5C93-1A16-3ECB-C3918CEAF412}"/>
                </a:ext>
              </a:extLst>
            </p:cNvPr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7"/>
            <a:stretch>
              <a:fillRect/>
            </a:stretch>
          </p:blipFill>
          <p:spPr>
            <a:xfrm>
              <a:off x="9034502" y="6241093"/>
              <a:ext cx="356842" cy="209907"/>
            </a:xfrm>
            <a:prstGeom prst="rect">
              <a:avLst/>
            </a:prstGeom>
          </p:spPr>
        </p:pic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1E6AF030-C51E-4C36-7AEF-0057D6311256}"/>
                </a:ext>
              </a:extLst>
            </p:cNvPr>
            <p:cNvCxnSpPr>
              <a:cxnSpLocks/>
            </p:cNvCxnSpPr>
            <p:nvPr/>
          </p:nvCxnSpPr>
          <p:spPr>
            <a:xfrm>
              <a:off x="6498498" y="5741385"/>
              <a:ext cx="0" cy="22860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F9CBA4E8-0768-D771-8D09-ECD54D56701A}"/>
                </a:ext>
              </a:extLst>
            </p:cNvPr>
            <p:cNvCxnSpPr>
              <a:cxnSpLocks/>
            </p:cNvCxnSpPr>
            <p:nvPr/>
          </p:nvCxnSpPr>
          <p:spPr>
            <a:xfrm>
              <a:off x="6914889" y="5741385"/>
              <a:ext cx="0" cy="22860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F578AF89-4846-F339-4627-BF495BC3CD7B}"/>
                </a:ext>
              </a:extLst>
            </p:cNvPr>
            <p:cNvCxnSpPr>
              <a:cxnSpLocks/>
            </p:cNvCxnSpPr>
            <p:nvPr/>
          </p:nvCxnSpPr>
          <p:spPr>
            <a:xfrm>
              <a:off x="7345013" y="5737966"/>
              <a:ext cx="0" cy="22860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DEFEBDD9-FE0F-58A9-EC07-429A8C8440B4}"/>
                </a:ext>
              </a:extLst>
            </p:cNvPr>
            <p:cNvCxnSpPr>
              <a:cxnSpLocks/>
            </p:cNvCxnSpPr>
            <p:nvPr/>
          </p:nvCxnSpPr>
          <p:spPr>
            <a:xfrm>
              <a:off x="7765449" y="5737966"/>
              <a:ext cx="0" cy="22860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77F06D09-2EDC-7C5C-450D-6A936CC9CC67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9FF8D8D7-C2E7-AC73-4232-666C0DD5F0DB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00F3E93E-4717-AACF-7CD2-011FACEA0083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5" name="Graphic 54" descr="Database outline">
            <a:extLst>
              <a:ext uri="{FF2B5EF4-FFF2-40B4-BE49-F238E27FC236}">
                <a16:creationId xmlns:a16="http://schemas.microsoft.com/office/drawing/2014/main" id="{C6A87F02-3624-9432-2585-681FBEC08E8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pic>
        <p:nvPicPr>
          <p:cNvPr id="57" name="Graphic 56" descr="Database outline">
            <a:extLst>
              <a:ext uri="{FF2B5EF4-FFF2-40B4-BE49-F238E27FC236}">
                <a16:creationId xmlns:a16="http://schemas.microsoft.com/office/drawing/2014/main" id="{C79BD7BF-4937-9FBF-7274-59EB8F0DC3E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pic>
        <p:nvPicPr>
          <p:cNvPr id="59" name="Graphic 58" descr="Programmer male outline">
            <a:extLst>
              <a:ext uri="{FF2B5EF4-FFF2-40B4-BE49-F238E27FC236}">
                <a16:creationId xmlns:a16="http://schemas.microsoft.com/office/drawing/2014/main" id="{B84A4949-B393-98A4-D39E-AEFD59742F7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pic>
        <p:nvPicPr>
          <p:cNvPr id="67" name="Picture 66" descr="\documentclass{article}&#10;\usepackage{amsmath}&#10;\pagestyle{empty}&#10;\begin{document}&#10;&#10;&#10;\noindent&#10;$\mathcal{O}(\sqrt N )$&#10;&#10;&#10;\end{document}" title="IguanaTex Bitmap Display">
            <a:extLst>
              <a:ext uri="{FF2B5EF4-FFF2-40B4-BE49-F238E27FC236}">
                <a16:creationId xmlns:a16="http://schemas.microsoft.com/office/drawing/2014/main" id="{130DEDCA-1718-2C2A-FA3D-BFD60829986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8607295" y="2665491"/>
            <a:ext cx="715737" cy="268402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6FEC7EAE-C5D6-A5AA-1906-F4FFF8B667FA}"/>
              </a:ext>
            </a:extLst>
          </p:cNvPr>
          <p:cNvSpPr txBox="1"/>
          <p:nvPr/>
        </p:nvSpPr>
        <p:spPr>
          <a:xfrm>
            <a:off x="9313200" y="2576637"/>
            <a:ext cx="1804725" cy="403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server workload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96EE48-E476-B041-E9AB-E6EEDD4D39A9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3E98610-F37B-CF16-2EF4-703CC30E0E71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880EEA-0239-D809-EC9F-F2733ADB3790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48CA9030-2360-3AB0-7E99-7301D485A90A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3813FEDC-8FA7-C624-D8A0-1ACB183076CF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371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61BA-73D0-B002-42D2-058A796681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E0A4E6-42F7-8668-15C1-9C6B508D2782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Our Protocol - PIREX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221C558-4810-631C-A655-0E7BA5FE4E7C}"/>
              </a:ext>
            </a:extLst>
          </p:cNvPr>
          <p:cNvCxnSpPr>
            <a:cxnSpLocks/>
          </p:cNvCxnSpPr>
          <p:nvPr/>
        </p:nvCxnSpPr>
        <p:spPr>
          <a:xfrm>
            <a:off x="3487406" y="3137455"/>
            <a:ext cx="1479921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6D1CE0E-DF9D-A03E-57C4-1070968F5070}"/>
              </a:ext>
            </a:extLst>
          </p:cNvPr>
          <p:cNvSpPr txBox="1"/>
          <p:nvPr/>
        </p:nvSpPr>
        <p:spPr>
          <a:xfrm>
            <a:off x="6402286" y="1649231"/>
            <a:ext cx="4636167" cy="735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Modified:   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710230-81EB-C5AB-569B-ECE0B1452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095407"/>
              </p:ext>
            </p:extLst>
          </p:nvPr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8C24EEF-6D99-81E1-4BEC-FCCB82EAFDB7}"/>
              </a:ext>
            </a:extLst>
          </p:cNvPr>
          <p:cNvCxnSpPr>
            <a:cxnSpLocks/>
          </p:cNvCxnSpPr>
          <p:nvPr/>
        </p:nvCxnSpPr>
        <p:spPr>
          <a:xfrm flipH="1">
            <a:off x="1293974" y="3137455"/>
            <a:ext cx="1483860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F3E60C8-57B2-9F89-4976-323EAEA769D8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pic>
        <p:nvPicPr>
          <p:cNvPr id="39" name="Graphic 38" descr="Database outline">
            <a:extLst>
              <a:ext uri="{FF2B5EF4-FFF2-40B4-BE49-F238E27FC236}">
                <a16:creationId xmlns:a16="http://schemas.microsoft.com/office/drawing/2014/main" id="{57245141-3A40-D527-9055-D729AD8C5B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3593FC8-5256-E72C-55EA-34F8F1600749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1" name="Graphic 40" descr="Database outline">
            <a:extLst>
              <a:ext uri="{FF2B5EF4-FFF2-40B4-BE49-F238E27FC236}">
                <a16:creationId xmlns:a16="http://schemas.microsoft.com/office/drawing/2014/main" id="{EEE518E8-686E-65AD-6F68-4057510522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97E2927A-24AC-8E68-DF6E-C41AAFB4D70B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46" name="Graphic 45" descr="Programmer male outline">
            <a:extLst>
              <a:ext uri="{FF2B5EF4-FFF2-40B4-BE49-F238E27FC236}">
                <a16:creationId xmlns:a16="http://schemas.microsoft.com/office/drawing/2014/main" id="{9BF509F8-7776-1F70-68E6-E2B11AAE920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E19FF8B0-2F48-A06E-3B4B-1912C266852B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D1FA688-64C0-B215-5D15-B23715EC4227}"/>
              </a:ext>
            </a:extLst>
          </p:cNvPr>
          <p:cNvSpPr txBox="1"/>
          <p:nvPr/>
        </p:nvSpPr>
        <p:spPr>
          <a:xfrm>
            <a:off x="3923071" y="3649057"/>
            <a:ext cx="2219689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(modified)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918413-033D-BC52-BAA1-2E3EA88E5EA4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21AED8B5-FEB9-132D-0A48-F050397C6831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C130B3F3-0A00-FDBC-6C7D-7124A26F2E4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60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4F58F-B418-A8EF-FC72-7703FF4DB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9E4A4D9-215C-E583-3009-E7A4C086930A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Our Protocol - PIREX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101CE8F-6FDB-A592-33C8-2BCF5616BEC5}"/>
              </a:ext>
            </a:extLst>
          </p:cNvPr>
          <p:cNvCxnSpPr>
            <a:cxnSpLocks/>
          </p:cNvCxnSpPr>
          <p:nvPr/>
        </p:nvCxnSpPr>
        <p:spPr>
          <a:xfrm>
            <a:off x="3487406" y="3137455"/>
            <a:ext cx="1479921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395B2B5-26E0-B66A-91D7-BA5F15AECA47}"/>
              </a:ext>
            </a:extLst>
          </p:cNvPr>
          <p:cNvSpPr txBox="1"/>
          <p:nvPr/>
        </p:nvSpPr>
        <p:spPr>
          <a:xfrm>
            <a:off x="6402286" y="1649231"/>
            <a:ext cx="4636167" cy="1067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Modified:   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Required: 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8BD0A08-C2C6-51E2-0FA4-20787263EADB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9AF6B05-0A38-6331-C362-AE41D4CD961B}"/>
              </a:ext>
            </a:extLst>
          </p:cNvPr>
          <p:cNvSpPr txBox="1"/>
          <p:nvPr/>
        </p:nvSpPr>
        <p:spPr>
          <a:xfrm>
            <a:off x="3923071" y="3649057"/>
            <a:ext cx="2219689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(modified)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63E7EA4-4730-304F-7104-4E79AD66D12B}"/>
              </a:ext>
            </a:extLst>
          </p:cNvPr>
          <p:cNvCxnSpPr>
            <a:cxnSpLocks/>
          </p:cNvCxnSpPr>
          <p:nvPr/>
        </p:nvCxnSpPr>
        <p:spPr>
          <a:xfrm flipH="1">
            <a:off x="1293974" y="3137455"/>
            <a:ext cx="1483860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3A42546-25F2-6520-949C-491364D248F6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pic>
        <p:nvPicPr>
          <p:cNvPr id="39" name="Graphic 38" descr="Database outline">
            <a:extLst>
              <a:ext uri="{FF2B5EF4-FFF2-40B4-BE49-F238E27FC236}">
                <a16:creationId xmlns:a16="http://schemas.microsoft.com/office/drawing/2014/main" id="{663625DE-3327-6A54-FF42-21A0F2E951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1F198852-8676-8560-8022-6457D78177BA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1" name="Graphic 40" descr="Database outline">
            <a:extLst>
              <a:ext uri="{FF2B5EF4-FFF2-40B4-BE49-F238E27FC236}">
                <a16:creationId xmlns:a16="http://schemas.microsoft.com/office/drawing/2014/main" id="{08C67853-C813-D9BB-C04E-44C39A9BC6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AC964E7A-498C-3E8F-624D-5D6782E68876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46" name="Graphic 45" descr="Programmer male outline">
            <a:extLst>
              <a:ext uri="{FF2B5EF4-FFF2-40B4-BE49-F238E27FC236}">
                <a16:creationId xmlns:a16="http://schemas.microsoft.com/office/drawing/2014/main" id="{8F7C35FA-AD11-97E8-FEFC-62D1EBC6E70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6B0B84DE-FE91-1DDE-8488-EF082C9D305E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44E5B0-9A00-1232-DD44-1DEDAA05CC77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6440CCE1-F359-011B-0B69-FDA46296B506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3FE1C12D-33F2-A55C-161E-8DB9E69969E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825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71EAE8-6932-CA3C-C058-11C8AD0C4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68224F-07DA-135B-16B8-2D644F9E0122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Our Protocol - PIREX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34862C9-847A-CD44-CFB5-D30C149DE15E}"/>
              </a:ext>
            </a:extLst>
          </p:cNvPr>
          <p:cNvCxnSpPr>
            <a:cxnSpLocks/>
          </p:cNvCxnSpPr>
          <p:nvPr/>
        </p:nvCxnSpPr>
        <p:spPr>
          <a:xfrm>
            <a:off x="3487406" y="3137455"/>
            <a:ext cx="1479921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F42AACA-2747-0F46-A557-D3605066D74B}"/>
              </a:ext>
            </a:extLst>
          </p:cNvPr>
          <p:cNvSpPr txBox="1"/>
          <p:nvPr/>
        </p:nvSpPr>
        <p:spPr>
          <a:xfrm>
            <a:off x="6402286" y="1649231"/>
            <a:ext cx="4636167" cy="1067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Modified:   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Required: 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9100C7-57EE-BE7A-3A95-694C54B4AF9D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99A642A-56EB-8659-1A7E-8C472D9C6190}"/>
              </a:ext>
            </a:extLst>
          </p:cNvPr>
          <p:cNvSpPr txBox="1"/>
          <p:nvPr/>
        </p:nvSpPr>
        <p:spPr>
          <a:xfrm>
            <a:off x="6499135" y="2958513"/>
            <a:ext cx="4636167" cy="7355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We can craft two additional patching queries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to instantly and privately retrieve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US" sz="18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251418-EF71-E53F-3563-0656F3F7EFAC}"/>
              </a:ext>
            </a:extLst>
          </p:cNvPr>
          <p:cNvSpPr txBox="1"/>
          <p:nvPr/>
        </p:nvSpPr>
        <p:spPr>
          <a:xfrm>
            <a:off x="3923071" y="3649057"/>
            <a:ext cx="2219689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(modified)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80E6249-CE09-053E-70FA-DFE93021A893}"/>
              </a:ext>
            </a:extLst>
          </p:cNvPr>
          <p:cNvCxnSpPr>
            <a:cxnSpLocks/>
          </p:cNvCxnSpPr>
          <p:nvPr/>
        </p:nvCxnSpPr>
        <p:spPr>
          <a:xfrm flipH="1">
            <a:off x="1293974" y="3137455"/>
            <a:ext cx="1483860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F328D3B-C8F4-A3BF-22D5-EA727B43C6C4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77A24BA-9A38-EA90-CC8C-4DCB75E0F2DD}"/>
              </a:ext>
            </a:extLst>
          </p:cNvPr>
          <p:cNvSpPr txBox="1"/>
          <p:nvPr/>
        </p:nvSpPr>
        <p:spPr>
          <a:xfrm>
            <a:off x="6695753" y="3939332"/>
            <a:ext cx="471302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1. Define a random logical database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2. Generate two random subsets of identifiers 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such that their symmetric difference is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D293D1C5-659B-7EB5-DA30-E667AC852AF3}"/>
              </a:ext>
            </a:extLst>
          </p:cNvPr>
          <p:cNvGraphicFramePr>
            <a:graphicFrameLocks noGrp="1"/>
          </p:cNvGraphicFramePr>
          <p:nvPr/>
        </p:nvGraphicFramePr>
        <p:xfrm>
          <a:off x="7324787" y="4363867"/>
          <a:ext cx="187452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49087018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68245782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14278268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434380184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0037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D8DFC5C1-CFA5-CC8C-3880-663AD78FBCB9}"/>
              </a:ext>
            </a:extLst>
          </p:cNvPr>
          <p:cNvSpPr txBox="1"/>
          <p:nvPr/>
        </p:nvSpPr>
        <p:spPr>
          <a:xfrm>
            <a:off x="6935327" y="5626113"/>
            <a:ext cx="2219689" cy="589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E00377B-81BD-84F2-8B35-7A3B56C069D2}"/>
              </a:ext>
            </a:extLst>
          </p:cNvPr>
          <p:cNvSpPr txBox="1"/>
          <p:nvPr/>
        </p:nvSpPr>
        <p:spPr>
          <a:xfrm>
            <a:off x="8710209" y="5628080"/>
            <a:ext cx="2219689" cy="589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pic>
        <p:nvPicPr>
          <p:cNvPr id="39" name="Graphic 38" descr="Database outline">
            <a:extLst>
              <a:ext uri="{FF2B5EF4-FFF2-40B4-BE49-F238E27FC236}">
                <a16:creationId xmlns:a16="http://schemas.microsoft.com/office/drawing/2014/main" id="{E83DF529-A902-7FB2-7ED1-4E2C414511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CFCF83E6-141D-005A-C351-BE14BD324D32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1" name="Graphic 40" descr="Database outline">
            <a:extLst>
              <a:ext uri="{FF2B5EF4-FFF2-40B4-BE49-F238E27FC236}">
                <a16:creationId xmlns:a16="http://schemas.microsoft.com/office/drawing/2014/main" id="{A87C18CC-4531-90CD-111D-BF96F837DB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18658726-9CFF-42EE-3851-98BB01B98944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46" name="Graphic 45" descr="Programmer male outline">
            <a:extLst>
              <a:ext uri="{FF2B5EF4-FFF2-40B4-BE49-F238E27FC236}">
                <a16:creationId xmlns:a16="http://schemas.microsoft.com/office/drawing/2014/main" id="{1A6ECEA4-3E17-E6E1-CC1B-3D8D285CABD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AC1E1A4F-2D08-CC1B-95BB-59BEA2252D61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CEB8B3-A15D-41F7-1240-56047A9AB895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4DF4DCB0-4102-F457-9DD9-F0ACBA8DB692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58C639A3-AB02-978B-9377-78992E32B5DF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8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A52825-047B-530D-2B28-5CD1CE11F998}"/>
              </a:ext>
            </a:extLst>
          </p:cNvPr>
          <p:cNvSpPr txBox="1"/>
          <p:nvPr/>
        </p:nvSpPr>
        <p:spPr>
          <a:xfrm>
            <a:off x="2123090" y="15314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589AF7-0B65-6DAF-BCFD-4C87EF69FEFB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Risks When Retrieving From Public Database</a:t>
            </a:r>
          </a:p>
        </p:txBody>
      </p:sp>
      <p:pic>
        <p:nvPicPr>
          <p:cNvPr id="7" name="Graphic 6" descr="Database outline">
            <a:extLst>
              <a:ext uri="{FF2B5EF4-FFF2-40B4-BE49-F238E27FC236}">
                <a16:creationId xmlns:a16="http://schemas.microsoft.com/office/drawing/2014/main" id="{26CAF2C8-84B2-7845-A33C-F2F5664E2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4963" y="1900786"/>
            <a:ext cx="1416776" cy="1443844"/>
          </a:xfrm>
          <a:prstGeom prst="rect">
            <a:avLst/>
          </a:prstGeom>
        </p:spPr>
      </p:pic>
      <p:pic>
        <p:nvPicPr>
          <p:cNvPr id="8" name="Graphic 7" descr="Programmer male outline">
            <a:extLst>
              <a:ext uri="{FF2B5EF4-FFF2-40B4-BE49-F238E27FC236}">
                <a16:creationId xmlns:a16="http://schemas.microsoft.com/office/drawing/2014/main" id="{3E155866-35A5-DC30-0CB4-BC261E4C4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300" y="1900786"/>
            <a:ext cx="1443844" cy="14438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EF57520-AF12-0D9A-40C0-50EAA477F302}"/>
              </a:ext>
            </a:extLst>
          </p:cNvPr>
          <p:cNvSpPr txBox="1"/>
          <p:nvPr/>
        </p:nvSpPr>
        <p:spPr>
          <a:xfrm>
            <a:off x="8700565" y="2021191"/>
            <a:ext cx="20393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Health Database: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Drug Events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Drug Labels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Clinical Trials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CF1EC8-4450-704F-430D-B86548872A56}"/>
              </a:ext>
            </a:extLst>
          </p:cNvPr>
          <p:cNvSpPr txBox="1"/>
          <p:nvPr/>
        </p:nvSpPr>
        <p:spPr>
          <a:xfrm>
            <a:off x="2123090" y="4269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11" name="Graphic 10" descr="Database outline">
            <a:extLst>
              <a:ext uri="{FF2B5EF4-FFF2-40B4-BE49-F238E27FC236}">
                <a16:creationId xmlns:a16="http://schemas.microsoft.com/office/drawing/2014/main" id="{77016C53-D9E0-BAD4-5718-1ACB4DA915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4963" y="4639070"/>
            <a:ext cx="1416776" cy="1443844"/>
          </a:xfrm>
          <a:prstGeom prst="rect">
            <a:avLst/>
          </a:prstGeom>
        </p:spPr>
      </p:pic>
      <p:pic>
        <p:nvPicPr>
          <p:cNvPr id="12" name="Graphic 11" descr="Programmer male outline">
            <a:extLst>
              <a:ext uri="{FF2B5EF4-FFF2-40B4-BE49-F238E27FC236}">
                <a16:creationId xmlns:a16="http://schemas.microsoft.com/office/drawing/2014/main" id="{4F7128C4-F2C4-C685-047E-C45E748019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300" y="4639070"/>
            <a:ext cx="1443844" cy="14438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F4C1E72-00D1-DE27-B563-8F2B76D39DAA}"/>
              </a:ext>
            </a:extLst>
          </p:cNvPr>
          <p:cNvSpPr txBox="1"/>
          <p:nvPr/>
        </p:nvSpPr>
        <p:spPr>
          <a:xfrm>
            <a:off x="8700565" y="4759475"/>
            <a:ext cx="21921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Media Database: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Music Tracks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Video Preference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6EEE11E-9040-880F-CEA3-F52A07F8D003}"/>
              </a:ext>
            </a:extLst>
          </p:cNvPr>
          <p:cNvCxnSpPr/>
          <p:nvPr/>
        </p:nvCxnSpPr>
        <p:spPr>
          <a:xfrm>
            <a:off x="2406144" y="2605543"/>
            <a:ext cx="47025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35B20A5-8F29-9DB2-5EA5-61745A1618C2}"/>
              </a:ext>
            </a:extLst>
          </p:cNvPr>
          <p:cNvCxnSpPr/>
          <p:nvPr/>
        </p:nvCxnSpPr>
        <p:spPr>
          <a:xfrm>
            <a:off x="2406144" y="5402821"/>
            <a:ext cx="47025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57C21AD-F8E0-8B2F-70C6-03270D7F409B}"/>
              </a:ext>
            </a:extLst>
          </p:cNvPr>
          <p:cNvCxnSpPr/>
          <p:nvPr/>
        </p:nvCxnSpPr>
        <p:spPr>
          <a:xfrm>
            <a:off x="2406144" y="2895595"/>
            <a:ext cx="4702579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862CC38-C57A-4E2F-3F51-8F8BCC211842}"/>
              </a:ext>
            </a:extLst>
          </p:cNvPr>
          <p:cNvCxnSpPr/>
          <p:nvPr/>
        </p:nvCxnSpPr>
        <p:spPr>
          <a:xfrm>
            <a:off x="2406144" y="5673208"/>
            <a:ext cx="4702579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995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5B01F-DB5D-DD1B-8B80-33B55F4E2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E2CE1F-92A0-9D70-B825-852AAF74D751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Our Protocol - PIREX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906C9A8-F506-85D2-18C3-3286534F989B}"/>
              </a:ext>
            </a:extLst>
          </p:cNvPr>
          <p:cNvCxnSpPr>
            <a:cxnSpLocks/>
          </p:cNvCxnSpPr>
          <p:nvPr/>
        </p:nvCxnSpPr>
        <p:spPr>
          <a:xfrm>
            <a:off x="3487406" y="3137455"/>
            <a:ext cx="1479921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AB4CB7E-02E5-E9E5-9B24-46E3EB58E548}"/>
              </a:ext>
            </a:extLst>
          </p:cNvPr>
          <p:cNvSpPr txBox="1"/>
          <p:nvPr/>
        </p:nvSpPr>
        <p:spPr>
          <a:xfrm>
            <a:off x="6402286" y="1649231"/>
            <a:ext cx="4636167" cy="1067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Modified:   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Required: 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2BA0C59-A0CE-14CB-16A1-22D286091F74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03BEB58-B525-F55E-6BC3-62DA02543D8F}"/>
              </a:ext>
            </a:extLst>
          </p:cNvPr>
          <p:cNvSpPr txBox="1"/>
          <p:nvPr/>
        </p:nvSpPr>
        <p:spPr>
          <a:xfrm>
            <a:off x="6499135" y="2958513"/>
            <a:ext cx="4636167" cy="7355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We can craft two additional patching queries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to instantly and privately retrieve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US" sz="18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CC685F-2ED2-CE95-1F4E-594EDDE82B30}"/>
              </a:ext>
            </a:extLst>
          </p:cNvPr>
          <p:cNvSpPr txBox="1"/>
          <p:nvPr/>
        </p:nvSpPr>
        <p:spPr>
          <a:xfrm>
            <a:off x="3923071" y="3649057"/>
            <a:ext cx="2219689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(modified)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3567B9-6687-2833-AFDE-2743FE2768DD}"/>
              </a:ext>
            </a:extLst>
          </p:cNvPr>
          <p:cNvCxnSpPr>
            <a:cxnSpLocks/>
          </p:cNvCxnSpPr>
          <p:nvPr/>
        </p:nvCxnSpPr>
        <p:spPr>
          <a:xfrm flipH="1">
            <a:off x="1293974" y="3137455"/>
            <a:ext cx="1483860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FBF1D2F-84F1-96D8-1F19-F88ACB5132E7}"/>
              </a:ext>
            </a:extLst>
          </p:cNvPr>
          <p:cNvSpPr txBox="1"/>
          <p:nvPr/>
        </p:nvSpPr>
        <p:spPr>
          <a:xfrm>
            <a:off x="3923071" y="4478856"/>
            <a:ext cx="2219689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(patching)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F031557-1B4B-5D4E-736B-2CA40DC37488}"/>
              </a:ext>
            </a:extLst>
          </p:cNvPr>
          <p:cNvSpPr txBox="1"/>
          <p:nvPr/>
        </p:nvSpPr>
        <p:spPr>
          <a:xfrm>
            <a:off x="192317" y="4489448"/>
            <a:ext cx="2219689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(patching)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E19C661-5277-3B56-82FB-1EC850335684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E66CB02-518B-DFDD-067C-C0C5C84AE870}"/>
              </a:ext>
            </a:extLst>
          </p:cNvPr>
          <p:cNvSpPr txBox="1"/>
          <p:nvPr/>
        </p:nvSpPr>
        <p:spPr>
          <a:xfrm>
            <a:off x="6695753" y="3939332"/>
            <a:ext cx="471302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1. Define a random logical database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2. Generate two random subsets of identifiers 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such that their symmetric difference is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03B27617-6D0D-C703-8A2D-8B8503771484}"/>
              </a:ext>
            </a:extLst>
          </p:cNvPr>
          <p:cNvGraphicFramePr>
            <a:graphicFrameLocks noGrp="1"/>
          </p:cNvGraphicFramePr>
          <p:nvPr/>
        </p:nvGraphicFramePr>
        <p:xfrm>
          <a:off x="7324787" y="4363867"/>
          <a:ext cx="187452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49087018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68245782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14278268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434380184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00370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6B524FD-EDEA-82D5-1567-D064D82DDDA8}"/>
              </a:ext>
            </a:extLst>
          </p:cNvPr>
          <p:cNvSpPr txBox="1"/>
          <p:nvPr/>
        </p:nvSpPr>
        <p:spPr>
          <a:xfrm>
            <a:off x="6935327" y="5626113"/>
            <a:ext cx="2219689" cy="589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993853-4F02-4136-0C9D-5DC4CC61F2C3}"/>
              </a:ext>
            </a:extLst>
          </p:cNvPr>
          <p:cNvSpPr txBox="1"/>
          <p:nvPr/>
        </p:nvSpPr>
        <p:spPr>
          <a:xfrm>
            <a:off x="8710209" y="5628080"/>
            <a:ext cx="2219689" cy="589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pic>
        <p:nvPicPr>
          <p:cNvPr id="18" name="Graphic 17" descr="Database outline">
            <a:extLst>
              <a:ext uri="{FF2B5EF4-FFF2-40B4-BE49-F238E27FC236}">
                <a16:creationId xmlns:a16="http://schemas.microsoft.com/office/drawing/2014/main" id="{C48D42E3-B5CC-87DC-F189-B3E8344448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280359D-04D3-40B6-8643-5C2E989036AB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21" name="Graphic 20" descr="Database outline">
            <a:extLst>
              <a:ext uri="{FF2B5EF4-FFF2-40B4-BE49-F238E27FC236}">
                <a16:creationId xmlns:a16="http://schemas.microsoft.com/office/drawing/2014/main" id="{CEA0A649-F06B-A232-391D-C82B25FD07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BAE9D36-9DDD-A3B4-3EA7-D7C23F5629DA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23" name="Graphic 22" descr="Programmer male outline">
            <a:extLst>
              <a:ext uri="{FF2B5EF4-FFF2-40B4-BE49-F238E27FC236}">
                <a16:creationId xmlns:a16="http://schemas.microsoft.com/office/drawing/2014/main" id="{37C46F1E-D6EF-1812-98FA-F2DB0439F8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B884B1D7-5029-4E62-191C-07AF20E55AD5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318FBC-AEBF-7A80-1570-0CF94EECC3A1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6060A078-C1D8-90A3-C544-E88F35383B45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5974A9C0-6F5C-555F-0959-7BFC1384333C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97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BFA23F-D4DD-E385-520B-48D02A1A9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042261-50FC-3BB0-46F9-0CB385119547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Our Protocol - PIREX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0DA979C-9A5F-F223-8DC2-54622BBFC87F}"/>
              </a:ext>
            </a:extLst>
          </p:cNvPr>
          <p:cNvCxnSpPr>
            <a:cxnSpLocks/>
          </p:cNvCxnSpPr>
          <p:nvPr/>
        </p:nvCxnSpPr>
        <p:spPr>
          <a:xfrm>
            <a:off x="3487406" y="3137455"/>
            <a:ext cx="1479921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75B3622-3D4C-AE4B-7C3A-CF1D20198810}"/>
              </a:ext>
            </a:extLst>
          </p:cNvPr>
          <p:cNvSpPr txBox="1"/>
          <p:nvPr/>
        </p:nvSpPr>
        <p:spPr>
          <a:xfrm>
            <a:off x="6402286" y="1649231"/>
            <a:ext cx="4636167" cy="1067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Modified:   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Required: 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3DF70D-2ED4-F192-7514-89DDFE66E4E8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B90FE9E-B231-3D97-FF6A-7C4D6BEA8F08}"/>
              </a:ext>
            </a:extLst>
          </p:cNvPr>
          <p:cNvSpPr txBox="1"/>
          <p:nvPr/>
        </p:nvSpPr>
        <p:spPr>
          <a:xfrm>
            <a:off x="6499135" y="2958513"/>
            <a:ext cx="4636167" cy="7355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We can craft two additional patching queries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to instantly and privately retrieve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US" sz="18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C6B1DD-FF10-C4D4-BFD2-ED57198B2449}"/>
              </a:ext>
            </a:extLst>
          </p:cNvPr>
          <p:cNvSpPr txBox="1"/>
          <p:nvPr/>
        </p:nvSpPr>
        <p:spPr>
          <a:xfrm>
            <a:off x="3923071" y="3649057"/>
            <a:ext cx="2219689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(modified)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2256F1-CA75-C521-C6E1-5DFDF0AA07D9}"/>
              </a:ext>
            </a:extLst>
          </p:cNvPr>
          <p:cNvSpPr txBox="1"/>
          <p:nvPr/>
        </p:nvSpPr>
        <p:spPr>
          <a:xfrm>
            <a:off x="130432" y="3665400"/>
            <a:ext cx="2343461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(random)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BCA87EA-ECA3-9570-10FA-F1D33F4B3F5F}"/>
              </a:ext>
            </a:extLst>
          </p:cNvPr>
          <p:cNvCxnSpPr>
            <a:cxnSpLocks/>
          </p:cNvCxnSpPr>
          <p:nvPr/>
        </p:nvCxnSpPr>
        <p:spPr>
          <a:xfrm flipH="1">
            <a:off x="1293974" y="3137455"/>
            <a:ext cx="1483860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F85FF4E-8E47-89DF-F500-CCD27F7B2E2E}"/>
              </a:ext>
            </a:extLst>
          </p:cNvPr>
          <p:cNvSpPr txBox="1"/>
          <p:nvPr/>
        </p:nvSpPr>
        <p:spPr>
          <a:xfrm>
            <a:off x="3923071" y="4478856"/>
            <a:ext cx="2219689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(patching)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36B956C-B41B-A04B-44B2-4CAD522C1317}"/>
              </a:ext>
            </a:extLst>
          </p:cNvPr>
          <p:cNvSpPr txBox="1"/>
          <p:nvPr/>
        </p:nvSpPr>
        <p:spPr>
          <a:xfrm>
            <a:off x="192317" y="4489448"/>
            <a:ext cx="2219689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[ </a:t>
            </a: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sz="24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(patching)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22CCA8-C393-BD4F-6CC4-B7279121E64B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pic>
        <p:nvPicPr>
          <p:cNvPr id="2" name="Graphic 1" descr="Database outline">
            <a:extLst>
              <a:ext uri="{FF2B5EF4-FFF2-40B4-BE49-F238E27FC236}">
                <a16:creationId xmlns:a16="http://schemas.microsoft.com/office/drawing/2014/main" id="{CA3649CC-598B-A3B9-DD6A-D6B570D081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9B336B-D7CC-FC1A-2EA8-92C3B8D67F49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6" name="Graphic 5" descr="Database outline">
            <a:extLst>
              <a:ext uri="{FF2B5EF4-FFF2-40B4-BE49-F238E27FC236}">
                <a16:creationId xmlns:a16="http://schemas.microsoft.com/office/drawing/2014/main" id="{5CAE8E9E-F906-2C3A-B8CC-605E58C7E3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210A5C-80F8-E1EF-1598-56A8B0C684A7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18" name="Graphic 17" descr="Programmer male outline">
            <a:extLst>
              <a:ext uri="{FF2B5EF4-FFF2-40B4-BE49-F238E27FC236}">
                <a16:creationId xmlns:a16="http://schemas.microsoft.com/office/drawing/2014/main" id="{77C465E8-AAA4-13F5-D4A3-ABC6BAA3F7F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31CB2C7-ABFC-F407-4F29-2EE08A7652F6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A279B4-4CFE-588F-9B19-F4B9860F54D7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4E121EE7-001B-AE13-154A-70FD8D70231D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5FFE7EE8-0CC7-88FA-417B-39EC5BB66F1E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952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711CC9-3CA5-78A2-16FF-CCFC31E85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8E96C05-2F60-5F0A-11E8-98C423DF79B5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Our Protocol - PIREX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693CE98-9A31-CAFE-8257-EF213C82FA54}"/>
              </a:ext>
            </a:extLst>
          </p:cNvPr>
          <p:cNvCxnSpPr>
            <a:cxnSpLocks/>
          </p:cNvCxnSpPr>
          <p:nvPr/>
        </p:nvCxnSpPr>
        <p:spPr>
          <a:xfrm>
            <a:off x="3487406" y="3137455"/>
            <a:ext cx="1479921" cy="0"/>
          </a:xfrm>
          <a:prstGeom prst="straightConnector1">
            <a:avLst/>
          </a:prstGeom>
          <a:ln w="127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EB84802-DF10-66DB-A2DE-C101E8306082}"/>
              </a:ext>
            </a:extLst>
          </p:cNvPr>
          <p:cNvSpPr txBox="1"/>
          <p:nvPr/>
        </p:nvSpPr>
        <p:spPr>
          <a:xfrm>
            <a:off x="6402286" y="1649231"/>
            <a:ext cx="5082119" cy="1067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Modified:   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Required: 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= T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T</a:t>
            </a:r>
            <a:r>
              <a:rPr lang="en-US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CDA333-BDF2-D554-8DCF-65682A2B040B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97AC821-32B9-0439-A624-A300F9C05BFE}"/>
              </a:ext>
            </a:extLst>
          </p:cNvPr>
          <p:cNvSpPr txBox="1"/>
          <p:nvPr/>
        </p:nvSpPr>
        <p:spPr>
          <a:xfrm>
            <a:off x="-147484" y="3668600"/>
            <a:ext cx="3065052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pc="-15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spc="-15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  <a:endParaRPr lang="en-US" sz="2400" spc="-15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(random)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9008226-5E90-BBCA-B1EF-C65EF6FDC179}"/>
              </a:ext>
            </a:extLst>
          </p:cNvPr>
          <p:cNvCxnSpPr>
            <a:cxnSpLocks/>
          </p:cNvCxnSpPr>
          <p:nvPr/>
        </p:nvCxnSpPr>
        <p:spPr>
          <a:xfrm flipH="1">
            <a:off x="1293974" y="3137455"/>
            <a:ext cx="1483860" cy="0"/>
          </a:xfrm>
          <a:prstGeom prst="straightConnector1">
            <a:avLst/>
          </a:prstGeom>
          <a:ln w="127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3FFFF1E-19C5-5FD2-0E05-C7B4713A3CDB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C1AD80-A1F8-93E7-74AE-4A5045AD3307}"/>
              </a:ext>
            </a:extLst>
          </p:cNvPr>
          <p:cNvSpPr txBox="1"/>
          <p:nvPr/>
        </p:nvSpPr>
        <p:spPr>
          <a:xfrm>
            <a:off x="3563055" y="3668600"/>
            <a:ext cx="3169713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pc="-15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spc="-15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P'</a:t>
            </a:r>
            <a:endParaRPr lang="en-US" sz="2400" spc="-15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(modified)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F378E0-1D1F-E9F7-D1CC-D2A825100843}"/>
              </a:ext>
            </a:extLst>
          </p:cNvPr>
          <p:cNvSpPr txBox="1"/>
          <p:nvPr/>
        </p:nvSpPr>
        <p:spPr>
          <a:xfrm>
            <a:off x="3563055" y="4498399"/>
            <a:ext cx="3169713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pc="-15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spc="-15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T</a:t>
            </a:r>
            <a:r>
              <a:rPr lang="en-US" sz="2400" b="1" spc="-150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US" sz="2400" spc="-150" baseline="-2500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(patching)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71C1DB-C62A-0052-30FF-547069388425}"/>
              </a:ext>
            </a:extLst>
          </p:cNvPr>
          <p:cNvSpPr txBox="1"/>
          <p:nvPr/>
        </p:nvSpPr>
        <p:spPr>
          <a:xfrm>
            <a:off x="-199815" y="4498399"/>
            <a:ext cx="3169713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pc="-15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2400" b="1" spc="-150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spc="-15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T</a:t>
            </a:r>
            <a:r>
              <a:rPr lang="en-US" sz="2400" b="1" spc="-150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sz="2400" spc="-150" baseline="-2500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(patching)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632DEF-C41B-8E25-E890-B8580A49FCCE}"/>
              </a:ext>
            </a:extLst>
          </p:cNvPr>
          <p:cNvSpPr txBox="1"/>
          <p:nvPr/>
        </p:nvSpPr>
        <p:spPr>
          <a:xfrm>
            <a:off x="6931742" y="2958513"/>
            <a:ext cx="4208207" cy="7355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Using the above three equations </a:t>
            </a:r>
            <a:b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We can locally recover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pic>
        <p:nvPicPr>
          <p:cNvPr id="20" name="Graphic 19" descr="Database outline">
            <a:extLst>
              <a:ext uri="{FF2B5EF4-FFF2-40B4-BE49-F238E27FC236}">
                <a16:creationId xmlns:a16="http://schemas.microsoft.com/office/drawing/2014/main" id="{EC5ADE8B-C46A-B1DA-EE5C-23BF1D0677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BA1FDF9-6595-7022-BA44-78EFBBEA1E75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22" name="Graphic 21" descr="Database outline">
            <a:extLst>
              <a:ext uri="{FF2B5EF4-FFF2-40B4-BE49-F238E27FC236}">
                <a16:creationId xmlns:a16="http://schemas.microsoft.com/office/drawing/2014/main" id="{5673F78A-CCB8-6B33-D3EE-77A26263EE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DCE2A61-84F5-AF01-FA03-03E7C0E423FB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25" name="Graphic 24" descr="Programmer male outline">
            <a:extLst>
              <a:ext uri="{FF2B5EF4-FFF2-40B4-BE49-F238E27FC236}">
                <a16:creationId xmlns:a16="http://schemas.microsoft.com/office/drawing/2014/main" id="{30781109-73F6-4426-188E-B602BAE6D3A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24B41A31-204A-50E8-0B86-CE60F505F4B0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A6ABDD-DA2C-8FD8-097E-BBC285DA796F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B254734F-0B63-8A6B-F460-C0808B2D898C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568FE69F-98CB-CD85-494F-5520853018E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891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3FF78F-3E4D-B846-BE11-E3EAAEB57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1FA3E46-A1D1-73F6-1480-B7BA6BA874A6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PIREX – Hint Refreshment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6CEACF-2801-80FE-4E39-12F64E23387C}"/>
              </a:ext>
            </a:extLst>
          </p:cNvPr>
          <p:cNvSpPr txBox="1"/>
          <p:nvPr/>
        </p:nvSpPr>
        <p:spPr>
          <a:xfrm>
            <a:off x="-147484" y="3668600"/>
            <a:ext cx="3065052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pc="-15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spc="-15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  <a:endParaRPr lang="en-US" sz="2400" spc="-15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(random)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E5CF86-0679-5FEB-6C9A-BE42D5B881F8}"/>
              </a:ext>
            </a:extLst>
          </p:cNvPr>
          <p:cNvSpPr txBox="1"/>
          <p:nvPr/>
        </p:nvSpPr>
        <p:spPr>
          <a:xfrm>
            <a:off x="6813758" y="2958513"/>
            <a:ext cx="4375355" cy="4031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We recovered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and obtained a random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B21446-0856-DFEE-A158-00448E9C9282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pic>
        <p:nvPicPr>
          <p:cNvPr id="42" name="Graphic 41" descr="Database outline">
            <a:extLst>
              <a:ext uri="{FF2B5EF4-FFF2-40B4-BE49-F238E27FC236}">
                <a16:creationId xmlns:a16="http://schemas.microsoft.com/office/drawing/2014/main" id="{D2923AFA-8E85-F81A-9416-EC976DF3B9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41831EC6-1880-1BFF-5419-E663DC4EF3ED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4" name="Graphic 43" descr="Database outline">
            <a:extLst>
              <a:ext uri="{FF2B5EF4-FFF2-40B4-BE49-F238E27FC236}">
                <a16:creationId xmlns:a16="http://schemas.microsoft.com/office/drawing/2014/main" id="{CD6C3D3E-FCAA-E14B-09E2-EEA65C63B4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D40F4FAA-2422-5695-4782-9766B716A9D2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46" name="Graphic 45" descr="Programmer male outline">
            <a:extLst>
              <a:ext uri="{FF2B5EF4-FFF2-40B4-BE49-F238E27FC236}">
                <a16:creationId xmlns:a16="http://schemas.microsoft.com/office/drawing/2014/main" id="{F9B6AB3F-C873-0DFE-839B-28622915306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CB6FC0F7-BB1C-4186-31D9-F9C21A63D8FD}"/>
              </a:ext>
            </a:extLst>
          </p:cNvPr>
          <p:cNvSpPr/>
          <p:nvPr/>
        </p:nvSpPr>
        <p:spPr>
          <a:xfrm>
            <a:off x="1909003" y="1353583"/>
            <a:ext cx="2638863" cy="284394"/>
          </a:xfrm>
          <a:prstGeom prst="rect">
            <a:avLst/>
          </a:prstGeom>
          <a:solidFill>
            <a:schemeClr val="bg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F8A487A9-8805-575C-D74D-2096A3EBF3C9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24EDFB25-467D-6054-1614-0EF8F7618484}"/>
              </a:ext>
            </a:extLst>
          </p:cNvPr>
          <p:cNvSpPr txBox="1"/>
          <p:nvPr/>
        </p:nvSpPr>
        <p:spPr>
          <a:xfrm>
            <a:off x="6402286" y="1649231"/>
            <a:ext cx="5082119" cy="1067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Use Equation:    </a:t>
            </a:r>
            <a:r>
              <a:rPr lang="en-US" sz="1800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sz="1800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  = P</a:t>
            </a:r>
            <a:r>
              <a:rPr lang="en-US" sz="1800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Modified:     </a:t>
            </a: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 = P'</a:t>
            </a:r>
          </a:p>
          <a:p>
            <a:pPr>
              <a:lnSpc>
                <a:spcPct val="120000"/>
              </a:lnSpc>
            </a:pP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Use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Required: 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</a:t>
            </a:r>
            <a:r>
              <a:rPr lang="en-US" b="1" baseline="-2500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= T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T</a:t>
            </a:r>
            <a:r>
              <a:rPr lang="en-US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CF4B3F2C-4766-CF84-8015-742F51B5F3F8}"/>
              </a:ext>
            </a:extLst>
          </p:cNvPr>
          <p:cNvSpPr/>
          <p:nvPr/>
        </p:nvSpPr>
        <p:spPr>
          <a:xfrm>
            <a:off x="744502" y="1687137"/>
            <a:ext cx="101181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702D0C-3FD5-FA58-386B-DC4EC99E3A51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5E87C2C3-55F4-75CD-9078-93711C6DFF72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C46E6D60-1834-3F3A-2C40-DCD1B13A9FE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008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7A875-FD78-2B7A-188E-F563F6187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901A63E-1844-6A00-9C96-B605B2660DBB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PIREX – Hint Refreshment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91ECB9-D150-836F-A761-3047C7B8F0CC}"/>
              </a:ext>
            </a:extLst>
          </p:cNvPr>
          <p:cNvSpPr txBox="1"/>
          <p:nvPr/>
        </p:nvSpPr>
        <p:spPr>
          <a:xfrm>
            <a:off x="-147484" y="3668600"/>
            <a:ext cx="3065052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pc="-15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spc="-15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  <a:endParaRPr lang="en-US" sz="2400" spc="-15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(random)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E6C109-137B-7AA1-D4DB-15D03CF0E2E4}"/>
              </a:ext>
            </a:extLst>
          </p:cNvPr>
          <p:cNvSpPr txBox="1"/>
          <p:nvPr/>
        </p:nvSpPr>
        <p:spPr>
          <a:xfrm>
            <a:off x="94226" y="4647619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3069B6-6719-8CCE-DFE6-4D03D69401ED}"/>
              </a:ext>
            </a:extLst>
          </p:cNvPr>
          <p:cNvSpPr/>
          <p:nvPr/>
        </p:nvSpPr>
        <p:spPr>
          <a:xfrm>
            <a:off x="94225" y="4704639"/>
            <a:ext cx="2638863" cy="284394"/>
          </a:xfrm>
          <a:prstGeom prst="rect">
            <a:avLst/>
          </a:prstGeom>
          <a:solidFill>
            <a:schemeClr val="bg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D7D156-384C-7A9E-D37A-E46A73F579C5}"/>
              </a:ext>
            </a:extLst>
          </p:cNvPr>
          <p:cNvSpPr txBox="1"/>
          <p:nvPr/>
        </p:nvSpPr>
        <p:spPr>
          <a:xfrm>
            <a:off x="6813758" y="2958513"/>
            <a:ext cx="4375355" cy="4031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We recovered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and obtained a random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70A235A7-9CD2-AB7F-5317-16727452DB9D}"/>
              </a:ext>
            </a:extLst>
          </p:cNvPr>
          <p:cNvSpPr/>
          <p:nvPr/>
        </p:nvSpPr>
        <p:spPr>
          <a:xfrm>
            <a:off x="2966969" y="3886716"/>
            <a:ext cx="317006" cy="2287391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06C9174-6941-2B04-DF4C-C145CDD05645}"/>
              </a:ext>
            </a:extLst>
          </p:cNvPr>
          <p:cNvSpPr/>
          <p:nvPr/>
        </p:nvSpPr>
        <p:spPr>
          <a:xfrm>
            <a:off x="855406" y="6194631"/>
            <a:ext cx="1033286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8CCA96-19C0-3D00-A8AE-021425CA8C00}"/>
              </a:ext>
            </a:extLst>
          </p:cNvPr>
          <p:cNvSpPr txBox="1"/>
          <p:nvPr/>
        </p:nvSpPr>
        <p:spPr>
          <a:xfrm>
            <a:off x="3512984" y="4206834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R</a:t>
            </a:r>
            <a:endParaRPr lang="en-US" b="1" baseline="-2500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217BBED-743C-F313-A1BD-D90C4B42724B}"/>
              </a:ext>
            </a:extLst>
          </p:cNvPr>
          <p:cNvSpPr/>
          <p:nvPr/>
        </p:nvSpPr>
        <p:spPr>
          <a:xfrm>
            <a:off x="3423684" y="4268622"/>
            <a:ext cx="2817628" cy="265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C0C7D3-66EC-B96F-088C-2866AF8BD6A1}"/>
              </a:ext>
            </a:extLst>
          </p:cNvPr>
          <p:cNvSpPr txBox="1"/>
          <p:nvPr/>
        </p:nvSpPr>
        <p:spPr>
          <a:xfrm>
            <a:off x="3523726" y="5751471"/>
            <a:ext cx="2628122" cy="664028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>
                <a:latin typeface="Cambria Math" panose="02040503050406030204" pitchFamily="18" charset="0"/>
                <a:ea typeface="Cambria Math" panose="02040503050406030204" pitchFamily="18" charset="0"/>
              </a:rPr>
              <a:t>Use the random equation to replace the consumed one</a:t>
            </a:r>
            <a:endParaRPr lang="en-US" sz="160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2" name="Graphic 41" descr="Database outline">
            <a:extLst>
              <a:ext uri="{FF2B5EF4-FFF2-40B4-BE49-F238E27FC236}">
                <a16:creationId xmlns:a16="http://schemas.microsoft.com/office/drawing/2014/main" id="{0283651F-E0F6-B1B7-8F2C-A0A8FC3479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3CC6A2B-654F-4DA0-CDD8-D8E825D92CFA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4" name="Graphic 43" descr="Database outline">
            <a:extLst>
              <a:ext uri="{FF2B5EF4-FFF2-40B4-BE49-F238E27FC236}">
                <a16:creationId xmlns:a16="http://schemas.microsoft.com/office/drawing/2014/main" id="{C94A0786-21E2-0245-7BE9-391F6BD8B3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06CA731C-FB36-3836-CB3B-45D16F099FCC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46" name="Graphic 45" descr="Programmer male outline">
            <a:extLst>
              <a:ext uri="{FF2B5EF4-FFF2-40B4-BE49-F238E27FC236}">
                <a16:creationId xmlns:a16="http://schemas.microsoft.com/office/drawing/2014/main" id="{948EBD45-948A-7ED7-C27A-8D2D34A68B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4AA806E-A9C4-97B9-B896-8C28D6AAD2E3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9476D4B-8910-B3D8-9463-431EF26B810D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71D6DC05-747E-F8F5-FC79-912EECF5356A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2F201020-8CEB-5BBD-D4FA-7A0D1EB3075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18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3622F-B407-8D8A-A677-9484AAD2E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407C24-B7B4-1EE5-54E5-3D7E24D23520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PIREX – Hint Refreshment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8D4D02-FA70-531B-A57F-0EE321FCFB89}"/>
              </a:ext>
            </a:extLst>
          </p:cNvPr>
          <p:cNvSpPr txBox="1"/>
          <p:nvPr/>
        </p:nvSpPr>
        <p:spPr>
          <a:xfrm>
            <a:off x="-147484" y="3668600"/>
            <a:ext cx="3065052" cy="89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pc="-15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sz="2400" b="1" spc="-15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pc="-150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b="1" spc="-15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2400" b="1" spc="-150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spc="-15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b="1" spc="-15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  <a:endParaRPr lang="en-US" sz="2400" spc="-15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(random)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BA47997-080C-66B3-2EE2-B5FB6F03174C}"/>
              </a:ext>
            </a:extLst>
          </p:cNvPr>
          <p:cNvSpPr txBox="1"/>
          <p:nvPr/>
        </p:nvSpPr>
        <p:spPr>
          <a:xfrm>
            <a:off x="94226" y="4647619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8BA331-2A06-B0CA-7F43-5DDE4B49A069}"/>
              </a:ext>
            </a:extLst>
          </p:cNvPr>
          <p:cNvSpPr/>
          <p:nvPr/>
        </p:nvSpPr>
        <p:spPr>
          <a:xfrm>
            <a:off x="94225" y="4704639"/>
            <a:ext cx="2638863" cy="284394"/>
          </a:xfrm>
          <a:prstGeom prst="rect">
            <a:avLst/>
          </a:prstGeom>
          <a:solidFill>
            <a:schemeClr val="bg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7BB05D-C2AF-3FE3-E9F4-A59EFB67C0EA}"/>
              </a:ext>
            </a:extLst>
          </p:cNvPr>
          <p:cNvSpPr txBox="1"/>
          <p:nvPr/>
        </p:nvSpPr>
        <p:spPr>
          <a:xfrm>
            <a:off x="6813758" y="2958513"/>
            <a:ext cx="4375355" cy="4031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We recovered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and obtained a random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FD2743A3-957F-2F01-62AC-D7A462ABC88B}"/>
              </a:ext>
            </a:extLst>
          </p:cNvPr>
          <p:cNvSpPr/>
          <p:nvPr/>
        </p:nvSpPr>
        <p:spPr>
          <a:xfrm>
            <a:off x="2966969" y="3886716"/>
            <a:ext cx="317006" cy="2287391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3B362D50-ACBF-8B62-2608-E2E1A3CE3945}"/>
              </a:ext>
            </a:extLst>
          </p:cNvPr>
          <p:cNvSpPr/>
          <p:nvPr/>
        </p:nvSpPr>
        <p:spPr>
          <a:xfrm>
            <a:off x="855406" y="6194631"/>
            <a:ext cx="1033286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37558F3-A05A-C5D0-99A0-C3DB557E4653}"/>
              </a:ext>
            </a:extLst>
          </p:cNvPr>
          <p:cNvCxnSpPr>
            <a:cxnSpLocks/>
          </p:cNvCxnSpPr>
          <p:nvPr/>
        </p:nvCxnSpPr>
        <p:spPr>
          <a:xfrm>
            <a:off x="6341122" y="5031377"/>
            <a:ext cx="5217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9EBAEF-2D65-09EC-5605-0AC23EED4327}"/>
              </a:ext>
            </a:extLst>
          </p:cNvPr>
          <p:cNvSpPr/>
          <p:nvPr/>
        </p:nvSpPr>
        <p:spPr>
          <a:xfrm>
            <a:off x="10586256" y="4825428"/>
            <a:ext cx="1005975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8407D33-B73B-F871-2FF0-54CCBB665D30}"/>
              </a:ext>
            </a:extLst>
          </p:cNvPr>
          <p:cNvSpPr txBox="1"/>
          <p:nvPr/>
        </p:nvSpPr>
        <p:spPr>
          <a:xfrm>
            <a:off x="3512984" y="4206834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R</a:t>
            </a:r>
            <a:endParaRPr lang="en-US" b="1" baseline="-2500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A168CA-18AC-BDD3-72A9-968C1BEECD30}"/>
              </a:ext>
            </a:extLst>
          </p:cNvPr>
          <p:cNvSpPr/>
          <p:nvPr/>
        </p:nvSpPr>
        <p:spPr>
          <a:xfrm>
            <a:off x="3423684" y="4268622"/>
            <a:ext cx="2817628" cy="265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B0C843-CE00-1BD3-DC78-23E21259A055}"/>
              </a:ext>
            </a:extLst>
          </p:cNvPr>
          <p:cNvSpPr txBox="1"/>
          <p:nvPr/>
        </p:nvSpPr>
        <p:spPr>
          <a:xfrm>
            <a:off x="7031948" y="421302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R</a:t>
            </a:r>
            <a:endParaRPr lang="en-US" b="1" baseline="-2500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67C3F3B-72D0-0FA0-1904-5CD22EE8BFDB}"/>
              </a:ext>
            </a:extLst>
          </p:cNvPr>
          <p:cNvSpPr/>
          <p:nvPr/>
        </p:nvSpPr>
        <p:spPr>
          <a:xfrm>
            <a:off x="7614508" y="4553853"/>
            <a:ext cx="264726" cy="265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3D5F99-6A78-419B-248C-F64BD32B0F4C}"/>
              </a:ext>
            </a:extLst>
          </p:cNvPr>
          <p:cNvSpPr txBox="1"/>
          <p:nvPr/>
        </p:nvSpPr>
        <p:spPr>
          <a:xfrm>
            <a:off x="3523726" y="5751471"/>
            <a:ext cx="2628122" cy="664028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>
                <a:latin typeface="Cambria Math" panose="02040503050406030204" pitchFamily="18" charset="0"/>
                <a:ea typeface="Cambria Math" panose="02040503050406030204" pitchFamily="18" charset="0"/>
              </a:rPr>
              <a:t>Use the random equation to replace the consumed one</a:t>
            </a:r>
            <a:endParaRPr lang="en-US" sz="160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A8601B3-B8D2-C204-C15D-8B291A3E0208}"/>
              </a:ext>
            </a:extLst>
          </p:cNvPr>
          <p:cNvSpPr txBox="1"/>
          <p:nvPr/>
        </p:nvSpPr>
        <p:spPr>
          <a:xfrm>
            <a:off x="6792967" y="5751061"/>
            <a:ext cx="3116826" cy="664028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>
                <a:latin typeface="Cambria Math" panose="02040503050406030204" pitchFamily="18" charset="0"/>
                <a:ea typeface="Cambria Math" panose="02040503050406030204" pitchFamily="18" charset="0"/>
              </a:rPr>
              <a:t>Preserve the hint distribution by adjusting an equation to cover </a:t>
            </a:r>
            <a:r>
              <a:rPr lang="en-US" sz="1600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600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16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C09E830-75FA-3693-6615-EBECB892F454}"/>
              </a:ext>
            </a:extLst>
          </p:cNvPr>
          <p:cNvCxnSpPr>
            <a:cxnSpLocks/>
          </p:cNvCxnSpPr>
          <p:nvPr/>
        </p:nvCxnSpPr>
        <p:spPr>
          <a:xfrm>
            <a:off x="9831135" y="5031377"/>
            <a:ext cx="5217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2" name="Graphic 41" descr="Database outline">
            <a:extLst>
              <a:ext uri="{FF2B5EF4-FFF2-40B4-BE49-F238E27FC236}">
                <a16:creationId xmlns:a16="http://schemas.microsoft.com/office/drawing/2014/main" id="{BAD2C7EE-BC5E-412F-BBA9-9DE9BC6BDF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40B18B88-DD7A-5457-571A-84483D9C39CF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4" name="Graphic 43" descr="Database outline">
            <a:extLst>
              <a:ext uri="{FF2B5EF4-FFF2-40B4-BE49-F238E27FC236}">
                <a16:creationId xmlns:a16="http://schemas.microsoft.com/office/drawing/2014/main" id="{50ED3208-521D-461E-B400-6AB44D7E43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0CCED133-94DC-B2B4-4652-4F6B5F5876B2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46" name="Graphic 45" descr="Programmer male outline">
            <a:extLst>
              <a:ext uri="{FF2B5EF4-FFF2-40B4-BE49-F238E27FC236}">
                <a16:creationId xmlns:a16="http://schemas.microsoft.com/office/drawing/2014/main" id="{0D9234D1-B6CA-73AD-C40A-AB7BD1231C3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9CA2F74B-6C7B-518B-31B0-6B5555F52927}"/>
              </a:ext>
            </a:extLst>
          </p:cNvPr>
          <p:cNvSpPr txBox="1"/>
          <p:nvPr/>
        </p:nvSpPr>
        <p:spPr>
          <a:xfrm>
            <a:off x="10001048" y="5255058"/>
            <a:ext cx="2120489" cy="342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(secure for next query)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3761165-D338-325E-A4D4-9CA01676253B}"/>
              </a:ext>
            </a:extLst>
          </p:cNvPr>
          <p:cNvGraphicFramePr>
            <a:graphicFrameLocks noGrp="1"/>
          </p:cNvGraphicFramePr>
          <p:nvPr/>
        </p:nvGraphicFramePr>
        <p:xfrm>
          <a:off x="4513007" y="387685"/>
          <a:ext cx="7498080" cy="3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30">
                  <a:extLst>
                    <a:ext uri="{9D8B030D-6E8A-4147-A177-3AD203B41FA5}">
                      <a16:colId xmlns:a16="http://schemas.microsoft.com/office/drawing/2014/main" val="238901149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82099717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05194758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117172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310838548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42458652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5962330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201699476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77120333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54707625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64894809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555596234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861796922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977824861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320624757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68461256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-2500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8036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E8C3A22-B0D7-361E-6093-BCC843F6655B}"/>
              </a:ext>
            </a:extLst>
          </p:cNvPr>
          <p:cNvSpPr txBox="1"/>
          <p:nvPr/>
        </p:nvSpPr>
        <p:spPr>
          <a:xfrm>
            <a:off x="6414794" y="1222227"/>
            <a:ext cx="268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Database DB = </a:t>
            </a:r>
            <a:r>
              <a:rPr lang="en-US" b="1"/>
              <a:t>F</a:t>
            </a:r>
            <a:r>
              <a:rPr lang="en-US" b="1" baseline="-25000"/>
              <a:t>1</a:t>
            </a:r>
            <a:r>
              <a:rPr lang="en-US" b="1"/>
              <a:t> ... F</a:t>
            </a:r>
            <a:r>
              <a:rPr lang="en-US" b="1" baseline="-25000"/>
              <a:t>16</a:t>
            </a:r>
            <a:endParaRPr lang="en-US" b="1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82898D97-8CD9-51FF-C50D-030D7771564F}"/>
              </a:ext>
            </a:extLst>
          </p:cNvPr>
          <p:cNvSpPr/>
          <p:nvPr/>
        </p:nvSpPr>
        <p:spPr>
          <a:xfrm rot="5400000">
            <a:off x="5337814" y="111916"/>
            <a:ext cx="198852" cy="184846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\documentclass{article}&#10;\usepackage{amsmath}&#10;\pagestyle{empty}&#10;\begin{document}&#10;&#10;&#10;$\sqrt N$&#10;&#10;&#10;\end{document}" title="IguanaTex Bitmap Display">
            <a:extLst>
              <a:ext uri="{FF2B5EF4-FFF2-40B4-BE49-F238E27FC236}">
                <a16:creationId xmlns:a16="http://schemas.microsoft.com/office/drawing/2014/main" id="{DF63B4BC-7972-50AF-64E6-49AEBE98336B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217331" y="1294308"/>
            <a:ext cx="356842" cy="2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399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BADCA-AE5F-06CA-F165-94DD5E235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D225D60-684E-5380-5996-97C55C9438A4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PIREX – Support Remote Hint Storage (For Limited-Memmory Client)</a:t>
            </a:r>
          </a:p>
        </p:txBody>
      </p:sp>
      <p:pic>
        <p:nvPicPr>
          <p:cNvPr id="15" name="Graphic 14" descr="Database outline">
            <a:extLst>
              <a:ext uri="{FF2B5EF4-FFF2-40B4-BE49-F238E27FC236}">
                <a16:creationId xmlns:a16="http://schemas.microsoft.com/office/drawing/2014/main" id="{F504ED3A-F02C-B4EA-0282-7E89CF2B38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D84A554-96F8-4D0E-26F1-DDE6FA707483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17" name="Graphic 16" descr="Database outline">
            <a:extLst>
              <a:ext uri="{FF2B5EF4-FFF2-40B4-BE49-F238E27FC236}">
                <a16:creationId xmlns:a16="http://schemas.microsoft.com/office/drawing/2014/main" id="{B0EEA1A2-C659-A7D4-D3A4-BAF5083883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F46DFFF-7357-E21F-1A66-EBB92ACA0086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32" name="Graphic 31" descr="Programmer male outline">
            <a:extLst>
              <a:ext uri="{FF2B5EF4-FFF2-40B4-BE49-F238E27FC236}">
                <a16:creationId xmlns:a16="http://schemas.microsoft.com/office/drawing/2014/main" id="{A38DE581-2783-A211-615C-65024594F4B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1D23D34-A074-E98A-A969-26C8856B656D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7957871-4F2E-DC59-A3F2-73904173BBBD}"/>
              </a:ext>
            </a:extLst>
          </p:cNvPr>
          <p:cNvSpPr/>
          <p:nvPr/>
        </p:nvSpPr>
        <p:spPr>
          <a:xfrm>
            <a:off x="692845" y="1687137"/>
            <a:ext cx="1063472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4CDD48F-4FE7-809E-44B3-E93C9846A8E1}"/>
              </a:ext>
            </a:extLst>
          </p:cNvPr>
          <p:cNvCxnSpPr>
            <a:cxnSpLocks/>
          </p:cNvCxnSpPr>
          <p:nvPr/>
        </p:nvCxnSpPr>
        <p:spPr>
          <a:xfrm>
            <a:off x="3487406" y="3137455"/>
            <a:ext cx="1479921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677EC7E-8C6D-98F5-1A87-EFF7B4416D42}"/>
              </a:ext>
            </a:extLst>
          </p:cNvPr>
          <p:cNvCxnSpPr>
            <a:cxnSpLocks/>
          </p:cNvCxnSpPr>
          <p:nvPr/>
        </p:nvCxnSpPr>
        <p:spPr>
          <a:xfrm flipH="1">
            <a:off x="1293974" y="3137455"/>
            <a:ext cx="1483860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E2F85DB-FFF5-6A5B-2996-18404E482506}"/>
              </a:ext>
            </a:extLst>
          </p:cNvPr>
          <p:cNvSpPr txBox="1"/>
          <p:nvPr/>
        </p:nvSpPr>
        <p:spPr>
          <a:xfrm>
            <a:off x="6572766" y="1277293"/>
            <a:ext cx="3847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For each equation:</a:t>
            </a: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LHS is denoted by a random seed</a:t>
            </a: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RHS is an XOR sum (costly!)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E1489CE-60B1-E072-C1DC-15FB65B6CE55}"/>
              </a:ext>
            </a:extLst>
          </p:cNvPr>
          <p:cNvCxnSpPr/>
          <p:nvPr/>
        </p:nvCxnSpPr>
        <p:spPr>
          <a:xfrm>
            <a:off x="4807974" y="1491091"/>
            <a:ext cx="12880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420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C258E-3145-FF74-665F-5E3682183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C52E8F-131E-2923-74F2-AC03185D8283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PIREX – Support Remote Hint Storage (For Limited-Memmory Client)</a:t>
            </a:r>
          </a:p>
        </p:txBody>
      </p:sp>
      <p:pic>
        <p:nvPicPr>
          <p:cNvPr id="15" name="Graphic 14" descr="Database outline">
            <a:extLst>
              <a:ext uri="{FF2B5EF4-FFF2-40B4-BE49-F238E27FC236}">
                <a16:creationId xmlns:a16="http://schemas.microsoft.com/office/drawing/2014/main" id="{F1819709-3F8B-7405-021B-565FC6B8A4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603617-8C52-D8ED-F86A-7A2E8CE2E2BA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17" name="Graphic 16" descr="Database outline">
            <a:extLst>
              <a:ext uri="{FF2B5EF4-FFF2-40B4-BE49-F238E27FC236}">
                <a16:creationId xmlns:a16="http://schemas.microsoft.com/office/drawing/2014/main" id="{760F570A-E41D-CB2C-B460-3AA77EC745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F3139F8-BD4F-44F9-D2E0-26D5F889BD2C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32" name="Graphic 31" descr="Programmer male outline">
            <a:extLst>
              <a:ext uri="{FF2B5EF4-FFF2-40B4-BE49-F238E27FC236}">
                <a16:creationId xmlns:a16="http://schemas.microsoft.com/office/drawing/2014/main" id="{3D9C2DAF-23F0-96D4-EC3E-244E78E239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58F9D0B-A20B-97E1-7A8F-FB0416A96A43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1BEA400-CA38-DC5D-659F-A3CB69120623}"/>
              </a:ext>
            </a:extLst>
          </p:cNvPr>
          <p:cNvSpPr/>
          <p:nvPr/>
        </p:nvSpPr>
        <p:spPr>
          <a:xfrm>
            <a:off x="692845" y="1687137"/>
            <a:ext cx="1063472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3AE644-7F60-4CA3-3EA0-0ED47FB7308C}"/>
              </a:ext>
            </a:extLst>
          </p:cNvPr>
          <p:cNvSpPr txBox="1"/>
          <p:nvPr/>
        </p:nvSpPr>
        <p:spPr>
          <a:xfrm>
            <a:off x="1528054" y="4015504"/>
            <a:ext cx="3271081" cy="9594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>
                <a:latin typeface="Cambria Math" panose="02040503050406030204" pitchFamily="18" charset="0"/>
                <a:ea typeface="Cambria Math" panose="02040503050406030204" pitchFamily="18" charset="0"/>
              </a:rPr>
              <a:t>Instead of storing the hint locally, offload an encrypted replica of the hint to both servers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B423F2-2C49-8097-3C3C-C38E822A086C}"/>
              </a:ext>
            </a:extLst>
          </p:cNvPr>
          <p:cNvSpPr txBox="1"/>
          <p:nvPr/>
        </p:nvSpPr>
        <p:spPr>
          <a:xfrm>
            <a:off x="692845" y="3807150"/>
            <a:ext cx="426444" cy="1477328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...</a:t>
            </a:r>
          </a:p>
        </p:txBody>
      </p:sp>
      <p:pic>
        <p:nvPicPr>
          <p:cNvPr id="6" name="Graphic 5" descr="Lock with solid fill">
            <a:extLst>
              <a:ext uri="{FF2B5EF4-FFF2-40B4-BE49-F238E27FC236}">
                <a16:creationId xmlns:a16="http://schemas.microsoft.com/office/drawing/2014/main" id="{A1EDEF5B-F227-A8D8-CAB1-339C381F39A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7727" y="5082916"/>
            <a:ext cx="403124" cy="40312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E1CF0E4-7053-7412-F0FB-798DC23AFC84}"/>
              </a:ext>
            </a:extLst>
          </p:cNvPr>
          <p:cNvSpPr txBox="1"/>
          <p:nvPr/>
        </p:nvSpPr>
        <p:spPr>
          <a:xfrm>
            <a:off x="5129245" y="3807150"/>
            <a:ext cx="426444" cy="1477328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...</a:t>
            </a:r>
          </a:p>
        </p:txBody>
      </p:sp>
      <p:pic>
        <p:nvPicPr>
          <p:cNvPr id="21" name="Graphic 20" descr="Lock with solid fill">
            <a:extLst>
              <a:ext uri="{FF2B5EF4-FFF2-40B4-BE49-F238E27FC236}">
                <a16:creationId xmlns:a16="http://schemas.microsoft.com/office/drawing/2014/main" id="{AC0C643E-F4FC-8DC3-9339-9D137311C5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54127" y="5082916"/>
            <a:ext cx="403124" cy="403124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598459C-DE3F-839B-9EB5-E37EC726BB24}"/>
              </a:ext>
            </a:extLst>
          </p:cNvPr>
          <p:cNvCxnSpPr>
            <a:cxnSpLocks/>
          </p:cNvCxnSpPr>
          <p:nvPr/>
        </p:nvCxnSpPr>
        <p:spPr>
          <a:xfrm>
            <a:off x="3487406" y="3137455"/>
            <a:ext cx="1479921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13AD68D-5C09-CD33-8EBB-E38BFF69BF2F}"/>
              </a:ext>
            </a:extLst>
          </p:cNvPr>
          <p:cNvCxnSpPr>
            <a:cxnSpLocks/>
          </p:cNvCxnSpPr>
          <p:nvPr/>
        </p:nvCxnSpPr>
        <p:spPr>
          <a:xfrm flipH="1">
            <a:off x="1293974" y="3137455"/>
            <a:ext cx="1483860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DAB3365-C748-456F-1207-D5700B447503}"/>
              </a:ext>
            </a:extLst>
          </p:cNvPr>
          <p:cNvSpPr txBox="1"/>
          <p:nvPr/>
        </p:nvSpPr>
        <p:spPr>
          <a:xfrm>
            <a:off x="6572766" y="1277293"/>
            <a:ext cx="3847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For each equation:</a:t>
            </a: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LHS is denoted by a random seed</a:t>
            </a: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RHS is an XOR sum (costly!)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4EB590B-82EA-36B4-A4B0-D8AF725B7106}"/>
              </a:ext>
            </a:extLst>
          </p:cNvPr>
          <p:cNvCxnSpPr/>
          <p:nvPr/>
        </p:nvCxnSpPr>
        <p:spPr>
          <a:xfrm>
            <a:off x="4807974" y="1491091"/>
            <a:ext cx="12880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7142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30461-A6B8-6ED1-98D9-D69BAE08F6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20201BD-7E6E-FF54-4146-CB94401EC1A7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PIREX – Support Remote Hint Storage (For Limited-Memmory Client)</a:t>
            </a:r>
          </a:p>
        </p:txBody>
      </p:sp>
      <p:pic>
        <p:nvPicPr>
          <p:cNvPr id="15" name="Graphic 14" descr="Database outline">
            <a:extLst>
              <a:ext uri="{FF2B5EF4-FFF2-40B4-BE49-F238E27FC236}">
                <a16:creationId xmlns:a16="http://schemas.microsoft.com/office/drawing/2014/main" id="{442A3664-B1F1-694B-6A19-22E3ECD13C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3835" y="2876982"/>
            <a:ext cx="775814" cy="79063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273F21E-0FFB-4642-C157-E1C5A7AC5FE3}"/>
              </a:ext>
            </a:extLst>
          </p:cNvPr>
          <p:cNvSpPr txBox="1"/>
          <p:nvPr/>
        </p:nvSpPr>
        <p:spPr>
          <a:xfrm>
            <a:off x="518160" y="2524831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17" name="Graphic 16" descr="Database outline">
            <a:extLst>
              <a:ext uri="{FF2B5EF4-FFF2-40B4-BE49-F238E27FC236}">
                <a16:creationId xmlns:a16="http://schemas.microsoft.com/office/drawing/2014/main" id="{A0DFE614-CED6-3BEB-7C82-A0B852004FE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74192" y="2875602"/>
            <a:ext cx="775814" cy="79063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E128445-1990-B0EB-9F47-B76CEF3278A4}"/>
              </a:ext>
            </a:extLst>
          </p:cNvPr>
          <p:cNvSpPr txBox="1"/>
          <p:nvPr/>
        </p:nvSpPr>
        <p:spPr>
          <a:xfrm>
            <a:off x="4968517" y="2523451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32" name="Graphic 31" descr="Programmer male outline">
            <a:extLst>
              <a:ext uri="{FF2B5EF4-FFF2-40B4-BE49-F238E27FC236}">
                <a16:creationId xmlns:a16="http://schemas.microsoft.com/office/drawing/2014/main" id="{2EAF7CB7-5122-2A42-88D2-7611F2DE887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33090" y="2887796"/>
            <a:ext cx="790636" cy="79063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09C0C3F-A0C9-F9F3-8D73-3AD3AE301596}"/>
              </a:ext>
            </a:extLst>
          </p:cNvPr>
          <p:cNvSpPr txBox="1"/>
          <p:nvPr/>
        </p:nvSpPr>
        <p:spPr>
          <a:xfrm>
            <a:off x="1909002" y="1311135"/>
            <a:ext cx="2638864" cy="147732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5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92D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chemeClr val="accent2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⨁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b="1" baseline="-2500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 = 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	   ...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00B1B732-2DF2-70EA-348D-053FA851FD7E}"/>
              </a:ext>
            </a:extLst>
          </p:cNvPr>
          <p:cNvSpPr/>
          <p:nvPr/>
        </p:nvSpPr>
        <p:spPr>
          <a:xfrm>
            <a:off x="692845" y="1687137"/>
            <a:ext cx="1063472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Hint</a:t>
            </a:r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10C4F4-0A4B-DB66-CA1D-1DBDBBA1E845}"/>
              </a:ext>
            </a:extLst>
          </p:cNvPr>
          <p:cNvSpPr txBox="1"/>
          <p:nvPr/>
        </p:nvSpPr>
        <p:spPr>
          <a:xfrm>
            <a:off x="3364924" y="5868565"/>
            <a:ext cx="5462152" cy="403124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For more details, </a:t>
            </a:r>
            <a:r>
              <a:rPr lang="en-US" sz="1800" b="1">
                <a:latin typeface="Cambria Math" panose="02040503050406030204" pitchFamily="18" charset="0"/>
                <a:ea typeface="Cambria Math" panose="02040503050406030204" pitchFamily="18" charset="0"/>
              </a:rPr>
              <a:t>see PIREX+ in our paper!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91DDF1-421E-B45F-55F3-9C14924D1FA8}"/>
              </a:ext>
            </a:extLst>
          </p:cNvPr>
          <p:cNvSpPr txBox="1"/>
          <p:nvPr/>
        </p:nvSpPr>
        <p:spPr>
          <a:xfrm>
            <a:off x="1528054" y="4015504"/>
            <a:ext cx="3271081" cy="9594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>
                <a:latin typeface="Cambria Math" panose="02040503050406030204" pitchFamily="18" charset="0"/>
                <a:ea typeface="Cambria Math" panose="02040503050406030204" pitchFamily="18" charset="0"/>
              </a:rPr>
              <a:t>Instead of storing the hint locally, offload an encrypted replica of the hint to both servers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1F3037-36B0-9B38-CEAB-D836DB72FBA0}"/>
              </a:ext>
            </a:extLst>
          </p:cNvPr>
          <p:cNvSpPr txBox="1"/>
          <p:nvPr/>
        </p:nvSpPr>
        <p:spPr>
          <a:xfrm>
            <a:off x="692845" y="3807150"/>
            <a:ext cx="426444" cy="1477328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...</a:t>
            </a:r>
          </a:p>
        </p:txBody>
      </p:sp>
      <p:pic>
        <p:nvPicPr>
          <p:cNvPr id="6" name="Graphic 5" descr="Lock with solid fill">
            <a:extLst>
              <a:ext uri="{FF2B5EF4-FFF2-40B4-BE49-F238E27FC236}">
                <a16:creationId xmlns:a16="http://schemas.microsoft.com/office/drawing/2014/main" id="{32A41C06-0F95-D954-16D2-C0E6228AC3E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17727" y="5082916"/>
            <a:ext cx="403124" cy="40312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77F5110-4F1E-597F-BDD2-C4C69F82A228}"/>
              </a:ext>
            </a:extLst>
          </p:cNvPr>
          <p:cNvSpPr txBox="1"/>
          <p:nvPr/>
        </p:nvSpPr>
        <p:spPr>
          <a:xfrm>
            <a:off x="5129245" y="3807150"/>
            <a:ext cx="426444" cy="1477328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b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en-US" b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b="1">
                <a:latin typeface="Cambria Math" panose="02040503050406030204" pitchFamily="18" charset="0"/>
                <a:ea typeface="Cambria Math" panose="02040503050406030204" pitchFamily="18" charset="0"/>
              </a:rPr>
              <a:t>...</a:t>
            </a:r>
          </a:p>
        </p:txBody>
      </p:sp>
      <p:pic>
        <p:nvPicPr>
          <p:cNvPr id="21" name="Graphic 20" descr="Lock with solid fill">
            <a:extLst>
              <a:ext uri="{FF2B5EF4-FFF2-40B4-BE49-F238E27FC236}">
                <a16:creationId xmlns:a16="http://schemas.microsoft.com/office/drawing/2014/main" id="{69FD4191-55CF-3DE2-D74E-1A783598D17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354127" y="5082916"/>
            <a:ext cx="403124" cy="40312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2197AB2-C168-C227-36F7-725378573D80}"/>
              </a:ext>
            </a:extLst>
          </p:cNvPr>
          <p:cNvSpPr txBox="1"/>
          <p:nvPr/>
        </p:nvSpPr>
        <p:spPr>
          <a:xfrm>
            <a:off x="6651339" y="4127489"/>
            <a:ext cx="4360790" cy="10679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To write (refresh) a hint, use Write-ORAM:</a:t>
            </a:r>
            <a:b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Server Computation: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Response Bandwidth: 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4F0EED4-4E80-E952-9CC8-5D2338DE6E9D}"/>
              </a:ext>
            </a:extLst>
          </p:cNvPr>
          <p:cNvCxnSpPr>
            <a:cxnSpLocks/>
          </p:cNvCxnSpPr>
          <p:nvPr/>
        </p:nvCxnSpPr>
        <p:spPr>
          <a:xfrm>
            <a:off x="3487406" y="3137455"/>
            <a:ext cx="1479921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6BA8863-7F9D-00BA-2E20-D84F716E46E2}"/>
              </a:ext>
            </a:extLst>
          </p:cNvPr>
          <p:cNvCxnSpPr>
            <a:cxnSpLocks/>
          </p:cNvCxnSpPr>
          <p:nvPr/>
        </p:nvCxnSpPr>
        <p:spPr>
          <a:xfrm flipH="1">
            <a:off x="1293974" y="3137455"/>
            <a:ext cx="1483860" cy="0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5837936-62B6-C144-E649-06DAB1A544DB}"/>
              </a:ext>
            </a:extLst>
          </p:cNvPr>
          <p:cNvGrpSpPr/>
          <p:nvPr/>
        </p:nvGrpSpPr>
        <p:grpSpPr>
          <a:xfrm>
            <a:off x="6651338" y="2832168"/>
            <a:ext cx="4360789" cy="1067921"/>
            <a:chOff x="6019862" y="2172201"/>
            <a:chExt cx="4360789" cy="106792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168DA7-2D5E-5B98-2043-E8A5E7EFC5D0}"/>
                </a:ext>
              </a:extLst>
            </p:cNvPr>
            <p:cNvSpPr txBox="1"/>
            <p:nvPr/>
          </p:nvSpPr>
          <p:spPr>
            <a:xfrm>
              <a:off x="6019862" y="2172201"/>
              <a:ext cx="4360789" cy="106792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800">
                  <a:latin typeface="Cambria Math" panose="02040503050406030204" pitchFamily="18" charset="0"/>
                  <a:ea typeface="Cambria Math" panose="02040503050406030204" pitchFamily="18" charset="0"/>
                </a:rPr>
                <a:t>To retrieve a hint, use two-server XOR-PIR:</a:t>
              </a:r>
              <a:br>
                <a:rPr lang="en-US" sz="1800">
                  <a:latin typeface="Cambria Math" panose="02040503050406030204" pitchFamily="18" charset="0"/>
                  <a:ea typeface="Cambria Math" panose="02040503050406030204" pitchFamily="18" charset="0"/>
                </a:rPr>
              </a:br>
              <a:r>
                <a:rPr lang="en-US" sz="1800">
                  <a:latin typeface="Cambria Math" panose="02040503050406030204" pitchFamily="18" charset="0"/>
                  <a:ea typeface="Cambria Math" panose="02040503050406030204" pitchFamily="18" charset="0"/>
                </a:rPr>
                <a:t>Server Computation:</a:t>
              </a:r>
            </a:p>
            <a:p>
              <a:pPr>
                <a:lnSpc>
                  <a:spcPct val="120000"/>
                </a:lnSpc>
              </a:pPr>
              <a:r>
                <a:rPr lang="en-US">
                  <a:latin typeface="Cambria Math" panose="02040503050406030204" pitchFamily="18" charset="0"/>
                  <a:ea typeface="Cambria Math" panose="02040503050406030204" pitchFamily="18" charset="0"/>
                </a:rPr>
                <a:t>Response Bandwidth: </a:t>
              </a:r>
            </a:p>
          </p:txBody>
        </p:sp>
        <p:pic>
          <p:nvPicPr>
            <p:cNvPr id="35" name="Picture 34" descr="\documentclass{article}&#10;\usepackage{amsmath}&#10;\pagestyle{empty}&#10;\begin{document}&#10;&#10;&#10;\noindent&#10;$\mathcal{O}(\sqrt N \log N )$&#10;&#10;&#10;\end{document}" title="IguanaTex Bitmap Display">
              <a:extLst>
                <a:ext uri="{FF2B5EF4-FFF2-40B4-BE49-F238E27FC236}">
                  <a16:creationId xmlns:a16="http://schemas.microsoft.com/office/drawing/2014/main" id="{2558DA92-2D9D-6DFB-ADBB-3ED9DD20CBB0}"/>
                </a:ext>
              </a:extLst>
            </p:cNvPr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8216734" y="2607200"/>
              <a:ext cx="1274906" cy="268402"/>
            </a:xfrm>
            <a:prstGeom prst="rect">
              <a:avLst/>
            </a:prstGeom>
          </p:spPr>
        </p:pic>
        <p:pic>
          <p:nvPicPr>
            <p:cNvPr id="38" name="Picture 37" descr="\documentclass{article}&#10;\usepackage{amsmath}&#10;\pagestyle{empty}&#10;\begin{document}&#10;&#10;&#10;\noindent&#10;$\mathcal{O}(1)$&#10;&#10;&#10;\end{document}" title="IguanaTex Bitmap Display">
              <a:extLst>
                <a:ext uri="{FF2B5EF4-FFF2-40B4-BE49-F238E27FC236}">
                  <a16:creationId xmlns:a16="http://schemas.microsoft.com/office/drawing/2014/main" id="{4B15E6E3-5AF6-051E-9958-A1109F09E168}"/>
                </a:ext>
              </a:extLst>
            </p:cNvPr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8318168" y="2960220"/>
              <a:ext cx="447335" cy="223668"/>
            </a:xfrm>
            <a:prstGeom prst="rect">
              <a:avLst/>
            </a:prstGeom>
          </p:spPr>
        </p:pic>
      </p:grpSp>
      <p:pic>
        <p:nvPicPr>
          <p:cNvPr id="40" name="Picture 39" descr="\documentclass{article}&#10;\usepackage{amsmath}&#10;\pagestyle{empty}&#10;\begin{document}&#10;&#10;&#10;\noindent&#10;$\mathcal{O}(1)$&#10;&#10;&#10;\end{document}" title="IguanaTex Bitmap Display">
            <a:extLst>
              <a:ext uri="{FF2B5EF4-FFF2-40B4-BE49-F238E27FC236}">
                <a16:creationId xmlns:a16="http://schemas.microsoft.com/office/drawing/2014/main" id="{309A3FB4-B1D6-DC2B-D800-487D3381DA0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8858042" y="4599137"/>
            <a:ext cx="447335" cy="223668"/>
          </a:xfrm>
          <a:prstGeom prst="rect">
            <a:avLst/>
          </a:prstGeom>
        </p:spPr>
      </p:pic>
      <p:pic>
        <p:nvPicPr>
          <p:cNvPr id="41" name="Picture 40" descr="\documentclass{article}&#10;\usepackage{amsmath}&#10;\pagestyle{empty}&#10;\begin{document}&#10;&#10;&#10;\noindent&#10;$\mathcal{O}(1)$&#10;&#10;&#10;\end{document}" title="IguanaTex Bitmap Display">
            <a:extLst>
              <a:ext uri="{FF2B5EF4-FFF2-40B4-BE49-F238E27FC236}">
                <a16:creationId xmlns:a16="http://schemas.microsoft.com/office/drawing/2014/main" id="{BB307A37-90F2-E46D-C7B4-B3837DACA3B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8969308" y="4913715"/>
            <a:ext cx="447335" cy="223668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94A75C36-F97F-1F71-F1ED-54C983A80AA5}"/>
              </a:ext>
            </a:extLst>
          </p:cNvPr>
          <p:cNvSpPr txBox="1"/>
          <p:nvPr/>
        </p:nvSpPr>
        <p:spPr>
          <a:xfrm>
            <a:off x="6572766" y="1277293"/>
            <a:ext cx="3847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For each equation:</a:t>
            </a: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LHS is denoted by a random seed</a:t>
            </a: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RHS is an XOR sum (costly!)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49C8DB3-E0C6-5C7B-00CF-BC62F6B21E0E}"/>
              </a:ext>
            </a:extLst>
          </p:cNvPr>
          <p:cNvCxnSpPr/>
          <p:nvPr/>
        </p:nvCxnSpPr>
        <p:spPr>
          <a:xfrm>
            <a:off x="4807974" y="1491091"/>
            <a:ext cx="12880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5696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9B7AD-7736-1410-759F-06EDA98DE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299F3E-349D-03D4-970D-42E64B50E52B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Implmentation &amp; Experimental Setup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65F4DF-1C7B-27AA-3A56-C02440BEF735}"/>
              </a:ext>
            </a:extLst>
          </p:cNvPr>
          <p:cNvSpPr txBox="1"/>
          <p:nvPr/>
        </p:nvSpPr>
        <p:spPr>
          <a:xfrm>
            <a:off x="3753536" y="1927601"/>
            <a:ext cx="3426727" cy="3062313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Counterpart Comparison:</a:t>
            </a:r>
          </a:p>
          <a:p>
            <a:pPr>
              <a:lnSpc>
                <a:spcPct val="120000"/>
              </a:lnSpc>
            </a:pPr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Two-Server: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CK20 [EuroCrypt' 20]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TreePIR [Crypto' 23]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Single-Server: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Piano [S&amp;P' 24]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Piano Ext [ePrint' 24]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621295-52CC-48F9-9C48-55764E647D6E}"/>
              </a:ext>
            </a:extLst>
          </p:cNvPr>
          <p:cNvSpPr txBox="1"/>
          <p:nvPr/>
        </p:nvSpPr>
        <p:spPr>
          <a:xfrm>
            <a:off x="7817956" y="1928955"/>
            <a:ext cx="3933088" cy="3062313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Environment Settings:</a:t>
            </a:r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20000"/>
              </a:lnSpc>
            </a:pPr>
            <a:endParaRPr lang="en-US" sz="180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Database Size: 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1GB → 1TB</a:t>
            </a:r>
            <a:endParaRPr lang="en-US" sz="180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Block Size: 4KB, 64KB, 256KB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# Entries: 2</a:t>
            </a:r>
            <a:r>
              <a:rPr lang="en-US" baseline="30000">
                <a:latin typeface="Cambria Math" panose="02040503050406030204" pitchFamily="18" charset="0"/>
                <a:ea typeface="Cambria Math" panose="02040503050406030204" pitchFamily="18" charset="0"/>
              </a:rPr>
              <a:t>12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→ 2</a:t>
            </a:r>
            <a:r>
              <a:rPr lang="en-US" baseline="30000">
                <a:latin typeface="Cambria Math" panose="02040503050406030204" pitchFamily="18" charset="0"/>
                <a:ea typeface="Cambria Math" panose="02040503050406030204" pitchFamily="18" charset="0"/>
              </a:rPr>
              <a:t>28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US" baseline="3000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20000"/>
              </a:lnSpc>
            </a:pPr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Client-Server Network: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Bandwidth: 40Mbps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Round-trip: 11ms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2E6BB4-8E14-EE45-0136-8A8EB8A81874}"/>
              </a:ext>
            </a:extLst>
          </p:cNvPr>
          <p:cNvSpPr txBox="1"/>
          <p:nvPr/>
        </p:nvSpPr>
        <p:spPr>
          <a:xfrm>
            <a:off x="440956" y="1927601"/>
            <a:ext cx="3426727" cy="403124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Artifact Reproduced</a:t>
            </a:r>
          </a:p>
        </p:txBody>
      </p:sp>
      <p:pic>
        <p:nvPicPr>
          <p:cNvPr id="4" name="Picture 3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32DBA334-2D95-20AE-2E24-C148DA528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032" y="2463800"/>
            <a:ext cx="2270760" cy="22707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377490F-C32E-AEDF-C9A4-77273524CB66}"/>
              </a:ext>
            </a:extLst>
          </p:cNvPr>
          <p:cNvSpPr txBox="1"/>
          <p:nvPr/>
        </p:nvSpPr>
        <p:spPr>
          <a:xfrm>
            <a:off x="435712" y="4867635"/>
            <a:ext cx="39827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>
                <a:latin typeface="Cambria Math" panose="02040503050406030204" pitchFamily="18" charset="0"/>
                <a:ea typeface="Cambria Math" panose="02040503050406030204" pitchFamily="18" charset="0"/>
              </a:rPr>
              <a:t>https://github.com/vt-asaplab/pirex</a:t>
            </a:r>
          </a:p>
        </p:txBody>
      </p:sp>
    </p:spTree>
    <p:extLst>
      <p:ext uri="{BB962C8B-B14F-4D97-AF65-F5344CB8AC3E}">
        <p14:creationId xmlns:p14="http://schemas.microsoft.com/office/powerpoint/2010/main" val="108093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DC29E4-C2F7-4807-CB6C-5EF8C7B94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9D57F2-528A-E629-BA15-028725FEC5F1}"/>
              </a:ext>
            </a:extLst>
          </p:cNvPr>
          <p:cNvSpPr txBox="1"/>
          <p:nvPr/>
        </p:nvSpPr>
        <p:spPr>
          <a:xfrm>
            <a:off x="2123090" y="15314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58946-DDDF-C6A9-6A32-2FC14AC906A0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Risks When Querying Public Database</a:t>
            </a:r>
          </a:p>
        </p:txBody>
      </p:sp>
      <p:pic>
        <p:nvPicPr>
          <p:cNvPr id="7" name="Graphic 6" descr="Database outline">
            <a:extLst>
              <a:ext uri="{FF2B5EF4-FFF2-40B4-BE49-F238E27FC236}">
                <a16:creationId xmlns:a16="http://schemas.microsoft.com/office/drawing/2014/main" id="{1C777AAF-2D42-396D-A5BF-2FE903D1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4963" y="1900786"/>
            <a:ext cx="1416776" cy="1443844"/>
          </a:xfrm>
          <a:prstGeom prst="rect">
            <a:avLst/>
          </a:prstGeom>
        </p:spPr>
      </p:pic>
      <p:pic>
        <p:nvPicPr>
          <p:cNvPr id="8" name="Graphic 7" descr="Programmer male outline">
            <a:extLst>
              <a:ext uri="{FF2B5EF4-FFF2-40B4-BE49-F238E27FC236}">
                <a16:creationId xmlns:a16="http://schemas.microsoft.com/office/drawing/2014/main" id="{8FD3847F-5FC8-FBF5-21BA-ABC5260FA3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300" y="1900786"/>
            <a:ext cx="1443844" cy="14438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F522694-2531-35C0-0CA7-C040ED27CA96}"/>
              </a:ext>
            </a:extLst>
          </p:cNvPr>
          <p:cNvSpPr txBox="1"/>
          <p:nvPr/>
        </p:nvSpPr>
        <p:spPr>
          <a:xfrm>
            <a:off x="8700565" y="2021191"/>
            <a:ext cx="20393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Health Database: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Drug Events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Drug Labels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Clinical Trials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2C36BA-887A-7934-66A3-4123547E0FE5}"/>
              </a:ext>
            </a:extLst>
          </p:cNvPr>
          <p:cNvSpPr txBox="1"/>
          <p:nvPr/>
        </p:nvSpPr>
        <p:spPr>
          <a:xfrm>
            <a:off x="2123090" y="4269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11" name="Graphic 10" descr="Database outline">
            <a:extLst>
              <a:ext uri="{FF2B5EF4-FFF2-40B4-BE49-F238E27FC236}">
                <a16:creationId xmlns:a16="http://schemas.microsoft.com/office/drawing/2014/main" id="{909D3156-B93E-FEFB-68F0-937C5C12D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4963" y="4639070"/>
            <a:ext cx="1416776" cy="1443844"/>
          </a:xfrm>
          <a:prstGeom prst="rect">
            <a:avLst/>
          </a:prstGeom>
        </p:spPr>
      </p:pic>
      <p:pic>
        <p:nvPicPr>
          <p:cNvPr id="12" name="Graphic 11" descr="Programmer male outline">
            <a:extLst>
              <a:ext uri="{FF2B5EF4-FFF2-40B4-BE49-F238E27FC236}">
                <a16:creationId xmlns:a16="http://schemas.microsoft.com/office/drawing/2014/main" id="{BD8E568D-C5CC-01C2-A0DC-AC0D429C3C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300" y="4639070"/>
            <a:ext cx="1443844" cy="14438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0ED4E31-1902-A2AF-B449-A2C9C2460EF3}"/>
              </a:ext>
            </a:extLst>
          </p:cNvPr>
          <p:cNvSpPr txBox="1"/>
          <p:nvPr/>
        </p:nvSpPr>
        <p:spPr>
          <a:xfrm>
            <a:off x="8700565" y="4759475"/>
            <a:ext cx="21921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Media Database: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Music Tracks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Video Preference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C055E65-D981-976E-666C-1CFFAA6D3852}"/>
              </a:ext>
            </a:extLst>
          </p:cNvPr>
          <p:cNvGrpSpPr/>
          <p:nvPr/>
        </p:nvGrpSpPr>
        <p:grpSpPr>
          <a:xfrm>
            <a:off x="5395827" y="1106815"/>
            <a:ext cx="2405941" cy="1587942"/>
            <a:chOff x="5395827" y="910175"/>
            <a:chExt cx="2405941" cy="1587942"/>
          </a:xfrm>
        </p:grpSpPr>
        <p:pic>
          <p:nvPicPr>
            <p:cNvPr id="19" name="Graphic 18" descr="Thought bubble with solid fill">
              <a:extLst>
                <a:ext uri="{FF2B5EF4-FFF2-40B4-BE49-F238E27FC236}">
                  <a16:creationId xmlns:a16="http://schemas.microsoft.com/office/drawing/2014/main" id="{AE9CE8DC-24B8-B461-1989-6B02D159E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>
              <a:off x="5395827" y="910175"/>
              <a:ext cx="2405941" cy="1587942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D8A162E-6ECC-DFEC-2537-0383A7B7F708}"/>
                </a:ext>
              </a:extLst>
            </p:cNvPr>
            <p:cNvSpPr txBox="1"/>
            <p:nvPr/>
          </p:nvSpPr>
          <p:spPr>
            <a:xfrm>
              <a:off x="5682734" y="1370034"/>
              <a:ext cx="1851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Cambria Math" panose="02040503050406030204" pitchFamily="18" charset="0"/>
                  <a:ea typeface="Cambria Math" panose="02040503050406030204" pitchFamily="18" charset="0"/>
                </a:rPr>
                <a:t>Health Condition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312E023-04FD-9341-813F-8292F816E530}"/>
              </a:ext>
            </a:extLst>
          </p:cNvPr>
          <p:cNvGrpSpPr/>
          <p:nvPr/>
        </p:nvGrpSpPr>
        <p:grpSpPr>
          <a:xfrm>
            <a:off x="5385994" y="3845099"/>
            <a:ext cx="2405941" cy="1587942"/>
            <a:chOff x="5395827" y="910175"/>
            <a:chExt cx="2405941" cy="1587942"/>
          </a:xfrm>
        </p:grpSpPr>
        <p:pic>
          <p:nvPicPr>
            <p:cNvPr id="14" name="Graphic 13" descr="Thought bubble with solid fill">
              <a:extLst>
                <a:ext uri="{FF2B5EF4-FFF2-40B4-BE49-F238E27FC236}">
                  <a16:creationId xmlns:a16="http://schemas.microsoft.com/office/drawing/2014/main" id="{0209DDBE-1BAB-FF43-7777-D27D955413E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>
              <a:off x="5395827" y="910175"/>
              <a:ext cx="2405941" cy="1587942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8C989FA-4B37-A0D1-0FD7-E7AA2B2765AC}"/>
                </a:ext>
              </a:extLst>
            </p:cNvPr>
            <p:cNvSpPr txBox="1"/>
            <p:nvPr/>
          </p:nvSpPr>
          <p:spPr>
            <a:xfrm>
              <a:off x="5682734" y="1370034"/>
              <a:ext cx="1870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Cambria Math" panose="02040503050406030204" pitchFamily="18" charset="0"/>
                  <a:ea typeface="Cambria Math" panose="02040503050406030204" pitchFamily="18" charset="0"/>
                </a:rPr>
                <a:t>Personal Interest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06CF967-163D-DB05-1713-DF19F0FA0D9F}"/>
              </a:ext>
            </a:extLst>
          </p:cNvPr>
          <p:cNvSpPr txBox="1"/>
          <p:nvPr/>
        </p:nvSpPr>
        <p:spPr>
          <a:xfrm>
            <a:off x="2123090" y="4269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F04561-D66E-CE75-1E0F-90B565C0BED7}"/>
              </a:ext>
            </a:extLst>
          </p:cNvPr>
          <p:cNvCxnSpPr/>
          <p:nvPr/>
        </p:nvCxnSpPr>
        <p:spPr>
          <a:xfrm>
            <a:off x="2406144" y="2605543"/>
            <a:ext cx="47025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E0FD10-46FB-CA5F-3CA8-84D4E18F9E90}"/>
              </a:ext>
            </a:extLst>
          </p:cNvPr>
          <p:cNvCxnSpPr/>
          <p:nvPr/>
        </p:nvCxnSpPr>
        <p:spPr>
          <a:xfrm>
            <a:off x="2406144" y="5402821"/>
            <a:ext cx="47025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8DCD303-221D-D055-1021-C6F568016609}"/>
              </a:ext>
            </a:extLst>
          </p:cNvPr>
          <p:cNvCxnSpPr/>
          <p:nvPr/>
        </p:nvCxnSpPr>
        <p:spPr>
          <a:xfrm>
            <a:off x="2406144" y="2895595"/>
            <a:ext cx="4702579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BB4C5C1-3602-DA05-724C-69FB7EC881FD}"/>
              </a:ext>
            </a:extLst>
          </p:cNvPr>
          <p:cNvCxnSpPr/>
          <p:nvPr/>
        </p:nvCxnSpPr>
        <p:spPr>
          <a:xfrm>
            <a:off x="2406144" y="5673208"/>
            <a:ext cx="4702579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5" name="Graphic 24" descr="Devil face outline with solid fill">
            <a:extLst>
              <a:ext uri="{FF2B5EF4-FFF2-40B4-BE49-F238E27FC236}">
                <a16:creationId xmlns:a16="http://schemas.microsoft.com/office/drawing/2014/main" id="{C9D4AD0C-BB06-0C4D-ECEE-EF3BE7B34F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81176" y="1203755"/>
            <a:ext cx="1015663" cy="1015663"/>
          </a:xfrm>
          <a:prstGeom prst="rect">
            <a:avLst/>
          </a:prstGeom>
        </p:spPr>
      </p:pic>
      <p:pic>
        <p:nvPicPr>
          <p:cNvPr id="28" name="Graphic 27" descr="Devil face outline with solid fill">
            <a:extLst>
              <a:ext uri="{FF2B5EF4-FFF2-40B4-BE49-F238E27FC236}">
                <a16:creationId xmlns:a16="http://schemas.microsoft.com/office/drawing/2014/main" id="{D38FA3E7-A729-17B8-0E39-23490BCD50D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81176" y="3946572"/>
            <a:ext cx="1015663" cy="101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679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C09313-661E-6420-4062-C7385FFA7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32DAD6-26C2-DDCD-131A-58CB685D61ED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Experimental Comparison </a:t>
            </a:r>
          </a:p>
        </p:txBody>
      </p:sp>
      <p:pic>
        <p:nvPicPr>
          <p:cNvPr id="4" name="Picture 3" descr="A graph of different colored lines&#10;&#10;AI-generated content may be incorrect.">
            <a:extLst>
              <a:ext uri="{FF2B5EF4-FFF2-40B4-BE49-F238E27FC236}">
                <a16:creationId xmlns:a16="http://schemas.microsoft.com/office/drawing/2014/main" id="{6545E743-0472-F74A-E0F8-B022304C5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841" y="1235474"/>
            <a:ext cx="4365712" cy="2830793"/>
          </a:xfrm>
          <a:prstGeom prst="rect">
            <a:avLst/>
          </a:prstGeom>
        </p:spPr>
      </p:pic>
      <p:pic>
        <p:nvPicPr>
          <p:cNvPr id="8" name="Picture 7" descr="A graph of different colored lines&#10;&#10;AI-generated content may be incorrect.">
            <a:extLst>
              <a:ext uri="{FF2B5EF4-FFF2-40B4-BE49-F238E27FC236}">
                <a16:creationId xmlns:a16="http://schemas.microsoft.com/office/drawing/2014/main" id="{7D6BE76F-69D4-A2DF-C7AF-0D2806A1F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841" y="3997441"/>
            <a:ext cx="4365712" cy="2830793"/>
          </a:xfrm>
          <a:prstGeom prst="rect">
            <a:avLst/>
          </a:prstGeom>
        </p:spPr>
      </p:pic>
      <p:pic>
        <p:nvPicPr>
          <p:cNvPr id="7" name="Picture 6" descr="A graph of numbers and lines&#10;&#10;AI-generated content may be incorrect.">
            <a:extLst>
              <a:ext uri="{FF2B5EF4-FFF2-40B4-BE49-F238E27FC236}">
                <a16:creationId xmlns:a16="http://schemas.microsoft.com/office/drawing/2014/main" id="{8718682B-3757-577D-0030-F9FBD2965C6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031"/>
          <a:stretch>
            <a:fillRect/>
          </a:stretch>
        </p:blipFill>
        <p:spPr>
          <a:xfrm>
            <a:off x="766915" y="3997440"/>
            <a:ext cx="4277033" cy="28307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AB97BA5-4ED3-8B6E-081F-D48224B5BBA2}"/>
              </a:ext>
            </a:extLst>
          </p:cNvPr>
          <p:cNvSpPr txBox="1"/>
          <p:nvPr/>
        </p:nvSpPr>
        <p:spPr>
          <a:xfrm>
            <a:off x="5884422" y="1620380"/>
            <a:ext cx="4763913" cy="17327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For 1TB database: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Pirex takes 55ms to retrieve a 4KB entry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- 165</a:t>
            </a: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✕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faster than Piano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- 565</a:t>
            </a: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✕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faster than TreePIR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- 728</a:t>
            </a: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✕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faster than CK20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E3F950-9C9C-E9F7-4FDB-02E92997FFC2}"/>
              </a:ext>
            </a:extLst>
          </p:cNvPr>
          <p:cNvSpPr txBox="1"/>
          <p:nvPr/>
        </p:nvSpPr>
        <p:spPr>
          <a:xfrm>
            <a:off x="5884422" y="4371261"/>
            <a:ext cx="4763913" cy="17327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For 1TB database: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Pirex takes 260ms to retrieve a 256KB entry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- 191</a:t>
            </a: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✕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faster than Piano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- 845</a:t>
            </a: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✕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faster than TreePIR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- 127</a:t>
            </a:r>
            <a:r>
              <a:rPr lang="en-US" sz="1200">
                <a:latin typeface="Cambria Math" panose="02040503050406030204" pitchFamily="18" charset="0"/>
                <a:ea typeface="Cambria Math" panose="02040503050406030204" pitchFamily="18" charset="0"/>
              </a:rPr>
              <a:t>✕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faster than CK20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FAFDEB-F0BA-B08B-F7C9-5C665C813EDC}"/>
              </a:ext>
            </a:extLst>
          </p:cNvPr>
          <p:cNvSpPr txBox="1"/>
          <p:nvPr/>
        </p:nvSpPr>
        <p:spPr>
          <a:xfrm>
            <a:off x="6616926" y="3663143"/>
            <a:ext cx="3298904" cy="40312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Two order of magnitude faster</a:t>
            </a:r>
            <a:endParaRPr lang="en-US" b="1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367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510268-9EA9-7E42-047D-96368213B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B4F7728-A519-1906-4C04-E8B00558DECB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Experimental Breakdown </a:t>
            </a:r>
          </a:p>
        </p:txBody>
      </p:sp>
      <p:pic>
        <p:nvPicPr>
          <p:cNvPr id="7" name="Picture 6" descr="A graph of data in different numbers&#10;&#10;AI-generated content may be incorrect.">
            <a:extLst>
              <a:ext uri="{FF2B5EF4-FFF2-40B4-BE49-F238E27FC236}">
                <a16:creationId xmlns:a16="http://schemas.microsoft.com/office/drawing/2014/main" id="{8458EA9C-736B-14B0-4821-8FA5B30B20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349" y="1584118"/>
            <a:ext cx="8511663" cy="363077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0C224B-B63C-E2F6-B088-88074093EE62}"/>
              </a:ext>
            </a:extLst>
          </p:cNvPr>
          <p:cNvSpPr txBox="1"/>
          <p:nvPr/>
        </p:nvSpPr>
        <p:spPr>
          <a:xfrm>
            <a:off x="845574" y="5562390"/>
            <a:ext cx="10500852" cy="7146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182880" tIns="182880" rIns="182880" bIns="18288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>
                <a:latin typeface="Cambria Math" panose="02040503050406030204" pitchFamily="18" charset="0"/>
                <a:ea typeface="Cambria Math" panose="02040503050406030204" pitchFamily="18" charset="0"/>
              </a:rPr>
              <a:t>Communication bandwidth is the dominating factor while it already achieves constant !!!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A9D705-44D4-9179-F7F1-7AB863869B45}"/>
              </a:ext>
            </a:extLst>
          </p:cNvPr>
          <p:cNvSpPr txBox="1"/>
          <p:nvPr/>
        </p:nvSpPr>
        <p:spPr>
          <a:xfrm>
            <a:off x="8996517" y="3187900"/>
            <a:ext cx="2908812" cy="106792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Client Computation: 20%</a:t>
            </a:r>
            <a:b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Server Computation: 20%</a:t>
            </a:r>
          </a:p>
          <a:p>
            <a:pPr>
              <a:lnSpc>
                <a:spcPct val="120000"/>
              </a:lnSpc>
            </a:pP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Communication: 60%</a:t>
            </a:r>
          </a:p>
        </p:txBody>
      </p:sp>
    </p:spTree>
    <p:extLst>
      <p:ext uri="{BB962C8B-B14F-4D97-AF65-F5344CB8AC3E}">
        <p14:creationId xmlns:p14="http://schemas.microsoft.com/office/powerpoint/2010/main" val="38663944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B16A628A-3F58-B3A3-D5AF-ED19FB739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199" y="1193388"/>
            <a:ext cx="3597379" cy="35973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8175C0-F3A7-8DBD-6118-7C6CEBB767A8}"/>
              </a:ext>
            </a:extLst>
          </p:cNvPr>
          <p:cNvSpPr txBox="1"/>
          <p:nvPr/>
        </p:nvSpPr>
        <p:spPr>
          <a:xfrm>
            <a:off x="7773012" y="4717025"/>
            <a:ext cx="2241755" cy="506742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>
                <a:latin typeface="Cambria Math" panose="02040503050406030204" pitchFamily="18" charset="0"/>
                <a:ea typeface="Cambria Math" panose="02040503050406030204" pitchFamily="18" charset="0"/>
              </a:rPr>
              <a:t>nhd@vt.edu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4454B9-C8B6-C09F-A6EC-955219B27902}"/>
              </a:ext>
            </a:extLst>
          </p:cNvPr>
          <p:cNvSpPr txBox="1"/>
          <p:nvPr/>
        </p:nvSpPr>
        <p:spPr>
          <a:xfrm>
            <a:off x="875072" y="1873855"/>
            <a:ext cx="5982928" cy="2236446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6000" b="1">
                <a:latin typeface="Cambria Math" panose="02040503050406030204" pitchFamily="18" charset="0"/>
                <a:ea typeface="Cambria Math" panose="02040503050406030204" pitchFamily="18" charset="0"/>
              </a:rPr>
              <a:t>Thank You For Your Listening !</a:t>
            </a:r>
          </a:p>
        </p:txBody>
      </p:sp>
    </p:spTree>
    <p:extLst>
      <p:ext uri="{BB962C8B-B14F-4D97-AF65-F5344CB8AC3E}">
        <p14:creationId xmlns:p14="http://schemas.microsoft.com/office/powerpoint/2010/main" val="42843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67F362-49BD-43B5-E023-319F07C0A0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8CACC3-49FD-463F-09FA-B96B6E6A96F4}"/>
              </a:ext>
            </a:extLst>
          </p:cNvPr>
          <p:cNvSpPr txBox="1"/>
          <p:nvPr/>
        </p:nvSpPr>
        <p:spPr>
          <a:xfrm>
            <a:off x="2123090" y="15314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7" name="Graphic 6" descr="Database outline">
            <a:extLst>
              <a:ext uri="{FF2B5EF4-FFF2-40B4-BE49-F238E27FC236}">
                <a16:creationId xmlns:a16="http://schemas.microsoft.com/office/drawing/2014/main" id="{7EC64889-B075-1D43-F2DB-5B5913FE1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4963" y="1900786"/>
            <a:ext cx="1416776" cy="1443844"/>
          </a:xfrm>
          <a:prstGeom prst="rect">
            <a:avLst/>
          </a:prstGeom>
        </p:spPr>
      </p:pic>
      <p:pic>
        <p:nvPicPr>
          <p:cNvPr id="8" name="Graphic 7" descr="Programmer male outline">
            <a:extLst>
              <a:ext uri="{FF2B5EF4-FFF2-40B4-BE49-F238E27FC236}">
                <a16:creationId xmlns:a16="http://schemas.microsoft.com/office/drawing/2014/main" id="{34409E7F-2216-B5D1-0D36-E8C8A7DC9E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300" y="1900786"/>
            <a:ext cx="1443844" cy="14438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7442187-DB69-EE79-E557-34F7ADF48068}"/>
              </a:ext>
            </a:extLst>
          </p:cNvPr>
          <p:cNvSpPr txBox="1"/>
          <p:nvPr/>
        </p:nvSpPr>
        <p:spPr>
          <a:xfrm>
            <a:off x="8700565" y="2021191"/>
            <a:ext cx="20393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Health Database: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Drug Events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Drug Labels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Clinical Trials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B40DE5-32B1-FC9E-C264-4A55826FEF6F}"/>
              </a:ext>
            </a:extLst>
          </p:cNvPr>
          <p:cNvSpPr txBox="1"/>
          <p:nvPr/>
        </p:nvSpPr>
        <p:spPr>
          <a:xfrm>
            <a:off x="2123090" y="4269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11" name="Graphic 10" descr="Database outline">
            <a:extLst>
              <a:ext uri="{FF2B5EF4-FFF2-40B4-BE49-F238E27FC236}">
                <a16:creationId xmlns:a16="http://schemas.microsoft.com/office/drawing/2014/main" id="{CED7CB05-2539-CB59-90CF-74074A329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4963" y="4639070"/>
            <a:ext cx="1416776" cy="1443844"/>
          </a:xfrm>
          <a:prstGeom prst="rect">
            <a:avLst/>
          </a:prstGeom>
        </p:spPr>
      </p:pic>
      <p:pic>
        <p:nvPicPr>
          <p:cNvPr id="12" name="Graphic 11" descr="Programmer male outline">
            <a:extLst>
              <a:ext uri="{FF2B5EF4-FFF2-40B4-BE49-F238E27FC236}">
                <a16:creationId xmlns:a16="http://schemas.microsoft.com/office/drawing/2014/main" id="{4F5FB6DA-3128-36F7-56E5-4898008B4A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300" y="4639070"/>
            <a:ext cx="1443844" cy="14438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6D689D7-5AA0-47CC-08D6-41356B7F35DC}"/>
              </a:ext>
            </a:extLst>
          </p:cNvPr>
          <p:cNvSpPr txBox="1"/>
          <p:nvPr/>
        </p:nvSpPr>
        <p:spPr>
          <a:xfrm>
            <a:off x="8700565" y="4759475"/>
            <a:ext cx="21921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Media Database: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Music Tracks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Video Preference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3A5DEB4-76EB-99E1-E324-38F586821CF9}"/>
              </a:ext>
            </a:extLst>
          </p:cNvPr>
          <p:cNvGrpSpPr/>
          <p:nvPr/>
        </p:nvGrpSpPr>
        <p:grpSpPr>
          <a:xfrm>
            <a:off x="5395827" y="1106815"/>
            <a:ext cx="2405941" cy="1587942"/>
            <a:chOff x="5395827" y="910175"/>
            <a:chExt cx="2405941" cy="1587942"/>
          </a:xfrm>
        </p:grpSpPr>
        <p:pic>
          <p:nvPicPr>
            <p:cNvPr id="19" name="Graphic 18" descr="Thought bubble with solid fill">
              <a:extLst>
                <a:ext uri="{FF2B5EF4-FFF2-40B4-BE49-F238E27FC236}">
                  <a16:creationId xmlns:a16="http://schemas.microsoft.com/office/drawing/2014/main" id="{213D793A-0AF4-13A0-DFAC-08CB0D475C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>
              <a:off x="5395827" y="910175"/>
              <a:ext cx="2405941" cy="1587942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E358B96-2EEC-2514-FCAB-E90823D94301}"/>
                </a:ext>
              </a:extLst>
            </p:cNvPr>
            <p:cNvSpPr txBox="1"/>
            <p:nvPr/>
          </p:nvSpPr>
          <p:spPr>
            <a:xfrm>
              <a:off x="5682734" y="1370034"/>
              <a:ext cx="1851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Cambria Math" panose="02040503050406030204" pitchFamily="18" charset="0"/>
                  <a:ea typeface="Cambria Math" panose="02040503050406030204" pitchFamily="18" charset="0"/>
                </a:rPr>
                <a:t>Health Condition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4D2FCE5-D747-96C9-4AD5-004023D4442F}"/>
              </a:ext>
            </a:extLst>
          </p:cNvPr>
          <p:cNvGrpSpPr/>
          <p:nvPr/>
        </p:nvGrpSpPr>
        <p:grpSpPr>
          <a:xfrm>
            <a:off x="5385994" y="3845099"/>
            <a:ext cx="2405941" cy="1587942"/>
            <a:chOff x="5395827" y="910175"/>
            <a:chExt cx="2405941" cy="1587942"/>
          </a:xfrm>
        </p:grpSpPr>
        <p:pic>
          <p:nvPicPr>
            <p:cNvPr id="14" name="Graphic 13" descr="Thought bubble with solid fill">
              <a:extLst>
                <a:ext uri="{FF2B5EF4-FFF2-40B4-BE49-F238E27FC236}">
                  <a16:creationId xmlns:a16="http://schemas.microsoft.com/office/drawing/2014/main" id="{A94AF8EB-4C2A-EE38-4DFF-6304C070B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>
              <a:off x="5395827" y="910175"/>
              <a:ext cx="2405941" cy="1587942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C919B0D-1675-4509-0D60-AAFA6FA113EE}"/>
                </a:ext>
              </a:extLst>
            </p:cNvPr>
            <p:cNvSpPr txBox="1"/>
            <p:nvPr/>
          </p:nvSpPr>
          <p:spPr>
            <a:xfrm>
              <a:off x="5682734" y="1370034"/>
              <a:ext cx="1870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Cambria Math" panose="02040503050406030204" pitchFamily="18" charset="0"/>
                  <a:ea typeface="Cambria Math" panose="02040503050406030204" pitchFamily="18" charset="0"/>
                </a:rPr>
                <a:t>Personal Interest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660868DF-A4FF-25B3-A2A4-F96653087C14}"/>
              </a:ext>
            </a:extLst>
          </p:cNvPr>
          <p:cNvSpPr txBox="1"/>
          <p:nvPr/>
        </p:nvSpPr>
        <p:spPr>
          <a:xfrm>
            <a:off x="2123090" y="4269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F4F686F-F91E-2876-973E-F5A6A6A46601}"/>
              </a:ext>
            </a:extLst>
          </p:cNvPr>
          <p:cNvCxnSpPr/>
          <p:nvPr/>
        </p:nvCxnSpPr>
        <p:spPr>
          <a:xfrm>
            <a:off x="2406144" y="2605543"/>
            <a:ext cx="47025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E7F4A0A-7EA9-0BC9-8489-15CF5C9530F4}"/>
              </a:ext>
            </a:extLst>
          </p:cNvPr>
          <p:cNvCxnSpPr/>
          <p:nvPr/>
        </p:nvCxnSpPr>
        <p:spPr>
          <a:xfrm>
            <a:off x="2406144" y="5402821"/>
            <a:ext cx="47025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00DA4EB-E262-26F1-9202-20C841DAFFC7}"/>
              </a:ext>
            </a:extLst>
          </p:cNvPr>
          <p:cNvCxnSpPr/>
          <p:nvPr/>
        </p:nvCxnSpPr>
        <p:spPr>
          <a:xfrm>
            <a:off x="2406144" y="2895595"/>
            <a:ext cx="4702579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1224481-AB4A-4490-7FD0-28DB88EAA5E6}"/>
              </a:ext>
            </a:extLst>
          </p:cNvPr>
          <p:cNvCxnSpPr/>
          <p:nvPr/>
        </p:nvCxnSpPr>
        <p:spPr>
          <a:xfrm>
            <a:off x="2406144" y="5673208"/>
            <a:ext cx="4702579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5" name="Graphic 24" descr="Devil face outline with solid fill">
            <a:extLst>
              <a:ext uri="{FF2B5EF4-FFF2-40B4-BE49-F238E27FC236}">
                <a16:creationId xmlns:a16="http://schemas.microsoft.com/office/drawing/2014/main" id="{A25E7294-C15B-751D-7C82-2215A7E1D5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81176" y="1203755"/>
            <a:ext cx="1015663" cy="1015663"/>
          </a:xfrm>
          <a:prstGeom prst="rect">
            <a:avLst/>
          </a:prstGeom>
        </p:spPr>
      </p:pic>
      <p:pic>
        <p:nvPicPr>
          <p:cNvPr id="28" name="Graphic 27" descr="Devil face outline with solid fill">
            <a:extLst>
              <a:ext uri="{FF2B5EF4-FFF2-40B4-BE49-F238E27FC236}">
                <a16:creationId xmlns:a16="http://schemas.microsoft.com/office/drawing/2014/main" id="{00B1DEC2-679A-522A-C9DF-2570AE4B2C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81176" y="3946572"/>
            <a:ext cx="1015663" cy="101566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2BCC4AE-B4BD-5CE0-635F-52222EC2D754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Private Information Retrieval – PIR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7CB04EC1-7A06-FA33-F118-3D93125A6D94}"/>
              </a:ext>
            </a:extLst>
          </p:cNvPr>
          <p:cNvSpPr/>
          <p:nvPr/>
        </p:nvSpPr>
        <p:spPr>
          <a:xfrm>
            <a:off x="2747324" y="2445169"/>
            <a:ext cx="1443844" cy="55840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98E039A6-39CD-93B1-32EF-40504F3D568B}"/>
              </a:ext>
            </a:extLst>
          </p:cNvPr>
          <p:cNvSpPr/>
          <p:nvPr/>
        </p:nvSpPr>
        <p:spPr>
          <a:xfrm>
            <a:off x="2747324" y="5248754"/>
            <a:ext cx="1443844" cy="55840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</a:t>
            </a:r>
          </a:p>
        </p:txBody>
      </p:sp>
    </p:spTree>
    <p:extLst>
      <p:ext uri="{BB962C8B-B14F-4D97-AF65-F5344CB8AC3E}">
        <p14:creationId xmlns:p14="http://schemas.microsoft.com/office/powerpoint/2010/main" val="161800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12B936-BF36-2121-E3FA-03115B504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8AACA3-C430-4648-50BC-522F2BFD8718}"/>
              </a:ext>
            </a:extLst>
          </p:cNvPr>
          <p:cNvSpPr txBox="1"/>
          <p:nvPr/>
        </p:nvSpPr>
        <p:spPr>
          <a:xfrm>
            <a:off x="2123090" y="15314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7" name="Graphic 6" descr="Database outline">
            <a:extLst>
              <a:ext uri="{FF2B5EF4-FFF2-40B4-BE49-F238E27FC236}">
                <a16:creationId xmlns:a16="http://schemas.microsoft.com/office/drawing/2014/main" id="{E246D5F2-59CD-C7CC-D0DC-1873B298C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4963" y="1900786"/>
            <a:ext cx="1416776" cy="1443844"/>
          </a:xfrm>
          <a:prstGeom prst="rect">
            <a:avLst/>
          </a:prstGeom>
        </p:spPr>
      </p:pic>
      <p:pic>
        <p:nvPicPr>
          <p:cNvPr id="8" name="Graphic 7" descr="Programmer male outline">
            <a:extLst>
              <a:ext uri="{FF2B5EF4-FFF2-40B4-BE49-F238E27FC236}">
                <a16:creationId xmlns:a16="http://schemas.microsoft.com/office/drawing/2014/main" id="{70F4F841-996A-7670-C4F9-C51F93EE68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300" y="1900786"/>
            <a:ext cx="1443844" cy="14438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3658222-E911-CCD3-FED1-AD62D943F830}"/>
              </a:ext>
            </a:extLst>
          </p:cNvPr>
          <p:cNvSpPr txBox="1"/>
          <p:nvPr/>
        </p:nvSpPr>
        <p:spPr>
          <a:xfrm>
            <a:off x="8700565" y="2021191"/>
            <a:ext cx="20393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Health Database: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Drug Events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Drug Labels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Clinical Trials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8B826E-4F61-BDA2-F0D5-FFB4831C5DA6}"/>
              </a:ext>
            </a:extLst>
          </p:cNvPr>
          <p:cNvSpPr txBox="1"/>
          <p:nvPr/>
        </p:nvSpPr>
        <p:spPr>
          <a:xfrm>
            <a:off x="2123090" y="4269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11" name="Graphic 10" descr="Database outline">
            <a:extLst>
              <a:ext uri="{FF2B5EF4-FFF2-40B4-BE49-F238E27FC236}">
                <a16:creationId xmlns:a16="http://schemas.microsoft.com/office/drawing/2014/main" id="{99644945-DD57-ED92-C7BF-93E5C48211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4963" y="4639070"/>
            <a:ext cx="1416776" cy="1443844"/>
          </a:xfrm>
          <a:prstGeom prst="rect">
            <a:avLst/>
          </a:prstGeom>
        </p:spPr>
      </p:pic>
      <p:pic>
        <p:nvPicPr>
          <p:cNvPr id="12" name="Graphic 11" descr="Programmer male outline">
            <a:extLst>
              <a:ext uri="{FF2B5EF4-FFF2-40B4-BE49-F238E27FC236}">
                <a16:creationId xmlns:a16="http://schemas.microsoft.com/office/drawing/2014/main" id="{39B1B230-B304-6CF9-46CE-A5CEBA444A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300" y="4639070"/>
            <a:ext cx="1443844" cy="14438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6AAB148-D670-777D-6D7A-FC34A1ACC8C3}"/>
              </a:ext>
            </a:extLst>
          </p:cNvPr>
          <p:cNvSpPr txBox="1"/>
          <p:nvPr/>
        </p:nvSpPr>
        <p:spPr>
          <a:xfrm>
            <a:off x="8700565" y="4759475"/>
            <a:ext cx="21921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Media Database: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Music Tracks</a:t>
            </a:r>
          </a:p>
          <a:p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Video Preference</a:t>
            </a:r>
          </a:p>
        </p:txBody>
      </p:sp>
      <p:pic>
        <p:nvPicPr>
          <p:cNvPr id="19" name="Graphic 18" descr="Thought bubble with solid fill">
            <a:extLst>
              <a:ext uri="{FF2B5EF4-FFF2-40B4-BE49-F238E27FC236}">
                <a16:creationId xmlns:a16="http://schemas.microsoft.com/office/drawing/2014/main" id="{EB80E69A-6195-0265-A467-1242A45FCE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5395827" y="1106815"/>
            <a:ext cx="2405941" cy="1587942"/>
          </a:xfrm>
          <a:prstGeom prst="rect">
            <a:avLst/>
          </a:prstGeom>
        </p:spPr>
      </p:pic>
      <p:pic>
        <p:nvPicPr>
          <p:cNvPr id="14" name="Graphic 13" descr="Thought bubble with solid fill">
            <a:extLst>
              <a:ext uri="{FF2B5EF4-FFF2-40B4-BE49-F238E27FC236}">
                <a16:creationId xmlns:a16="http://schemas.microsoft.com/office/drawing/2014/main" id="{C3D36703-FEF0-776B-0E1F-97C7451478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5385994" y="3845099"/>
            <a:ext cx="2405941" cy="158794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D7C8E45-F071-D3E9-45B8-AFEEF3BA6AF3}"/>
              </a:ext>
            </a:extLst>
          </p:cNvPr>
          <p:cNvSpPr txBox="1"/>
          <p:nvPr/>
        </p:nvSpPr>
        <p:spPr>
          <a:xfrm>
            <a:off x="2123090" y="4269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CF1AFF5-7BC6-7445-0B7F-0033835249F8}"/>
              </a:ext>
            </a:extLst>
          </p:cNvPr>
          <p:cNvCxnSpPr/>
          <p:nvPr/>
        </p:nvCxnSpPr>
        <p:spPr>
          <a:xfrm>
            <a:off x="2406144" y="2605543"/>
            <a:ext cx="47025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29DFBD9-FD5B-2A08-5B35-860ADCF3BBAA}"/>
              </a:ext>
            </a:extLst>
          </p:cNvPr>
          <p:cNvCxnSpPr/>
          <p:nvPr/>
        </p:nvCxnSpPr>
        <p:spPr>
          <a:xfrm>
            <a:off x="2406144" y="5402821"/>
            <a:ext cx="470257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0D05866-4B09-ED8A-A070-F777BF63F464}"/>
              </a:ext>
            </a:extLst>
          </p:cNvPr>
          <p:cNvCxnSpPr/>
          <p:nvPr/>
        </p:nvCxnSpPr>
        <p:spPr>
          <a:xfrm>
            <a:off x="2406144" y="2895595"/>
            <a:ext cx="4702579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B9038D9-B4B2-48C7-C13B-7A44E281A531}"/>
              </a:ext>
            </a:extLst>
          </p:cNvPr>
          <p:cNvCxnSpPr/>
          <p:nvPr/>
        </p:nvCxnSpPr>
        <p:spPr>
          <a:xfrm>
            <a:off x="2406144" y="5673208"/>
            <a:ext cx="4702579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5" name="Graphic 24" descr="Devil face outline with solid fill">
            <a:extLst>
              <a:ext uri="{FF2B5EF4-FFF2-40B4-BE49-F238E27FC236}">
                <a16:creationId xmlns:a16="http://schemas.microsoft.com/office/drawing/2014/main" id="{13AB1D3A-DEEE-0CE1-0A1A-E617C5F907A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81176" y="1203755"/>
            <a:ext cx="1015663" cy="1015663"/>
          </a:xfrm>
          <a:prstGeom prst="rect">
            <a:avLst/>
          </a:prstGeom>
        </p:spPr>
      </p:pic>
      <p:pic>
        <p:nvPicPr>
          <p:cNvPr id="28" name="Graphic 27" descr="Devil face outline with solid fill">
            <a:extLst>
              <a:ext uri="{FF2B5EF4-FFF2-40B4-BE49-F238E27FC236}">
                <a16:creationId xmlns:a16="http://schemas.microsoft.com/office/drawing/2014/main" id="{2AE7F4D2-1229-6D6E-3757-297A211FD16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81176" y="3946572"/>
            <a:ext cx="1015663" cy="101566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AE36EEC-1651-2827-8825-DA8051062735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Private Information Retrieval – PIR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7C872DD-23B2-2187-2FE8-04AE4D533341}"/>
              </a:ext>
            </a:extLst>
          </p:cNvPr>
          <p:cNvSpPr/>
          <p:nvPr/>
        </p:nvSpPr>
        <p:spPr>
          <a:xfrm>
            <a:off x="2747324" y="2445169"/>
            <a:ext cx="1443844" cy="55840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F98F16F-2D1B-FA54-2E77-76EA679C2E82}"/>
              </a:ext>
            </a:extLst>
          </p:cNvPr>
          <p:cNvSpPr/>
          <p:nvPr/>
        </p:nvSpPr>
        <p:spPr>
          <a:xfrm>
            <a:off x="2747324" y="5248754"/>
            <a:ext cx="1443844" cy="55840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</a:t>
            </a:r>
          </a:p>
        </p:txBody>
      </p:sp>
      <p:pic>
        <p:nvPicPr>
          <p:cNvPr id="32" name="Picture 31" descr="A group of colorful question marks&#10;&#10;AI-generated content may be incorrect.">
            <a:extLst>
              <a:ext uri="{FF2B5EF4-FFF2-40B4-BE49-F238E27FC236}">
                <a16:creationId xmlns:a16="http://schemas.microsoft.com/office/drawing/2014/main" id="{F46C1E29-B0D3-B0CF-B45F-430D73F1DD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22084" y="1455178"/>
            <a:ext cx="1407734" cy="576780"/>
          </a:xfrm>
          <a:prstGeom prst="rect">
            <a:avLst/>
          </a:prstGeom>
        </p:spPr>
      </p:pic>
      <p:pic>
        <p:nvPicPr>
          <p:cNvPr id="33" name="Picture 32" descr="A group of colorful question marks&#10;&#10;AI-generated content may be incorrect.">
            <a:extLst>
              <a:ext uri="{FF2B5EF4-FFF2-40B4-BE49-F238E27FC236}">
                <a16:creationId xmlns:a16="http://schemas.microsoft.com/office/drawing/2014/main" id="{30C00AB1-E8F6-702C-C532-01D9CB0155F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94930" y="4182695"/>
            <a:ext cx="1407734" cy="576780"/>
          </a:xfrm>
          <a:prstGeom prst="rect">
            <a:avLst/>
          </a:prstGeom>
        </p:spPr>
      </p:pic>
      <p:pic>
        <p:nvPicPr>
          <p:cNvPr id="34" name="Picture 33" descr="A group of colorful question marks&#10;&#10;AI-generated content may be incorrect.">
            <a:extLst>
              <a:ext uri="{FF2B5EF4-FFF2-40B4-BE49-F238E27FC236}">
                <a16:creationId xmlns:a16="http://schemas.microsoft.com/office/drawing/2014/main" id="{8F2F5B2F-2BD0-9A8A-0AA5-34BA161A6C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59502" y="2945691"/>
            <a:ext cx="1407734" cy="576780"/>
          </a:xfrm>
          <a:prstGeom prst="rect">
            <a:avLst/>
          </a:prstGeom>
        </p:spPr>
      </p:pic>
      <p:pic>
        <p:nvPicPr>
          <p:cNvPr id="35" name="Picture 34" descr="A group of colorful question marks&#10;&#10;AI-generated content may be incorrect.">
            <a:extLst>
              <a:ext uri="{FF2B5EF4-FFF2-40B4-BE49-F238E27FC236}">
                <a16:creationId xmlns:a16="http://schemas.microsoft.com/office/drawing/2014/main" id="{243B4882-6CF7-A40C-52F8-731FD9E2A5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32348" y="5673208"/>
            <a:ext cx="1407734" cy="5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971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963DD-10E6-BEDE-A3D6-EE7650F5E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40A9CD6-BA0E-CF2D-01BA-EF23A407FB60}"/>
              </a:ext>
            </a:extLst>
          </p:cNvPr>
          <p:cNvSpPr txBox="1"/>
          <p:nvPr/>
        </p:nvSpPr>
        <p:spPr>
          <a:xfrm>
            <a:off x="2123090" y="13348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58E4B2-0234-068B-71F2-7582780099E4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 – Many Promising Applications ...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E8ECB0-1EEB-8597-9BDA-D5A6DF0C4ED4}"/>
              </a:ext>
            </a:extLst>
          </p:cNvPr>
          <p:cNvSpPr txBox="1"/>
          <p:nvPr/>
        </p:nvSpPr>
        <p:spPr>
          <a:xfrm>
            <a:off x="511608" y="1921583"/>
            <a:ext cx="47461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Cambria Math" panose="02040503050406030204" pitchFamily="18" charset="0"/>
                <a:ea typeface="Cambria Math" panose="02040503050406030204" pitchFamily="18" charset="0"/>
              </a:rPr>
              <a:t>Private DNS Lookup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Cambria Math" panose="02040503050406030204" pitchFamily="18" charset="0"/>
                <a:ea typeface="Cambria Math" panose="02040503050406030204" pitchFamily="18" charset="0"/>
              </a:rPr>
              <a:t>Private Search Engine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Cambria Math" panose="02040503050406030204" pitchFamily="18" charset="0"/>
                <a:ea typeface="Cambria Math" panose="02040503050406030204" pitchFamily="18" charset="0"/>
              </a:rPr>
              <a:t>Private Media Streaming</a:t>
            </a:r>
          </a:p>
        </p:txBody>
      </p:sp>
      <p:pic>
        <p:nvPicPr>
          <p:cNvPr id="3074" name="Picture 2" descr="DNS Lookup : Network Tools : Tools ...">
            <a:extLst>
              <a:ext uri="{FF2B5EF4-FFF2-40B4-BE49-F238E27FC236}">
                <a16:creationId xmlns:a16="http://schemas.microsoft.com/office/drawing/2014/main" id="{3C4AAFEB-04FB-62DD-9631-4AC9F9BAA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08" y="3917541"/>
            <a:ext cx="2237453" cy="223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earch bar - Free multimedia icons">
            <a:extLst>
              <a:ext uri="{FF2B5EF4-FFF2-40B4-BE49-F238E27FC236}">
                <a16:creationId xmlns:a16="http://schemas.microsoft.com/office/drawing/2014/main" id="{E4C6DE6B-FBA1-05D0-69DD-3DBB924867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01" b="17427"/>
          <a:stretch>
            <a:fillRect/>
          </a:stretch>
        </p:blipFill>
        <p:spPr bwMode="auto">
          <a:xfrm>
            <a:off x="1730377" y="5395092"/>
            <a:ext cx="2037368" cy="134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Video streaming - Free entertainment icons">
            <a:extLst>
              <a:ext uri="{FF2B5EF4-FFF2-40B4-BE49-F238E27FC236}">
                <a16:creationId xmlns:a16="http://schemas.microsoft.com/office/drawing/2014/main" id="{703A1982-6025-BC38-1456-22038554F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584" y="3641049"/>
            <a:ext cx="1846153" cy="184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065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00A30-D6AD-74D9-2F65-C2B608D621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737983-0678-3478-7B8A-167A927122CE}"/>
              </a:ext>
            </a:extLst>
          </p:cNvPr>
          <p:cNvSpPr txBox="1"/>
          <p:nvPr/>
        </p:nvSpPr>
        <p:spPr>
          <a:xfrm>
            <a:off x="2123090" y="13348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C106C3-2C92-60AA-7C64-4A8EF94DD351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PIR – Many Promising Applications ... 	But Not Yet Practical Enough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E3F6DE-6B9D-A688-2938-414F1B437468}"/>
              </a:ext>
            </a:extLst>
          </p:cNvPr>
          <p:cNvSpPr txBox="1"/>
          <p:nvPr/>
        </p:nvSpPr>
        <p:spPr>
          <a:xfrm>
            <a:off x="511608" y="1921583"/>
            <a:ext cx="47461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Cambria Math" panose="02040503050406030204" pitchFamily="18" charset="0"/>
                <a:ea typeface="Cambria Math" panose="02040503050406030204" pitchFamily="18" charset="0"/>
              </a:rPr>
              <a:t>Private DNS Lookup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Cambria Math" panose="02040503050406030204" pitchFamily="18" charset="0"/>
                <a:ea typeface="Cambria Math" panose="02040503050406030204" pitchFamily="18" charset="0"/>
              </a:rPr>
              <a:t>Private Search Engine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Cambria Math" panose="02040503050406030204" pitchFamily="18" charset="0"/>
                <a:ea typeface="Cambria Math" panose="02040503050406030204" pitchFamily="18" charset="0"/>
              </a:rPr>
              <a:t>Private Media Streaming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142B810-04F3-527C-C87B-8535FAD95481}"/>
              </a:ext>
            </a:extLst>
          </p:cNvPr>
          <p:cNvGraphicFramePr>
            <a:graphicFrameLocks noGrp="1"/>
          </p:cNvGraphicFramePr>
          <p:nvPr/>
        </p:nvGraphicFramePr>
        <p:xfrm>
          <a:off x="6459794" y="1894460"/>
          <a:ext cx="5322210" cy="2159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606">
                  <a:extLst>
                    <a:ext uri="{9D8B030D-6E8A-4147-A177-3AD203B41FA5}">
                      <a16:colId xmlns:a16="http://schemas.microsoft.com/office/drawing/2014/main" val="3260591891"/>
                    </a:ext>
                  </a:extLst>
                </a:gridCol>
                <a:gridCol w="1661652">
                  <a:extLst>
                    <a:ext uri="{9D8B030D-6E8A-4147-A177-3AD203B41FA5}">
                      <a16:colId xmlns:a16="http://schemas.microsoft.com/office/drawing/2014/main" val="3613006178"/>
                    </a:ext>
                  </a:extLst>
                </a:gridCol>
                <a:gridCol w="1585952">
                  <a:extLst>
                    <a:ext uri="{9D8B030D-6E8A-4147-A177-3AD203B41FA5}">
                      <a16:colId xmlns:a16="http://schemas.microsoft.com/office/drawing/2014/main" val="1467657729"/>
                    </a:ext>
                  </a:extLst>
                </a:gridCol>
              </a:tblGrid>
              <a:tr h="719978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Server Computation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Response Bandwidth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060115"/>
                  </a:ext>
                </a:extLst>
              </a:tr>
              <a:tr h="719978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Traditional PIR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solidFill>
                      <a:srgbClr val="00B050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45005"/>
                  </a:ext>
                </a:extLst>
              </a:tr>
              <a:tr h="719978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Preprocessing PIR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solidFill>
                      <a:srgbClr val="00B05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solidFill>
                      <a:srgbClr val="FF0000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006238"/>
                  </a:ext>
                </a:extLst>
              </a:tr>
            </a:tbl>
          </a:graphicData>
        </a:graphic>
      </p:graphicFrame>
      <p:pic>
        <p:nvPicPr>
          <p:cNvPr id="8" name="Picture 7" descr="\documentclass{article}&#10;\usepackage{amsmath}&#10;\pagestyle{empty}&#10;\begin{document}&#10;&#10;&#10;$\mathcal{O}(\sqrt N)$&#10;&#10;&#10;\end{document}" title="IguanaTex Bitmap Display">
            <a:extLst>
              <a:ext uri="{FF2B5EF4-FFF2-40B4-BE49-F238E27FC236}">
                <a16:creationId xmlns:a16="http://schemas.microsoft.com/office/drawing/2014/main" id="{E4C6D5DE-9B1E-D2F0-121A-FDFFE587733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0695491" y="3521934"/>
            <a:ext cx="731520" cy="274320"/>
          </a:xfrm>
          <a:prstGeom prst="rect">
            <a:avLst/>
          </a:prstGeom>
        </p:spPr>
      </p:pic>
      <p:pic>
        <p:nvPicPr>
          <p:cNvPr id="9" name="Picture 8" descr="\documentclass{article}&#10;\usepackage{amsmath}&#10;\pagestyle{empty}&#10;\begin{document}&#10;&#10;&#10;$\mathcal{O}(\sqrt N)$&#10;&#10;&#10;\end{document}" title="IguanaTex Bitmap Display">
            <a:extLst>
              <a:ext uri="{FF2B5EF4-FFF2-40B4-BE49-F238E27FC236}">
                <a16:creationId xmlns:a16="http://schemas.microsoft.com/office/drawing/2014/main" id="{33972DAD-91CF-C071-CBE3-F4F63D9D9F74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038448" y="3531766"/>
            <a:ext cx="731520" cy="274320"/>
          </a:xfrm>
          <a:prstGeom prst="rect">
            <a:avLst/>
          </a:prstGeom>
        </p:spPr>
      </p:pic>
      <p:pic>
        <p:nvPicPr>
          <p:cNvPr id="10" name="Picture 9" descr="\documentclass{article}&#10;\usepackage{amsmath}&#10;\pagestyle{empty}&#10;\begin{document}&#10;&#10;&#10;$\mathcal{O}(N)$&#10;&#10;&#10;\end{document}" title="IguanaTex Bitmap Display">
            <a:extLst>
              <a:ext uri="{FF2B5EF4-FFF2-40B4-BE49-F238E27FC236}">
                <a16:creationId xmlns:a16="http://schemas.microsoft.com/office/drawing/2014/main" id="{400EA7F4-2013-0C70-BC59-4EE08C912290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9129888" y="2858028"/>
            <a:ext cx="548640" cy="228600"/>
          </a:xfrm>
          <a:prstGeom prst="rect">
            <a:avLst/>
          </a:prstGeom>
        </p:spPr>
      </p:pic>
      <p:pic>
        <p:nvPicPr>
          <p:cNvPr id="11" name="Picture 10" descr="\documentclass{article}&#10;\usepackage{amsmath}&#10;\pagestyle{empty}&#10;\begin{document}&#10;&#10;&#10;$\mathcal{O}(1)$&#10;&#10;&#10;\end{document}" title="IguanaTex Bitmap Display">
            <a:extLst>
              <a:ext uri="{FF2B5EF4-FFF2-40B4-BE49-F238E27FC236}">
                <a16:creationId xmlns:a16="http://schemas.microsoft.com/office/drawing/2014/main" id="{597D467D-0581-0FB6-CBCA-6FE174122EC8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0780101" y="2836775"/>
            <a:ext cx="457200" cy="228600"/>
          </a:xfrm>
          <a:prstGeom prst="rect">
            <a:avLst/>
          </a:prstGeom>
        </p:spPr>
      </p:pic>
      <p:pic>
        <p:nvPicPr>
          <p:cNvPr id="3074" name="Picture 2" descr="DNS Lookup : Network Tools : Tools ...">
            <a:extLst>
              <a:ext uri="{FF2B5EF4-FFF2-40B4-BE49-F238E27FC236}">
                <a16:creationId xmlns:a16="http://schemas.microsoft.com/office/drawing/2014/main" id="{5BB28B25-6D38-F976-F47F-F34EE03B2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08" y="3917541"/>
            <a:ext cx="2237453" cy="223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earch bar - Free multimedia icons">
            <a:extLst>
              <a:ext uri="{FF2B5EF4-FFF2-40B4-BE49-F238E27FC236}">
                <a16:creationId xmlns:a16="http://schemas.microsoft.com/office/drawing/2014/main" id="{1DABB547-E77A-F82B-7217-0C8E50255D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01" b="17427"/>
          <a:stretch>
            <a:fillRect/>
          </a:stretch>
        </p:blipFill>
        <p:spPr bwMode="auto">
          <a:xfrm>
            <a:off x="1730377" y="5395092"/>
            <a:ext cx="2037368" cy="134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Video streaming - Free entertainment icons">
            <a:extLst>
              <a:ext uri="{FF2B5EF4-FFF2-40B4-BE49-F238E27FC236}">
                <a16:creationId xmlns:a16="http://schemas.microsoft.com/office/drawing/2014/main" id="{2A3D2B72-F402-F9C2-D1D0-2F4FBDFCD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584" y="3641049"/>
            <a:ext cx="1846153" cy="184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E6D97E8-05D9-34B0-F2B8-165CE0F74E68}"/>
              </a:ext>
            </a:extLst>
          </p:cNvPr>
          <p:cNvSpPr txBox="1"/>
          <p:nvPr/>
        </p:nvSpPr>
        <p:spPr>
          <a:xfrm>
            <a:off x="6441980" y="4596599"/>
            <a:ext cx="5299977" cy="15456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For example: To retrieve a 16KB entry from a </a:t>
            </a:r>
            <a:b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public database of 2</a:t>
            </a:r>
            <a:r>
              <a:rPr lang="en-US" sz="2000" baseline="30000">
                <a:latin typeface="Cambria Math" panose="02040503050406030204" pitchFamily="18" charset="0"/>
                <a:ea typeface="Cambria Math" panose="02040503050406030204" pitchFamily="18" charset="0"/>
              </a:rPr>
              <a:t>32</a:t>
            </a:r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 entries</a:t>
            </a:r>
          </a:p>
          <a:p>
            <a:pPr>
              <a:lnSpc>
                <a:spcPct val="120000"/>
              </a:lnSpc>
            </a:pPr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Traditional PIR needs to process 70TB</a:t>
            </a:r>
          </a:p>
          <a:p>
            <a:pPr>
              <a:lnSpc>
                <a:spcPct val="120000"/>
              </a:lnSpc>
            </a:pPr>
            <a:r>
              <a:rPr lang="en-US" sz="2000">
                <a:latin typeface="Cambria Math" panose="02040503050406030204" pitchFamily="18" charset="0"/>
                <a:ea typeface="Cambria Math" panose="02040503050406030204" pitchFamily="18" charset="0"/>
              </a:rPr>
              <a:t>- Preprocessing PIR needs to download 525MB</a:t>
            </a:r>
          </a:p>
        </p:txBody>
      </p:sp>
    </p:spTree>
    <p:extLst>
      <p:ext uri="{BB962C8B-B14F-4D97-AF65-F5344CB8AC3E}">
        <p14:creationId xmlns:p14="http://schemas.microsoft.com/office/powerpoint/2010/main" val="264093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8E081-E12E-FF85-36BC-346AD71920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19A7E2-3D92-DA64-1930-551046B2BBF5}"/>
              </a:ext>
            </a:extLst>
          </p:cNvPr>
          <p:cNvSpPr txBox="1"/>
          <p:nvPr/>
        </p:nvSpPr>
        <p:spPr>
          <a:xfrm>
            <a:off x="2123090" y="13348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8016F3-64E9-7ADA-3B54-BFE34FC4C38E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Introducing PIREX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814F40-4B70-821B-07AA-C5FC96359403}"/>
              </a:ext>
            </a:extLst>
          </p:cNvPr>
          <p:cNvSpPr txBox="1"/>
          <p:nvPr/>
        </p:nvSpPr>
        <p:spPr>
          <a:xfrm>
            <a:off x="2986363" y="3352125"/>
            <a:ext cx="72666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55ms to retrive 4KB entry under large-scale </a:t>
            </a:r>
            <a:b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database and real-world network setting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C3E171-3E85-6DAC-B738-12363E43DAB8}"/>
              </a:ext>
            </a:extLst>
          </p:cNvPr>
          <p:cNvSpPr txBox="1"/>
          <p:nvPr/>
        </p:nvSpPr>
        <p:spPr>
          <a:xfrm>
            <a:off x="2986363" y="4756096"/>
            <a:ext cx="53218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latin typeface="Cambria Math" panose="02040503050406030204" pitchFamily="18" charset="0"/>
                <a:ea typeface="Cambria Math" panose="02040503050406030204" pitchFamily="18" charset="0"/>
              </a:rPr>
              <a:t>For client with constrainted resource (low bandwidth or memory)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D25C2A-D651-0D70-C211-9263DBEBD67B}"/>
              </a:ext>
            </a:extLst>
          </p:cNvPr>
          <p:cNvSpPr txBox="1"/>
          <p:nvPr/>
        </p:nvSpPr>
        <p:spPr>
          <a:xfrm>
            <a:off x="1114861" y="4909984"/>
            <a:ext cx="10749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latin typeface="Cambria Math" panose="02040503050406030204" pitchFamily="18" charset="0"/>
                <a:ea typeface="Cambria Math" panose="02040503050406030204" pitchFamily="18" charset="0"/>
              </a:rPr>
              <a:t>Ideal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18BA8F-771C-91B4-4D0A-3CC0DA89AA8B}"/>
              </a:ext>
            </a:extLst>
          </p:cNvPr>
          <p:cNvSpPr txBox="1"/>
          <p:nvPr/>
        </p:nvSpPr>
        <p:spPr>
          <a:xfrm>
            <a:off x="853399" y="3506014"/>
            <a:ext cx="16439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latin typeface="Cambria Math" panose="02040503050406030204" pitchFamily="18" charset="0"/>
                <a:ea typeface="Cambria Math" panose="02040503050406030204" pitchFamily="18" charset="0"/>
              </a:rPr>
              <a:t>Practical</a:t>
            </a:r>
            <a:endParaRPr lang="en-US" sz="28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444C21-5F73-9041-CD0C-D688A9980E25}"/>
              </a:ext>
            </a:extLst>
          </p:cNvPr>
          <p:cNvSpPr txBox="1"/>
          <p:nvPr/>
        </p:nvSpPr>
        <p:spPr>
          <a:xfrm>
            <a:off x="853399" y="2104159"/>
            <a:ext cx="181277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latin typeface="Cambria Math" panose="02040503050406030204" pitchFamily="18" charset="0"/>
                <a:ea typeface="Cambria Math" panose="02040503050406030204" pitchFamily="18" charset="0"/>
              </a:rPr>
              <a:t>Efficient</a:t>
            </a:r>
            <a:endParaRPr lang="en-US" sz="280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160BE8E-C4DE-8097-D1EA-63A3D6D41A6F}"/>
              </a:ext>
            </a:extLst>
          </p:cNvPr>
          <p:cNvGrpSpPr/>
          <p:nvPr/>
        </p:nvGrpSpPr>
        <p:grpSpPr>
          <a:xfrm>
            <a:off x="3084685" y="1910361"/>
            <a:ext cx="3978455" cy="910816"/>
            <a:chOff x="3143679" y="1723810"/>
            <a:chExt cx="3978455" cy="91081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3C8682F-64BE-8F08-53F0-324800AB2300}"/>
                </a:ext>
              </a:extLst>
            </p:cNvPr>
            <p:cNvGrpSpPr/>
            <p:nvPr/>
          </p:nvGrpSpPr>
          <p:grpSpPr>
            <a:xfrm>
              <a:off x="3143679" y="1723810"/>
              <a:ext cx="3664550" cy="857519"/>
              <a:chOff x="2245014" y="2132944"/>
              <a:chExt cx="3664550" cy="857519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60BA644-1956-BEFC-FB3A-980796E36F8F}"/>
                  </a:ext>
                </a:extLst>
              </p:cNvPr>
              <p:cNvSpPr txBox="1"/>
              <p:nvPr/>
            </p:nvSpPr>
            <p:spPr>
              <a:xfrm>
                <a:off x="3143679" y="2132944"/>
                <a:ext cx="27658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server computation</a:t>
                </a:r>
              </a:p>
            </p:txBody>
          </p:sp>
          <p:pic>
            <p:nvPicPr>
              <p:cNvPr id="2" name="Picture 1" descr="\documentclass{article}&#10;\usepackage{amsmath}&#10;\pagestyle{empty}&#10;\begin{document}&#10;&#10;&#10;$\mathcal{O}(\sqrt N)$&#10;&#10;&#10;\end{document}" title="IguanaTex Bitmap Display">
                <a:extLst>
                  <a:ext uri="{FF2B5EF4-FFF2-40B4-BE49-F238E27FC236}">
                    <a16:creationId xmlns:a16="http://schemas.microsoft.com/office/drawing/2014/main" id="{8A99B54A-A502-8518-34CA-4D0E0383A6F9}"/>
                  </a:ext>
                </a:extLst>
              </p:cNvPr>
              <p:cNvPicPr>
                <a:picLocks noChangeAspect="1"/>
              </p:cNvPicPr>
              <p:nvPr>
                <p:custDataLst>
                  <p:tags r:id="rId1"/>
                </p:custDataLst>
              </p:nvPr>
            </p:nvPicPr>
            <p:blipFill>
              <a:blip r:embed="rId4"/>
              <a:stretch>
                <a:fillRect/>
              </a:stretch>
            </p:blipFill>
            <p:spPr>
              <a:xfrm>
                <a:off x="2245014" y="2200114"/>
                <a:ext cx="898453" cy="336920"/>
              </a:xfrm>
              <a:prstGeom prst="rect">
                <a:avLst/>
              </a:prstGeom>
            </p:spPr>
          </p:pic>
          <p:pic>
            <p:nvPicPr>
              <p:cNvPr id="3" name="Picture 2" descr="\documentclass{article}&#10;\usepackage{amsmath}&#10;\pagestyle{empty}&#10;\begin{document}&#10;&#10;&#10;$\mathcal{O}(1)$&#10;&#10;&#10;\end{document}" title="IguanaTex Bitmap Display">
                <a:extLst>
                  <a:ext uri="{FF2B5EF4-FFF2-40B4-BE49-F238E27FC236}">
                    <a16:creationId xmlns:a16="http://schemas.microsoft.com/office/drawing/2014/main" id="{00E1AD1F-C2AC-5977-CF39-98B174EBFB2E}"/>
                  </a:ext>
                </a:extLst>
              </p:cNvPr>
              <p:cNvPicPr>
                <a:picLocks noChangeAspect="1"/>
              </p:cNvPicPr>
              <p:nvPr>
                <p:custDataLst>
                  <p:tags r:id="rId2"/>
                </p:custDataLst>
              </p:nvPr>
            </p:nvPicPr>
            <p:blipFill>
              <a:blip r:embed="rId5"/>
              <a:stretch>
                <a:fillRect/>
              </a:stretch>
            </p:blipFill>
            <p:spPr>
              <a:xfrm>
                <a:off x="2247496" y="2696948"/>
                <a:ext cx="587029" cy="293515"/>
              </a:xfrm>
              <a:prstGeom prst="rect">
                <a:avLst/>
              </a:prstGeom>
            </p:spPr>
          </p:pic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5B4D620-E620-E0F5-E166-C51272D14081}"/>
                </a:ext>
              </a:extLst>
            </p:cNvPr>
            <p:cNvSpPr txBox="1"/>
            <p:nvPr/>
          </p:nvSpPr>
          <p:spPr>
            <a:xfrm>
              <a:off x="3754299" y="2172961"/>
              <a:ext cx="336783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>
                  <a:latin typeface="Cambria Math" panose="02040503050406030204" pitchFamily="18" charset="0"/>
                  <a:ea typeface="Cambria Math" panose="02040503050406030204" pitchFamily="18" charset="0"/>
                </a:rPr>
                <a:t>response bandwidth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7933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EEC3B8-659F-D683-1EC5-424D2B5E6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2A09FA4-B4F9-B2FA-82BC-8BCF80491C66}"/>
              </a:ext>
            </a:extLst>
          </p:cNvPr>
          <p:cNvSpPr/>
          <p:nvPr/>
        </p:nvSpPr>
        <p:spPr>
          <a:xfrm>
            <a:off x="0" y="-19550"/>
            <a:ext cx="12192000" cy="11861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>
                <a:solidFill>
                  <a:sysClr val="windowText" lastClr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Our Starting Point: A Client Preprocessing Model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D28EC0-A1AD-C891-FBF4-38E6F5322AB8}"/>
              </a:ext>
            </a:extLst>
          </p:cNvPr>
          <p:cNvSpPr txBox="1"/>
          <p:nvPr/>
        </p:nvSpPr>
        <p:spPr>
          <a:xfrm>
            <a:off x="6394530" y="1669846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Preprocessing Phase: </a:t>
            </a:r>
          </a:p>
          <a:p>
            <a:endParaRPr lang="en-US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Client requests a random hint component H</a:t>
            </a:r>
            <a:r>
              <a:rPr lang="en-US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>
                <a:latin typeface="Cambria Math" panose="02040503050406030204" pitchFamily="18" charset="0"/>
                <a:ea typeface="Cambria Math" panose="02040503050406030204" pitchFamily="18" charset="0"/>
              </a:rPr>
              <a:t> from the Left server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BC1E523-F37E-EAAA-7E29-F0B9C0EC69CA}"/>
              </a:ext>
            </a:extLst>
          </p:cNvPr>
          <p:cNvCxnSpPr>
            <a:cxnSpLocks/>
          </p:cNvCxnSpPr>
          <p:nvPr/>
        </p:nvCxnSpPr>
        <p:spPr>
          <a:xfrm flipV="1">
            <a:off x="1299649" y="2490634"/>
            <a:ext cx="1433441" cy="2764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3CFEFA4-9682-A0DB-6D7A-DC2A1444F67F}"/>
              </a:ext>
            </a:extLst>
          </p:cNvPr>
          <p:cNvSpPr/>
          <p:nvPr/>
        </p:nvSpPr>
        <p:spPr>
          <a:xfrm>
            <a:off x="1699882" y="1949572"/>
            <a:ext cx="594930" cy="4296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0" name="Graphic 39" descr="Database outline">
            <a:extLst>
              <a:ext uri="{FF2B5EF4-FFF2-40B4-BE49-F238E27FC236}">
                <a16:creationId xmlns:a16="http://schemas.microsoft.com/office/drawing/2014/main" id="{4B8C6723-F883-BF64-336B-8D31A51EB6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835" y="2060907"/>
            <a:ext cx="775814" cy="790636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78A7273-42D8-75B7-62DE-C4F93341DA7F}"/>
              </a:ext>
            </a:extLst>
          </p:cNvPr>
          <p:cNvSpPr txBox="1"/>
          <p:nvPr/>
        </p:nvSpPr>
        <p:spPr>
          <a:xfrm>
            <a:off x="518160" y="1708756"/>
            <a:ext cx="775814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Left</a:t>
            </a:r>
          </a:p>
        </p:txBody>
      </p:sp>
      <p:pic>
        <p:nvPicPr>
          <p:cNvPr id="42" name="Graphic 41" descr="Database outline">
            <a:extLst>
              <a:ext uri="{FF2B5EF4-FFF2-40B4-BE49-F238E27FC236}">
                <a16:creationId xmlns:a16="http://schemas.microsoft.com/office/drawing/2014/main" id="{2415DA46-5140-BCF8-04B3-AD8492DB57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74192" y="2059527"/>
            <a:ext cx="775814" cy="79063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CF2BDE5D-3758-73C7-35D6-ECB9A8D4AD0E}"/>
              </a:ext>
            </a:extLst>
          </p:cNvPr>
          <p:cNvSpPr txBox="1"/>
          <p:nvPr/>
        </p:nvSpPr>
        <p:spPr>
          <a:xfrm>
            <a:off x="4968517" y="1707376"/>
            <a:ext cx="775814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Right</a:t>
            </a:r>
          </a:p>
        </p:txBody>
      </p:sp>
      <p:pic>
        <p:nvPicPr>
          <p:cNvPr id="44" name="Graphic 43" descr="Programmer male outline">
            <a:extLst>
              <a:ext uri="{FF2B5EF4-FFF2-40B4-BE49-F238E27FC236}">
                <a16:creationId xmlns:a16="http://schemas.microsoft.com/office/drawing/2014/main" id="{A92C513F-A5FA-5177-CD5E-ED86FDA7C0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33090" y="2071721"/>
            <a:ext cx="790636" cy="79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334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2"/>
  <p:tag name="ORIGINALWIDTH" val="32"/>
  <p:tag name="OUTPUTTYPE" val="PDF"/>
  <p:tag name="IGUANATEXVERSION" val="160"/>
  <p:tag name="LATEXADDIN" val="\documentclass{article}&#10;\usepackage{amsmath}&#10;\pagestyle{empty}&#10;\begin{document}&#10;&#10;&#10;$\mathcal{O}(\sqrt N)$&#10;&#10;&#10;\end{document}"/>
  <p:tag name="IGUANATEXSIZE" val="18"/>
  <p:tag name="IGUANATEXCURSOR" val="102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23"/>
  <p:tag name="ORIGINALWIDTH" val="43"/>
  <p:tag name="OUTPUTTYPE" val="PDF"/>
  <p:tag name="IGUANATEXVERSION" val="160"/>
  <p:tag name="LATEXADDIN" val="\documentclass{article}&#10;\usepackage{amsmath}&#10;\pagestyle{empty}&#10;\begin{document}&#10;&#10;&#10;\noindent&#10;$\sqrt N \log N \\ \hspace{2pt} \text{Equations}$&#10;&#10;&#10;\end{document}"/>
  <p:tag name="IGUANATEXSIZE" val="18"/>
  <p:tag name="IGUANATEXCURSOR" val="139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2"/>
  <p:tag name="ORIGINALWIDTH" val="91"/>
  <p:tag name="OUTPUTTYPE" val="PDF"/>
  <p:tag name="IGUANATEXVERSION" val="160"/>
  <p:tag name="LATEXADDIN" val="\documentclass{article}&#10;\usepackage{amsmath}&#10;\pagestyle{empty}&#10;\begin{document}&#10;&#10;&#10;\noindent&#10;$\mathcal{O}(\sqrt N \log N (\lambda + B) )$&#10;&#10;&#10;\end{document}"/>
  <p:tag name="IGUANATEXSIZE" val="18"/>
  <p:tag name="IGUANATEXCURSOR" val="135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2"/>
  <p:tag name="ORIGINALWIDTH" val="32"/>
  <p:tag name="OUTPUTTYPE" val="PDF"/>
  <p:tag name="IGUANATEXVERSION" val="160"/>
  <p:tag name="LATEXADDIN" val="\documentclass{article}&#10;\usepackage{amsmath}&#10;\pagestyle{empty}&#10;\begin{document}&#10;&#10;&#10;\noindent&#10;$\mathcal{O}(\sqrt N )$&#10;&#10;&#10;\end{document}"/>
  <p:tag name="IGUANATEXSIZE" val="18"/>
  <p:tag name="IGUANATEXCURSOR" val="113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2"/>
  <p:tag name="ORIGINALWIDTH" val="32"/>
  <p:tag name="OUTPUTTYPE" val="PDF"/>
  <p:tag name="IGUANATEXVERSION" val="160"/>
  <p:tag name="LATEXADDIN" val="\documentclass{article}&#10;\usepackage{amsmath}&#10;\pagestyle{empty}&#10;\begin{document}&#10;&#10;&#10;\noindent&#10;$\mathcal{O}(\sqrt N )$&#10;&#10;&#10;\end{document}"/>
  <p:tag name="IGUANATEXSIZE" val="18"/>
  <p:tag name="IGUANATEXCURSOR" val="113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2"/>
  <p:tag name="ORIGINALWIDTH" val="32"/>
  <p:tag name="OUTPUTTYPE" val="PDF"/>
  <p:tag name="IGUANATEXVERSION" val="160"/>
  <p:tag name="LATEXADDIN" val="\documentclass{article}&#10;\usepackage{amsmath}&#10;\pagestyle{empty}&#10;\begin{document}&#10;&#10;&#10;\noindent&#10;$\mathcal{O}(\sqrt N )$&#10;&#10;&#10;\end{document}"/>
  <p:tag name="IGUANATEXSIZE" val="18"/>
  <p:tag name="IGUANATEXCURSOR" val="113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2"/>
  <p:tag name="ORIGINALWIDTH" val="32"/>
  <p:tag name="OUTPUTTYPE" val="PDF"/>
  <p:tag name="IGUANATEXVERSION" val="160"/>
  <p:tag name="LATEXADDIN" val="\documentclass{article}&#10;\usepackage{amsmath}&#10;\pagestyle{empty}&#10;\begin{document}&#10;&#10;&#10;$\mathcal{O}(\sqrt N)$&#10;&#10;&#10;\end{document}"/>
  <p:tag name="IGUANATEXSIZE" val="18"/>
  <p:tag name="IGUANATEXCURSOR" val="102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24"/>
  <p:tag name="OUTPUTTYPE" val="PDF"/>
  <p:tag name="IGUANATEXVERSION" val="160"/>
  <p:tag name="LATEXADDIN" val="\documentclass{article}&#10;\usepackage{amsmath}&#10;\pagestyle{empty}&#10;\begin{document}&#10;&#10;&#10;$\mathcal{O}(N)$&#10;&#10;&#10;\end{document}"/>
  <p:tag name="IGUANATEXSIZE" val="18"/>
  <p:tag name="IGUANATEXCURSOR" val="95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20"/>
  <p:tag name="OUTPUTTYPE" val="PDF"/>
  <p:tag name="IGUANATEXVERSION" val="160"/>
  <p:tag name="LATEXADDIN" val="\documentclass{article}&#10;\usepackage{amsmath}&#10;\pagestyle{empty}&#10;\begin{document}&#10;&#10;&#10;\noindent&#10;$\mathcal{O}(1)$&#10;&#10;&#10;\end{document}"/>
  <p:tag name="IGUANATEXSIZE" val="18"/>
  <p:tag name="IGUANATEXCURSOR" val="106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20"/>
  <p:tag name="OUTPUTTYPE" val="PDF"/>
  <p:tag name="IGUANATEXVERSION" val="160"/>
  <p:tag name="LATEXADDIN" val="\documentclass{article}&#10;\usepackage{amsmath}&#10;\pagestyle{empty}&#10;\begin{document}&#10;&#10;&#10;\noindent&#10;$\mathcal{O}(1)$&#10;&#10;&#10;\end{document}"/>
  <p:tag name="IGUANATEXSIZE" val="18"/>
  <p:tag name="IGUANATEXCURSOR" val="106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2"/>
  <p:tag name="ORIGINALWIDTH" val="57"/>
  <p:tag name="OUTPUTTYPE" val="PDF"/>
  <p:tag name="IGUANATEXVERSION" val="160"/>
  <p:tag name="LATEXADDIN" val="\documentclass{article}&#10;\usepackage{amsmath}&#10;\pagestyle{empty}&#10;\begin{document}&#10;&#10;&#10;\noindent&#10;$\mathcal{O}(\sqrt N \log N )$&#10;&#10;&#10;\end{document}"/>
  <p:tag name="IGUANATEXSIZE" val="18"/>
  <p:tag name="IGUANATEXCURSOR" val="119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20"/>
  <p:tag name="OUTPUTTYPE" val="PDF"/>
  <p:tag name="IGUANATEXVERSION" val="160"/>
  <p:tag name="LATEXADDIN" val="\documentclass{article}&#10;\usepackage{amsmath}&#10;\pagestyle{empty}&#10;\begin{document}&#10;&#10;&#10;\noindent&#10;$\mathcal{O}(1)$&#10;&#10;&#10;\end{document}"/>
  <p:tag name="IGUANATEXSIZE" val="18"/>
  <p:tag name="IGUANATEXCURSOR" val="106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20"/>
  <p:tag name="OUTPUTTYPE" val="PDF"/>
  <p:tag name="IGUANATEXVERSION" val="160"/>
  <p:tag name="LATEXADDIN" val="\documentclass{article}&#10;\usepackage{amsmath}&#10;\pagestyle{empty}&#10;\begin{document}&#10;&#10;&#10;$\mathcal{O}(1)$&#10;&#10;&#10;\end{document}"/>
  <p:tag name="IGUANATEXSIZE" val="18"/>
  <p:tag name="IGUANATEXCURSOR" val="96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2"/>
  <p:tag name="ORIGINALWIDTH" val="32"/>
  <p:tag name="OUTPUTTYPE" val="PDF"/>
  <p:tag name="IGUANATEXVERSION" val="160"/>
  <p:tag name="LATEXADDIN" val="\documentclass{article}&#10;\usepackage{amsmath}&#10;\pagestyle{empty}&#10;\begin{document}&#10;&#10;&#10;$\mathcal{O}(\sqrt N)$&#10;&#10;&#10;\end{document}"/>
  <p:tag name="IGUANATEXSIZE" val="18"/>
  <p:tag name="IGUANATEXCURSOR" val="102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20"/>
  <p:tag name="OUTPUTTYPE" val="PDF"/>
  <p:tag name="IGUANATEXVERSION" val="160"/>
  <p:tag name="LATEXADDIN" val="\documentclass{article}&#10;\usepackage{amsmath}&#10;\pagestyle{empty}&#10;\begin{document}&#10;&#10;&#10;$\mathcal{O}(1)$&#10;&#10;&#10;\end{document}"/>
  <p:tag name="IGUANATEXSIZE" val="18"/>
  <p:tag name="IGUANATEXCURSOR" val="96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23"/>
  <p:tag name="ORIGINALWIDTH" val="43"/>
  <p:tag name="OUTPUTTYPE" val="PDF"/>
  <p:tag name="IGUANATEXVERSION" val="160"/>
  <p:tag name="LATEXADDIN" val="\documentclass{article}&#10;\usepackage{amsmath}&#10;\pagestyle{empty}&#10;\begin{document}&#10;&#10;&#10;\noindent&#10;$\sqrt N \log N \\ \hspace{2pt} \text{Equations}$&#10;&#10;&#10;\end{document}"/>
  <p:tag name="IGUANATEXSIZE" val="18"/>
  <p:tag name="IGUANATEXCURSOR" val="139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2000"/>
  <p:tag name="ORIGINALHEIGHT" val="10"/>
  <p:tag name="ORIGINALWIDTH" val="17"/>
  <p:tag name="OUTPUTTYPE" val="PDF"/>
  <p:tag name="IGUANATEXVERSION" val="160"/>
  <p:tag name="LATEXADDIN" val="\documentclass{article}&#10;\usepackage{amsmath}&#10;\pagestyle{empty}&#10;\begin{document}&#10;&#10;&#10;$\sqrt N$&#10;&#10;&#10;\end{document}"/>
  <p:tag name="IGUANATEXSIZE" val="18"/>
  <p:tag name="IGUANATEXCURSOR" val="90"/>
  <p:tag name="TRANSPARENCY" val="True"/>
  <p:tag name="LATEXENGINEID" val="0"/>
  <p:tag name="TEMPFOLDER" val="/Users/Izanami/Library/Containers/com.microsoft.Powerpoint/Data/tmp/TemporaryItems/"/>
  <p:tag name="LATEXFORMHEIGHT" val="426.65"/>
  <p:tag name="LATEXFORMWIDTH" val="513.35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4971</TotalTime>
  <Words>2887</Words>
  <Application>Microsoft Macintosh PowerPoint</Application>
  <PresentationFormat>Widescreen</PresentationFormat>
  <Paragraphs>738</Paragraphs>
  <Slides>32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Aptos</vt:lpstr>
      <vt:lpstr>Aptos Display</vt:lpstr>
      <vt:lpstr>Arial</vt:lpstr>
      <vt:lpstr>Cambria Math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Nguyen, Thomas</dc:creator>
  <cp:lastModifiedBy>Nguyen, Thomas</cp:lastModifiedBy>
  <cp:revision>249</cp:revision>
  <dcterms:created xsi:type="dcterms:W3CDTF">2025-07-06T01:18:07Z</dcterms:created>
  <dcterms:modified xsi:type="dcterms:W3CDTF">2025-07-16T18:03:26Z</dcterms:modified>
</cp:coreProperties>
</file>