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6" r:id="rId10"/>
    <p:sldId id="267" r:id="rId11"/>
    <p:sldId id="268" r:id="rId12"/>
    <p:sldId id="263" r:id="rId13"/>
    <p:sldId id="264" r:id="rId14"/>
    <p:sldId id="265" r:id="rId15"/>
    <p:sldId id="271" r:id="rId16"/>
    <p:sldId id="270" r:id="rId17"/>
  </p:sldIdLst>
  <p:sldSz cx="12192000" cy="6858000"/>
  <p:notesSz cx="6858000" cy="9144000"/>
  <p:embeddedFontLst>
    <p:embeddedFont>
      <p:font typeface="Bierstadt" panose="020B000402020202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1F41"/>
    <a:srgbClr val="836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7"/>
    <p:restoredTop sz="69628"/>
  </p:normalViewPr>
  <p:slideViewPr>
    <p:cSldViewPr snapToGrid="0">
      <p:cViewPr varScale="1">
        <p:scale>
          <a:sx n="86" d="100"/>
          <a:sy n="86" d="100"/>
        </p:scale>
        <p:origin x="19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F5FB8-37EF-AC4D-A39B-5C520DFFF00B}" type="datetimeFigureOut">
              <a:rPr lang="en-US" smtClean="0"/>
              <a:t>5/10/25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FDBDA-CD7D-274E-B3DE-5EB9A7CA4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3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everyone, now I’m going present our work “Hermes: Efficient and Secure Multi-Writer Encrypted Database”. </a:t>
            </a:r>
          </a:p>
          <a:p>
            <a:r>
              <a:rPr lang="en-US" dirty="0"/>
              <a:t>I’m Tung Le from Virginia Tech. This is the joint work with my advisor Thang Hoang.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80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second idea is to achieve forward privacy via Epoch Encoding.</a:t>
            </a:r>
          </a:p>
          <a:p>
            <a:r>
              <a:rPr lang="en-US" dirty="0"/>
              <a:t>The purpose is to avoid costly rebuild in the existing work.</a:t>
            </a:r>
          </a:p>
          <a:p>
            <a:r>
              <a:rPr lang="en-US" dirty="0"/>
              <a:t>You can see the tree-based epoch encoding works as illustrated here.</a:t>
            </a:r>
          </a:p>
          <a:p>
            <a:r>
              <a:rPr lang="en-US" dirty="0"/>
              <a:t>With a three-level binary tree for encoding 7 epochs, where 1 denotes taking the left branch, and 2 denotes taking the right-branch.</a:t>
            </a:r>
          </a:p>
          <a:p>
            <a:r>
              <a:rPr lang="en-US" dirty="0"/>
              <a:t>Each epoch is associated with a gamma set in this table. For how to compute this set for each epoch, you can refer to our paper. </a:t>
            </a:r>
          </a:p>
          <a:p>
            <a:r>
              <a:rPr lang="en-US" dirty="0"/>
              <a:t>When creating ciphertext, we use the values in the gamma set. </a:t>
            </a:r>
          </a:p>
          <a:p>
            <a:r>
              <a:rPr lang="en-US" dirty="0"/>
              <a:t>And when creating decryption key, we use values of nodes from the root to the current epoch node, which we call the prefix set. </a:t>
            </a:r>
          </a:p>
          <a:p>
            <a:r>
              <a:rPr lang="en-US" dirty="0"/>
              <a:t>For example, with epoch number 4, all the gamma sets of previous epochs contain some value in the prefix set of epoch number 4. </a:t>
            </a:r>
          </a:p>
          <a:p>
            <a:r>
              <a:rPr lang="en-US" dirty="0"/>
              <a:t>However, the gamma set of any epoch greater than 4 doesn’t. </a:t>
            </a:r>
          </a:p>
          <a:p>
            <a:r>
              <a:rPr lang="en-US" dirty="0"/>
              <a:t>So, the decryption key created at epoch number 4 cannot decrypt ciphertexts at epochs later than 4. </a:t>
            </a:r>
          </a:p>
          <a:p>
            <a:r>
              <a:rPr lang="en-US" dirty="0"/>
              <a:t>This can ensure the privacy of future updates, thereby achieving forward privacy.</a:t>
            </a:r>
          </a:p>
          <a:p>
            <a:r>
              <a:rPr lang="en-US" dirty="0"/>
              <a:t>The trade-off is that the update complexity is increased by a factor of lambda, since the tree-depth will be lambda, similarly for the size of the gamma set and prefix set.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64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third idea is to optimize the search complexity from linear to sublinear.</a:t>
            </a:r>
          </a:p>
          <a:p>
            <a:r>
              <a:rPr lang="en-US" dirty="0"/>
              <a:t>In the existing HSE, the given search token executes matching decryption for each keyword in the database. </a:t>
            </a:r>
          </a:p>
          <a:p>
            <a:r>
              <a:rPr lang="en-US" dirty="0"/>
              <a:t>Therefore, the cost is linear in the number of keywords.</a:t>
            </a:r>
          </a:p>
          <a:p>
            <a:r>
              <a:rPr lang="en-US" dirty="0"/>
              <a:t>To reduce this cost to square root in the number of keywords, we can distribute the keywords into partitions, where the number of partitions is square root the number of keywords.</a:t>
            </a:r>
          </a:p>
          <a:p>
            <a:r>
              <a:rPr lang="en-US" dirty="0"/>
              <a:t>Each partition has square root the number of keywords items. </a:t>
            </a:r>
          </a:p>
          <a:p>
            <a:r>
              <a:rPr lang="en-US" dirty="0"/>
              <a:t>So there will be two search tokens, one for partition matching, and another for keyword matching.</a:t>
            </a:r>
          </a:p>
          <a:p>
            <a:r>
              <a:rPr lang="en-US" dirty="0"/>
              <a:t>By doing so, we can reduce the search complexity from linear to square root. </a:t>
            </a:r>
          </a:p>
          <a:p>
            <a:r>
              <a:rPr lang="en-US" dirty="0"/>
              <a:t>If the size of partitions after the first partitioning step is still too large, we can apply this strategy recursively, until each partition has log number of keywords items.</a:t>
            </a:r>
          </a:p>
          <a:p>
            <a:r>
              <a:rPr lang="en-US" dirty="0"/>
              <a:t>Then, the search complexity can be optimized to O(log square divided by log log). </a:t>
            </a:r>
          </a:p>
          <a:p>
            <a:r>
              <a:rPr lang="en-US" dirty="0"/>
              <a:t>The trade-off is that the search token size will increase based on the number of partitioning levels.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99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compare our Hermes with the state-of-the-art scheme named forward-private hybrid searchable encryption. </a:t>
            </a:r>
          </a:p>
          <a:p>
            <a:r>
              <a:rPr lang="en-US" dirty="0"/>
              <a:t>Regarding keyword search performance, our Hermes is up to two orders of magnitude faster.</a:t>
            </a:r>
          </a:p>
          <a:p>
            <a:r>
              <a:rPr lang="en-US" dirty="0"/>
              <a:t>More importantly, Hermes achieves a higher security guarantee since it can prevent keyword-guessing attacks.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9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Related to update performance, because Hermes doesn’t require costly rebuild to maintain forward privacy, the update overhead on the writer is significantly lower.</a:t>
            </a:r>
          </a:p>
          <a:p>
            <a:r>
              <a:rPr lang="en-US" dirty="0"/>
              <a:t>In particular, Hermes executes update 4 to 17 times faster than forward-private HSE.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94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summary, we designed a new multi-writer searchable encrypted system that advances the state-of-the-art in three aspects:</a:t>
            </a:r>
          </a:p>
          <a:p>
            <a:r>
              <a:rPr lang="en-US" dirty="0"/>
              <a:t>First, Hermes achieves security against keyword-guessing attacks.</a:t>
            </a:r>
          </a:p>
          <a:p>
            <a:r>
              <a:rPr lang="en-US" dirty="0"/>
              <a:t>Second, the search complexity of Hermes is sublinear in keyword set size.</a:t>
            </a:r>
          </a:p>
          <a:p>
            <a:r>
              <a:rPr lang="en-US" dirty="0"/>
              <a:t>Finally, Hermes can ensure forward privacy with minimal overhead on the user.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34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end of my presentation. Thank you for your attention.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95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Nowadays, data outsourcing services have become essential in our daily lives. </a:t>
            </a:r>
          </a:p>
          <a:p>
            <a:r>
              <a:rPr lang="en-US" dirty="0"/>
              <a:t>These systems provide additional space for data storage, reducing burden on user devices that have limited capacity.</a:t>
            </a:r>
          </a:p>
          <a:p>
            <a:r>
              <a:rPr lang="en-US" dirty="0"/>
              <a:t>Also, they play the role as platforms for sharing data between multiple users. </a:t>
            </a:r>
          </a:p>
          <a:p>
            <a:r>
              <a:rPr lang="en-US" dirty="0"/>
              <a:t>However, despite their merits, there is a privacy concern regarding user data. </a:t>
            </a:r>
          </a:p>
          <a:p>
            <a:r>
              <a:rPr lang="en-US" dirty="0"/>
              <a:t>It is expected that cloud services can support secure search over data while ensuring data privacy is not compromised.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7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Encryption can protect the confidentiality of data.</a:t>
            </a:r>
          </a:p>
          <a:p>
            <a:r>
              <a:rPr lang="en-US" dirty="0"/>
              <a:t>However, it prevents the capabilities that can be executed on plaintext data, such as querying or search. </a:t>
            </a:r>
          </a:p>
          <a:p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Costly cryptographic tools like Multi-Client ORAM of Fully-Homomorphic Encryption incur a lot of overhead.</a:t>
            </a:r>
          </a:p>
          <a:p>
            <a:r>
              <a:rPr lang="en-US" dirty="0"/>
              <a:t>Searchable Encryption has been studied and developed since 2000. </a:t>
            </a:r>
          </a:p>
          <a:p>
            <a:r>
              <a:rPr lang="en-US" dirty="0"/>
              <a:t>It is promising in realizing efficient searchability over encrypted data. </a:t>
            </a:r>
          </a:p>
          <a:p>
            <a:r>
              <a:rPr lang="en-US" dirty="0"/>
              <a:t>Searchable Encryption schemes are categorized into two main groups: Searchable Symmetric Encryption and Public-Key Searchable Encryption.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80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pros and cons of the first category, dynamic searchable symmetric encryption, or DSSE.</a:t>
            </a:r>
          </a:p>
          <a:p>
            <a:r>
              <a:rPr lang="en-US" dirty="0"/>
              <a:t>DSSE schemes have encrypted search index that is prebuilt to enable efficient search.</a:t>
            </a:r>
          </a:p>
          <a:p>
            <a:r>
              <a:rPr lang="en-US" dirty="0"/>
              <a:t>Therefore, the search complexity of DSSE is sublinear in database size.</a:t>
            </a:r>
          </a:p>
          <a:p>
            <a:r>
              <a:rPr lang="en-US" dirty="0"/>
              <a:t>The user in DSSE knows the current state of update. </a:t>
            </a:r>
          </a:p>
          <a:p>
            <a:r>
              <a:rPr lang="en-US" dirty="0"/>
              <a:t>So it can easily ensure forward privacy by incrementing the counter state for future update tokens.</a:t>
            </a:r>
          </a:p>
          <a:p>
            <a:r>
              <a:rPr lang="en-US" dirty="0"/>
              <a:t>However, it mostly considers single-user settings or assumes all users in the system are trusted.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plus and minus of the second category, Public-key Searchable Encryption, or PKSE.</a:t>
            </a:r>
          </a:p>
          <a:p>
            <a:r>
              <a:rPr lang="en-US" dirty="0"/>
              <a:t>PKSE can support multi-writer. For example in email, the writers are the senders, and the reader is the receiver.</a:t>
            </a:r>
          </a:p>
          <a:p>
            <a:r>
              <a:rPr lang="en-US" dirty="0"/>
              <a:t>The reader doesn’t have to distribute its secret key to the writers.</a:t>
            </a:r>
          </a:p>
          <a:p>
            <a:r>
              <a:rPr lang="en-US" dirty="0"/>
              <a:t>The writers don’t need synchronization to start communicating with the reader. </a:t>
            </a:r>
          </a:p>
          <a:p>
            <a:r>
              <a:rPr lang="en-US" dirty="0"/>
              <a:t>However, the main drawback of PKSE is its search complexity, which is linear in database size.</a:t>
            </a:r>
          </a:p>
          <a:p>
            <a:r>
              <a:rPr lang="en-US" dirty="0"/>
              <a:t>Another disadvantage is that PKSE is much harder to ensure forward privacy. </a:t>
            </a:r>
          </a:p>
          <a:p>
            <a:r>
              <a:rPr lang="en-US" dirty="0"/>
              <a:t>The reason is that there is no communication between the reader and the writers, so the writers don’t know the current search state to change update tokens.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07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2022, a new searchable encryption model was proposed, which is called hybrid searchable encryption, or HSE. </a:t>
            </a:r>
          </a:p>
          <a:p>
            <a:r>
              <a:rPr lang="en-US" dirty="0"/>
              <a:t>The purpose of HSE is to achieve the best of both worlds. </a:t>
            </a:r>
          </a:p>
          <a:p>
            <a:r>
              <a:rPr lang="en-US" dirty="0"/>
              <a:t>In particular, the search complexity of HSE is sublinear in database size, which is linear in the number of keywords and updates on the target keyword. </a:t>
            </a:r>
          </a:p>
          <a:p>
            <a:r>
              <a:rPr lang="en-US" dirty="0"/>
              <a:t>Moreover, HSE can achieve epoch-based forward privacy. </a:t>
            </a:r>
          </a:p>
          <a:p>
            <a:r>
              <a:rPr lang="en-US" dirty="0"/>
              <a:t>And lastly, HSE can support multi-writer with a cryptographic primitive called id-coupling key-aggregate encryption or ICKAE.</a:t>
            </a:r>
          </a:p>
          <a:p>
            <a:r>
              <a:rPr lang="en-US" dirty="0"/>
              <a:t>The writers only need the public key of the reader to encrypt and contribute data, and don’t need synchronous communication with the reader.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3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the state-of-the-art HSE still has notable disadvantages. </a:t>
            </a:r>
          </a:p>
          <a:p>
            <a:r>
              <a:rPr lang="en-US" dirty="0"/>
              <a:t>First, it is vulnerable to keyword-guessing attacks.</a:t>
            </a:r>
          </a:p>
          <a:p>
            <a:r>
              <a:rPr lang="en-US" dirty="0"/>
              <a:t>Second, the search complexity of HSE is sublinear in database size, but still linear in the number of keywords. </a:t>
            </a:r>
          </a:p>
          <a:p>
            <a:r>
              <a:rPr lang="en-US" dirty="0"/>
              <a:t>For a large number of keywords, the search latency is significant. </a:t>
            </a:r>
          </a:p>
          <a:p>
            <a:r>
              <a:rPr lang="en-US" dirty="0"/>
              <a:t>Finally, the writers need to rebuild search index periodically to ensure forward privacy, which incurs a lot of overhead on the writer side.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work aims to deal with all these issues.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60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going into our ideas to improve HSE, I am talking about system and threat models. </a:t>
            </a:r>
          </a:p>
          <a:p>
            <a:r>
              <a:rPr lang="en-US" dirty="0"/>
              <a:t>We consider the same setting as the hybrid searchable encryption.</a:t>
            </a:r>
          </a:p>
          <a:p>
            <a:r>
              <a:rPr lang="en-US" dirty="0"/>
              <a:t>Our system has an honest reader who holds a public and private key pair.</a:t>
            </a:r>
          </a:p>
          <a:p>
            <a:r>
              <a:rPr lang="en-US" dirty="0"/>
              <a:t>There can have an arbitrary number of writers, in which any writer can be corrupt. </a:t>
            </a:r>
          </a:p>
          <a:p>
            <a:r>
              <a:rPr lang="en-US" dirty="0"/>
              <a:t>Each writer has an independent database. </a:t>
            </a:r>
          </a:p>
          <a:p>
            <a:r>
              <a:rPr lang="en-US" dirty="0"/>
              <a:t>And an untrusted server, which stores data and executes queries from the reader and writers. </a:t>
            </a:r>
          </a:p>
          <a:p>
            <a:r>
              <a:rPr lang="en-US" dirty="0"/>
              <a:t>We assume the adversary is semi-honest.</a:t>
            </a:r>
          </a:p>
          <a:p>
            <a:r>
              <a:rPr lang="en-US" dirty="0"/>
              <a:t>In our system, the writers contribute and share data with the reader.</a:t>
            </a:r>
          </a:p>
          <a:p>
            <a:r>
              <a:rPr lang="en-US" dirty="0"/>
              <a:t>The reader executes search over database of writers.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88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talk about our first idea to prevent keyword-guessing attacks. </a:t>
            </a:r>
          </a:p>
          <a:p>
            <a:r>
              <a:rPr lang="en-US" dirty="0"/>
              <a:t>Key-Aggregate Encryption means that with only one decryption key, it can be used to decrypt ciphertexts created by different writers.</a:t>
            </a:r>
          </a:p>
          <a:p>
            <a:r>
              <a:rPr lang="en-US" dirty="0"/>
              <a:t>This is the formula of decryption process in ICKAE between an aggregated key and ciphertext of a writer. </a:t>
            </a:r>
          </a:p>
          <a:p>
            <a:r>
              <a:rPr lang="en-US" dirty="0"/>
              <a:t>We realize that the important part to achieve key-aggregate property is the correlation value. </a:t>
            </a:r>
          </a:p>
          <a:p>
            <a:r>
              <a:rPr lang="en-US" dirty="0"/>
              <a:t>So, we designed a new primitive called Hidden-ID Coupling Key-Aggregate Encryption, which advances the existing ICKAE to prevent keyword-guessing attacks.</a:t>
            </a:r>
          </a:p>
          <a:p>
            <a:r>
              <a:rPr lang="en-US" dirty="0"/>
              <a:t>Our high-level idea is to let each writer have a secret, which is embedded into ciphertext.</a:t>
            </a:r>
          </a:p>
          <a:p>
            <a:r>
              <a:rPr lang="en-US" dirty="0"/>
              <a:t>The purpose is to prevent adversaries from creating ciphertext itself and try decrypting it with the given decryption key.</a:t>
            </a:r>
          </a:p>
          <a:p>
            <a:r>
              <a:rPr lang="en-US" dirty="0"/>
              <a:t>The challenge is to achieve key-aggregate property for confined search. We do that by securely setting up correlations between any two writers.</a:t>
            </a:r>
          </a:p>
          <a:p>
            <a:r>
              <a:rPr lang="en-US" dirty="0"/>
              <a:t>For more details, please have a look at our paper.</a:t>
            </a:r>
          </a:p>
          <a:p>
            <a:r>
              <a:rPr lang="en-US" dirty="0"/>
              <a:t>Briefly, our Hidden-ID Coupling KAE ensures the confidentiality and anonymity for ciphertext, and hidden-ID for aggregated keys.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FDBDA-CD7D-274E-B3DE-5EB9A7CA47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0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41D41-5902-9294-F64F-347365BB2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1F06F-A944-AB32-9241-0CE22D625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7EBEB-32FB-45C2-7B4D-C0644A4D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5902-58F3-ED4B-B191-EF4F4FFEF546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0D006-1CA1-D27D-EC95-265C66C8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2FB79-B170-B3A4-1B8C-F0A6C86C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3BCB-4283-1140-B428-977BF35CA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0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93EB-5B28-A3CD-BD6C-6EA8C0DA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95DD3-BCF1-4F56-C230-69B78A22D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B2BCE-20F8-3587-89F9-CA67E0F15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5902-58F3-ED4B-B191-EF4F4FFEF546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725A9-2906-7A51-87E6-BC1B315E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EC530-70B7-8E29-E27F-8668706A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3BCB-4283-1140-B428-977BF35CA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0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AE7044-18E2-207D-14DB-E9CF5FBCCD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D08B2-4B07-910B-720D-E9D9D644C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D6BFB-4B61-470E-20BF-7DF49E5CB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5902-58F3-ED4B-B191-EF4F4FFEF546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089BE-D93C-5671-3E1C-E1B4E6C83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26C7E-21F7-D9FC-070C-E5B729CC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3BCB-4283-1140-B428-977BF35CA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3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C1E89-67D4-D3F7-966E-7AA55CAA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0D488-228C-7A4F-C300-82253D200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2A15E-66F1-BB38-9E1A-6FF406EE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5902-58F3-ED4B-B191-EF4F4FFEF546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68257-6FD6-B110-0AAB-1A98EB2EB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3A6FF-A607-9C66-A22B-3273A4BF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3BCB-4283-1140-B428-977BF35CA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0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3F238-9A08-DBC9-A437-39279DE2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ED133-57C7-69CF-E964-B37F872F5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C66C7-9A6C-38F0-0752-D7414AA06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5902-58F3-ED4B-B191-EF4F4FFEF546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8C99D-7508-5D46-67C9-1184106E0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4DA66-7234-47EF-DD08-964C700B7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3BCB-4283-1140-B428-977BF35CA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6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6F782-8976-C1BE-B956-217123A6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1C392-CBBD-84C8-BDDB-FB4D6FED6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4ACF2-9536-34CC-0DA7-3BC517186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C9C55-FE1A-D80E-7559-CFD93F20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5902-58F3-ED4B-B191-EF4F4FFEF546}" type="datetimeFigureOut">
              <a:rPr lang="en-US" smtClean="0"/>
              <a:t>5/10/25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17705-FE70-89BD-355D-C0E6381C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4B886-5804-3744-B81F-4DBBDACB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3BCB-4283-1140-B428-977BF35CA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64CA-E2AC-CC17-76F6-4AF84FE36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34317-C485-A1BE-DF78-209406830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32283D-23D0-8DF6-120D-817630AC5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058ED9-A1CC-149B-719D-61E2B6D9C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E8F3EA-A297-201C-E5F3-48BE77334E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4E0577-9AB1-7D5A-8B79-CF154FEC8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5902-58F3-ED4B-B191-EF4F4FFEF546}" type="datetimeFigureOut">
              <a:rPr lang="en-US" smtClean="0"/>
              <a:t>5/10/25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378ADC-1393-CD9B-58F3-D51EB9E9A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B3C4F4-4AC5-42E0-6424-CC8D976CB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3BCB-4283-1140-B428-977BF35CA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8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44C7-3BA7-DDC9-F74D-6636ED91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55FF3-94C3-FE36-303C-CD840B01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5902-58F3-ED4B-B191-EF4F4FFEF546}" type="datetimeFigureOut">
              <a:rPr lang="en-US" smtClean="0"/>
              <a:t>5/10/25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FA4FA-6C73-150C-AC85-836CE3BD1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977B3-09A7-0943-6A88-F691EA0B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3BCB-4283-1140-B428-977BF35CA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4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40C193-40E1-404F-D5B7-99866A99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5902-58F3-ED4B-B191-EF4F4FFEF546}" type="datetimeFigureOut">
              <a:rPr lang="en-US" smtClean="0"/>
              <a:t>5/10/25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03A575-8CBD-2A3F-F189-EB99864E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B0355-1B5E-D983-5DB6-1093E4216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3BCB-4283-1140-B428-977BF35CA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9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CD35B-D8CD-7FC3-8623-3B27ED36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07FD0-3178-2284-CF9A-E0BA4BB1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3051C-9E6C-46F7-097A-B4CCD062E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77B94-27CF-5FCA-B8C8-5821ADDC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5902-58F3-ED4B-B191-EF4F4FFEF546}" type="datetimeFigureOut">
              <a:rPr lang="en-US" smtClean="0"/>
              <a:t>5/10/25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BA79E-18CB-944F-3E94-3F7A94A1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15468-2B06-126E-6505-B6470A88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3BCB-4283-1140-B428-977BF35CA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1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40EEA-2F3C-8797-12DC-A20B31DC4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9EFF08-B1BC-0523-10C1-5626E5D2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243D2-3107-32CD-586A-98B9580AD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DB46C-DDFD-2327-B70F-F21EAE2C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5902-58F3-ED4B-B191-EF4F4FFEF546}" type="datetimeFigureOut">
              <a:rPr lang="en-US" smtClean="0"/>
              <a:t>5/10/25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FEDCF-B14A-57BB-1975-7224E823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F3EF6-DA52-5F2D-4BCF-744F2BA8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3BCB-4283-1140-B428-977BF35CA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2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B50334-A28C-98D2-540D-DDED42A1B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A4A4A-CF25-7105-B6A8-78587DCCE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BE791-5F3C-4EC4-4298-16D1F9A9C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9E5902-58F3-ED4B-B191-EF4F4FFEF546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CB4BF-C444-ABC1-4A6A-6EB6A60B1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2D30-EBC3-C0E5-90C1-4ADBCF834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D13BCB-4283-1140-B428-977BF35CA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8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0.png"/><Relationship Id="rId13" Type="http://schemas.openxmlformats.org/officeDocument/2006/relationships/image" Target="../media/image1480.png"/><Relationship Id="rId18" Type="http://schemas.openxmlformats.org/officeDocument/2006/relationships/image" Target="../media/image153.png"/><Relationship Id="rId26" Type="http://schemas.openxmlformats.org/officeDocument/2006/relationships/image" Target="../media/image1580.png"/><Relationship Id="rId3" Type="http://schemas.openxmlformats.org/officeDocument/2006/relationships/image" Target="../media/image1360.png"/><Relationship Id="rId21" Type="http://schemas.openxmlformats.org/officeDocument/2006/relationships/image" Target="../media/image103.png"/><Relationship Id="rId7" Type="http://schemas.openxmlformats.org/officeDocument/2006/relationships/image" Target="../media/image1400.png"/><Relationship Id="rId12" Type="http://schemas.openxmlformats.org/officeDocument/2006/relationships/image" Target="../media/image151.png"/><Relationship Id="rId17" Type="http://schemas.openxmlformats.org/officeDocument/2006/relationships/image" Target="../media/image152.png"/><Relationship Id="rId25" Type="http://schemas.openxmlformats.org/officeDocument/2006/relationships/image" Target="../media/image157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10.png"/><Relationship Id="rId20" Type="http://schemas.openxmlformats.org/officeDocument/2006/relationships/image" Target="../media/image155.png"/><Relationship Id="rId29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0.png"/><Relationship Id="rId11" Type="http://schemas.openxmlformats.org/officeDocument/2006/relationships/image" Target="../media/image1460.png"/><Relationship Id="rId24" Type="http://schemas.openxmlformats.org/officeDocument/2006/relationships/image" Target="../media/image158.png"/><Relationship Id="rId5" Type="http://schemas.openxmlformats.org/officeDocument/2006/relationships/image" Target="../media/image1380.png"/><Relationship Id="rId15" Type="http://schemas.openxmlformats.org/officeDocument/2006/relationships/image" Target="../media/image1500.png"/><Relationship Id="rId23" Type="http://schemas.openxmlformats.org/officeDocument/2006/relationships/image" Target="../media/image157.png"/><Relationship Id="rId28" Type="http://schemas.openxmlformats.org/officeDocument/2006/relationships/image" Target="../media/image160.png"/><Relationship Id="rId10" Type="http://schemas.openxmlformats.org/officeDocument/2006/relationships/image" Target="../media/image1450.png"/><Relationship Id="rId19" Type="http://schemas.openxmlformats.org/officeDocument/2006/relationships/image" Target="../media/image154.png"/><Relationship Id="rId4" Type="http://schemas.openxmlformats.org/officeDocument/2006/relationships/image" Target="../media/image1370.png"/><Relationship Id="rId9" Type="http://schemas.openxmlformats.org/officeDocument/2006/relationships/image" Target="../media/image1420.png"/><Relationship Id="rId14" Type="http://schemas.openxmlformats.org/officeDocument/2006/relationships/image" Target="../media/image1490.png"/><Relationship Id="rId22" Type="http://schemas.openxmlformats.org/officeDocument/2006/relationships/image" Target="../media/image156.png"/><Relationship Id="rId27" Type="http://schemas.openxmlformats.org/officeDocument/2006/relationships/image" Target="../media/image159.png"/><Relationship Id="rId30" Type="http://schemas.openxmlformats.org/officeDocument/2006/relationships/image" Target="../media/image162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3.png"/><Relationship Id="rId21" Type="http://schemas.openxmlformats.org/officeDocument/2006/relationships/image" Target="../media/image168.png"/><Relationship Id="rId34" Type="http://schemas.openxmlformats.org/officeDocument/2006/relationships/image" Target="../media/image180.png"/><Relationship Id="rId42" Type="http://schemas.openxmlformats.org/officeDocument/2006/relationships/image" Target="../media/image188.png"/><Relationship Id="rId47" Type="http://schemas.openxmlformats.org/officeDocument/2006/relationships/image" Target="../media/image193.png"/><Relationship Id="rId50" Type="http://schemas.openxmlformats.org/officeDocument/2006/relationships/image" Target="../media/image196.png"/><Relationship Id="rId55" Type="http://schemas.openxmlformats.org/officeDocument/2006/relationships/image" Target="../media/image201.png"/><Relationship Id="rId63" Type="http://schemas.openxmlformats.org/officeDocument/2006/relationships/image" Target="../media/image209.png"/><Relationship Id="rId68" Type="http://schemas.openxmlformats.org/officeDocument/2006/relationships/image" Target="../media/image214.png"/><Relationship Id="rId7" Type="http://schemas.openxmlformats.org/officeDocument/2006/relationships/image" Target="../media/image164.png"/><Relationship Id="rId71" Type="http://schemas.openxmlformats.org/officeDocument/2006/relationships/image" Target="../media/image217.png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89.png"/><Relationship Id="rId24" Type="http://schemas.openxmlformats.org/officeDocument/2006/relationships/image" Target="../media/image171.png"/><Relationship Id="rId32" Type="http://schemas.openxmlformats.org/officeDocument/2006/relationships/image" Target="../media/image178.png"/><Relationship Id="rId37" Type="http://schemas.openxmlformats.org/officeDocument/2006/relationships/image" Target="../media/image183.png"/><Relationship Id="rId40" Type="http://schemas.openxmlformats.org/officeDocument/2006/relationships/image" Target="../media/image186.png"/><Relationship Id="rId45" Type="http://schemas.openxmlformats.org/officeDocument/2006/relationships/image" Target="../media/image191.png"/><Relationship Id="rId53" Type="http://schemas.openxmlformats.org/officeDocument/2006/relationships/image" Target="../media/image199.png"/><Relationship Id="rId58" Type="http://schemas.openxmlformats.org/officeDocument/2006/relationships/image" Target="../media/image204.png"/><Relationship Id="rId66" Type="http://schemas.openxmlformats.org/officeDocument/2006/relationships/image" Target="../media/image212.png"/><Relationship Id="rId5" Type="http://schemas.openxmlformats.org/officeDocument/2006/relationships/image" Target="../media/image1620.png"/><Relationship Id="rId61" Type="http://schemas.openxmlformats.org/officeDocument/2006/relationships/image" Target="../media/image207.png"/><Relationship Id="rId19" Type="http://schemas.openxmlformats.org/officeDocument/2006/relationships/image" Target="../media/image610.png"/><Relationship Id="rId22" Type="http://schemas.openxmlformats.org/officeDocument/2006/relationships/image" Target="../media/image169.png"/><Relationship Id="rId27" Type="http://schemas.openxmlformats.org/officeDocument/2006/relationships/image" Target="../media/image174.png"/><Relationship Id="rId30" Type="http://schemas.openxmlformats.org/officeDocument/2006/relationships/image" Target="../media/image176.png"/><Relationship Id="rId35" Type="http://schemas.openxmlformats.org/officeDocument/2006/relationships/image" Target="../media/image181.png"/><Relationship Id="rId43" Type="http://schemas.openxmlformats.org/officeDocument/2006/relationships/image" Target="../media/image189.png"/><Relationship Id="rId48" Type="http://schemas.openxmlformats.org/officeDocument/2006/relationships/image" Target="../media/image194.png"/><Relationship Id="rId56" Type="http://schemas.openxmlformats.org/officeDocument/2006/relationships/image" Target="../media/image202.png"/><Relationship Id="rId64" Type="http://schemas.openxmlformats.org/officeDocument/2006/relationships/image" Target="../media/image210.png"/><Relationship Id="rId69" Type="http://schemas.openxmlformats.org/officeDocument/2006/relationships/image" Target="../media/image215.png"/><Relationship Id="rId8" Type="http://schemas.openxmlformats.org/officeDocument/2006/relationships/image" Target="../media/image165.png"/><Relationship Id="rId51" Type="http://schemas.openxmlformats.org/officeDocument/2006/relationships/image" Target="../media/image197.png"/><Relationship Id="rId72" Type="http://schemas.openxmlformats.org/officeDocument/2006/relationships/image" Target="../media/image2170.png"/><Relationship Id="rId3" Type="http://schemas.openxmlformats.org/officeDocument/2006/relationships/image" Target="../media/image1600.png"/><Relationship Id="rId25" Type="http://schemas.openxmlformats.org/officeDocument/2006/relationships/image" Target="../media/image172.png"/><Relationship Id="rId33" Type="http://schemas.openxmlformats.org/officeDocument/2006/relationships/image" Target="../media/image179.png"/><Relationship Id="rId38" Type="http://schemas.openxmlformats.org/officeDocument/2006/relationships/image" Target="../media/image184.png"/><Relationship Id="rId46" Type="http://schemas.openxmlformats.org/officeDocument/2006/relationships/image" Target="../media/image192.png"/><Relationship Id="rId59" Type="http://schemas.openxmlformats.org/officeDocument/2006/relationships/image" Target="../media/image205.png"/><Relationship Id="rId67" Type="http://schemas.openxmlformats.org/officeDocument/2006/relationships/image" Target="../media/image213.png"/><Relationship Id="rId20" Type="http://schemas.openxmlformats.org/officeDocument/2006/relationships/image" Target="../media/image620.png"/><Relationship Id="rId41" Type="http://schemas.openxmlformats.org/officeDocument/2006/relationships/image" Target="../media/image187.png"/><Relationship Id="rId54" Type="http://schemas.openxmlformats.org/officeDocument/2006/relationships/image" Target="../media/image200.png"/><Relationship Id="rId62" Type="http://schemas.openxmlformats.org/officeDocument/2006/relationships/image" Target="../media/image208.png"/><Relationship Id="rId70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23" Type="http://schemas.openxmlformats.org/officeDocument/2006/relationships/image" Target="../media/image170.png"/><Relationship Id="rId28" Type="http://schemas.openxmlformats.org/officeDocument/2006/relationships/image" Target="../media/image175.png"/><Relationship Id="rId36" Type="http://schemas.openxmlformats.org/officeDocument/2006/relationships/image" Target="../media/image182.png"/><Relationship Id="rId49" Type="http://schemas.openxmlformats.org/officeDocument/2006/relationships/image" Target="../media/image195.png"/><Relationship Id="rId57" Type="http://schemas.openxmlformats.org/officeDocument/2006/relationships/image" Target="../media/image203.png"/><Relationship Id="rId10" Type="http://schemas.openxmlformats.org/officeDocument/2006/relationships/image" Target="../media/image167.png"/><Relationship Id="rId31" Type="http://schemas.openxmlformats.org/officeDocument/2006/relationships/image" Target="../media/image177.png"/><Relationship Id="rId44" Type="http://schemas.openxmlformats.org/officeDocument/2006/relationships/image" Target="../media/image190.png"/><Relationship Id="rId52" Type="http://schemas.openxmlformats.org/officeDocument/2006/relationships/image" Target="../media/image198.png"/><Relationship Id="rId60" Type="http://schemas.openxmlformats.org/officeDocument/2006/relationships/image" Target="../media/image206.png"/><Relationship Id="rId65" Type="http://schemas.openxmlformats.org/officeDocument/2006/relationships/image" Target="../media/image211.png"/><Relationship Id="rId4" Type="http://schemas.openxmlformats.org/officeDocument/2006/relationships/image" Target="../media/image1610.png"/><Relationship Id="rId9" Type="http://schemas.openxmlformats.org/officeDocument/2006/relationships/image" Target="../media/image166.png"/><Relationship Id="rId18" Type="http://schemas.openxmlformats.org/officeDocument/2006/relationships/image" Target="../media/image600.png"/><Relationship Id="rId39" Type="http://schemas.openxmlformats.org/officeDocument/2006/relationships/image" Target="../media/image18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8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12" Type="http://schemas.openxmlformats.org/officeDocument/2006/relationships/image" Target="../media/image2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g"/><Relationship Id="rId11" Type="http://schemas.openxmlformats.org/officeDocument/2006/relationships/image" Target="../media/image226.png"/><Relationship Id="rId5" Type="http://schemas.openxmlformats.org/officeDocument/2006/relationships/image" Target="../media/image220.png"/><Relationship Id="rId15" Type="http://schemas.openxmlformats.org/officeDocument/2006/relationships/image" Target="../media/image230.pn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jpg"/><Relationship Id="rId14" Type="http://schemas.openxmlformats.org/officeDocument/2006/relationships/image" Target="../media/image2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233.png"/><Relationship Id="rId10" Type="http://schemas.openxmlformats.org/officeDocument/2006/relationships/image" Target="../media/image238.jpg"/><Relationship Id="rId4" Type="http://schemas.openxmlformats.org/officeDocument/2006/relationships/image" Target="../media/image232.png"/><Relationship Id="rId9" Type="http://schemas.openxmlformats.org/officeDocument/2006/relationships/image" Target="../media/image2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0.png"/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12" Type="http://schemas.openxmlformats.org/officeDocument/2006/relationships/image" Target="../media/image249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11" Type="http://schemas.openxmlformats.org/officeDocument/2006/relationships/image" Target="../media/image130.png"/><Relationship Id="rId5" Type="http://schemas.openxmlformats.org/officeDocument/2006/relationships/image" Target="../media/image243.png"/><Relationship Id="rId15" Type="http://schemas.openxmlformats.org/officeDocument/2006/relationships/image" Target="../media/image252.png"/><Relationship Id="rId10" Type="http://schemas.openxmlformats.org/officeDocument/2006/relationships/image" Target="../media/image248.png"/><Relationship Id="rId4" Type="http://schemas.openxmlformats.org/officeDocument/2006/relationships/image" Target="../media/image242.png"/><Relationship Id="rId9" Type="http://schemas.openxmlformats.org/officeDocument/2006/relationships/image" Target="../media/image247.png"/><Relationship Id="rId14" Type="http://schemas.openxmlformats.org/officeDocument/2006/relationships/image" Target="../media/image2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tiff"/><Relationship Id="rId7" Type="http://schemas.openxmlformats.org/officeDocument/2006/relationships/image" Target="../media/image20.png"/><Relationship Id="rId12" Type="http://schemas.openxmlformats.org/officeDocument/2006/relationships/image" Target="../media/image25.tiff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20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tiff"/><Relationship Id="rId24" Type="http://schemas.openxmlformats.org/officeDocument/2006/relationships/image" Target="../media/image37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4.jpg"/><Relationship Id="rId18" Type="http://schemas.openxmlformats.org/officeDocument/2006/relationships/image" Target="../media/image68.png"/><Relationship Id="rId3" Type="http://schemas.openxmlformats.org/officeDocument/2006/relationships/image" Target="../media/image55.png"/><Relationship Id="rId21" Type="http://schemas.openxmlformats.org/officeDocument/2006/relationships/image" Target="../media/image71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17" Type="http://schemas.openxmlformats.org/officeDocument/2006/relationships/image" Target="../media/image22.png"/><Relationship Id="rId25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7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2.png"/><Relationship Id="rId24" Type="http://schemas.openxmlformats.org/officeDocument/2006/relationships/image" Target="../media/image74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23" Type="http://schemas.openxmlformats.org/officeDocument/2006/relationships/image" Target="../media/image73.png"/><Relationship Id="rId10" Type="http://schemas.openxmlformats.org/officeDocument/2006/relationships/image" Target="../media/image61.png"/><Relationship Id="rId19" Type="http://schemas.openxmlformats.org/officeDocument/2006/relationships/image" Target="../media/image69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0.png"/><Relationship Id="rId18" Type="http://schemas.openxmlformats.org/officeDocument/2006/relationships/image" Target="../media/image87.png"/><Relationship Id="rId3" Type="http://schemas.openxmlformats.org/officeDocument/2006/relationships/image" Target="../media/image56.png"/><Relationship Id="rId21" Type="http://schemas.openxmlformats.org/officeDocument/2006/relationships/image" Target="../media/image90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10" Type="http://schemas.openxmlformats.org/officeDocument/2006/relationships/image" Target="../media/image80.png"/><Relationship Id="rId19" Type="http://schemas.openxmlformats.org/officeDocument/2006/relationships/image" Target="../media/image88.png"/><Relationship Id="rId4" Type="http://schemas.openxmlformats.org/officeDocument/2006/relationships/image" Target="../media/image55.png"/><Relationship Id="rId9" Type="http://schemas.openxmlformats.org/officeDocument/2006/relationships/image" Target="../media/image79.png"/><Relationship Id="rId14" Type="http://schemas.openxmlformats.org/officeDocument/2006/relationships/image" Target="../media/image83.png"/><Relationship Id="rId22" Type="http://schemas.openxmlformats.org/officeDocument/2006/relationships/image" Target="../media/image9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55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26" Type="http://schemas.openxmlformats.org/officeDocument/2006/relationships/image" Target="../media/image130.png"/><Relationship Id="rId3" Type="http://schemas.openxmlformats.org/officeDocument/2006/relationships/image" Target="../media/image109.png"/><Relationship Id="rId21" Type="http://schemas.openxmlformats.org/officeDocument/2006/relationships/image" Target="../media/image125.png"/><Relationship Id="rId7" Type="http://schemas.openxmlformats.org/officeDocument/2006/relationships/image" Target="../media/image112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5" Type="http://schemas.openxmlformats.org/officeDocument/2006/relationships/image" Target="../media/image129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29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5.png"/><Relationship Id="rId24" Type="http://schemas.openxmlformats.org/officeDocument/2006/relationships/image" Target="../media/image128.png"/><Relationship Id="rId5" Type="http://schemas.openxmlformats.org/officeDocument/2006/relationships/image" Target="../media/image110.png"/><Relationship Id="rId15" Type="http://schemas.openxmlformats.org/officeDocument/2006/relationships/image" Target="../media/image119.png"/><Relationship Id="rId23" Type="http://schemas.openxmlformats.org/officeDocument/2006/relationships/image" Target="../media/image127.jpg"/><Relationship Id="rId28" Type="http://schemas.openxmlformats.org/officeDocument/2006/relationships/image" Target="../media/image13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23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Relationship Id="rId27" Type="http://schemas.openxmlformats.org/officeDocument/2006/relationships/image" Target="../media/image1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39.png"/><Relationship Id="rId18" Type="http://schemas.openxmlformats.org/officeDocument/2006/relationships/image" Target="../media/image17.png"/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12" Type="http://schemas.openxmlformats.org/officeDocument/2006/relationships/image" Target="../media/image22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30.png"/><Relationship Id="rId5" Type="http://schemas.openxmlformats.org/officeDocument/2006/relationships/image" Target="../media/image134.png"/><Relationship Id="rId15" Type="http://schemas.openxmlformats.org/officeDocument/2006/relationships/image" Target="../media/image140.png"/><Relationship Id="rId10" Type="http://schemas.openxmlformats.org/officeDocument/2006/relationships/image" Target="../media/image29.png"/><Relationship Id="rId19" Type="http://schemas.openxmlformats.org/officeDocument/2006/relationships/image" Target="../media/image61.png"/><Relationship Id="rId4" Type="http://schemas.openxmlformats.org/officeDocument/2006/relationships/image" Target="../media/image28.png"/><Relationship Id="rId9" Type="http://schemas.openxmlformats.org/officeDocument/2006/relationships/image" Target="../media/image138.jp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51.png"/><Relationship Id="rId3" Type="http://schemas.openxmlformats.org/officeDocument/2006/relationships/image" Target="../media/image1391.png"/><Relationship Id="rId7" Type="http://schemas.openxmlformats.org/officeDocument/2006/relationships/image" Target="../media/image144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7.png"/><Relationship Id="rId5" Type="http://schemas.openxmlformats.org/officeDocument/2006/relationships/image" Target="../media/image142.png"/><Relationship Id="rId15" Type="http://schemas.openxmlformats.org/officeDocument/2006/relationships/image" Target="../media/image149.png"/><Relationship Id="rId10" Type="http://schemas.openxmlformats.org/officeDocument/2006/relationships/image" Target="../media/image146.png"/><Relationship Id="rId4" Type="http://schemas.openxmlformats.org/officeDocument/2006/relationships/image" Target="../media/image141.png"/><Relationship Id="rId9" Type="http://schemas.openxmlformats.org/officeDocument/2006/relationships/image" Target="../media/image30.png"/><Relationship Id="rId14" Type="http://schemas.openxmlformats.org/officeDocument/2006/relationships/image" Target="../media/image1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D51E-1ABE-A905-9A1C-29394808A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716" y="1094296"/>
            <a:ext cx="103632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Hermes: Efficient and Secure Multi-Writer Encrypted Database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260B5-E266-E28A-C713-7AAA2E300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7037" y="3698292"/>
            <a:ext cx="9144000" cy="302204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u="sng" dirty="0">
                <a:solidFill>
                  <a:srgbClr val="002060"/>
                </a:solidFill>
                <a:latin typeface="Bierstadt" panose="020B0004020202020204" pitchFamily="34" charset="0"/>
              </a:rPr>
              <a:t>Tung Le</a:t>
            </a:r>
            <a:r>
              <a:rPr lang="en-US" sz="2200" dirty="0">
                <a:solidFill>
                  <a:srgbClr val="002060"/>
                </a:solidFill>
                <a:latin typeface="Bierstadt" panose="020B0004020202020204" pitchFamily="34" charset="0"/>
              </a:rPr>
              <a:t>, Thang Hoang</a:t>
            </a:r>
            <a:endParaRPr lang="en-US" sz="2200" i="1" dirty="0">
              <a:solidFill>
                <a:schemeClr val="tx1">
                  <a:lumMod val="65000"/>
                  <a:lumOff val="35000"/>
                </a:schemeClr>
              </a:solidFill>
              <a:latin typeface="Bierstadt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ierstadt" panose="020B0004020202020204" pitchFamily="34" charset="0"/>
              </a:rPr>
              <a:t>{</a:t>
            </a:r>
            <a:r>
              <a:rPr lang="en-US" sz="2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ierstadt" panose="020B0004020202020204" pitchFamily="34" charset="0"/>
              </a:rPr>
              <a:t>tungle</a:t>
            </a:r>
            <a:r>
              <a:rPr lang="en-US" sz="2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ierstadt" panose="020B0004020202020204" pitchFamily="34" charset="0"/>
              </a:rPr>
              <a:t>, </a:t>
            </a:r>
            <a:r>
              <a:rPr lang="en-US" sz="2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ierstadt" panose="020B0004020202020204" pitchFamily="34" charset="0"/>
              </a:rPr>
              <a:t>thanghoang</a:t>
            </a:r>
            <a:r>
              <a:rPr lang="en-US" sz="2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Bierstadt" panose="020B0004020202020204" pitchFamily="34" charset="0"/>
              </a:rPr>
              <a:t>}@</a:t>
            </a:r>
            <a:r>
              <a:rPr lang="en-US" sz="2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ierstadt" panose="020B0004020202020204" pitchFamily="34" charset="0"/>
              </a:rPr>
              <a:t>vt.edu</a:t>
            </a:r>
            <a:endParaRPr lang="en-US" sz="2200" i="1" dirty="0">
              <a:solidFill>
                <a:schemeClr val="tx1">
                  <a:lumMod val="65000"/>
                  <a:lumOff val="35000"/>
                </a:schemeClr>
              </a:solidFill>
              <a:latin typeface="Bierstadt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C00000"/>
                </a:solidFill>
                <a:latin typeface="Bierstadt" panose="020B0004020202020204" pitchFamily="34" charset="0"/>
              </a:rPr>
              <a:t>Virginia Tech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5"/>
                </a:solidFill>
                <a:latin typeface="Bierstadt" panose="020B0004020202020204" pitchFamily="34" charset="0"/>
              </a:rPr>
              <a:t>IEEE Symposium on Security and Privacy 2025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B050"/>
                </a:solidFill>
                <a:latin typeface="Bierstadt" panose="020B0004020202020204" pitchFamily="34" charset="0"/>
              </a:rPr>
              <a:t>San Francisco, CA</a:t>
            </a:r>
          </a:p>
        </p:txBody>
      </p:sp>
      <p:pic>
        <p:nvPicPr>
          <p:cNvPr id="5" name="Picture 4" descr="Cartoon of a person wearing a garment&#10;&#10;AI-generated content may be incorrect.">
            <a:extLst>
              <a:ext uri="{FF2B5EF4-FFF2-40B4-BE49-F238E27FC236}">
                <a16:creationId xmlns:a16="http://schemas.microsoft.com/office/drawing/2014/main" id="{8F628CB2-707E-CA63-C40C-64234D140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328" y="5016946"/>
            <a:ext cx="1679643" cy="1716157"/>
          </a:xfrm>
          <a:prstGeom prst="rect">
            <a:avLst/>
          </a:prstGeom>
        </p:spPr>
      </p:pic>
      <p:pic>
        <p:nvPicPr>
          <p:cNvPr id="7" name="Picture 6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3BC571D8-0767-FCB1-06D8-A6EDDC406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553" y="-353372"/>
            <a:ext cx="3715639" cy="2092393"/>
          </a:xfrm>
          <a:prstGeom prst="rect">
            <a:avLst/>
          </a:prstGeom>
        </p:spPr>
      </p:pic>
      <p:pic>
        <p:nvPicPr>
          <p:cNvPr id="4" name="Picture 3" descr="A computer with a lock and a shield&#10;&#10;Description automatically generated">
            <a:extLst>
              <a:ext uri="{FF2B5EF4-FFF2-40B4-BE49-F238E27FC236}">
                <a16:creationId xmlns:a16="http://schemas.microsoft.com/office/drawing/2014/main" id="{13F6B55F-6509-423C-BFFC-3B6D1B902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802" y="5048143"/>
            <a:ext cx="1671638" cy="1671638"/>
          </a:xfrm>
          <a:prstGeom prst="rect">
            <a:avLst/>
          </a:prstGeom>
        </p:spPr>
      </p:pic>
      <p:pic>
        <p:nvPicPr>
          <p:cNvPr id="6" name="Picture 5" descr="A yellow folder with a blue lock&#10;&#10;Description automatically generated">
            <a:extLst>
              <a:ext uri="{FF2B5EF4-FFF2-40B4-BE49-F238E27FC236}">
                <a16:creationId xmlns:a16="http://schemas.microsoft.com/office/drawing/2014/main" id="{594EF6E7-CD22-D6E1-0831-06925A2B1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916" y="84132"/>
            <a:ext cx="1372529" cy="1372529"/>
          </a:xfrm>
          <a:prstGeom prst="rect">
            <a:avLst/>
          </a:prstGeom>
        </p:spPr>
      </p:pic>
      <p:pic>
        <p:nvPicPr>
          <p:cNvPr id="8" name="Picture 7" descr="A blue cloud and a stack of coins&#10;&#10;Description automatically generated">
            <a:extLst>
              <a:ext uri="{FF2B5EF4-FFF2-40B4-BE49-F238E27FC236}">
                <a16:creationId xmlns:a16="http://schemas.microsoft.com/office/drawing/2014/main" id="{43094E0E-0305-7D96-D5E8-A20DD38BD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573" y="192225"/>
            <a:ext cx="1082587" cy="1082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FC4821-F75B-FB21-A769-1336181C09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9475" y="125708"/>
            <a:ext cx="1158484" cy="1158484"/>
          </a:xfrm>
          <a:prstGeom prst="rect">
            <a:avLst/>
          </a:prstGeom>
        </p:spPr>
      </p:pic>
      <p:pic>
        <p:nvPicPr>
          <p:cNvPr id="10" name="Picture 9" descr="A purple and green gears with a check mark&#10;&#10;Description automatically generated">
            <a:extLst>
              <a:ext uri="{FF2B5EF4-FFF2-40B4-BE49-F238E27FC236}">
                <a16:creationId xmlns:a16="http://schemas.microsoft.com/office/drawing/2014/main" id="{B9BDAB4F-5255-3160-E034-C296DBA1F2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2438" y="74431"/>
            <a:ext cx="1346103" cy="1346103"/>
          </a:xfrm>
          <a:prstGeom prst="rect">
            <a:avLst/>
          </a:prstGeom>
        </p:spPr>
      </p:pic>
      <p:pic>
        <p:nvPicPr>
          <p:cNvPr id="12" name="Picture 11" descr="A computer screen with a shield and numbers&#10;&#10;Description automatically generated">
            <a:extLst>
              <a:ext uri="{FF2B5EF4-FFF2-40B4-BE49-F238E27FC236}">
                <a16:creationId xmlns:a16="http://schemas.microsoft.com/office/drawing/2014/main" id="{96423E97-52CC-8191-B500-F5487AA4C9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3388" y="84132"/>
            <a:ext cx="1225062" cy="1225062"/>
          </a:xfrm>
          <a:prstGeom prst="rect">
            <a:avLst/>
          </a:prstGeom>
        </p:spPr>
      </p:pic>
      <p:pic>
        <p:nvPicPr>
          <p:cNvPr id="34" name="Picture 33" descr="A magnifying glass and gears&#10;&#10;Description automatically generated">
            <a:extLst>
              <a:ext uri="{FF2B5EF4-FFF2-40B4-BE49-F238E27FC236}">
                <a16:creationId xmlns:a16="http://schemas.microsoft.com/office/drawing/2014/main" id="{868B47B2-5EC7-54B3-95B2-6E63334F9E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9159" y="5661160"/>
            <a:ext cx="959382" cy="959382"/>
          </a:xfrm>
          <a:prstGeom prst="rect">
            <a:avLst/>
          </a:prstGeom>
        </p:spPr>
      </p:pic>
      <p:pic>
        <p:nvPicPr>
          <p:cNvPr id="35" name="Picture 34" descr="A wood horse head with text&#10;&#10;AI-generated content may be incorrect.">
            <a:extLst>
              <a:ext uri="{FF2B5EF4-FFF2-40B4-BE49-F238E27FC236}">
                <a16:creationId xmlns:a16="http://schemas.microsoft.com/office/drawing/2014/main" id="{5DEB1035-9A8A-42AD-AF9F-38E3F9C804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8576" y="5646170"/>
            <a:ext cx="1105623" cy="1105623"/>
          </a:xfrm>
          <a:prstGeom prst="rect">
            <a:avLst/>
          </a:prstGeom>
        </p:spPr>
      </p:pic>
      <p:pic>
        <p:nvPicPr>
          <p:cNvPr id="36" name="Picture 35" descr="A computer server with a chip on top of it&#10;&#10;Description automatically generated">
            <a:extLst>
              <a:ext uri="{FF2B5EF4-FFF2-40B4-BE49-F238E27FC236}">
                <a16:creationId xmlns:a16="http://schemas.microsoft.com/office/drawing/2014/main" id="{71121462-B06A-27B3-35B2-6BAB450F68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88576" y="3935394"/>
            <a:ext cx="1228990" cy="1228990"/>
          </a:xfrm>
          <a:prstGeom prst="rect">
            <a:avLst/>
          </a:prstGeom>
        </p:spPr>
      </p:pic>
      <p:pic>
        <p:nvPicPr>
          <p:cNvPr id="40" name="Picture 39" descr="A yellow cylinder with a lock&#10;&#10;Description automatically generated">
            <a:extLst>
              <a:ext uri="{FF2B5EF4-FFF2-40B4-BE49-F238E27FC236}">
                <a16:creationId xmlns:a16="http://schemas.microsoft.com/office/drawing/2014/main" id="{0D63D6D8-375D-7665-0049-2503D7D753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3490" y="2883570"/>
            <a:ext cx="1259457" cy="1259457"/>
          </a:xfrm>
          <a:prstGeom prst="rect">
            <a:avLst/>
          </a:prstGeom>
        </p:spPr>
      </p:pic>
      <p:pic>
        <p:nvPicPr>
          <p:cNvPr id="43" name="Picture 42" descr="A computer with a lock on the screen&#10;&#10;Description automatically generated">
            <a:extLst>
              <a:ext uri="{FF2B5EF4-FFF2-40B4-BE49-F238E27FC236}">
                <a16:creationId xmlns:a16="http://schemas.microsoft.com/office/drawing/2014/main" id="{D61D34A6-6EE8-ACB4-4628-CA9DE815DE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74433" y="4252535"/>
            <a:ext cx="914400" cy="914400"/>
          </a:xfrm>
          <a:prstGeom prst="rect">
            <a:avLst/>
          </a:prstGeom>
        </p:spPr>
      </p:pic>
      <p:sp>
        <p:nvSpPr>
          <p:cNvPr id="51" name="Cloud 50">
            <a:extLst>
              <a:ext uri="{FF2B5EF4-FFF2-40B4-BE49-F238E27FC236}">
                <a16:creationId xmlns:a16="http://schemas.microsoft.com/office/drawing/2014/main" id="{CE27B9D6-DBBB-E4CE-3D56-9932B8DD9CC4}"/>
              </a:ext>
            </a:extLst>
          </p:cNvPr>
          <p:cNvSpPr/>
          <p:nvPr/>
        </p:nvSpPr>
        <p:spPr>
          <a:xfrm>
            <a:off x="129894" y="2870430"/>
            <a:ext cx="1844539" cy="1346103"/>
          </a:xfrm>
          <a:prstGeom prst="cloud">
            <a:avLst/>
          </a:prstGeom>
          <a:solidFill>
            <a:schemeClr val="tx2">
              <a:lumMod val="10000"/>
              <a:lumOff val="90000"/>
              <a:alpha val="99000"/>
            </a:schemeClr>
          </a:solidFill>
          <a:ln w="12700" cap="flat">
            <a:solidFill>
              <a:srgbClr val="0F2B48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5" name="Picture 54" descr="A blue circular object with yellow dots&#10;&#10;Description automatically generated">
            <a:extLst>
              <a:ext uri="{FF2B5EF4-FFF2-40B4-BE49-F238E27FC236}">
                <a16:creationId xmlns:a16="http://schemas.microsoft.com/office/drawing/2014/main" id="{E0B05A9D-0BD4-918D-F796-C4551D59C1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269" y="3205757"/>
            <a:ext cx="713724" cy="713724"/>
          </a:xfrm>
          <a:prstGeom prst="rect">
            <a:avLst/>
          </a:prstGeom>
        </p:spPr>
      </p:pic>
      <p:pic>
        <p:nvPicPr>
          <p:cNvPr id="56" name="Picture 55" descr="A red and black hoodie&#10;&#10;Description automatically generated">
            <a:extLst>
              <a:ext uri="{FF2B5EF4-FFF2-40B4-BE49-F238E27FC236}">
                <a16:creationId xmlns:a16="http://schemas.microsoft.com/office/drawing/2014/main" id="{C69FFC15-F530-73BA-25CB-36D030FFCA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916" y="3416333"/>
            <a:ext cx="370432" cy="3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33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D4BCE-0DD2-E825-6755-E70637694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4435-8B74-F8C1-A780-2FF2FE030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59" y="-5284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Idea 2: Forward Privacy via Epoch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2B9286E6-3C28-8849-0E56-55A99DB52185}"/>
                  </a:ext>
                </a:extLst>
              </p:cNvPr>
              <p:cNvSpPr/>
              <p:nvPr/>
            </p:nvSpPr>
            <p:spPr>
              <a:xfrm>
                <a:off x="1908404" y="1507410"/>
                <a:ext cx="414645" cy="41148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2B9286E6-3C28-8849-0E56-55A99DB521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404" y="1507410"/>
                <a:ext cx="414645" cy="411480"/>
              </a:xfrm>
              <a:prstGeom prst="ellipse">
                <a:avLst/>
              </a:prstGeom>
              <a:blipFill>
                <a:blip r:embed="rId3"/>
                <a:stretch>
                  <a:fillRect l="-2703" b="-11111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E89F24E-6B9B-A166-F705-A43F9A6BF0F1}"/>
                  </a:ext>
                </a:extLst>
              </p:cNvPr>
              <p:cNvSpPr/>
              <p:nvPr/>
            </p:nvSpPr>
            <p:spPr>
              <a:xfrm>
                <a:off x="1018147" y="2516628"/>
                <a:ext cx="411480" cy="41148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E89F24E-6B9B-A166-F705-A43F9A6BF0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147" y="2516628"/>
                <a:ext cx="411480" cy="411480"/>
              </a:xfrm>
              <a:prstGeom prst="ellipse">
                <a:avLst/>
              </a:prstGeom>
              <a:blipFill>
                <a:blip r:embed="rId4"/>
                <a:stretch>
                  <a:fillRect l="-5405" b="-13889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15182C4-5C27-32BD-1A77-1726D531BCFE}"/>
                  </a:ext>
                </a:extLst>
              </p:cNvPr>
              <p:cNvSpPr/>
              <p:nvPr/>
            </p:nvSpPr>
            <p:spPr>
              <a:xfrm>
                <a:off x="2648586" y="2513076"/>
                <a:ext cx="411480" cy="41148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2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15182C4-5C27-32BD-1A77-1726D531BC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586" y="2513076"/>
                <a:ext cx="411480" cy="411480"/>
              </a:xfrm>
              <a:prstGeom prst="ellipse">
                <a:avLst/>
              </a:prstGeom>
              <a:blipFill>
                <a:blip r:embed="rId5"/>
                <a:stretch>
                  <a:fillRect l="-5405" b="-11111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47395CB-00EF-FB17-A4D2-AAC3789E2AB6}"/>
                  </a:ext>
                </a:extLst>
              </p:cNvPr>
              <p:cNvSpPr/>
              <p:nvPr/>
            </p:nvSpPr>
            <p:spPr>
              <a:xfrm>
                <a:off x="457981" y="3469884"/>
                <a:ext cx="411480" cy="41148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11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47395CB-00EF-FB17-A4D2-AAC3789E2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81" y="3469884"/>
                <a:ext cx="411480" cy="411480"/>
              </a:xfrm>
              <a:prstGeom prst="ellipse">
                <a:avLst/>
              </a:prstGeom>
              <a:blipFill>
                <a:blip r:embed="rId6"/>
                <a:stretch>
                  <a:fillRect l="-21622" b="-10811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98B8F99-9464-85A6-9FDD-E5749E2C2DBD}"/>
                  </a:ext>
                </a:extLst>
              </p:cNvPr>
              <p:cNvSpPr/>
              <p:nvPr/>
            </p:nvSpPr>
            <p:spPr>
              <a:xfrm>
                <a:off x="1461185" y="3469884"/>
                <a:ext cx="411480" cy="41148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12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98B8F99-9464-85A6-9FDD-E5749E2C2D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185" y="3469884"/>
                <a:ext cx="411480" cy="411480"/>
              </a:xfrm>
              <a:prstGeom prst="ellipse">
                <a:avLst/>
              </a:prstGeom>
              <a:blipFill>
                <a:blip r:embed="rId7"/>
                <a:stretch>
                  <a:fillRect l="-22222" r="-2778" b="-10811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2B645E4-A4D2-27BE-F1AD-49DD2F8C6EED}"/>
                  </a:ext>
                </a:extLst>
              </p:cNvPr>
              <p:cNvSpPr/>
              <p:nvPr/>
            </p:nvSpPr>
            <p:spPr>
              <a:xfrm>
                <a:off x="2095037" y="3469884"/>
                <a:ext cx="411480" cy="41148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21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2B645E4-A4D2-27BE-F1AD-49DD2F8C6E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037" y="3469884"/>
                <a:ext cx="411480" cy="411480"/>
              </a:xfrm>
              <a:prstGeom prst="ellipse">
                <a:avLst/>
              </a:prstGeom>
              <a:blipFill>
                <a:blip r:embed="rId8"/>
                <a:stretch>
                  <a:fillRect l="-22222" r="-2778" b="-10811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92BC920-994E-3256-0FFB-2C7672BF7159}"/>
                  </a:ext>
                </a:extLst>
              </p:cNvPr>
              <p:cNvSpPr/>
              <p:nvPr/>
            </p:nvSpPr>
            <p:spPr>
              <a:xfrm>
                <a:off x="3153570" y="3469884"/>
                <a:ext cx="411480" cy="41148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22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92BC920-994E-3256-0FFB-2C7672BF7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570" y="3469884"/>
                <a:ext cx="411480" cy="411480"/>
              </a:xfrm>
              <a:prstGeom prst="ellipse">
                <a:avLst/>
              </a:prstGeom>
              <a:blipFill>
                <a:blip r:embed="rId9"/>
                <a:stretch>
                  <a:fillRect l="-18919" b="-10811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78F3FF-1CB6-B607-8B05-AF899D7AC307}"/>
              </a:ext>
            </a:extLst>
          </p:cNvPr>
          <p:cNvCxnSpPr>
            <a:cxnSpLocks/>
            <a:stCxn id="4" idx="3"/>
            <a:endCxn id="5" idx="0"/>
          </p:cNvCxnSpPr>
          <p:nvPr/>
        </p:nvCxnSpPr>
        <p:spPr>
          <a:xfrm flipH="1">
            <a:off x="1223887" y="1858630"/>
            <a:ext cx="745240" cy="657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F47A8C-A102-3B60-5EC6-438D1DB017BA}"/>
              </a:ext>
            </a:extLst>
          </p:cNvPr>
          <p:cNvCxnSpPr>
            <a:cxnSpLocks/>
            <a:stCxn id="4" idx="5"/>
            <a:endCxn id="6" idx="0"/>
          </p:cNvCxnSpPr>
          <p:nvPr/>
        </p:nvCxnSpPr>
        <p:spPr>
          <a:xfrm>
            <a:off x="2262326" y="1858630"/>
            <a:ext cx="592000" cy="65444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1856EB-C354-4D3B-51D1-DCC66EBA2831}"/>
              </a:ext>
            </a:extLst>
          </p:cNvPr>
          <p:cNvCxnSpPr>
            <a:cxnSpLocks/>
            <a:stCxn id="5" idx="3"/>
            <a:endCxn id="7" idx="0"/>
          </p:cNvCxnSpPr>
          <p:nvPr/>
        </p:nvCxnSpPr>
        <p:spPr>
          <a:xfrm flipH="1">
            <a:off x="663721" y="2867848"/>
            <a:ext cx="414686" cy="60203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E906BD-6B9F-356D-B9AC-EBEDDC6455F4}"/>
              </a:ext>
            </a:extLst>
          </p:cNvPr>
          <p:cNvCxnSpPr>
            <a:cxnSpLocks/>
            <a:stCxn id="5" idx="5"/>
            <a:endCxn id="8" idx="0"/>
          </p:cNvCxnSpPr>
          <p:nvPr/>
        </p:nvCxnSpPr>
        <p:spPr>
          <a:xfrm>
            <a:off x="1369367" y="2867848"/>
            <a:ext cx="297558" cy="602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B6ECF8-B6A3-1335-9DFA-7CECA441006F}"/>
              </a:ext>
            </a:extLst>
          </p:cNvPr>
          <p:cNvCxnSpPr>
            <a:cxnSpLocks/>
            <a:stCxn id="6" idx="3"/>
            <a:endCxn id="9" idx="0"/>
          </p:cNvCxnSpPr>
          <p:nvPr/>
        </p:nvCxnSpPr>
        <p:spPr>
          <a:xfrm flipH="1">
            <a:off x="2300777" y="2864296"/>
            <a:ext cx="408069" cy="60558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F20A23-8C73-50BA-0C98-3341FC8F6618}"/>
              </a:ext>
            </a:extLst>
          </p:cNvPr>
          <p:cNvCxnSpPr>
            <a:cxnSpLocks/>
            <a:stCxn id="6" idx="5"/>
            <a:endCxn id="10" idx="0"/>
          </p:cNvCxnSpPr>
          <p:nvPr/>
        </p:nvCxnSpPr>
        <p:spPr>
          <a:xfrm>
            <a:off x="2999806" y="2864296"/>
            <a:ext cx="359504" cy="60558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E3B56ED-3374-C926-F5F2-346621BB5C4D}"/>
              </a:ext>
            </a:extLst>
          </p:cNvPr>
          <p:cNvSpPr txBox="1"/>
          <p:nvPr/>
        </p:nvSpPr>
        <p:spPr>
          <a:xfrm>
            <a:off x="316347" y="4349717"/>
            <a:ext cx="3441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Bierstadt" panose="020B0004020202020204" pitchFamily="34" charset="0"/>
              </a:rPr>
              <a:t>Tree-based Epoch Encoding</a:t>
            </a:r>
            <a:endParaRPr lang="en-US" sz="2000" dirty="0">
              <a:solidFill>
                <a:srgbClr val="00B050"/>
              </a:solidFill>
              <a:latin typeface="Bierstadt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4FA82022-0404-3003-9BBA-416125BA3A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7491352"/>
                  </p:ext>
                </p:extLst>
              </p:nvPr>
            </p:nvGraphicFramePr>
            <p:xfrm>
              <a:off x="4279025" y="1139680"/>
              <a:ext cx="6435867" cy="17994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65450">
                      <a:extLst>
                        <a:ext uri="{9D8B030D-6E8A-4147-A177-3AD203B41FA5}">
                          <a16:colId xmlns:a16="http://schemas.microsoft.com/office/drawing/2014/main" val="2599512027"/>
                        </a:ext>
                      </a:extLst>
                    </a:gridCol>
                    <a:gridCol w="832386">
                      <a:extLst>
                        <a:ext uri="{9D8B030D-6E8A-4147-A177-3AD203B41FA5}">
                          <a16:colId xmlns:a16="http://schemas.microsoft.com/office/drawing/2014/main" val="3244649177"/>
                        </a:ext>
                      </a:extLst>
                    </a:gridCol>
                    <a:gridCol w="1341167">
                      <a:extLst>
                        <a:ext uri="{9D8B030D-6E8A-4147-A177-3AD203B41FA5}">
                          <a16:colId xmlns:a16="http://schemas.microsoft.com/office/drawing/2014/main" val="4287259059"/>
                        </a:ext>
                      </a:extLst>
                    </a:gridCol>
                    <a:gridCol w="977461">
                      <a:extLst>
                        <a:ext uri="{9D8B030D-6E8A-4147-A177-3AD203B41FA5}">
                          <a16:colId xmlns:a16="http://schemas.microsoft.com/office/drawing/2014/main" val="2321174594"/>
                        </a:ext>
                      </a:extLst>
                    </a:gridCol>
                    <a:gridCol w="679588">
                      <a:extLst>
                        <a:ext uri="{9D8B030D-6E8A-4147-A177-3AD203B41FA5}">
                          <a16:colId xmlns:a16="http://schemas.microsoft.com/office/drawing/2014/main" val="4109650408"/>
                        </a:ext>
                      </a:extLst>
                    </a:gridCol>
                    <a:gridCol w="1312985">
                      <a:extLst>
                        <a:ext uri="{9D8B030D-6E8A-4147-A177-3AD203B41FA5}">
                          <a16:colId xmlns:a16="http://schemas.microsoft.com/office/drawing/2014/main" val="2564705364"/>
                        </a:ext>
                      </a:extLst>
                    </a:gridCol>
                    <a:gridCol w="726830">
                      <a:extLst>
                        <a:ext uri="{9D8B030D-6E8A-4147-A177-3AD203B41FA5}">
                          <a16:colId xmlns:a16="http://schemas.microsoft.com/office/drawing/2014/main" val="3217666009"/>
                        </a:ext>
                      </a:extLst>
                    </a:gridCol>
                  </a:tblGrid>
                  <a:tr h="89974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2000" b="1" i="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002060"/>
                            </a:solidFill>
                            <a:latin typeface="Bierstadt" panose="020B00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2000" b="1" i="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002060"/>
                            </a:solidFill>
                            <a:latin typeface="Bierstadt" panose="020B00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2000" b="1" i="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002060"/>
                            </a:solidFill>
                            <a:latin typeface="Bierstadt" panose="020B00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2000" b="1" i="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002060"/>
                            </a:solidFill>
                            <a:latin typeface="Bierstadt" panose="020B00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2000" b="1" i="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002060"/>
                            </a:solidFill>
                            <a:latin typeface="Bierstadt" panose="020B00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2000" b="1" i="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002060"/>
                            </a:solidFill>
                            <a:latin typeface="Bierstadt" panose="020B00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2000" b="1" i="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002060"/>
                            </a:solidFill>
                            <a:latin typeface="Bierstadt" panose="020B00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6359670"/>
                      </a:ext>
                    </a:extLst>
                  </a:tr>
                  <a:tr h="89974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dirty="0">
                            <a:latin typeface="Bierstadt" panose="020B00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{</a:t>
                          </a:r>
                          <a:r>
                            <a:rPr lang="en-US" sz="2000" dirty="0">
                              <a:solidFill>
                                <a:srgbClr val="FF0000"/>
                              </a:solidFill>
                              <a:latin typeface="Bierstadt" panose="020B0004020202020204" pitchFamily="34" charset="0"/>
                            </a:rPr>
                            <a:t>1</a:t>
                          </a:r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, 2}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{11, </a:t>
                          </a:r>
                          <a:r>
                            <a:rPr lang="en-US" sz="2000" dirty="0">
                              <a:solidFill>
                                <a:srgbClr val="FF0000"/>
                              </a:solidFill>
                              <a:latin typeface="Bierstadt" panose="020B0004020202020204" pitchFamily="34" charset="0"/>
                            </a:rPr>
                            <a:t>12</a:t>
                          </a:r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, 2}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{</a:t>
                          </a:r>
                          <a:r>
                            <a:rPr lang="en-US" sz="2000" dirty="0">
                              <a:solidFill>
                                <a:srgbClr val="FF0000"/>
                              </a:solidFill>
                              <a:latin typeface="Bierstadt" panose="020B0004020202020204" pitchFamily="34" charset="0"/>
                            </a:rPr>
                            <a:t>12</a:t>
                          </a:r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, 2}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{</a:t>
                          </a:r>
                          <a:r>
                            <a:rPr lang="en-US" sz="2000" b="1" dirty="0">
                              <a:latin typeface="Bierstadt" panose="020B0004020202020204" pitchFamily="34" charset="0"/>
                            </a:rPr>
                            <a:t>2</a:t>
                          </a:r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}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{</a:t>
                          </a:r>
                          <a:r>
                            <a:rPr lang="en-US" sz="2000" b="1" dirty="0">
                              <a:latin typeface="Bierstadt" panose="020B0004020202020204" pitchFamily="34" charset="0"/>
                            </a:rPr>
                            <a:t>21, 22</a:t>
                          </a:r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}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{</a:t>
                          </a:r>
                          <a:r>
                            <a:rPr lang="en-US" sz="2000" b="1" dirty="0">
                              <a:latin typeface="Bierstadt" panose="020B0004020202020204" pitchFamily="34" charset="0"/>
                            </a:rPr>
                            <a:t>22</a:t>
                          </a:r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}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03415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4FA82022-0404-3003-9BBA-416125BA3A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7491352"/>
                  </p:ext>
                </p:extLst>
              </p:nvPr>
            </p:nvGraphicFramePr>
            <p:xfrm>
              <a:off x="4279025" y="1139680"/>
              <a:ext cx="6435867" cy="17994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65450">
                      <a:extLst>
                        <a:ext uri="{9D8B030D-6E8A-4147-A177-3AD203B41FA5}">
                          <a16:colId xmlns:a16="http://schemas.microsoft.com/office/drawing/2014/main" val="2599512027"/>
                        </a:ext>
                      </a:extLst>
                    </a:gridCol>
                    <a:gridCol w="832386">
                      <a:extLst>
                        <a:ext uri="{9D8B030D-6E8A-4147-A177-3AD203B41FA5}">
                          <a16:colId xmlns:a16="http://schemas.microsoft.com/office/drawing/2014/main" val="3244649177"/>
                        </a:ext>
                      </a:extLst>
                    </a:gridCol>
                    <a:gridCol w="1341167">
                      <a:extLst>
                        <a:ext uri="{9D8B030D-6E8A-4147-A177-3AD203B41FA5}">
                          <a16:colId xmlns:a16="http://schemas.microsoft.com/office/drawing/2014/main" val="4287259059"/>
                        </a:ext>
                      </a:extLst>
                    </a:gridCol>
                    <a:gridCol w="977461">
                      <a:extLst>
                        <a:ext uri="{9D8B030D-6E8A-4147-A177-3AD203B41FA5}">
                          <a16:colId xmlns:a16="http://schemas.microsoft.com/office/drawing/2014/main" val="2321174594"/>
                        </a:ext>
                      </a:extLst>
                    </a:gridCol>
                    <a:gridCol w="679588">
                      <a:extLst>
                        <a:ext uri="{9D8B030D-6E8A-4147-A177-3AD203B41FA5}">
                          <a16:colId xmlns:a16="http://schemas.microsoft.com/office/drawing/2014/main" val="4109650408"/>
                        </a:ext>
                      </a:extLst>
                    </a:gridCol>
                    <a:gridCol w="1312985">
                      <a:extLst>
                        <a:ext uri="{9D8B030D-6E8A-4147-A177-3AD203B41FA5}">
                          <a16:colId xmlns:a16="http://schemas.microsoft.com/office/drawing/2014/main" val="2564705364"/>
                        </a:ext>
                      </a:extLst>
                    </a:gridCol>
                    <a:gridCol w="726830">
                      <a:extLst>
                        <a:ext uri="{9D8B030D-6E8A-4147-A177-3AD203B41FA5}">
                          <a16:colId xmlns:a16="http://schemas.microsoft.com/office/drawing/2014/main" val="3217666009"/>
                        </a:ext>
                      </a:extLst>
                    </a:gridCol>
                  </a:tblGrid>
                  <a:tr h="8997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t="-1389" r="-103111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69231" t="-1389" r="-61384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103774" t="-1389" r="-27641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280519" t="-1389" r="-28051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542593" t="-1389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33654" t="-1389" r="-5576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791228" t="-1389" r="-1754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6359670"/>
                      </a:ext>
                    </a:extLst>
                  </a:tr>
                  <a:tr h="8997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t="-102817" r="-1031111" b="-14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{</a:t>
                          </a:r>
                          <a:r>
                            <a:rPr lang="en-US" sz="2000" dirty="0">
                              <a:solidFill>
                                <a:srgbClr val="FF0000"/>
                              </a:solidFill>
                              <a:latin typeface="Bierstadt" panose="020B0004020202020204" pitchFamily="34" charset="0"/>
                            </a:rPr>
                            <a:t>1</a:t>
                          </a:r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, 2}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{11, </a:t>
                          </a:r>
                          <a:r>
                            <a:rPr lang="en-US" sz="2000" dirty="0">
                              <a:solidFill>
                                <a:srgbClr val="FF0000"/>
                              </a:solidFill>
                              <a:latin typeface="Bierstadt" panose="020B0004020202020204" pitchFamily="34" charset="0"/>
                            </a:rPr>
                            <a:t>12</a:t>
                          </a:r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, 2}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{</a:t>
                          </a:r>
                          <a:r>
                            <a:rPr lang="en-US" sz="2000" dirty="0">
                              <a:solidFill>
                                <a:srgbClr val="FF0000"/>
                              </a:solidFill>
                              <a:latin typeface="Bierstadt" panose="020B0004020202020204" pitchFamily="34" charset="0"/>
                            </a:rPr>
                            <a:t>12</a:t>
                          </a:r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, 2}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{</a:t>
                          </a:r>
                          <a:r>
                            <a:rPr lang="en-US" sz="2000" b="1" dirty="0">
                              <a:latin typeface="Bierstadt" panose="020B0004020202020204" pitchFamily="34" charset="0"/>
                            </a:rPr>
                            <a:t>2</a:t>
                          </a:r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}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{</a:t>
                          </a:r>
                          <a:r>
                            <a:rPr lang="en-US" sz="2000" b="1" dirty="0">
                              <a:latin typeface="Bierstadt" panose="020B0004020202020204" pitchFamily="34" charset="0"/>
                            </a:rPr>
                            <a:t>21, 22</a:t>
                          </a:r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}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{</a:t>
                          </a:r>
                          <a:r>
                            <a:rPr lang="en-US" sz="2000" b="1" dirty="0">
                              <a:latin typeface="Bierstadt" panose="020B0004020202020204" pitchFamily="34" charset="0"/>
                            </a:rPr>
                            <a:t>22</a:t>
                          </a:r>
                          <a:r>
                            <a:rPr lang="en-US" sz="2000" dirty="0">
                              <a:latin typeface="Bierstadt" panose="020B0004020202020204" pitchFamily="34" charset="0"/>
                            </a:rPr>
                            <a:t>}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034155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28BFA26-9F5E-BF15-85A8-E135EE81416A}"/>
              </a:ext>
            </a:extLst>
          </p:cNvPr>
          <p:cNvSpPr txBox="1"/>
          <p:nvPr/>
        </p:nvSpPr>
        <p:spPr>
          <a:xfrm>
            <a:off x="1307692" y="1892733"/>
            <a:ext cx="3241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ierstadt" panose="020B000402020202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DD088C-4CD8-C6C9-3A19-E12DFC4EA940}"/>
              </a:ext>
            </a:extLst>
          </p:cNvPr>
          <p:cNvSpPr txBox="1"/>
          <p:nvPr/>
        </p:nvSpPr>
        <p:spPr>
          <a:xfrm>
            <a:off x="2541215" y="1901541"/>
            <a:ext cx="3241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ierstadt" panose="020B0004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93D142-6C94-170D-3573-A47EBC0E2683}"/>
              </a:ext>
            </a:extLst>
          </p:cNvPr>
          <p:cNvSpPr txBox="1"/>
          <p:nvPr/>
        </p:nvSpPr>
        <p:spPr>
          <a:xfrm>
            <a:off x="615871" y="2894164"/>
            <a:ext cx="3241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ierstadt" panose="020B000402020202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C507E6-A717-3A2D-D709-5AA16E68A8FC}"/>
              </a:ext>
            </a:extLst>
          </p:cNvPr>
          <p:cNvSpPr txBox="1"/>
          <p:nvPr/>
        </p:nvSpPr>
        <p:spPr>
          <a:xfrm>
            <a:off x="2272497" y="2851326"/>
            <a:ext cx="3241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ierstadt" panose="020B00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AC7354-5272-C87A-345D-55554391246F}"/>
              </a:ext>
            </a:extLst>
          </p:cNvPr>
          <p:cNvSpPr txBox="1"/>
          <p:nvPr/>
        </p:nvSpPr>
        <p:spPr>
          <a:xfrm>
            <a:off x="1466030" y="2878800"/>
            <a:ext cx="3241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ierstadt" panose="020B00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DEAC2B-A262-E65D-F008-CF38F225889B}"/>
              </a:ext>
            </a:extLst>
          </p:cNvPr>
          <p:cNvSpPr txBox="1"/>
          <p:nvPr/>
        </p:nvSpPr>
        <p:spPr>
          <a:xfrm>
            <a:off x="3127820" y="2851326"/>
            <a:ext cx="3241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ierstadt" panose="020B00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ABE1A7-2D8E-2D36-B237-274F1D6056E2}"/>
                  </a:ext>
                </a:extLst>
              </p:cNvPr>
              <p:cNvSpPr txBox="1"/>
              <p:nvPr/>
            </p:nvSpPr>
            <p:spPr>
              <a:xfrm>
                <a:off x="4212103" y="2881319"/>
                <a:ext cx="7801704" cy="1191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𝐭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: the smallest set of nodes that includes a prefix of all encoded epoch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𝐭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ABE1A7-2D8E-2D36-B237-274F1D605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103" y="2881319"/>
                <a:ext cx="7801704" cy="1191736"/>
              </a:xfrm>
              <a:prstGeom prst="rect">
                <a:avLst/>
              </a:prstGeom>
              <a:blipFill>
                <a:blip r:embed="rId11"/>
                <a:stretch>
                  <a:fillRect l="-1136" r="-1136"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A light bulb on a box&#10;&#10;AI-generated content may be incorrect.">
            <a:extLst>
              <a:ext uri="{FF2B5EF4-FFF2-40B4-BE49-F238E27FC236}">
                <a16:creationId xmlns:a16="http://schemas.microsoft.com/office/drawing/2014/main" id="{F9A74168-479B-13E1-C9A4-903EDFE6DA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33835" y="1442056"/>
            <a:ext cx="1194739" cy="1194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B7E4580-1BF5-E7EB-5DCA-A94EEF3081CB}"/>
                  </a:ext>
                </a:extLst>
              </p:cNvPr>
              <p:cNvSpPr txBox="1"/>
              <p:nvPr/>
            </p:nvSpPr>
            <p:spPr>
              <a:xfrm>
                <a:off x="5193792" y="5653441"/>
                <a:ext cx="6939400" cy="1152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FF0000"/>
                    </a:solidFill>
                    <a:latin typeface="Bierstadt" panose="020B0004020202020204" pitchFamily="34" charset="0"/>
                  </a:rPr>
                  <a:t>Forward Privacy with Efficiency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latin typeface="Bierstadt" panose="020B0004020202020204" pitchFamily="34" charset="0"/>
                  </a:rPr>
                  <a:t>Trade-Off:</a:t>
                </a:r>
                <a:r>
                  <a:rPr lang="en-US" sz="2400" dirty="0">
                    <a:latin typeface="Bierstadt" panose="020B00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An Increase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 in Update Complexity </a:t>
                </a:r>
                <a:endParaRPr lang="en-US" sz="2400" dirty="0">
                  <a:solidFill>
                    <a:srgbClr val="861F41"/>
                  </a:solidFill>
                  <a:latin typeface="Bierstadt" panose="020B00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B7E4580-1BF5-E7EB-5DCA-A94EEF308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3792" y="5653441"/>
                <a:ext cx="6939400" cy="1152880"/>
              </a:xfrm>
              <a:prstGeom prst="rect">
                <a:avLst/>
              </a:prstGeom>
              <a:blipFill>
                <a:blip r:embed="rId13"/>
                <a:stretch>
                  <a:fillRect l="-730" r="-912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247F8AF-CE15-A71C-694F-1F0A8F9C714E}"/>
                  </a:ext>
                </a:extLst>
              </p:cNvPr>
              <p:cNvSpPr txBox="1"/>
              <p:nvPr/>
            </p:nvSpPr>
            <p:spPr>
              <a:xfrm>
                <a:off x="1756830" y="1132626"/>
                <a:ext cx="84734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247F8AF-CE15-A71C-694F-1F0A8F9C7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830" y="1132626"/>
                <a:ext cx="847348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0FE3A26-DF3B-1AD1-86D3-0189F1D9C283}"/>
                  </a:ext>
                </a:extLst>
              </p:cNvPr>
              <p:cNvSpPr txBox="1"/>
              <p:nvPr/>
            </p:nvSpPr>
            <p:spPr>
              <a:xfrm>
                <a:off x="173038" y="2464186"/>
                <a:ext cx="84734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0FE3A26-DF3B-1AD1-86D3-0189F1D9C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38" y="2464186"/>
                <a:ext cx="84734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BDF474B-13AB-EABC-42E3-8390B29916B7}"/>
                  </a:ext>
                </a:extLst>
              </p:cNvPr>
              <p:cNvSpPr txBox="1"/>
              <p:nvPr/>
            </p:nvSpPr>
            <p:spPr>
              <a:xfrm>
                <a:off x="247786" y="3935197"/>
                <a:ext cx="84734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BDF474B-13AB-EABC-42E3-8390B2991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86" y="3935197"/>
                <a:ext cx="847348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B063F80-8F43-65E7-D249-55EF250F986D}"/>
                  </a:ext>
                </a:extLst>
              </p:cNvPr>
              <p:cNvSpPr txBox="1"/>
              <p:nvPr/>
            </p:nvSpPr>
            <p:spPr>
              <a:xfrm>
                <a:off x="1189534" y="3929892"/>
                <a:ext cx="84734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B063F80-8F43-65E7-D249-55EF250F9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534" y="3929892"/>
                <a:ext cx="847348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FB7F279-9AF8-6E34-5282-C029D0F4A44D}"/>
                  </a:ext>
                </a:extLst>
              </p:cNvPr>
              <p:cNvSpPr txBox="1"/>
              <p:nvPr/>
            </p:nvSpPr>
            <p:spPr>
              <a:xfrm>
                <a:off x="3024737" y="2464186"/>
                <a:ext cx="84734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sz="2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FB7F279-9AF8-6E34-5282-C029D0F4A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737" y="2464186"/>
                <a:ext cx="847348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30CD15-5DF8-5FF6-C831-B1ACF136F3FF}"/>
                  </a:ext>
                </a:extLst>
              </p:cNvPr>
              <p:cNvSpPr txBox="1"/>
              <p:nvPr/>
            </p:nvSpPr>
            <p:spPr>
              <a:xfrm>
                <a:off x="1930085" y="3923246"/>
                <a:ext cx="84734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2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30CD15-5DF8-5FF6-C831-B1ACF136F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085" y="3923246"/>
                <a:ext cx="847348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4194154-8860-1B88-C6CB-269DE686D983}"/>
                  </a:ext>
                </a:extLst>
              </p:cNvPr>
              <p:cNvSpPr txBox="1"/>
              <p:nvPr/>
            </p:nvSpPr>
            <p:spPr>
              <a:xfrm>
                <a:off x="2935636" y="3919739"/>
                <a:ext cx="84734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sz="2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4194154-8860-1B88-C6CB-269DE686D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636" y="3919739"/>
                <a:ext cx="84734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 descr="A hand holding a bar with two circles and a cross&#10;&#10;AI-generated content may be incorrect.">
            <a:extLst>
              <a:ext uri="{FF2B5EF4-FFF2-40B4-BE49-F238E27FC236}">
                <a16:creationId xmlns:a16="http://schemas.microsoft.com/office/drawing/2014/main" id="{A5C37FBD-FA3D-17B6-BE55-FB004BD64BB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12262" y="5719718"/>
            <a:ext cx="1086090" cy="1086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1613D4C-6EC1-1C9E-D91B-A7AF1B62EE97}"/>
                  </a:ext>
                </a:extLst>
              </p:cNvPr>
              <p:cNvSpPr txBox="1"/>
              <p:nvPr/>
            </p:nvSpPr>
            <p:spPr>
              <a:xfrm>
                <a:off x="4212103" y="4119794"/>
                <a:ext cx="79766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Epoch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 is encoded as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𝐭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e>
                    </m:d>
                  </m:oMath>
                </a14:m>
                <a:endParaRPr lang="en-US" sz="2400" b="0" i="0" u="none" strike="noStrike" dirty="0">
                  <a:effectLst/>
                  <a:latin typeface="Arial" panose="020B060402020202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1613D4C-6EC1-1C9E-D91B-A7AF1B62E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103" y="4119794"/>
                <a:ext cx="7976678" cy="738664"/>
              </a:xfrm>
              <a:prstGeom prst="rect">
                <a:avLst/>
              </a:prstGeom>
              <a:blipFill>
                <a:blip r:embed="rId22"/>
                <a:stretch>
                  <a:fillRect l="-1113" t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860A55E-A4B5-6E74-1638-3A68848710D3}"/>
                  </a:ext>
                </a:extLst>
              </p:cNvPr>
              <p:cNvSpPr txBox="1"/>
              <p:nvPr/>
            </p:nvSpPr>
            <p:spPr>
              <a:xfrm>
                <a:off x="4212103" y="4646946"/>
                <a:ext cx="797667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u="none" strike="noStrike" kern="120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0" u="none" strike="noStrike" kern="12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sz="2400" b="1" i="1" u="none" strike="noStrike" kern="12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𝝐</m:t>
                        </m:r>
                      </m:sub>
                    </m:sSub>
                    <m:r>
                      <a:rPr lang="en-US" sz="2400" b="0" i="0" u="none" strike="noStrike" kern="120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1" i="1" u="none" strike="noStrike" kern="12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0" u="none" strike="noStrike" kern="12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sz="2400" b="1" i="1" u="none" strike="noStrike" kern="12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0" i="0" u="none" strike="noStrike" kern="120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1" i="1" u="none" strike="noStrike" kern="12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0" u="none" strike="noStrike" kern="12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sz="2400" b="1" i="1" u="none" strike="noStrike" kern="12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sub>
                    </m:sSub>
                    <m:r>
                      <a:rPr lang="en-US" sz="2400" b="0" i="0" u="none" strike="noStrike" kern="120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(epochs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≤4) 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all contain some value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860A55E-A4B5-6E74-1638-3A6884871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103" y="4646946"/>
                <a:ext cx="7976678" cy="461665"/>
              </a:xfrm>
              <a:prstGeom prst="rect">
                <a:avLst/>
              </a:prstGeom>
              <a:blipFill>
                <a:blip r:embed="rId23"/>
                <a:stretch>
                  <a:fillRect l="-159" t="-10526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61" descr="A padlock on a document&#10;&#10;AI-generated content may be incorrect.">
            <a:extLst>
              <a:ext uri="{FF2B5EF4-FFF2-40B4-BE49-F238E27FC236}">
                <a16:creationId xmlns:a16="http://schemas.microsoft.com/office/drawing/2014/main" id="{8697F50E-5F1A-156F-902D-E2E862FDA97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596" y="4762505"/>
            <a:ext cx="692213" cy="69221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0911505-0EBA-64AC-C946-B81BA4D6993E}"/>
              </a:ext>
            </a:extLst>
          </p:cNvPr>
          <p:cNvSpPr txBox="1"/>
          <p:nvPr/>
        </p:nvSpPr>
        <p:spPr>
          <a:xfrm>
            <a:off x="756221" y="5467573"/>
            <a:ext cx="251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Bierstadt" panose="020B0004020202020204" pitchFamily="34" charset="0"/>
              </a:rPr>
              <a:t>Encryption/Ciphertext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A00408E-A1F5-28B2-2D0E-5732F2A41802}"/>
              </a:ext>
            </a:extLst>
          </p:cNvPr>
          <p:cNvSpPr txBox="1"/>
          <p:nvPr/>
        </p:nvSpPr>
        <p:spPr>
          <a:xfrm>
            <a:off x="542659" y="6457486"/>
            <a:ext cx="3035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Bierstadt" panose="020B0004020202020204" pitchFamily="34" charset="0"/>
              </a:rPr>
              <a:t>Decryption/Aggregated Key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0256B58-0FFE-BF17-7392-9C440FC6C1FE}"/>
              </a:ext>
            </a:extLst>
          </p:cNvPr>
          <p:cNvCxnSpPr>
            <a:cxnSpLocks/>
          </p:cNvCxnSpPr>
          <p:nvPr/>
        </p:nvCxnSpPr>
        <p:spPr>
          <a:xfrm flipV="1">
            <a:off x="1690139" y="5108611"/>
            <a:ext cx="658364" cy="1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307027C-10FF-D710-991D-C84C09CEC643}"/>
                  </a:ext>
                </a:extLst>
              </p:cNvPr>
              <p:cNvSpPr txBox="1"/>
              <p:nvPr/>
            </p:nvSpPr>
            <p:spPr>
              <a:xfrm>
                <a:off x="2381680" y="4881536"/>
                <a:ext cx="851235" cy="487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𝐭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307027C-10FF-D710-991D-C84C09CEC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680" y="4881536"/>
                <a:ext cx="851235" cy="48756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912C122-A149-3EB0-060B-539441C8FF76}"/>
                  </a:ext>
                </a:extLst>
              </p:cNvPr>
              <p:cNvSpPr txBox="1"/>
              <p:nvPr/>
            </p:nvSpPr>
            <p:spPr>
              <a:xfrm>
                <a:off x="2381680" y="5932363"/>
                <a:ext cx="851235" cy="487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</m:t>
                          </m:r>
                        </m:e>
                        <m: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912C122-A149-3EB0-060B-539441C8F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680" y="5932363"/>
                <a:ext cx="851235" cy="48756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EE6AA06-DD19-20F7-1607-40C0716EDC63}"/>
              </a:ext>
            </a:extLst>
          </p:cNvPr>
          <p:cNvCxnSpPr>
            <a:cxnSpLocks/>
          </p:cNvCxnSpPr>
          <p:nvPr/>
        </p:nvCxnSpPr>
        <p:spPr>
          <a:xfrm flipV="1">
            <a:off x="1686775" y="6176146"/>
            <a:ext cx="658364" cy="1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A set of keys on a black background&#10;&#10;AI-generated content may be incorrect.">
            <a:extLst>
              <a:ext uri="{FF2B5EF4-FFF2-40B4-BE49-F238E27FC236}">
                <a16:creationId xmlns:a16="http://schemas.microsoft.com/office/drawing/2014/main" id="{611FC670-EBFD-B987-9236-CE98A4C1BA0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06820" y="5790182"/>
            <a:ext cx="673434" cy="673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D3624D-391D-EE34-6E61-BB62A5F8DC15}"/>
                  </a:ext>
                </a:extLst>
              </p:cNvPr>
              <p:cNvSpPr txBox="1"/>
              <p:nvPr/>
            </p:nvSpPr>
            <p:spPr>
              <a:xfrm>
                <a:off x="4212103" y="5206492"/>
                <a:ext cx="797667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ctr"/>
                <a:r>
                  <a:rPr lang="en-US" sz="2400" u="none" strike="noStrike" kern="1200" dirty="0">
                    <a:solidFill>
                      <a:srgbClr val="002060"/>
                    </a:solidFill>
                    <a:effectLst/>
                  </a:rPr>
                  <a:t>However,</a:t>
                </a:r>
                <a:r>
                  <a:rPr lang="en-US" sz="2400" b="1" u="none" strike="noStrike" kern="1200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u="none" strike="noStrike" kern="120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0" u="none" strike="noStrike" kern="12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sz="2400" b="1" i="1" u="none" strike="noStrike" kern="120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0" i="0" u="none" strike="noStrike" kern="120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1" i="1" u="none" strike="noStrike" kern="12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 i="0" u="none" strike="noStrike" kern="12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sz="2400" b="1" i="1" u="none" strike="noStrike" kern="120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u="none" strike="noStrike" kern="120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0" i="0" u="none" strike="noStrike" kern="120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(epochs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4) </m:t>
                    </m:r>
                  </m:oMath>
                </a14:m>
                <a:r>
                  <a:rPr lang="en-US" sz="2400" i="1" dirty="0">
                    <a:solidFill>
                      <a:srgbClr val="002060"/>
                    </a:solidFill>
                  </a:rPr>
                  <a:t>does not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D3624D-391D-EE34-6E61-BB62A5F8D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103" y="5206492"/>
                <a:ext cx="7976678" cy="461665"/>
              </a:xfrm>
              <a:prstGeom prst="rect">
                <a:avLst/>
              </a:prstGeom>
              <a:blipFill>
                <a:blip r:embed="rId28"/>
                <a:stretch>
                  <a:fillRect l="-1113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 descr="A yellow light bulb with a tick mark on it&#10;&#10;Description automatically generated">
            <a:extLst>
              <a:ext uri="{FF2B5EF4-FFF2-40B4-BE49-F238E27FC236}">
                <a16:creationId xmlns:a16="http://schemas.microsoft.com/office/drawing/2014/main" id="{00F875CC-5DFF-6F87-D6AE-14046E238C2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110996" y="51651"/>
            <a:ext cx="1080975" cy="10809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FFD89C0-8D79-1E1C-F84E-6EB6F969226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118741" y="255275"/>
            <a:ext cx="824925" cy="82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9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57" grpId="0"/>
      <p:bldP spid="59" grpId="0"/>
      <p:bldP spid="63" grpId="0"/>
      <p:bldP spid="64" grpId="0"/>
      <p:bldP spid="68" grpId="0"/>
      <p:bldP spid="69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1DFD5-91E2-A871-A4FA-3C7C214E2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434B-81FB-78B8-90AB-71A2131B0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373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Idea 3: Partitioning for Sublinear 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FC0DD8-64C6-1053-B657-716C752DE384}"/>
              </a:ext>
            </a:extLst>
          </p:cNvPr>
          <p:cNvSpPr/>
          <p:nvPr/>
        </p:nvSpPr>
        <p:spPr>
          <a:xfrm>
            <a:off x="5066686" y="890363"/>
            <a:ext cx="421746" cy="14277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9BFC8B4-425C-7E3D-0685-DA3DBD5D072B}"/>
                  </a:ext>
                </a:extLst>
              </p:cNvPr>
              <p:cNvSpPr/>
              <p:nvPr/>
            </p:nvSpPr>
            <p:spPr>
              <a:xfrm>
                <a:off x="5145551" y="1293984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9BFC8B4-425C-7E3D-0685-DA3DBD5D07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551" y="1293984"/>
                <a:ext cx="274320" cy="274320"/>
              </a:xfrm>
              <a:prstGeom prst="ellipse">
                <a:avLst/>
              </a:prstGeom>
              <a:blipFill>
                <a:blip r:embed="rId3"/>
                <a:stretch>
                  <a:fillRect l="-29167" b="-12500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4B1EEC3-F8C4-55B9-7DD5-AF6A830FE5B0}"/>
                  </a:ext>
                </a:extLst>
              </p:cNvPr>
              <p:cNvSpPr/>
              <p:nvPr/>
            </p:nvSpPr>
            <p:spPr>
              <a:xfrm>
                <a:off x="5139607" y="1640519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4B1EEC3-F8C4-55B9-7DD5-AF6A830FE5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607" y="1640519"/>
                <a:ext cx="274320" cy="274320"/>
              </a:xfrm>
              <a:prstGeom prst="ellipse">
                <a:avLst/>
              </a:prstGeom>
              <a:blipFill>
                <a:blip r:embed="rId4"/>
                <a:stretch>
                  <a:fillRect l="-33333" b="-16667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5B4ACF-75C4-6F31-3B31-A4095A2D6E93}"/>
                  </a:ext>
                </a:extLst>
              </p:cNvPr>
              <p:cNvSpPr txBox="1"/>
              <p:nvPr/>
            </p:nvSpPr>
            <p:spPr>
              <a:xfrm>
                <a:off x="405985" y="6126288"/>
                <a:ext cx="10204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𝐎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</m:d>
                    </m:oMath>
                  </m:oMathPara>
                </a14:m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5B4ACF-75C4-6F31-3B31-A4095A2D6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85" y="6126288"/>
                <a:ext cx="102040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C0CF13-1947-F425-B594-153B378EBAD3}"/>
                  </a:ext>
                </a:extLst>
              </p:cNvPr>
              <p:cNvSpPr txBox="1"/>
              <p:nvPr/>
            </p:nvSpPr>
            <p:spPr>
              <a:xfrm>
                <a:off x="2735201" y="6061807"/>
                <a:ext cx="1254767" cy="532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C0CF13-1947-F425-B594-153B378EB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201" y="6061807"/>
                <a:ext cx="1254767" cy="5323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4646D16-7D7A-1EAA-4031-388C30A11DBC}"/>
              </a:ext>
            </a:extLst>
          </p:cNvPr>
          <p:cNvSpPr/>
          <p:nvPr/>
        </p:nvSpPr>
        <p:spPr>
          <a:xfrm>
            <a:off x="11562368" y="126781"/>
            <a:ext cx="421746" cy="733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B2390B8-B6C9-CAB6-4149-1AEE8DC88428}"/>
                  </a:ext>
                </a:extLst>
              </p:cNvPr>
              <p:cNvSpPr/>
              <p:nvPr/>
            </p:nvSpPr>
            <p:spPr>
              <a:xfrm>
                <a:off x="11639643" y="172202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B2390B8-B6C9-CAB6-4149-1AEE8DC884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9643" y="172202"/>
                <a:ext cx="274320" cy="274320"/>
              </a:xfrm>
              <a:prstGeom prst="ellipse">
                <a:avLst/>
              </a:prstGeom>
              <a:blipFill>
                <a:blip r:embed="rId7"/>
                <a:stretch>
                  <a:fillRect l="-25000" b="-1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F8689F8-BC30-6C06-2F48-BACAE68D1B5A}"/>
                  </a:ext>
                </a:extLst>
              </p:cNvPr>
              <p:cNvSpPr/>
              <p:nvPr/>
            </p:nvSpPr>
            <p:spPr>
              <a:xfrm>
                <a:off x="11642161" y="524148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F8689F8-BC30-6C06-2F48-BACAE68D1B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2161" y="524148"/>
                <a:ext cx="274320" cy="274320"/>
              </a:xfrm>
              <a:prstGeom prst="ellipse">
                <a:avLst/>
              </a:prstGeom>
              <a:blipFill>
                <a:blip r:embed="rId8"/>
                <a:stretch>
                  <a:fillRect l="-29167" b="-1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8790447-383D-0C5C-C299-8AA069A6993E}"/>
                  </a:ext>
                </a:extLst>
              </p:cNvPr>
              <p:cNvSpPr/>
              <p:nvPr/>
            </p:nvSpPr>
            <p:spPr>
              <a:xfrm>
                <a:off x="5145551" y="946015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8790447-383D-0C5C-C299-8AA069A69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551" y="946015"/>
                <a:ext cx="274320" cy="274320"/>
              </a:xfrm>
              <a:prstGeom prst="ellipse">
                <a:avLst/>
              </a:prstGeom>
              <a:blipFill>
                <a:blip r:embed="rId9"/>
                <a:stretch>
                  <a:fillRect l="-29167" b="-16667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7674A4-1275-DD2B-FAB5-0AD1A1D85914}"/>
                  </a:ext>
                </a:extLst>
              </p:cNvPr>
              <p:cNvSpPr txBox="1"/>
              <p:nvPr/>
            </p:nvSpPr>
            <p:spPr>
              <a:xfrm>
                <a:off x="5545006" y="5864582"/>
                <a:ext cx="2583848" cy="939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𝐥𝐨𝐠</m:t>
                                  </m:r>
                                </m:e>
                                <m:sup>
                                  <m:r>
                                    <a:rPr lang="en-US" sz="24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𝐥𝐨𝐠</m:t>
                              </m:r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𝐥𝐨𝐠</m:t>
                              </m:r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e>
                              </m:d>
                              <m:r>
                                <a:rPr lang="en-US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7674A4-1275-DD2B-FAB5-0AD1A1D85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006" y="5864582"/>
                <a:ext cx="2583848" cy="939103"/>
              </a:xfrm>
              <a:prstGeom prst="rect">
                <a:avLst/>
              </a:prstGeom>
              <a:blipFill>
                <a:blip r:embed="rId10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3434CB98-18A2-557E-57FF-49E41D85AE43}"/>
              </a:ext>
            </a:extLst>
          </p:cNvPr>
          <p:cNvSpPr/>
          <p:nvPr/>
        </p:nvSpPr>
        <p:spPr>
          <a:xfrm>
            <a:off x="576178" y="1624107"/>
            <a:ext cx="645282" cy="438546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A1DA53B-2744-84A9-C63C-BC1CAA0EBEA0}"/>
                  </a:ext>
                </a:extLst>
              </p:cNvPr>
              <p:cNvSpPr/>
              <p:nvPr/>
            </p:nvSpPr>
            <p:spPr>
              <a:xfrm>
                <a:off x="666470" y="1800752"/>
                <a:ext cx="485192" cy="50716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A1DA53B-2744-84A9-C63C-BC1CAA0EBE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70" y="1800752"/>
                <a:ext cx="485192" cy="507169"/>
              </a:xfrm>
              <a:prstGeom prst="ellipse">
                <a:avLst/>
              </a:prstGeom>
              <a:blipFill>
                <a:blip r:embed="rId18"/>
                <a:stretch>
                  <a:fillRect l="-19512" b="-2381"/>
                </a:stretch>
              </a:blip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6BA509E-418A-98AC-D6F0-2316C095E2F8}"/>
                  </a:ext>
                </a:extLst>
              </p:cNvPr>
              <p:cNvSpPr/>
              <p:nvPr/>
            </p:nvSpPr>
            <p:spPr>
              <a:xfrm>
                <a:off x="653995" y="2538035"/>
                <a:ext cx="485192" cy="50716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6BA509E-418A-98AC-D6F0-2316C095E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95" y="2538035"/>
                <a:ext cx="485192" cy="507169"/>
              </a:xfrm>
              <a:prstGeom prst="ellipse">
                <a:avLst/>
              </a:prstGeom>
              <a:blipFill>
                <a:blip r:embed="rId19"/>
                <a:stretch>
                  <a:fillRect l="-19512" b="-2381"/>
                </a:stretch>
              </a:blip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9D23D01-0A44-BDA4-E0DB-F3F4B197FA36}"/>
                  </a:ext>
                </a:extLst>
              </p:cNvPr>
              <p:cNvSpPr/>
              <p:nvPr/>
            </p:nvSpPr>
            <p:spPr>
              <a:xfrm>
                <a:off x="666470" y="3300032"/>
                <a:ext cx="485192" cy="50716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9D23D01-0A44-BDA4-E0DB-F3F4B197FA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70" y="3300032"/>
                <a:ext cx="485192" cy="507169"/>
              </a:xfrm>
              <a:prstGeom prst="ellipse">
                <a:avLst/>
              </a:prstGeom>
              <a:blipFill>
                <a:blip r:embed="rId20"/>
                <a:stretch>
                  <a:fillRect l="-19512" b="-2381"/>
                </a:stretch>
              </a:blip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14315885-F5E6-644E-7E16-C05A9FB33C11}"/>
              </a:ext>
            </a:extLst>
          </p:cNvPr>
          <p:cNvSpPr txBox="1"/>
          <p:nvPr/>
        </p:nvSpPr>
        <p:spPr>
          <a:xfrm>
            <a:off x="723944" y="401797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4F2D9EC-F372-09D5-8176-3583B782AF0F}"/>
                  </a:ext>
                </a:extLst>
              </p:cNvPr>
              <p:cNvSpPr/>
              <p:nvPr/>
            </p:nvSpPr>
            <p:spPr>
              <a:xfrm>
                <a:off x="644704" y="4573192"/>
                <a:ext cx="485192" cy="50716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4F2D9EC-F372-09D5-8176-3583B782A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04" y="4573192"/>
                <a:ext cx="485192" cy="507169"/>
              </a:xfrm>
              <a:prstGeom prst="ellipse">
                <a:avLst/>
              </a:prstGeom>
              <a:blipFill>
                <a:blip r:embed="rId21"/>
                <a:stretch>
                  <a:fillRect l="-27500" r="-2500" b="-2381"/>
                </a:stretch>
              </a:blip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14D4EB9-07B3-0F0B-620F-1DA6EF13EB9D}"/>
                  </a:ext>
                </a:extLst>
              </p:cNvPr>
              <p:cNvSpPr/>
              <p:nvPr/>
            </p:nvSpPr>
            <p:spPr>
              <a:xfrm>
                <a:off x="652177" y="5328567"/>
                <a:ext cx="485192" cy="50716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14D4EB9-07B3-0F0B-620F-1DA6EF13EB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77" y="5328567"/>
                <a:ext cx="485192" cy="507169"/>
              </a:xfrm>
              <a:prstGeom prst="ellipse">
                <a:avLst/>
              </a:prstGeom>
              <a:blipFill>
                <a:blip r:embed="rId22"/>
                <a:stretch>
                  <a:fillRect l="-31707" r="-4878" b="-2381"/>
                </a:stretch>
              </a:blip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F7A49587-892D-93D2-8502-1245404E1643}"/>
              </a:ext>
            </a:extLst>
          </p:cNvPr>
          <p:cNvSpPr/>
          <p:nvPr/>
        </p:nvSpPr>
        <p:spPr>
          <a:xfrm>
            <a:off x="3041855" y="2074706"/>
            <a:ext cx="645282" cy="3119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A3F7425-59F1-C271-4B33-AB5C47273774}"/>
                  </a:ext>
                </a:extLst>
              </p:cNvPr>
              <p:cNvSpPr/>
              <p:nvPr/>
            </p:nvSpPr>
            <p:spPr>
              <a:xfrm>
                <a:off x="3123599" y="2173810"/>
                <a:ext cx="485872" cy="44356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A3F7425-59F1-C271-4B33-AB5C472737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599" y="2173810"/>
                <a:ext cx="485872" cy="443567"/>
              </a:xfrm>
              <a:prstGeom prst="rect">
                <a:avLst/>
              </a:prstGeom>
              <a:blipFill>
                <a:blip r:embed="rId23"/>
                <a:stretch>
                  <a:fillRect l="-4878" b="-2703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37BAA33-B068-319F-534A-40C263BCEFF4}"/>
                  </a:ext>
                </a:extLst>
              </p:cNvPr>
              <p:cNvSpPr/>
              <p:nvPr/>
            </p:nvSpPr>
            <p:spPr>
              <a:xfrm>
                <a:off x="3123599" y="3005815"/>
                <a:ext cx="485872" cy="44356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37BAA33-B068-319F-534A-40C263BCEF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599" y="3005815"/>
                <a:ext cx="485872" cy="443567"/>
              </a:xfrm>
              <a:prstGeom prst="rect">
                <a:avLst/>
              </a:prstGeom>
              <a:blipFill>
                <a:blip r:embed="rId24"/>
                <a:stretch>
                  <a:fillRect l="-9756" b="-2703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89C43BF-0C5B-4BE8-CD47-57D6272F97F0}"/>
                  </a:ext>
                </a:extLst>
              </p:cNvPr>
              <p:cNvSpPr/>
              <p:nvPr/>
            </p:nvSpPr>
            <p:spPr>
              <a:xfrm>
                <a:off x="3123599" y="3873640"/>
                <a:ext cx="485872" cy="44356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89C43BF-0C5B-4BE8-CD47-57D6272F97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599" y="3873640"/>
                <a:ext cx="485872" cy="443567"/>
              </a:xfrm>
              <a:prstGeom prst="rect">
                <a:avLst/>
              </a:prstGeom>
              <a:blipFill>
                <a:blip r:embed="rId25"/>
                <a:stretch>
                  <a:fillRect l="-4878" b="-2703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43D2E9D-97FE-174F-1269-1C14F812ECEE}"/>
              </a:ext>
            </a:extLst>
          </p:cNvPr>
          <p:cNvCxnSpPr>
            <a:cxnSpLocks/>
            <a:endCxn id="59" idx="1"/>
          </p:cNvCxnSpPr>
          <p:nvPr/>
        </p:nvCxnSpPr>
        <p:spPr>
          <a:xfrm flipV="1">
            <a:off x="3617702" y="3089220"/>
            <a:ext cx="1445800" cy="138378"/>
          </a:xfrm>
          <a:prstGeom prst="straightConnector1">
            <a:avLst/>
          </a:prstGeom>
          <a:ln w="508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EE22113-B1CA-704F-988C-C2114E0E2831}"/>
              </a:ext>
            </a:extLst>
          </p:cNvPr>
          <p:cNvCxnSpPr>
            <a:cxnSpLocks/>
            <a:endCxn id="61" idx="1"/>
          </p:cNvCxnSpPr>
          <p:nvPr/>
        </p:nvCxnSpPr>
        <p:spPr>
          <a:xfrm>
            <a:off x="3609471" y="4928320"/>
            <a:ext cx="1454031" cy="1163194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5D102A7-3F76-98AD-9EB8-AB0E64C441D8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3609471" y="1604248"/>
            <a:ext cx="1457215" cy="711268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4E228FE7-9A33-C308-5720-731FEC3B91A7}"/>
              </a:ext>
            </a:extLst>
          </p:cNvPr>
          <p:cNvSpPr/>
          <p:nvPr/>
        </p:nvSpPr>
        <p:spPr>
          <a:xfrm>
            <a:off x="8431445" y="1454247"/>
            <a:ext cx="666111" cy="1403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6E1F1CA-0B20-276E-7167-05A3F21B431B}"/>
                  </a:ext>
                </a:extLst>
              </p:cNvPr>
              <p:cNvSpPr/>
              <p:nvPr/>
            </p:nvSpPr>
            <p:spPr>
              <a:xfrm>
                <a:off x="8523373" y="1507766"/>
                <a:ext cx="485872" cy="44356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6E1F1CA-0B20-276E-7167-05A3F21B43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373" y="1507766"/>
                <a:ext cx="485872" cy="443567"/>
              </a:xfrm>
              <a:prstGeom prst="rect">
                <a:avLst/>
              </a:prstGeom>
              <a:blipFill>
                <a:blip r:embed="rId26"/>
                <a:stretch>
                  <a:fillRect l="-24390" b="-2703"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495D519-9373-1A7A-7EDD-B1FE8FF2C0F8}"/>
                  </a:ext>
                </a:extLst>
              </p:cNvPr>
              <p:cNvSpPr/>
              <p:nvPr/>
            </p:nvSpPr>
            <p:spPr>
              <a:xfrm>
                <a:off x="8521566" y="2348317"/>
                <a:ext cx="485872" cy="44356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495D519-9373-1A7A-7EDD-B1FE8FF2C0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566" y="2348317"/>
                <a:ext cx="485872" cy="443567"/>
              </a:xfrm>
              <a:prstGeom prst="rect">
                <a:avLst/>
              </a:prstGeom>
              <a:blipFill>
                <a:blip r:embed="rId27"/>
                <a:stretch>
                  <a:fillRect l="-21951" b="-2703"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703097C1-FD31-8AEC-EF93-8BD346257537}"/>
              </a:ext>
            </a:extLst>
          </p:cNvPr>
          <p:cNvSpPr/>
          <p:nvPr/>
        </p:nvSpPr>
        <p:spPr>
          <a:xfrm>
            <a:off x="7328132" y="2515101"/>
            <a:ext cx="666111" cy="190085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101B006C-705D-626C-1EF8-08E88D1DC01E}"/>
                  </a:ext>
                </a:extLst>
              </p:cNvPr>
              <p:cNvSpPr/>
              <p:nvPr/>
            </p:nvSpPr>
            <p:spPr>
              <a:xfrm>
                <a:off x="7361590" y="2580903"/>
                <a:ext cx="604632" cy="542088"/>
              </a:xfrm>
              <a:prstGeom prst="hexag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101B006C-705D-626C-1EF8-08E88D1DC0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590" y="2580903"/>
                <a:ext cx="604632" cy="542088"/>
              </a:xfrm>
              <a:prstGeom prst="hexagon">
                <a:avLst/>
              </a:prstGeom>
              <a:blipFill>
                <a:blip r:embed="rId28"/>
                <a:stretch>
                  <a:fillRect l="-5882"/>
                </a:stretch>
              </a:blip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686728-3FAC-0DF3-66B0-D034F164B26F}"/>
              </a:ext>
            </a:extLst>
          </p:cNvPr>
          <p:cNvCxnSpPr>
            <a:cxnSpLocks/>
            <a:stCxn id="40" idx="3"/>
            <a:endCxn id="97" idx="1"/>
          </p:cNvCxnSpPr>
          <p:nvPr/>
        </p:nvCxnSpPr>
        <p:spPr>
          <a:xfrm flipV="1">
            <a:off x="9009245" y="1348764"/>
            <a:ext cx="958465" cy="38078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EB922ED-C124-9932-D723-60DAFB8E899B}"/>
              </a:ext>
            </a:extLst>
          </p:cNvPr>
          <p:cNvCxnSpPr>
            <a:cxnSpLocks/>
            <a:stCxn id="43" idx="0"/>
            <a:endCxn id="39" idx="1"/>
          </p:cNvCxnSpPr>
          <p:nvPr/>
        </p:nvCxnSpPr>
        <p:spPr>
          <a:xfrm flipV="1">
            <a:off x="7966222" y="2155807"/>
            <a:ext cx="465223" cy="696140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ight Arrow 46">
            <a:extLst>
              <a:ext uri="{FF2B5EF4-FFF2-40B4-BE49-F238E27FC236}">
                <a16:creationId xmlns:a16="http://schemas.microsoft.com/office/drawing/2014/main" id="{A2D8D24B-B201-33D9-49ED-AEB734144FC3}"/>
              </a:ext>
            </a:extLst>
          </p:cNvPr>
          <p:cNvSpPr/>
          <p:nvPr/>
        </p:nvSpPr>
        <p:spPr>
          <a:xfrm>
            <a:off x="1423552" y="3431240"/>
            <a:ext cx="1409857" cy="69389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Partitioning</a:t>
            </a: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3BFEE774-FB76-EDD6-9935-A29714AD2157}"/>
              </a:ext>
            </a:extLst>
          </p:cNvPr>
          <p:cNvSpPr/>
          <p:nvPr/>
        </p:nvSpPr>
        <p:spPr>
          <a:xfrm>
            <a:off x="5655025" y="3323421"/>
            <a:ext cx="1496739" cy="1059023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Recursive</a:t>
            </a: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Partitioning</a:t>
            </a:r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CD104E14-171B-479B-3BF4-1BB67F434BCA}"/>
              </a:ext>
            </a:extLst>
          </p:cNvPr>
          <p:cNvSpPr/>
          <p:nvPr/>
        </p:nvSpPr>
        <p:spPr>
          <a:xfrm>
            <a:off x="371307" y="1410021"/>
            <a:ext cx="234481" cy="4736328"/>
          </a:xfrm>
          <a:prstGeom prst="leftBracke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50" name="Picture 49" descr="A blue line drawing of a server&#10;&#10;Description automatically generated">
            <a:extLst>
              <a:ext uri="{FF2B5EF4-FFF2-40B4-BE49-F238E27FC236}">
                <a16:creationId xmlns:a16="http://schemas.microsoft.com/office/drawing/2014/main" id="{DF52D42D-60FF-43C3-936E-17FD05A3099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92174" y="24749"/>
            <a:ext cx="666111" cy="666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6E95528-9524-9C83-F401-4516B307E5DF}"/>
                  </a:ext>
                </a:extLst>
              </p:cNvPr>
              <p:cNvSpPr/>
              <p:nvPr/>
            </p:nvSpPr>
            <p:spPr>
              <a:xfrm>
                <a:off x="3119649" y="4619211"/>
                <a:ext cx="485872" cy="44356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6E95528-9524-9C83-F401-4516B307E5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9649" y="4619211"/>
                <a:ext cx="485872" cy="443567"/>
              </a:xfrm>
              <a:prstGeom prst="rect">
                <a:avLst/>
              </a:prstGeom>
              <a:blipFill>
                <a:blip r:embed="rId30"/>
                <a:stretch>
                  <a:fillRect l="-7500" b="-2703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D1C6AAF-5C5C-2EC9-CA25-DA1CAAF8FB09}"/>
                  </a:ext>
                </a:extLst>
              </p:cNvPr>
              <p:cNvSpPr/>
              <p:nvPr/>
            </p:nvSpPr>
            <p:spPr>
              <a:xfrm>
                <a:off x="5139607" y="1995821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D1C6AAF-5C5C-2EC9-CA25-DA1CAAF8FB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607" y="1995821"/>
                <a:ext cx="274320" cy="274320"/>
              </a:xfrm>
              <a:prstGeom prst="ellipse">
                <a:avLst/>
              </a:prstGeom>
              <a:blipFill>
                <a:blip r:embed="rId31"/>
                <a:stretch>
                  <a:fillRect l="-29167" b="-12500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le 58">
            <a:extLst>
              <a:ext uri="{FF2B5EF4-FFF2-40B4-BE49-F238E27FC236}">
                <a16:creationId xmlns:a16="http://schemas.microsoft.com/office/drawing/2014/main" id="{7D4C0C66-4FF2-AE16-5281-FA9303EC987D}"/>
              </a:ext>
            </a:extLst>
          </p:cNvPr>
          <p:cNvSpPr/>
          <p:nvPr/>
        </p:nvSpPr>
        <p:spPr>
          <a:xfrm>
            <a:off x="5063502" y="2375335"/>
            <a:ext cx="421746" cy="14277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0122389-8ABF-9B72-36D3-292C793B9E9F}"/>
              </a:ext>
            </a:extLst>
          </p:cNvPr>
          <p:cNvSpPr/>
          <p:nvPr/>
        </p:nvSpPr>
        <p:spPr>
          <a:xfrm>
            <a:off x="5063502" y="3876482"/>
            <a:ext cx="421746" cy="14277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7A77A65-6D39-6D42-55E1-4500CB26FD22}"/>
              </a:ext>
            </a:extLst>
          </p:cNvPr>
          <p:cNvSpPr/>
          <p:nvPr/>
        </p:nvSpPr>
        <p:spPr>
          <a:xfrm>
            <a:off x="5063502" y="5377629"/>
            <a:ext cx="421746" cy="14277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CC9F726-A6DA-9B01-6EF3-02ACCEDF2639}"/>
                  </a:ext>
                </a:extLst>
              </p:cNvPr>
              <p:cNvSpPr/>
              <p:nvPr/>
            </p:nvSpPr>
            <p:spPr>
              <a:xfrm>
                <a:off x="5140959" y="2771653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CC9F726-A6DA-9B01-6EF3-02ACCEDF26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959" y="2771653"/>
                <a:ext cx="274320" cy="274320"/>
              </a:xfrm>
              <a:prstGeom prst="ellipse">
                <a:avLst/>
              </a:prstGeom>
              <a:blipFill>
                <a:blip r:embed="rId32"/>
                <a:stretch>
                  <a:fillRect l="-33333" b="-12500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EDD5BC7-7678-E7FE-9681-5459F590B226}"/>
                  </a:ext>
                </a:extLst>
              </p:cNvPr>
              <p:cNvSpPr/>
              <p:nvPr/>
            </p:nvSpPr>
            <p:spPr>
              <a:xfrm>
                <a:off x="5135015" y="3118188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EDD5BC7-7678-E7FE-9681-5459F590B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015" y="3118188"/>
                <a:ext cx="274320" cy="274320"/>
              </a:xfrm>
              <a:prstGeom prst="ellipse">
                <a:avLst/>
              </a:prstGeom>
              <a:blipFill>
                <a:blip r:embed="rId33"/>
                <a:stretch>
                  <a:fillRect l="-29167" b="-12500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99AF981-FD41-8185-684C-E27712E11070}"/>
                  </a:ext>
                </a:extLst>
              </p:cNvPr>
              <p:cNvSpPr/>
              <p:nvPr/>
            </p:nvSpPr>
            <p:spPr>
              <a:xfrm>
                <a:off x="5140959" y="2423684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99AF981-FD41-8185-684C-E27712E11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959" y="2423684"/>
                <a:ext cx="274320" cy="274320"/>
              </a:xfrm>
              <a:prstGeom prst="ellipse">
                <a:avLst/>
              </a:prstGeom>
              <a:blipFill>
                <a:blip r:embed="rId34"/>
                <a:stretch>
                  <a:fillRect l="-33333" b="-12500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FDA0F35-981D-379F-F866-B18D81ED1E13}"/>
                  </a:ext>
                </a:extLst>
              </p:cNvPr>
              <p:cNvSpPr/>
              <p:nvPr/>
            </p:nvSpPr>
            <p:spPr>
              <a:xfrm>
                <a:off x="5135015" y="3473490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FDA0F35-981D-379F-F866-B18D81ED1E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015" y="3473490"/>
                <a:ext cx="274320" cy="274320"/>
              </a:xfrm>
              <a:prstGeom prst="ellipse">
                <a:avLst/>
              </a:prstGeom>
              <a:blipFill>
                <a:blip r:embed="rId35"/>
                <a:stretch>
                  <a:fillRect l="-29167" b="-12500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EBBC022-2190-63B2-AFB8-B398AAAEBAF5}"/>
                  </a:ext>
                </a:extLst>
              </p:cNvPr>
              <p:cNvSpPr/>
              <p:nvPr/>
            </p:nvSpPr>
            <p:spPr>
              <a:xfrm>
                <a:off x="5140959" y="4273244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EBBC022-2190-63B2-AFB8-B398AAAEBA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959" y="4273244"/>
                <a:ext cx="274320" cy="274320"/>
              </a:xfrm>
              <a:prstGeom prst="ellipse">
                <a:avLst/>
              </a:prstGeom>
              <a:blipFill>
                <a:blip r:embed="rId36"/>
                <a:stretch>
                  <a:fillRect l="-41667" r="-8333" b="-12500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DFB87A6B-A931-608A-71B8-D804DAD193F9}"/>
                  </a:ext>
                </a:extLst>
              </p:cNvPr>
              <p:cNvSpPr/>
              <p:nvPr/>
            </p:nvSpPr>
            <p:spPr>
              <a:xfrm>
                <a:off x="5135015" y="4619779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DFB87A6B-A931-608A-71B8-D804DAD193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015" y="4619779"/>
                <a:ext cx="274320" cy="274320"/>
              </a:xfrm>
              <a:prstGeom prst="ellipse">
                <a:avLst/>
              </a:prstGeom>
              <a:blipFill>
                <a:blip r:embed="rId37"/>
                <a:stretch>
                  <a:fillRect l="-37500" r="-8333" b="-12500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0C0E76B-948C-47F5-1C1E-F6B648FF22E4}"/>
                  </a:ext>
                </a:extLst>
              </p:cNvPr>
              <p:cNvSpPr/>
              <p:nvPr/>
            </p:nvSpPr>
            <p:spPr>
              <a:xfrm>
                <a:off x="5140959" y="3925275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0C0E76B-948C-47F5-1C1E-F6B648FF22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959" y="3925275"/>
                <a:ext cx="274320" cy="274320"/>
              </a:xfrm>
              <a:prstGeom prst="ellipse">
                <a:avLst/>
              </a:prstGeom>
              <a:blipFill>
                <a:blip r:embed="rId38"/>
                <a:stretch>
                  <a:fillRect l="-29167" b="-16667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32F4E1C-75E5-321A-E44B-589C01A70072}"/>
                  </a:ext>
                </a:extLst>
              </p:cNvPr>
              <p:cNvSpPr/>
              <p:nvPr/>
            </p:nvSpPr>
            <p:spPr>
              <a:xfrm>
                <a:off x="5135015" y="4975081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32F4E1C-75E5-321A-E44B-589C01A70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015" y="4975081"/>
                <a:ext cx="274320" cy="274320"/>
              </a:xfrm>
              <a:prstGeom prst="ellipse">
                <a:avLst/>
              </a:prstGeom>
              <a:blipFill>
                <a:blip r:embed="rId39"/>
                <a:stretch>
                  <a:fillRect l="-37500" r="-8333" b="-12500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9A0E58B-5DE8-9F90-2A24-A7FEBE016AF7}"/>
                  </a:ext>
                </a:extLst>
              </p:cNvPr>
              <p:cNvSpPr/>
              <p:nvPr/>
            </p:nvSpPr>
            <p:spPr>
              <a:xfrm>
                <a:off x="5145551" y="5774825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9A0E58B-5DE8-9F90-2A24-A7FEBE016A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551" y="5774825"/>
                <a:ext cx="274320" cy="274320"/>
              </a:xfrm>
              <a:prstGeom prst="ellipse">
                <a:avLst/>
              </a:prstGeom>
              <a:blipFill>
                <a:blip r:embed="rId40"/>
                <a:stretch>
                  <a:fillRect l="-41667" r="-8333" b="-12500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0F85389-FF05-6B08-0501-7458E7779B5C}"/>
                  </a:ext>
                </a:extLst>
              </p:cNvPr>
              <p:cNvSpPr/>
              <p:nvPr/>
            </p:nvSpPr>
            <p:spPr>
              <a:xfrm>
                <a:off x="5139607" y="6121360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0F85389-FF05-6B08-0501-7458E7779B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607" y="6121360"/>
                <a:ext cx="274320" cy="274320"/>
              </a:xfrm>
              <a:prstGeom prst="ellipse">
                <a:avLst/>
              </a:prstGeom>
              <a:blipFill>
                <a:blip r:embed="rId41"/>
                <a:stretch>
                  <a:fillRect l="-41667" r="-8333" b="-12500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E099A01-2E49-BE66-5515-DD8904D85295}"/>
                  </a:ext>
                </a:extLst>
              </p:cNvPr>
              <p:cNvSpPr/>
              <p:nvPr/>
            </p:nvSpPr>
            <p:spPr>
              <a:xfrm>
                <a:off x="5145551" y="5426856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E099A01-2E49-BE66-5515-DD8904D852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551" y="5426856"/>
                <a:ext cx="274320" cy="274320"/>
              </a:xfrm>
              <a:prstGeom prst="ellipse">
                <a:avLst/>
              </a:prstGeom>
              <a:blipFill>
                <a:blip r:embed="rId42"/>
                <a:stretch>
                  <a:fillRect l="-41667" r="-8333" b="-16667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F95A5DD-F15B-35DD-88C5-BCF5A8B1C805}"/>
                  </a:ext>
                </a:extLst>
              </p:cNvPr>
              <p:cNvSpPr/>
              <p:nvPr/>
            </p:nvSpPr>
            <p:spPr>
              <a:xfrm>
                <a:off x="5139607" y="6476662"/>
                <a:ext cx="274320" cy="274320"/>
              </a:xfrm>
              <a:prstGeom prst="ellipse">
                <a:avLst/>
              </a:prstGeom>
              <a:solidFill>
                <a:srgbClr val="AB7942"/>
              </a:solidFill>
              <a:ln>
                <a:solidFill>
                  <a:srgbClr val="855E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F95A5DD-F15B-35DD-88C5-BCF5A8B1C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607" y="6476662"/>
                <a:ext cx="274320" cy="274320"/>
              </a:xfrm>
              <a:prstGeom prst="ellipse">
                <a:avLst/>
              </a:prstGeom>
              <a:blipFill>
                <a:blip r:embed="rId43"/>
                <a:stretch>
                  <a:fillRect l="-41667" r="-8333" b="-12500"/>
                </a:stretch>
              </a:blipFill>
              <a:ln>
                <a:solidFill>
                  <a:srgbClr val="855E3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D495BBD-2B98-1B48-F73A-DAEEB187B785}"/>
              </a:ext>
            </a:extLst>
          </p:cNvPr>
          <p:cNvCxnSpPr>
            <a:cxnSpLocks/>
            <a:stCxn id="35" idx="3"/>
            <a:endCxn id="60" idx="1"/>
          </p:cNvCxnSpPr>
          <p:nvPr/>
        </p:nvCxnSpPr>
        <p:spPr>
          <a:xfrm>
            <a:off x="3609471" y="4095424"/>
            <a:ext cx="1454031" cy="49494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Hexagon 80">
                <a:extLst>
                  <a:ext uri="{FF2B5EF4-FFF2-40B4-BE49-F238E27FC236}">
                    <a16:creationId xmlns:a16="http://schemas.microsoft.com/office/drawing/2014/main" id="{E9BD52B8-C30F-37CD-FF8C-0416674AE934}"/>
                  </a:ext>
                </a:extLst>
              </p:cNvPr>
              <p:cNvSpPr/>
              <p:nvPr/>
            </p:nvSpPr>
            <p:spPr>
              <a:xfrm>
                <a:off x="7358695" y="3799180"/>
                <a:ext cx="604632" cy="542088"/>
              </a:xfrm>
              <a:prstGeom prst="hexag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1" name="Hexagon 80">
                <a:extLst>
                  <a:ext uri="{FF2B5EF4-FFF2-40B4-BE49-F238E27FC236}">
                    <a16:creationId xmlns:a16="http://schemas.microsoft.com/office/drawing/2014/main" id="{E9BD52B8-C30F-37CD-FF8C-0416674AE9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695" y="3799180"/>
                <a:ext cx="604632" cy="542088"/>
              </a:xfrm>
              <a:prstGeom prst="hexagon">
                <a:avLst/>
              </a:prstGeom>
              <a:blipFill>
                <a:blip r:embed="rId44"/>
                <a:stretch>
                  <a:fillRect l="-3922"/>
                </a:stretch>
              </a:blip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Rectangle 81">
            <a:extLst>
              <a:ext uri="{FF2B5EF4-FFF2-40B4-BE49-F238E27FC236}">
                <a16:creationId xmlns:a16="http://schemas.microsoft.com/office/drawing/2014/main" id="{9C251938-C672-4C2F-8E4A-387D2F14B3AB}"/>
              </a:ext>
            </a:extLst>
          </p:cNvPr>
          <p:cNvSpPr/>
          <p:nvPr/>
        </p:nvSpPr>
        <p:spPr>
          <a:xfrm>
            <a:off x="8449381" y="4267931"/>
            <a:ext cx="666111" cy="14277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EB52137-8201-1AA4-A758-38DBAD4B240D}"/>
                  </a:ext>
                </a:extLst>
              </p:cNvPr>
              <p:cNvSpPr/>
              <p:nvPr/>
            </p:nvSpPr>
            <p:spPr>
              <a:xfrm>
                <a:off x="8541309" y="4340698"/>
                <a:ext cx="485872" cy="44356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EB52137-8201-1AA4-A758-38DBAD4B2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1309" y="4340698"/>
                <a:ext cx="485872" cy="443567"/>
              </a:xfrm>
              <a:prstGeom prst="rect">
                <a:avLst/>
              </a:prstGeom>
              <a:blipFill>
                <a:blip r:embed="rId45"/>
                <a:stretch>
                  <a:fillRect l="-25000" b="-2703"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E2336CA-A2A3-3363-CA1C-46577AAB83BA}"/>
                  </a:ext>
                </a:extLst>
              </p:cNvPr>
              <p:cNvSpPr/>
              <p:nvPr/>
            </p:nvSpPr>
            <p:spPr>
              <a:xfrm>
                <a:off x="8531149" y="5185364"/>
                <a:ext cx="485872" cy="44356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2,4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E2336CA-A2A3-3363-CA1C-46577AAB8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149" y="5185364"/>
                <a:ext cx="485872" cy="443567"/>
              </a:xfrm>
              <a:prstGeom prst="rect">
                <a:avLst/>
              </a:prstGeom>
              <a:blipFill>
                <a:blip r:embed="rId46"/>
                <a:stretch>
                  <a:fillRect l="-20000"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1B32BBD-2373-F15B-F2ED-61478CE8EAD0}"/>
              </a:ext>
            </a:extLst>
          </p:cNvPr>
          <p:cNvCxnSpPr>
            <a:cxnSpLocks/>
            <a:stCxn id="81" idx="0"/>
            <a:endCxn id="82" idx="1"/>
          </p:cNvCxnSpPr>
          <p:nvPr/>
        </p:nvCxnSpPr>
        <p:spPr>
          <a:xfrm>
            <a:off x="7963327" y="4070224"/>
            <a:ext cx="486054" cy="91159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38783E9A-9F44-3A97-60C5-01949A9F5088}"/>
              </a:ext>
            </a:extLst>
          </p:cNvPr>
          <p:cNvSpPr/>
          <p:nvPr/>
        </p:nvSpPr>
        <p:spPr>
          <a:xfrm>
            <a:off x="9967710" y="787648"/>
            <a:ext cx="666111" cy="11222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Decision 98">
                <a:extLst>
                  <a:ext uri="{FF2B5EF4-FFF2-40B4-BE49-F238E27FC236}">
                    <a16:creationId xmlns:a16="http://schemas.microsoft.com/office/drawing/2014/main" id="{865E7365-9C8B-CD14-391F-EBCA3D6D0523}"/>
                  </a:ext>
                </a:extLst>
              </p:cNvPr>
              <p:cNvSpPr/>
              <p:nvPr/>
            </p:nvSpPr>
            <p:spPr>
              <a:xfrm>
                <a:off x="10029826" y="838679"/>
                <a:ext cx="548640" cy="455305"/>
              </a:xfrm>
              <a:prstGeom prst="flowChartDecision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9" name="Decision 98">
                <a:extLst>
                  <a:ext uri="{FF2B5EF4-FFF2-40B4-BE49-F238E27FC236}">
                    <a16:creationId xmlns:a16="http://schemas.microsoft.com/office/drawing/2014/main" id="{865E7365-9C8B-CD14-391F-EBCA3D6D05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826" y="838679"/>
                <a:ext cx="548640" cy="455305"/>
              </a:xfrm>
              <a:prstGeom prst="flowChartDecision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Decision 99">
                <a:extLst>
                  <a:ext uri="{FF2B5EF4-FFF2-40B4-BE49-F238E27FC236}">
                    <a16:creationId xmlns:a16="http://schemas.microsoft.com/office/drawing/2014/main" id="{8A991CD8-34E9-941B-5D80-2952D2BEDBA1}"/>
                  </a:ext>
                </a:extLst>
              </p:cNvPr>
              <p:cNvSpPr/>
              <p:nvPr/>
            </p:nvSpPr>
            <p:spPr>
              <a:xfrm>
                <a:off x="10032734" y="1396489"/>
                <a:ext cx="548640" cy="455305"/>
              </a:xfrm>
              <a:prstGeom prst="flowChartDecision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Decision 99">
                <a:extLst>
                  <a:ext uri="{FF2B5EF4-FFF2-40B4-BE49-F238E27FC236}">
                    <a16:creationId xmlns:a16="http://schemas.microsoft.com/office/drawing/2014/main" id="{8A991CD8-34E9-941B-5D80-2952D2BEDB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2734" y="1396489"/>
                <a:ext cx="548640" cy="455305"/>
              </a:xfrm>
              <a:prstGeom prst="flowChartDecision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Rectangle 100">
            <a:extLst>
              <a:ext uri="{FF2B5EF4-FFF2-40B4-BE49-F238E27FC236}">
                <a16:creationId xmlns:a16="http://schemas.microsoft.com/office/drawing/2014/main" id="{9126E5FC-E7C2-F125-F98E-9EA321D8FB50}"/>
              </a:ext>
            </a:extLst>
          </p:cNvPr>
          <p:cNvSpPr/>
          <p:nvPr/>
        </p:nvSpPr>
        <p:spPr>
          <a:xfrm>
            <a:off x="9965903" y="2267776"/>
            <a:ext cx="666111" cy="11222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Decision 101">
                <a:extLst>
                  <a:ext uri="{FF2B5EF4-FFF2-40B4-BE49-F238E27FC236}">
                    <a16:creationId xmlns:a16="http://schemas.microsoft.com/office/drawing/2014/main" id="{81F26A15-05EF-4FF2-1C9B-B8875DFA0B91}"/>
                  </a:ext>
                </a:extLst>
              </p:cNvPr>
              <p:cNvSpPr/>
              <p:nvPr/>
            </p:nvSpPr>
            <p:spPr>
              <a:xfrm>
                <a:off x="10028019" y="2318807"/>
                <a:ext cx="548640" cy="455305"/>
              </a:xfrm>
              <a:prstGeom prst="flowChartDecision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Decision 101">
                <a:extLst>
                  <a:ext uri="{FF2B5EF4-FFF2-40B4-BE49-F238E27FC236}">
                    <a16:creationId xmlns:a16="http://schemas.microsoft.com/office/drawing/2014/main" id="{81F26A15-05EF-4FF2-1C9B-B8875DFA0B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019" y="2318807"/>
                <a:ext cx="548640" cy="455305"/>
              </a:xfrm>
              <a:prstGeom prst="flowChartDecision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Decision 102">
                <a:extLst>
                  <a:ext uri="{FF2B5EF4-FFF2-40B4-BE49-F238E27FC236}">
                    <a16:creationId xmlns:a16="http://schemas.microsoft.com/office/drawing/2014/main" id="{4697EC07-92DE-86A0-94D2-C40980ED1F13}"/>
                  </a:ext>
                </a:extLst>
              </p:cNvPr>
              <p:cNvSpPr/>
              <p:nvPr/>
            </p:nvSpPr>
            <p:spPr>
              <a:xfrm>
                <a:off x="10030927" y="2876617"/>
                <a:ext cx="548640" cy="455305"/>
              </a:xfrm>
              <a:prstGeom prst="flowChartDecision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3,4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Decision 102">
                <a:extLst>
                  <a:ext uri="{FF2B5EF4-FFF2-40B4-BE49-F238E27FC236}">
                    <a16:creationId xmlns:a16="http://schemas.microsoft.com/office/drawing/2014/main" id="{4697EC07-92DE-86A0-94D2-C40980ED1F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0927" y="2876617"/>
                <a:ext cx="548640" cy="455305"/>
              </a:xfrm>
              <a:prstGeom prst="flowChartDecision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069723EB-7714-E496-8202-8244C76D3C29}"/>
              </a:ext>
            </a:extLst>
          </p:cNvPr>
          <p:cNvCxnSpPr>
            <a:cxnSpLocks/>
            <a:stCxn id="41" idx="3"/>
            <a:endCxn id="101" idx="1"/>
          </p:cNvCxnSpPr>
          <p:nvPr/>
        </p:nvCxnSpPr>
        <p:spPr>
          <a:xfrm>
            <a:off x="9007438" y="2570101"/>
            <a:ext cx="958465" cy="258791"/>
          </a:xfrm>
          <a:prstGeom prst="straightConnector1">
            <a:avLst/>
          </a:prstGeom>
          <a:ln w="508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F685233-202E-AB46-86E3-83506F18E08F}"/>
              </a:ext>
            </a:extLst>
          </p:cNvPr>
          <p:cNvSpPr/>
          <p:nvPr/>
        </p:nvSpPr>
        <p:spPr>
          <a:xfrm>
            <a:off x="9965903" y="3683890"/>
            <a:ext cx="666111" cy="11222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Decision 111">
                <a:extLst>
                  <a:ext uri="{FF2B5EF4-FFF2-40B4-BE49-F238E27FC236}">
                    <a16:creationId xmlns:a16="http://schemas.microsoft.com/office/drawing/2014/main" id="{B569EDD9-E748-B31A-1702-4F1442D1DCC3}"/>
                  </a:ext>
                </a:extLst>
              </p:cNvPr>
              <p:cNvSpPr/>
              <p:nvPr/>
            </p:nvSpPr>
            <p:spPr>
              <a:xfrm>
                <a:off x="10028019" y="3749463"/>
                <a:ext cx="548640" cy="455305"/>
              </a:xfrm>
              <a:prstGeom prst="flowChartDecision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3,5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2" name="Decision 111">
                <a:extLst>
                  <a:ext uri="{FF2B5EF4-FFF2-40B4-BE49-F238E27FC236}">
                    <a16:creationId xmlns:a16="http://schemas.microsoft.com/office/drawing/2014/main" id="{B569EDD9-E748-B31A-1702-4F1442D1DC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019" y="3749463"/>
                <a:ext cx="548640" cy="455305"/>
              </a:xfrm>
              <a:prstGeom prst="flowChartDecision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Decision 112">
                <a:extLst>
                  <a:ext uri="{FF2B5EF4-FFF2-40B4-BE49-F238E27FC236}">
                    <a16:creationId xmlns:a16="http://schemas.microsoft.com/office/drawing/2014/main" id="{16621E43-318A-33DE-2772-FAEBF298ABE7}"/>
                  </a:ext>
                </a:extLst>
              </p:cNvPr>
              <p:cNvSpPr/>
              <p:nvPr/>
            </p:nvSpPr>
            <p:spPr>
              <a:xfrm>
                <a:off x="10030927" y="4296256"/>
                <a:ext cx="548640" cy="455305"/>
              </a:xfrm>
              <a:prstGeom prst="flowChartDecision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3,6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3" name="Decision 112">
                <a:extLst>
                  <a:ext uri="{FF2B5EF4-FFF2-40B4-BE49-F238E27FC236}">
                    <a16:creationId xmlns:a16="http://schemas.microsoft.com/office/drawing/2014/main" id="{16621E43-318A-33DE-2772-FAEBF298A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0927" y="4296256"/>
                <a:ext cx="548640" cy="455305"/>
              </a:xfrm>
              <a:prstGeom prst="flowChartDecision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Rectangle 113">
            <a:extLst>
              <a:ext uri="{FF2B5EF4-FFF2-40B4-BE49-F238E27FC236}">
                <a16:creationId xmlns:a16="http://schemas.microsoft.com/office/drawing/2014/main" id="{E8561516-E8D5-5140-359A-8E104F601C79}"/>
              </a:ext>
            </a:extLst>
          </p:cNvPr>
          <p:cNvSpPr/>
          <p:nvPr/>
        </p:nvSpPr>
        <p:spPr>
          <a:xfrm>
            <a:off x="9965903" y="5181546"/>
            <a:ext cx="666111" cy="11222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Decision 114">
                <a:extLst>
                  <a:ext uri="{FF2B5EF4-FFF2-40B4-BE49-F238E27FC236}">
                    <a16:creationId xmlns:a16="http://schemas.microsoft.com/office/drawing/2014/main" id="{F31CC8ED-1932-E670-A3E5-C5BDDB3324C5}"/>
                  </a:ext>
                </a:extLst>
              </p:cNvPr>
              <p:cNvSpPr/>
              <p:nvPr/>
            </p:nvSpPr>
            <p:spPr>
              <a:xfrm>
                <a:off x="10028019" y="5232577"/>
                <a:ext cx="548640" cy="455305"/>
              </a:xfrm>
              <a:prstGeom prst="flowChartDecision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3,7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5" name="Decision 114">
                <a:extLst>
                  <a:ext uri="{FF2B5EF4-FFF2-40B4-BE49-F238E27FC236}">
                    <a16:creationId xmlns:a16="http://schemas.microsoft.com/office/drawing/2014/main" id="{F31CC8ED-1932-E670-A3E5-C5BDDB3324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019" y="5232577"/>
                <a:ext cx="548640" cy="455305"/>
              </a:xfrm>
              <a:prstGeom prst="flowChartDecision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Decision 115">
                <a:extLst>
                  <a:ext uri="{FF2B5EF4-FFF2-40B4-BE49-F238E27FC236}">
                    <a16:creationId xmlns:a16="http://schemas.microsoft.com/office/drawing/2014/main" id="{6772F25F-7CCF-A341-B210-7F3CE290FFBE}"/>
                  </a:ext>
                </a:extLst>
              </p:cNvPr>
              <p:cNvSpPr/>
              <p:nvPr/>
            </p:nvSpPr>
            <p:spPr>
              <a:xfrm>
                <a:off x="10030927" y="5790387"/>
                <a:ext cx="548640" cy="455305"/>
              </a:xfrm>
              <a:prstGeom prst="flowChartDecision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3,8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6" name="Decision 115">
                <a:extLst>
                  <a:ext uri="{FF2B5EF4-FFF2-40B4-BE49-F238E27FC236}">
                    <a16:creationId xmlns:a16="http://schemas.microsoft.com/office/drawing/2014/main" id="{6772F25F-7CCF-A341-B210-7F3CE290FF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0927" y="5790387"/>
                <a:ext cx="548640" cy="455305"/>
              </a:xfrm>
              <a:prstGeom prst="flowChartDecision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BC128042-EAAC-7F2F-8659-CBFA2905EF34}"/>
              </a:ext>
            </a:extLst>
          </p:cNvPr>
          <p:cNvCxnSpPr>
            <a:cxnSpLocks/>
            <a:stCxn id="83" idx="3"/>
            <a:endCxn id="111" idx="1"/>
          </p:cNvCxnSpPr>
          <p:nvPr/>
        </p:nvCxnSpPr>
        <p:spPr>
          <a:xfrm flipV="1">
            <a:off x="9027181" y="4245006"/>
            <a:ext cx="938722" cy="31747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2B98074B-9246-E819-F68A-6F432ABBC9A0}"/>
              </a:ext>
            </a:extLst>
          </p:cNvPr>
          <p:cNvCxnSpPr>
            <a:cxnSpLocks/>
            <a:stCxn id="84" idx="3"/>
            <a:endCxn id="114" idx="1"/>
          </p:cNvCxnSpPr>
          <p:nvPr/>
        </p:nvCxnSpPr>
        <p:spPr>
          <a:xfrm>
            <a:off x="9017021" y="5407148"/>
            <a:ext cx="948882" cy="33551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81CE086-EF6C-39CC-303F-8C7BB7B03942}"/>
              </a:ext>
            </a:extLst>
          </p:cNvPr>
          <p:cNvSpPr/>
          <p:nvPr/>
        </p:nvSpPr>
        <p:spPr>
          <a:xfrm>
            <a:off x="11562368" y="981781"/>
            <a:ext cx="421746" cy="733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79FD918C-A409-82AA-ACEF-89B0411DAB95}"/>
                  </a:ext>
                </a:extLst>
              </p:cNvPr>
              <p:cNvSpPr/>
              <p:nvPr/>
            </p:nvSpPr>
            <p:spPr>
              <a:xfrm>
                <a:off x="11639643" y="1027202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79FD918C-A409-82AA-ACEF-89B0411DAB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9643" y="1027202"/>
                <a:ext cx="274320" cy="274320"/>
              </a:xfrm>
              <a:prstGeom prst="ellipse">
                <a:avLst/>
              </a:prstGeom>
              <a:blipFill>
                <a:blip r:embed="rId55"/>
                <a:stretch>
                  <a:fillRect l="-25000"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AB2E0192-CBED-ECC6-4A2B-124FB9F9CB33}"/>
                  </a:ext>
                </a:extLst>
              </p:cNvPr>
              <p:cNvSpPr/>
              <p:nvPr/>
            </p:nvSpPr>
            <p:spPr>
              <a:xfrm>
                <a:off x="11642161" y="1379148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AB2E0192-CBED-ECC6-4A2B-124FB9F9C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2161" y="1379148"/>
                <a:ext cx="274320" cy="274320"/>
              </a:xfrm>
              <a:prstGeom prst="ellipse">
                <a:avLst/>
              </a:prstGeom>
              <a:blipFill>
                <a:blip r:embed="rId56"/>
                <a:stretch>
                  <a:fillRect l="-29167"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ectangle 130">
            <a:extLst>
              <a:ext uri="{FF2B5EF4-FFF2-40B4-BE49-F238E27FC236}">
                <a16:creationId xmlns:a16="http://schemas.microsoft.com/office/drawing/2014/main" id="{63DA8A56-D4F5-2173-097D-7B3AA17ADF7A}"/>
              </a:ext>
            </a:extLst>
          </p:cNvPr>
          <p:cNvSpPr/>
          <p:nvPr/>
        </p:nvSpPr>
        <p:spPr>
          <a:xfrm>
            <a:off x="11562368" y="1831679"/>
            <a:ext cx="421746" cy="733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C1E8AD15-DAF7-C44F-93D0-B347E5148F38}"/>
                  </a:ext>
                </a:extLst>
              </p:cNvPr>
              <p:cNvSpPr/>
              <p:nvPr/>
            </p:nvSpPr>
            <p:spPr>
              <a:xfrm>
                <a:off x="11639643" y="1877100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C1E8AD15-DAF7-C44F-93D0-B347E5148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9643" y="1877100"/>
                <a:ext cx="274320" cy="274320"/>
              </a:xfrm>
              <a:prstGeom prst="ellipse">
                <a:avLst/>
              </a:prstGeom>
              <a:blipFill>
                <a:blip r:embed="rId57"/>
                <a:stretch>
                  <a:fillRect l="-25000"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72F6DC6-717B-A7C6-BD9F-8EB8CE02EADE}"/>
                  </a:ext>
                </a:extLst>
              </p:cNvPr>
              <p:cNvSpPr/>
              <p:nvPr/>
            </p:nvSpPr>
            <p:spPr>
              <a:xfrm>
                <a:off x="11642161" y="2229046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72F6DC6-717B-A7C6-BD9F-8EB8CE02E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2161" y="2229046"/>
                <a:ext cx="274320" cy="274320"/>
              </a:xfrm>
              <a:prstGeom prst="ellipse">
                <a:avLst/>
              </a:prstGeom>
              <a:blipFill>
                <a:blip r:embed="rId58"/>
                <a:stretch>
                  <a:fillRect l="-33333"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ectangle 133">
            <a:extLst>
              <a:ext uri="{FF2B5EF4-FFF2-40B4-BE49-F238E27FC236}">
                <a16:creationId xmlns:a16="http://schemas.microsoft.com/office/drawing/2014/main" id="{2A3152D3-E52D-7823-CC21-33DED4058A06}"/>
              </a:ext>
            </a:extLst>
          </p:cNvPr>
          <p:cNvSpPr/>
          <p:nvPr/>
        </p:nvSpPr>
        <p:spPr>
          <a:xfrm>
            <a:off x="11562368" y="2686679"/>
            <a:ext cx="421746" cy="733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6EB74293-630A-A4AA-AD49-6134B2A19395}"/>
                  </a:ext>
                </a:extLst>
              </p:cNvPr>
              <p:cNvSpPr/>
              <p:nvPr/>
            </p:nvSpPr>
            <p:spPr>
              <a:xfrm>
                <a:off x="11639643" y="2732100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6EB74293-630A-A4AA-AD49-6134B2A193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9643" y="2732100"/>
                <a:ext cx="274320" cy="274320"/>
              </a:xfrm>
              <a:prstGeom prst="ellipse">
                <a:avLst/>
              </a:prstGeom>
              <a:blipFill>
                <a:blip r:embed="rId59"/>
                <a:stretch>
                  <a:fillRect l="-25000"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E29F8E6D-23CC-7EFF-B792-14C3EF1ADDFB}"/>
                  </a:ext>
                </a:extLst>
              </p:cNvPr>
              <p:cNvSpPr/>
              <p:nvPr/>
            </p:nvSpPr>
            <p:spPr>
              <a:xfrm>
                <a:off x="11642161" y="3084046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E29F8E6D-23CC-7EFF-B792-14C3EF1AD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2161" y="3084046"/>
                <a:ext cx="274320" cy="274320"/>
              </a:xfrm>
              <a:prstGeom prst="ellipse">
                <a:avLst/>
              </a:prstGeom>
              <a:blipFill>
                <a:blip r:embed="rId60"/>
                <a:stretch>
                  <a:fillRect l="-29167"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ectangle 136">
            <a:extLst>
              <a:ext uri="{FF2B5EF4-FFF2-40B4-BE49-F238E27FC236}">
                <a16:creationId xmlns:a16="http://schemas.microsoft.com/office/drawing/2014/main" id="{962F8F5D-6138-0FD5-25DB-1D9FE47D47E9}"/>
              </a:ext>
            </a:extLst>
          </p:cNvPr>
          <p:cNvSpPr/>
          <p:nvPr/>
        </p:nvSpPr>
        <p:spPr>
          <a:xfrm>
            <a:off x="11562368" y="3517627"/>
            <a:ext cx="421746" cy="733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C4095CC8-3D11-A69C-9062-6654BB8FD9D3}"/>
                  </a:ext>
                </a:extLst>
              </p:cNvPr>
              <p:cNvSpPr/>
              <p:nvPr/>
            </p:nvSpPr>
            <p:spPr>
              <a:xfrm>
                <a:off x="11639643" y="3563048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C4095CC8-3D11-A69C-9062-6654BB8FD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9643" y="3563048"/>
                <a:ext cx="274320" cy="274320"/>
              </a:xfrm>
              <a:prstGeom prst="ellipse">
                <a:avLst/>
              </a:prstGeom>
              <a:blipFill>
                <a:blip r:embed="rId61"/>
                <a:stretch>
                  <a:fillRect l="-25000" b="-1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592AAB64-9D74-923D-5FC6-9A4FFDFDB9F5}"/>
                  </a:ext>
                </a:extLst>
              </p:cNvPr>
              <p:cNvSpPr/>
              <p:nvPr/>
            </p:nvSpPr>
            <p:spPr>
              <a:xfrm>
                <a:off x="11642161" y="3914994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592AAB64-9D74-923D-5FC6-9A4FFDFDB9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2161" y="3914994"/>
                <a:ext cx="274320" cy="274320"/>
              </a:xfrm>
              <a:prstGeom prst="ellipse">
                <a:avLst/>
              </a:prstGeom>
              <a:blipFill>
                <a:blip r:embed="rId62"/>
                <a:stretch>
                  <a:fillRect l="-41667" r="-8333" b="-1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Rectangle 139">
            <a:extLst>
              <a:ext uri="{FF2B5EF4-FFF2-40B4-BE49-F238E27FC236}">
                <a16:creationId xmlns:a16="http://schemas.microsoft.com/office/drawing/2014/main" id="{5229722A-4F58-F845-68D6-D627ADB0E63F}"/>
              </a:ext>
            </a:extLst>
          </p:cNvPr>
          <p:cNvSpPr/>
          <p:nvPr/>
        </p:nvSpPr>
        <p:spPr>
          <a:xfrm>
            <a:off x="11562368" y="4372627"/>
            <a:ext cx="421746" cy="733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20B8342F-750D-6E6A-1C52-A88EAD3E8E02}"/>
                  </a:ext>
                </a:extLst>
              </p:cNvPr>
              <p:cNvSpPr/>
              <p:nvPr/>
            </p:nvSpPr>
            <p:spPr>
              <a:xfrm>
                <a:off x="11639643" y="4418048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20B8342F-750D-6E6A-1C52-A88EAD3E8E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9643" y="4418048"/>
                <a:ext cx="274320" cy="274320"/>
              </a:xfrm>
              <a:prstGeom prst="ellipse">
                <a:avLst/>
              </a:prstGeom>
              <a:blipFill>
                <a:blip r:embed="rId63"/>
                <a:stretch>
                  <a:fillRect l="-37500" r="-12500"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FCAEF8FD-57CE-21B8-2AE1-81FA75ABC647}"/>
                  </a:ext>
                </a:extLst>
              </p:cNvPr>
              <p:cNvSpPr/>
              <p:nvPr/>
            </p:nvSpPr>
            <p:spPr>
              <a:xfrm>
                <a:off x="11642161" y="4769994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FCAEF8FD-57CE-21B8-2AE1-81FA75ABC6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2161" y="4769994"/>
                <a:ext cx="274320" cy="274320"/>
              </a:xfrm>
              <a:prstGeom prst="ellipse">
                <a:avLst/>
              </a:prstGeom>
              <a:blipFill>
                <a:blip r:embed="rId64"/>
                <a:stretch>
                  <a:fillRect l="-41667" r="-8333" b="-1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Rectangle 142">
            <a:extLst>
              <a:ext uri="{FF2B5EF4-FFF2-40B4-BE49-F238E27FC236}">
                <a16:creationId xmlns:a16="http://schemas.microsoft.com/office/drawing/2014/main" id="{E2C9549F-F54C-D09D-28EB-9BEDAF9A07EC}"/>
              </a:ext>
            </a:extLst>
          </p:cNvPr>
          <p:cNvSpPr/>
          <p:nvPr/>
        </p:nvSpPr>
        <p:spPr>
          <a:xfrm>
            <a:off x="11562368" y="5208111"/>
            <a:ext cx="421746" cy="733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372660AE-D776-7733-3D0F-830E3C735C95}"/>
                  </a:ext>
                </a:extLst>
              </p:cNvPr>
              <p:cNvSpPr/>
              <p:nvPr/>
            </p:nvSpPr>
            <p:spPr>
              <a:xfrm>
                <a:off x="11639643" y="5253532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372660AE-D776-7733-3D0F-830E3C735C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9643" y="5253532"/>
                <a:ext cx="274320" cy="274320"/>
              </a:xfrm>
              <a:prstGeom prst="ellipse">
                <a:avLst/>
              </a:prstGeom>
              <a:blipFill>
                <a:blip r:embed="rId65"/>
                <a:stretch>
                  <a:fillRect l="-37500" r="-12500"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F4B1EC16-AD1D-FD7E-0B9E-560173C37F0B}"/>
                  </a:ext>
                </a:extLst>
              </p:cNvPr>
              <p:cNvSpPr/>
              <p:nvPr/>
            </p:nvSpPr>
            <p:spPr>
              <a:xfrm>
                <a:off x="11642161" y="5605478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F4B1EC16-AD1D-FD7E-0B9E-560173C37F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2161" y="5605478"/>
                <a:ext cx="274320" cy="274320"/>
              </a:xfrm>
              <a:prstGeom prst="ellipse">
                <a:avLst/>
              </a:prstGeom>
              <a:blipFill>
                <a:blip r:embed="rId66"/>
                <a:stretch>
                  <a:fillRect l="-41667" r="-8333"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Rectangle 145">
            <a:extLst>
              <a:ext uri="{FF2B5EF4-FFF2-40B4-BE49-F238E27FC236}">
                <a16:creationId xmlns:a16="http://schemas.microsoft.com/office/drawing/2014/main" id="{641BEB11-35B6-99D8-0263-7E36B485D518}"/>
              </a:ext>
            </a:extLst>
          </p:cNvPr>
          <p:cNvSpPr/>
          <p:nvPr/>
        </p:nvSpPr>
        <p:spPr>
          <a:xfrm>
            <a:off x="11562368" y="6063111"/>
            <a:ext cx="421746" cy="733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99D59AA7-0610-288B-E737-36D855900D59}"/>
                  </a:ext>
                </a:extLst>
              </p:cNvPr>
              <p:cNvSpPr/>
              <p:nvPr/>
            </p:nvSpPr>
            <p:spPr>
              <a:xfrm>
                <a:off x="11639643" y="6108532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99D59AA7-0610-288B-E737-36D855900D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9643" y="6108532"/>
                <a:ext cx="274320" cy="274320"/>
              </a:xfrm>
              <a:prstGeom prst="ellipse">
                <a:avLst/>
              </a:prstGeom>
              <a:blipFill>
                <a:blip r:embed="rId67"/>
                <a:stretch>
                  <a:fillRect l="-37500" r="-12500"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3E8FB989-94DD-0876-0B39-BA77BA557688}"/>
                  </a:ext>
                </a:extLst>
              </p:cNvPr>
              <p:cNvSpPr/>
              <p:nvPr/>
            </p:nvSpPr>
            <p:spPr>
              <a:xfrm>
                <a:off x="11642161" y="6460478"/>
                <a:ext cx="274320" cy="27432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3E8FB989-94DD-0876-0B39-BA77BA557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2161" y="6460478"/>
                <a:ext cx="274320" cy="274320"/>
              </a:xfrm>
              <a:prstGeom prst="ellipse">
                <a:avLst/>
              </a:prstGeom>
              <a:blipFill>
                <a:blip r:embed="rId68"/>
                <a:stretch>
                  <a:fillRect l="-41667" r="-8333"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59AB03DF-BE45-236B-8813-A7617CAB3730}"/>
              </a:ext>
            </a:extLst>
          </p:cNvPr>
          <p:cNvCxnSpPr>
            <a:cxnSpLocks/>
            <a:stCxn id="99" idx="3"/>
            <a:endCxn id="9" idx="1"/>
          </p:cNvCxnSpPr>
          <p:nvPr/>
        </p:nvCxnSpPr>
        <p:spPr>
          <a:xfrm flipV="1">
            <a:off x="10578466" y="493764"/>
            <a:ext cx="983902" cy="57256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4E7C839-CA38-D1DE-425F-08AD711FC4C3}"/>
              </a:ext>
            </a:extLst>
          </p:cNvPr>
          <p:cNvCxnSpPr>
            <a:cxnSpLocks/>
            <a:stCxn id="100" idx="3"/>
            <a:endCxn id="128" idx="1"/>
          </p:cNvCxnSpPr>
          <p:nvPr/>
        </p:nvCxnSpPr>
        <p:spPr>
          <a:xfrm flipV="1">
            <a:off x="10581374" y="1348764"/>
            <a:ext cx="980994" cy="27537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C75A386F-71B8-0549-AD6D-9288FD1BFD24}"/>
              </a:ext>
            </a:extLst>
          </p:cNvPr>
          <p:cNvCxnSpPr>
            <a:cxnSpLocks/>
            <a:stCxn id="102" idx="3"/>
            <a:endCxn id="131" idx="1"/>
          </p:cNvCxnSpPr>
          <p:nvPr/>
        </p:nvCxnSpPr>
        <p:spPr>
          <a:xfrm flipV="1">
            <a:off x="10576659" y="2198662"/>
            <a:ext cx="985709" cy="347798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EAB895F4-45B9-42F5-2C67-E810B85CA9BA}"/>
              </a:ext>
            </a:extLst>
          </p:cNvPr>
          <p:cNvCxnSpPr>
            <a:cxnSpLocks/>
            <a:stCxn id="103" idx="3"/>
            <a:endCxn id="134" idx="1"/>
          </p:cNvCxnSpPr>
          <p:nvPr/>
        </p:nvCxnSpPr>
        <p:spPr>
          <a:xfrm flipV="1">
            <a:off x="10579567" y="3053662"/>
            <a:ext cx="982801" cy="5060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2FD9F95B-5C6E-1F9F-AF0A-9A82ABD77074}"/>
              </a:ext>
            </a:extLst>
          </p:cNvPr>
          <p:cNvCxnSpPr>
            <a:cxnSpLocks/>
            <a:stCxn id="112" idx="3"/>
            <a:endCxn id="137" idx="1"/>
          </p:cNvCxnSpPr>
          <p:nvPr/>
        </p:nvCxnSpPr>
        <p:spPr>
          <a:xfrm flipV="1">
            <a:off x="10576659" y="3884610"/>
            <a:ext cx="985709" cy="9250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33932540-DEB4-8D9A-04D9-3D53728758F5}"/>
              </a:ext>
            </a:extLst>
          </p:cNvPr>
          <p:cNvCxnSpPr>
            <a:cxnSpLocks/>
            <a:stCxn id="113" idx="3"/>
            <a:endCxn id="140" idx="1"/>
          </p:cNvCxnSpPr>
          <p:nvPr/>
        </p:nvCxnSpPr>
        <p:spPr>
          <a:xfrm>
            <a:off x="10579567" y="4523909"/>
            <a:ext cx="982801" cy="21570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5A98978C-40A4-3429-FEEC-8B8769AF0F6B}"/>
              </a:ext>
            </a:extLst>
          </p:cNvPr>
          <p:cNvCxnSpPr>
            <a:cxnSpLocks/>
            <a:stCxn id="115" idx="3"/>
            <a:endCxn id="143" idx="1"/>
          </p:cNvCxnSpPr>
          <p:nvPr/>
        </p:nvCxnSpPr>
        <p:spPr>
          <a:xfrm>
            <a:off x="10576659" y="5460230"/>
            <a:ext cx="985709" cy="11486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C2FADF5C-BE60-509E-9355-D5C3FB533D6B}"/>
              </a:ext>
            </a:extLst>
          </p:cNvPr>
          <p:cNvCxnSpPr>
            <a:cxnSpLocks/>
            <a:stCxn id="116" idx="3"/>
            <a:endCxn id="146" idx="1"/>
          </p:cNvCxnSpPr>
          <p:nvPr/>
        </p:nvCxnSpPr>
        <p:spPr>
          <a:xfrm>
            <a:off x="10579567" y="6018040"/>
            <a:ext cx="982801" cy="41205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A59CC2FB-3560-A985-F2DC-A0A8E60AD731}"/>
                  </a:ext>
                </a:extLst>
              </p:cNvPr>
              <p:cNvSpPr txBox="1"/>
              <p:nvPr/>
            </p:nvSpPr>
            <p:spPr>
              <a:xfrm>
                <a:off x="5580256" y="687165"/>
                <a:ext cx="4055790" cy="575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b="1" dirty="0">
                    <a:latin typeface="Bierstadt" panose="020B0004020202020204" pitchFamily="34" charset="0"/>
                  </a:rPr>
                  <a:t>Path:</a:t>
                </a:r>
                <a:r>
                  <a:rPr lang="en-US" sz="2200" b="1" dirty="0">
                    <a:solidFill>
                      <a:schemeClr val="bg1">
                        <a:lumMod val="50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2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sz="2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sz="2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</m:oMath>
                </a14:m>
                <a:endParaRPr lang="en-US" sz="2200" b="1" dirty="0">
                  <a:solidFill>
                    <a:srgbClr val="FF0000"/>
                  </a:solidFill>
                  <a:latin typeface="Bierstadt" panose="020B0004020202020204" pitchFamily="34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A59CC2FB-3560-A985-F2DC-A0A8E60AD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256" y="687165"/>
                <a:ext cx="4055790" cy="575286"/>
              </a:xfrm>
              <a:prstGeom prst="rect">
                <a:avLst/>
              </a:prstGeom>
              <a:blipFill>
                <a:blip r:embed="rId69"/>
                <a:stretch>
                  <a:fillRect l="-1875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710373E2-301F-5312-7203-1DDFBF848DC4}"/>
                  </a:ext>
                </a:extLst>
              </p:cNvPr>
              <p:cNvSpPr txBox="1"/>
              <p:nvPr/>
            </p:nvSpPr>
            <p:spPr>
              <a:xfrm>
                <a:off x="2968559" y="706096"/>
                <a:ext cx="1981248" cy="55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b="1" dirty="0">
                    <a:latin typeface="Bierstadt" panose="020B0004020202020204" pitchFamily="34" charset="0"/>
                  </a:rPr>
                  <a:t>Path: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</m:oMath>
                </a14:m>
                <a:endParaRPr lang="en-US" sz="2200" b="1" dirty="0">
                  <a:solidFill>
                    <a:srgbClr val="FF0000"/>
                  </a:solidFill>
                  <a:latin typeface="Bierstadt" panose="020B0004020202020204" pitchFamily="34" charset="0"/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710373E2-301F-5312-7203-1DDFBF848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559" y="706096"/>
                <a:ext cx="1981248" cy="556755"/>
              </a:xfrm>
              <a:prstGeom prst="rect">
                <a:avLst/>
              </a:prstGeom>
              <a:blipFill>
                <a:blip r:embed="rId70"/>
                <a:stretch>
                  <a:fillRect l="-382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light bulb and magnifying glass&#10;&#10;Description automatically generated">
            <a:extLst>
              <a:ext uri="{FF2B5EF4-FFF2-40B4-BE49-F238E27FC236}">
                <a16:creationId xmlns:a16="http://schemas.microsoft.com/office/drawing/2014/main" id="{A839E9AB-EADC-12FA-4232-3575C5A77A04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87551" y="107467"/>
            <a:ext cx="750649" cy="7506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45C30B-0BB1-15C2-BB49-2820F98C9BB4}"/>
                  </a:ext>
                </a:extLst>
              </p:cNvPr>
              <p:cNvSpPr txBox="1"/>
              <p:nvPr/>
            </p:nvSpPr>
            <p:spPr>
              <a:xfrm>
                <a:off x="8047316" y="6429605"/>
                <a:ext cx="267791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latin typeface="Bierstadt" panose="020B0004020202020204" pitchFamily="34" charset="0"/>
                  </a:rPr>
                  <a:t>: Keyword Set Size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45C30B-0BB1-15C2-BB49-2820F98C9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316" y="6429605"/>
                <a:ext cx="2677913" cy="430887"/>
              </a:xfrm>
              <a:prstGeom prst="rect">
                <a:avLst/>
              </a:prstGeom>
              <a:blipFill>
                <a:blip r:embed="rId72"/>
                <a:stretch>
                  <a:fillRect t="-8824" r="-1887" b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250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8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4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0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3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6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9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2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8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1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4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0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3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6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2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5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8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1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4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3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6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9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5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8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1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4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3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6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9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2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5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8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1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4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7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 animBg="1"/>
      <p:bldP spid="11" grpId="0" animBg="1"/>
      <p:bldP spid="12" grpId="0" animBg="1"/>
      <p:bldP spid="15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3" grpId="0" animBg="1"/>
      <p:bldP spid="52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81" grpId="0" animBg="1"/>
      <p:bldP spid="82" grpId="0" animBg="1"/>
      <p:bldP spid="83" grpId="0" animBg="1"/>
      <p:bldP spid="84" grpId="0" animBg="1"/>
      <p:bldP spid="97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70" grpId="0"/>
      <p:bldP spid="17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1887-8182-0B78-861C-4D86AC631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25CDD-31EC-BBAE-DBC3-EEB4AA0F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-8807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Experimental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16225-D60E-60E8-D498-5F15282B9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37684"/>
            <a:ext cx="11353800" cy="54651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  <a:latin typeface="Bierstadt" panose="020B0004020202020204" pitchFamily="34" charset="0"/>
              </a:rPr>
              <a:t>Keyword Search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Hermes executes search up to </a:t>
            </a:r>
            <a:r>
              <a:rPr lang="en-US" sz="2400" b="1" dirty="0">
                <a:solidFill>
                  <a:srgbClr val="002060"/>
                </a:solidFill>
                <a:latin typeface="Bierstadt" panose="020B0004020202020204" pitchFamily="34" charset="0"/>
              </a:rPr>
              <a:t>two orders of magnitude </a:t>
            </a: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faster than FP-HSE [WM22] while </a:t>
            </a:r>
            <a:r>
              <a:rPr lang="en-US" sz="2400" b="1" dirty="0">
                <a:solidFill>
                  <a:srgbClr val="002060"/>
                </a:solidFill>
                <a:latin typeface="Bierstadt" panose="020B0004020202020204" pitchFamily="34" charset="0"/>
              </a:rPr>
              <a:t>preventing keyword-guessing attacks</a:t>
            </a:r>
          </a:p>
        </p:txBody>
      </p:sp>
      <p:pic>
        <p:nvPicPr>
          <p:cNvPr id="5" name="Picture 4" descr="A graph of a keyword search&#10;&#10;AI-generated content may be incorrect.">
            <a:extLst>
              <a:ext uri="{FF2B5EF4-FFF2-40B4-BE49-F238E27FC236}">
                <a16:creationId xmlns:a16="http://schemas.microsoft.com/office/drawing/2014/main" id="{73E80108-0E63-800D-EA62-46E8A7FE2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92" y="3948699"/>
            <a:ext cx="5400476" cy="2796363"/>
          </a:xfrm>
          <a:prstGeom prst="rect">
            <a:avLst/>
          </a:prstGeom>
        </p:spPr>
      </p:pic>
      <p:pic>
        <p:nvPicPr>
          <p:cNvPr id="7" name="Picture 6" descr="A graph of a keyword search&#10;&#10;AI-generated content may be incorrect.">
            <a:extLst>
              <a:ext uri="{FF2B5EF4-FFF2-40B4-BE49-F238E27FC236}">
                <a16:creationId xmlns:a16="http://schemas.microsoft.com/office/drawing/2014/main" id="{851F78FF-E5DD-8918-11CF-F210349B0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367" y="4045027"/>
            <a:ext cx="5233854" cy="2651474"/>
          </a:xfrm>
          <a:prstGeom prst="rect">
            <a:avLst/>
          </a:prstGeom>
        </p:spPr>
      </p:pic>
      <p:pic>
        <p:nvPicPr>
          <p:cNvPr id="4" name="Picture 3" descr="A magnifying glass over a paper with check marks&#10;&#10;Description automatically generated">
            <a:extLst>
              <a:ext uri="{FF2B5EF4-FFF2-40B4-BE49-F238E27FC236}">
                <a16:creationId xmlns:a16="http://schemas.microsoft.com/office/drawing/2014/main" id="{A9656387-FDA1-6C9D-53AF-39509042D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3867" y="218392"/>
            <a:ext cx="1567065" cy="1567065"/>
          </a:xfrm>
          <a:prstGeom prst="rect">
            <a:avLst/>
          </a:prstGeom>
        </p:spPr>
      </p:pic>
      <p:pic>
        <p:nvPicPr>
          <p:cNvPr id="8" name="Picture 7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93B688E9-E028-37F0-2957-33C7D8E03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447" y="636441"/>
            <a:ext cx="1532021" cy="1149016"/>
          </a:xfrm>
          <a:prstGeom prst="rect">
            <a:avLst/>
          </a:prstGeom>
        </p:spPr>
      </p:pic>
      <p:pic>
        <p:nvPicPr>
          <p:cNvPr id="6" name="Picture 5" descr="A magnifying glass over a graph&#10;&#10;Description automatically generated">
            <a:extLst>
              <a:ext uri="{FF2B5EF4-FFF2-40B4-BE49-F238E27FC236}">
                <a16:creationId xmlns:a16="http://schemas.microsoft.com/office/drawing/2014/main" id="{ED99E1C0-FA3A-7FFE-3FD8-568FD6763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8381" y="953216"/>
            <a:ext cx="1006393" cy="1006393"/>
          </a:xfrm>
          <a:prstGeom prst="rect">
            <a:avLst/>
          </a:prstGeom>
        </p:spPr>
      </p:pic>
      <p:pic>
        <p:nvPicPr>
          <p:cNvPr id="9" name="Picture 8" descr="A speedometer with different colored faces&#10;&#10;Description automatically generated">
            <a:extLst>
              <a:ext uri="{FF2B5EF4-FFF2-40B4-BE49-F238E27FC236}">
                <a16:creationId xmlns:a16="http://schemas.microsoft.com/office/drawing/2014/main" id="{DC60B537-AD74-86FD-DCBB-A1FED5EDBE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2791" y="2821984"/>
            <a:ext cx="1366189" cy="1001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F39107-B975-F235-3781-A388D5853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4606" y="2633896"/>
            <a:ext cx="1189901" cy="1189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6890C9-4045-5040-7E34-CB7B40FEC2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5552" y="982988"/>
            <a:ext cx="1477497" cy="10203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C12591-8CE8-4E85-3C82-56BE03FD26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9483" y="2839201"/>
            <a:ext cx="747021" cy="747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E786EA-7C5D-1C42-A936-1F8E8B552A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9255" y="3068195"/>
            <a:ext cx="769311" cy="7693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CD550D-CDAF-94BB-58B4-57E88DEAB1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5774" y="3074444"/>
            <a:ext cx="822158" cy="8221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564552E-D27C-62FB-53DF-EA391E2EAC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7175" y="3068195"/>
            <a:ext cx="901148" cy="9011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2F1108-33E2-3C37-9F03-FE1F7F1BC3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98891" y="3094930"/>
            <a:ext cx="921985" cy="9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1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A1A80-C8F5-B896-CEC8-DB40DCEE7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2ACF-F0BB-DA70-804B-18207A3B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101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Experimental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08185-BECE-E7C5-17AD-7AC6A6DFA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913"/>
            <a:ext cx="10515600" cy="564080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  <a:latin typeface="Bierstadt" panose="020B0004020202020204" pitchFamily="34" charset="0"/>
              </a:rPr>
              <a:t>Keyword Update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Hermes executes update </a:t>
            </a:r>
            <a:r>
              <a:rPr lang="en-US" sz="2400" b="1" dirty="0">
                <a:solidFill>
                  <a:srgbClr val="002060"/>
                </a:solidFill>
                <a:latin typeface="Bierstadt" panose="020B0004020202020204" pitchFamily="34" charset="0"/>
              </a:rPr>
              <a:t>3.8× - 17.1× </a:t>
            </a: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faster than FP-HSE</a:t>
            </a:r>
          </a:p>
        </p:txBody>
      </p:sp>
      <p:pic>
        <p:nvPicPr>
          <p:cNvPr id="5" name="Picture 4" descr="A graph with a green line and red dot&#10;&#10;AI-generated content may be incorrect.">
            <a:extLst>
              <a:ext uri="{FF2B5EF4-FFF2-40B4-BE49-F238E27FC236}">
                <a16:creationId xmlns:a16="http://schemas.microsoft.com/office/drawing/2014/main" id="{5BEE37D5-15BC-9878-3021-E26E47B5E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502" y="2556541"/>
            <a:ext cx="7647891" cy="2178079"/>
          </a:xfrm>
          <a:prstGeom prst="rect">
            <a:avLst/>
          </a:prstGeom>
        </p:spPr>
      </p:pic>
      <p:pic>
        <p:nvPicPr>
          <p:cNvPr id="7" name="Picture 6" descr="A graph with numbers and a green line&#10;&#10;AI-generated content may be incorrect.">
            <a:extLst>
              <a:ext uri="{FF2B5EF4-FFF2-40B4-BE49-F238E27FC236}">
                <a16:creationId xmlns:a16="http://schemas.microsoft.com/office/drawing/2014/main" id="{44C8F51D-0027-2E12-C2CD-A853F60CE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548" y="4862880"/>
            <a:ext cx="7123044" cy="1917036"/>
          </a:xfrm>
          <a:prstGeom prst="rect">
            <a:avLst/>
          </a:prstGeom>
        </p:spPr>
      </p:pic>
      <p:pic>
        <p:nvPicPr>
          <p:cNvPr id="4" name="Picture 3" descr="A colorful meter with a black background&#10;&#10;Description automatically generated">
            <a:extLst>
              <a:ext uri="{FF2B5EF4-FFF2-40B4-BE49-F238E27FC236}">
                <a16:creationId xmlns:a16="http://schemas.microsoft.com/office/drawing/2014/main" id="{52DC1C03-07D6-EC2F-6DEC-7CE290029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666" y="159000"/>
            <a:ext cx="1325563" cy="1325563"/>
          </a:xfrm>
          <a:prstGeom prst="rect">
            <a:avLst/>
          </a:prstGeom>
        </p:spPr>
      </p:pic>
      <p:pic>
        <p:nvPicPr>
          <p:cNvPr id="6" name="Picture 5" descr="A graphic with a gear and arrow&#10;&#10;Description automatically generated">
            <a:extLst>
              <a:ext uri="{FF2B5EF4-FFF2-40B4-BE49-F238E27FC236}">
                <a16:creationId xmlns:a16="http://schemas.microsoft.com/office/drawing/2014/main" id="{1B40CEE3-A09E-BF7D-3F73-5F78BD6FD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3714" y="180154"/>
            <a:ext cx="1904998" cy="1904998"/>
          </a:xfrm>
          <a:prstGeom prst="rect">
            <a:avLst/>
          </a:prstGeom>
        </p:spPr>
      </p:pic>
      <p:pic>
        <p:nvPicPr>
          <p:cNvPr id="8" name="Picture 7" descr="A colorful graph and gear&#10;&#10;Description automatically generated">
            <a:extLst>
              <a:ext uri="{FF2B5EF4-FFF2-40B4-BE49-F238E27FC236}">
                <a16:creationId xmlns:a16="http://schemas.microsoft.com/office/drawing/2014/main" id="{34ED884B-0CBE-2F36-5005-B8D907A41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092" y="5210414"/>
            <a:ext cx="1480929" cy="1480929"/>
          </a:xfrm>
          <a:prstGeom prst="rect">
            <a:avLst/>
          </a:prstGeom>
        </p:spPr>
      </p:pic>
      <p:pic>
        <p:nvPicPr>
          <p:cNvPr id="10" name="Picture 9" descr="A blue gear with a clock and green arrows&#10;&#10;Description automatically generated">
            <a:extLst>
              <a:ext uri="{FF2B5EF4-FFF2-40B4-BE49-F238E27FC236}">
                <a16:creationId xmlns:a16="http://schemas.microsoft.com/office/drawing/2014/main" id="{39BBC98C-786C-BCB6-A273-3F4648DFF1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5427" y="5147261"/>
            <a:ext cx="1477577" cy="14775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2FD5FA-8E34-A35F-A9D8-5AED0EE638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3571" y="878175"/>
            <a:ext cx="949269" cy="949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2F2684-AD40-117D-D267-6BE0F4A080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4278" y="794983"/>
            <a:ext cx="1697296" cy="10192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529B2B-7411-D5B1-BDDA-48B793477D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5427" y="2577023"/>
            <a:ext cx="1477578" cy="1477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BD2664-4AA6-F956-90FA-3B9C437062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023" y="2761548"/>
            <a:ext cx="1593998" cy="1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8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3D931-9971-E8E8-4808-816743E37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59" y="11721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9D55-6F6C-391A-57A0-1AB9D0736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59" y="1308443"/>
            <a:ext cx="10515600" cy="533458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3200" b="1" dirty="0">
                <a:solidFill>
                  <a:srgbClr val="FF0000"/>
                </a:solidFill>
                <a:latin typeface="Bierstadt" panose="020B0004020202020204" pitchFamily="34" charset="0"/>
              </a:rPr>
              <a:t>Our Hermes simultaneously achieves: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3000" b="1" dirty="0">
                <a:solidFill>
                  <a:srgbClr val="002060"/>
                </a:solidFill>
                <a:latin typeface="Bierstadt" panose="020B0004020202020204" pitchFamily="34" charset="0"/>
              </a:rPr>
              <a:t>	</a:t>
            </a:r>
            <a:r>
              <a:rPr lang="en-US" sz="2600" b="1" dirty="0">
                <a:solidFill>
                  <a:srgbClr val="002060"/>
                </a:solidFill>
                <a:latin typeface="Bierstadt" panose="020B0004020202020204" pitchFamily="34" charset="0"/>
              </a:rPr>
              <a:t>    Security Against Keyword-Guessing Attacks</a:t>
            </a:r>
          </a:p>
          <a:p>
            <a:pPr lvl="3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A New Primitive: Hidden-ID Key-Aggregate Encryption	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600" b="1" dirty="0">
                <a:solidFill>
                  <a:srgbClr val="002060"/>
                </a:solidFill>
                <a:latin typeface="Bierstadt" panose="020B0004020202020204" pitchFamily="34" charset="0"/>
              </a:rPr>
              <a:t>	    Sublinear Search Complexity (in Keyword Set Size)</a:t>
            </a:r>
          </a:p>
          <a:p>
            <a:pPr lvl="3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Partitioning/Recursive Partitioning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600" b="1" dirty="0">
                <a:solidFill>
                  <a:srgbClr val="002060"/>
                </a:solidFill>
                <a:latin typeface="Bierstadt" panose="020B0004020202020204" pitchFamily="34" charset="0"/>
              </a:rPr>
              <a:t>	   User-Efficient Forward Privacy</a:t>
            </a:r>
          </a:p>
          <a:p>
            <a:pPr lvl="3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Tree-based Epoch-Encoding Technique</a:t>
            </a:r>
          </a:p>
        </p:txBody>
      </p:sp>
      <p:pic>
        <p:nvPicPr>
          <p:cNvPr id="4" name="Picture 3" descr="A blue and white target with a red arrow&#10;&#10;Description automatically generated">
            <a:extLst>
              <a:ext uri="{FF2B5EF4-FFF2-40B4-BE49-F238E27FC236}">
                <a16:creationId xmlns:a16="http://schemas.microsoft.com/office/drawing/2014/main" id="{A28F65C0-74BB-3AAD-3ECC-B21027359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147" y="223463"/>
            <a:ext cx="981053" cy="981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DC801-3C2B-9A6C-9450-863C85C4C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59" y="2438135"/>
            <a:ext cx="1142583" cy="1142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BA7FFE-D8FF-DBBD-31FC-09812FDAC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55" y="5456960"/>
            <a:ext cx="1138687" cy="1138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73221-2D4F-36CD-9A3E-12EA31028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59" y="4004785"/>
            <a:ext cx="1142583" cy="1142583"/>
          </a:xfrm>
          <a:prstGeom prst="rect">
            <a:avLst/>
          </a:prstGeom>
        </p:spPr>
      </p:pic>
      <p:pic>
        <p:nvPicPr>
          <p:cNvPr id="11" name="Picture 10" descr="A clipboard with a light bulb and checklist&#10;&#10;Description automatically generated">
            <a:extLst>
              <a:ext uri="{FF2B5EF4-FFF2-40B4-BE49-F238E27FC236}">
                <a16:creationId xmlns:a16="http://schemas.microsoft.com/office/drawing/2014/main" id="{16456F6E-CF15-29EA-3B01-ABB8D4C3D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321" y="4741746"/>
            <a:ext cx="1901277" cy="1901277"/>
          </a:xfrm>
          <a:prstGeom prst="rect">
            <a:avLst/>
          </a:prstGeom>
        </p:spPr>
      </p:pic>
      <p:pic>
        <p:nvPicPr>
          <p:cNvPr id="12" name="Picture 11" descr="A cartoon hand pointing at the camera&#10;&#10;Description automatically generated">
            <a:extLst>
              <a:ext uri="{FF2B5EF4-FFF2-40B4-BE49-F238E27FC236}">
                <a16:creationId xmlns:a16="http://schemas.microsoft.com/office/drawing/2014/main" id="{4B4DAC40-5324-5081-F1E2-9CC7ACF92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2586" y="5167130"/>
            <a:ext cx="1159933" cy="1159933"/>
          </a:xfrm>
          <a:prstGeom prst="rect">
            <a:avLst/>
          </a:prstGeom>
        </p:spPr>
      </p:pic>
      <p:pic>
        <p:nvPicPr>
          <p:cNvPr id="13" name="Picture 12" descr="A green and black symbol with a lock&#10;&#10;Description automatically generated">
            <a:extLst>
              <a:ext uri="{FF2B5EF4-FFF2-40B4-BE49-F238E27FC236}">
                <a16:creationId xmlns:a16="http://schemas.microsoft.com/office/drawing/2014/main" id="{2855DB9F-E48A-5BC1-1D3A-FB32FF1781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0282" y="248561"/>
            <a:ext cx="1151948" cy="1151948"/>
          </a:xfrm>
          <a:prstGeom prst="rect">
            <a:avLst/>
          </a:prstGeom>
        </p:spPr>
      </p:pic>
      <p:pic>
        <p:nvPicPr>
          <p:cNvPr id="14" name="Picture 13" descr="A pencil in a gear&#10;&#10;Description automatically generated">
            <a:extLst>
              <a:ext uri="{FF2B5EF4-FFF2-40B4-BE49-F238E27FC236}">
                <a16:creationId xmlns:a16="http://schemas.microsoft.com/office/drawing/2014/main" id="{AC1BC07B-F73C-5571-FD92-AC82C315B9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8788" y="254119"/>
            <a:ext cx="1151948" cy="1151948"/>
          </a:xfrm>
          <a:prstGeom prst="rect">
            <a:avLst/>
          </a:prstGeom>
        </p:spPr>
      </p:pic>
      <p:pic>
        <p:nvPicPr>
          <p:cNvPr id="15" name="Picture 14" descr="A cartoon of a person with a lock in his mouth&#10;&#10;Description automatically generated">
            <a:extLst>
              <a:ext uri="{FF2B5EF4-FFF2-40B4-BE49-F238E27FC236}">
                <a16:creationId xmlns:a16="http://schemas.microsoft.com/office/drawing/2014/main" id="{0CC4E098-4BA6-9562-4620-37C9D8A903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77294" y="60637"/>
            <a:ext cx="1381422" cy="1381422"/>
          </a:xfrm>
          <a:prstGeom prst="rect">
            <a:avLst/>
          </a:prstGeom>
        </p:spPr>
      </p:pic>
      <p:pic>
        <p:nvPicPr>
          <p:cNvPr id="16" name="Content Placeholder 4" descr="A clipboard with arrows and a bell and a target&#10;&#10;Description automatically generated">
            <a:extLst>
              <a:ext uri="{FF2B5EF4-FFF2-40B4-BE49-F238E27FC236}">
                <a16:creationId xmlns:a16="http://schemas.microsoft.com/office/drawing/2014/main" id="{3505C74A-AA2F-6792-DE10-BC3E966EB7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4967" y="1971114"/>
            <a:ext cx="1165639" cy="1165639"/>
          </a:xfrm>
          <a:prstGeom prst="rect">
            <a:avLst/>
          </a:prstGeom>
        </p:spPr>
      </p:pic>
      <p:pic>
        <p:nvPicPr>
          <p:cNvPr id="17" name="Picture 16" descr="A diagram of a diagram of a gear and a light bulb&#10;&#10;Description automatically generated">
            <a:extLst>
              <a:ext uri="{FF2B5EF4-FFF2-40B4-BE49-F238E27FC236}">
                <a16:creationId xmlns:a16="http://schemas.microsoft.com/office/drawing/2014/main" id="{29B77E77-7179-200C-90F8-49AE3C5C43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61352" y="3331699"/>
            <a:ext cx="1422400" cy="1422400"/>
          </a:xfrm>
          <a:prstGeom prst="rect">
            <a:avLst/>
          </a:prstGeom>
        </p:spPr>
      </p:pic>
      <p:pic>
        <p:nvPicPr>
          <p:cNvPr id="19" name="Picture 18" descr="A blue chain link&#10;&#10;Description automatically generated">
            <a:extLst>
              <a:ext uri="{FF2B5EF4-FFF2-40B4-BE49-F238E27FC236}">
                <a16:creationId xmlns:a16="http://schemas.microsoft.com/office/drawing/2014/main" id="{9E7EA495-3984-F8B4-F04D-DF9729F728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14811" y="1654423"/>
            <a:ext cx="1361316" cy="1361316"/>
          </a:xfrm>
          <a:prstGeom prst="rect">
            <a:avLst/>
          </a:prstGeom>
        </p:spPr>
      </p:pic>
      <p:pic>
        <p:nvPicPr>
          <p:cNvPr id="20" name="Picture 19" descr="A cartoon of a padlock&#10;&#10;Description automatically generated">
            <a:extLst>
              <a:ext uri="{FF2B5EF4-FFF2-40B4-BE49-F238E27FC236}">
                <a16:creationId xmlns:a16="http://schemas.microsoft.com/office/drawing/2014/main" id="{9381E293-2F15-5C43-42A8-D7A2A04788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13056" y="1971999"/>
            <a:ext cx="716439" cy="716439"/>
          </a:xfrm>
          <a:prstGeom prst="rect">
            <a:avLst/>
          </a:prstGeom>
        </p:spPr>
      </p:pic>
      <p:pic>
        <p:nvPicPr>
          <p:cNvPr id="7" name="Picture 6" descr="A logo of a book and a magnifying glass&#10;&#10;AI-generated content may be incorrect.">
            <a:extLst>
              <a:ext uri="{FF2B5EF4-FFF2-40B4-BE49-F238E27FC236}">
                <a16:creationId xmlns:a16="http://schemas.microsoft.com/office/drawing/2014/main" id="{3B9E9220-9523-4347-01B9-BA274812CD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7280" y="308539"/>
            <a:ext cx="1188720" cy="103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8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99899-AEC8-D8AD-5B91-18E403FEE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2121"/>
            <a:ext cx="10515600" cy="8481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861F41"/>
                </a:solidFill>
                <a:latin typeface="Bierstadt" panose="020B0004020202020204" pitchFamily="34" charset="0"/>
              </a:rPr>
              <a:t>THANK YOU FOR YOUR ATTENTION</a:t>
            </a:r>
          </a:p>
        </p:txBody>
      </p:sp>
      <p:pic>
        <p:nvPicPr>
          <p:cNvPr id="4" name="Picture 3" descr="A yellow sign with colorful confetti&#10;&#10;Description automatically generated">
            <a:extLst>
              <a:ext uri="{FF2B5EF4-FFF2-40B4-BE49-F238E27FC236}">
                <a16:creationId xmlns:a16="http://schemas.microsoft.com/office/drawing/2014/main" id="{0AB6FD65-F0C8-8082-81BA-0488C5E82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104" y="4139942"/>
            <a:ext cx="2008909" cy="2008909"/>
          </a:xfrm>
          <a:prstGeom prst="rect">
            <a:avLst/>
          </a:prstGeom>
        </p:spPr>
      </p:pic>
      <p:pic>
        <p:nvPicPr>
          <p:cNvPr id="5" name="Picture 4" descr="A yellow folder with a blue lock&#10;&#10;Description automatically generated">
            <a:extLst>
              <a:ext uri="{FF2B5EF4-FFF2-40B4-BE49-F238E27FC236}">
                <a16:creationId xmlns:a16="http://schemas.microsoft.com/office/drawing/2014/main" id="{D5D00692-387B-71D0-4E66-6B78FBC9D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3356" y="150337"/>
            <a:ext cx="1372529" cy="1372529"/>
          </a:xfrm>
          <a:prstGeom prst="rect">
            <a:avLst/>
          </a:prstGeom>
        </p:spPr>
      </p:pic>
      <p:pic>
        <p:nvPicPr>
          <p:cNvPr id="6" name="Picture 5" descr="A blue cloud and a stack of coins&#10;&#10;Description automatically generated">
            <a:extLst>
              <a:ext uri="{FF2B5EF4-FFF2-40B4-BE49-F238E27FC236}">
                <a16:creationId xmlns:a16="http://schemas.microsoft.com/office/drawing/2014/main" id="{41B9CA1B-A3EF-91FC-4240-7FBC7E6EB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15" y="273807"/>
            <a:ext cx="1082587" cy="1082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6E4D17-D540-6BDB-7A5C-4D1DBCACD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307" y="216915"/>
            <a:ext cx="1158484" cy="1158484"/>
          </a:xfrm>
          <a:prstGeom prst="rect">
            <a:avLst/>
          </a:prstGeom>
        </p:spPr>
      </p:pic>
      <p:pic>
        <p:nvPicPr>
          <p:cNvPr id="8" name="Picture 7" descr="A purple and green gears with a check mark&#10;&#10;Description automatically generated">
            <a:extLst>
              <a:ext uri="{FF2B5EF4-FFF2-40B4-BE49-F238E27FC236}">
                <a16:creationId xmlns:a16="http://schemas.microsoft.com/office/drawing/2014/main" id="{BCEEE6CF-263E-FB21-4AFA-9497DE7BE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4333" y="125912"/>
            <a:ext cx="1346103" cy="1346103"/>
          </a:xfrm>
          <a:prstGeom prst="rect">
            <a:avLst/>
          </a:prstGeom>
        </p:spPr>
      </p:pic>
      <p:pic>
        <p:nvPicPr>
          <p:cNvPr id="9" name="Picture 8" descr="A computer screen with a shield and numbers&#10;&#10;Description automatically generated">
            <a:extLst>
              <a:ext uri="{FF2B5EF4-FFF2-40B4-BE49-F238E27FC236}">
                <a16:creationId xmlns:a16="http://schemas.microsoft.com/office/drawing/2014/main" id="{E3C443F5-D845-E364-61CD-70E41CE067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6423" y="150337"/>
            <a:ext cx="1225062" cy="1225062"/>
          </a:xfrm>
          <a:prstGeom prst="rect">
            <a:avLst/>
          </a:prstGeom>
        </p:spPr>
      </p:pic>
      <p:pic>
        <p:nvPicPr>
          <p:cNvPr id="14" name="Picture 13" descr="Cartoon of a person wearing a garment&#10;&#10;AI-generated content may be incorrect.">
            <a:extLst>
              <a:ext uri="{FF2B5EF4-FFF2-40B4-BE49-F238E27FC236}">
                <a16:creationId xmlns:a16="http://schemas.microsoft.com/office/drawing/2014/main" id="{B01E6B6F-2DF6-B69C-F5D2-A51F98E5ED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6328" y="5016946"/>
            <a:ext cx="1679643" cy="1716157"/>
          </a:xfrm>
          <a:prstGeom prst="rect">
            <a:avLst/>
          </a:prstGeom>
        </p:spPr>
      </p:pic>
      <p:pic>
        <p:nvPicPr>
          <p:cNvPr id="20" name="Picture 19" descr="A computer with a lock and a shield&#10;&#10;Description automatically generated">
            <a:extLst>
              <a:ext uri="{FF2B5EF4-FFF2-40B4-BE49-F238E27FC236}">
                <a16:creationId xmlns:a16="http://schemas.microsoft.com/office/drawing/2014/main" id="{17C27C3A-D3D3-9836-96CB-1A6DA6610D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3802" y="5048143"/>
            <a:ext cx="1671638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94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34938-73A0-0919-26AB-83F58098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66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24FE3-D876-50BA-2129-315BE42E9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4421"/>
            <a:ext cx="10515600" cy="495700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effectLst/>
                <a:latin typeface="Bierstadt" panose="020B0004020202020204" pitchFamily="34" charset="0"/>
              </a:rPr>
              <a:t>[BDOP04] Dan </a:t>
            </a:r>
            <a:r>
              <a:rPr lang="en-US" sz="2000" dirty="0" err="1">
                <a:effectLst/>
                <a:latin typeface="Bierstadt" panose="020B0004020202020204" pitchFamily="34" charset="0"/>
              </a:rPr>
              <a:t>Boneh</a:t>
            </a:r>
            <a:r>
              <a:rPr lang="en-US" sz="2000" dirty="0">
                <a:effectLst/>
                <a:latin typeface="Bierstadt" panose="020B0004020202020204" pitchFamily="34" charset="0"/>
              </a:rPr>
              <a:t>, Giovanni Di Crescenzo, Rafail Ostrovsky, and Giuseppe </a:t>
            </a:r>
            <a:r>
              <a:rPr lang="en-US" sz="2000" dirty="0" err="1">
                <a:effectLst/>
                <a:latin typeface="Bierstadt" panose="020B0004020202020204" pitchFamily="34" charset="0"/>
              </a:rPr>
              <a:t>Persiano</a:t>
            </a:r>
            <a:r>
              <a:rPr lang="en-US" sz="2000" dirty="0">
                <a:effectLst/>
                <a:latin typeface="Bierstadt" panose="020B0004020202020204" pitchFamily="34" charset="0"/>
              </a:rPr>
              <a:t>. Public key encryption with keyword search. Cryptology </a:t>
            </a:r>
            <a:r>
              <a:rPr lang="en-US" sz="2000" dirty="0" err="1">
                <a:effectLst/>
                <a:latin typeface="Bierstadt" panose="020B0004020202020204" pitchFamily="34" charset="0"/>
              </a:rPr>
              <a:t>ePrint</a:t>
            </a:r>
            <a:r>
              <a:rPr lang="en-US" sz="2000" dirty="0">
                <a:effectLst/>
                <a:latin typeface="Bierstadt" panose="020B0004020202020204" pitchFamily="34" charset="0"/>
              </a:rPr>
              <a:t> Archive, Paper 2003/195, 2003.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effectLst/>
                <a:latin typeface="Bierstadt" panose="020B0004020202020204" pitchFamily="34" charset="0"/>
              </a:rPr>
              <a:t>[KPR12] 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Bierstadt" panose="020B0004020202020204" pitchFamily="34" charset="0"/>
              </a:rPr>
              <a:t>Seny Kamara, Charalampos </a:t>
            </a:r>
            <a:r>
              <a:rPr lang="en-US" sz="2000" b="0" i="0" u="none" strike="noStrike" dirty="0" err="1">
                <a:solidFill>
                  <a:srgbClr val="333333"/>
                </a:solidFill>
                <a:effectLst/>
                <a:latin typeface="Bierstadt" panose="020B0004020202020204" pitchFamily="34" charset="0"/>
              </a:rPr>
              <a:t>Papamanthou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Bierstadt" panose="020B0004020202020204" pitchFamily="34" charset="0"/>
              </a:rPr>
              <a:t>, and Tom Roeder. 2012. Dynamic searchable symmetric encryption. In Proceedings of the 2012 ACM conference on Computer and communications security (CCS '12).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222222"/>
                </a:solidFill>
                <a:latin typeface="Bierstadt" panose="020B0004020202020204" pitchFamily="34" charset="0"/>
              </a:rPr>
              <a:t>[WM22] </a:t>
            </a:r>
            <a:r>
              <a:rPr lang="en-US" sz="2000" dirty="0" err="1">
                <a:effectLst/>
                <a:latin typeface="Bierstadt" panose="020B0004020202020204" pitchFamily="34" charset="0"/>
              </a:rPr>
              <a:t>Jiafan</a:t>
            </a:r>
            <a:r>
              <a:rPr lang="en-US" sz="2000" dirty="0">
                <a:effectLst/>
                <a:latin typeface="Bierstadt" panose="020B0004020202020204" pitchFamily="34" charset="0"/>
              </a:rPr>
              <a:t> Wang and Sherman S. M. Chow. Omnes pro uno: Practical Multi-Writer encrypted database. In 31st USENIX Security Symposium (USENIX Security 22), pages 2371–2388, Boston, MA, August 2022. USENIX Association. </a:t>
            </a:r>
            <a:endParaRPr lang="en-US" sz="2000" dirty="0">
              <a:solidFill>
                <a:srgbClr val="222222"/>
              </a:solidFill>
              <a:latin typeface="Bierstadt" panose="020B0004020202020204" pitchFamily="34" charset="0"/>
            </a:endParaRPr>
          </a:p>
          <a:p>
            <a:pPr>
              <a:buNone/>
            </a:pPr>
            <a:br>
              <a:rPr lang="en-US" sz="2000" dirty="0">
                <a:latin typeface="Bierstadt" panose="020B0004020202020204" pitchFamily="34" charset="0"/>
              </a:rPr>
            </a:br>
            <a:endParaRPr lang="en-US" sz="2000" dirty="0"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3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B69E0-6B5E-6997-B015-48EBB276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748" y="-6888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Storing/Collecting Data with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9D2F8-90E0-8306-C405-9C76DB7A5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7586"/>
            <a:ext cx="10515600" cy="59457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Cloud services reduce the burden of locally-stored ever-growing data</a:t>
            </a:r>
          </a:p>
          <a:p>
            <a:pPr>
              <a:lnSpc>
                <a:spcPct val="150000"/>
              </a:lnSpc>
            </a:pPr>
            <a:endParaRPr lang="en-US" sz="2600" dirty="0">
              <a:solidFill>
                <a:srgbClr val="002060"/>
              </a:solidFill>
              <a:latin typeface="Bierstadt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600" dirty="0">
              <a:solidFill>
                <a:srgbClr val="002060"/>
              </a:solidFill>
              <a:latin typeface="Bierstadt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Bierstadt" panose="020B0004020202020204" pitchFamily="34" charset="0"/>
              </a:rPr>
              <a:t>They also provide a platform for multi-writer applications: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Email/messaging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EHR systems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Collaborative applications</a:t>
            </a:r>
            <a:endParaRPr lang="en-US" sz="2600" dirty="0">
              <a:solidFill>
                <a:srgbClr val="002060"/>
              </a:solidFill>
              <a:latin typeface="Bierstadt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Bierstadt" panose="020B0004020202020204" pitchFamily="34" charset="0"/>
              </a:rPr>
              <a:t>Yet, it is doubtful whether the cloud server can be trusted. How to secure outsourced data while enabling efficient search?</a:t>
            </a:r>
          </a:p>
        </p:txBody>
      </p:sp>
      <p:pic>
        <p:nvPicPr>
          <p:cNvPr id="4" name="Picture 3" descr="A green square with a white speech bubble&#10;&#10;Description automatically generated">
            <a:extLst>
              <a:ext uri="{FF2B5EF4-FFF2-40B4-BE49-F238E27FC236}">
                <a16:creationId xmlns:a16="http://schemas.microsoft.com/office/drawing/2014/main" id="{316C67CB-7AA5-0967-7D2B-B59D01800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628" y="3722820"/>
            <a:ext cx="630185" cy="630185"/>
          </a:xfrm>
          <a:prstGeom prst="rect">
            <a:avLst/>
          </a:prstGeom>
        </p:spPr>
      </p:pic>
      <p:pic>
        <p:nvPicPr>
          <p:cNvPr id="5" name="Picture 4" descr="A blue envelope with a white card inside&#10;&#10;Description automatically generated">
            <a:extLst>
              <a:ext uri="{FF2B5EF4-FFF2-40B4-BE49-F238E27FC236}">
                <a16:creationId xmlns:a16="http://schemas.microsoft.com/office/drawing/2014/main" id="{730EE854-4ABF-B4A8-DB57-8202DEC1E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226" y="3722820"/>
            <a:ext cx="596261" cy="596261"/>
          </a:xfrm>
          <a:prstGeom prst="rect">
            <a:avLst/>
          </a:prstGeom>
        </p:spPr>
      </p:pic>
      <p:pic>
        <p:nvPicPr>
          <p:cNvPr id="9" name="Picture 8" descr="A computer with a medical form&#10;&#10;AI-generated content may be incorrect.">
            <a:extLst>
              <a:ext uri="{FF2B5EF4-FFF2-40B4-BE49-F238E27FC236}">
                <a16:creationId xmlns:a16="http://schemas.microsoft.com/office/drawing/2014/main" id="{8B28D823-3C33-EC28-CCA0-47F01212C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952" y="4277334"/>
            <a:ext cx="866274" cy="866274"/>
          </a:xfrm>
          <a:prstGeom prst="rect">
            <a:avLst/>
          </a:prstGeom>
        </p:spPr>
      </p:pic>
      <p:pic>
        <p:nvPicPr>
          <p:cNvPr id="11" name="Picture 10" descr="A group of people with a gear&#10;&#10;AI-generated content may be incorrect.">
            <a:extLst>
              <a:ext uri="{FF2B5EF4-FFF2-40B4-BE49-F238E27FC236}">
                <a16:creationId xmlns:a16="http://schemas.microsoft.com/office/drawing/2014/main" id="{55D01C09-2C27-E63E-0214-8E0C23527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888" y="4508082"/>
            <a:ext cx="1128012" cy="1128012"/>
          </a:xfrm>
          <a:prstGeom prst="rect">
            <a:avLst/>
          </a:prstGeom>
        </p:spPr>
      </p:pic>
      <p:pic>
        <p:nvPicPr>
          <p:cNvPr id="12" name="Picture 11" descr="A computer tower with a red face and a key&#10;&#10;Description automatically generated">
            <a:extLst>
              <a:ext uri="{FF2B5EF4-FFF2-40B4-BE49-F238E27FC236}">
                <a16:creationId xmlns:a16="http://schemas.microsoft.com/office/drawing/2014/main" id="{4D2EF951-E139-8231-B4A2-B305B9944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3730" y="3657658"/>
            <a:ext cx="3917251" cy="17700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882367A-4852-B8C1-4797-A02B76C58FBF}"/>
              </a:ext>
            </a:extLst>
          </p:cNvPr>
          <p:cNvSpPr txBox="1"/>
          <p:nvPr/>
        </p:nvSpPr>
        <p:spPr>
          <a:xfrm>
            <a:off x="6206358" y="2087343"/>
            <a:ext cx="430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Bierstadt" panose="020B0004020202020204" pitchFamily="34" charset="0"/>
              </a:rPr>
              <a:t>Storage-as-a service (</a:t>
            </a:r>
            <a:r>
              <a:rPr lang="en-US" sz="2400" dirty="0" err="1">
                <a:solidFill>
                  <a:srgbClr val="C00000"/>
                </a:solidFill>
                <a:latin typeface="Bierstadt" panose="020B0004020202020204" pitchFamily="34" charset="0"/>
              </a:rPr>
              <a:t>STaaS</a:t>
            </a:r>
            <a:r>
              <a:rPr lang="en-US" sz="2400" dirty="0">
                <a:solidFill>
                  <a:srgbClr val="C00000"/>
                </a:solidFill>
                <a:latin typeface="Bierstadt" panose="020B0004020202020204" pitchFamily="34" charset="0"/>
              </a:rPr>
              <a:t>)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6C3BDDE5-3CEA-F765-05DB-62EA58F958AC}"/>
              </a:ext>
            </a:extLst>
          </p:cNvPr>
          <p:cNvSpPr/>
          <p:nvPr/>
        </p:nvSpPr>
        <p:spPr>
          <a:xfrm>
            <a:off x="4494744" y="1662635"/>
            <a:ext cx="1711613" cy="1516198"/>
          </a:xfrm>
          <a:prstGeom prst="cloud">
            <a:avLst/>
          </a:prstGeom>
          <a:solidFill>
            <a:schemeClr val="tx2">
              <a:lumMod val="10000"/>
              <a:lumOff val="90000"/>
              <a:alpha val="99000"/>
            </a:schemeClr>
          </a:solidFill>
          <a:ln w="12700" cap="flat">
            <a:solidFill>
              <a:srgbClr val="0F2B48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9" name="Picture 22" descr="Related image">
            <a:extLst>
              <a:ext uri="{FF2B5EF4-FFF2-40B4-BE49-F238E27FC236}">
                <a16:creationId xmlns:a16="http://schemas.microsoft.com/office/drawing/2014/main" id="{FC69E4DB-E3A6-9723-6695-C98E87B4D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t="6456" r="17448"/>
          <a:stretch/>
        </p:blipFill>
        <p:spPr bwMode="auto">
          <a:xfrm>
            <a:off x="4129743" y="1622119"/>
            <a:ext cx="292769" cy="44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E8A845E3-DC41-91BE-C324-800B60109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1" t="16923" r="18842"/>
          <a:stretch/>
        </p:blipFill>
        <p:spPr bwMode="auto">
          <a:xfrm>
            <a:off x="3846233" y="2172254"/>
            <a:ext cx="321669" cy="4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Related image">
            <a:extLst>
              <a:ext uri="{FF2B5EF4-FFF2-40B4-BE49-F238E27FC236}">
                <a16:creationId xmlns:a16="http://schemas.microsoft.com/office/drawing/2014/main" id="{BE805C0F-B042-E582-B17A-65B1DD93C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6923" r="18841"/>
          <a:stretch/>
        </p:blipFill>
        <p:spPr bwMode="auto">
          <a:xfrm>
            <a:off x="4113012" y="2680519"/>
            <a:ext cx="360289" cy="51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94C8A5A-A3CA-982E-AC10-F94DB06022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6145" y="2101453"/>
            <a:ext cx="484954" cy="484954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11808AF-2011-3446-406C-0C6C6E6511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2863" y="2618615"/>
            <a:ext cx="525700" cy="5257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36" name="Picture 14" descr="Image result for icloud icon png">
            <a:extLst>
              <a:ext uri="{FF2B5EF4-FFF2-40B4-BE49-F238E27FC236}">
                <a16:creationId xmlns:a16="http://schemas.microsoft.com/office/drawing/2014/main" id="{F5227FBA-9FDA-A135-2612-33DE0048E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98" y="2097287"/>
            <a:ext cx="484954" cy="50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mage result for dropbox icon">
            <a:extLst>
              <a:ext uri="{FF2B5EF4-FFF2-40B4-BE49-F238E27FC236}">
                <a16:creationId xmlns:a16="http://schemas.microsoft.com/office/drawing/2014/main" id="{8AD07CA9-AFDD-4E5C-5ADA-F1C33B05F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80" y="1545751"/>
            <a:ext cx="484955" cy="50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4C32C49-F085-0561-627F-9FE934B035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648399" y="5910414"/>
            <a:ext cx="712853" cy="712853"/>
          </a:xfrm>
          <a:prstGeom prst="rect">
            <a:avLst/>
          </a:prstGeom>
        </p:spPr>
      </p:pic>
      <p:pic>
        <p:nvPicPr>
          <p:cNvPr id="39" name="Picture 4" descr="Database, db icon">
            <a:extLst>
              <a:ext uri="{FF2B5EF4-FFF2-40B4-BE49-F238E27FC236}">
                <a16:creationId xmlns:a16="http://schemas.microsoft.com/office/drawing/2014/main" id="{0FAE7EA1-9D7C-EC18-B828-AD1442A5C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188" y="6045675"/>
            <a:ext cx="482127" cy="48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A red and black computer&#10;&#10;Description automatically generated">
            <a:extLst>
              <a:ext uri="{FF2B5EF4-FFF2-40B4-BE49-F238E27FC236}">
                <a16:creationId xmlns:a16="http://schemas.microsoft.com/office/drawing/2014/main" id="{5BE99B62-E7D6-9909-42D5-04A5147A5F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96515" y="6070545"/>
            <a:ext cx="416620" cy="416620"/>
          </a:xfrm>
          <a:prstGeom prst="rect">
            <a:avLst/>
          </a:prstGeom>
        </p:spPr>
      </p:pic>
      <p:pic>
        <p:nvPicPr>
          <p:cNvPr id="42" name="Picture 41" descr="A person with a blue and blue object&#10;&#10;AI-generated content may be incorrect.">
            <a:extLst>
              <a:ext uri="{FF2B5EF4-FFF2-40B4-BE49-F238E27FC236}">
                <a16:creationId xmlns:a16="http://schemas.microsoft.com/office/drawing/2014/main" id="{75D4D6E3-92A5-2E74-65DA-6152BE9D47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9484" y="1837064"/>
            <a:ext cx="1115481" cy="1115481"/>
          </a:xfrm>
          <a:prstGeom prst="rect">
            <a:avLst/>
          </a:prstGeom>
        </p:spPr>
      </p:pic>
      <p:pic>
        <p:nvPicPr>
          <p:cNvPr id="7" name="Picture 6" descr="A cellphone with icons on the screen&#10;&#10;AI-generated content may be incorrect.">
            <a:extLst>
              <a:ext uri="{FF2B5EF4-FFF2-40B4-BE49-F238E27FC236}">
                <a16:creationId xmlns:a16="http://schemas.microsoft.com/office/drawing/2014/main" id="{E92E959E-85EB-4D0A-C767-C7E10A47E96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351" y="3979385"/>
            <a:ext cx="1359318" cy="13593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7521194-7FC3-E3D3-5627-221919494D97}"/>
              </a:ext>
            </a:extLst>
          </p:cNvPr>
          <p:cNvGrpSpPr/>
          <p:nvPr/>
        </p:nvGrpSpPr>
        <p:grpSpPr>
          <a:xfrm>
            <a:off x="10433162" y="2112102"/>
            <a:ext cx="1583027" cy="2210079"/>
            <a:chOff x="4427383" y="346074"/>
            <a:chExt cx="2486116" cy="32295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E981BA-8575-9FD2-E684-4DEBDD41AEA3}"/>
                </a:ext>
              </a:extLst>
            </p:cNvPr>
            <p:cNvGrpSpPr/>
            <p:nvPr/>
          </p:nvGrpSpPr>
          <p:grpSpPr>
            <a:xfrm>
              <a:off x="4427383" y="346074"/>
              <a:ext cx="2486116" cy="3229545"/>
              <a:chOff x="2788852" y="-75345"/>
              <a:chExt cx="2486116" cy="322954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6B5BDAD-C189-E067-FB71-AB774A94E347}"/>
                  </a:ext>
                </a:extLst>
              </p:cNvPr>
              <p:cNvGrpSpPr/>
              <p:nvPr/>
            </p:nvGrpSpPr>
            <p:grpSpPr>
              <a:xfrm>
                <a:off x="2788852" y="-75345"/>
                <a:ext cx="2486116" cy="3229545"/>
                <a:chOff x="4533946" y="2047174"/>
                <a:chExt cx="1831271" cy="237888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C48C0D2E-D0BD-E3DB-450C-6E48A859AA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33946" y="2047174"/>
                  <a:ext cx="1831271" cy="237888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671380A3-2207-B15F-B2F8-E04040D81A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74352" y="3070037"/>
                  <a:ext cx="711797" cy="759361"/>
                </a:xfrm>
                <a:prstGeom prst="rect">
                  <a:avLst/>
                </a:prstGeom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</p:pic>
          </p:grpSp>
          <p:pic>
            <p:nvPicPr>
              <p:cNvPr id="16" name="Picture 2" descr="Icedrive Review 2022 [Pricing, Features &amp;amp; Lifetime Cloud Storage]">
                <a:extLst>
                  <a:ext uri="{FF2B5EF4-FFF2-40B4-BE49-F238E27FC236}">
                    <a16:creationId xmlns:a16="http://schemas.microsoft.com/office/drawing/2014/main" id="{BB76F04D-285E-9E3D-3F5B-06EFB6BCAB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641" y="1158645"/>
                <a:ext cx="1010865" cy="3362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2" descr="Web Access - Tresorit">
              <a:extLst>
                <a:ext uri="{FF2B5EF4-FFF2-40B4-BE49-F238E27FC236}">
                  <a16:creationId xmlns:a16="http://schemas.microsoft.com/office/drawing/2014/main" id="{D62EE690-1E46-4027-EC81-2E9F4BB2C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2949" y="1208328"/>
              <a:ext cx="498480" cy="554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PreVeil Review | PCMag">
              <a:extLst>
                <a:ext uri="{FF2B5EF4-FFF2-40B4-BE49-F238E27FC236}">
                  <a16:creationId xmlns:a16="http://schemas.microsoft.com/office/drawing/2014/main" id="{6E172912-311B-EFFF-5C4C-E8F6AC0B1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427" y="1935129"/>
              <a:ext cx="797417" cy="448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 descr="A blue round object with buttons and a red top&#10;&#10;AI-generated content may be incorrect.">
            <a:extLst>
              <a:ext uri="{FF2B5EF4-FFF2-40B4-BE49-F238E27FC236}">
                <a16:creationId xmlns:a16="http://schemas.microsoft.com/office/drawing/2014/main" id="{8BF153A4-8056-5050-5170-59D686C290F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78508" y="57438"/>
            <a:ext cx="1004744" cy="1004744"/>
          </a:xfrm>
          <a:prstGeom prst="rect">
            <a:avLst/>
          </a:prstGeom>
        </p:spPr>
      </p:pic>
      <p:pic>
        <p:nvPicPr>
          <p:cNvPr id="25" name="Picture 24" descr="A yellow circular object with a gear&#10;&#10;AI-generated content may be incorrect.">
            <a:extLst>
              <a:ext uri="{FF2B5EF4-FFF2-40B4-BE49-F238E27FC236}">
                <a16:creationId xmlns:a16="http://schemas.microsoft.com/office/drawing/2014/main" id="{98905D7E-2CF2-9920-AAD1-B92E422C67E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19033" y="287671"/>
            <a:ext cx="1583027" cy="158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3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C703D-4DE7-C664-E59F-28791DEA3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CEE3B-AE77-5608-D865-FB6928EE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86" y="-2542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Searching Encrypted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82B56-CB18-20D9-B05E-67AE366B2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86" y="978838"/>
            <a:ext cx="10515600" cy="545822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Bierstadt" panose="020B0004020202020204" pitchFamily="34" charset="0"/>
              </a:rPr>
              <a:t>Standard encryption prevents any data querying/search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600" dirty="0">
              <a:solidFill>
                <a:srgbClr val="002060"/>
              </a:solidFill>
              <a:latin typeface="Bierstadt" panose="020B00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000" dirty="0">
              <a:solidFill>
                <a:srgbClr val="002060"/>
              </a:solidFill>
              <a:latin typeface="Bierstadt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Bierstadt" panose="020B0004020202020204" pitchFamily="34" charset="0"/>
              </a:rPr>
              <a:t>Multi-Client ORAM or FHE are too heavyweight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Bierstadt" panose="020B0004020202020204" pitchFamily="34" charset="0"/>
              </a:rPr>
              <a:t>Searchable Encryption </a:t>
            </a:r>
            <a:r>
              <a:rPr lang="en-US" sz="2600" dirty="0">
                <a:solidFill>
                  <a:srgbClr val="002060"/>
                </a:solidFill>
                <a:latin typeface="Bierstadt" panose="020B0004020202020204" pitchFamily="34" charset="0"/>
              </a:rPr>
              <a:t>(SE) is promising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Realize nice security-efficiency trade-offs for searching encrypted data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Bierstadt" panose="020B0004020202020204" pitchFamily="34" charset="0"/>
              </a:rPr>
              <a:t>Two well-studied SE notions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Dynamic Searchable Symmetric Encryption (</a:t>
            </a:r>
            <a:r>
              <a:rPr lang="en-US" b="1" dirty="0">
                <a:solidFill>
                  <a:srgbClr val="002060"/>
                </a:solidFill>
                <a:latin typeface="Bierstadt" panose="020B0004020202020204" pitchFamily="34" charset="0"/>
              </a:rPr>
              <a:t>DSSE</a:t>
            </a: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) [KPR12]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Public-Key Searchable Encryption (</a:t>
            </a:r>
            <a:r>
              <a:rPr lang="en-US" b="1" dirty="0">
                <a:solidFill>
                  <a:srgbClr val="002060"/>
                </a:solidFill>
                <a:latin typeface="Bierstadt" panose="020B0004020202020204" pitchFamily="34" charset="0"/>
              </a:rPr>
              <a:t>PKSE</a:t>
            </a: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) [BDOP04]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600" dirty="0">
              <a:solidFill>
                <a:srgbClr val="002060"/>
              </a:solidFill>
              <a:latin typeface="Bierstadt" panose="020B0004020202020204" pitchFamily="34" charset="0"/>
            </a:endParaRPr>
          </a:p>
        </p:txBody>
      </p:sp>
      <p:pic>
        <p:nvPicPr>
          <p:cNvPr id="4" name="Picture 3" descr="A balance scale with two yellow scales&#10;&#10;Description automatically generated with medium confidence">
            <a:extLst>
              <a:ext uri="{FF2B5EF4-FFF2-40B4-BE49-F238E27FC236}">
                <a16:creationId xmlns:a16="http://schemas.microsoft.com/office/drawing/2014/main" id="{3AB15F20-706F-8895-11EF-CA30E3016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701" y="67662"/>
            <a:ext cx="1559198" cy="1324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3F8BF-A9B5-3459-44C7-72B1B9A5D86C}"/>
              </a:ext>
            </a:extLst>
          </p:cNvPr>
          <p:cNvSpPr txBox="1"/>
          <p:nvPr/>
        </p:nvSpPr>
        <p:spPr>
          <a:xfrm>
            <a:off x="10754438" y="371326"/>
            <a:ext cx="719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Bierstadt" panose="020B0004020202020204" pitchFamily="34" charset="0"/>
              </a:rPr>
              <a:t>utilities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EFD20-21EF-6778-9E55-7E63E3EE636D}"/>
              </a:ext>
            </a:extLst>
          </p:cNvPr>
          <p:cNvSpPr txBox="1"/>
          <p:nvPr/>
        </p:nvSpPr>
        <p:spPr>
          <a:xfrm>
            <a:off x="9719955" y="539118"/>
            <a:ext cx="694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Bierstadt" panose="020B0004020202020204" pitchFamily="34" charset="0"/>
              </a:rPr>
              <a:t>privacy</a:t>
            </a:r>
          </a:p>
        </p:txBody>
      </p:sp>
      <p:pic>
        <p:nvPicPr>
          <p:cNvPr id="7" name="Picture 6" descr="A computer with a magnifying glass&#10;&#10;Description automatically generated">
            <a:extLst>
              <a:ext uri="{FF2B5EF4-FFF2-40B4-BE49-F238E27FC236}">
                <a16:creationId xmlns:a16="http://schemas.microsoft.com/office/drawing/2014/main" id="{F58BEA6D-3F7B-1AF5-56BD-2A14549A2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973" y="1548797"/>
            <a:ext cx="3264937" cy="1380091"/>
          </a:xfrm>
          <a:prstGeom prst="rect">
            <a:avLst/>
          </a:prstGeom>
        </p:spPr>
      </p:pic>
      <p:pic>
        <p:nvPicPr>
          <p:cNvPr id="8" name="Picture 7" descr="A person carrying a radio on their head&#10;&#10;Description automatically generated">
            <a:extLst>
              <a:ext uri="{FF2B5EF4-FFF2-40B4-BE49-F238E27FC236}">
                <a16:creationId xmlns:a16="http://schemas.microsoft.com/office/drawing/2014/main" id="{5766C018-5E48-DB7B-38BD-650AF960C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237" y="2876337"/>
            <a:ext cx="1001941" cy="1308658"/>
          </a:xfrm>
          <a:prstGeom prst="rect">
            <a:avLst/>
          </a:prstGeom>
        </p:spPr>
      </p:pic>
      <p:pic>
        <p:nvPicPr>
          <p:cNvPr id="9" name="Picture 8" descr="A yellow triangle with a black exclamation mark&#10;&#10;Description automatically generated">
            <a:extLst>
              <a:ext uri="{FF2B5EF4-FFF2-40B4-BE49-F238E27FC236}">
                <a16:creationId xmlns:a16="http://schemas.microsoft.com/office/drawing/2014/main" id="{D50B22AC-D200-4FA7-6E74-18D3B74BD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7732" y="2743001"/>
            <a:ext cx="622559" cy="622559"/>
          </a:xfrm>
          <a:prstGeom prst="rect">
            <a:avLst/>
          </a:prstGeom>
        </p:spPr>
      </p:pic>
      <p:pic>
        <p:nvPicPr>
          <p:cNvPr id="10" name="Picture 9" descr="A person with arms spread out and various tools&#10;&#10;Description automatically generated">
            <a:extLst>
              <a:ext uri="{FF2B5EF4-FFF2-40B4-BE49-F238E27FC236}">
                <a16:creationId xmlns:a16="http://schemas.microsoft.com/office/drawing/2014/main" id="{DA53E629-7F5B-1F87-BB2D-DF5F1DB78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8892" y="3118305"/>
            <a:ext cx="1324561" cy="13245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FC001F-FD37-6A3C-815C-628989C6C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1564" y="3280285"/>
            <a:ext cx="1000599" cy="1000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5A592A-4EBF-99BF-D656-EAEE540930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5957" y="4702207"/>
            <a:ext cx="2400443" cy="906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C2363B-4EBC-203E-3D4E-C0B7EBE434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4492" y="6076869"/>
            <a:ext cx="1728111" cy="720383"/>
          </a:xfrm>
          <a:prstGeom prst="rect">
            <a:avLst/>
          </a:prstGeom>
        </p:spPr>
      </p:pic>
      <p:pic>
        <p:nvPicPr>
          <p:cNvPr id="19" name="Picture 18" descr="A stack of books with a light on top&#10;&#10;Description automatically generated">
            <a:extLst>
              <a:ext uri="{FF2B5EF4-FFF2-40B4-BE49-F238E27FC236}">
                <a16:creationId xmlns:a16="http://schemas.microsoft.com/office/drawing/2014/main" id="{7543797E-0583-9E80-3430-BE63F64F6D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6640" y="4714144"/>
            <a:ext cx="912172" cy="912172"/>
          </a:xfrm>
          <a:prstGeom prst="rect">
            <a:avLst/>
          </a:prstGeom>
        </p:spPr>
      </p:pic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957E2C00-4AC9-2DED-439B-2809079B31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5680" y="4772662"/>
            <a:ext cx="2119343" cy="11178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135377-BA1B-2C5D-2139-297F2653BF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7673" y="1621838"/>
            <a:ext cx="2053254" cy="1045208"/>
          </a:xfrm>
          <a:prstGeom prst="rect">
            <a:avLst/>
          </a:prstGeom>
        </p:spPr>
      </p:pic>
      <p:pic>
        <p:nvPicPr>
          <p:cNvPr id="32" name="Picture 31" descr="A magnifying glass over an open book&#10;&#10;Description automatically generated">
            <a:extLst>
              <a:ext uri="{FF2B5EF4-FFF2-40B4-BE49-F238E27FC236}">
                <a16:creationId xmlns:a16="http://schemas.microsoft.com/office/drawing/2014/main" id="{AC6BBE98-A6A0-0933-D2B5-AE8A48831D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10052" y="1789879"/>
            <a:ext cx="1139855" cy="1139855"/>
          </a:xfrm>
          <a:prstGeom prst="rect">
            <a:avLst/>
          </a:prstGeom>
        </p:spPr>
      </p:pic>
      <p:pic>
        <p:nvPicPr>
          <p:cNvPr id="13" name="Picture 12" descr="A blue padlock and a yellow shield&#10;&#10;AI-generated content may be incorrect.">
            <a:extLst>
              <a:ext uri="{FF2B5EF4-FFF2-40B4-BE49-F238E27FC236}">
                <a16:creationId xmlns:a16="http://schemas.microsoft.com/office/drawing/2014/main" id="{71B58BC4-CB79-17C9-6778-1AF1CCC6C5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52933" y="5451487"/>
            <a:ext cx="1215189" cy="1215189"/>
          </a:xfrm>
          <a:prstGeom prst="rect">
            <a:avLst/>
          </a:prstGeom>
        </p:spPr>
      </p:pic>
      <p:pic>
        <p:nvPicPr>
          <p:cNvPr id="15" name="Picture 14" descr="A yellow folder with a lock and wires&#10;&#10;AI-generated content may be incorrect.">
            <a:extLst>
              <a:ext uri="{FF2B5EF4-FFF2-40B4-BE49-F238E27FC236}">
                <a16:creationId xmlns:a16="http://schemas.microsoft.com/office/drawing/2014/main" id="{BE6FB834-87B7-B329-2103-AAF1B8E6BB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08252" y="104596"/>
            <a:ext cx="903911" cy="9039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AE292F-04D9-2B36-CD5E-6833C53FE2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51904" y="80551"/>
            <a:ext cx="903912" cy="90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503D0-A48A-F4C8-9845-71C595E81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4CBA-66A7-76F6-0C00-AE613665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38" y="-952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Representative SE Notions: DSSE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D10E-C1B8-569D-CB85-ACFB1AF0F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738" y="1343818"/>
            <a:ext cx="10515600" cy="542581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 dirty="0">
                <a:solidFill>
                  <a:srgbClr val="002060"/>
                </a:solidFill>
                <a:latin typeface="Bierstadt" panose="020B0004020202020204" pitchFamily="34" charset="0"/>
              </a:rPr>
              <a:t>Sublinear Search Complexity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Bierstadt" panose="020B0004020202020204" pitchFamily="34" charset="0"/>
              </a:rPr>
              <a:t>Encrypted index allows efficient search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b="1" dirty="0">
                <a:solidFill>
                  <a:srgbClr val="002060"/>
                </a:solidFill>
                <a:latin typeface="Bierstadt" panose="020B0004020202020204" pitchFamily="34" charset="0"/>
              </a:rPr>
              <a:t>Ensure Forward Privacy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Bierstadt" panose="020B0004020202020204" pitchFamily="34" charset="0"/>
              </a:rPr>
              <a:t>Protect privacy of future updates by </a:t>
            </a:r>
            <a:r>
              <a:rPr lang="en-US" sz="2600" i="1" dirty="0">
                <a:solidFill>
                  <a:srgbClr val="002060"/>
                </a:solidFill>
                <a:latin typeface="Bierstadt" panose="020B0004020202020204" pitchFamily="34" charset="0"/>
              </a:rPr>
              <a:t>“changing” </a:t>
            </a:r>
            <a:r>
              <a:rPr lang="en-US" sz="2600" dirty="0">
                <a:solidFill>
                  <a:srgbClr val="002060"/>
                </a:solidFill>
                <a:latin typeface="Bierstadt" panose="020B0004020202020204" pitchFamily="34" charset="0"/>
              </a:rPr>
              <a:t>update tokens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b="1" dirty="0">
                <a:solidFill>
                  <a:srgbClr val="002060"/>
                </a:solidFill>
                <a:latin typeface="Bierstadt" panose="020B0004020202020204" pitchFamily="34" charset="0"/>
              </a:rPr>
              <a:t>Mainly Support Single-User Settings 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Bierstadt" panose="020B0004020202020204" pitchFamily="34" charset="0"/>
              </a:rPr>
              <a:t>Writer = Reader = Secret-Key Owner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Bierstadt" panose="020B0004020202020204" pitchFamily="34" charset="0"/>
              </a:rPr>
              <a:t>Fails for contributive applications</a:t>
            </a:r>
          </a:p>
        </p:txBody>
      </p:sp>
      <p:pic>
        <p:nvPicPr>
          <p:cNvPr id="4" name="Picture 3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234D8BA1-5878-10C9-B91B-4B52F9EAD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8" y="1419626"/>
            <a:ext cx="593137" cy="593137"/>
          </a:xfrm>
          <a:prstGeom prst="rect">
            <a:avLst/>
          </a:prstGeom>
        </p:spPr>
      </p:pic>
      <p:pic>
        <p:nvPicPr>
          <p:cNvPr id="6" name="Picture 5" descr="A red x on a black background&#10;&#10;AI-generated content may be incorrect.">
            <a:extLst>
              <a:ext uri="{FF2B5EF4-FFF2-40B4-BE49-F238E27FC236}">
                <a16:creationId xmlns:a16="http://schemas.microsoft.com/office/drawing/2014/main" id="{7114B50A-9760-6695-A06F-B0FB46682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02" y="4272882"/>
            <a:ext cx="713536" cy="713536"/>
          </a:xfrm>
          <a:prstGeom prst="rect">
            <a:avLst/>
          </a:prstGeom>
        </p:spPr>
      </p:pic>
      <p:pic>
        <p:nvPicPr>
          <p:cNvPr id="5" name="Picture 4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5E2D00BD-E9E7-DFF2-F67B-3BA684810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7" y="2846254"/>
            <a:ext cx="593137" cy="593137"/>
          </a:xfrm>
          <a:prstGeom prst="rect">
            <a:avLst/>
          </a:prstGeom>
        </p:spPr>
      </p:pic>
      <p:pic>
        <p:nvPicPr>
          <p:cNvPr id="7" name="Picture 6" descr="A cartoon of a child in a blue and white dress&#10;&#10;Description automatically generated">
            <a:extLst>
              <a:ext uri="{FF2B5EF4-FFF2-40B4-BE49-F238E27FC236}">
                <a16:creationId xmlns:a16="http://schemas.microsoft.com/office/drawing/2014/main" id="{236C2BA5-5EF1-0B3A-ADFA-1E04C23D5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321" y="1628005"/>
            <a:ext cx="680357" cy="1227771"/>
          </a:xfrm>
          <a:prstGeom prst="rect">
            <a:avLst/>
          </a:prstGeom>
        </p:spPr>
      </p:pic>
      <p:pic>
        <p:nvPicPr>
          <p:cNvPr id="8" name="Picture 7" descr="A blue symbol with a key&#10;&#10;Description automatically generated">
            <a:extLst>
              <a:ext uri="{FF2B5EF4-FFF2-40B4-BE49-F238E27FC236}">
                <a16:creationId xmlns:a16="http://schemas.microsoft.com/office/drawing/2014/main" id="{D1D0EE7E-D2A6-4665-184E-0412A2A93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4872" y="1697774"/>
            <a:ext cx="1148480" cy="11484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CB8CF0-7EDB-B774-06A4-70E7F158846D}"/>
              </a:ext>
            </a:extLst>
          </p:cNvPr>
          <p:cNvCxnSpPr/>
          <p:nvPr/>
        </p:nvCxnSpPr>
        <p:spPr>
          <a:xfrm>
            <a:off x="8109802" y="2295338"/>
            <a:ext cx="2242457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magnifying glass with a key&#10;&#10;Description automatically generated">
            <a:extLst>
              <a:ext uri="{FF2B5EF4-FFF2-40B4-BE49-F238E27FC236}">
                <a16:creationId xmlns:a16="http://schemas.microsoft.com/office/drawing/2014/main" id="{AA19667A-20C5-9920-AF14-2E00D10AD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819" y="1521755"/>
            <a:ext cx="680358" cy="680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EFA213-7338-E285-6F58-0062A0070B77}"/>
              </a:ext>
            </a:extLst>
          </p:cNvPr>
          <p:cNvSpPr txBox="1"/>
          <p:nvPr/>
        </p:nvSpPr>
        <p:spPr>
          <a:xfrm>
            <a:off x="8918068" y="2417864"/>
            <a:ext cx="69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ierstadt" panose="020B0004020202020204" pitchFamily="34" charset="0"/>
              </a:rPr>
              <a:t>“</a:t>
            </a: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bill</a:t>
            </a:r>
            <a:r>
              <a:rPr lang="en-US" dirty="0">
                <a:latin typeface="Bierstadt" panose="020B0004020202020204" pitchFamily="34" charset="0"/>
              </a:rPr>
              <a:t>”</a:t>
            </a:r>
          </a:p>
        </p:txBody>
      </p:sp>
      <p:pic>
        <p:nvPicPr>
          <p:cNvPr id="12" name="Picture 11" descr="A blue envelope with a white card inside&#10;&#10;Description automatically generated">
            <a:extLst>
              <a:ext uri="{FF2B5EF4-FFF2-40B4-BE49-F238E27FC236}">
                <a16:creationId xmlns:a16="http://schemas.microsoft.com/office/drawing/2014/main" id="{05D77E9C-8F53-AC06-7CED-CA4CF2BCE0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8192" y="230769"/>
            <a:ext cx="314140" cy="314140"/>
          </a:xfrm>
          <a:prstGeom prst="rect">
            <a:avLst/>
          </a:prstGeom>
        </p:spPr>
      </p:pic>
      <p:pic>
        <p:nvPicPr>
          <p:cNvPr id="13" name="Picture 12" descr="A black envelope in a red circle&#10;&#10;Description automatically generated">
            <a:extLst>
              <a:ext uri="{FF2B5EF4-FFF2-40B4-BE49-F238E27FC236}">
                <a16:creationId xmlns:a16="http://schemas.microsoft.com/office/drawing/2014/main" id="{5BF0002C-C99D-243F-0164-FDAB030FC4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0426" y="272242"/>
            <a:ext cx="290010" cy="290010"/>
          </a:xfrm>
          <a:prstGeom prst="rect">
            <a:avLst/>
          </a:prstGeom>
        </p:spPr>
      </p:pic>
      <p:pic>
        <p:nvPicPr>
          <p:cNvPr id="14" name="Picture 13" descr="A white envelope on a green circle&#10;&#10;Description automatically generated">
            <a:extLst>
              <a:ext uri="{FF2B5EF4-FFF2-40B4-BE49-F238E27FC236}">
                <a16:creationId xmlns:a16="http://schemas.microsoft.com/office/drawing/2014/main" id="{501481C4-D21D-9C01-0561-F60AC51C53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0594" y="1132610"/>
            <a:ext cx="357412" cy="357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36C948-3A4E-37F8-F5B9-1E0CAA04FEA5}"/>
              </a:ext>
            </a:extLst>
          </p:cNvPr>
          <p:cNvSpPr txBox="1"/>
          <p:nvPr/>
        </p:nvSpPr>
        <p:spPr>
          <a:xfrm>
            <a:off x="9624110" y="243161"/>
            <a:ext cx="547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ierstadt" panose="020B0004020202020204" pitchFamily="34" charset="0"/>
              </a:rPr>
              <a:t>buy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746787-723F-DFD8-7176-F19F021ED95D}"/>
              </a:ext>
            </a:extLst>
          </p:cNvPr>
          <p:cNvSpPr txBox="1"/>
          <p:nvPr/>
        </p:nvSpPr>
        <p:spPr>
          <a:xfrm>
            <a:off x="9655145" y="698720"/>
            <a:ext cx="48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Bierstadt" panose="020B0004020202020204" pitchFamily="34" charset="0"/>
              </a:rPr>
              <a:t>tax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63BE4-1B0C-3EEB-46BB-CE798D3A5807}"/>
              </a:ext>
            </a:extLst>
          </p:cNvPr>
          <p:cNvSpPr txBox="1"/>
          <p:nvPr/>
        </p:nvSpPr>
        <p:spPr>
          <a:xfrm>
            <a:off x="9663974" y="1147067"/>
            <a:ext cx="48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Bierstadt" panose="020B0004020202020204" pitchFamily="34" charset="0"/>
              </a:rPr>
              <a:t>bill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A72085-79FA-3664-0C3F-8DC6BC986A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352" y="2128236"/>
            <a:ext cx="288614" cy="28861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3B0B25-F77B-F274-AAC1-237E62058EFB}"/>
              </a:ext>
            </a:extLst>
          </p:cNvPr>
          <p:cNvCxnSpPr>
            <a:cxnSpLocks/>
          </p:cNvCxnSpPr>
          <p:nvPr/>
        </p:nvCxnSpPr>
        <p:spPr>
          <a:xfrm>
            <a:off x="10711116" y="415256"/>
            <a:ext cx="18316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urple envelope with a white background&#10;&#10;Description automatically generated">
            <a:extLst>
              <a:ext uri="{FF2B5EF4-FFF2-40B4-BE49-F238E27FC236}">
                <a16:creationId xmlns:a16="http://schemas.microsoft.com/office/drawing/2014/main" id="{CED04818-17CA-58DE-9087-DC6A3F00F4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66087" y="730702"/>
            <a:ext cx="269938" cy="269938"/>
          </a:xfrm>
          <a:prstGeom prst="rect">
            <a:avLst/>
          </a:prstGeom>
        </p:spPr>
      </p:pic>
      <p:pic>
        <p:nvPicPr>
          <p:cNvPr id="22" name="Picture 21" descr="A close-up of a purple square button&#10;&#10;Description automatically generated">
            <a:extLst>
              <a:ext uri="{FF2B5EF4-FFF2-40B4-BE49-F238E27FC236}">
                <a16:creationId xmlns:a16="http://schemas.microsoft.com/office/drawing/2014/main" id="{FD86310B-0B55-3B80-4463-8BDD4072C2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72696" y="710540"/>
            <a:ext cx="299636" cy="31026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95C351-2256-59C1-FDE8-D435F34985D2}"/>
              </a:ext>
            </a:extLst>
          </p:cNvPr>
          <p:cNvCxnSpPr>
            <a:cxnSpLocks/>
          </p:cNvCxnSpPr>
          <p:nvPr/>
        </p:nvCxnSpPr>
        <p:spPr>
          <a:xfrm>
            <a:off x="10728276" y="880255"/>
            <a:ext cx="183168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urple envelope with a white background&#10;&#10;Description automatically generated">
            <a:extLst>
              <a:ext uri="{FF2B5EF4-FFF2-40B4-BE49-F238E27FC236}">
                <a16:creationId xmlns:a16="http://schemas.microsoft.com/office/drawing/2014/main" id="{F9F59086-50A1-A9BC-45BB-4225F3C7C7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01132" y="684540"/>
            <a:ext cx="362260" cy="36226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28237E1-7B41-A3B8-7B3B-29E6130EE465}"/>
              </a:ext>
            </a:extLst>
          </p:cNvPr>
          <p:cNvCxnSpPr>
            <a:cxnSpLocks/>
          </p:cNvCxnSpPr>
          <p:nvPr/>
        </p:nvCxnSpPr>
        <p:spPr>
          <a:xfrm>
            <a:off x="11337774" y="875502"/>
            <a:ext cx="183168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A148B26-6B91-CA90-BE9E-EF3457EE3814}"/>
              </a:ext>
            </a:extLst>
          </p:cNvPr>
          <p:cNvSpPr/>
          <p:nvPr/>
        </p:nvSpPr>
        <p:spPr>
          <a:xfrm>
            <a:off x="9695297" y="257498"/>
            <a:ext cx="404083" cy="3138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CF0D62-676C-24DF-05AD-E37BC01A98D5}"/>
              </a:ext>
            </a:extLst>
          </p:cNvPr>
          <p:cNvSpPr/>
          <p:nvPr/>
        </p:nvSpPr>
        <p:spPr>
          <a:xfrm>
            <a:off x="9691721" y="709409"/>
            <a:ext cx="404083" cy="31389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FD7FEA-D153-F54A-4FA5-D478177BC0F4}"/>
              </a:ext>
            </a:extLst>
          </p:cNvPr>
          <p:cNvSpPr/>
          <p:nvPr/>
        </p:nvSpPr>
        <p:spPr>
          <a:xfrm>
            <a:off x="9695297" y="1166980"/>
            <a:ext cx="404083" cy="3138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A8F4D6-2DF6-D9F4-583F-8C39258DAD26}"/>
              </a:ext>
            </a:extLst>
          </p:cNvPr>
          <p:cNvSpPr txBox="1"/>
          <p:nvPr/>
        </p:nvSpPr>
        <p:spPr>
          <a:xfrm>
            <a:off x="10077516" y="233829"/>
            <a:ext cx="25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C4F1A4-27CA-8696-83BE-22F8FE255D31}"/>
              </a:ext>
            </a:extLst>
          </p:cNvPr>
          <p:cNvSpPr txBox="1"/>
          <p:nvPr/>
        </p:nvSpPr>
        <p:spPr>
          <a:xfrm>
            <a:off x="10092254" y="679826"/>
            <a:ext cx="25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D2194D-C833-503E-97D2-9A5C1443856F}"/>
              </a:ext>
            </a:extLst>
          </p:cNvPr>
          <p:cNvSpPr txBox="1"/>
          <p:nvPr/>
        </p:nvSpPr>
        <p:spPr>
          <a:xfrm>
            <a:off x="10087230" y="1127796"/>
            <a:ext cx="25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: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01151DB-C13D-4726-D690-2E7AEDDCF5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73763" y="3283276"/>
            <a:ext cx="1550697" cy="1550697"/>
          </a:xfrm>
          <a:prstGeom prst="rect">
            <a:avLst/>
          </a:prstGeom>
        </p:spPr>
      </p:pic>
      <p:pic>
        <p:nvPicPr>
          <p:cNvPr id="37" name="Picture 36" descr="A yellow key with a blue tag&#10;&#10;Description automatically generated">
            <a:extLst>
              <a:ext uri="{FF2B5EF4-FFF2-40B4-BE49-F238E27FC236}">
                <a16:creationId xmlns:a16="http://schemas.microsoft.com/office/drawing/2014/main" id="{96DD3350-53D2-C39B-A33F-710722E6D8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04628" y="5296418"/>
            <a:ext cx="527398" cy="527398"/>
          </a:xfrm>
          <a:prstGeom prst="rect">
            <a:avLst/>
          </a:prstGeom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B8CEECCC-9270-1995-58BB-803A5BF58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1" t="16923" r="18842"/>
          <a:stretch/>
        </p:blipFill>
        <p:spPr bwMode="auto">
          <a:xfrm>
            <a:off x="7913528" y="5471810"/>
            <a:ext cx="561447" cy="75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BC6C21F-5CD8-5448-B46A-6E7D4E7F3BF2}"/>
              </a:ext>
            </a:extLst>
          </p:cNvPr>
          <p:cNvCxnSpPr>
            <a:cxnSpLocks/>
          </p:cNvCxnSpPr>
          <p:nvPr/>
        </p:nvCxnSpPr>
        <p:spPr>
          <a:xfrm>
            <a:off x="8610757" y="5918221"/>
            <a:ext cx="1777063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yellow cylinder with a lock&#10;&#10;Description automatically generated">
            <a:extLst>
              <a:ext uri="{FF2B5EF4-FFF2-40B4-BE49-F238E27FC236}">
                <a16:creationId xmlns:a16="http://schemas.microsoft.com/office/drawing/2014/main" id="{D03899F8-0305-1491-9420-13FB3753C4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94215" y="5197025"/>
            <a:ext cx="1335903" cy="1422400"/>
          </a:xfrm>
          <a:prstGeom prst="rect">
            <a:avLst/>
          </a:prstGeom>
        </p:spPr>
      </p:pic>
      <p:pic>
        <p:nvPicPr>
          <p:cNvPr id="41" name="Picture 40" descr="A red and black silhouette of a person in a hat and hood with a computer&#10;&#10;Description automatically generated">
            <a:extLst>
              <a:ext uri="{FF2B5EF4-FFF2-40B4-BE49-F238E27FC236}">
                <a16:creationId xmlns:a16="http://schemas.microsoft.com/office/drawing/2014/main" id="{BC3A1302-93E2-84E1-51B5-29BABB9ADE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07770" y="5637692"/>
            <a:ext cx="474603" cy="629761"/>
          </a:xfrm>
          <a:prstGeom prst="rect">
            <a:avLst/>
          </a:prstGeom>
        </p:spPr>
      </p:pic>
      <p:pic>
        <p:nvPicPr>
          <p:cNvPr id="42" name="Picture 41" descr="A computer screen with a phone and gear&#10;&#10;Description automatically generated">
            <a:extLst>
              <a:ext uri="{FF2B5EF4-FFF2-40B4-BE49-F238E27FC236}">
                <a16:creationId xmlns:a16="http://schemas.microsoft.com/office/drawing/2014/main" id="{03ECC435-8047-D35F-3858-37E0810B83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27470" y="2719464"/>
            <a:ext cx="1532962" cy="93955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FE63CBA-9F7C-9E53-5792-8FF30F3C638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35858" y="4125782"/>
            <a:ext cx="1079438" cy="1079438"/>
          </a:xfrm>
          <a:prstGeom prst="rect">
            <a:avLst/>
          </a:prstGeom>
        </p:spPr>
      </p:pic>
      <p:pic>
        <p:nvPicPr>
          <p:cNvPr id="45" name="Picture 44" descr="A lock and key on a black background&#10;&#10;Description automatically generated">
            <a:extLst>
              <a:ext uri="{FF2B5EF4-FFF2-40B4-BE49-F238E27FC236}">
                <a16:creationId xmlns:a16="http://schemas.microsoft.com/office/drawing/2014/main" id="{7DB2A04E-B9CA-C338-2F22-8B1DF11E0F7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06341" y="4319278"/>
            <a:ext cx="597076" cy="626441"/>
          </a:xfrm>
          <a:prstGeom prst="rect">
            <a:avLst/>
          </a:prstGeom>
        </p:spPr>
      </p:pic>
      <p:pic>
        <p:nvPicPr>
          <p:cNvPr id="46" name="Picture 45" descr="A book with a magnifying glass&#10;&#10;Description automatically generated">
            <a:extLst>
              <a:ext uri="{FF2B5EF4-FFF2-40B4-BE49-F238E27FC236}">
                <a16:creationId xmlns:a16="http://schemas.microsoft.com/office/drawing/2014/main" id="{A1AA680D-48FE-5953-2056-9B577B786DD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67070" y="1158226"/>
            <a:ext cx="939557" cy="9395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2CB35FA-8D3B-6E11-41B7-BBF62454A49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64189" y="5690190"/>
            <a:ext cx="1079438" cy="107943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2E090E3-B37E-1634-3BD5-13AB220F1A1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9883" y="5672206"/>
            <a:ext cx="939558" cy="93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26" grpId="0" animBg="1"/>
      <p:bldP spid="27" grpId="0" animBg="1"/>
      <p:bldP spid="28" grpId="0" animBg="1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378C8-4348-A65B-25B8-CFE591CF2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F8A2-A52F-F7DD-6DD7-6365EFB36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13" y="-6920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Representative SE Notions: PKSE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88448-52EA-0BAB-4BA0-107739BCF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043" y="1245704"/>
            <a:ext cx="10579136" cy="539964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002060"/>
                </a:solidFill>
                <a:latin typeface="Bierstadt" panose="020B0004020202020204" pitchFamily="34" charset="0"/>
              </a:rPr>
              <a:t>Multi-Writer Support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No secret-key distribution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No synchronous communication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002060"/>
                </a:solidFill>
                <a:latin typeface="Bierstadt" panose="020B0004020202020204" pitchFamily="34" charset="0"/>
              </a:rPr>
              <a:t>Linear Search Complexity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Obstacle to build joint search index without shared secret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and coordination between reader and writers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002060"/>
                </a:solidFill>
                <a:latin typeface="Bierstadt" panose="020B0004020202020204" pitchFamily="34" charset="0"/>
              </a:rPr>
              <a:t>Lack of Forward Privacy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Bierstadt" panose="020B0004020202020204" pitchFamily="34" charset="0"/>
              </a:rPr>
              <a:t>Writers don’t know any search states to change update tokens</a:t>
            </a:r>
          </a:p>
        </p:txBody>
      </p:sp>
      <p:pic>
        <p:nvPicPr>
          <p:cNvPr id="7" name="Picture 6" descr="A red x on a black background&#10;&#10;AI-generated content may be incorrect.">
            <a:extLst>
              <a:ext uri="{FF2B5EF4-FFF2-40B4-BE49-F238E27FC236}">
                <a16:creationId xmlns:a16="http://schemas.microsoft.com/office/drawing/2014/main" id="{EFCA23F2-BB87-1086-51D6-EEAF57264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77" y="3341592"/>
            <a:ext cx="713536" cy="713536"/>
          </a:xfrm>
          <a:prstGeom prst="rect">
            <a:avLst/>
          </a:prstGeom>
        </p:spPr>
      </p:pic>
      <p:pic>
        <p:nvPicPr>
          <p:cNvPr id="8" name="Picture 7" descr="A red x on a black background&#10;&#10;AI-generated content may be incorrect.">
            <a:extLst>
              <a:ext uri="{FF2B5EF4-FFF2-40B4-BE49-F238E27FC236}">
                <a16:creationId xmlns:a16="http://schemas.microsoft.com/office/drawing/2014/main" id="{86BFDF3C-1534-1864-075C-07B56D66C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77" y="5362770"/>
            <a:ext cx="713536" cy="713536"/>
          </a:xfrm>
          <a:prstGeom prst="rect">
            <a:avLst/>
          </a:prstGeom>
        </p:spPr>
      </p:pic>
      <p:pic>
        <p:nvPicPr>
          <p:cNvPr id="4" name="Picture 3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6EC83AC4-9C84-B631-0522-DC0AEFA15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46" y="1277678"/>
            <a:ext cx="593137" cy="593137"/>
          </a:xfrm>
          <a:prstGeom prst="rect">
            <a:avLst/>
          </a:prstGeom>
        </p:spPr>
      </p:pic>
      <p:pic>
        <p:nvPicPr>
          <p:cNvPr id="5" name="Picture 4" descr="A group of people with different colored shirts&#10;&#10;Description automatically generated">
            <a:extLst>
              <a:ext uri="{FF2B5EF4-FFF2-40B4-BE49-F238E27FC236}">
                <a16:creationId xmlns:a16="http://schemas.microsoft.com/office/drawing/2014/main" id="{63394D96-6B89-493E-63CB-931AEDA5A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102" y="913533"/>
            <a:ext cx="1321426" cy="1321426"/>
          </a:xfrm>
          <a:prstGeom prst="rect">
            <a:avLst/>
          </a:prstGeom>
        </p:spPr>
      </p:pic>
      <p:pic>
        <p:nvPicPr>
          <p:cNvPr id="6" name="Picture 5" descr="A shield with a lock and a warning sign&#10;&#10;Description automatically generated">
            <a:extLst>
              <a:ext uri="{FF2B5EF4-FFF2-40B4-BE49-F238E27FC236}">
                <a16:creationId xmlns:a16="http://schemas.microsoft.com/office/drawing/2014/main" id="{DFD8C9C8-FD7B-94D6-9985-B931A7545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377" y="5246508"/>
            <a:ext cx="762145" cy="762145"/>
          </a:xfrm>
          <a:prstGeom prst="rect">
            <a:avLst/>
          </a:prstGeom>
        </p:spPr>
      </p:pic>
      <p:pic>
        <p:nvPicPr>
          <p:cNvPr id="9" name="Picture 8" descr="A white envelope with red lines coming out of it&#10;&#10;Description automatically generated">
            <a:extLst>
              <a:ext uri="{FF2B5EF4-FFF2-40B4-BE49-F238E27FC236}">
                <a16:creationId xmlns:a16="http://schemas.microsoft.com/office/drawing/2014/main" id="{46278204-E861-09E7-E99C-FAA72FD2A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369" y="1473184"/>
            <a:ext cx="4765040" cy="1725920"/>
          </a:xfrm>
          <a:prstGeom prst="rect">
            <a:avLst/>
          </a:prstGeom>
        </p:spPr>
      </p:pic>
      <p:pic>
        <p:nvPicPr>
          <p:cNvPr id="10" name="Picture 9" descr="A lock and key on a black background&#10;&#10;Description automatically generated">
            <a:extLst>
              <a:ext uri="{FF2B5EF4-FFF2-40B4-BE49-F238E27FC236}">
                <a16:creationId xmlns:a16="http://schemas.microsoft.com/office/drawing/2014/main" id="{ECF79932-667F-CA18-FAC5-2A127E0E1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4369" y="1198075"/>
            <a:ext cx="597076" cy="626441"/>
          </a:xfrm>
          <a:prstGeom prst="rect">
            <a:avLst/>
          </a:prstGeom>
        </p:spPr>
      </p:pic>
      <p:pic>
        <p:nvPicPr>
          <p:cNvPr id="11" name="Picture 10" descr="A blue lock with two pink keys&#10;&#10;Description automatically generated">
            <a:extLst>
              <a:ext uri="{FF2B5EF4-FFF2-40B4-BE49-F238E27FC236}">
                <a16:creationId xmlns:a16="http://schemas.microsoft.com/office/drawing/2014/main" id="{67DAE60B-6773-8993-47C9-E7AAC42353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0669" y="1201347"/>
            <a:ext cx="626441" cy="626441"/>
          </a:xfrm>
          <a:prstGeom prst="rect">
            <a:avLst/>
          </a:prstGeom>
        </p:spPr>
      </p:pic>
      <p:pic>
        <p:nvPicPr>
          <p:cNvPr id="12" name="Picture 11" descr="A yellow lock with a black background&#10;&#10;Description automatically generated">
            <a:extLst>
              <a:ext uri="{FF2B5EF4-FFF2-40B4-BE49-F238E27FC236}">
                <a16:creationId xmlns:a16="http://schemas.microsoft.com/office/drawing/2014/main" id="{F13E7DCA-627E-89CA-2699-E8710F9CF2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6673" y="1716747"/>
            <a:ext cx="626442" cy="626442"/>
          </a:xfrm>
          <a:prstGeom prst="rect">
            <a:avLst/>
          </a:prstGeom>
        </p:spPr>
      </p:pic>
      <p:pic>
        <p:nvPicPr>
          <p:cNvPr id="23" name="Picture 22" descr="A colorful meter with different faces&#10;&#10;Description automatically generated">
            <a:extLst>
              <a:ext uri="{FF2B5EF4-FFF2-40B4-BE49-F238E27FC236}">
                <a16:creationId xmlns:a16="http://schemas.microsoft.com/office/drawing/2014/main" id="{27E15262-09AD-325B-8C3C-A0B4BE4D3E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0965" y="3108249"/>
            <a:ext cx="1843404" cy="1106041"/>
          </a:xfrm>
          <a:prstGeom prst="rect">
            <a:avLst/>
          </a:prstGeom>
        </p:spPr>
      </p:pic>
      <p:pic>
        <p:nvPicPr>
          <p:cNvPr id="25" name="Picture 24" descr="A couple of people holding up puzzle pieces&#10;&#10;AI-generated content may be incorrect.">
            <a:extLst>
              <a:ext uri="{FF2B5EF4-FFF2-40B4-BE49-F238E27FC236}">
                <a16:creationId xmlns:a16="http://schemas.microsoft.com/office/drawing/2014/main" id="{17A5A7B1-8DC6-E756-AC3C-BF864FEBEC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3369" y="2747238"/>
            <a:ext cx="1444549" cy="1444549"/>
          </a:xfrm>
          <a:prstGeom prst="rect">
            <a:avLst/>
          </a:prstGeom>
        </p:spPr>
      </p:pic>
      <p:pic>
        <p:nvPicPr>
          <p:cNvPr id="26" name="Picture 25" descr="A red and black computer&#10;&#10;Description automatically generated">
            <a:extLst>
              <a:ext uri="{FF2B5EF4-FFF2-40B4-BE49-F238E27FC236}">
                <a16:creationId xmlns:a16="http://schemas.microsoft.com/office/drawing/2014/main" id="{67BFBD58-6E27-301F-3DD0-7FCAFF08F7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46887" y="5103892"/>
            <a:ext cx="730573" cy="730573"/>
          </a:xfrm>
          <a:prstGeom prst="rect">
            <a:avLst/>
          </a:prstGeom>
        </p:spPr>
      </p:pic>
      <p:pic>
        <p:nvPicPr>
          <p:cNvPr id="27" name="Picture 26" descr="A syringe with a needle&#10;&#10;Description automatically generated">
            <a:extLst>
              <a:ext uri="{FF2B5EF4-FFF2-40B4-BE49-F238E27FC236}">
                <a16:creationId xmlns:a16="http://schemas.microsoft.com/office/drawing/2014/main" id="{F13720EE-3A19-044D-6CE1-919E66DE44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082431" y="4921156"/>
            <a:ext cx="857188" cy="857188"/>
          </a:xfrm>
          <a:prstGeom prst="rect">
            <a:avLst/>
          </a:prstGeom>
        </p:spPr>
      </p:pic>
      <p:pic>
        <p:nvPicPr>
          <p:cNvPr id="28" name="Picture 27" descr="A computer bug on a file&#10;&#10;Description automatically generated">
            <a:extLst>
              <a:ext uri="{FF2B5EF4-FFF2-40B4-BE49-F238E27FC236}">
                <a16:creationId xmlns:a16="http://schemas.microsoft.com/office/drawing/2014/main" id="{F38E95EC-96AC-CD8A-4844-16704B17D3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20913" y="4632458"/>
            <a:ext cx="418707" cy="418707"/>
          </a:xfrm>
          <a:prstGeom prst="rect">
            <a:avLst/>
          </a:prstGeom>
        </p:spPr>
      </p:pic>
      <p:pic>
        <p:nvPicPr>
          <p:cNvPr id="29" name="Picture 28" descr="A blue bug on a paper&#10;&#10;Description automatically generated">
            <a:extLst>
              <a:ext uri="{FF2B5EF4-FFF2-40B4-BE49-F238E27FC236}">
                <a16:creationId xmlns:a16="http://schemas.microsoft.com/office/drawing/2014/main" id="{5CE56A41-FC5C-0C18-FCCC-36CAD4BDD8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75896" y="5126770"/>
            <a:ext cx="418707" cy="418707"/>
          </a:xfrm>
          <a:prstGeom prst="rect">
            <a:avLst/>
          </a:prstGeom>
        </p:spPr>
      </p:pic>
      <p:pic>
        <p:nvPicPr>
          <p:cNvPr id="30" name="Picture 29" descr="A purple round object with a key&#10;&#10;Description automatically generated">
            <a:extLst>
              <a:ext uri="{FF2B5EF4-FFF2-40B4-BE49-F238E27FC236}">
                <a16:creationId xmlns:a16="http://schemas.microsoft.com/office/drawing/2014/main" id="{F70D3200-89E3-FE0A-FC44-9CD7712D6A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62630" y="5689826"/>
            <a:ext cx="772959" cy="772959"/>
          </a:xfrm>
          <a:prstGeom prst="rect">
            <a:avLst/>
          </a:prstGeom>
        </p:spPr>
      </p:pic>
      <p:pic>
        <p:nvPicPr>
          <p:cNvPr id="31" name="Picture 30" descr="A blue drop of water with a red virus inside&#10;&#10;Description automatically generated">
            <a:extLst>
              <a:ext uri="{FF2B5EF4-FFF2-40B4-BE49-F238E27FC236}">
                <a16:creationId xmlns:a16="http://schemas.microsoft.com/office/drawing/2014/main" id="{0B6F87B3-A1F1-A631-6EF0-353657A5212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28403" y="5751092"/>
            <a:ext cx="501491" cy="501491"/>
          </a:xfrm>
          <a:prstGeom prst="rect">
            <a:avLst/>
          </a:prstGeom>
        </p:spPr>
      </p:pic>
      <p:pic>
        <p:nvPicPr>
          <p:cNvPr id="32" name="Picture 31" descr="A person in a suit holding his hand to his face&#10;&#10;Description automatically generated">
            <a:extLst>
              <a:ext uri="{FF2B5EF4-FFF2-40B4-BE49-F238E27FC236}">
                <a16:creationId xmlns:a16="http://schemas.microsoft.com/office/drawing/2014/main" id="{A0A9DD34-9FBA-0838-B5C1-A6AD710232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54794" y="4764562"/>
            <a:ext cx="736709" cy="1394797"/>
          </a:xfrm>
          <a:prstGeom prst="rect">
            <a:avLst/>
          </a:prstGeom>
        </p:spPr>
      </p:pic>
      <p:pic>
        <p:nvPicPr>
          <p:cNvPr id="33" name="Picture 32" descr="A blue line drawing of a server&#10;&#10;Description automatically generated">
            <a:extLst>
              <a:ext uri="{FF2B5EF4-FFF2-40B4-BE49-F238E27FC236}">
                <a16:creationId xmlns:a16="http://schemas.microsoft.com/office/drawing/2014/main" id="{99B781A7-9BAC-34FB-35F2-849C5CFA6DC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20228" y="5107318"/>
            <a:ext cx="1144722" cy="1144722"/>
          </a:xfrm>
          <a:prstGeom prst="rect">
            <a:avLst/>
          </a:prstGeom>
        </p:spPr>
      </p:pic>
      <p:pic>
        <p:nvPicPr>
          <p:cNvPr id="34" name="Picture 33" descr="A group of colorful question marks&#10;&#10;Description automatically generated">
            <a:extLst>
              <a:ext uri="{FF2B5EF4-FFF2-40B4-BE49-F238E27FC236}">
                <a16:creationId xmlns:a16="http://schemas.microsoft.com/office/drawing/2014/main" id="{677EB916-8F6B-CB1B-656A-DCB3CDEAC6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5537" y="4559467"/>
            <a:ext cx="550439" cy="550439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DD03A9E-F400-0875-01B0-4C0739EECABA}"/>
              </a:ext>
            </a:extLst>
          </p:cNvPr>
          <p:cNvCxnSpPr>
            <a:cxnSpLocks/>
            <a:endCxn id="33" idx="3"/>
          </p:cNvCxnSpPr>
          <p:nvPr/>
        </p:nvCxnSpPr>
        <p:spPr>
          <a:xfrm flipH="1">
            <a:off x="6964950" y="5679679"/>
            <a:ext cx="1538419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76F568-F28C-83C8-3101-90D82DAAB7F8}"/>
              </a:ext>
            </a:extLst>
          </p:cNvPr>
          <p:cNvSpPr txBox="1"/>
          <p:nvPr/>
        </p:nvSpPr>
        <p:spPr>
          <a:xfrm>
            <a:off x="6910658" y="5402680"/>
            <a:ext cx="172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Bierstadt" panose="020B0004020202020204" pitchFamily="34" charset="0"/>
              </a:rPr>
              <a:t>Has search happened?</a:t>
            </a:r>
          </a:p>
        </p:txBody>
      </p:sp>
      <p:pic>
        <p:nvPicPr>
          <p:cNvPr id="45" name="Picture 44" descr="A diagram of a document&#10;&#10;AI-generated content may be incorrect.">
            <a:extLst>
              <a:ext uri="{FF2B5EF4-FFF2-40B4-BE49-F238E27FC236}">
                <a16:creationId xmlns:a16="http://schemas.microsoft.com/office/drawing/2014/main" id="{D819C79B-B454-0F47-464D-C71DD2B58E4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53546" y="128097"/>
            <a:ext cx="2370633" cy="909662"/>
          </a:xfrm>
          <a:prstGeom prst="rect">
            <a:avLst/>
          </a:prstGeom>
        </p:spPr>
      </p:pic>
      <p:pic>
        <p:nvPicPr>
          <p:cNvPr id="13" name="Picture 12" descr="A hand holding a yellow triangle with a red exclamation mark&#10;&#10;Description automatically generated">
            <a:extLst>
              <a:ext uri="{FF2B5EF4-FFF2-40B4-BE49-F238E27FC236}">
                <a16:creationId xmlns:a16="http://schemas.microsoft.com/office/drawing/2014/main" id="{86E99E5A-2840-F38F-C4B8-48DE763D668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02085" y="3367437"/>
            <a:ext cx="985036" cy="9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CBA5A-3196-D01A-CF68-C642F1EC3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B8D0-D6B6-B89A-B401-64D65719B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78" y="-10099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Towards the Best of Both Worlds: Hybrid 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C686EC-6513-3930-776A-A3663EB2BB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46398" y="1627923"/>
                <a:ext cx="10515600" cy="5188689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b="1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Sublinear Search Complexity: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Bierstadt" panose="020B00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: active keywords set,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 number of updates on target keyword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2400" dirty="0">
                  <a:solidFill>
                    <a:srgbClr val="002060"/>
                  </a:solidFill>
                  <a:latin typeface="Bierstadt" panose="020B00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Sublinear in database size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b="1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Forward Privacy: </a:t>
                </a:r>
                <a:r>
                  <a:rPr lang="en-US" sz="2400" dirty="0">
                    <a:solidFill>
                      <a:srgbClr val="C00000"/>
                    </a:solidFill>
                    <a:latin typeface="Bierstadt" panose="020B0004020202020204" pitchFamily="34" charset="0"/>
                  </a:rPr>
                  <a:t>Epoch-Based Approach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A search token is invalid for updates at future epochs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b="1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Multi-Writer Support: </a:t>
                </a:r>
                <a:r>
                  <a:rPr lang="en-US" sz="2400" dirty="0">
                    <a:solidFill>
                      <a:srgbClr val="C00000"/>
                    </a:solidFill>
                    <a:latin typeface="Bierstadt" panose="020B0004020202020204" pitchFamily="34" charset="0"/>
                  </a:rPr>
                  <a:t>ID-Coupling Key-Aggregate Encryption (ICKAE)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Only need reader public key to encrypt, only cloud server is online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Each writer independently updates, no synchronization with reader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C686EC-6513-3930-776A-A3663EB2BB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6398" y="1627923"/>
                <a:ext cx="10515600" cy="5188689"/>
              </a:xfrm>
              <a:blipFill>
                <a:blip r:embed="rId3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81E8E95B-FAA4-A331-3017-855C09F5C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61" y="1627923"/>
            <a:ext cx="593137" cy="593137"/>
          </a:xfrm>
          <a:prstGeom prst="rect">
            <a:avLst/>
          </a:prstGeom>
        </p:spPr>
      </p:pic>
      <p:pic>
        <p:nvPicPr>
          <p:cNvPr id="8" name="Picture 7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E92B0EEA-4FFB-D834-13C3-3942F6507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61" y="3540563"/>
            <a:ext cx="593137" cy="593137"/>
          </a:xfrm>
          <a:prstGeom prst="rect">
            <a:avLst/>
          </a:prstGeom>
        </p:spPr>
      </p:pic>
      <p:pic>
        <p:nvPicPr>
          <p:cNvPr id="9" name="Picture 8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14431344-C7C3-58AA-D60A-E8ADB3FB2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60" y="4848565"/>
            <a:ext cx="593137" cy="593137"/>
          </a:xfrm>
          <a:prstGeom prst="rect">
            <a:avLst/>
          </a:prstGeom>
        </p:spPr>
      </p:pic>
      <p:pic>
        <p:nvPicPr>
          <p:cNvPr id="5" name="Picture 4" descr="A yellow medal with blue ribbons&#10;&#10;AI-generated content may be incorrect.">
            <a:extLst>
              <a:ext uri="{FF2B5EF4-FFF2-40B4-BE49-F238E27FC236}">
                <a16:creationId xmlns:a16="http://schemas.microsoft.com/office/drawing/2014/main" id="{140CC50D-9577-8458-CF13-FCD487D09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4207" y="671144"/>
            <a:ext cx="1648326" cy="1648326"/>
          </a:xfrm>
          <a:prstGeom prst="rect">
            <a:avLst/>
          </a:prstGeom>
        </p:spPr>
      </p:pic>
      <p:pic>
        <p:nvPicPr>
          <p:cNvPr id="4" name="Picture 3" descr="A hand holding a light bulb&#10;&#10;Description automatically generated">
            <a:extLst>
              <a:ext uri="{FF2B5EF4-FFF2-40B4-BE49-F238E27FC236}">
                <a16:creationId xmlns:a16="http://schemas.microsoft.com/office/drawing/2014/main" id="{ED8C0E90-B3A8-E172-C2A4-7FF0D1CDE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530" y="5549933"/>
            <a:ext cx="1267691" cy="1267691"/>
          </a:xfrm>
          <a:prstGeom prst="rect">
            <a:avLst/>
          </a:prstGeom>
        </p:spPr>
      </p:pic>
      <p:pic>
        <p:nvPicPr>
          <p:cNvPr id="6" name="Content Placeholder 4" descr="A gear with arrows around it&#10;&#10;Description automatically generated">
            <a:extLst>
              <a:ext uri="{FF2B5EF4-FFF2-40B4-BE49-F238E27FC236}">
                <a16:creationId xmlns:a16="http://schemas.microsoft.com/office/drawing/2014/main" id="{E6C78CE5-25D0-B309-7DFF-711097D4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15" y="5761317"/>
            <a:ext cx="1042046" cy="1042046"/>
          </a:xfrm>
          <a:prstGeom prst="rect">
            <a:avLst/>
          </a:prstGeom>
        </p:spPr>
      </p:pic>
      <p:pic>
        <p:nvPicPr>
          <p:cNvPr id="14" name="Picture 13" descr="A hand holding a lightning bolt&#10;&#10;Description automatically generated">
            <a:extLst>
              <a:ext uri="{FF2B5EF4-FFF2-40B4-BE49-F238E27FC236}">
                <a16:creationId xmlns:a16="http://schemas.microsoft.com/office/drawing/2014/main" id="{A778CC98-327B-D915-94D7-2BA08AD8E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2837" y="1383907"/>
            <a:ext cx="927242" cy="927242"/>
          </a:xfrm>
          <a:prstGeom prst="rect">
            <a:avLst/>
          </a:prstGeom>
        </p:spPr>
      </p:pic>
      <p:pic>
        <p:nvPicPr>
          <p:cNvPr id="16" name="Picture 15" descr="A colorful circle with black background&#10;&#10;AI-generated content may be incorrect.">
            <a:extLst>
              <a:ext uri="{FF2B5EF4-FFF2-40B4-BE49-F238E27FC236}">
                <a16:creationId xmlns:a16="http://schemas.microsoft.com/office/drawing/2014/main" id="{CCFB75E6-1A90-4E53-5984-E49493FACA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3752" y="1051779"/>
            <a:ext cx="1267691" cy="1267691"/>
          </a:xfrm>
          <a:prstGeom prst="rect">
            <a:avLst/>
          </a:prstGeom>
        </p:spPr>
      </p:pic>
      <p:pic>
        <p:nvPicPr>
          <p:cNvPr id="21" name="Picture 20" descr="A group of colorful keys&#10;&#10;AI-generated content may be incorrect.">
            <a:extLst>
              <a:ext uri="{FF2B5EF4-FFF2-40B4-BE49-F238E27FC236}">
                <a16:creationId xmlns:a16="http://schemas.microsoft.com/office/drawing/2014/main" id="{F5A37629-AD3B-74C5-6133-C43A3C2D2A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6408" y="4133700"/>
            <a:ext cx="593138" cy="781104"/>
          </a:xfrm>
          <a:prstGeom prst="rect">
            <a:avLst/>
          </a:prstGeom>
        </p:spPr>
      </p:pic>
      <p:pic>
        <p:nvPicPr>
          <p:cNvPr id="15" name="Picture 14" descr="A diagram of a document&#10;&#10;AI-generated content may be incorrect.">
            <a:extLst>
              <a:ext uri="{FF2B5EF4-FFF2-40B4-BE49-F238E27FC236}">
                <a16:creationId xmlns:a16="http://schemas.microsoft.com/office/drawing/2014/main" id="{D0F7966C-D27B-BE7B-BD9A-21E7AFCCD3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2939" y="2910556"/>
            <a:ext cx="3683236" cy="1197744"/>
          </a:xfrm>
          <a:prstGeom prst="rect">
            <a:avLst/>
          </a:prstGeom>
        </p:spPr>
      </p:pic>
      <p:pic>
        <p:nvPicPr>
          <p:cNvPr id="18" name="Picture 17" descr="A person in a hoodie with a computer&#10;&#10;Description automatically generated">
            <a:extLst>
              <a:ext uri="{FF2B5EF4-FFF2-40B4-BE49-F238E27FC236}">
                <a16:creationId xmlns:a16="http://schemas.microsoft.com/office/drawing/2014/main" id="{71F2D1F8-BCE0-1E2C-2040-B92A4EC116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29127" y="4251238"/>
            <a:ext cx="731362" cy="962960"/>
          </a:xfrm>
          <a:prstGeom prst="rect">
            <a:avLst/>
          </a:prstGeom>
        </p:spPr>
      </p:pic>
      <p:pic>
        <p:nvPicPr>
          <p:cNvPr id="19" name="Picture 18" descr="A yellow question mark and a black background&#10;&#10;Description automatically generated">
            <a:extLst>
              <a:ext uri="{FF2B5EF4-FFF2-40B4-BE49-F238E27FC236}">
                <a16:creationId xmlns:a16="http://schemas.microsoft.com/office/drawing/2014/main" id="{1D4AD0AD-E4EA-6AD8-D689-238430A4D3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01952" y="4273090"/>
            <a:ext cx="501491" cy="501491"/>
          </a:xfrm>
          <a:prstGeom prst="rect">
            <a:avLst/>
          </a:prstGeom>
        </p:spPr>
      </p:pic>
      <p:pic>
        <p:nvPicPr>
          <p:cNvPr id="20" name="Picture 19" descr="A blue folder with a lock on it&#10;&#10;Description automatically generated">
            <a:extLst>
              <a:ext uri="{FF2B5EF4-FFF2-40B4-BE49-F238E27FC236}">
                <a16:creationId xmlns:a16="http://schemas.microsoft.com/office/drawing/2014/main" id="{E760E7BA-5E2C-24A8-E8B0-0ADE1974CB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29127" y="3209656"/>
            <a:ext cx="645729" cy="645729"/>
          </a:xfrm>
          <a:prstGeom prst="rect">
            <a:avLst/>
          </a:prstGeom>
        </p:spPr>
      </p:pic>
      <p:pic>
        <p:nvPicPr>
          <p:cNvPr id="22" name="Picture 21" descr="A hand holding a bar with two circles and a cross&#10;&#10;Description automatically generated">
            <a:extLst>
              <a:ext uri="{FF2B5EF4-FFF2-40B4-BE49-F238E27FC236}">
                <a16:creationId xmlns:a16="http://schemas.microsoft.com/office/drawing/2014/main" id="{759EC631-8C41-777F-7243-3BCF74BB00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36680" y="5966612"/>
            <a:ext cx="777527" cy="777527"/>
          </a:xfrm>
          <a:prstGeom prst="rect">
            <a:avLst/>
          </a:prstGeom>
        </p:spPr>
      </p:pic>
      <p:pic>
        <p:nvPicPr>
          <p:cNvPr id="13" name="Picture 12" descr="A blue object with black background&#10;&#10;AI-generated content may be incorrect.">
            <a:extLst>
              <a:ext uri="{FF2B5EF4-FFF2-40B4-BE49-F238E27FC236}">
                <a16:creationId xmlns:a16="http://schemas.microsoft.com/office/drawing/2014/main" id="{342F9105-7BCA-638E-A9D6-B1EB0C9E78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45493" y="2837876"/>
            <a:ext cx="799231" cy="799231"/>
          </a:xfrm>
          <a:prstGeom prst="rect">
            <a:avLst/>
          </a:prstGeom>
        </p:spPr>
      </p:pic>
      <p:pic>
        <p:nvPicPr>
          <p:cNvPr id="23" name="Picture 22" descr="A logo on a circle&#10;&#10;AI-generated content may be incorrect.">
            <a:extLst>
              <a:ext uri="{FF2B5EF4-FFF2-40B4-BE49-F238E27FC236}">
                <a16:creationId xmlns:a16="http://schemas.microsoft.com/office/drawing/2014/main" id="{88A11092-8FC6-0EA8-2D48-C962F19389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03870" y="2945788"/>
            <a:ext cx="583408" cy="583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269ED5-0AD8-9B39-F3D5-4C709B2DC082}"/>
              </a:ext>
            </a:extLst>
          </p:cNvPr>
          <p:cNvSpPr txBox="1"/>
          <p:nvPr/>
        </p:nvSpPr>
        <p:spPr>
          <a:xfrm>
            <a:off x="504539" y="1051779"/>
            <a:ext cx="7726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ierstadt" panose="020B0004020202020204" pitchFamily="34" charset="0"/>
              </a:rPr>
              <a:t>Advantages of Hybrid Searchable Encryption (HSE):</a:t>
            </a:r>
          </a:p>
        </p:txBody>
      </p:sp>
      <p:pic>
        <p:nvPicPr>
          <p:cNvPr id="12" name="Picture 11" descr="A key with a circuit board in the center&#10;&#10;AI-generated content may be incorrect.">
            <a:extLst>
              <a:ext uri="{FF2B5EF4-FFF2-40B4-BE49-F238E27FC236}">
                <a16:creationId xmlns:a16="http://schemas.microsoft.com/office/drawing/2014/main" id="{D8FED93D-5CA1-7CA4-AE75-02D7325587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82935" y="5304274"/>
            <a:ext cx="609600" cy="609600"/>
          </a:xfrm>
          <a:prstGeom prst="rect">
            <a:avLst/>
          </a:prstGeom>
        </p:spPr>
      </p:pic>
      <p:pic>
        <p:nvPicPr>
          <p:cNvPr id="24" name="Picture 23" descr="A key and eye with a cross&#10;&#10;AI-generated content may be incorrect.">
            <a:extLst>
              <a:ext uri="{FF2B5EF4-FFF2-40B4-BE49-F238E27FC236}">
                <a16:creationId xmlns:a16="http://schemas.microsoft.com/office/drawing/2014/main" id="{71649CBF-D08D-68D9-D2EF-967ECF45F5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14440" y="5388391"/>
            <a:ext cx="520981" cy="520981"/>
          </a:xfrm>
          <a:prstGeom prst="rect">
            <a:avLst/>
          </a:prstGeom>
        </p:spPr>
      </p:pic>
      <p:pic>
        <p:nvPicPr>
          <p:cNvPr id="26" name="Picture 25" descr="A clock with arrows pointing to the left&#10;&#10;AI-generated content may be incorrect.">
            <a:extLst>
              <a:ext uri="{FF2B5EF4-FFF2-40B4-BE49-F238E27FC236}">
                <a16:creationId xmlns:a16="http://schemas.microsoft.com/office/drawing/2014/main" id="{E3322E45-39A2-0B9D-F691-5B0F048984C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22897" y="4139278"/>
            <a:ext cx="781105" cy="7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7F6CC-266D-8DF3-C3EB-E879C24F1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D509-CF31-2283-F860-86CC09D2E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91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Shortcomings of State-of-the-Art HSE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220AC-44CC-843C-AB28-82CB37FBB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91" y="1094874"/>
            <a:ext cx="10515600" cy="576312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ierstadt" panose="020B0004020202020204" pitchFamily="34" charset="0"/>
              </a:rPr>
              <a:t>Vulnerable</a:t>
            </a: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 to </a:t>
            </a:r>
            <a:r>
              <a:rPr lang="en-US" sz="2400" b="1" dirty="0">
                <a:solidFill>
                  <a:srgbClr val="002060"/>
                </a:solidFill>
                <a:latin typeface="Bierstadt" panose="020B0004020202020204" pitchFamily="34" charset="0"/>
              </a:rPr>
              <a:t>keyword-guessing</a:t>
            </a: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 (dictionary) attacks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Bierstadt" panose="020B00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Bierstadt" panose="020B00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Bierstadt" panose="020B00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ierstadt" panose="020B0004020202020204" pitchFamily="34" charset="0"/>
              </a:rPr>
              <a:t>Search complexity </a:t>
            </a: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is </a:t>
            </a:r>
            <a:r>
              <a:rPr lang="en-US" sz="2400" b="1" dirty="0">
                <a:solidFill>
                  <a:srgbClr val="002060"/>
                </a:solidFill>
                <a:latin typeface="Bierstadt" panose="020B0004020202020204" pitchFamily="34" charset="0"/>
              </a:rPr>
              <a:t>linear</a:t>
            </a: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 in keyword set size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Bierstadt" panose="020B00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Bierstadt" panose="020B00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600" b="1" dirty="0">
              <a:solidFill>
                <a:srgbClr val="002060"/>
              </a:solidFill>
              <a:latin typeface="Bierstadt" panose="020B00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Bierstadt" panose="020B0004020202020204" pitchFamily="34" charset="0"/>
              </a:rPr>
              <a:t>Significant</a:t>
            </a: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 user </a:t>
            </a:r>
            <a:r>
              <a:rPr lang="en-US" sz="2400" b="1" dirty="0">
                <a:solidFill>
                  <a:srgbClr val="002060"/>
                </a:solidFill>
                <a:latin typeface="Bierstadt" panose="020B0004020202020204" pitchFamily="34" charset="0"/>
              </a:rPr>
              <a:t>overhead</a:t>
            </a: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 to ensure forward privacy</a:t>
            </a:r>
          </a:p>
        </p:txBody>
      </p:sp>
      <p:pic>
        <p:nvPicPr>
          <p:cNvPr id="10" name="Picture 9" descr="A computer tower with many buttons&#10;&#10;Description automatically generated">
            <a:extLst>
              <a:ext uri="{FF2B5EF4-FFF2-40B4-BE49-F238E27FC236}">
                <a16:creationId xmlns:a16="http://schemas.microsoft.com/office/drawing/2014/main" id="{BDD0B22A-2275-6FBA-765D-992DF59A2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94" y="2029875"/>
            <a:ext cx="1276656" cy="1276656"/>
          </a:xfrm>
          <a:prstGeom prst="rect">
            <a:avLst/>
          </a:prstGeom>
        </p:spPr>
      </p:pic>
      <p:pic>
        <p:nvPicPr>
          <p:cNvPr id="11" name="Picture 20" descr="Related image">
            <a:extLst>
              <a:ext uri="{FF2B5EF4-FFF2-40B4-BE49-F238E27FC236}">
                <a16:creationId xmlns:a16="http://schemas.microsoft.com/office/drawing/2014/main" id="{4F022E92-3FE2-D1CC-EA04-D15569C03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6923" r="18841"/>
          <a:stretch/>
        </p:blipFill>
        <p:spPr bwMode="auto">
          <a:xfrm>
            <a:off x="847933" y="2262428"/>
            <a:ext cx="687540" cy="9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E484A1-7081-BEA1-5FB7-BBC4BE5C86B9}"/>
              </a:ext>
            </a:extLst>
          </p:cNvPr>
          <p:cNvCxnSpPr>
            <a:cxnSpLocks/>
          </p:cNvCxnSpPr>
          <p:nvPr/>
        </p:nvCxnSpPr>
        <p:spPr>
          <a:xfrm>
            <a:off x="1624935" y="2728433"/>
            <a:ext cx="3157326" cy="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yellow key with a blue tag&#10;&#10;Description automatically generated">
            <a:extLst>
              <a:ext uri="{FF2B5EF4-FFF2-40B4-BE49-F238E27FC236}">
                <a16:creationId xmlns:a16="http://schemas.microsoft.com/office/drawing/2014/main" id="{8CA73A9F-C054-BCCA-AD7C-20B458A3E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2586" y="2156605"/>
            <a:ext cx="584136" cy="584136"/>
          </a:xfrm>
          <a:prstGeom prst="rect">
            <a:avLst/>
          </a:prstGeom>
        </p:spPr>
      </p:pic>
      <p:pic>
        <p:nvPicPr>
          <p:cNvPr id="14" name="Picture 13" descr="A cartoon of a human ear with a skull in the middle&#10;&#10;Description automatically generated">
            <a:extLst>
              <a:ext uri="{FF2B5EF4-FFF2-40B4-BE49-F238E27FC236}">
                <a16:creationId xmlns:a16="http://schemas.microsoft.com/office/drawing/2014/main" id="{AE34C573-82B3-2F0F-E8F7-CD9F6B9E4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258" y="2814061"/>
            <a:ext cx="564791" cy="56479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D4E950-4EAF-34DB-E267-7B2ECC91C2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62" y="2629867"/>
            <a:ext cx="1197001" cy="1292760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AF43E9B1-713D-5AA9-82D9-F85060BB9E02}"/>
              </a:ext>
            </a:extLst>
          </p:cNvPr>
          <p:cNvSpPr/>
          <p:nvPr/>
        </p:nvSpPr>
        <p:spPr>
          <a:xfrm>
            <a:off x="3311730" y="1761339"/>
            <a:ext cx="803791" cy="574406"/>
          </a:xfrm>
          <a:prstGeom prst="wedgeEllipseCallou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Bierstadt" panose="020B0004020202020204" pitchFamily="34" charset="0"/>
              </a:rPr>
              <a:t>?</a:t>
            </a:r>
          </a:p>
        </p:txBody>
      </p:sp>
      <p:pic>
        <p:nvPicPr>
          <p:cNvPr id="17" name="Picture 16" descr="Devil - Free smileys icons">
            <a:extLst>
              <a:ext uri="{FF2B5EF4-FFF2-40B4-BE49-F238E27FC236}">
                <a16:creationId xmlns:a16="http://schemas.microsoft.com/office/drawing/2014/main" id="{EAB11D28-D28B-3492-F228-3BAB3ACEC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04" y="2549070"/>
            <a:ext cx="440397" cy="4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yellow folder with a lock&#10;&#10;Description automatically generated">
            <a:extLst>
              <a:ext uri="{FF2B5EF4-FFF2-40B4-BE49-F238E27FC236}">
                <a16:creationId xmlns:a16="http://schemas.microsoft.com/office/drawing/2014/main" id="{92453934-0588-E525-6D7A-72A403D4E0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777" y="2279463"/>
            <a:ext cx="1091041" cy="1091041"/>
          </a:xfrm>
          <a:prstGeom prst="rect">
            <a:avLst/>
          </a:prstGeom>
        </p:spPr>
      </p:pic>
      <p:pic>
        <p:nvPicPr>
          <p:cNvPr id="29" name="Picture 28" descr="A cloud with a lock and a person in it&#10;&#10;Description automatically generated">
            <a:extLst>
              <a:ext uri="{FF2B5EF4-FFF2-40B4-BE49-F238E27FC236}">
                <a16:creationId xmlns:a16="http://schemas.microsoft.com/office/drawing/2014/main" id="{D6E6F357-ED40-A8EA-D82F-346949E210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35889" y="5694260"/>
            <a:ext cx="914401" cy="91440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5451C7-4425-E2BC-060A-8384D295EF8D}"/>
              </a:ext>
            </a:extLst>
          </p:cNvPr>
          <p:cNvCxnSpPr/>
          <p:nvPr/>
        </p:nvCxnSpPr>
        <p:spPr>
          <a:xfrm>
            <a:off x="9176836" y="1990705"/>
            <a:ext cx="878670" cy="5775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50C6E86-108E-D417-8EA4-265773043647}"/>
              </a:ext>
            </a:extLst>
          </p:cNvPr>
          <p:cNvCxnSpPr/>
          <p:nvPr/>
        </p:nvCxnSpPr>
        <p:spPr>
          <a:xfrm>
            <a:off x="9161159" y="2880703"/>
            <a:ext cx="89434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0A7BD1A-9D68-F0B2-2A57-DA5B9D28EB7C}"/>
              </a:ext>
            </a:extLst>
          </p:cNvPr>
          <p:cNvCxnSpPr>
            <a:cxnSpLocks/>
          </p:cNvCxnSpPr>
          <p:nvPr/>
        </p:nvCxnSpPr>
        <p:spPr>
          <a:xfrm flipV="1">
            <a:off x="9321580" y="3181832"/>
            <a:ext cx="733926" cy="5534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air of swords crossed&#10;&#10;Description automatically generated">
            <a:extLst>
              <a:ext uri="{FF2B5EF4-FFF2-40B4-BE49-F238E27FC236}">
                <a16:creationId xmlns:a16="http://schemas.microsoft.com/office/drawing/2014/main" id="{82C6F9E2-48EA-B446-5A94-47E9F20092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9414119" y="2472233"/>
            <a:ext cx="394855" cy="394855"/>
          </a:xfrm>
          <a:prstGeom prst="rect">
            <a:avLst/>
          </a:prstGeom>
        </p:spPr>
      </p:pic>
      <p:pic>
        <p:nvPicPr>
          <p:cNvPr id="25" name="Picture 24" descr="A cartoon of a sword&#10;&#10;Description automatically generated">
            <a:extLst>
              <a:ext uri="{FF2B5EF4-FFF2-40B4-BE49-F238E27FC236}">
                <a16:creationId xmlns:a16="http://schemas.microsoft.com/office/drawing/2014/main" id="{EEB4F031-D726-C0D1-5115-E4E55246E6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39355" y="1882087"/>
            <a:ext cx="366860" cy="366860"/>
          </a:xfrm>
          <a:prstGeom prst="rect">
            <a:avLst/>
          </a:prstGeom>
        </p:spPr>
      </p:pic>
      <p:pic>
        <p:nvPicPr>
          <p:cNvPr id="26" name="Picture 25" descr="A cartoon of a sword&#10;&#10;Description automatically generated">
            <a:extLst>
              <a:ext uri="{FF2B5EF4-FFF2-40B4-BE49-F238E27FC236}">
                <a16:creationId xmlns:a16="http://schemas.microsoft.com/office/drawing/2014/main" id="{681A3BBA-F921-5039-0285-6588C3E487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06317" y="2987842"/>
            <a:ext cx="420999" cy="420999"/>
          </a:xfrm>
          <a:prstGeom prst="rect">
            <a:avLst/>
          </a:prstGeom>
        </p:spPr>
      </p:pic>
      <p:pic>
        <p:nvPicPr>
          <p:cNvPr id="27" name="Picture 26" descr="A red devil face with a devil tail and black text&#10;&#10;Description automatically generated">
            <a:extLst>
              <a:ext uri="{FF2B5EF4-FFF2-40B4-BE49-F238E27FC236}">
                <a16:creationId xmlns:a16="http://schemas.microsoft.com/office/drawing/2014/main" id="{A927F9E2-E44A-D44C-157F-CD7A769E7F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27446" y="1633561"/>
            <a:ext cx="1680525" cy="175165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161073D-7D78-3A38-6169-C41094EA829E}"/>
              </a:ext>
            </a:extLst>
          </p:cNvPr>
          <p:cNvSpPr/>
          <p:nvPr/>
        </p:nvSpPr>
        <p:spPr>
          <a:xfrm>
            <a:off x="10810848" y="2395193"/>
            <a:ext cx="1204332" cy="1027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graph with an arrow pointing down&#10;&#10;AI-generated content may be incorrect.">
            <a:extLst>
              <a:ext uri="{FF2B5EF4-FFF2-40B4-BE49-F238E27FC236}">
                <a16:creationId xmlns:a16="http://schemas.microsoft.com/office/drawing/2014/main" id="{D41EB94F-5DE2-6AB4-5AAC-48FB5EC089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03897" y="4174112"/>
            <a:ext cx="1379839" cy="1379839"/>
          </a:xfrm>
          <a:prstGeom prst="rect">
            <a:avLst/>
          </a:prstGeom>
        </p:spPr>
      </p:pic>
      <p:pic>
        <p:nvPicPr>
          <p:cNvPr id="33" name="Picture 32" descr="A gauge and a sad face&#10;&#10;AI-generated content may be incorrect.">
            <a:extLst>
              <a:ext uri="{FF2B5EF4-FFF2-40B4-BE49-F238E27FC236}">
                <a16:creationId xmlns:a16="http://schemas.microsoft.com/office/drawing/2014/main" id="{22C7D4B3-96BE-A477-9A81-D60810863D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30553" y="5365521"/>
            <a:ext cx="1379839" cy="1379839"/>
          </a:xfrm>
          <a:prstGeom prst="rect">
            <a:avLst/>
          </a:prstGeom>
        </p:spPr>
      </p:pic>
      <p:pic>
        <p:nvPicPr>
          <p:cNvPr id="34" name="Picture 33" descr="A blue line drawing of a broken shield with a lock and a warning sign&#10;&#10;Description automatically generated">
            <a:extLst>
              <a:ext uri="{FF2B5EF4-FFF2-40B4-BE49-F238E27FC236}">
                <a16:creationId xmlns:a16="http://schemas.microsoft.com/office/drawing/2014/main" id="{90F4D0C7-A8AB-EF79-5CD6-66793390E8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05141" y="5711456"/>
            <a:ext cx="914400" cy="9144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6672E40-3C1B-3150-59BC-737D892E04B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66655" y="60880"/>
            <a:ext cx="1374003" cy="137400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2620E8-C0B2-D5BC-5A7C-4BEE99BA0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160229"/>
              </p:ext>
            </p:extLst>
          </p:nvPr>
        </p:nvGraphicFramePr>
        <p:xfrm>
          <a:off x="1618760" y="4329135"/>
          <a:ext cx="2553491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0979">
                  <a:extLst>
                    <a:ext uri="{9D8B030D-6E8A-4147-A177-3AD203B41FA5}">
                      <a16:colId xmlns:a16="http://schemas.microsoft.com/office/drawing/2014/main" val="2844627352"/>
                    </a:ext>
                  </a:extLst>
                </a:gridCol>
                <a:gridCol w="1952512">
                  <a:extLst>
                    <a:ext uri="{9D8B030D-6E8A-4147-A177-3AD203B41FA5}">
                      <a16:colId xmlns:a16="http://schemas.microsoft.com/office/drawing/2014/main" val="3871894235"/>
                    </a:ext>
                  </a:extLst>
                </a:gridCol>
              </a:tblGrid>
              <a:tr h="197383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Bierstadt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  <a:latin typeface="Bierstadt" panose="020B0004020202020204" pitchFamily="34" charset="0"/>
                        </a:rPr>
                        <a:t>“IEEE S&amp;P”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0870215"/>
                  </a:ext>
                </a:extLst>
              </a:tr>
              <a:tr h="197383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Bierstadt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/>
                          </a:solidFill>
                          <a:latin typeface="Bierstadt" panose="020B0004020202020204" pitchFamily="34" charset="0"/>
                        </a:rPr>
                        <a:t>“Oakland”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7788313"/>
                  </a:ext>
                </a:extLst>
              </a:tr>
              <a:tr h="197383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Bierstadt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Bierstadt" panose="020B0004020202020204" pitchFamily="34" charset="0"/>
                        </a:rPr>
                        <a:t>“California”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2776185"/>
                  </a:ext>
                </a:extLst>
              </a:tr>
              <a:tr h="197383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Bierstadt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50"/>
                          </a:solidFill>
                          <a:latin typeface="Bierstadt" panose="020B0004020202020204" pitchFamily="34" charset="0"/>
                        </a:rPr>
                        <a:t>“”San Francisco”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7516403"/>
                  </a:ext>
                </a:extLst>
              </a:tr>
              <a:tr h="197383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Bierstadt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ierstadt" panose="020B0004020202020204" pitchFamily="34" charset="0"/>
                        </a:rPr>
                        <a:t>“Hermes”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0483114"/>
                  </a:ext>
                </a:extLst>
              </a:tr>
            </a:tbl>
          </a:graphicData>
        </a:graphic>
      </p:graphicFrame>
      <p:pic>
        <p:nvPicPr>
          <p:cNvPr id="5" name="Picture 4" descr="A blue key with a tag&#10;&#10;Description automatically generated">
            <a:extLst>
              <a:ext uri="{FF2B5EF4-FFF2-40B4-BE49-F238E27FC236}">
                <a16:creationId xmlns:a16="http://schemas.microsoft.com/office/drawing/2014/main" id="{51B2ADD9-B72D-4DB2-A613-AAF5D98A8CA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59894" y="4328981"/>
            <a:ext cx="323137" cy="323137"/>
          </a:xfrm>
          <a:prstGeom prst="rect">
            <a:avLst/>
          </a:prstGeom>
        </p:spPr>
      </p:pic>
      <p:pic>
        <p:nvPicPr>
          <p:cNvPr id="6" name="Picture 5" descr="A yellow key with a blue tag&#10;&#10;Description automatically generated">
            <a:extLst>
              <a:ext uri="{FF2B5EF4-FFF2-40B4-BE49-F238E27FC236}">
                <a16:creationId xmlns:a16="http://schemas.microsoft.com/office/drawing/2014/main" id="{76C8D7AC-3E0A-273A-B305-0197CD5A5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669" y="4677714"/>
            <a:ext cx="320040" cy="320040"/>
          </a:xfrm>
          <a:prstGeom prst="rect">
            <a:avLst/>
          </a:prstGeom>
        </p:spPr>
      </p:pic>
      <p:pic>
        <p:nvPicPr>
          <p:cNvPr id="7" name="Picture 6" descr="A white flowers on a purple background&#10;&#10;Description automatically generated">
            <a:extLst>
              <a:ext uri="{FF2B5EF4-FFF2-40B4-BE49-F238E27FC236}">
                <a16:creationId xmlns:a16="http://schemas.microsoft.com/office/drawing/2014/main" id="{0A1908DB-6BAF-9759-EB4C-87424FA1C76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8100000" flipH="1">
            <a:off x="1776308" y="5797365"/>
            <a:ext cx="274320" cy="84613"/>
          </a:xfrm>
          <a:prstGeom prst="rect">
            <a:avLst/>
          </a:prstGeom>
        </p:spPr>
      </p:pic>
      <p:pic>
        <p:nvPicPr>
          <p:cNvPr id="8" name="Picture 7" descr="A blue and green symbol with a check mark&#10;&#10;Description automatically generated">
            <a:extLst>
              <a:ext uri="{FF2B5EF4-FFF2-40B4-BE49-F238E27FC236}">
                <a16:creationId xmlns:a16="http://schemas.microsoft.com/office/drawing/2014/main" id="{3D03AB1D-9367-3B65-ECB9-8C9110C3C72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8900000">
            <a:off x="1783849" y="5454297"/>
            <a:ext cx="256105" cy="98395"/>
          </a:xfrm>
          <a:prstGeom prst="rect">
            <a:avLst/>
          </a:prstGeom>
        </p:spPr>
      </p:pic>
      <p:pic>
        <p:nvPicPr>
          <p:cNvPr id="9" name="Picture 8" descr="A red key with a keyhole&#10;&#10;Description automatically generated">
            <a:extLst>
              <a:ext uri="{FF2B5EF4-FFF2-40B4-BE49-F238E27FC236}">
                <a16:creationId xmlns:a16="http://schemas.microsoft.com/office/drawing/2014/main" id="{9DFE2AD7-C6E6-33B2-08C1-1D4CFC3B258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5400000" flipH="1">
            <a:off x="1797602" y="5052276"/>
            <a:ext cx="228600" cy="2286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028A1F-8CF3-4F3C-FB71-93C9778CC760}"/>
              </a:ext>
            </a:extLst>
          </p:cNvPr>
          <p:cNvCxnSpPr/>
          <p:nvPr/>
        </p:nvCxnSpPr>
        <p:spPr>
          <a:xfrm>
            <a:off x="1069289" y="4495694"/>
            <a:ext cx="5494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236F459D-9097-2B4E-2449-1DC572211CE4}"/>
              </a:ext>
            </a:extLst>
          </p:cNvPr>
          <p:cNvCxnSpPr>
            <a:cxnSpLocks/>
            <a:endCxn id="4" idx="1"/>
          </p:cNvCxnSpPr>
          <p:nvPr/>
        </p:nvCxnSpPr>
        <p:spPr>
          <a:xfrm rot="16200000" flipH="1">
            <a:off x="1320493" y="4869068"/>
            <a:ext cx="378140" cy="218394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70400B0A-0FD6-A565-2BF8-5E836FA20FF8}"/>
              </a:ext>
            </a:extLst>
          </p:cNvPr>
          <p:cNvCxnSpPr>
            <a:cxnSpLocks/>
          </p:cNvCxnSpPr>
          <p:nvPr/>
        </p:nvCxnSpPr>
        <p:spPr>
          <a:xfrm>
            <a:off x="1178783" y="4493992"/>
            <a:ext cx="443807" cy="34031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30890BFF-7882-AA15-59D4-6BBA740B2DB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22521" y="5545873"/>
            <a:ext cx="369967" cy="214718"/>
          </a:xfrm>
          <a:prstGeom prst="bentConnector3">
            <a:avLst>
              <a:gd name="adj1" fmla="val 9873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A yellow key with a blue tag&#10;&#10;Description automatically generated">
            <a:extLst>
              <a:ext uri="{FF2B5EF4-FFF2-40B4-BE49-F238E27FC236}">
                <a16:creationId xmlns:a16="http://schemas.microsoft.com/office/drawing/2014/main" id="{03FC7A6F-3CB7-D268-5428-D4FDF492C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26" y="4322209"/>
            <a:ext cx="323137" cy="32313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3A4254-B44D-A732-C9E9-D996E6EA4BC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27293" y="4430654"/>
            <a:ext cx="1494542" cy="1494542"/>
          </a:xfrm>
          <a:prstGeom prst="rect">
            <a:avLst/>
          </a:prstGeom>
        </p:spPr>
      </p:pic>
      <p:pic>
        <p:nvPicPr>
          <p:cNvPr id="18" name="Picture 17" descr="A close-up of a balance scale&#10;&#10;Description automatically generated">
            <a:extLst>
              <a:ext uri="{FF2B5EF4-FFF2-40B4-BE49-F238E27FC236}">
                <a16:creationId xmlns:a16="http://schemas.microsoft.com/office/drawing/2014/main" id="{F4A95DE8-DADB-6DDB-4E17-83E8D7C59B0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88046" y="3565248"/>
            <a:ext cx="2584997" cy="1846426"/>
          </a:xfrm>
          <a:prstGeom prst="rect">
            <a:avLst/>
          </a:prstGeom>
        </p:spPr>
      </p:pic>
      <p:pic>
        <p:nvPicPr>
          <p:cNvPr id="32" name="Picture 31" descr="A cartoon of a person with a lock in his mouth&#10;&#10;Description automatically generated">
            <a:extLst>
              <a:ext uri="{FF2B5EF4-FFF2-40B4-BE49-F238E27FC236}">
                <a16:creationId xmlns:a16="http://schemas.microsoft.com/office/drawing/2014/main" id="{2E7DF2DF-C5EE-7E48-1B5C-0343FD36C25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003270" y="4221672"/>
            <a:ext cx="451751" cy="409841"/>
          </a:xfrm>
          <a:prstGeom prst="rect">
            <a:avLst/>
          </a:prstGeom>
        </p:spPr>
      </p:pic>
      <p:pic>
        <p:nvPicPr>
          <p:cNvPr id="37" name="Picture 36" descr="A speedometer with different colored faces&#10;&#10;Description automatically generated">
            <a:extLst>
              <a:ext uri="{FF2B5EF4-FFF2-40B4-BE49-F238E27FC236}">
                <a16:creationId xmlns:a16="http://schemas.microsoft.com/office/drawing/2014/main" id="{48763D1D-2495-2694-7496-E167DD5D531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480231" y="4424872"/>
            <a:ext cx="257932" cy="188861"/>
          </a:xfrm>
          <a:prstGeom prst="rect">
            <a:avLst/>
          </a:prstGeom>
        </p:spPr>
      </p:pic>
      <p:pic>
        <p:nvPicPr>
          <p:cNvPr id="47" name="Picture 46" descr="A computer with a lock on the screen&#10;&#10;Description automatically generated">
            <a:extLst>
              <a:ext uri="{FF2B5EF4-FFF2-40B4-BE49-F238E27FC236}">
                <a16:creationId xmlns:a16="http://schemas.microsoft.com/office/drawing/2014/main" id="{A77539E5-6C0D-2E50-8EBF-E1C7B6D43A7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90032" y="3963078"/>
            <a:ext cx="914400" cy="914400"/>
          </a:xfrm>
          <a:prstGeom prst="rect">
            <a:avLst/>
          </a:prstGeom>
        </p:spPr>
      </p:pic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A057F4F2-BED4-F679-D4F3-7685185B82C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34678" y="5232239"/>
            <a:ext cx="343767" cy="212440"/>
          </a:xfrm>
          <a:prstGeom prst="bentConnector3">
            <a:avLst>
              <a:gd name="adj1" fmla="val 100447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computer hacker with a hoodie and padlocks&#10;&#10;AI-generated content may be incorrect.">
            <a:extLst>
              <a:ext uri="{FF2B5EF4-FFF2-40B4-BE49-F238E27FC236}">
                <a16:creationId xmlns:a16="http://schemas.microsoft.com/office/drawing/2014/main" id="{63BA14EF-D704-7D66-0CFA-BAE24B50E4E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726812" y="1211865"/>
            <a:ext cx="1048854" cy="94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50E25-436A-2B03-3E28-3FD82D8FF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196B1-0B8E-830C-35C7-CAE1440B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04" y="-1093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System, Theat and Security Models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D59F5-1743-6A21-E2E4-F13305B44C17}"/>
              </a:ext>
            </a:extLst>
          </p:cNvPr>
          <p:cNvSpPr txBox="1"/>
          <p:nvPr/>
        </p:nvSpPr>
        <p:spPr>
          <a:xfrm>
            <a:off x="436904" y="1297050"/>
            <a:ext cx="711912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An </a:t>
            </a:r>
            <a:r>
              <a:rPr lang="en-US" sz="2400" i="1" dirty="0">
                <a:solidFill>
                  <a:srgbClr val="002060"/>
                </a:solidFill>
                <a:latin typeface="Bierstadt" panose="020B0004020202020204" pitchFamily="34" charset="0"/>
              </a:rPr>
              <a:t>honest</a:t>
            </a: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 reader who holds a public/private key pair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932CAA-BF7C-3106-AD91-814E9D5670F4}"/>
              </a:ext>
            </a:extLst>
          </p:cNvPr>
          <p:cNvSpPr txBox="1"/>
          <p:nvPr/>
        </p:nvSpPr>
        <p:spPr>
          <a:xfrm>
            <a:off x="436904" y="1961235"/>
            <a:ext cx="1092884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002060"/>
                </a:solidFill>
                <a:latin typeface="Bierstadt" panose="020B0004020202020204" pitchFamily="34" charset="0"/>
              </a:rPr>
              <a:t>Multiple</a:t>
            </a: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 writers, where each owns its independent database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87A083-F3A0-94DC-DE80-4573F3E19F9A}"/>
              </a:ext>
            </a:extLst>
          </p:cNvPr>
          <p:cNvSpPr txBox="1"/>
          <p:nvPr/>
        </p:nvSpPr>
        <p:spPr>
          <a:xfrm>
            <a:off x="436904" y="2630045"/>
            <a:ext cx="1050071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Bierstadt" panose="020B0004020202020204" pitchFamily="34" charset="0"/>
              </a:rPr>
              <a:t>A server that stores database of writers and executes queries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A7AB2A-8659-2E9A-80A9-5F3CFD476AD9}"/>
              </a:ext>
            </a:extLst>
          </p:cNvPr>
          <p:cNvSpPr txBox="1"/>
          <p:nvPr/>
        </p:nvSpPr>
        <p:spPr>
          <a:xfrm>
            <a:off x="337004" y="6074021"/>
            <a:ext cx="10254522" cy="55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solidFill>
                  <a:srgbClr val="FF0000"/>
                </a:solidFill>
                <a:latin typeface="Bierstadt" panose="020B0004020202020204" pitchFamily="34" charset="0"/>
                <a:cs typeface="Baghdad" pitchFamily="2" charset="-78"/>
              </a:rPr>
              <a:t>The server and some of the writers can be corrupt. The adversary is semi-honest</a:t>
            </a:r>
          </a:p>
        </p:txBody>
      </p:sp>
      <p:pic>
        <p:nvPicPr>
          <p:cNvPr id="30" name="Picture 29" descr="A cloud with arrows pointing to the side&#10;&#10;Description automatically generated">
            <a:extLst>
              <a:ext uri="{FF2B5EF4-FFF2-40B4-BE49-F238E27FC236}">
                <a16:creationId xmlns:a16="http://schemas.microsoft.com/office/drawing/2014/main" id="{9530DED9-2954-572B-E95B-4899A0DC6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44" y="3627792"/>
            <a:ext cx="7772400" cy="226480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5DF72-AFEE-D9A7-2FF3-2A5E0743CB2D}"/>
              </a:ext>
            </a:extLst>
          </p:cNvPr>
          <p:cNvGrpSpPr/>
          <p:nvPr/>
        </p:nvGrpSpPr>
        <p:grpSpPr>
          <a:xfrm>
            <a:off x="3876031" y="4316235"/>
            <a:ext cx="1376416" cy="1253011"/>
            <a:chOff x="8415903" y="469932"/>
            <a:chExt cx="1071327" cy="811395"/>
          </a:xfrm>
        </p:grpSpPr>
        <p:pic>
          <p:nvPicPr>
            <p:cNvPr id="32" name="Picture 3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C46ED222-B2EC-689E-C9C7-80E8636E1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415903" y="469932"/>
              <a:ext cx="811395" cy="811395"/>
            </a:xfrm>
            <a:prstGeom prst="rect">
              <a:avLst/>
            </a:prstGeom>
          </p:spPr>
        </p:pic>
        <p:pic>
          <p:nvPicPr>
            <p:cNvPr id="33" name="Picture 32" descr="Shape&#10;&#10;Description automatically generated">
              <a:extLst>
                <a:ext uri="{FF2B5EF4-FFF2-40B4-BE49-F238E27FC236}">
                  <a16:creationId xmlns:a16="http://schemas.microsoft.com/office/drawing/2014/main" id="{637F9E67-2CC0-136D-7034-A8694CDA8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7052" y="579044"/>
              <a:ext cx="480178" cy="548775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C69AF53-509D-6B9A-39DF-2C79611F5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035" y="4765197"/>
            <a:ext cx="484764" cy="484764"/>
          </a:xfrm>
          <a:prstGeom prst="rect">
            <a:avLst/>
          </a:prstGeom>
        </p:spPr>
      </p:pic>
      <p:pic>
        <p:nvPicPr>
          <p:cNvPr id="35" name="Picture 2" descr="Image result for evil icon png">
            <a:extLst>
              <a:ext uri="{FF2B5EF4-FFF2-40B4-BE49-F238E27FC236}">
                <a16:creationId xmlns:a16="http://schemas.microsoft.com/office/drawing/2014/main" id="{16F5C35F-48E5-9349-B445-3B006EBF8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89" y="3738581"/>
            <a:ext cx="508185" cy="52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evil icon png">
            <a:extLst>
              <a:ext uri="{FF2B5EF4-FFF2-40B4-BE49-F238E27FC236}">
                <a16:creationId xmlns:a16="http://schemas.microsoft.com/office/drawing/2014/main" id="{67D1FBFD-83BC-81F5-701E-BB4923A54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886" y="4508464"/>
            <a:ext cx="508185" cy="52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evil icon png">
            <a:extLst>
              <a:ext uri="{FF2B5EF4-FFF2-40B4-BE49-F238E27FC236}">
                <a16:creationId xmlns:a16="http://schemas.microsoft.com/office/drawing/2014/main" id="{39ACA3FC-BE14-D415-96D7-CE1AD61E7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155" y="5296519"/>
            <a:ext cx="508185" cy="52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omputer graphic of a cloud computing system&#10;&#10;Description automatically generated with medium confidence">
            <a:extLst>
              <a:ext uri="{FF2B5EF4-FFF2-40B4-BE49-F238E27FC236}">
                <a16:creationId xmlns:a16="http://schemas.microsoft.com/office/drawing/2014/main" id="{062F7C16-CBE7-8F57-32FC-C84096B28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3133" y="5089215"/>
            <a:ext cx="1606763" cy="1606763"/>
          </a:xfrm>
          <a:prstGeom prst="rect">
            <a:avLst/>
          </a:prstGeom>
        </p:spPr>
      </p:pic>
      <p:pic>
        <p:nvPicPr>
          <p:cNvPr id="4" name="Picture 3" descr="A computer and a computer with a skull and crossbones&#10;&#10;Description automatically generated">
            <a:extLst>
              <a:ext uri="{FF2B5EF4-FFF2-40B4-BE49-F238E27FC236}">
                <a16:creationId xmlns:a16="http://schemas.microsoft.com/office/drawing/2014/main" id="{692150C6-FCDD-7289-E53A-F6F9DD0AB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3255" y="48702"/>
            <a:ext cx="2777599" cy="835222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EA9E88-2B0D-269E-296D-3CBBC1DC0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77763" y="3968270"/>
            <a:ext cx="811395" cy="811395"/>
          </a:xfrm>
          <a:prstGeom prst="rect">
            <a:avLst/>
          </a:prstGeom>
        </p:spPr>
      </p:pic>
      <p:pic>
        <p:nvPicPr>
          <p:cNvPr id="8" name="Picture 4" descr="Database, db icon">
            <a:extLst>
              <a:ext uri="{FF2B5EF4-FFF2-40B4-BE49-F238E27FC236}">
                <a16:creationId xmlns:a16="http://schemas.microsoft.com/office/drawing/2014/main" id="{E591524B-E344-BD6A-86A7-EB3067A39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849" y="4080688"/>
            <a:ext cx="548775" cy="54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ed and black computer&#10;&#10;Description automatically generated">
            <a:extLst>
              <a:ext uri="{FF2B5EF4-FFF2-40B4-BE49-F238E27FC236}">
                <a16:creationId xmlns:a16="http://schemas.microsoft.com/office/drawing/2014/main" id="{3A25C789-8E9C-A3BF-F589-6C966F3EC8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1037" y="4167396"/>
            <a:ext cx="468312" cy="468312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CD8838A5-3FE1-F2A9-C977-807A1D311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1" t="16923" r="18842"/>
          <a:stretch/>
        </p:blipFill>
        <p:spPr bwMode="auto">
          <a:xfrm>
            <a:off x="10330737" y="1155542"/>
            <a:ext cx="711064" cy="9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30F06D-928B-1144-3FA7-A80982E6CC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7852" y="907176"/>
            <a:ext cx="1843342" cy="1128015"/>
          </a:xfrm>
          <a:prstGeom prst="rect">
            <a:avLst/>
          </a:prstGeom>
        </p:spPr>
      </p:pic>
      <p:pic>
        <p:nvPicPr>
          <p:cNvPr id="14" name="Picture 20" descr="Related image">
            <a:extLst>
              <a:ext uri="{FF2B5EF4-FFF2-40B4-BE49-F238E27FC236}">
                <a16:creationId xmlns:a16="http://schemas.microsoft.com/office/drawing/2014/main" id="{9753C74B-9F4C-D885-378A-F34CCCFBA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6923" r="18841"/>
          <a:stretch/>
        </p:blipFill>
        <p:spPr bwMode="auto">
          <a:xfrm>
            <a:off x="9418776" y="2648107"/>
            <a:ext cx="668872" cy="9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Related image">
            <a:extLst>
              <a:ext uri="{FF2B5EF4-FFF2-40B4-BE49-F238E27FC236}">
                <a16:creationId xmlns:a16="http://schemas.microsoft.com/office/drawing/2014/main" id="{77683997-D1F5-EC1C-7FAB-B161724E1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16923" r="18842"/>
          <a:stretch/>
        </p:blipFill>
        <p:spPr bwMode="auto">
          <a:xfrm>
            <a:off x="11310291" y="2648107"/>
            <a:ext cx="674419" cy="9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Related image">
            <a:extLst>
              <a:ext uri="{FF2B5EF4-FFF2-40B4-BE49-F238E27FC236}">
                <a16:creationId xmlns:a16="http://schemas.microsoft.com/office/drawing/2014/main" id="{8A683C97-DECB-D01C-0E3F-326942E7A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t="6456" r="17448"/>
          <a:stretch/>
        </p:blipFill>
        <p:spPr bwMode="auto">
          <a:xfrm>
            <a:off x="10381416" y="2644637"/>
            <a:ext cx="609706" cy="9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20FEB5BC-84DA-66A0-C258-254D7FBD64D9}"/>
              </a:ext>
            </a:extLst>
          </p:cNvPr>
          <p:cNvCxnSpPr>
            <a:stCxn id="14" idx="0"/>
            <a:endCxn id="10" idx="1"/>
          </p:cNvCxnSpPr>
          <p:nvPr/>
        </p:nvCxnSpPr>
        <p:spPr>
          <a:xfrm rot="5400000" flipH="1" flipV="1">
            <a:off x="9535722" y="1853093"/>
            <a:ext cx="1012505" cy="577525"/>
          </a:xfrm>
          <a:prstGeom prst="curved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3AD51BC1-45B0-7FBB-497E-88EDE20A0115}"/>
              </a:ext>
            </a:extLst>
          </p:cNvPr>
          <p:cNvCxnSpPr>
            <a:stCxn id="15" idx="0"/>
            <a:endCxn id="10" idx="3"/>
          </p:cNvCxnSpPr>
          <p:nvPr/>
        </p:nvCxnSpPr>
        <p:spPr>
          <a:xfrm rot="16200000" flipV="1">
            <a:off x="10838399" y="1839005"/>
            <a:ext cx="1012505" cy="605700"/>
          </a:xfrm>
          <a:prstGeom prst="curvedConnector2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CBF9AD4-BA26-BA8F-CB27-76757A103FDC}"/>
              </a:ext>
            </a:extLst>
          </p:cNvPr>
          <p:cNvCxnSpPr>
            <a:stCxn id="16" idx="0"/>
          </p:cNvCxnSpPr>
          <p:nvPr/>
        </p:nvCxnSpPr>
        <p:spPr>
          <a:xfrm flipV="1">
            <a:off x="10686269" y="2141855"/>
            <a:ext cx="0" cy="50278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black envelope in a red circle&#10;&#10;Description automatically generated">
            <a:extLst>
              <a:ext uri="{FF2B5EF4-FFF2-40B4-BE49-F238E27FC236}">
                <a16:creationId xmlns:a16="http://schemas.microsoft.com/office/drawing/2014/main" id="{DC8DB5A6-103F-FCF5-A82F-12932DA8DB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30441" y="2110408"/>
            <a:ext cx="290010" cy="290010"/>
          </a:xfrm>
          <a:prstGeom prst="rect">
            <a:avLst/>
          </a:prstGeom>
        </p:spPr>
      </p:pic>
      <p:pic>
        <p:nvPicPr>
          <p:cNvPr id="29" name="Picture 28" descr="A blue envelope with a white card inside&#10;&#10;Description automatically generated">
            <a:extLst>
              <a:ext uri="{FF2B5EF4-FFF2-40B4-BE49-F238E27FC236}">
                <a16:creationId xmlns:a16="http://schemas.microsoft.com/office/drawing/2014/main" id="{2C9E2E68-5EBB-3643-F599-E069DBCC2D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70570" y="2086278"/>
            <a:ext cx="314140" cy="314140"/>
          </a:xfrm>
          <a:prstGeom prst="rect">
            <a:avLst/>
          </a:prstGeom>
        </p:spPr>
      </p:pic>
      <p:pic>
        <p:nvPicPr>
          <p:cNvPr id="38" name="Picture 37" descr="A white envelope on a green circle&#10;&#10;Description automatically generated">
            <a:extLst>
              <a:ext uri="{FF2B5EF4-FFF2-40B4-BE49-F238E27FC236}">
                <a16:creationId xmlns:a16="http://schemas.microsoft.com/office/drawing/2014/main" id="{A00E3C05-FEEA-AB26-CCA6-676CA0916AD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03456" y="2263893"/>
            <a:ext cx="357412" cy="35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1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251E2-64A5-ABA7-67F6-C7AA21011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F4C6-B912-640F-56AA-1A44C6891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64" y="-11244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61F41"/>
                </a:solidFill>
                <a:latin typeface="Bierstadt" panose="020B0004020202020204" pitchFamily="34" charset="0"/>
              </a:rPr>
              <a:t>Idea 1: Hidden-ID Key-Aggregate Encryption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1713D3D-D29F-19DB-8411-224B0D7808F1}"/>
                  </a:ext>
                </a:extLst>
              </p:cNvPr>
              <p:cNvSpPr txBox="1"/>
              <p:nvPr/>
            </p:nvSpPr>
            <p:spPr>
              <a:xfrm>
                <a:off x="193091" y="821054"/>
                <a:ext cx="11635747" cy="5598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b="1" dirty="0">
                    <a:solidFill>
                      <a:srgbClr val="002060"/>
                    </a:solidFill>
                    <a:latin typeface="Bierstadt" panose="020B0004020202020204" pitchFamily="34" charset="0"/>
                  </a:rPr>
                  <a:t>            Decryption in ICKAE [WM22]: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∈ 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2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2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+1−</m:t>
                                  </m:r>
                                  <m:r>
                                    <a:rPr lang="en-US" sz="22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.(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ctrlP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∈ 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[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+1−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2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2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2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∈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\</m:t>
                                  </m:r>
                                  <m:r>
                                    <m:rPr>
                                      <m:lit/>
                                    </m:rP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{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}</m:t>
                                  </m:r>
                                  <m:r>
                                    <m:rPr>
                                      <m:lit/>
                                    </m:rPr>
                                    <a:rPr lang="en-US" sz="22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[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+1+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− 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1713D3D-D29F-19DB-8411-224B0D780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91" y="821054"/>
                <a:ext cx="11635747" cy="5598327"/>
              </a:xfrm>
              <a:prstGeom prst="rect">
                <a:avLst/>
              </a:prstGeom>
              <a:blipFill>
                <a:blip r:embed="rId3"/>
                <a:stretch>
                  <a:fillRect l="-109" t="-4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Brace 4">
            <a:extLst>
              <a:ext uri="{FF2B5EF4-FFF2-40B4-BE49-F238E27FC236}">
                <a16:creationId xmlns:a16="http://schemas.microsoft.com/office/drawing/2014/main" id="{B3A1ECB9-E178-A502-6615-0C4C204BE211}"/>
              </a:ext>
            </a:extLst>
          </p:cNvPr>
          <p:cNvSpPr/>
          <p:nvPr/>
        </p:nvSpPr>
        <p:spPr>
          <a:xfrm rot="16200000">
            <a:off x="6680874" y="1377163"/>
            <a:ext cx="170226" cy="2823079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0AF11-C913-0993-F234-DDCF865FD64E}"/>
              </a:ext>
            </a:extLst>
          </p:cNvPr>
          <p:cNvSpPr txBox="1"/>
          <p:nvPr/>
        </p:nvSpPr>
        <p:spPr>
          <a:xfrm>
            <a:off x="8473143" y="2818335"/>
            <a:ext cx="256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Bierstadt" panose="020B0004020202020204" pitchFamily="34" charset="0"/>
              </a:rPr>
              <a:t>public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EF543DF-A754-CC45-8C44-DAD017839FCD}"/>
              </a:ext>
            </a:extLst>
          </p:cNvPr>
          <p:cNvSpPr/>
          <p:nvPr/>
        </p:nvSpPr>
        <p:spPr>
          <a:xfrm rot="16200000">
            <a:off x="9672014" y="1582931"/>
            <a:ext cx="170225" cy="2402981"/>
          </a:xfrm>
          <a:prstGeom prst="leftBrace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9169F5-9A00-90BD-AC24-878B52950B8A}"/>
              </a:ext>
            </a:extLst>
          </p:cNvPr>
          <p:cNvSpPr txBox="1"/>
          <p:nvPr/>
        </p:nvSpPr>
        <p:spPr>
          <a:xfrm>
            <a:off x="2522156" y="1425681"/>
            <a:ext cx="256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  <a:latin typeface="Bierstadt" panose="020B0004020202020204" pitchFamily="34" charset="0"/>
              </a:rPr>
              <a:t>ciphertext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B0EE7DC7-94AC-B7F7-BD06-C7F977DBC2B1}"/>
              </a:ext>
            </a:extLst>
          </p:cNvPr>
          <p:cNvSpPr/>
          <p:nvPr/>
        </p:nvSpPr>
        <p:spPr>
          <a:xfrm rot="16200000">
            <a:off x="1881005" y="1967356"/>
            <a:ext cx="192895" cy="1601043"/>
          </a:xfrm>
          <a:prstGeom prst="leftBrace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3F51DF-64CA-9EDB-DB30-9D0D5997A46C}"/>
              </a:ext>
            </a:extLst>
          </p:cNvPr>
          <p:cNvSpPr txBox="1"/>
          <p:nvPr/>
        </p:nvSpPr>
        <p:spPr>
          <a:xfrm>
            <a:off x="5493937" y="2821034"/>
            <a:ext cx="256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Bierstadt" panose="020B0004020202020204" pitchFamily="34" charset="0"/>
              </a:rPr>
              <a:t>aggregated key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726FFFA6-AEEB-FC93-DCED-19F5202B70A0}"/>
              </a:ext>
            </a:extLst>
          </p:cNvPr>
          <p:cNvSpPr/>
          <p:nvPr/>
        </p:nvSpPr>
        <p:spPr>
          <a:xfrm rot="5400000" flipV="1">
            <a:off x="3760346" y="939782"/>
            <a:ext cx="189301" cy="1893018"/>
          </a:xfrm>
          <a:prstGeom prst="leftBrace">
            <a:avLst/>
          </a:prstGeom>
          <a:ln w="254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3613F86D-ECFA-3D9D-B965-4B54A48AC402}"/>
              </a:ext>
            </a:extLst>
          </p:cNvPr>
          <p:cNvSpPr/>
          <p:nvPr/>
        </p:nvSpPr>
        <p:spPr>
          <a:xfrm rot="5400000" flipV="1">
            <a:off x="11265119" y="1667819"/>
            <a:ext cx="192893" cy="435978"/>
          </a:xfrm>
          <a:prstGeom prst="leftBrace">
            <a:avLst/>
          </a:prstGeom>
          <a:ln w="254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BEDDC-DE44-63CD-CD44-8E0E62E6F097}"/>
              </a:ext>
            </a:extLst>
          </p:cNvPr>
          <p:cNvSpPr txBox="1"/>
          <p:nvPr/>
        </p:nvSpPr>
        <p:spPr>
          <a:xfrm>
            <a:off x="693469" y="2818335"/>
            <a:ext cx="256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Bierstadt" panose="020B0004020202020204" pitchFamily="34" charset="0"/>
              </a:rPr>
              <a:t>public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433BBB-8B9E-D1C9-F302-810F14499B7F}"/>
              </a:ext>
            </a:extLst>
          </p:cNvPr>
          <p:cNvSpPr txBox="1"/>
          <p:nvPr/>
        </p:nvSpPr>
        <p:spPr>
          <a:xfrm>
            <a:off x="9968182" y="1431018"/>
            <a:ext cx="256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  <a:latin typeface="Bierstadt" panose="020B0004020202020204" pitchFamily="34" charset="0"/>
              </a:rPr>
              <a:t>ciphertext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7D38E12-A363-D96E-7FA6-3B2307D12DF4}"/>
              </a:ext>
            </a:extLst>
          </p:cNvPr>
          <p:cNvSpPr/>
          <p:nvPr/>
        </p:nvSpPr>
        <p:spPr>
          <a:xfrm>
            <a:off x="10261435" y="1897004"/>
            <a:ext cx="500585" cy="369332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C6E3CB-540B-9A84-1DD0-74F3C414173C}"/>
              </a:ext>
            </a:extLst>
          </p:cNvPr>
          <p:cNvSpPr txBox="1"/>
          <p:nvPr/>
        </p:nvSpPr>
        <p:spPr>
          <a:xfrm>
            <a:off x="9201691" y="1551922"/>
            <a:ext cx="147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correlation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8A6E05-BEEA-E39E-52CA-A02C0EC78383}"/>
              </a:ext>
            </a:extLst>
          </p:cNvPr>
          <p:cNvSpPr txBox="1"/>
          <p:nvPr/>
        </p:nvSpPr>
        <p:spPr>
          <a:xfrm>
            <a:off x="54495" y="3142775"/>
            <a:ext cx="11978151" cy="360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Bierstadt" panose="020B0004020202020204" pitchFamily="34" charset="0"/>
              </a:rPr>
              <a:t>We design a new primitive called Hidden-ID Coupling KAE to prevent keyword-guessing attacks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  <a:latin typeface="Bierstadt" panose="020B0004020202020204" pitchFamily="34" charset="0"/>
              </a:rPr>
              <a:t>High-level ideas: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Bierstadt" panose="020B0004020202020204" pitchFamily="34" charset="0"/>
              </a:rPr>
              <a:t>Each writer has a secret and embeds it into ciphertext 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rgbClr val="002060"/>
                </a:solidFill>
                <a:latin typeface="Bierstadt" panose="020B0004020202020204" pitchFamily="34" charset="0"/>
                <a:sym typeface="Wingdings" pitchFamily="2" charset="2"/>
              </a:rPr>
              <a:t> Prevent trying matching arbitrary IDs with given aggregated keys</a:t>
            </a:r>
            <a:endParaRPr lang="en-US" sz="2200" dirty="0">
              <a:solidFill>
                <a:srgbClr val="002060"/>
              </a:solidFill>
              <a:latin typeface="Bierstadt" panose="020B00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200" dirty="0">
                <a:solidFill>
                  <a:srgbClr val="002060"/>
                </a:solidFill>
                <a:latin typeface="Bierstadt" panose="020B0004020202020204" pitchFamily="34" charset="0"/>
              </a:rPr>
              <a:t>Set up correlations between any two writers 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rgbClr val="002060"/>
                </a:solidFill>
                <a:latin typeface="Bierstadt" panose="020B0004020202020204" pitchFamily="34" charset="0"/>
                <a:sym typeface="Wingdings" pitchFamily="2" charset="2"/>
              </a:rPr>
              <a:t> Achieve key-aggregate property for confined search</a:t>
            </a:r>
            <a:endParaRPr lang="en-US" sz="2200" dirty="0">
              <a:solidFill>
                <a:srgbClr val="002060"/>
              </a:solidFill>
              <a:latin typeface="Bierstadt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  <a:latin typeface="Bierstadt" panose="020B0004020202020204" pitchFamily="34" charset="0"/>
              </a:rPr>
              <a:t>Features</a:t>
            </a:r>
            <a:r>
              <a:rPr lang="en-US" sz="2200" dirty="0">
                <a:solidFill>
                  <a:srgbClr val="002060"/>
                </a:solidFill>
                <a:latin typeface="Bierstadt" panose="020B0004020202020204" pitchFamily="34" charset="0"/>
              </a:rPr>
              <a:t>: confidentiality, anonymity, and </a:t>
            </a:r>
            <a:r>
              <a:rPr lang="en-US" sz="2200" i="1" dirty="0">
                <a:solidFill>
                  <a:srgbClr val="002060"/>
                </a:solidFill>
                <a:latin typeface="Bierstadt" panose="020B0004020202020204" pitchFamily="34" charset="0"/>
              </a:rPr>
              <a:t>hidden-ID</a:t>
            </a:r>
          </a:p>
        </p:txBody>
      </p:sp>
      <p:pic>
        <p:nvPicPr>
          <p:cNvPr id="24" name="Picture 23" descr="A group of light bulbs&#10;&#10;Description automatically generated">
            <a:extLst>
              <a:ext uri="{FF2B5EF4-FFF2-40B4-BE49-F238E27FC236}">
                <a16:creationId xmlns:a16="http://schemas.microsoft.com/office/drawing/2014/main" id="{6BDD3C9A-1DEC-68BF-857E-B48934351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635" y="-131889"/>
            <a:ext cx="1519313" cy="1519313"/>
          </a:xfrm>
          <a:prstGeom prst="rect">
            <a:avLst/>
          </a:prstGeom>
        </p:spPr>
      </p:pic>
      <p:pic>
        <p:nvPicPr>
          <p:cNvPr id="26" name="Picture 25" descr="A cartoon of a person thinking&#10;&#10;AI-generated content may be incorrect.">
            <a:extLst>
              <a:ext uri="{FF2B5EF4-FFF2-40B4-BE49-F238E27FC236}">
                <a16:creationId xmlns:a16="http://schemas.microsoft.com/office/drawing/2014/main" id="{67FB6821-546C-A199-8139-2E5E824CD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767" y="3672058"/>
            <a:ext cx="602384" cy="602384"/>
          </a:xfrm>
          <a:prstGeom prst="rect">
            <a:avLst/>
          </a:prstGeom>
        </p:spPr>
      </p:pic>
      <p:pic>
        <p:nvPicPr>
          <p:cNvPr id="28" name="Picture 27" descr="A yellow and white padlock with a number and a black background&#10;&#10;AI-generated content may be incorrect.">
            <a:extLst>
              <a:ext uri="{FF2B5EF4-FFF2-40B4-BE49-F238E27FC236}">
                <a16:creationId xmlns:a16="http://schemas.microsoft.com/office/drawing/2014/main" id="{4D127047-64AC-F834-B5D6-01E5D64F3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742" y="5308178"/>
            <a:ext cx="817418" cy="817418"/>
          </a:xfrm>
          <a:prstGeom prst="rect">
            <a:avLst/>
          </a:prstGeom>
        </p:spPr>
      </p:pic>
      <p:pic>
        <p:nvPicPr>
          <p:cNvPr id="30" name="Picture 29" descr="A yellow lock and paper with numbers&#10;&#10;AI-generated content may be incorrect.">
            <a:extLst>
              <a:ext uri="{FF2B5EF4-FFF2-40B4-BE49-F238E27FC236}">
                <a16:creationId xmlns:a16="http://schemas.microsoft.com/office/drawing/2014/main" id="{22CE56CD-BE76-0CAF-DE45-B8CD285C5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0704" y="5302843"/>
            <a:ext cx="1460863" cy="1460863"/>
          </a:xfrm>
          <a:prstGeom prst="rect">
            <a:avLst/>
          </a:prstGeom>
        </p:spPr>
      </p:pic>
      <p:sp>
        <p:nvSpPr>
          <p:cNvPr id="31" name="Curved Down Arrow 30">
            <a:extLst>
              <a:ext uri="{FF2B5EF4-FFF2-40B4-BE49-F238E27FC236}">
                <a16:creationId xmlns:a16="http://schemas.microsoft.com/office/drawing/2014/main" id="{6FCE80D3-AD7A-2FB7-1ED3-1FA8A47ADDDF}"/>
              </a:ext>
            </a:extLst>
          </p:cNvPr>
          <p:cNvSpPr/>
          <p:nvPr/>
        </p:nvSpPr>
        <p:spPr>
          <a:xfrm>
            <a:off x="9604451" y="4742978"/>
            <a:ext cx="1453554" cy="428113"/>
          </a:xfrm>
          <a:prstGeom prst="curvedDownArrow">
            <a:avLst>
              <a:gd name="adj1" fmla="val 25000"/>
              <a:gd name="adj2" fmla="val 50000"/>
              <a:gd name="adj3" fmla="val 37945"/>
            </a:avLst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34" descr="A hand and stars on a black background&#10;&#10;AI-generated content may be incorrect.">
            <a:extLst>
              <a:ext uri="{FF2B5EF4-FFF2-40B4-BE49-F238E27FC236}">
                <a16:creationId xmlns:a16="http://schemas.microsoft.com/office/drawing/2014/main" id="{CB1724B8-E9AD-C544-B74E-C1D90A53F9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4755" y="5345598"/>
            <a:ext cx="1292739" cy="1292739"/>
          </a:xfrm>
          <a:prstGeom prst="rect">
            <a:avLst/>
          </a:prstGeom>
        </p:spPr>
      </p:pic>
      <p:pic>
        <p:nvPicPr>
          <p:cNvPr id="37" name="Picture 36" descr="A red and black computer&#10;&#10;AI-generated content may be incorrect.">
            <a:extLst>
              <a:ext uri="{FF2B5EF4-FFF2-40B4-BE49-F238E27FC236}">
                <a16:creationId xmlns:a16="http://schemas.microsoft.com/office/drawing/2014/main" id="{CAC6BF5B-31D7-34A1-6B5E-CD5DBFE78A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059" y="3852412"/>
            <a:ext cx="914400" cy="914400"/>
          </a:xfrm>
          <a:prstGeom prst="rect">
            <a:avLst/>
          </a:prstGeom>
        </p:spPr>
      </p:pic>
      <p:pic>
        <p:nvPicPr>
          <p:cNvPr id="39" name="Picture 38" descr="A group of colorful question marks&#10;&#10;AI-generated content may be incorrect.">
            <a:extLst>
              <a:ext uri="{FF2B5EF4-FFF2-40B4-BE49-F238E27FC236}">
                <a16:creationId xmlns:a16="http://schemas.microsoft.com/office/drawing/2014/main" id="{D3F084E2-B79E-D962-9329-734B46551C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3270" y="3550350"/>
            <a:ext cx="809082" cy="809082"/>
          </a:xfrm>
          <a:prstGeom prst="rect">
            <a:avLst/>
          </a:prstGeom>
        </p:spPr>
      </p:pic>
      <p:sp>
        <p:nvSpPr>
          <p:cNvPr id="41" name="Oval Callout 40">
            <a:extLst>
              <a:ext uri="{FF2B5EF4-FFF2-40B4-BE49-F238E27FC236}">
                <a16:creationId xmlns:a16="http://schemas.microsoft.com/office/drawing/2014/main" id="{4CD8116D-8CF2-5D6A-A141-34C004BED447}"/>
              </a:ext>
            </a:extLst>
          </p:cNvPr>
          <p:cNvSpPr/>
          <p:nvPr/>
        </p:nvSpPr>
        <p:spPr>
          <a:xfrm>
            <a:off x="9506815" y="3667416"/>
            <a:ext cx="2421414" cy="962603"/>
          </a:xfrm>
          <a:prstGeom prst="wedgeEllipseCallout">
            <a:avLst>
              <a:gd name="adj1" fmla="val -65449"/>
              <a:gd name="adj2" fmla="val -3094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Bierstadt" panose="020B0004020202020204" pitchFamily="34" charset="0"/>
              </a:rPr>
              <a:t>San Jose?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latin typeface="Bierstadt" panose="020B0004020202020204" pitchFamily="34" charset="0"/>
              </a:rPr>
              <a:t>San Diego?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Bierstadt" panose="020B0004020202020204" pitchFamily="34" charset="0"/>
              </a:rPr>
              <a:t>San Francisco?</a:t>
            </a:r>
          </a:p>
        </p:txBody>
      </p:sp>
      <p:pic>
        <p:nvPicPr>
          <p:cNvPr id="46" name="Picture 45" descr="A magnifying glass and a window with a blue and green arrow&#10;&#10;AI-generated content may be incorrect.">
            <a:extLst>
              <a:ext uri="{FF2B5EF4-FFF2-40B4-BE49-F238E27FC236}">
                <a16:creationId xmlns:a16="http://schemas.microsoft.com/office/drawing/2014/main" id="{A3071BCA-A554-E912-19AA-6269653A05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4833" y="4298414"/>
            <a:ext cx="555479" cy="5554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19E317-3078-AC05-1387-053E329D83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349" y="4504091"/>
            <a:ext cx="288614" cy="288614"/>
          </a:xfrm>
          <a:prstGeom prst="rect">
            <a:avLst/>
          </a:prstGeom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CDAEAE1D-6476-7A27-E07C-42C1FD0DB513}"/>
              </a:ext>
            </a:extLst>
          </p:cNvPr>
          <p:cNvSpPr/>
          <p:nvPr/>
        </p:nvSpPr>
        <p:spPr>
          <a:xfrm rot="5400000" flipV="1">
            <a:off x="7830591" y="1689293"/>
            <a:ext cx="221974" cy="426668"/>
          </a:xfrm>
          <a:prstGeom prst="leftBrac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31E5F4-3242-E0DC-4BB2-90450CEC95C4}"/>
                  </a:ext>
                </a:extLst>
              </p:cNvPr>
              <p:cNvSpPr txBox="1"/>
              <p:nvPr/>
            </p:nvSpPr>
            <p:spPr>
              <a:xfrm>
                <a:off x="6692906" y="1435857"/>
                <a:ext cx="25679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000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sz="2000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Bierstadt" panose="020B00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31E5F4-3242-E0DC-4BB2-90450CEC9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906" y="1435857"/>
                <a:ext cx="2567966" cy="400110"/>
              </a:xfrm>
              <a:prstGeom prst="rect">
                <a:avLst/>
              </a:prstGeom>
              <a:blipFill>
                <a:blip r:embed="rId13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blue padlock next to a yellow document&#10;&#10;AI-generated content may be incorrect.">
            <a:extLst>
              <a:ext uri="{FF2B5EF4-FFF2-40B4-BE49-F238E27FC236}">
                <a16:creationId xmlns:a16="http://schemas.microsoft.com/office/drawing/2014/main" id="{4D11E10E-DBB8-C4BC-7574-8CD719CF43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128" y="960733"/>
            <a:ext cx="662598" cy="662598"/>
          </a:xfrm>
          <a:prstGeom prst="rect">
            <a:avLst/>
          </a:prstGeom>
        </p:spPr>
      </p:pic>
      <p:pic>
        <p:nvPicPr>
          <p:cNvPr id="10" name="Picture 9" descr="A drawing of a padlock on a paper&#10;&#10;Description automatically generated">
            <a:extLst>
              <a:ext uri="{FF2B5EF4-FFF2-40B4-BE49-F238E27FC236}">
                <a16:creationId xmlns:a16="http://schemas.microsoft.com/office/drawing/2014/main" id="{D9DE8B13-43DD-9704-5067-40EFA3FB79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91683" y="866104"/>
            <a:ext cx="594360" cy="59436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05F941A-668A-B5F9-2639-82CEAC070AD1}"/>
              </a:ext>
            </a:extLst>
          </p:cNvPr>
          <p:cNvCxnSpPr>
            <a:cxnSpLocks/>
          </p:cNvCxnSpPr>
          <p:nvPr/>
        </p:nvCxnSpPr>
        <p:spPr>
          <a:xfrm flipV="1">
            <a:off x="5567700" y="1181257"/>
            <a:ext cx="480830" cy="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aper with a gear on it&#10;&#10;AI-generated content may be incorrect.">
            <a:extLst>
              <a:ext uri="{FF2B5EF4-FFF2-40B4-BE49-F238E27FC236}">
                <a16:creationId xmlns:a16="http://schemas.microsoft.com/office/drawing/2014/main" id="{1A624A54-E6DC-4851-B0F8-CBB3888D44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3400" y="875978"/>
            <a:ext cx="59436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2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25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25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25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25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25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 animBg="1"/>
      <p:bldP spid="14" grpId="0"/>
      <p:bldP spid="15" grpId="0" animBg="1"/>
      <p:bldP spid="16" grpId="0"/>
      <p:bldP spid="17" grpId="0" animBg="1"/>
      <p:bldP spid="18" grpId="0" animBg="1"/>
      <p:bldP spid="19" grpId="0"/>
      <p:bldP spid="20" grpId="0"/>
      <p:bldP spid="21" grpId="0" animBg="1"/>
      <p:bldP spid="22" grpId="0"/>
      <p:bldP spid="31" grpId="0" animBg="1"/>
      <p:bldP spid="41" grpId="0" animBg="1"/>
      <p:bldP spid="4" grpId="1" animBg="1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2532</Words>
  <Application>Microsoft Macintosh PowerPoint</Application>
  <PresentationFormat>Widescreen</PresentationFormat>
  <Paragraphs>347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Bierstadt</vt:lpstr>
      <vt:lpstr>Aptos</vt:lpstr>
      <vt:lpstr>Arial</vt:lpstr>
      <vt:lpstr>Cambria Math</vt:lpstr>
      <vt:lpstr>Wingdings</vt:lpstr>
      <vt:lpstr>Aptos Display</vt:lpstr>
      <vt:lpstr>Office Theme</vt:lpstr>
      <vt:lpstr>Hermes: Efficient and Secure Multi-Writer Encrypted Database</vt:lpstr>
      <vt:lpstr>Storing/Collecting Data with Cloud</vt:lpstr>
      <vt:lpstr>Searching Encrypted Data</vt:lpstr>
      <vt:lpstr>Representative SE Notions: DSSE</vt:lpstr>
      <vt:lpstr>Representative SE Notions: PKSE</vt:lpstr>
      <vt:lpstr>Towards the Best of Both Worlds: Hybrid SE</vt:lpstr>
      <vt:lpstr>Shortcomings of State-of-the-Art HSE</vt:lpstr>
      <vt:lpstr>System, Theat and Security Models</vt:lpstr>
      <vt:lpstr>Idea 1: Hidden-ID Key-Aggregate Encryption</vt:lpstr>
      <vt:lpstr>Idea 2: Forward Privacy via Epoch Encoding</vt:lpstr>
      <vt:lpstr>Idea 3: Partitioning for Sublinear Search</vt:lpstr>
      <vt:lpstr>Experimental Evaluation</vt:lpstr>
      <vt:lpstr>Experimental Evaluation</vt:lpstr>
      <vt:lpstr>Summary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Le, Thanh Tung</dc:creator>
  <cp:lastModifiedBy>Le, Thanh Tung</cp:lastModifiedBy>
  <cp:revision>1078</cp:revision>
  <dcterms:created xsi:type="dcterms:W3CDTF">2025-04-28T00:07:24Z</dcterms:created>
  <dcterms:modified xsi:type="dcterms:W3CDTF">2025-05-10T18:47:32Z</dcterms:modified>
</cp:coreProperties>
</file>