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6" r:id="rId2"/>
    <p:sldId id="278" r:id="rId3"/>
    <p:sldId id="282" r:id="rId4"/>
    <p:sldId id="272" r:id="rId5"/>
    <p:sldId id="283" r:id="rId6"/>
    <p:sldId id="275" r:id="rId7"/>
    <p:sldId id="262" r:id="rId8"/>
    <p:sldId id="264" r:id="rId9"/>
    <p:sldId id="280"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0000"/>
    <a:srgbClr val="0048DB"/>
    <a:srgbClr val="755240"/>
    <a:srgbClr val="D2D0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396608-9F8C-6365-E378-E579728D9C01}" v="33" dt="2026-05-12T20:38:09.454"/>
    <p1510:client id="{431F1DEF-29C1-E70F-580A-C51EBCE913AC}" v="187" dt="2026-05-13T16:06:19.180"/>
    <p1510:client id="{65007E7C-480C-B04D-BD63-B6AD3701D85F}" v="50" dt="2026-05-13T16:37:37.761"/>
    <p1510:client id="{6C80FE1C-9F69-C0FB-E809-50EA710B8F49}" v="48" dt="2026-05-12T17:26:37.061"/>
    <p1510:client id="{70B13185-837D-982E-2A7E-696256EB8412}" v="7" dt="2026-05-13T15:51:31.590"/>
    <p1510:client id="{7F95A1FA-49E7-7859-2E66-5A05E6CBEDFF}" v="33" dt="2026-05-13T15:46:52.475"/>
    <p1510:client id="{BB79FCA1-6B68-BCFF-37F8-3A0CA71D6776}" v="5" dt="2026-05-13T16:15:29.7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p:restoredTop sz="94659"/>
  </p:normalViewPr>
  <p:slideViewPr>
    <p:cSldViewPr snapToGrid="0">
      <p:cViewPr varScale="1">
        <p:scale>
          <a:sx n="146" d="100"/>
          <a:sy n="146" d="100"/>
        </p:scale>
        <p:origin x="10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n, Changqi" userId="ee941628-8c8f-433c-98b4-8041db9260d1" providerId="ADAL" clId="{28C883BD-7585-5544-968C-9AA0742D4320}"/>
    <pc:docChg chg="undo custSel modSld">
      <pc:chgData name="Sun, Changqi" userId="ee941628-8c8f-433c-98b4-8041db9260d1" providerId="ADAL" clId="{28C883BD-7585-5544-968C-9AA0742D4320}" dt="2026-05-13T16:38:07.408" v="114" actId="20577"/>
      <pc:docMkLst>
        <pc:docMk/>
      </pc:docMkLst>
      <pc:sldChg chg="modAnim">
        <pc:chgData name="Sun, Changqi" userId="ee941628-8c8f-433c-98b4-8041db9260d1" providerId="ADAL" clId="{28C883BD-7585-5544-968C-9AA0742D4320}" dt="2026-05-13T16:34:08.182" v="100"/>
        <pc:sldMkLst>
          <pc:docMk/>
          <pc:sldMk cId="2934440539" sldId="262"/>
        </pc:sldMkLst>
      </pc:sldChg>
      <pc:sldChg chg="modSp mod modAnim">
        <pc:chgData name="Sun, Changqi" userId="ee941628-8c8f-433c-98b4-8041db9260d1" providerId="ADAL" clId="{28C883BD-7585-5544-968C-9AA0742D4320}" dt="2026-05-13T16:27:59.941" v="82" actId="1035"/>
        <pc:sldMkLst>
          <pc:docMk/>
          <pc:sldMk cId="3543653156" sldId="267"/>
        </pc:sldMkLst>
        <pc:spChg chg="mod">
          <ac:chgData name="Sun, Changqi" userId="ee941628-8c8f-433c-98b4-8041db9260d1" providerId="ADAL" clId="{28C883BD-7585-5544-968C-9AA0742D4320}" dt="2026-05-13T16:27:51.419" v="67" actId="1035"/>
          <ac:spMkLst>
            <pc:docMk/>
            <pc:sldMk cId="3543653156" sldId="267"/>
            <ac:spMk id="7" creationId="{D05713F7-6622-A62C-AA5F-F998277EAA4E}"/>
          </ac:spMkLst>
        </pc:spChg>
        <pc:spChg chg="mod">
          <ac:chgData name="Sun, Changqi" userId="ee941628-8c8f-433c-98b4-8041db9260d1" providerId="ADAL" clId="{28C883BD-7585-5544-968C-9AA0742D4320}" dt="2026-05-13T16:27:59.941" v="82" actId="1035"/>
          <ac:spMkLst>
            <pc:docMk/>
            <pc:sldMk cId="3543653156" sldId="267"/>
            <ac:spMk id="17" creationId="{2B0B9874-B06B-1DE4-C899-65FFCDA29AF9}"/>
          </ac:spMkLst>
        </pc:spChg>
        <pc:picChg chg="mod">
          <ac:chgData name="Sun, Changqi" userId="ee941628-8c8f-433c-98b4-8041db9260d1" providerId="ADAL" clId="{28C883BD-7585-5544-968C-9AA0742D4320}" dt="2026-05-13T16:20:35.327" v="10" actId="14100"/>
          <ac:picMkLst>
            <pc:docMk/>
            <pc:sldMk cId="3543653156" sldId="267"/>
            <ac:picMk id="16" creationId="{BCAEAF7A-0825-59DE-B313-4D09280AA9B6}"/>
          </ac:picMkLst>
        </pc:picChg>
      </pc:sldChg>
      <pc:sldChg chg="modSp mod modAnim">
        <pc:chgData name="Sun, Changqi" userId="ee941628-8c8f-433c-98b4-8041db9260d1" providerId="ADAL" clId="{28C883BD-7585-5544-968C-9AA0742D4320}" dt="2026-05-13T16:38:07.408" v="114" actId="20577"/>
        <pc:sldMkLst>
          <pc:docMk/>
          <pc:sldMk cId="4009864469" sldId="268"/>
        </pc:sldMkLst>
        <pc:spChg chg="mod">
          <ac:chgData name="Sun, Changqi" userId="ee941628-8c8f-433c-98b4-8041db9260d1" providerId="ADAL" clId="{28C883BD-7585-5544-968C-9AA0742D4320}" dt="2026-05-13T16:38:07.408" v="114" actId="20577"/>
          <ac:spMkLst>
            <pc:docMk/>
            <pc:sldMk cId="4009864469" sldId="268"/>
            <ac:spMk id="4" creationId="{D6B84005-F554-B9E5-D446-9F9BFCC9E9B3}"/>
          </ac:spMkLst>
        </pc:spChg>
        <pc:picChg chg="mod">
          <ac:chgData name="Sun, Changqi" userId="ee941628-8c8f-433c-98b4-8041db9260d1" providerId="ADAL" clId="{28C883BD-7585-5544-968C-9AA0742D4320}" dt="2026-05-13T16:36:07.015" v="106" actId="14100"/>
          <ac:picMkLst>
            <pc:docMk/>
            <pc:sldMk cId="4009864469" sldId="268"/>
            <ac:picMk id="3" creationId="{9B10A333-4C45-943E-71E4-CB99B45E92CD}"/>
          </ac:picMkLst>
        </pc:picChg>
        <pc:picChg chg="mod">
          <ac:chgData name="Sun, Changqi" userId="ee941628-8c8f-433c-98b4-8041db9260d1" providerId="ADAL" clId="{28C883BD-7585-5544-968C-9AA0742D4320}" dt="2026-05-13T16:37:01.912" v="112" actId="1076"/>
          <ac:picMkLst>
            <pc:docMk/>
            <pc:sldMk cId="4009864469" sldId="268"/>
            <ac:picMk id="5" creationId="{0467ADCB-0A32-CEFD-0E6F-EAFAECC727B4}"/>
          </ac:picMkLst>
        </pc:picChg>
      </pc:sldChg>
      <pc:sldChg chg="modSp mod">
        <pc:chgData name="Sun, Changqi" userId="ee941628-8c8f-433c-98b4-8041db9260d1" providerId="ADAL" clId="{28C883BD-7585-5544-968C-9AA0742D4320}" dt="2026-05-13T16:29:18.218" v="87" actId="113"/>
        <pc:sldMkLst>
          <pc:docMk/>
          <pc:sldMk cId="542105397" sldId="275"/>
        </pc:sldMkLst>
        <pc:spChg chg="mod">
          <ac:chgData name="Sun, Changqi" userId="ee941628-8c8f-433c-98b4-8041db9260d1" providerId="ADAL" clId="{28C883BD-7585-5544-968C-9AA0742D4320}" dt="2026-05-13T16:29:18.218" v="87" actId="113"/>
          <ac:spMkLst>
            <pc:docMk/>
            <pc:sldMk cId="542105397" sldId="275"/>
            <ac:spMk id="8" creationId="{BC26F469-F43C-2846-D665-E124C67B5DA9}"/>
          </ac:spMkLst>
        </pc:spChg>
      </pc:sldChg>
      <pc:sldChg chg="modSp mod">
        <pc:chgData name="Sun, Changqi" userId="ee941628-8c8f-433c-98b4-8041db9260d1" providerId="ADAL" clId="{28C883BD-7585-5544-968C-9AA0742D4320}" dt="2026-05-13T16:34:28.262" v="104" actId="1076"/>
        <pc:sldMkLst>
          <pc:docMk/>
          <pc:sldMk cId="1832847555" sldId="280"/>
        </pc:sldMkLst>
        <pc:spChg chg="mod">
          <ac:chgData name="Sun, Changqi" userId="ee941628-8c8f-433c-98b4-8041db9260d1" providerId="ADAL" clId="{28C883BD-7585-5544-968C-9AA0742D4320}" dt="2026-05-13T16:34:19.912" v="103" actId="20577"/>
          <ac:spMkLst>
            <pc:docMk/>
            <pc:sldMk cId="1832847555" sldId="280"/>
            <ac:spMk id="21" creationId="{399B399A-4269-DC18-9E8F-CF66F5B928C1}"/>
          </ac:spMkLst>
        </pc:spChg>
        <pc:spChg chg="mod">
          <ac:chgData name="Sun, Changqi" userId="ee941628-8c8f-433c-98b4-8041db9260d1" providerId="ADAL" clId="{28C883BD-7585-5544-968C-9AA0742D4320}" dt="2026-05-13T16:34:28.262" v="104" actId="1076"/>
          <ac:spMkLst>
            <pc:docMk/>
            <pc:sldMk cId="1832847555" sldId="280"/>
            <ac:spMk id="39" creationId="{F5E4D76D-45D7-1550-6D09-5698B1C63C94}"/>
          </ac:spMkLst>
        </pc:spChg>
        <pc:picChg chg="mod">
          <ac:chgData name="Sun, Changqi" userId="ee941628-8c8f-433c-98b4-8041db9260d1" providerId="ADAL" clId="{28C883BD-7585-5544-968C-9AA0742D4320}" dt="2026-05-13T16:18:44.310" v="3" actId="1076"/>
          <ac:picMkLst>
            <pc:docMk/>
            <pc:sldMk cId="1832847555" sldId="280"/>
            <ac:picMk id="24" creationId="{B73366FD-81BA-12B8-D1B1-9D017BA3297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0C728-463F-4001-91C5-2A3DF6B99725}" type="datetimeFigureOut">
              <a:t>5/13/26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0E7878-35F5-4211-8701-F265626C7394}" type="slidenum">
              <a:t>‹#›</a:t>
            </a:fld>
            <a:endParaRPr lang="en-US"/>
          </a:p>
        </p:txBody>
      </p:sp>
    </p:spTree>
    <p:extLst>
      <p:ext uri="{BB962C8B-B14F-4D97-AF65-F5344CB8AC3E}">
        <p14:creationId xmlns:p14="http://schemas.microsoft.com/office/powerpoint/2010/main" val="2952337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olidFill>
                  <a:srgbClr val="FF0000"/>
                </a:solidFill>
                <a:ea typeface="Calibri"/>
                <a:cs typeface="Calibri"/>
              </a:rPr>
              <a:t>QRCodes</a:t>
            </a:r>
            <a:r>
              <a:rPr lang="en-US" dirty="0">
                <a:solidFill>
                  <a:srgbClr val="FF0000"/>
                </a:solidFill>
                <a:ea typeface="Calibri"/>
                <a:cs typeface="Calibri"/>
              </a:rPr>
              <a:t> and Proof Read</a:t>
            </a:r>
            <a:endParaRPr lang="en-US" dirty="0">
              <a:solidFill>
                <a:srgbClr val="FF0000"/>
              </a:solidFill>
            </a:endParaRPr>
          </a:p>
          <a:p>
            <a:endParaRPr lang="en-US" dirty="0">
              <a:ea typeface="Calibri"/>
              <a:cs typeface="Calibri"/>
            </a:endParaRPr>
          </a:p>
          <a:p>
            <a:r>
              <a:rPr lang="en-US" dirty="0"/>
              <a:t>Good morning everyone. Today me and Kiarash will present our work A Full Threshold NIST PQC-Compliant Framework for Distributed Trust in Federal Public Key Infrastructure. This is joint work with Thang Hoang, Bechir Hamdaoui, and Attila Yavuz. We come from the University of South Florida, Virginia Tech and Oregon State University.</a:t>
            </a:r>
          </a:p>
        </p:txBody>
      </p:sp>
      <p:sp>
        <p:nvSpPr>
          <p:cNvPr id="4" name="Slide Number Placeholder 3"/>
          <p:cNvSpPr>
            <a:spLocks noGrp="1"/>
          </p:cNvSpPr>
          <p:nvPr>
            <p:ph type="sldNum" sz="quarter" idx="5"/>
          </p:nvPr>
        </p:nvSpPr>
        <p:spPr/>
        <p:txBody>
          <a:bodyPr/>
          <a:lstStyle/>
          <a:p>
            <a:fld id="{ED0E7878-35F5-4211-8701-F265626C7394}" type="slidenum">
              <a:rPr lang="en-US"/>
              <a:t>1</a:t>
            </a:fld>
            <a:endParaRPr lang="en-US"/>
          </a:p>
        </p:txBody>
      </p:sp>
    </p:spTree>
    <p:extLst>
      <p:ext uri="{BB962C8B-B14F-4D97-AF65-F5344CB8AC3E}">
        <p14:creationId xmlns:p14="http://schemas.microsoft.com/office/powerpoint/2010/main" val="791409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6E443-D73D-1FC5-8FC5-F5B9C7EF5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F85C7E-9D76-055A-7F5A-B3960C2CA7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063BFC-70BE-CAAB-A3CD-6EE0B443C85C}"/>
              </a:ext>
            </a:extLst>
          </p:cNvPr>
          <p:cNvSpPr>
            <a:spLocks noGrp="1"/>
          </p:cNvSpPr>
          <p:nvPr>
            <p:ph type="body" idx="1"/>
          </p:nvPr>
        </p:nvSpPr>
        <p:spPr/>
        <p:txBody>
          <a:bodyPr/>
          <a:lstStyle/>
          <a:p>
            <a:pPr marL="228600" indent="-228600">
              <a:buFontTx/>
              <a:buAutoNum type="arabicPeriod"/>
            </a:pPr>
            <a:r>
              <a:rPr lang="en-US" b="1" dirty="0">
                <a:highlight>
                  <a:srgbClr val="FFFFFF"/>
                </a:highlight>
                <a:ea typeface="Calibri"/>
                <a:cs typeface="Calibri"/>
              </a:rPr>
              <a:t>Not only FPKI but it can also be applied to other applications that require NIST compliance (TLS) </a:t>
            </a:r>
            <a:r>
              <a:rPr lang="en-US" b="1" i="1" u="sng" dirty="0">
                <a:highlight>
                  <a:srgbClr val="FFFFFF"/>
                </a:highlight>
                <a:ea typeface="Calibri"/>
                <a:cs typeface="Calibri"/>
              </a:rPr>
              <a:t>(will be addressed)</a:t>
            </a:r>
          </a:p>
          <a:p>
            <a:pPr marL="228600" indent="-228600">
              <a:buFontTx/>
              <a:buAutoNum type="arabicPeriod"/>
            </a:pPr>
            <a:r>
              <a:rPr lang="en-US" b="1" dirty="0">
                <a:highlight>
                  <a:srgbClr val="FFFFFF"/>
                </a:highlight>
                <a:ea typeface="Calibri"/>
                <a:cs typeface="Calibri"/>
              </a:rPr>
              <a:t>Security levels -&gt; Underlying MPC should be adjusted in the security level </a:t>
            </a:r>
            <a:r>
              <a:rPr lang="en-US" b="1" i="1" u="sng" dirty="0">
                <a:highlight>
                  <a:srgbClr val="FFFFFF"/>
                </a:highlight>
                <a:ea typeface="Calibri"/>
                <a:cs typeface="Calibri"/>
              </a:rPr>
              <a:t>(will be addressed)</a:t>
            </a:r>
          </a:p>
          <a:p>
            <a:pPr marL="228600" indent="-228600">
              <a:buFontTx/>
              <a:buAutoNum type="arabicPeriod"/>
            </a:pPr>
            <a:r>
              <a:rPr lang="en-US" dirty="0">
                <a:highlight>
                  <a:srgbClr val="FFFFFF"/>
                </a:highlight>
              </a:rPr>
              <a:t>Sub-second performance in various configurations</a:t>
            </a:r>
            <a:endParaRPr lang="en-US" b="1" i="1" u="sng"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9EBAD7CD-09F8-0963-DE62-2A11C3E9A2A2}"/>
              </a:ext>
            </a:extLst>
          </p:cNvPr>
          <p:cNvSpPr>
            <a:spLocks noGrp="1"/>
          </p:cNvSpPr>
          <p:nvPr>
            <p:ph type="sldNum" sz="quarter" idx="5"/>
          </p:nvPr>
        </p:nvSpPr>
        <p:spPr/>
        <p:txBody>
          <a:bodyPr/>
          <a:lstStyle/>
          <a:p>
            <a:fld id="{ED0E7878-35F5-4211-8701-F265626C7394}" type="slidenum">
              <a:t>10</a:t>
            </a:fld>
            <a:endParaRPr lang="en-US"/>
          </a:p>
        </p:txBody>
      </p:sp>
    </p:spTree>
    <p:extLst>
      <p:ext uri="{BB962C8B-B14F-4D97-AF65-F5344CB8AC3E}">
        <p14:creationId xmlns:p14="http://schemas.microsoft.com/office/powerpoint/2010/main" val="3867895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A9DFA-B3C8-622E-0E35-95FA7077B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A16B15-88BB-08B9-787A-A52842F507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147F1D-847C-9DCE-4602-158ECDFE6C49}"/>
              </a:ext>
            </a:extLst>
          </p:cNvPr>
          <p:cNvSpPr>
            <a:spLocks noGrp="1"/>
          </p:cNvSpPr>
          <p:nvPr>
            <p:ph type="body" idx="1"/>
          </p:nvPr>
        </p:nvSpPr>
        <p:spPr/>
        <p:txBody>
          <a:bodyPr/>
          <a:lstStyle/>
          <a:p>
            <a:pPr marL="228600" indent="-228600">
              <a:buFontTx/>
              <a:buAutoNum type="arabicPeriod"/>
            </a:pPr>
            <a:endParaRPr lang="en-US" b="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07B9BF98-A2E6-25FA-1891-4A74D470E7F0}"/>
              </a:ext>
            </a:extLst>
          </p:cNvPr>
          <p:cNvSpPr>
            <a:spLocks noGrp="1"/>
          </p:cNvSpPr>
          <p:nvPr>
            <p:ph type="sldNum" sz="quarter" idx="5"/>
          </p:nvPr>
        </p:nvSpPr>
        <p:spPr/>
        <p:txBody>
          <a:bodyPr/>
          <a:lstStyle/>
          <a:p>
            <a:fld id="{ED0E7878-35F5-4211-8701-F265626C7394}" type="slidenum">
              <a:t>11</a:t>
            </a:fld>
            <a:endParaRPr lang="en-US"/>
          </a:p>
        </p:txBody>
      </p:sp>
    </p:spTree>
    <p:extLst>
      <p:ext uri="{BB962C8B-B14F-4D97-AF65-F5344CB8AC3E}">
        <p14:creationId xmlns:p14="http://schemas.microsoft.com/office/powerpoint/2010/main" val="2656749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ED714-4308-D7A5-26A7-747AE64A4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11900E-7DB5-EECD-8109-D9D1BAD5BF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78E5C-9DA4-A1DA-546D-BCF9F7009186}"/>
              </a:ext>
            </a:extLst>
          </p:cNvPr>
          <p:cNvSpPr>
            <a:spLocks noGrp="1"/>
          </p:cNvSpPr>
          <p:nvPr>
            <p:ph type="body" idx="1"/>
          </p:nvPr>
        </p:nvSpPr>
        <p:spPr/>
        <p:txBody>
          <a:bodyPr/>
          <a:lstStyle/>
          <a:p>
            <a:r>
              <a:rPr lang="en-US" dirty="0"/>
              <a:t>As we know, FPKI acts as the trust backbone for the entire federal ecosystem. It provides a unified framework for identity, authentication, and secure communication across government entities. </a:t>
            </a:r>
            <a:endParaRPr lang="en-US" dirty="0">
              <a:ea typeface="Calibri"/>
              <a:cs typeface="Calibri"/>
            </a:endParaRPr>
          </a:p>
          <a:p>
            <a:r>
              <a:rPr lang="en-US" dirty="0"/>
              <a:t>Around it, you can see multiple federal agencies, such as the Department of State, Department of Education, Department of Transportation, and Department of Treasury. Each of these agencies operates within the FPKI.</a:t>
            </a:r>
            <a:endParaRPr lang="en-US" dirty="0">
              <a:ea typeface="Calibri"/>
              <a:cs typeface="Calibri"/>
            </a:endParaRPr>
          </a:p>
        </p:txBody>
      </p:sp>
      <p:sp>
        <p:nvSpPr>
          <p:cNvPr id="4" name="Slide Number Placeholder 3">
            <a:extLst>
              <a:ext uri="{FF2B5EF4-FFF2-40B4-BE49-F238E27FC236}">
                <a16:creationId xmlns:a16="http://schemas.microsoft.com/office/drawing/2014/main" id="{46972B9B-FF0D-7616-B3C9-A432B4A48EE6}"/>
              </a:ext>
            </a:extLst>
          </p:cNvPr>
          <p:cNvSpPr>
            <a:spLocks noGrp="1"/>
          </p:cNvSpPr>
          <p:nvPr>
            <p:ph type="sldNum" sz="quarter" idx="5"/>
          </p:nvPr>
        </p:nvSpPr>
        <p:spPr/>
        <p:txBody>
          <a:bodyPr/>
          <a:lstStyle/>
          <a:p>
            <a:fld id="{ED0E7878-35F5-4211-8701-F265626C7394}" type="slidenum">
              <a:rPr lang="en-US"/>
              <a:t>2</a:t>
            </a:fld>
            <a:endParaRPr lang="en-US"/>
          </a:p>
        </p:txBody>
      </p:sp>
    </p:spTree>
    <p:extLst>
      <p:ext uri="{BB962C8B-B14F-4D97-AF65-F5344CB8AC3E}">
        <p14:creationId xmlns:p14="http://schemas.microsoft.com/office/powerpoint/2010/main" val="1314047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A231A-901A-0BCD-F7A2-3DA490C271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0EE2DA-4501-CA4B-779C-750CB0A82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3C3665-8F93-1333-BF52-94CB3512704E}"/>
              </a:ext>
            </a:extLst>
          </p:cNvPr>
          <p:cNvSpPr>
            <a:spLocks noGrp="1"/>
          </p:cNvSpPr>
          <p:nvPr>
            <p:ph type="body" idx="1"/>
          </p:nvPr>
        </p:nvSpPr>
        <p:spPr/>
        <p:txBody>
          <a:bodyPr/>
          <a:lstStyle/>
          <a:p>
            <a:r>
              <a:rPr lang="en-US" dirty="0"/>
              <a:t>The core technical component inside Federal PKI: digital signature used to generate the certificate in X.509 format. </a:t>
            </a:r>
          </a:p>
          <a:p>
            <a:r>
              <a:rPr lang="en-US" dirty="0"/>
              <a:t>Because Federal PKI is a government trust infrastructure, it cannot adopt arbitrary cryptographic algorithms. Any digital signature algorithm used in this system must follow NIST standards.</a:t>
            </a:r>
          </a:p>
          <a:p>
            <a:r>
              <a:rPr lang="en-US" dirty="0"/>
              <a:t>In the current classical setting, Federal PKI relies on FIPS 186-5, which specifies approved digital signature algorithms such as RSA and ECDSA.</a:t>
            </a:r>
          </a:p>
        </p:txBody>
      </p:sp>
      <p:sp>
        <p:nvSpPr>
          <p:cNvPr id="4" name="Slide Number Placeholder 3">
            <a:extLst>
              <a:ext uri="{FF2B5EF4-FFF2-40B4-BE49-F238E27FC236}">
                <a16:creationId xmlns:a16="http://schemas.microsoft.com/office/drawing/2014/main" id="{F079AFD9-5A63-0FEC-AFCA-A8BE7A0CCE6E}"/>
              </a:ext>
            </a:extLst>
          </p:cNvPr>
          <p:cNvSpPr>
            <a:spLocks noGrp="1"/>
          </p:cNvSpPr>
          <p:nvPr>
            <p:ph type="sldNum" sz="quarter" idx="5"/>
          </p:nvPr>
        </p:nvSpPr>
        <p:spPr/>
        <p:txBody>
          <a:bodyPr/>
          <a:lstStyle/>
          <a:p>
            <a:fld id="{ED0E7878-35F5-4211-8701-F265626C7394}" type="slidenum">
              <a:rPr lang="en-US"/>
              <a:t>3</a:t>
            </a:fld>
            <a:endParaRPr lang="en-US"/>
          </a:p>
        </p:txBody>
      </p:sp>
    </p:spTree>
    <p:extLst>
      <p:ext uri="{BB962C8B-B14F-4D97-AF65-F5344CB8AC3E}">
        <p14:creationId xmlns:p14="http://schemas.microsoft.com/office/powerpoint/2010/main" val="1575155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the FPKI looks like? Federal PKI is organized as a certificate hierarchy, starting from highly trusted root Certificate Authority, Federal Common Policy-CA down to other CAs like US treasury CA.</a:t>
            </a:r>
          </a:p>
        </p:txBody>
      </p:sp>
      <p:sp>
        <p:nvSpPr>
          <p:cNvPr id="4" name="Slide Number Placeholder 3"/>
          <p:cNvSpPr>
            <a:spLocks noGrp="1"/>
          </p:cNvSpPr>
          <p:nvPr>
            <p:ph type="sldNum" sz="quarter" idx="5"/>
          </p:nvPr>
        </p:nvSpPr>
        <p:spPr/>
        <p:txBody>
          <a:bodyPr/>
          <a:lstStyle/>
          <a:p>
            <a:fld id="{ED0E7878-35F5-4211-8701-F265626C7394}" type="slidenum">
              <a:rPr lang="en-US"/>
              <a:t>4</a:t>
            </a:fld>
            <a:endParaRPr lang="en-US"/>
          </a:p>
        </p:txBody>
      </p:sp>
    </p:spTree>
    <p:extLst>
      <p:ext uri="{BB962C8B-B14F-4D97-AF65-F5344CB8AC3E}">
        <p14:creationId xmlns:p14="http://schemas.microsoft.com/office/powerpoint/2010/main" val="454004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E2110-EFA0-52C1-57DC-FE7E5593E2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AD751E-53D0-14D2-895C-6158DE312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3B88F2-121B-3801-398E-20B03AE4FBF6}"/>
              </a:ext>
            </a:extLst>
          </p:cNvPr>
          <p:cNvSpPr>
            <a:spLocks noGrp="1"/>
          </p:cNvSpPr>
          <p:nvPr>
            <p:ph type="body" idx="1"/>
          </p:nvPr>
        </p:nvSpPr>
        <p:spPr/>
        <p:txBody>
          <a:bodyPr/>
          <a:lstStyle/>
          <a:p>
            <a:r>
              <a:rPr lang="en-US" dirty="0"/>
              <a:t>The current FPKI faces two key threats: centralized certificate signing and reliance on traditional standard signatures, such as ECDSA and RSA. In the post-quantum setting, a quantum adversary may break these classical signature schemes. If the CA is compromised, it will be a disaster.</a:t>
            </a:r>
          </a:p>
          <a:p>
            <a:r>
              <a:rPr lang="en-US" dirty="0"/>
              <a:t>In this example, if the Treasury CA is affected, then the certificate and entities below it in the hierarchy may also become untrusted. This creates a cascading failure in the Federal PKI trust chain.</a:t>
            </a:r>
          </a:p>
          <a:p>
            <a:endParaRPr lang="en-US" dirty="0">
              <a:ea typeface="Calibri"/>
              <a:cs typeface="Calibri"/>
            </a:endParaRPr>
          </a:p>
        </p:txBody>
      </p:sp>
      <p:sp>
        <p:nvSpPr>
          <p:cNvPr id="4" name="Slide Number Placeholder 3">
            <a:extLst>
              <a:ext uri="{FF2B5EF4-FFF2-40B4-BE49-F238E27FC236}">
                <a16:creationId xmlns:a16="http://schemas.microsoft.com/office/drawing/2014/main" id="{FD1438DE-8AD8-C779-A341-1F3555E9C201}"/>
              </a:ext>
            </a:extLst>
          </p:cNvPr>
          <p:cNvSpPr>
            <a:spLocks noGrp="1"/>
          </p:cNvSpPr>
          <p:nvPr>
            <p:ph type="sldNum" sz="quarter" idx="5"/>
          </p:nvPr>
        </p:nvSpPr>
        <p:spPr/>
        <p:txBody>
          <a:bodyPr/>
          <a:lstStyle/>
          <a:p>
            <a:fld id="{ED0E7878-35F5-4211-8701-F265626C7394}" type="slidenum">
              <a:rPr lang="en-US"/>
              <a:t>5</a:t>
            </a:fld>
            <a:endParaRPr lang="en-US"/>
          </a:p>
        </p:txBody>
      </p:sp>
    </p:spTree>
    <p:extLst>
      <p:ext uri="{BB962C8B-B14F-4D97-AF65-F5344CB8AC3E}">
        <p14:creationId xmlns:p14="http://schemas.microsoft.com/office/powerpoint/2010/main" val="1776644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natural question is: If classical signatures are threatened, why not move Federal PKI directly to post-quantum signatures? </a:t>
            </a:r>
          </a:p>
          <a:p>
            <a:r>
              <a:rPr lang="en-US" dirty="0"/>
              <a:t>NIST has already standardized FIPS 204.</a:t>
            </a:r>
          </a:p>
          <a:p>
            <a:r>
              <a:rPr lang="en-US" dirty="0"/>
              <a:t>However, Federal PKI also needs threshold signing to avoid a single compromised CA key.</a:t>
            </a:r>
          </a:p>
          <a:p>
            <a:r>
              <a:rPr lang="en-US" dirty="0"/>
              <a:t>Existing work does not fully satisfy this requirement. One line uses non-NIST post-quantum signatures, such as Ringtail. Another line targets threshold FIPS 204, but modifies the signing procedure to gain the efficiency, which cannot achieve the algorithmic compliance of NIST standard.</a:t>
            </a:r>
            <a:endParaRPr lang="en-US" dirty="0">
              <a:ea typeface="Calibri"/>
              <a:cs typeface="Calibri"/>
            </a:endParaRPr>
          </a:p>
          <a:p>
            <a:r>
              <a:rPr lang="en-US" dirty="0"/>
              <a:t>This matters because Federal PKI is standards-driven. Algorithmic compliance means the threshold protocol follows the exact FIPS 204 signing algorithm, rather than only producing signatures that can be verified by a standard FIPS 204 verifier.</a:t>
            </a:r>
          </a:p>
        </p:txBody>
      </p:sp>
      <p:sp>
        <p:nvSpPr>
          <p:cNvPr id="4" name="Slide Number Placeholder 3"/>
          <p:cNvSpPr>
            <a:spLocks noGrp="1"/>
          </p:cNvSpPr>
          <p:nvPr>
            <p:ph type="sldNum" sz="quarter" idx="5"/>
          </p:nvPr>
        </p:nvSpPr>
        <p:spPr/>
        <p:txBody>
          <a:bodyPr/>
          <a:lstStyle/>
          <a:p>
            <a:fld id="{ED0E7878-35F5-4211-8701-F265626C7394}" type="slidenum">
              <a:rPr lang="en-US"/>
              <a:t>6</a:t>
            </a:fld>
            <a:endParaRPr lang="en-US"/>
          </a:p>
        </p:txBody>
      </p:sp>
    </p:spTree>
    <p:extLst>
      <p:ext uri="{BB962C8B-B14F-4D97-AF65-F5344CB8AC3E}">
        <p14:creationId xmlns:p14="http://schemas.microsoft.com/office/powerpoint/2010/main" val="3111938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541C3-1F94-F67C-91EF-CA54118D73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BC063-1600-B1BB-B6DB-5C2B0B5DC8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53E748-2468-CAE6-18B0-95D19426DCF1}"/>
              </a:ext>
            </a:extLst>
          </p:cNvPr>
          <p:cNvSpPr>
            <a:spLocks noGrp="1"/>
          </p:cNvSpPr>
          <p:nvPr>
            <p:ph type="body" idx="1"/>
          </p:nvPr>
        </p:nvSpPr>
        <p:spPr/>
        <p:txBody>
          <a:bodyPr/>
          <a:lstStyle/>
          <a:p>
            <a:r>
              <a:rPr lang="en-US" dirty="0">
                <a:highlight>
                  <a:srgbClr val="FFFFFF"/>
                </a:highlight>
              </a:rPr>
              <a:t>To address this research gap, we propose SHIELD, which consists of two procedures: key-generation distribution and threshold signing.</a:t>
            </a:r>
            <a:endParaRPr lang="en-US" dirty="0"/>
          </a:p>
          <a:p>
            <a:r>
              <a:rPr lang="en-US" dirty="0">
                <a:highlight>
                  <a:srgbClr val="FFFFFF"/>
                </a:highlight>
              </a:rPr>
              <a:t>The key-generation distribution procedure splits the CA signing key into shares and distributes them across multiple servers, avoiding a single point of compromise.</a:t>
            </a:r>
            <a:endParaRPr lang="en-US" dirty="0"/>
          </a:p>
          <a:p>
            <a:r>
              <a:rPr lang="en-US" dirty="0">
                <a:highlight>
                  <a:srgbClr val="FFFFFF"/>
                </a:highlight>
              </a:rPr>
              <a:t>The threshold signing procedure allows these servers to jointly sign the TBSC, or to-be-signed certificate, while preserving algorithmic compliance with the FIPS 204 signing process.</a:t>
            </a:r>
            <a:endParaRPr lang="en-US" dirty="0"/>
          </a:p>
          <a:p>
            <a:r>
              <a:rPr lang="en-US" dirty="0">
                <a:highlight>
                  <a:srgbClr val="FFFFFF"/>
                </a:highlight>
              </a:rPr>
              <a:t>The output remains a standard FIPS 204 signature, so it fits directly into the existing X.509 certificate structure: the TBSC, the FIPS 204 algorithm identifier, and the signature value.</a:t>
            </a:r>
            <a:endParaRPr lang="en-US" dirty="0"/>
          </a:p>
        </p:txBody>
      </p:sp>
      <p:sp>
        <p:nvSpPr>
          <p:cNvPr id="4" name="Slide Number Placeholder 3">
            <a:extLst>
              <a:ext uri="{FF2B5EF4-FFF2-40B4-BE49-F238E27FC236}">
                <a16:creationId xmlns:a16="http://schemas.microsoft.com/office/drawing/2014/main" id="{F03DA1B8-0F87-0C2B-1721-1374EC5EF9F0}"/>
              </a:ext>
            </a:extLst>
          </p:cNvPr>
          <p:cNvSpPr>
            <a:spLocks noGrp="1"/>
          </p:cNvSpPr>
          <p:nvPr>
            <p:ph type="sldNum" sz="quarter" idx="5"/>
          </p:nvPr>
        </p:nvSpPr>
        <p:spPr/>
        <p:txBody>
          <a:bodyPr/>
          <a:lstStyle/>
          <a:p>
            <a:fld id="{ED0E7878-35F5-4211-8701-F265626C7394}" type="slidenum">
              <a:t>7</a:t>
            </a:fld>
            <a:endParaRPr lang="en-US"/>
          </a:p>
        </p:txBody>
      </p:sp>
    </p:spTree>
    <p:extLst>
      <p:ext uri="{BB962C8B-B14F-4D97-AF65-F5344CB8AC3E}">
        <p14:creationId xmlns:p14="http://schemas.microsoft.com/office/powerpoint/2010/main" val="2494753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D2039-FB54-C31D-63EA-61083515E1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F5CEC-AF9F-6DD0-1575-C7A3C3D979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625D8-9205-6CFF-D6A8-A30D610AFF60}"/>
              </a:ext>
            </a:extLst>
          </p:cNvPr>
          <p:cNvSpPr>
            <a:spLocks noGrp="1"/>
          </p:cNvSpPr>
          <p:nvPr>
            <p:ph type="body" idx="1"/>
          </p:nvPr>
        </p:nvSpPr>
        <p:spPr/>
        <p:txBody>
          <a:bodyPr/>
          <a:lstStyle/>
          <a:p>
            <a:r>
              <a:rPr lang="en-US" dirty="0">
                <a:highlight>
                  <a:srgbClr val="FFFFFF"/>
                </a:highlight>
                <a:ea typeface="Calibri"/>
                <a:cs typeface="Calibri"/>
              </a:rPr>
              <a:t>Refer to paper that other algorithms have been presented in the paper.</a:t>
            </a:r>
            <a:endParaRPr lang="en-US" b="1"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9A2ED10C-B557-2523-08FB-F780DF9AA142}"/>
              </a:ext>
            </a:extLst>
          </p:cNvPr>
          <p:cNvSpPr>
            <a:spLocks noGrp="1"/>
          </p:cNvSpPr>
          <p:nvPr>
            <p:ph type="sldNum" sz="quarter" idx="5"/>
          </p:nvPr>
        </p:nvSpPr>
        <p:spPr/>
        <p:txBody>
          <a:bodyPr/>
          <a:lstStyle/>
          <a:p>
            <a:fld id="{ED0E7878-35F5-4211-8701-F265626C7394}" type="slidenum">
              <a:t>8</a:t>
            </a:fld>
            <a:endParaRPr lang="en-US"/>
          </a:p>
        </p:txBody>
      </p:sp>
    </p:spTree>
    <p:extLst>
      <p:ext uri="{BB962C8B-B14F-4D97-AF65-F5344CB8AC3E}">
        <p14:creationId xmlns:p14="http://schemas.microsoft.com/office/powerpoint/2010/main" val="2783209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10002-B671-542F-6B08-AAFC29700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75D5F-C476-4C15-5F33-3E78B936D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E082A8-F485-22F7-B38D-40CCF154D76B}"/>
              </a:ext>
            </a:extLst>
          </p:cNvPr>
          <p:cNvSpPr>
            <a:spLocks noGrp="1"/>
          </p:cNvSpPr>
          <p:nvPr>
            <p:ph type="body" idx="1"/>
          </p:nvPr>
        </p:nvSpPr>
        <p:spPr/>
        <p:txBody>
          <a:bodyPr/>
          <a:lstStyle/>
          <a:p>
            <a:pPr marL="228600" indent="-228600">
              <a:buFontTx/>
              <a:buAutoNum type="arabicPeriod"/>
            </a:pPr>
            <a:endParaRPr lang="en-US" b="0" i="0" u="none">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45F155C8-EDEC-6E52-B8ED-1ACE5A030A3E}"/>
              </a:ext>
            </a:extLst>
          </p:cNvPr>
          <p:cNvSpPr>
            <a:spLocks noGrp="1"/>
          </p:cNvSpPr>
          <p:nvPr>
            <p:ph type="sldNum" sz="quarter" idx="5"/>
          </p:nvPr>
        </p:nvSpPr>
        <p:spPr/>
        <p:txBody>
          <a:bodyPr/>
          <a:lstStyle/>
          <a:p>
            <a:fld id="{ED0E7878-35F5-4211-8701-F265626C7394}" type="slidenum">
              <a:t>9</a:t>
            </a:fld>
            <a:endParaRPr lang="en-US"/>
          </a:p>
        </p:txBody>
      </p:sp>
    </p:spTree>
    <p:extLst>
      <p:ext uri="{BB962C8B-B14F-4D97-AF65-F5344CB8AC3E}">
        <p14:creationId xmlns:p14="http://schemas.microsoft.com/office/powerpoint/2010/main" val="198301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5/13/26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5/13/26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5/13/26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8.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7.xml"/><Relationship Id="rId16"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1.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jpeg"/><Relationship Id="rId9" Type="http://schemas.openxmlformats.org/officeDocument/2006/relationships/image" Target="../media/image4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28161-8867-B911-6437-048AE7B12097}"/>
              </a:ext>
            </a:extLst>
          </p:cNvPr>
          <p:cNvSpPr>
            <a:spLocks noGrp="1"/>
          </p:cNvSpPr>
          <p:nvPr>
            <p:ph type="ctrTitle"/>
          </p:nvPr>
        </p:nvSpPr>
        <p:spPr>
          <a:xfrm>
            <a:off x="1303000" y="1974083"/>
            <a:ext cx="9586000" cy="2122198"/>
          </a:xfrm>
        </p:spPr>
        <p:txBody>
          <a:bodyPr>
            <a:noAutofit/>
          </a:bodyPr>
          <a:lstStyle/>
          <a:p>
            <a:r>
              <a:rPr lang="en-US" sz="4800">
                <a:ea typeface="+mj-lt"/>
                <a:cs typeface="+mj-lt"/>
              </a:rPr>
              <a:t>A Full Threshold NIST PQC-Compliant Framework for Distributed Trust in Federal Public Key Infrastructure</a:t>
            </a:r>
            <a:endParaRPr lang="en-US" sz="4800"/>
          </a:p>
        </p:txBody>
      </p:sp>
      <p:sp>
        <p:nvSpPr>
          <p:cNvPr id="3" name="Subtitle 2">
            <a:extLst>
              <a:ext uri="{FF2B5EF4-FFF2-40B4-BE49-F238E27FC236}">
                <a16:creationId xmlns:a16="http://schemas.microsoft.com/office/drawing/2014/main" id="{E171FA8A-438D-D216-4988-320224133012}"/>
              </a:ext>
            </a:extLst>
          </p:cNvPr>
          <p:cNvSpPr>
            <a:spLocks noGrp="1"/>
          </p:cNvSpPr>
          <p:nvPr>
            <p:ph type="subTitle" idx="1"/>
          </p:nvPr>
        </p:nvSpPr>
        <p:spPr>
          <a:xfrm>
            <a:off x="1350323" y="4105378"/>
            <a:ext cx="9491354" cy="744330"/>
          </a:xfrm>
        </p:spPr>
        <p:txBody>
          <a:bodyPr>
            <a:normAutofit/>
          </a:bodyPr>
          <a:lstStyle/>
          <a:p>
            <a:r>
              <a:rPr lang="en-US" sz="1800" b="1">
                <a:ea typeface="+mn-lt"/>
                <a:cs typeface="+mn-lt"/>
              </a:rPr>
              <a:t>Kiarash </a:t>
            </a:r>
            <a:r>
              <a:rPr lang="en-US" sz="1800" b="1" err="1">
                <a:ea typeface="+mn-lt"/>
                <a:cs typeface="+mn-lt"/>
              </a:rPr>
              <a:t>Sedghi</a:t>
            </a:r>
            <a:r>
              <a:rPr lang="en-US" sz="1800" b="1" baseline="30000">
                <a:ea typeface="+mn-lt"/>
                <a:cs typeface="+mn-lt"/>
              </a:rPr>
              <a:t>∗</a:t>
            </a:r>
            <a:r>
              <a:rPr lang="en-US" sz="1800" b="1">
                <a:ea typeface="+mn-lt"/>
                <a:cs typeface="+mn-lt"/>
              </a:rPr>
              <a:t>, </a:t>
            </a:r>
            <a:r>
              <a:rPr lang="en-US" sz="1800" b="1" err="1">
                <a:ea typeface="+mn-lt"/>
                <a:cs typeface="+mn-lt"/>
              </a:rPr>
              <a:t>Changqi</a:t>
            </a:r>
            <a:r>
              <a:rPr lang="en-US" sz="1800" b="1">
                <a:ea typeface="+mn-lt"/>
                <a:cs typeface="+mn-lt"/>
              </a:rPr>
              <a:t> Sun</a:t>
            </a:r>
            <a:r>
              <a:rPr lang="en-US" sz="1800" b="1" baseline="30000">
                <a:ea typeface="+mn-lt"/>
                <a:cs typeface="+mn-lt"/>
              </a:rPr>
              <a:t>†</a:t>
            </a:r>
            <a:r>
              <a:rPr lang="en-US" sz="1800" b="1">
                <a:ea typeface="+mn-lt"/>
                <a:cs typeface="+mn-lt"/>
              </a:rPr>
              <a:t>, </a:t>
            </a:r>
            <a:r>
              <a:rPr lang="en-US" sz="1800">
                <a:ea typeface="+mn-lt"/>
                <a:cs typeface="+mn-lt"/>
              </a:rPr>
              <a:t>Thang Hoang</a:t>
            </a:r>
            <a:r>
              <a:rPr lang="en-US" sz="1800" baseline="30000">
                <a:ea typeface="+mn-lt"/>
                <a:cs typeface="+mn-lt"/>
              </a:rPr>
              <a:t>†</a:t>
            </a:r>
            <a:r>
              <a:rPr lang="en-US" sz="1800">
                <a:ea typeface="+mn-lt"/>
                <a:cs typeface="+mn-lt"/>
              </a:rPr>
              <a:t>, Bechir Hamdaoui</a:t>
            </a:r>
            <a:r>
              <a:rPr lang="en-US" sz="1800" baseline="30000">
                <a:ea typeface="+mn-lt"/>
                <a:cs typeface="+mn-lt"/>
              </a:rPr>
              <a:t>‡</a:t>
            </a:r>
            <a:r>
              <a:rPr lang="en-US" sz="1800">
                <a:ea typeface="+mn-lt"/>
                <a:cs typeface="+mn-lt"/>
              </a:rPr>
              <a:t>, Attila A. Yavuz</a:t>
            </a:r>
            <a:r>
              <a:rPr lang="en-US" sz="1800" baseline="30000">
                <a:ea typeface="+mn-lt"/>
                <a:cs typeface="+mn-lt"/>
              </a:rPr>
              <a:t>∗</a:t>
            </a:r>
            <a:endParaRPr lang="en-US" sz="1800" baseline="30000"/>
          </a:p>
          <a:p>
            <a:r>
              <a:rPr lang="en-US" sz="1800" baseline="30000">
                <a:ea typeface="+mn-lt"/>
                <a:cs typeface="+mn-lt"/>
              </a:rPr>
              <a:t>∗</a:t>
            </a:r>
            <a:r>
              <a:rPr lang="en-US" sz="1800">
                <a:ea typeface="+mn-lt"/>
                <a:cs typeface="+mn-lt"/>
              </a:rPr>
              <a:t>University of South Florida,  </a:t>
            </a:r>
            <a:r>
              <a:rPr lang="en-US" sz="1800" baseline="30000">
                <a:ea typeface="+mn-lt"/>
                <a:cs typeface="+mn-lt"/>
              </a:rPr>
              <a:t>†</a:t>
            </a:r>
            <a:r>
              <a:rPr lang="en-US" sz="1800">
                <a:ea typeface="+mn-lt"/>
                <a:cs typeface="+mn-lt"/>
              </a:rPr>
              <a:t>Virginia Tech,  </a:t>
            </a:r>
            <a:r>
              <a:rPr lang="en-US" sz="1800" baseline="30000">
                <a:ea typeface="+mn-lt"/>
                <a:cs typeface="+mn-lt"/>
              </a:rPr>
              <a:t>‡ </a:t>
            </a:r>
            <a:r>
              <a:rPr lang="en-US" sz="1800">
                <a:ea typeface="+mn-lt"/>
                <a:cs typeface="+mn-lt"/>
              </a:rPr>
              <a:t>Oregon State University</a:t>
            </a:r>
            <a:endParaRPr lang="en-US" sz="1800"/>
          </a:p>
        </p:txBody>
      </p:sp>
      <p:pic>
        <p:nvPicPr>
          <p:cNvPr id="6" name="Picture 5" descr="A logo of a globe with a gold cogwheel&#10;&#10;Description automatically generated">
            <a:extLst>
              <a:ext uri="{FF2B5EF4-FFF2-40B4-BE49-F238E27FC236}">
                <a16:creationId xmlns:a16="http://schemas.microsoft.com/office/drawing/2014/main" id="{98C8E7BC-99DF-30FD-49CA-820BDF65BF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3641" y="-109475"/>
            <a:ext cx="1676320" cy="1619460"/>
          </a:xfrm>
          <a:prstGeom prst="ellipse">
            <a:avLst/>
          </a:prstGeom>
          <a:ln>
            <a:noFill/>
          </a:ln>
          <a:effectLst>
            <a:softEdge rad="112500"/>
          </a:effectLst>
        </p:spPr>
      </p:pic>
      <p:pic>
        <p:nvPicPr>
          <p:cNvPr id="8" name="Picture 7" descr="IEEE Symposium on Security and Privacy 2026">
            <a:extLst>
              <a:ext uri="{FF2B5EF4-FFF2-40B4-BE49-F238E27FC236}">
                <a16:creationId xmlns:a16="http://schemas.microsoft.com/office/drawing/2014/main" id="{083966A1-BF69-530F-10B5-95DBAE16AE98}"/>
              </a:ext>
            </a:extLst>
          </p:cNvPr>
          <p:cNvPicPr>
            <a:picLocks noChangeAspect="1"/>
          </p:cNvPicPr>
          <p:nvPr/>
        </p:nvPicPr>
        <p:blipFill>
          <a:blip r:embed="rId4"/>
          <a:stretch>
            <a:fillRect/>
          </a:stretch>
        </p:blipFill>
        <p:spPr>
          <a:xfrm>
            <a:off x="102060" y="6029028"/>
            <a:ext cx="2236191" cy="681620"/>
          </a:xfrm>
          <a:prstGeom prst="rect">
            <a:avLst/>
          </a:prstGeom>
        </p:spPr>
      </p:pic>
      <p:pic>
        <p:nvPicPr>
          <p:cNvPr id="9" name="Picture 8" descr="Seal of the University of South Florida&quot; by University of South Florida">
            <a:extLst>
              <a:ext uri="{FF2B5EF4-FFF2-40B4-BE49-F238E27FC236}">
                <a16:creationId xmlns:a16="http://schemas.microsoft.com/office/drawing/2014/main" id="{2435375D-F574-FBE5-912B-B4CCBE027D40}"/>
              </a:ext>
            </a:extLst>
          </p:cNvPr>
          <p:cNvPicPr>
            <a:picLocks noChangeAspect="1"/>
          </p:cNvPicPr>
          <p:nvPr/>
        </p:nvPicPr>
        <p:blipFill>
          <a:blip r:embed="rId5"/>
          <a:stretch>
            <a:fillRect/>
          </a:stretch>
        </p:blipFill>
        <p:spPr>
          <a:xfrm>
            <a:off x="61019" y="0"/>
            <a:ext cx="1404724" cy="1404724"/>
          </a:xfrm>
          <a:prstGeom prst="rect">
            <a:avLst/>
          </a:prstGeom>
        </p:spPr>
      </p:pic>
      <p:pic>
        <p:nvPicPr>
          <p:cNvPr id="10" name="Picture 9" descr="Virginia Tech introduces new academic logo">
            <a:extLst>
              <a:ext uri="{FF2B5EF4-FFF2-40B4-BE49-F238E27FC236}">
                <a16:creationId xmlns:a16="http://schemas.microsoft.com/office/drawing/2014/main" id="{68106CC1-E0DD-B482-6130-F51B64662F9D}"/>
              </a:ext>
            </a:extLst>
          </p:cNvPr>
          <p:cNvPicPr>
            <a:picLocks noChangeAspect="1"/>
          </p:cNvPicPr>
          <p:nvPr/>
        </p:nvPicPr>
        <p:blipFill>
          <a:blip r:embed="rId6"/>
          <a:stretch>
            <a:fillRect/>
          </a:stretch>
        </p:blipFill>
        <p:spPr>
          <a:xfrm>
            <a:off x="1588690" y="126129"/>
            <a:ext cx="1995267" cy="1058237"/>
          </a:xfrm>
          <a:prstGeom prst="rect">
            <a:avLst/>
          </a:prstGeom>
        </p:spPr>
      </p:pic>
      <p:pic>
        <p:nvPicPr>
          <p:cNvPr id="11" name="Picture 10" descr="Logo Guidelines | University Relations and Marketing | Oregon State  University">
            <a:extLst>
              <a:ext uri="{FF2B5EF4-FFF2-40B4-BE49-F238E27FC236}">
                <a16:creationId xmlns:a16="http://schemas.microsoft.com/office/drawing/2014/main" id="{12D9F227-BA78-BDF0-0559-866CFACE6558}"/>
              </a:ext>
            </a:extLst>
          </p:cNvPr>
          <p:cNvPicPr>
            <a:picLocks noChangeAspect="1"/>
          </p:cNvPicPr>
          <p:nvPr/>
        </p:nvPicPr>
        <p:blipFill>
          <a:blip r:embed="rId7"/>
          <a:stretch>
            <a:fillRect/>
          </a:stretch>
        </p:blipFill>
        <p:spPr>
          <a:xfrm>
            <a:off x="3685116" y="126129"/>
            <a:ext cx="2708049" cy="1083219"/>
          </a:xfrm>
          <a:prstGeom prst="rect">
            <a:avLst/>
          </a:prstGeom>
        </p:spPr>
      </p:pic>
      <p:pic>
        <p:nvPicPr>
          <p:cNvPr id="13" name="Picture 12" descr="Systematizing SoK">
            <a:extLst>
              <a:ext uri="{FF2B5EF4-FFF2-40B4-BE49-F238E27FC236}">
                <a16:creationId xmlns:a16="http://schemas.microsoft.com/office/drawing/2014/main" id="{4C87F847-F93E-9EDC-6F8C-60739A48C5F2}"/>
              </a:ext>
            </a:extLst>
          </p:cNvPr>
          <p:cNvPicPr>
            <a:picLocks noChangeAspect="1"/>
          </p:cNvPicPr>
          <p:nvPr/>
        </p:nvPicPr>
        <p:blipFill>
          <a:blip r:embed="rId8"/>
          <a:stretch>
            <a:fillRect/>
          </a:stretch>
        </p:blipFill>
        <p:spPr>
          <a:xfrm>
            <a:off x="10806387" y="0"/>
            <a:ext cx="1356214" cy="1271451"/>
          </a:xfrm>
          <a:prstGeom prst="rect">
            <a:avLst/>
          </a:prstGeom>
        </p:spPr>
      </p:pic>
    </p:spTree>
    <p:extLst>
      <p:ext uri="{BB962C8B-B14F-4D97-AF65-F5344CB8AC3E}">
        <p14:creationId xmlns:p14="http://schemas.microsoft.com/office/powerpoint/2010/main" val="3927191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331D1-862E-7F26-45E0-587004ACB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5E2179-6BF5-BF01-52CD-9B206C7C0E33}"/>
              </a:ext>
            </a:extLst>
          </p:cNvPr>
          <p:cNvSpPr>
            <a:spLocks noGrp="1"/>
          </p:cNvSpPr>
          <p:nvPr>
            <p:ph type="title"/>
          </p:nvPr>
        </p:nvSpPr>
        <p:spPr/>
        <p:txBody>
          <a:bodyPr/>
          <a:lstStyle/>
          <a:p>
            <a:r>
              <a:rPr lang="en-US" b="1"/>
              <a:t>Performance</a:t>
            </a:r>
          </a:p>
        </p:txBody>
      </p:sp>
      <p:pic>
        <p:nvPicPr>
          <p:cNvPr id="5" name="Picture 4">
            <a:extLst>
              <a:ext uri="{FF2B5EF4-FFF2-40B4-BE49-F238E27FC236}">
                <a16:creationId xmlns:a16="http://schemas.microsoft.com/office/drawing/2014/main" id="{8738B3EB-AC29-38AE-7C50-002C7551CB5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543425" y="882898"/>
            <a:ext cx="5500745" cy="3080106"/>
          </a:xfrm>
          <a:prstGeom prst="rect">
            <a:avLst/>
          </a:prstGeom>
        </p:spPr>
      </p:pic>
      <p:sp>
        <p:nvSpPr>
          <p:cNvPr id="3" name="Content Placeholder 2">
            <a:extLst>
              <a:ext uri="{FF2B5EF4-FFF2-40B4-BE49-F238E27FC236}">
                <a16:creationId xmlns:a16="http://schemas.microsoft.com/office/drawing/2014/main" id="{E1A12250-1CB7-317A-39A2-6F624CE78ACB}"/>
              </a:ext>
            </a:extLst>
          </p:cNvPr>
          <p:cNvSpPr txBox="1">
            <a:spLocks/>
          </p:cNvSpPr>
          <p:nvPr/>
        </p:nvSpPr>
        <p:spPr>
          <a:xfrm>
            <a:off x="899311" y="1873773"/>
            <a:ext cx="6765474" cy="160673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400" b="1"/>
              <a:t> Evaluation Setup</a:t>
            </a:r>
          </a:p>
          <a:p>
            <a:pPr lvl="1">
              <a:buFont typeface="Wingdings" pitchFamily="2" charset="2"/>
              <a:buChar char="q"/>
            </a:pPr>
            <a:r>
              <a:rPr lang="en-US" sz="2000"/>
              <a:t> Servers (2-5)</a:t>
            </a:r>
          </a:p>
          <a:p>
            <a:pPr lvl="1">
              <a:buFont typeface="Wingdings" pitchFamily="2" charset="2"/>
              <a:buChar char="q"/>
            </a:pPr>
            <a:r>
              <a:rPr lang="en-US" sz="2000"/>
              <a:t> Networks (</a:t>
            </a:r>
            <a:r>
              <a:rPr lang="en-US" sz="1800" i="1"/>
              <a:t>Latency:</a:t>
            </a:r>
            <a:r>
              <a:rPr lang="en-US" sz="1800"/>
              <a:t> 1-10 ms, </a:t>
            </a:r>
            <a:r>
              <a:rPr lang="en-US" sz="1800" i="1"/>
              <a:t>BW:</a:t>
            </a:r>
            <a:r>
              <a:rPr lang="en-US" sz="1800"/>
              <a:t> 10Gbps</a:t>
            </a:r>
            <a:r>
              <a:rPr lang="en-US" sz="2000"/>
              <a:t>) </a:t>
            </a:r>
          </a:p>
          <a:p>
            <a:pPr lvl="1">
              <a:buFont typeface="Wingdings" pitchFamily="2" charset="2"/>
              <a:buChar char="q"/>
            </a:pPr>
            <a:r>
              <a:rPr lang="en-US" sz="2000"/>
              <a:t> Security levels (NIST 2 – NIST 5)</a:t>
            </a:r>
          </a:p>
        </p:txBody>
      </p:sp>
      <p:sp>
        <p:nvSpPr>
          <p:cNvPr id="4" name="Content Placeholder 2">
            <a:extLst>
              <a:ext uri="{FF2B5EF4-FFF2-40B4-BE49-F238E27FC236}">
                <a16:creationId xmlns:a16="http://schemas.microsoft.com/office/drawing/2014/main" id="{BF9965C4-AACE-54A7-7941-D821E99C435C}"/>
              </a:ext>
            </a:extLst>
          </p:cNvPr>
          <p:cNvSpPr txBox="1">
            <a:spLocks/>
          </p:cNvSpPr>
          <p:nvPr/>
        </p:nvSpPr>
        <p:spPr>
          <a:xfrm>
            <a:off x="899311" y="3542822"/>
            <a:ext cx="6765474" cy="160673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400"/>
              <a:t> </a:t>
            </a:r>
            <a:r>
              <a:rPr lang="en-US" sz="2400" b="1"/>
              <a:t>Threshold Signing Latency</a:t>
            </a:r>
          </a:p>
          <a:p>
            <a:pPr lvl="1">
              <a:buFont typeface="Wingdings" pitchFamily="2" charset="2"/>
              <a:buChar char="q"/>
            </a:pPr>
            <a:r>
              <a:rPr lang="en-US" sz="2000"/>
              <a:t> Single Iteration FIPS 204</a:t>
            </a:r>
          </a:p>
          <a:p>
            <a:pPr lvl="1">
              <a:buFont typeface="Wingdings" pitchFamily="2" charset="2"/>
              <a:buChar char="q"/>
            </a:pPr>
            <a:r>
              <a:rPr lang="en-US" sz="2000"/>
              <a:t> Leveraging </a:t>
            </a:r>
            <a:r>
              <a:rPr lang="en-US" sz="2000" b="1" i="1" u="sng"/>
              <a:t>multi-core</a:t>
            </a:r>
            <a:r>
              <a:rPr lang="en-US" sz="2000"/>
              <a:t> to run in </a:t>
            </a:r>
            <a:r>
              <a:rPr lang="en-US" sz="2000" b="1" i="1" u="sng"/>
              <a:t>parallel</a:t>
            </a:r>
          </a:p>
          <a:p>
            <a:pPr lvl="1">
              <a:buFont typeface="Wingdings" pitchFamily="2" charset="2"/>
              <a:buChar char="q"/>
            </a:pPr>
            <a:r>
              <a:rPr lang="en-US" sz="2000" i="1"/>
              <a:t> Throughput:</a:t>
            </a:r>
            <a:r>
              <a:rPr lang="en-US" sz="2000"/>
              <a:t> </a:t>
            </a:r>
            <a:r>
              <a:rPr lang="en-US" sz="2000" b="1" i="1"/>
              <a:t>20</a:t>
            </a:r>
            <a:r>
              <a:rPr lang="en-US" sz="2000"/>
              <a:t> in low latency and </a:t>
            </a:r>
            <a:r>
              <a:rPr lang="en-US" sz="2000" b="1" i="1"/>
              <a:t>6 </a:t>
            </a:r>
            <a:r>
              <a:rPr lang="en-US" sz="2000"/>
              <a:t>in high latency</a:t>
            </a:r>
          </a:p>
        </p:txBody>
      </p:sp>
      <p:sp>
        <p:nvSpPr>
          <p:cNvPr id="8" name="Rounded Rectangle 7">
            <a:extLst>
              <a:ext uri="{FF2B5EF4-FFF2-40B4-BE49-F238E27FC236}">
                <a16:creationId xmlns:a16="http://schemas.microsoft.com/office/drawing/2014/main" id="{B5477667-5D12-9AC2-31FA-52D6A7D2B8BA}"/>
              </a:ext>
            </a:extLst>
          </p:cNvPr>
          <p:cNvSpPr/>
          <p:nvPr/>
        </p:nvSpPr>
        <p:spPr>
          <a:xfrm>
            <a:off x="9041705" y="1680047"/>
            <a:ext cx="2867845" cy="258247"/>
          </a:xfrm>
          <a:prstGeom prst="roundRect">
            <a:avLst/>
          </a:prstGeom>
          <a:solidFill>
            <a:schemeClr val="accent6">
              <a:lumMod val="60000"/>
              <a:lumOff val="40000"/>
              <a:alpha val="2162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A7EBD611-621C-9395-CD83-AF7FA7924C2B}"/>
              </a:ext>
            </a:extLst>
          </p:cNvPr>
          <p:cNvSpPr/>
          <p:nvPr/>
        </p:nvSpPr>
        <p:spPr>
          <a:xfrm>
            <a:off x="9041705" y="2079337"/>
            <a:ext cx="2867845" cy="258247"/>
          </a:xfrm>
          <a:prstGeom prst="roundRect">
            <a:avLst/>
          </a:prstGeom>
          <a:solidFill>
            <a:schemeClr val="accent2">
              <a:lumMod val="60000"/>
              <a:lumOff val="40000"/>
              <a:alpha val="2162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DF062553-EDD3-52DC-0E2B-E93E38506386}"/>
              </a:ext>
            </a:extLst>
          </p:cNvPr>
          <p:cNvSpPr txBox="1">
            <a:spLocks/>
          </p:cNvSpPr>
          <p:nvPr/>
        </p:nvSpPr>
        <p:spPr>
          <a:xfrm>
            <a:off x="899311" y="5211871"/>
            <a:ext cx="6765474" cy="1606732"/>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400" b="1"/>
              <a:t> Communication</a:t>
            </a:r>
          </a:p>
          <a:p>
            <a:pPr lvl="1">
              <a:buFont typeface="Wingdings" pitchFamily="2" charset="2"/>
              <a:buChar char="q"/>
            </a:pPr>
            <a:r>
              <a:rPr lang="en-US" sz="2000"/>
              <a:t> </a:t>
            </a:r>
            <a:r>
              <a:rPr lang="en-US" sz="2000" i="1"/>
              <a:t>Round complexity: </a:t>
            </a:r>
            <a:r>
              <a:rPr lang="en-US" sz="2000"/>
              <a:t>23</a:t>
            </a:r>
          </a:p>
          <a:p>
            <a:pPr lvl="1">
              <a:buFont typeface="Wingdings" pitchFamily="2" charset="2"/>
              <a:buChar char="q"/>
            </a:pPr>
            <a:r>
              <a:rPr lang="en-US" sz="2000"/>
              <a:t> </a:t>
            </a:r>
            <a:r>
              <a:rPr lang="en-US" sz="2000" i="1"/>
              <a:t>Major Contributors:</a:t>
            </a:r>
          </a:p>
          <a:p>
            <a:pPr lvl="2">
              <a:buFont typeface="Wingdings" pitchFamily="2" charset="2"/>
              <a:buChar char="ü"/>
            </a:pPr>
            <a:r>
              <a:rPr lang="en-US" sz="1600"/>
              <a:t>Computing Domain Conversions</a:t>
            </a:r>
          </a:p>
          <a:p>
            <a:pPr lvl="2">
              <a:buFont typeface="Wingdings" pitchFamily="2" charset="2"/>
              <a:buChar char="ü"/>
            </a:pPr>
            <a:r>
              <a:rPr lang="en-US" sz="1600"/>
              <a:t>Circuit Authenticity Checks</a:t>
            </a:r>
          </a:p>
        </p:txBody>
      </p:sp>
      <p:pic>
        <p:nvPicPr>
          <p:cNvPr id="15" name="Picture 14">
            <a:extLst>
              <a:ext uri="{FF2B5EF4-FFF2-40B4-BE49-F238E27FC236}">
                <a16:creationId xmlns:a16="http://schemas.microsoft.com/office/drawing/2014/main" id="{DEC360E7-5A87-2E99-9126-A805E56AB563}"/>
              </a:ext>
            </a:extLst>
          </p:cNvPr>
          <p:cNvPicPr>
            <a:picLocks noChangeAspect="1"/>
          </p:cNvPicPr>
          <p:nvPr/>
        </p:nvPicPr>
        <p:blipFill>
          <a:blip r:embed="rId4"/>
          <a:stretch>
            <a:fillRect/>
          </a:stretch>
        </p:blipFill>
        <p:spPr>
          <a:xfrm>
            <a:off x="1254401" y="161514"/>
            <a:ext cx="4101926" cy="4681853"/>
          </a:xfrm>
          <a:prstGeom prst="rect">
            <a:avLst/>
          </a:prstGeom>
        </p:spPr>
      </p:pic>
      <p:pic>
        <p:nvPicPr>
          <p:cNvPr id="16" name="Picture 15">
            <a:extLst>
              <a:ext uri="{FF2B5EF4-FFF2-40B4-BE49-F238E27FC236}">
                <a16:creationId xmlns:a16="http://schemas.microsoft.com/office/drawing/2014/main" id="{BCAEAF7A-0825-59DE-B313-4D09280AA9B6}"/>
              </a:ext>
            </a:extLst>
          </p:cNvPr>
          <p:cNvPicPr>
            <a:picLocks noChangeAspect="1"/>
          </p:cNvPicPr>
          <p:nvPr/>
        </p:nvPicPr>
        <p:blipFill>
          <a:blip r:embed="rId5"/>
          <a:stretch>
            <a:fillRect/>
          </a:stretch>
        </p:blipFill>
        <p:spPr>
          <a:xfrm>
            <a:off x="7445591" y="109377"/>
            <a:ext cx="3335620" cy="4915755"/>
          </a:xfrm>
          <a:prstGeom prst="rect">
            <a:avLst/>
          </a:prstGeom>
        </p:spPr>
      </p:pic>
      <p:sp>
        <p:nvSpPr>
          <p:cNvPr id="17" name="Rounded Rectangle 16">
            <a:extLst>
              <a:ext uri="{FF2B5EF4-FFF2-40B4-BE49-F238E27FC236}">
                <a16:creationId xmlns:a16="http://schemas.microsoft.com/office/drawing/2014/main" id="{2B0B9874-B06B-1DE4-C899-65FFCDA29AF9}"/>
              </a:ext>
            </a:extLst>
          </p:cNvPr>
          <p:cNvSpPr/>
          <p:nvPr/>
        </p:nvSpPr>
        <p:spPr>
          <a:xfrm>
            <a:off x="259686" y="5242554"/>
            <a:ext cx="5578157" cy="1392852"/>
          </a:xfrm>
          <a:custGeom>
            <a:avLst/>
            <a:gdLst>
              <a:gd name="csX0" fmla="*/ 0 w 5578157"/>
              <a:gd name="csY0" fmla="*/ 130204 h 1392852"/>
              <a:gd name="csX1" fmla="*/ 130204 w 5578157"/>
              <a:gd name="csY1" fmla="*/ 0 h 1392852"/>
              <a:gd name="csX2" fmla="*/ 667888 w 5578157"/>
              <a:gd name="csY2" fmla="*/ 0 h 1392852"/>
              <a:gd name="csX3" fmla="*/ 1099216 w 5578157"/>
              <a:gd name="csY3" fmla="*/ 0 h 1392852"/>
              <a:gd name="csX4" fmla="*/ 1743255 w 5578157"/>
              <a:gd name="csY4" fmla="*/ 0 h 1392852"/>
              <a:gd name="csX5" fmla="*/ 2227761 w 5578157"/>
              <a:gd name="csY5" fmla="*/ 0 h 1392852"/>
              <a:gd name="csX6" fmla="*/ 2659089 w 5578157"/>
              <a:gd name="csY6" fmla="*/ 0 h 1392852"/>
              <a:gd name="csX7" fmla="*/ 3143595 w 5578157"/>
              <a:gd name="csY7" fmla="*/ 0 h 1392852"/>
              <a:gd name="csX8" fmla="*/ 3787634 w 5578157"/>
              <a:gd name="csY8" fmla="*/ 0 h 1392852"/>
              <a:gd name="csX9" fmla="*/ 4272140 w 5578157"/>
              <a:gd name="csY9" fmla="*/ 0 h 1392852"/>
              <a:gd name="csX10" fmla="*/ 4703468 w 5578157"/>
              <a:gd name="csY10" fmla="*/ 0 h 1392852"/>
              <a:gd name="csX11" fmla="*/ 5447953 w 5578157"/>
              <a:gd name="csY11" fmla="*/ 0 h 1392852"/>
              <a:gd name="csX12" fmla="*/ 5578157 w 5578157"/>
              <a:gd name="csY12" fmla="*/ 130204 h 1392852"/>
              <a:gd name="csX13" fmla="*/ 5578157 w 5578157"/>
              <a:gd name="csY13" fmla="*/ 662453 h 1392852"/>
              <a:gd name="csX14" fmla="*/ 5578157 w 5578157"/>
              <a:gd name="csY14" fmla="*/ 1262648 h 1392852"/>
              <a:gd name="csX15" fmla="*/ 5447953 w 5578157"/>
              <a:gd name="csY15" fmla="*/ 1392852 h 1392852"/>
              <a:gd name="csX16" fmla="*/ 5016624 w 5578157"/>
              <a:gd name="csY16" fmla="*/ 1392852 h 1392852"/>
              <a:gd name="csX17" fmla="*/ 4478941 w 5578157"/>
              <a:gd name="csY17" fmla="*/ 1392852 h 1392852"/>
              <a:gd name="csX18" fmla="*/ 3834902 w 5578157"/>
              <a:gd name="csY18" fmla="*/ 1392852 h 1392852"/>
              <a:gd name="csX19" fmla="*/ 3350396 w 5578157"/>
              <a:gd name="csY19" fmla="*/ 1392852 h 1392852"/>
              <a:gd name="csX20" fmla="*/ 2759535 w 5578157"/>
              <a:gd name="csY20" fmla="*/ 1392852 h 1392852"/>
              <a:gd name="csX21" fmla="*/ 2328207 w 5578157"/>
              <a:gd name="csY21" fmla="*/ 1392852 h 1392852"/>
              <a:gd name="csX22" fmla="*/ 1630991 w 5578157"/>
              <a:gd name="csY22" fmla="*/ 1392852 h 1392852"/>
              <a:gd name="csX23" fmla="*/ 1040130 w 5578157"/>
              <a:gd name="csY23" fmla="*/ 1392852 h 1392852"/>
              <a:gd name="csX24" fmla="*/ 130204 w 5578157"/>
              <a:gd name="csY24" fmla="*/ 1392852 h 1392852"/>
              <a:gd name="csX25" fmla="*/ 0 w 5578157"/>
              <a:gd name="csY25" fmla="*/ 1262648 h 1392852"/>
              <a:gd name="csX26" fmla="*/ 0 w 5578157"/>
              <a:gd name="csY26" fmla="*/ 685102 h 1392852"/>
              <a:gd name="csX27" fmla="*/ 0 w 5578157"/>
              <a:gd name="csY27" fmla="*/ 130204 h 13928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5578157" h="1392852" fill="none" extrusionOk="0">
                <a:moveTo>
                  <a:pt x="0" y="130204"/>
                </a:moveTo>
                <a:cubicBezTo>
                  <a:pt x="-912" y="39374"/>
                  <a:pt x="74453" y="10180"/>
                  <a:pt x="130204" y="0"/>
                </a:cubicBezTo>
                <a:cubicBezTo>
                  <a:pt x="349186" y="-14573"/>
                  <a:pt x="527501" y="11087"/>
                  <a:pt x="667888" y="0"/>
                </a:cubicBezTo>
                <a:cubicBezTo>
                  <a:pt x="808275" y="-11087"/>
                  <a:pt x="944877" y="11358"/>
                  <a:pt x="1099216" y="0"/>
                </a:cubicBezTo>
                <a:cubicBezTo>
                  <a:pt x="1253555" y="-11358"/>
                  <a:pt x="1554844" y="17826"/>
                  <a:pt x="1743255" y="0"/>
                </a:cubicBezTo>
                <a:cubicBezTo>
                  <a:pt x="1931666" y="-17826"/>
                  <a:pt x="2033118" y="11242"/>
                  <a:pt x="2227761" y="0"/>
                </a:cubicBezTo>
                <a:cubicBezTo>
                  <a:pt x="2422404" y="-11242"/>
                  <a:pt x="2572574" y="22115"/>
                  <a:pt x="2659089" y="0"/>
                </a:cubicBezTo>
                <a:cubicBezTo>
                  <a:pt x="2745604" y="-22115"/>
                  <a:pt x="2977969" y="47160"/>
                  <a:pt x="3143595" y="0"/>
                </a:cubicBezTo>
                <a:cubicBezTo>
                  <a:pt x="3309221" y="-47160"/>
                  <a:pt x="3603506" y="35217"/>
                  <a:pt x="3787634" y="0"/>
                </a:cubicBezTo>
                <a:cubicBezTo>
                  <a:pt x="3971762" y="-35217"/>
                  <a:pt x="4122225" y="56826"/>
                  <a:pt x="4272140" y="0"/>
                </a:cubicBezTo>
                <a:cubicBezTo>
                  <a:pt x="4422055" y="-56826"/>
                  <a:pt x="4532451" y="46670"/>
                  <a:pt x="4703468" y="0"/>
                </a:cubicBezTo>
                <a:cubicBezTo>
                  <a:pt x="4874485" y="-46670"/>
                  <a:pt x="5147938" y="40494"/>
                  <a:pt x="5447953" y="0"/>
                </a:cubicBezTo>
                <a:cubicBezTo>
                  <a:pt x="5522467" y="6366"/>
                  <a:pt x="5588175" y="68204"/>
                  <a:pt x="5578157" y="130204"/>
                </a:cubicBezTo>
                <a:cubicBezTo>
                  <a:pt x="5587621" y="269414"/>
                  <a:pt x="5567788" y="400630"/>
                  <a:pt x="5578157" y="662453"/>
                </a:cubicBezTo>
                <a:cubicBezTo>
                  <a:pt x="5588526" y="924276"/>
                  <a:pt x="5553341" y="1004847"/>
                  <a:pt x="5578157" y="1262648"/>
                </a:cubicBezTo>
                <a:cubicBezTo>
                  <a:pt x="5568083" y="1316565"/>
                  <a:pt x="5506851" y="1398899"/>
                  <a:pt x="5447953" y="1392852"/>
                </a:cubicBezTo>
                <a:cubicBezTo>
                  <a:pt x="5345966" y="1429811"/>
                  <a:pt x="5142576" y="1381434"/>
                  <a:pt x="5016624" y="1392852"/>
                </a:cubicBezTo>
                <a:cubicBezTo>
                  <a:pt x="4890672" y="1404270"/>
                  <a:pt x="4698673" y="1368422"/>
                  <a:pt x="4478941" y="1392852"/>
                </a:cubicBezTo>
                <a:cubicBezTo>
                  <a:pt x="4259209" y="1417282"/>
                  <a:pt x="3977933" y="1372776"/>
                  <a:pt x="3834902" y="1392852"/>
                </a:cubicBezTo>
                <a:cubicBezTo>
                  <a:pt x="3691871" y="1412928"/>
                  <a:pt x="3574494" y="1362808"/>
                  <a:pt x="3350396" y="1392852"/>
                </a:cubicBezTo>
                <a:cubicBezTo>
                  <a:pt x="3126298" y="1422896"/>
                  <a:pt x="3021363" y="1360106"/>
                  <a:pt x="2759535" y="1392852"/>
                </a:cubicBezTo>
                <a:cubicBezTo>
                  <a:pt x="2497707" y="1425598"/>
                  <a:pt x="2510390" y="1384112"/>
                  <a:pt x="2328207" y="1392852"/>
                </a:cubicBezTo>
                <a:cubicBezTo>
                  <a:pt x="2146024" y="1401592"/>
                  <a:pt x="1885279" y="1391293"/>
                  <a:pt x="1630991" y="1392852"/>
                </a:cubicBezTo>
                <a:cubicBezTo>
                  <a:pt x="1376703" y="1394411"/>
                  <a:pt x="1303936" y="1324816"/>
                  <a:pt x="1040130" y="1392852"/>
                </a:cubicBezTo>
                <a:cubicBezTo>
                  <a:pt x="776324" y="1460888"/>
                  <a:pt x="331009" y="1389671"/>
                  <a:pt x="130204" y="1392852"/>
                </a:cubicBezTo>
                <a:cubicBezTo>
                  <a:pt x="63497" y="1403955"/>
                  <a:pt x="-4607" y="1353401"/>
                  <a:pt x="0" y="1262648"/>
                </a:cubicBezTo>
                <a:cubicBezTo>
                  <a:pt x="-60135" y="992846"/>
                  <a:pt x="6377" y="969924"/>
                  <a:pt x="0" y="685102"/>
                </a:cubicBezTo>
                <a:cubicBezTo>
                  <a:pt x="-6377" y="400280"/>
                  <a:pt x="14509" y="286449"/>
                  <a:pt x="0" y="130204"/>
                </a:cubicBezTo>
                <a:close/>
              </a:path>
              <a:path w="5578157" h="1392852" stroke="0" extrusionOk="0">
                <a:moveTo>
                  <a:pt x="0" y="130204"/>
                </a:moveTo>
                <a:cubicBezTo>
                  <a:pt x="-14513" y="49342"/>
                  <a:pt x="52066" y="2338"/>
                  <a:pt x="130204" y="0"/>
                </a:cubicBezTo>
                <a:cubicBezTo>
                  <a:pt x="380728" y="-27224"/>
                  <a:pt x="603402" y="52305"/>
                  <a:pt x="827420" y="0"/>
                </a:cubicBezTo>
                <a:cubicBezTo>
                  <a:pt x="1051438" y="-52305"/>
                  <a:pt x="1212711" y="29890"/>
                  <a:pt x="1365103" y="0"/>
                </a:cubicBezTo>
                <a:cubicBezTo>
                  <a:pt x="1517495" y="-29890"/>
                  <a:pt x="1686393" y="11145"/>
                  <a:pt x="1849610" y="0"/>
                </a:cubicBezTo>
                <a:cubicBezTo>
                  <a:pt x="2012827" y="-11145"/>
                  <a:pt x="2287344" y="29845"/>
                  <a:pt x="2493648" y="0"/>
                </a:cubicBezTo>
                <a:cubicBezTo>
                  <a:pt x="2699952" y="-29845"/>
                  <a:pt x="2771457" y="47477"/>
                  <a:pt x="3031332" y="0"/>
                </a:cubicBezTo>
                <a:cubicBezTo>
                  <a:pt x="3291207" y="-47477"/>
                  <a:pt x="3587734" y="1610"/>
                  <a:pt x="3728547" y="0"/>
                </a:cubicBezTo>
                <a:cubicBezTo>
                  <a:pt x="3869361" y="-1610"/>
                  <a:pt x="4038638" y="13442"/>
                  <a:pt x="4213054" y="0"/>
                </a:cubicBezTo>
                <a:cubicBezTo>
                  <a:pt x="4387470" y="-13442"/>
                  <a:pt x="4604467" y="73197"/>
                  <a:pt x="4910269" y="0"/>
                </a:cubicBezTo>
                <a:cubicBezTo>
                  <a:pt x="5216072" y="-73197"/>
                  <a:pt x="5335636" y="62260"/>
                  <a:pt x="5447953" y="0"/>
                </a:cubicBezTo>
                <a:cubicBezTo>
                  <a:pt x="5500116" y="-1129"/>
                  <a:pt x="5580506" y="51853"/>
                  <a:pt x="5578157" y="130204"/>
                </a:cubicBezTo>
                <a:cubicBezTo>
                  <a:pt x="5602517" y="318439"/>
                  <a:pt x="5521351" y="548843"/>
                  <a:pt x="5578157" y="707750"/>
                </a:cubicBezTo>
                <a:cubicBezTo>
                  <a:pt x="5634963" y="866657"/>
                  <a:pt x="5553225" y="1035904"/>
                  <a:pt x="5578157" y="1262648"/>
                </a:cubicBezTo>
                <a:cubicBezTo>
                  <a:pt x="5581287" y="1330672"/>
                  <a:pt x="5499820" y="1385104"/>
                  <a:pt x="5447953" y="1392852"/>
                </a:cubicBezTo>
                <a:cubicBezTo>
                  <a:pt x="5225931" y="1457389"/>
                  <a:pt x="5048992" y="1341030"/>
                  <a:pt x="4857092" y="1392852"/>
                </a:cubicBezTo>
                <a:cubicBezTo>
                  <a:pt x="4665192" y="1444674"/>
                  <a:pt x="4344958" y="1343094"/>
                  <a:pt x="4159876" y="1392852"/>
                </a:cubicBezTo>
                <a:cubicBezTo>
                  <a:pt x="3974794" y="1442610"/>
                  <a:pt x="3764078" y="1375700"/>
                  <a:pt x="3569015" y="1392852"/>
                </a:cubicBezTo>
                <a:cubicBezTo>
                  <a:pt x="3373952" y="1410004"/>
                  <a:pt x="3236845" y="1360270"/>
                  <a:pt x="3137686" y="1392852"/>
                </a:cubicBezTo>
                <a:cubicBezTo>
                  <a:pt x="3038527" y="1425434"/>
                  <a:pt x="2825622" y="1339169"/>
                  <a:pt x="2653180" y="1392852"/>
                </a:cubicBezTo>
                <a:cubicBezTo>
                  <a:pt x="2480738" y="1446535"/>
                  <a:pt x="2243235" y="1365877"/>
                  <a:pt x="1955964" y="1392852"/>
                </a:cubicBezTo>
                <a:cubicBezTo>
                  <a:pt x="1668693" y="1419827"/>
                  <a:pt x="1659271" y="1386297"/>
                  <a:pt x="1365103" y="1392852"/>
                </a:cubicBezTo>
                <a:cubicBezTo>
                  <a:pt x="1070935" y="1399407"/>
                  <a:pt x="1008910" y="1364814"/>
                  <a:pt x="880597" y="1392852"/>
                </a:cubicBezTo>
                <a:cubicBezTo>
                  <a:pt x="752284" y="1420890"/>
                  <a:pt x="498694" y="1391712"/>
                  <a:pt x="130204" y="1392852"/>
                </a:cubicBezTo>
                <a:cubicBezTo>
                  <a:pt x="45181" y="1392110"/>
                  <a:pt x="7292" y="1340836"/>
                  <a:pt x="0" y="1262648"/>
                </a:cubicBezTo>
                <a:cubicBezTo>
                  <a:pt x="-18339" y="1021466"/>
                  <a:pt x="10540" y="929610"/>
                  <a:pt x="0" y="696426"/>
                </a:cubicBezTo>
                <a:cubicBezTo>
                  <a:pt x="-10540" y="463242"/>
                  <a:pt x="40947" y="274405"/>
                  <a:pt x="0" y="130204"/>
                </a:cubicBezTo>
                <a:close/>
              </a:path>
            </a:pathLst>
          </a:custGeom>
          <a:solidFill>
            <a:schemeClr val="accent1">
              <a:lumMod val="20000"/>
              <a:lumOff val="80000"/>
            </a:schemeClr>
          </a:solidFill>
          <a:ln w="19050">
            <a:solidFill>
              <a:schemeClr val="tx2"/>
            </a:solidFill>
            <a:extLst>
              <a:ext uri="{C807C97D-BFC1-408E-A445-0C87EB9F89A2}">
                <ask:lineSketchStyleProps xmlns:ask="http://schemas.microsoft.com/office/drawing/2018/sketchyshapes" sd="1219033472">
                  <a:prstGeom prst="roundRect">
                    <a:avLst>
                      <a:gd name="adj" fmla="val 9348"/>
                    </a:avLst>
                  </a:prstGeom>
                  <ask:type>
                    <ask:lineSketchScribble/>
                  </ask:type>
                </ask:lineSketchStyleProps>
              </a:ext>
            </a:extLst>
          </a:ln>
          <a:effectLst>
            <a:glow rad="63500">
              <a:schemeClr val="accent4">
                <a:satMod val="175000"/>
                <a:alpha val="40000"/>
              </a:schemeClr>
            </a:glow>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1"/>
                </a:solidFill>
              </a:rPr>
              <a:t>FPKI Operational Model</a:t>
            </a:r>
          </a:p>
          <a:p>
            <a:pPr marL="342900" indent="-342900">
              <a:buFont typeface="Wingdings" pitchFamily="2" charset="2"/>
              <a:buChar char="Ø"/>
            </a:pPr>
            <a:r>
              <a:rPr lang="en-US" sz="1700" dirty="0">
                <a:solidFill>
                  <a:schemeClr val="tx1"/>
                </a:solidFill>
              </a:rPr>
              <a:t>Onboarding, re-keying, policy updates by FPKIPA</a:t>
            </a:r>
          </a:p>
          <a:p>
            <a:pPr marL="800100" lvl="1" indent="-342900">
              <a:buFont typeface="Wingdings" pitchFamily="2" charset="2"/>
              <a:buChar char="q"/>
            </a:pPr>
            <a:r>
              <a:rPr lang="en-US" sz="1700" b="1" i="1" dirty="0">
                <a:solidFill>
                  <a:schemeClr val="tx1"/>
                </a:solidFill>
              </a:rPr>
              <a:t>DOS</a:t>
            </a:r>
            <a:r>
              <a:rPr lang="en-US" sz="1700" dirty="0">
                <a:solidFill>
                  <a:schemeClr val="tx1"/>
                </a:solidFill>
              </a:rPr>
              <a:t> requires </a:t>
            </a:r>
            <a:r>
              <a:rPr lang="en-US" sz="1700" b="1" i="1" u="sng" dirty="0">
                <a:solidFill>
                  <a:schemeClr val="tx1"/>
                </a:solidFill>
              </a:rPr>
              <a:t>2+ weeks</a:t>
            </a:r>
            <a:r>
              <a:rPr lang="en-US" sz="1700" dirty="0">
                <a:solidFill>
                  <a:schemeClr val="tx1"/>
                </a:solidFill>
              </a:rPr>
              <a:t> notice</a:t>
            </a:r>
          </a:p>
          <a:p>
            <a:pPr marL="800100" lvl="1" indent="-342900">
              <a:buFont typeface="Wingdings" pitchFamily="2" charset="2"/>
              <a:buChar char="q"/>
            </a:pPr>
            <a:r>
              <a:rPr lang="en-US" sz="1700" b="1" i="1" dirty="0">
                <a:solidFill>
                  <a:schemeClr val="tx1"/>
                </a:solidFill>
              </a:rPr>
              <a:t>DOS</a:t>
            </a:r>
            <a:r>
              <a:rPr lang="en-US" sz="1700" dirty="0">
                <a:solidFill>
                  <a:schemeClr val="tx1"/>
                </a:solidFill>
              </a:rPr>
              <a:t> artifact distribution in </a:t>
            </a:r>
            <a:r>
              <a:rPr lang="en-US" sz="1700" b="1" i="1" u="sng" dirty="0">
                <a:solidFill>
                  <a:schemeClr val="tx1"/>
                </a:solidFill>
              </a:rPr>
              <a:t>24 hours</a:t>
            </a:r>
            <a:endParaRPr lang="en-US" sz="1700" dirty="0">
              <a:solidFill>
                <a:schemeClr val="tx1"/>
              </a:solidFill>
            </a:endParaRPr>
          </a:p>
        </p:txBody>
      </p:sp>
      <p:sp>
        <p:nvSpPr>
          <p:cNvPr id="7" name="Rounded Rectangle 16">
            <a:extLst>
              <a:ext uri="{FF2B5EF4-FFF2-40B4-BE49-F238E27FC236}">
                <a16:creationId xmlns:a16="http://schemas.microsoft.com/office/drawing/2014/main" id="{D05713F7-6622-A62C-AA5F-F998277EAA4E}"/>
              </a:ext>
            </a:extLst>
          </p:cNvPr>
          <p:cNvSpPr/>
          <p:nvPr/>
        </p:nvSpPr>
        <p:spPr>
          <a:xfrm>
            <a:off x="6251777" y="5242554"/>
            <a:ext cx="5578157" cy="1392851"/>
          </a:xfrm>
          <a:custGeom>
            <a:avLst/>
            <a:gdLst>
              <a:gd name="csX0" fmla="*/ 0 w 5578157"/>
              <a:gd name="csY0" fmla="*/ 130204 h 1392851"/>
              <a:gd name="csX1" fmla="*/ 130204 w 5578157"/>
              <a:gd name="csY1" fmla="*/ 0 h 1392851"/>
              <a:gd name="csX2" fmla="*/ 667888 w 5578157"/>
              <a:gd name="csY2" fmla="*/ 0 h 1392851"/>
              <a:gd name="csX3" fmla="*/ 1099216 w 5578157"/>
              <a:gd name="csY3" fmla="*/ 0 h 1392851"/>
              <a:gd name="csX4" fmla="*/ 1743255 w 5578157"/>
              <a:gd name="csY4" fmla="*/ 0 h 1392851"/>
              <a:gd name="csX5" fmla="*/ 2227761 w 5578157"/>
              <a:gd name="csY5" fmla="*/ 0 h 1392851"/>
              <a:gd name="csX6" fmla="*/ 2659089 w 5578157"/>
              <a:gd name="csY6" fmla="*/ 0 h 1392851"/>
              <a:gd name="csX7" fmla="*/ 3143595 w 5578157"/>
              <a:gd name="csY7" fmla="*/ 0 h 1392851"/>
              <a:gd name="csX8" fmla="*/ 3787634 w 5578157"/>
              <a:gd name="csY8" fmla="*/ 0 h 1392851"/>
              <a:gd name="csX9" fmla="*/ 4272140 w 5578157"/>
              <a:gd name="csY9" fmla="*/ 0 h 1392851"/>
              <a:gd name="csX10" fmla="*/ 4703468 w 5578157"/>
              <a:gd name="csY10" fmla="*/ 0 h 1392851"/>
              <a:gd name="csX11" fmla="*/ 5447953 w 5578157"/>
              <a:gd name="csY11" fmla="*/ 0 h 1392851"/>
              <a:gd name="csX12" fmla="*/ 5578157 w 5578157"/>
              <a:gd name="csY12" fmla="*/ 130204 h 1392851"/>
              <a:gd name="csX13" fmla="*/ 5578157 w 5578157"/>
              <a:gd name="csY13" fmla="*/ 662452 h 1392851"/>
              <a:gd name="csX14" fmla="*/ 5578157 w 5578157"/>
              <a:gd name="csY14" fmla="*/ 1262647 h 1392851"/>
              <a:gd name="csX15" fmla="*/ 5447953 w 5578157"/>
              <a:gd name="csY15" fmla="*/ 1392851 h 1392851"/>
              <a:gd name="csX16" fmla="*/ 5016624 w 5578157"/>
              <a:gd name="csY16" fmla="*/ 1392851 h 1392851"/>
              <a:gd name="csX17" fmla="*/ 4478941 w 5578157"/>
              <a:gd name="csY17" fmla="*/ 1392851 h 1392851"/>
              <a:gd name="csX18" fmla="*/ 3834902 w 5578157"/>
              <a:gd name="csY18" fmla="*/ 1392851 h 1392851"/>
              <a:gd name="csX19" fmla="*/ 3350396 w 5578157"/>
              <a:gd name="csY19" fmla="*/ 1392851 h 1392851"/>
              <a:gd name="csX20" fmla="*/ 2759535 w 5578157"/>
              <a:gd name="csY20" fmla="*/ 1392851 h 1392851"/>
              <a:gd name="csX21" fmla="*/ 2328207 w 5578157"/>
              <a:gd name="csY21" fmla="*/ 1392851 h 1392851"/>
              <a:gd name="csX22" fmla="*/ 1630991 w 5578157"/>
              <a:gd name="csY22" fmla="*/ 1392851 h 1392851"/>
              <a:gd name="csX23" fmla="*/ 1040130 w 5578157"/>
              <a:gd name="csY23" fmla="*/ 1392851 h 1392851"/>
              <a:gd name="csX24" fmla="*/ 130204 w 5578157"/>
              <a:gd name="csY24" fmla="*/ 1392851 h 1392851"/>
              <a:gd name="csX25" fmla="*/ 0 w 5578157"/>
              <a:gd name="csY25" fmla="*/ 1262647 h 1392851"/>
              <a:gd name="csX26" fmla="*/ 0 w 5578157"/>
              <a:gd name="csY26" fmla="*/ 685101 h 1392851"/>
              <a:gd name="csX27" fmla="*/ 0 w 5578157"/>
              <a:gd name="csY27" fmla="*/ 130204 h 13928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5578157" h="1392851" fill="none" extrusionOk="0">
                <a:moveTo>
                  <a:pt x="0" y="130204"/>
                </a:moveTo>
                <a:cubicBezTo>
                  <a:pt x="-912" y="39374"/>
                  <a:pt x="74453" y="10180"/>
                  <a:pt x="130204" y="0"/>
                </a:cubicBezTo>
                <a:cubicBezTo>
                  <a:pt x="349186" y="-14573"/>
                  <a:pt x="527501" y="11087"/>
                  <a:pt x="667888" y="0"/>
                </a:cubicBezTo>
                <a:cubicBezTo>
                  <a:pt x="808275" y="-11087"/>
                  <a:pt x="944877" y="11358"/>
                  <a:pt x="1099216" y="0"/>
                </a:cubicBezTo>
                <a:cubicBezTo>
                  <a:pt x="1253555" y="-11358"/>
                  <a:pt x="1554844" y="17826"/>
                  <a:pt x="1743255" y="0"/>
                </a:cubicBezTo>
                <a:cubicBezTo>
                  <a:pt x="1931666" y="-17826"/>
                  <a:pt x="2033118" y="11242"/>
                  <a:pt x="2227761" y="0"/>
                </a:cubicBezTo>
                <a:cubicBezTo>
                  <a:pt x="2422404" y="-11242"/>
                  <a:pt x="2572574" y="22115"/>
                  <a:pt x="2659089" y="0"/>
                </a:cubicBezTo>
                <a:cubicBezTo>
                  <a:pt x="2745604" y="-22115"/>
                  <a:pt x="2977969" y="47160"/>
                  <a:pt x="3143595" y="0"/>
                </a:cubicBezTo>
                <a:cubicBezTo>
                  <a:pt x="3309221" y="-47160"/>
                  <a:pt x="3603506" y="35217"/>
                  <a:pt x="3787634" y="0"/>
                </a:cubicBezTo>
                <a:cubicBezTo>
                  <a:pt x="3971762" y="-35217"/>
                  <a:pt x="4122225" y="56826"/>
                  <a:pt x="4272140" y="0"/>
                </a:cubicBezTo>
                <a:cubicBezTo>
                  <a:pt x="4422055" y="-56826"/>
                  <a:pt x="4532451" y="46670"/>
                  <a:pt x="4703468" y="0"/>
                </a:cubicBezTo>
                <a:cubicBezTo>
                  <a:pt x="4874485" y="-46670"/>
                  <a:pt x="5147938" y="40494"/>
                  <a:pt x="5447953" y="0"/>
                </a:cubicBezTo>
                <a:cubicBezTo>
                  <a:pt x="5522467" y="6366"/>
                  <a:pt x="5588175" y="68204"/>
                  <a:pt x="5578157" y="130204"/>
                </a:cubicBezTo>
                <a:cubicBezTo>
                  <a:pt x="5581407" y="273453"/>
                  <a:pt x="5567322" y="405351"/>
                  <a:pt x="5578157" y="662452"/>
                </a:cubicBezTo>
                <a:cubicBezTo>
                  <a:pt x="5588992" y="919553"/>
                  <a:pt x="5553341" y="1004846"/>
                  <a:pt x="5578157" y="1262647"/>
                </a:cubicBezTo>
                <a:cubicBezTo>
                  <a:pt x="5568083" y="1316564"/>
                  <a:pt x="5506851" y="1398898"/>
                  <a:pt x="5447953" y="1392851"/>
                </a:cubicBezTo>
                <a:cubicBezTo>
                  <a:pt x="5345966" y="1429810"/>
                  <a:pt x="5142576" y="1381433"/>
                  <a:pt x="5016624" y="1392851"/>
                </a:cubicBezTo>
                <a:cubicBezTo>
                  <a:pt x="4890672" y="1404269"/>
                  <a:pt x="4698673" y="1368421"/>
                  <a:pt x="4478941" y="1392851"/>
                </a:cubicBezTo>
                <a:cubicBezTo>
                  <a:pt x="4259209" y="1417281"/>
                  <a:pt x="3977933" y="1372775"/>
                  <a:pt x="3834902" y="1392851"/>
                </a:cubicBezTo>
                <a:cubicBezTo>
                  <a:pt x="3691871" y="1412927"/>
                  <a:pt x="3574494" y="1362807"/>
                  <a:pt x="3350396" y="1392851"/>
                </a:cubicBezTo>
                <a:cubicBezTo>
                  <a:pt x="3126298" y="1422895"/>
                  <a:pt x="3021363" y="1360105"/>
                  <a:pt x="2759535" y="1392851"/>
                </a:cubicBezTo>
                <a:cubicBezTo>
                  <a:pt x="2497707" y="1425597"/>
                  <a:pt x="2510390" y="1384111"/>
                  <a:pt x="2328207" y="1392851"/>
                </a:cubicBezTo>
                <a:cubicBezTo>
                  <a:pt x="2146024" y="1401591"/>
                  <a:pt x="1885279" y="1391292"/>
                  <a:pt x="1630991" y="1392851"/>
                </a:cubicBezTo>
                <a:cubicBezTo>
                  <a:pt x="1376703" y="1394410"/>
                  <a:pt x="1303936" y="1324815"/>
                  <a:pt x="1040130" y="1392851"/>
                </a:cubicBezTo>
                <a:cubicBezTo>
                  <a:pt x="776324" y="1460887"/>
                  <a:pt x="331009" y="1389670"/>
                  <a:pt x="130204" y="1392851"/>
                </a:cubicBezTo>
                <a:cubicBezTo>
                  <a:pt x="63497" y="1403954"/>
                  <a:pt x="-4607" y="1353400"/>
                  <a:pt x="0" y="1262647"/>
                </a:cubicBezTo>
                <a:cubicBezTo>
                  <a:pt x="-60135" y="992845"/>
                  <a:pt x="6377" y="969923"/>
                  <a:pt x="0" y="685101"/>
                </a:cubicBezTo>
                <a:cubicBezTo>
                  <a:pt x="-6377" y="400279"/>
                  <a:pt x="16521" y="283254"/>
                  <a:pt x="0" y="130204"/>
                </a:cubicBezTo>
                <a:close/>
              </a:path>
              <a:path w="5578157" h="1392851" stroke="0" extrusionOk="0">
                <a:moveTo>
                  <a:pt x="0" y="130204"/>
                </a:moveTo>
                <a:cubicBezTo>
                  <a:pt x="-14513" y="49342"/>
                  <a:pt x="52066" y="2338"/>
                  <a:pt x="130204" y="0"/>
                </a:cubicBezTo>
                <a:cubicBezTo>
                  <a:pt x="380728" y="-27224"/>
                  <a:pt x="603402" y="52305"/>
                  <a:pt x="827420" y="0"/>
                </a:cubicBezTo>
                <a:cubicBezTo>
                  <a:pt x="1051438" y="-52305"/>
                  <a:pt x="1212711" y="29890"/>
                  <a:pt x="1365103" y="0"/>
                </a:cubicBezTo>
                <a:cubicBezTo>
                  <a:pt x="1517495" y="-29890"/>
                  <a:pt x="1686393" y="11145"/>
                  <a:pt x="1849610" y="0"/>
                </a:cubicBezTo>
                <a:cubicBezTo>
                  <a:pt x="2012827" y="-11145"/>
                  <a:pt x="2287344" y="29845"/>
                  <a:pt x="2493648" y="0"/>
                </a:cubicBezTo>
                <a:cubicBezTo>
                  <a:pt x="2699952" y="-29845"/>
                  <a:pt x="2771457" y="47477"/>
                  <a:pt x="3031332" y="0"/>
                </a:cubicBezTo>
                <a:cubicBezTo>
                  <a:pt x="3291207" y="-47477"/>
                  <a:pt x="3587734" y="1610"/>
                  <a:pt x="3728547" y="0"/>
                </a:cubicBezTo>
                <a:cubicBezTo>
                  <a:pt x="3869361" y="-1610"/>
                  <a:pt x="4038638" y="13442"/>
                  <a:pt x="4213054" y="0"/>
                </a:cubicBezTo>
                <a:cubicBezTo>
                  <a:pt x="4387470" y="-13442"/>
                  <a:pt x="4604467" y="73197"/>
                  <a:pt x="4910269" y="0"/>
                </a:cubicBezTo>
                <a:cubicBezTo>
                  <a:pt x="5216072" y="-73197"/>
                  <a:pt x="5335636" y="62260"/>
                  <a:pt x="5447953" y="0"/>
                </a:cubicBezTo>
                <a:cubicBezTo>
                  <a:pt x="5500116" y="-1129"/>
                  <a:pt x="5580506" y="51853"/>
                  <a:pt x="5578157" y="130204"/>
                </a:cubicBezTo>
                <a:cubicBezTo>
                  <a:pt x="5602517" y="318439"/>
                  <a:pt x="5521351" y="548843"/>
                  <a:pt x="5578157" y="707750"/>
                </a:cubicBezTo>
                <a:cubicBezTo>
                  <a:pt x="5634963" y="866657"/>
                  <a:pt x="5551030" y="1038746"/>
                  <a:pt x="5578157" y="1262647"/>
                </a:cubicBezTo>
                <a:cubicBezTo>
                  <a:pt x="5581287" y="1330671"/>
                  <a:pt x="5499820" y="1385103"/>
                  <a:pt x="5447953" y="1392851"/>
                </a:cubicBezTo>
                <a:cubicBezTo>
                  <a:pt x="5225931" y="1457388"/>
                  <a:pt x="5048992" y="1341029"/>
                  <a:pt x="4857092" y="1392851"/>
                </a:cubicBezTo>
                <a:cubicBezTo>
                  <a:pt x="4665192" y="1444673"/>
                  <a:pt x="4344958" y="1343093"/>
                  <a:pt x="4159876" y="1392851"/>
                </a:cubicBezTo>
                <a:cubicBezTo>
                  <a:pt x="3974794" y="1442609"/>
                  <a:pt x="3764078" y="1375699"/>
                  <a:pt x="3569015" y="1392851"/>
                </a:cubicBezTo>
                <a:cubicBezTo>
                  <a:pt x="3373952" y="1410003"/>
                  <a:pt x="3236845" y="1360269"/>
                  <a:pt x="3137686" y="1392851"/>
                </a:cubicBezTo>
                <a:cubicBezTo>
                  <a:pt x="3038527" y="1425433"/>
                  <a:pt x="2825622" y="1339168"/>
                  <a:pt x="2653180" y="1392851"/>
                </a:cubicBezTo>
                <a:cubicBezTo>
                  <a:pt x="2480738" y="1446534"/>
                  <a:pt x="2243235" y="1365876"/>
                  <a:pt x="1955964" y="1392851"/>
                </a:cubicBezTo>
                <a:cubicBezTo>
                  <a:pt x="1668693" y="1419826"/>
                  <a:pt x="1659271" y="1386296"/>
                  <a:pt x="1365103" y="1392851"/>
                </a:cubicBezTo>
                <a:cubicBezTo>
                  <a:pt x="1070935" y="1399406"/>
                  <a:pt x="1008910" y="1364813"/>
                  <a:pt x="880597" y="1392851"/>
                </a:cubicBezTo>
                <a:cubicBezTo>
                  <a:pt x="752284" y="1420889"/>
                  <a:pt x="498694" y="1391711"/>
                  <a:pt x="130204" y="1392851"/>
                </a:cubicBezTo>
                <a:cubicBezTo>
                  <a:pt x="45181" y="1392109"/>
                  <a:pt x="7292" y="1340835"/>
                  <a:pt x="0" y="1262647"/>
                </a:cubicBezTo>
                <a:cubicBezTo>
                  <a:pt x="-12123" y="1018682"/>
                  <a:pt x="13471" y="927758"/>
                  <a:pt x="0" y="696426"/>
                </a:cubicBezTo>
                <a:cubicBezTo>
                  <a:pt x="-13471" y="465094"/>
                  <a:pt x="40947" y="274405"/>
                  <a:pt x="0" y="130204"/>
                </a:cubicBezTo>
                <a:close/>
              </a:path>
            </a:pathLst>
          </a:custGeom>
          <a:solidFill>
            <a:schemeClr val="accent6">
              <a:lumMod val="40000"/>
              <a:lumOff val="60000"/>
            </a:schemeClr>
          </a:solidFill>
          <a:ln w="19050">
            <a:solidFill>
              <a:schemeClr val="tx2"/>
            </a:solidFill>
            <a:extLst>
              <a:ext uri="{C807C97D-BFC1-408E-A445-0C87EB9F89A2}">
                <ask:lineSketchStyleProps xmlns:ask="http://schemas.microsoft.com/office/drawing/2018/sketchyshapes" sd="1219033472">
                  <a:prstGeom prst="roundRect">
                    <a:avLst>
                      <a:gd name="adj" fmla="val 9348"/>
                    </a:avLst>
                  </a:prstGeom>
                  <ask:type>
                    <ask:lineSketchScribble/>
                  </ask:type>
                </ask:lineSketchStyleProps>
              </a:ext>
            </a:extLst>
          </a:ln>
          <a:effectLst>
            <a:glow rad="63500">
              <a:schemeClr val="accent6">
                <a:satMod val="175000"/>
                <a:alpha val="40000"/>
              </a:schemeClr>
            </a:glow>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1"/>
                </a:solidFill>
              </a:rPr>
              <a:t>Key Takeaways</a:t>
            </a:r>
          </a:p>
          <a:p>
            <a:pPr marL="342900" indent="-342900">
              <a:buFont typeface="Wingdings" pitchFamily="2" charset="2"/>
              <a:buChar char="Ø"/>
            </a:pPr>
            <a:r>
              <a:rPr lang="en-US" sz="1700" dirty="0">
                <a:solidFill>
                  <a:schemeClr val="tx1"/>
                </a:solidFill>
              </a:rPr>
              <a:t>Fully Algorithmic-compliant Threshold FIPS 204</a:t>
            </a:r>
          </a:p>
          <a:p>
            <a:pPr marL="342900" indent="-342900">
              <a:buFont typeface="Wingdings" pitchFamily="2" charset="2"/>
              <a:buChar char="Ø"/>
            </a:pPr>
            <a:r>
              <a:rPr lang="en-US" sz="1700" dirty="0">
                <a:solidFill>
                  <a:schemeClr val="tx1"/>
                </a:solidFill>
              </a:rPr>
              <a:t>Transparent Thresholding with No Assumption</a:t>
            </a:r>
          </a:p>
          <a:p>
            <a:pPr marL="342900" indent="-342900">
              <a:buFont typeface="Wingdings" pitchFamily="2" charset="2"/>
              <a:buChar char="Ø"/>
            </a:pPr>
            <a:r>
              <a:rPr lang="en-US" sz="1700" dirty="0">
                <a:solidFill>
                  <a:schemeClr val="tx1"/>
                </a:solidFill>
              </a:rPr>
              <a:t>Implementation and Integration for FPKI</a:t>
            </a:r>
          </a:p>
        </p:txBody>
      </p:sp>
    </p:spTree>
    <p:extLst>
      <p:ext uri="{BB962C8B-B14F-4D97-AF65-F5344CB8AC3E}">
        <p14:creationId xmlns:p14="http://schemas.microsoft.com/office/powerpoint/2010/main" val="354365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par>
                                <p:cTn id="13" presetID="5"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1"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heckerboard(across)">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1"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heckerboard(across)">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2" nodeType="clickEffect">
                                  <p:stCondLst>
                                    <p:cond delay="0"/>
                                  </p:stCondLst>
                                  <p:childTnLst>
                                    <p:set>
                                      <p:cBhvr>
                                        <p:cTn id="29" dur="1" fill="hold">
                                          <p:stCondLst>
                                            <p:cond delay="0"/>
                                          </p:stCondLst>
                                        </p:cTn>
                                        <p:tgtEl>
                                          <p:spTgt spid="9"/>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5"/>
                                        </p:tgtEl>
                                        <p:attrNameLst>
                                          <p:attrName>style.visibility</p:attrName>
                                        </p:attrNameLst>
                                      </p:cBhvr>
                                      <p:to>
                                        <p:strVal val="hidden"/>
                                      </p:to>
                                    </p:set>
                                  </p:childTnLst>
                                </p:cTn>
                              </p:par>
                              <p:par>
                                <p:cTn id="32" presetID="1" presetClass="exit" presetSubtype="0" fill="hold" grpId="2" nodeType="withEffect">
                                  <p:stCondLst>
                                    <p:cond delay="0"/>
                                  </p:stCondLst>
                                  <p:childTnLst>
                                    <p:set>
                                      <p:cBhvr>
                                        <p:cTn id="33" dur="1" fill="hold">
                                          <p:stCondLst>
                                            <p:cond delay="0"/>
                                          </p:stCondLst>
                                        </p:cTn>
                                        <p:tgtEl>
                                          <p:spTgt spid="8"/>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5"/>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checkerboard(across)">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mph" presetSubtype="0" grpId="1" nodeType="clickEffect">
                                  <p:stCondLst>
                                    <p:cond delay="0"/>
                                  </p:stCondLst>
                                  <p:childTnLst>
                                    <p:set>
                                      <p:cBhvr>
                                        <p:cTn id="48" dur="indefinite"/>
                                        <p:tgtEl>
                                          <p:spTgt spid="10"/>
                                        </p:tgtEl>
                                        <p:attrNameLst>
                                          <p:attrName>style.opacity</p:attrName>
                                        </p:attrNameLst>
                                      </p:cBhvr>
                                      <p:to>
                                        <p:strVal val="0.05"/>
                                      </p:to>
                                    </p:set>
                                    <p:animEffect filter="image" prLst="opacity: 0.05">
                                      <p:cBhvr rctx="IE">
                                        <p:cTn id="49" dur="indefinite"/>
                                        <p:tgtEl>
                                          <p:spTgt spid="10"/>
                                        </p:tgtEl>
                                      </p:cBhvr>
                                    </p:animEffect>
                                  </p:childTnLst>
                                </p:cTn>
                              </p:par>
                              <p:par>
                                <p:cTn id="50" presetID="9" presetClass="emph" presetSubtype="0" grpId="1" nodeType="withEffect">
                                  <p:stCondLst>
                                    <p:cond delay="0"/>
                                  </p:stCondLst>
                                  <p:childTnLst>
                                    <p:set>
                                      <p:cBhvr>
                                        <p:cTn id="51" dur="indefinite"/>
                                        <p:tgtEl>
                                          <p:spTgt spid="4"/>
                                        </p:tgtEl>
                                        <p:attrNameLst>
                                          <p:attrName>style.opacity</p:attrName>
                                        </p:attrNameLst>
                                      </p:cBhvr>
                                      <p:to>
                                        <p:strVal val="0.05"/>
                                      </p:to>
                                    </p:set>
                                    <p:animEffect filter="image" prLst="opacity: 0.05">
                                      <p:cBhvr rctx="IE">
                                        <p:cTn id="52" dur="indefinite"/>
                                        <p:tgtEl>
                                          <p:spTgt spid="4"/>
                                        </p:tgtEl>
                                      </p:cBhvr>
                                    </p:animEffect>
                                  </p:childTnLst>
                                </p:cTn>
                              </p:par>
                              <p:par>
                                <p:cTn id="53" presetID="9" presetClass="emph" presetSubtype="0" grpId="1" nodeType="withEffect">
                                  <p:stCondLst>
                                    <p:cond delay="0"/>
                                  </p:stCondLst>
                                  <p:childTnLst>
                                    <p:set>
                                      <p:cBhvr>
                                        <p:cTn id="54" dur="indefinite"/>
                                        <p:tgtEl>
                                          <p:spTgt spid="3"/>
                                        </p:tgtEl>
                                        <p:attrNameLst>
                                          <p:attrName>style.opacity</p:attrName>
                                        </p:attrNameLst>
                                      </p:cBhvr>
                                      <p:to>
                                        <p:strVal val="0.05"/>
                                      </p:to>
                                    </p:set>
                                    <p:animEffect filter="image" prLst="opacity: 0.05">
                                      <p:cBhvr rctx="IE">
                                        <p:cTn id="55" dur="indefinite"/>
                                        <p:tgtEl>
                                          <p:spTgt spid="3"/>
                                        </p:tgtEl>
                                      </p:cBhvr>
                                    </p:animEffect>
                                  </p:childTnLst>
                                </p:cTn>
                              </p:par>
                              <p:par>
                                <p:cTn id="56" presetID="9" presetClass="emph" presetSubtype="0" grpId="0" nodeType="withEffect">
                                  <p:stCondLst>
                                    <p:cond delay="0"/>
                                  </p:stCondLst>
                                  <p:childTnLst>
                                    <p:set>
                                      <p:cBhvr>
                                        <p:cTn id="57" dur="indefinite"/>
                                        <p:tgtEl>
                                          <p:spTgt spid="2"/>
                                        </p:tgtEl>
                                        <p:attrNameLst>
                                          <p:attrName>style.opacity</p:attrName>
                                        </p:attrNameLst>
                                      </p:cBhvr>
                                      <p:to>
                                        <p:strVal val="0.05"/>
                                      </p:to>
                                    </p:set>
                                    <p:animEffect filter="image" prLst="opacity: 0.05">
                                      <p:cBhvr rctx="IE">
                                        <p:cTn id="58" dur="indefinite"/>
                                        <p:tgtEl>
                                          <p:spTgt spid="2"/>
                                        </p:tgtEl>
                                      </p:cBhvr>
                                    </p:animEffect>
                                  </p:childTnLst>
                                </p:cTn>
                              </p:par>
                              <p:par>
                                <p:cTn id="59" presetID="5" presetClass="entr" presetSubtype="1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checkerboard(across)">
                                      <p:cBhvr>
                                        <p:cTn id="61" dur="500"/>
                                        <p:tgtEl>
                                          <p:spTgt spid="16"/>
                                        </p:tgtEl>
                                      </p:cBhvr>
                                    </p:animEffect>
                                  </p:childTnLst>
                                </p:cTn>
                              </p:par>
                              <p:par>
                                <p:cTn id="62" presetID="5" presetClass="entr" presetSubtype="10" fill="hold"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checkerboard(across)">
                                      <p:cBhvr>
                                        <p:cTn id="64" dur="500"/>
                                        <p:tgtEl>
                                          <p:spTgt spid="15"/>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checkerboard(across)">
                                      <p:cBhvr>
                                        <p:cTn id="67" dur="500"/>
                                        <p:tgtEl>
                                          <p:spTgt spid="17"/>
                                        </p:tgtEl>
                                      </p:cBhvr>
                                    </p:animEffect>
                                  </p:childTnLst>
                                </p:cTn>
                              </p:par>
                              <p:par>
                                <p:cTn id="68" presetID="5" presetClass="entr" presetSubtype="10" fill="hold" grpId="1" nodeType="with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checkerboard(across)">
                                      <p:cBhvr>
                                        <p:cTn id="70" dur="500"/>
                                        <p:tgtEl>
                                          <p:spTgt spid="17"/>
                                        </p:tgtEl>
                                      </p:cBhvr>
                                    </p:animEffect>
                                  </p:childTnLst>
                                </p:cTn>
                              </p:par>
                              <p:par>
                                <p:cTn id="71" presetID="5" presetClass="entr" presetSubtype="10" fill="hold" grpId="2"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checkerboard(across)">
                                      <p:cBhvr>
                                        <p:cTn id="73" dur="500"/>
                                        <p:tgtEl>
                                          <p:spTgt spid="17"/>
                                        </p:tgtEl>
                                      </p:cBhvr>
                                    </p:animEffect>
                                  </p:childTnLst>
                                </p:cTn>
                              </p:par>
                              <p:par>
                                <p:cTn id="74" presetID="5" presetClass="entr" presetSubtype="10" fill="hold" grpId="0" nodeType="with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checkerboard(across)">
                                      <p:cBhvr>
                                        <p:cTn id="76" dur="500"/>
                                        <p:tgtEl>
                                          <p:spTgt spid="7"/>
                                        </p:tgtEl>
                                      </p:cBhvr>
                                    </p:animEffect>
                                  </p:childTnLst>
                                </p:cTn>
                              </p:par>
                              <p:par>
                                <p:cTn id="77" presetID="5" presetClass="entr" presetSubtype="10" fill="hold" grpId="1" nodeType="with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checkerboard(across)">
                                      <p:cBhvr>
                                        <p:cTn id="79" dur="500"/>
                                        <p:tgtEl>
                                          <p:spTgt spid="7"/>
                                        </p:tgtEl>
                                      </p:cBhvr>
                                    </p:animEffect>
                                  </p:childTnLst>
                                </p:cTn>
                              </p:par>
                              <p:par>
                                <p:cTn id="80" presetID="5" presetClass="entr" presetSubtype="10" fill="hold" grpId="2" nodeType="with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checkerboard(across)">
                                      <p:cBhvr>
                                        <p:cTn id="8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P spid="4" grpId="0"/>
      <p:bldP spid="4" grpId="1"/>
      <p:bldP spid="8" grpId="0" animBg="1"/>
      <p:bldP spid="8" grpId="1" animBg="1"/>
      <p:bldP spid="8" grpId="2" animBg="1"/>
      <p:bldP spid="9" grpId="0" animBg="1"/>
      <p:bldP spid="9" grpId="1" animBg="1"/>
      <p:bldP spid="9" grpId="2" animBg="1"/>
      <p:bldP spid="10" grpId="0"/>
      <p:bldP spid="10" grpId="1"/>
      <p:bldP spid="17" grpId="0" animBg="1"/>
      <p:bldP spid="17" grpId="1" animBg="1"/>
      <p:bldP spid="17" grpId="2" animBg="1"/>
      <p:bldP spid="7" grpId="0" animBg="1"/>
      <p:bldP spid="7" grpId="1" animBg="1"/>
      <p:bldP spid="7" grpId="2"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83141-A3F3-664F-32F8-DA075286E3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86EA2-EC25-C862-FBC9-EF29F8DB4885}"/>
              </a:ext>
            </a:extLst>
          </p:cNvPr>
          <p:cNvSpPr>
            <a:spLocks noGrp="1"/>
          </p:cNvSpPr>
          <p:nvPr>
            <p:ph type="title"/>
          </p:nvPr>
        </p:nvSpPr>
        <p:spPr/>
        <p:txBody>
          <a:bodyPr/>
          <a:lstStyle/>
          <a:p>
            <a:r>
              <a:rPr lang="en-US" b="1"/>
              <a:t>Conclusion</a:t>
            </a:r>
          </a:p>
        </p:txBody>
      </p:sp>
      <p:sp>
        <p:nvSpPr>
          <p:cNvPr id="4" name="Content Placeholder 2">
            <a:extLst>
              <a:ext uri="{FF2B5EF4-FFF2-40B4-BE49-F238E27FC236}">
                <a16:creationId xmlns:a16="http://schemas.microsoft.com/office/drawing/2014/main" id="{D6B84005-F554-B9E5-D446-9F9BFCC9E9B3}"/>
              </a:ext>
            </a:extLst>
          </p:cNvPr>
          <p:cNvSpPr>
            <a:spLocks noGrp="1"/>
          </p:cNvSpPr>
          <p:nvPr>
            <p:ph idx="1"/>
          </p:nvPr>
        </p:nvSpPr>
        <p:spPr>
          <a:xfrm>
            <a:off x="838200" y="1825625"/>
            <a:ext cx="10863020" cy="1427714"/>
          </a:xfrm>
        </p:spPr>
        <p:txBody>
          <a:bodyPr vert="horz" lIns="91440" tIns="45720" rIns="91440" bIns="45720" rtlCol="0" anchor="t">
            <a:normAutofit/>
          </a:bodyPr>
          <a:lstStyle/>
          <a:p>
            <a:pPr>
              <a:buFont typeface="Wingdings" pitchFamily="2" charset="2"/>
              <a:buChar char="Ø"/>
            </a:pPr>
            <a:r>
              <a:rPr lang="en-US" sz="2400" dirty="0"/>
              <a:t> </a:t>
            </a:r>
            <a:r>
              <a:rPr lang="en-US" sz="2400" b="1" i="1" dirty="0"/>
              <a:t>SHIELD:</a:t>
            </a:r>
            <a:r>
              <a:rPr lang="en-US" sz="2400" dirty="0"/>
              <a:t> Algorithmically NIST-compliant Threshold FIPS 204 Signature</a:t>
            </a:r>
          </a:p>
          <a:p>
            <a:pPr>
              <a:buFont typeface="Wingdings" pitchFamily="2" charset="2"/>
              <a:buChar char="Ø"/>
            </a:pPr>
            <a:r>
              <a:rPr lang="en-US" sz="2400" dirty="0"/>
              <a:t> Practical performance within FPKI operational tolerance</a:t>
            </a:r>
          </a:p>
          <a:p>
            <a:pPr>
              <a:buFont typeface="Wingdings" pitchFamily="2" charset="2"/>
              <a:buChar char="Ø"/>
            </a:pPr>
            <a:r>
              <a:rPr lang="en-US" sz="2400" dirty="0"/>
              <a:t> Open-source implementation with optimized Verilog circuits</a:t>
            </a:r>
          </a:p>
        </p:txBody>
      </p:sp>
      <p:pic>
        <p:nvPicPr>
          <p:cNvPr id="5" name="Picture 4">
            <a:extLst>
              <a:ext uri="{FF2B5EF4-FFF2-40B4-BE49-F238E27FC236}">
                <a16:creationId xmlns:a16="http://schemas.microsoft.com/office/drawing/2014/main" id="{0467ADCB-0A32-CEFD-0E6F-EAFAECC727B4}"/>
              </a:ext>
            </a:extLst>
          </p:cNvPr>
          <p:cNvPicPr>
            <a:picLocks noChangeAspect="1"/>
          </p:cNvPicPr>
          <p:nvPr/>
        </p:nvPicPr>
        <p:blipFill>
          <a:blip r:embed="rId3"/>
          <a:stretch>
            <a:fillRect/>
          </a:stretch>
        </p:blipFill>
        <p:spPr>
          <a:xfrm>
            <a:off x="3117017" y="3799628"/>
            <a:ext cx="4935851" cy="1328774"/>
          </a:xfrm>
          <a:prstGeom prst="rect">
            <a:avLst/>
          </a:prstGeom>
          <a:scene3d>
            <a:camera prst="orthographicFront"/>
            <a:lightRig rig="threePt" dir="t"/>
          </a:scene3d>
          <a:sp3d>
            <a:bevelT/>
          </a:sp3d>
        </p:spPr>
      </p:pic>
      <p:pic>
        <p:nvPicPr>
          <p:cNvPr id="7" name="Picture 2" descr="From CASC to the Public Key Infrastructure Consortium | PKI Consortium">
            <a:extLst>
              <a:ext uri="{FF2B5EF4-FFF2-40B4-BE49-F238E27FC236}">
                <a16:creationId xmlns:a16="http://schemas.microsoft.com/office/drawing/2014/main" id="{5B67820C-279F-E451-7E65-FD3777B41EE4}"/>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9133254" y="76128"/>
            <a:ext cx="2926792" cy="7029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17565ED-11AD-3A86-DC44-A9E137C12554}"/>
              </a:ext>
            </a:extLst>
          </p:cNvPr>
          <p:cNvPicPr>
            <a:picLocks noChangeAspect="1"/>
          </p:cNvPicPr>
          <p:nvPr/>
        </p:nvPicPr>
        <p:blipFill>
          <a:blip r:embed="rId5">
            <a:alphaModFix/>
          </a:blip>
          <a:stretch>
            <a:fillRect/>
          </a:stretch>
        </p:blipFill>
        <p:spPr>
          <a:xfrm>
            <a:off x="9799209" y="843143"/>
            <a:ext cx="2392791" cy="702941"/>
          </a:xfrm>
          <a:prstGeom prst="rect">
            <a:avLst/>
          </a:prstGeom>
        </p:spPr>
      </p:pic>
      <p:pic>
        <p:nvPicPr>
          <p:cNvPr id="3" name="Picture 2">
            <a:extLst>
              <a:ext uri="{FF2B5EF4-FFF2-40B4-BE49-F238E27FC236}">
                <a16:creationId xmlns:a16="http://schemas.microsoft.com/office/drawing/2014/main" id="{9B10A333-4C45-943E-71E4-CB99B45E92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117659" y="3660714"/>
            <a:ext cx="1774445" cy="1774445"/>
          </a:xfrm>
          <a:prstGeom prst="rect">
            <a:avLst/>
          </a:prstGeom>
        </p:spPr>
      </p:pic>
      <p:sp>
        <p:nvSpPr>
          <p:cNvPr id="6" name="TextBox 5">
            <a:extLst>
              <a:ext uri="{FF2B5EF4-FFF2-40B4-BE49-F238E27FC236}">
                <a16:creationId xmlns:a16="http://schemas.microsoft.com/office/drawing/2014/main" id="{58C3146A-156D-7B88-B474-E25E099C140C}"/>
              </a:ext>
            </a:extLst>
          </p:cNvPr>
          <p:cNvSpPr txBox="1"/>
          <p:nvPr/>
        </p:nvSpPr>
        <p:spPr>
          <a:xfrm>
            <a:off x="3035447" y="5100958"/>
            <a:ext cx="5201104" cy="369332"/>
          </a:xfrm>
          <a:prstGeom prst="rect">
            <a:avLst/>
          </a:prstGeom>
          <a:noFill/>
        </p:spPr>
        <p:txBody>
          <a:bodyPr wrap="none" rtlCol="0">
            <a:spAutoFit/>
          </a:bodyPr>
          <a:lstStyle/>
          <a:p>
            <a:r>
              <a:rPr lang="en-US" b="1">
                <a:ea typeface="Calibri"/>
                <a:cs typeface="Calibri"/>
              </a:rPr>
              <a:t>https://github.com/open-threshold-pqc/SHIELD</a:t>
            </a:r>
            <a:endParaRPr lang="en-US" b="1">
              <a:highlight>
                <a:srgbClr val="FFFFFF"/>
              </a:highlight>
              <a:ea typeface="Calibri"/>
              <a:cs typeface="Calibri"/>
            </a:endParaRPr>
          </a:p>
        </p:txBody>
      </p:sp>
      <p:sp>
        <p:nvSpPr>
          <p:cNvPr id="10" name="Rectangle 9">
            <a:extLst>
              <a:ext uri="{FF2B5EF4-FFF2-40B4-BE49-F238E27FC236}">
                <a16:creationId xmlns:a16="http://schemas.microsoft.com/office/drawing/2014/main" id="{34C0F8BD-74C8-E90C-6CEC-A9DF6497CC08}"/>
              </a:ext>
            </a:extLst>
          </p:cNvPr>
          <p:cNvSpPr/>
          <p:nvPr/>
        </p:nvSpPr>
        <p:spPr>
          <a:xfrm>
            <a:off x="7888909" y="4086272"/>
            <a:ext cx="3566682"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Thank you!</a:t>
            </a:r>
          </a:p>
        </p:txBody>
      </p:sp>
    </p:spTree>
    <p:extLst>
      <p:ext uri="{BB962C8B-B14F-4D97-AF65-F5344CB8AC3E}">
        <p14:creationId xmlns:p14="http://schemas.microsoft.com/office/powerpoint/2010/main" val="400986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decel="50000" fill="hold" nodeType="clickEffect">
                                  <p:stCondLst>
                                    <p:cond delay="0"/>
                                  </p:stCondLst>
                                  <p:childTnLst>
                                    <p:animMotion origin="layout" path="M -2.91667E-6 -4.44444E-6 L -0.20234 0.00139 " pathEditMode="relative" rAng="0" ptsTypes="AA">
                                      <p:cBhvr>
                                        <p:cTn id="6" dur="1000" fill="hold"/>
                                        <p:tgtEl>
                                          <p:spTgt spid="5"/>
                                        </p:tgtEl>
                                        <p:attrNameLst>
                                          <p:attrName>ppt_x</p:attrName>
                                          <p:attrName>ppt_y</p:attrName>
                                        </p:attrNameLst>
                                      </p:cBhvr>
                                      <p:rCtr x="-10117" y="69"/>
                                    </p:animMotion>
                                  </p:childTnLst>
                                </p:cTn>
                              </p:par>
                              <p:par>
                                <p:cTn id="7" presetID="42" presetClass="path" presetSubtype="0" decel="50000" fill="hold" grpId="0" nodeType="withEffect">
                                  <p:stCondLst>
                                    <p:cond delay="0"/>
                                  </p:stCondLst>
                                  <p:childTnLst>
                                    <p:animMotion origin="layout" path="M -0.00625 -1.85185E-6 L -0.20221 0.00972 " pathEditMode="relative" rAng="0" ptsTypes="AA">
                                      <p:cBhvr>
                                        <p:cTn id="8" dur="1000" fill="hold"/>
                                        <p:tgtEl>
                                          <p:spTgt spid="6"/>
                                        </p:tgtEl>
                                        <p:attrNameLst>
                                          <p:attrName>ppt_x</p:attrName>
                                          <p:attrName>ppt_y</p:attrName>
                                        </p:attrNameLst>
                                      </p:cBhvr>
                                      <p:rCtr x="-9805" y="486"/>
                                    </p:animMotion>
                                  </p:childTnLst>
                                </p:cTn>
                              </p:par>
                              <p:par>
                                <p:cTn id="9" presetID="42" presetClass="path" presetSubtype="0" decel="50000" fill="hold" nodeType="withEffect">
                                  <p:stCondLst>
                                    <p:cond delay="0"/>
                                  </p:stCondLst>
                                  <p:childTnLst>
                                    <p:animMotion origin="layout" path="M -1.66667E-6 -4.44444E-6 L -0.21068 -0.00787 " pathEditMode="relative" rAng="0" ptsTypes="AA">
                                      <p:cBhvr>
                                        <p:cTn id="10" dur="1000" fill="hold"/>
                                        <p:tgtEl>
                                          <p:spTgt spid="3"/>
                                        </p:tgtEl>
                                        <p:attrNameLst>
                                          <p:attrName>ppt_x</p:attrName>
                                          <p:attrName>ppt_y</p:attrName>
                                        </p:attrNameLst>
                                      </p:cBhvr>
                                      <p:rCtr x="-10534" y="-394"/>
                                    </p:animMotion>
                                  </p:childTnLst>
                                </p:cTn>
                              </p:par>
                              <p:par>
                                <p:cTn id="11" presetID="37"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900" decel="100000" fill="hold"/>
                                        <p:tgtEl>
                                          <p:spTgt spid="10"/>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B8707-AEBF-21FD-60A1-EC5F329FB7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373E3F-4447-4127-5F38-E4E23A097C01}"/>
              </a:ext>
            </a:extLst>
          </p:cNvPr>
          <p:cNvSpPr>
            <a:spLocks noGrp="1"/>
          </p:cNvSpPr>
          <p:nvPr>
            <p:ph type="title"/>
          </p:nvPr>
        </p:nvSpPr>
        <p:spPr/>
        <p:txBody>
          <a:bodyPr/>
          <a:lstStyle/>
          <a:p>
            <a:r>
              <a:rPr lang="en-US" b="1"/>
              <a:t> Federal PKI</a:t>
            </a:r>
          </a:p>
        </p:txBody>
      </p:sp>
      <p:pic>
        <p:nvPicPr>
          <p:cNvPr id="5" name="Picture 4">
            <a:extLst>
              <a:ext uri="{FF2B5EF4-FFF2-40B4-BE49-F238E27FC236}">
                <a16:creationId xmlns:a16="http://schemas.microsoft.com/office/drawing/2014/main" id="{59D23F91-F4B0-5860-A682-B8435338F02A}"/>
              </a:ext>
            </a:extLst>
          </p:cNvPr>
          <p:cNvPicPr>
            <a:picLocks noChangeAspect="1"/>
          </p:cNvPicPr>
          <p:nvPr/>
        </p:nvPicPr>
        <p:blipFill>
          <a:blip r:embed="rId3"/>
          <a:stretch>
            <a:fillRect/>
          </a:stretch>
        </p:blipFill>
        <p:spPr>
          <a:xfrm>
            <a:off x="3855853" y="2363100"/>
            <a:ext cx="4456771" cy="3712220"/>
          </a:xfrm>
          <a:prstGeom prst="rect">
            <a:avLst/>
          </a:prstGeom>
        </p:spPr>
      </p:pic>
      <p:sp>
        <p:nvSpPr>
          <p:cNvPr id="10" name="Arrow: Right 9">
            <a:extLst>
              <a:ext uri="{FF2B5EF4-FFF2-40B4-BE49-F238E27FC236}">
                <a16:creationId xmlns:a16="http://schemas.microsoft.com/office/drawing/2014/main" id="{D001E417-AC00-58F0-67A4-72A1F99DF8E5}"/>
              </a:ext>
            </a:extLst>
          </p:cNvPr>
          <p:cNvSpPr/>
          <p:nvPr/>
        </p:nvSpPr>
        <p:spPr>
          <a:xfrm rot="12120000">
            <a:off x="2929575" y="2690675"/>
            <a:ext cx="1371553" cy="609453"/>
          </a:xfrm>
          <a:custGeom>
            <a:avLst/>
            <a:gdLst>
              <a:gd name="csX0" fmla="*/ 0 w 1371553"/>
              <a:gd name="csY0" fmla="*/ 152363 h 609453"/>
              <a:gd name="csX1" fmla="*/ 544082 w 1371553"/>
              <a:gd name="csY1" fmla="*/ 152363 h 609453"/>
              <a:gd name="csX2" fmla="*/ 1066827 w 1371553"/>
              <a:gd name="csY2" fmla="*/ 152363 h 609453"/>
              <a:gd name="csX3" fmla="*/ 1066827 w 1371553"/>
              <a:gd name="csY3" fmla="*/ 0 h 609453"/>
              <a:gd name="csX4" fmla="*/ 1371553 w 1371553"/>
              <a:gd name="csY4" fmla="*/ 304727 h 609453"/>
              <a:gd name="csX5" fmla="*/ 1066827 w 1371553"/>
              <a:gd name="csY5" fmla="*/ 609453 h 609453"/>
              <a:gd name="csX6" fmla="*/ 1066827 w 1371553"/>
              <a:gd name="csY6" fmla="*/ 457090 h 609453"/>
              <a:gd name="csX7" fmla="*/ 533414 w 1371553"/>
              <a:gd name="csY7" fmla="*/ 457090 h 609453"/>
              <a:gd name="csX8" fmla="*/ 0 w 1371553"/>
              <a:gd name="csY8" fmla="*/ 457090 h 609453"/>
              <a:gd name="csX9" fmla="*/ 0 w 1371553"/>
              <a:gd name="csY9" fmla="*/ 152363 h 609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71553" h="609453" fill="none" extrusionOk="0">
                <a:moveTo>
                  <a:pt x="0" y="152363"/>
                </a:moveTo>
                <a:cubicBezTo>
                  <a:pt x="157945" y="107574"/>
                  <a:pt x="403927" y="166636"/>
                  <a:pt x="544082" y="152363"/>
                </a:cubicBezTo>
                <a:cubicBezTo>
                  <a:pt x="684237" y="138090"/>
                  <a:pt x="809399" y="181318"/>
                  <a:pt x="1066827" y="152363"/>
                </a:cubicBezTo>
                <a:cubicBezTo>
                  <a:pt x="1057775" y="77105"/>
                  <a:pt x="1083425" y="46256"/>
                  <a:pt x="1066827" y="0"/>
                </a:cubicBezTo>
                <a:cubicBezTo>
                  <a:pt x="1210651" y="127008"/>
                  <a:pt x="1199746" y="183029"/>
                  <a:pt x="1371553" y="304727"/>
                </a:cubicBezTo>
                <a:cubicBezTo>
                  <a:pt x="1291466" y="387527"/>
                  <a:pt x="1168093" y="455581"/>
                  <a:pt x="1066827" y="609453"/>
                </a:cubicBezTo>
                <a:cubicBezTo>
                  <a:pt x="1058213" y="571947"/>
                  <a:pt x="1083120" y="494777"/>
                  <a:pt x="1066827" y="457090"/>
                </a:cubicBezTo>
                <a:cubicBezTo>
                  <a:pt x="937925" y="468743"/>
                  <a:pt x="787241" y="397850"/>
                  <a:pt x="533414" y="457090"/>
                </a:cubicBezTo>
                <a:cubicBezTo>
                  <a:pt x="279587" y="516330"/>
                  <a:pt x="236925" y="424505"/>
                  <a:pt x="0" y="457090"/>
                </a:cubicBezTo>
                <a:cubicBezTo>
                  <a:pt x="-9482" y="313296"/>
                  <a:pt x="6056" y="271876"/>
                  <a:pt x="0" y="152363"/>
                </a:cubicBezTo>
                <a:close/>
              </a:path>
              <a:path w="1371553" h="609453" stroke="0" extrusionOk="0">
                <a:moveTo>
                  <a:pt x="0" y="152363"/>
                </a:moveTo>
                <a:cubicBezTo>
                  <a:pt x="157472" y="113216"/>
                  <a:pt x="335369" y="210888"/>
                  <a:pt x="522745" y="152363"/>
                </a:cubicBezTo>
                <a:cubicBezTo>
                  <a:pt x="710121" y="93838"/>
                  <a:pt x="804313" y="166634"/>
                  <a:pt x="1066827" y="152363"/>
                </a:cubicBezTo>
                <a:cubicBezTo>
                  <a:pt x="1062693" y="93912"/>
                  <a:pt x="1069846" y="71037"/>
                  <a:pt x="1066827" y="0"/>
                </a:cubicBezTo>
                <a:cubicBezTo>
                  <a:pt x="1203585" y="105955"/>
                  <a:pt x="1285247" y="259854"/>
                  <a:pt x="1371553" y="304727"/>
                </a:cubicBezTo>
                <a:cubicBezTo>
                  <a:pt x="1303659" y="385630"/>
                  <a:pt x="1168666" y="502088"/>
                  <a:pt x="1066827" y="609453"/>
                </a:cubicBezTo>
                <a:cubicBezTo>
                  <a:pt x="1064879" y="537181"/>
                  <a:pt x="1073663" y="524734"/>
                  <a:pt x="1066827" y="457090"/>
                </a:cubicBezTo>
                <a:cubicBezTo>
                  <a:pt x="844957" y="487637"/>
                  <a:pt x="704554" y="404441"/>
                  <a:pt x="554750" y="457090"/>
                </a:cubicBezTo>
                <a:cubicBezTo>
                  <a:pt x="404946" y="509739"/>
                  <a:pt x="235820" y="442322"/>
                  <a:pt x="0" y="457090"/>
                </a:cubicBezTo>
                <a:cubicBezTo>
                  <a:pt x="-15660" y="313942"/>
                  <a:pt x="11015" y="300966"/>
                  <a:pt x="0" y="152363"/>
                </a:cubicBezTo>
                <a:close/>
              </a:path>
            </a:pathLst>
          </a:custGeom>
          <a:ln>
            <a:extLst>
              <a:ext uri="{C807C97D-BFC1-408E-A445-0C87EB9F89A2}">
                <ask:lineSketchStyleProps xmlns:ask="http://schemas.microsoft.com/office/drawing/2018/sketchyshapes" sd="1219033472">
                  <a:prstGeom prst="rightArrow">
                    <a:avLst/>
                  </a:prstGeom>
                  <ask:type>
                    <ask:lineSketchScribble/>
                  </ask:type>
                </ask:lineSketchStyleProps>
              </a:ext>
            </a:extLst>
          </a:ln>
          <a:effectLst>
            <a:glow rad="63500">
              <a:schemeClr val="bg2">
                <a:lumMod val="50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TextBox 13">
            <a:extLst>
              <a:ext uri="{FF2B5EF4-FFF2-40B4-BE49-F238E27FC236}">
                <a16:creationId xmlns:a16="http://schemas.microsoft.com/office/drawing/2014/main" id="{DE8EE754-0B9E-1F92-7D19-9D355DBF13D3}"/>
              </a:ext>
            </a:extLst>
          </p:cNvPr>
          <p:cNvSpPr txBox="1"/>
          <p:nvPr/>
        </p:nvSpPr>
        <p:spPr>
          <a:xfrm>
            <a:off x="9579710" y="3428929"/>
            <a:ext cx="273732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U.S. Department of State</a:t>
            </a:r>
          </a:p>
        </p:txBody>
      </p:sp>
      <p:sp>
        <p:nvSpPr>
          <p:cNvPr id="18" name="TextBox 17">
            <a:extLst>
              <a:ext uri="{FF2B5EF4-FFF2-40B4-BE49-F238E27FC236}">
                <a16:creationId xmlns:a16="http://schemas.microsoft.com/office/drawing/2014/main" id="{F757B3B9-FB22-8FDA-17E7-FA2CFD834FB9}"/>
              </a:ext>
            </a:extLst>
          </p:cNvPr>
          <p:cNvSpPr txBox="1"/>
          <p:nvPr/>
        </p:nvSpPr>
        <p:spPr>
          <a:xfrm>
            <a:off x="-2" y="6289342"/>
            <a:ext cx="35597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U.S. Department of Transportation</a:t>
            </a:r>
          </a:p>
        </p:txBody>
      </p:sp>
      <p:sp>
        <p:nvSpPr>
          <p:cNvPr id="23" name="TextBox 22">
            <a:extLst>
              <a:ext uri="{FF2B5EF4-FFF2-40B4-BE49-F238E27FC236}">
                <a16:creationId xmlns:a16="http://schemas.microsoft.com/office/drawing/2014/main" id="{81EFE7E8-3283-0C2A-3FD9-56572772422B}"/>
              </a:ext>
            </a:extLst>
          </p:cNvPr>
          <p:cNvSpPr txBox="1"/>
          <p:nvPr/>
        </p:nvSpPr>
        <p:spPr>
          <a:xfrm>
            <a:off x="9093813" y="6288914"/>
            <a:ext cx="32168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U.S. Department of Education</a:t>
            </a:r>
          </a:p>
        </p:txBody>
      </p:sp>
      <p:pic>
        <p:nvPicPr>
          <p:cNvPr id="3" name="Picture 2" descr="From CASC to the Public Key Infrastructure Consortium | PKI Consortium">
            <a:extLst>
              <a:ext uri="{FF2B5EF4-FFF2-40B4-BE49-F238E27FC236}">
                <a16:creationId xmlns:a16="http://schemas.microsoft.com/office/drawing/2014/main" id="{31FCEEFD-575F-A29F-9D59-DE974CE9D0D4}"/>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5236147" y="3617035"/>
            <a:ext cx="1685933" cy="5603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of the united states department of state&#10;&#10;AI-generated content may be incorrect.">
            <a:extLst>
              <a:ext uri="{FF2B5EF4-FFF2-40B4-BE49-F238E27FC236}">
                <a16:creationId xmlns:a16="http://schemas.microsoft.com/office/drawing/2014/main" id="{D52F8FBF-571F-9AF8-5A97-EDF3178BD40C}"/>
              </a:ext>
            </a:extLst>
          </p:cNvPr>
          <p:cNvPicPr>
            <a:picLocks noChangeAspect="1"/>
          </p:cNvPicPr>
          <p:nvPr/>
        </p:nvPicPr>
        <p:blipFill>
          <a:blip r:embed="rId5"/>
          <a:stretch>
            <a:fillRect/>
          </a:stretch>
        </p:blipFill>
        <p:spPr>
          <a:xfrm>
            <a:off x="9766944" y="1360205"/>
            <a:ext cx="2160344" cy="2079411"/>
          </a:xfrm>
          <a:prstGeom prst="rect">
            <a:avLst/>
          </a:prstGeom>
        </p:spPr>
      </p:pic>
      <p:pic>
        <p:nvPicPr>
          <p:cNvPr id="11" name="Picture 18">
            <a:extLst>
              <a:ext uri="{FF2B5EF4-FFF2-40B4-BE49-F238E27FC236}">
                <a16:creationId xmlns:a16="http://schemas.microsoft.com/office/drawing/2014/main" id="{DDD3376F-B0E2-CC6F-C3AA-B070557E9907}"/>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692918" y="4169037"/>
            <a:ext cx="2129282" cy="2115084"/>
          </a:xfrm>
          <a:prstGeom prst="rect">
            <a:avLst/>
          </a:prstGeom>
        </p:spPr>
      </p:pic>
      <p:pic>
        <p:nvPicPr>
          <p:cNvPr id="21" name="Picture 20" descr="A blue and white logo&#10;&#10;AI-generated content may be incorrect.">
            <a:extLst>
              <a:ext uri="{FF2B5EF4-FFF2-40B4-BE49-F238E27FC236}">
                <a16:creationId xmlns:a16="http://schemas.microsoft.com/office/drawing/2014/main" id="{F468E39A-41F3-B44F-DD3C-3001298D9359}"/>
              </a:ext>
            </a:extLst>
          </p:cNvPr>
          <p:cNvPicPr>
            <a:picLocks noChangeAspect="1"/>
          </p:cNvPicPr>
          <p:nvPr/>
        </p:nvPicPr>
        <p:blipFill>
          <a:blip r:embed="rId7"/>
          <a:stretch>
            <a:fillRect/>
          </a:stretch>
        </p:blipFill>
        <p:spPr>
          <a:xfrm>
            <a:off x="454500" y="4177407"/>
            <a:ext cx="2181936" cy="2098344"/>
          </a:xfrm>
          <a:prstGeom prst="rect">
            <a:avLst/>
          </a:prstGeom>
        </p:spPr>
      </p:pic>
      <p:sp>
        <p:nvSpPr>
          <p:cNvPr id="15" name="TextBox 14">
            <a:extLst>
              <a:ext uri="{FF2B5EF4-FFF2-40B4-BE49-F238E27FC236}">
                <a16:creationId xmlns:a16="http://schemas.microsoft.com/office/drawing/2014/main" id="{1AA1D032-A5DB-A474-1D1A-0945BC01E9F8}"/>
              </a:ext>
            </a:extLst>
          </p:cNvPr>
          <p:cNvSpPr txBox="1"/>
          <p:nvPr/>
        </p:nvSpPr>
        <p:spPr>
          <a:xfrm>
            <a:off x="53355" y="3470909"/>
            <a:ext cx="35455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U.S. Department of the Treasury</a:t>
            </a:r>
            <a:endParaRPr lang="en-US"/>
          </a:p>
        </p:txBody>
      </p:sp>
      <p:pic>
        <p:nvPicPr>
          <p:cNvPr id="17" name="Picture 16" descr="A blue and yellow emblem with a key and scales&#10;&#10;AI-generated content may be incorrect.">
            <a:extLst>
              <a:ext uri="{FF2B5EF4-FFF2-40B4-BE49-F238E27FC236}">
                <a16:creationId xmlns:a16="http://schemas.microsoft.com/office/drawing/2014/main" id="{E5E9456E-B6B2-9AC9-BDB0-FCC0FBDED301}"/>
              </a:ext>
            </a:extLst>
          </p:cNvPr>
          <p:cNvPicPr>
            <a:picLocks noChangeAspect="1"/>
          </p:cNvPicPr>
          <p:nvPr/>
        </p:nvPicPr>
        <p:blipFill>
          <a:blip r:embed="rId8"/>
          <a:stretch>
            <a:fillRect/>
          </a:stretch>
        </p:blipFill>
        <p:spPr>
          <a:xfrm>
            <a:off x="530181" y="1434321"/>
            <a:ext cx="2039362" cy="2001600"/>
          </a:xfrm>
          <a:prstGeom prst="rect">
            <a:avLst/>
          </a:prstGeom>
        </p:spPr>
      </p:pic>
      <p:sp>
        <p:nvSpPr>
          <p:cNvPr id="8" name="TextBox 7">
            <a:extLst>
              <a:ext uri="{FF2B5EF4-FFF2-40B4-BE49-F238E27FC236}">
                <a16:creationId xmlns:a16="http://schemas.microsoft.com/office/drawing/2014/main" id="{BBE45A96-4140-B10C-AA0D-FE310A78325A}"/>
              </a:ext>
            </a:extLst>
          </p:cNvPr>
          <p:cNvSpPr txBox="1"/>
          <p:nvPr/>
        </p:nvSpPr>
        <p:spPr>
          <a:xfrm>
            <a:off x="4661160" y="1571845"/>
            <a:ext cx="2955104" cy="923330"/>
          </a:xfrm>
          <a:prstGeom prst="rect">
            <a:avLst/>
          </a:prstGeom>
          <a:noFill/>
        </p:spPr>
        <p:txBody>
          <a:bodyPr wrap="none" rtlCol="0">
            <a:spAutoFit/>
          </a:bodyPr>
          <a:lstStyle/>
          <a:p>
            <a:pPr marL="285750" indent="-285750">
              <a:buFont typeface="Wingdings" pitchFamily="2" charset="2"/>
              <a:buChar char="ü"/>
            </a:pPr>
            <a:r>
              <a:rPr lang="en-US" b="1"/>
              <a:t>Identity</a:t>
            </a:r>
          </a:p>
          <a:p>
            <a:pPr marL="285750" indent="-285750">
              <a:buFont typeface="Wingdings" pitchFamily="2" charset="2"/>
              <a:buChar char="ü"/>
            </a:pPr>
            <a:r>
              <a:rPr lang="en-US" b="1"/>
              <a:t>Authentication</a:t>
            </a:r>
          </a:p>
          <a:p>
            <a:pPr marL="285750" indent="-285750">
              <a:buFont typeface="Wingdings" pitchFamily="2" charset="2"/>
              <a:buChar char="ü"/>
            </a:pPr>
            <a:r>
              <a:rPr lang="en-US" b="1"/>
              <a:t>Secure Communication</a:t>
            </a:r>
          </a:p>
        </p:txBody>
      </p:sp>
      <p:sp>
        <p:nvSpPr>
          <p:cNvPr id="9" name="Arrow: Right 9">
            <a:extLst>
              <a:ext uri="{FF2B5EF4-FFF2-40B4-BE49-F238E27FC236}">
                <a16:creationId xmlns:a16="http://schemas.microsoft.com/office/drawing/2014/main" id="{A41248C9-6903-06EF-3340-518EF9FA0E09}"/>
              </a:ext>
            </a:extLst>
          </p:cNvPr>
          <p:cNvSpPr/>
          <p:nvPr/>
        </p:nvSpPr>
        <p:spPr>
          <a:xfrm rot="9616658">
            <a:off x="3056572" y="4586221"/>
            <a:ext cx="1371553" cy="609453"/>
          </a:xfrm>
          <a:custGeom>
            <a:avLst/>
            <a:gdLst>
              <a:gd name="csX0" fmla="*/ 0 w 1371553"/>
              <a:gd name="csY0" fmla="*/ 152363 h 609453"/>
              <a:gd name="csX1" fmla="*/ 544082 w 1371553"/>
              <a:gd name="csY1" fmla="*/ 152363 h 609453"/>
              <a:gd name="csX2" fmla="*/ 1066827 w 1371553"/>
              <a:gd name="csY2" fmla="*/ 152363 h 609453"/>
              <a:gd name="csX3" fmla="*/ 1066827 w 1371553"/>
              <a:gd name="csY3" fmla="*/ 0 h 609453"/>
              <a:gd name="csX4" fmla="*/ 1371553 w 1371553"/>
              <a:gd name="csY4" fmla="*/ 304727 h 609453"/>
              <a:gd name="csX5" fmla="*/ 1066827 w 1371553"/>
              <a:gd name="csY5" fmla="*/ 609453 h 609453"/>
              <a:gd name="csX6" fmla="*/ 1066827 w 1371553"/>
              <a:gd name="csY6" fmla="*/ 457090 h 609453"/>
              <a:gd name="csX7" fmla="*/ 533414 w 1371553"/>
              <a:gd name="csY7" fmla="*/ 457090 h 609453"/>
              <a:gd name="csX8" fmla="*/ 0 w 1371553"/>
              <a:gd name="csY8" fmla="*/ 457090 h 609453"/>
              <a:gd name="csX9" fmla="*/ 0 w 1371553"/>
              <a:gd name="csY9" fmla="*/ 152363 h 609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71553" h="609453" fill="none" extrusionOk="0">
                <a:moveTo>
                  <a:pt x="0" y="152363"/>
                </a:moveTo>
                <a:cubicBezTo>
                  <a:pt x="157945" y="107574"/>
                  <a:pt x="403927" y="166636"/>
                  <a:pt x="544082" y="152363"/>
                </a:cubicBezTo>
                <a:cubicBezTo>
                  <a:pt x="684237" y="138090"/>
                  <a:pt x="809399" y="181318"/>
                  <a:pt x="1066827" y="152363"/>
                </a:cubicBezTo>
                <a:cubicBezTo>
                  <a:pt x="1057775" y="77105"/>
                  <a:pt x="1083425" y="46256"/>
                  <a:pt x="1066827" y="0"/>
                </a:cubicBezTo>
                <a:cubicBezTo>
                  <a:pt x="1210651" y="127008"/>
                  <a:pt x="1199746" y="183029"/>
                  <a:pt x="1371553" y="304727"/>
                </a:cubicBezTo>
                <a:cubicBezTo>
                  <a:pt x="1291466" y="387527"/>
                  <a:pt x="1168093" y="455581"/>
                  <a:pt x="1066827" y="609453"/>
                </a:cubicBezTo>
                <a:cubicBezTo>
                  <a:pt x="1058213" y="571947"/>
                  <a:pt x="1083120" y="494777"/>
                  <a:pt x="1066827" y="457090"/>
                </a:cubicBezTo>
                <a:cubicBezTo>
                  <a:pt x="937925" y="468743"/>
                  <a:pt x="787241" y="397850"/>
                  <a:pt x="533414" y="457090"/>
                </a:cubicBezTo>
                <a:cubicBezTo>
                  <a:pt x="279587" y="516330"/>
                  <a:pt x="236925" y="424505"/>
                  <a:pt x="0" y="457090"/>
                </a:cubicBezTo>
                <a:cubicBezTo>
                  <a:pt x="-9482" y="313296"/>
                  <a:pt x="6056" y="271876"/>
                  <a:pt x="0" y="152363"/>
                </a:cubicBezTo>
                <a:close/>
              </a:path>
              <a:path w="1371553" h="609453" stroke="0" extrusionOk="0">
                <a:moveTo>
                  <a:pt x="0" y="152363"/>
                </a:moveTo>
                <a:cubicBezTo>
                  <a:pt x="157472" y="113216"/>
                  <a:pt x="335369" y="210888"/>
                  <a:pt x="522745" y="152363"/>
                </a:cubicBezTo>
                <a:cubicBezTo>
                  <a:pt x="710121" y="93838"/>
                  <a:pt x="804313" y="166634"/>
                  <a:pt x="1066827" y="152363"/>
                </a:cubicBezTo>
                <a:cubicBezTo>
                  <a:pt x="1062693" y="93912"/>
                  <a:pt x="1069846" y="71037"/>
                  <a:pt x="1066827" y="0"/>
                </a:cubicBezTo>
                <a:cubicBezTo>
                  <a:pt x="1203585" y="105955"/>
                  <a:pt x="1285247" y="259854"/>
                  <a:pt x="1371553" y="304727"/>
                </a:cubicBezTo>
                <a:cubicBezTo>
                  <a:pt x="1303659" y="385630"/>
                  <a:pt x="1168666" y="502088"/>
                  <a:pt x="1066827" y="609453"/>
                </a:cubicBezTo>
                <a:cubicBezTo>
                  <a:pt x="1064879" y="537181"/>
                  <a:pt x="1073663" y="524734"/>
                  <a:pt x="1066827" y="457090"/>
                </a:cubicBezTo>
                <a:cubicBezTo>
                  <a:pt x="844957" y="487637"/>
                  <a:pt x="704554" y="404441"/>
                  <a:pt x="554750" y="457090"/>
                </a:cubicBezTo>
                <a:cubicBezTo>
                  <a:pt x="404946" y="509739"/>
                  <a:pt x="235820" y="442322"/>
                  <a:pt x="0" y="457090"/>
                </a:cubicBezTo>
                <a:cubicBezTo>
                  <a:pt x="-15660" y="313942"/>
                  <a:pt x="11015" y="300966"/>
                  <a:pt x="0" y="152363"/>
                </a:cubicBezTo>
                <a:close/>
              </a:path>
            </a:pathLst>
          </a:custGeom>
          <a:ln>
            <a:extLst>
              <a:ext uri="{C807C97D-BFC1-408E-A445-0C87EB9F89A2}">
                <ask:lineSketchStyleProps xmlns:ask="http://schemas.microsoft.com/office/drawing/2018/sketchyshapes" sd="1219033472">
                  <a:prstGeom prst="rightArrow">
                    <a:avLst/>
                  </a:prstGeom>
                  <ask:type>
                    <ask:lineSketchScribble/>
                  </ask:type>
                </ask:lineSketchStyleProps>
              </a:ext>
            </a:extLst>
          </a:ln>
          <a:effectLst>
            <a:glow rad="63500">
              <a:schemeClr val="bg2">
                <a:lumMod val="50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Arrow: Right 9">
            <a:extLst>
              <a:ext uri="{FF2B5EF4-FFF2-40B4-BE49-F238E27FC236}">
                <a16:creationId xmlns:a16="http://schemas.microsoft.com/office/drawing/2014/main" id="{DF6CA025-4BEC-E876-C65C-F54A0422C5F1}"/>
              </a:ext>
            </a:extLst>
          </p:cNvPr>
          <p:cNvSpPr/>
          <p:nvPr/>
        </p:nvSpPr>
        <p:spPr>
          <a:xfrm rot="1170187">
            <a:off x="7871100" y="4550252"/>
            <a:ext cx="1371553" cy="609453"/>
          </a:xfrm>
          <a:custGeom>
            <a:avLst/>
            <a:gdLst>
              <a:gd name="csX0" fmla="*/ 0 w 1371553"/>
              <a:gd name="csY0" fmla="*/ 152363 h 609453"/>
              <a:gd name="csX1" fmla="*/ 544082 w 1371553"/>
              <a:gd name="csY1" fmla="*/ 152363 h 609453"/>
              <a:gd name="csX2" fmla="*/ 1066827 w 1371553"/>
              <a:gd name="csY2" fmla="*/ 152363 h 609453"/>
              <a:gd name="csX3" fmla="*/ 1066827 w 1371553"/>
              <a:gd name="csY3" fmla="*/ 0 h 609453"/>
              <a:gd name="csX4" fmla="*/ 1371553 w 1371553"/>
              <a:gd name="csY4" fmla="*/ 304727 h 609453"/>
              <a:gd name="csX5" fmla="*/ 1066827 w 1371553"/>
              <a:gd name="csY5" fmla="*/ 609453 h 609453"/>
              <a:gd name="csX6" fmla="*/ 1066827 w 1371553"/>
              <a:gd name="csY6" fmla="*/ 457090 h 609453"/>
              <a:gd name="csX7" fmla="*/ 533414 w 1371553"/>
              <a:gd name="csY7" fmla="*/ 457090 h 609453"/>
              <a:gd name="csX8" fmla="*/ 0 w 1371553"/>
              <a:gd name="csY8" fmla="*/ 457090 h 609453"/>
              <a:gd name="csX9" fmla="*/ 0 w 1371553"/>
              <a:gd name="csY9" fmla="*/ 152363 h 609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71553" h="609453" fill="none" extrusionOk="0">
                <a:moveTo>
                  <a:pt x="0" y="152363"/>
                </a:moveTo>
                <a:cubicBezTo>
                  <a:pt x="157945" y="107574"/>
                  <a:pt x="403927" y="166636"/>
                  <a:pt x="544082" y="152363"/>
                </a:cubicBezTo>
                <a:cubicBezTo>
                  <a:pt x="684237" y="138090"/>
                  <a:pt x="809399" y="181318"/>
                  <a:pt x="1066827" y="152363"/>
                </a:cubicBezTo>
                <a:cubicBezTo>
                  <a:pt x="1057775" y="77105"/>
                  <a:pt x="1083425" y="46256"/>
                  <a:pt x="1066827" y="0"/>
                </a:cubicBezTo>
                <a:cubicBezTo>
                  <a:pt x="1210651" y="127008"/>
                  <a:pt x="1199746" y="183029"/>
                  <a:pt x="1371553" y="304727"/>
                </a:cubicBezTo>
                <a:cubicBezTo>
                  <a:pt x="1291466" y="387527"/>
                  <a:pt x="1168093" y="455581"/>
                  <a:pt x="1066827" y="609453"/>
                </a:cubicBezTo>
                <a:cubicBezTo>
                  <a:pt x="1058213" y="571947"/>
                  <a:pt x="1083120" y="494777"/>
                  <a:pt x="1066827" y="457090"/>
                </a:cubicBezTo>
                <a:cubicBezTo>
                  <a:pt x="937925" y="468743"/>
                  <a:pt x="787241" y="397850"/>
                  <a:pt x="533414" y="457090"/>
                </a:cubicBezTo>
                <a:cubicBezTo>
                  <a:pt x="279587" y="516330"/>
                  <a:pt x="236925" y="424505"/>
                  <a:pt x="0" y="457090"/>
                </a:cubicBezTo>
                <a:cubicBezTo>
                  <a:pt x="-9482" y="313296"/>
                  <a:pt x="6056" y="271876"/>
                  <a:pt x="0" y="152363"/>
                </a:cubicBezTo>
                <a:close/>
              </a:path>
              <a:path w="1371553" h="609453" stroke="0" extrusionOk="0">
                <a:moveTo>
                  <a:pt x="0" y="152363"/>
                </a:moveTo>
                <a:cubicBezTo>
                  <a:pt x="157472" y="113216"/>
                  <a:pt x="335369" y="210888"/>
                  <a:pt x="522745" y="152363"/>
                </a:cubicBezTo>
                <a:cubicBezTo>
                  <a:pt x="710121" y="93838"/>
                  <a:pt x="804313" y="166634"/>
                  <a:pt x="1066827" y="152363"/>
                </a:cubicBezTo>
                <a:cubicBezTo>
                  <a:pt x="1062693" y="93912"/>
                  <a:pt x="1069846" y="71037"/>
                  <a:pt x="1066827" y="0"/>
                </a:cubicBezTo>
                <a:cubicBezTo>
                  <a:pt x="1203585" y="105955"/>
                  <a:pt x="1285247" y="259854"/>
                  <a:pt x="1371553" y="304727"/>
                </a:cubicBezTo>
                <a:cubicBezTo>
                  <a:pt x="1303659" y="385630"/>
                  <a:pt x="1168666" y="502088"/>
                  <a:pt x="1066827" y="609453"/>
                </a:cubicBezTo>
                <a:cubicBezTo>
                  <a:pt x="1064879" y="537181"/>
                  <a:pt x="1073663" y="524734"/>
                  <a:pt x="1066827" y="457090"/>
                </a:cubicBezTo>
                <a:cubicBezTo>
                  <a:pt x="844957" y="487637"/>
                  <a:pt x="704554" y="404441"/>
                  <a:pt x="554750" y="457090"/>
                </a:cubicBezTo>
                <a:cubicBezTo>
                  <a:pt x="404946" y="509739"/>
                  <a:pt x="235820" y="442322"/>
                  <a:pt x="0" y="457090"/>
                </a:cubicBezTo>
                <a:cubicBezTo>
                  <a:pt x="-15660" y="313942"/>
                  <a:pt x="11015" y="300966"/>
                  <a:pt x="0" y="152363"/>
                </a:cubicBezTo>
                <a:close/>
              </a:path>
            </a:pathLst>
          </a:custGeom>
          <a:ln>
            <a:extLst>
              <a:ext uri="{C807C97D-BFC1-408E-A445-0C87EB9F89A2}">
                <ask:lineSketchStyleProps xmlns:ask="http://schemas.microsoft.com/office/drawing/2018/sketchyshapes" sd="1219033472">
                  <a:prstGeom prst="rightArrow">
                    <a:avLst/>
                  </a:prstGeom>
                  <ask:type>
                    <ask:lineSketchScribble/>
                  </ask:type>
                </ask:lineSketchStyleProps>
              </a:ext>
            </a:extLst>
          </a:ln>
          <a:effectLst>
            <a:glow rad="63500">
              <a:schemeClr val="bg2">
                <a:lumMod val="50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Arrow: Right 9">
            <a:extLst>
              <a:ext uri="{FF2B5EF4-FFF2-40B4-BE49-F238E27FC236}">
                <a16:creationId xmlns:a16="http://schemas.microsoft.com/office/drawing/2014/main" id="{231A23FA-820D-1E1D-757E-32A76770D1B5}"/>
              </a:ext>
            </a:extLst>
          </p:cNvPr>
          <p:cNvSpPr/>
          <p:nvPr/>
        </p:nvSpPr>
        <p:spPr>
          <a:xfrm rot="20488368">
            <a:off x="7883746" y="2690675"/>
            <a:ext cx="1371553" cy="609453"/>
          </a:xfrm>
          <a:custGeom>
            <a:avLst/>
            <a:gdLst>
              <a:gd name="csX0" fmla="*/ 0 w 1371553"/>
              <a:gd name="csY0" fmla="*/ 152363 h 609453"/>
              <a:gd name="csX1" fmla="*/ 544082 w 1371553"/>
              <a:gd name="csY1" fmla="*/ 152363 h 609453"/>
              <a:gd name="csX2" fmla="*/ 1066827 w 1371553"/>
              <a:gd name="csY2" fmla="*/ 152363 h 609453"/>
              <a:gd name="csX3" fmla="*/ 1066827 w 1371553"/>
              <a:gd name="csY3" fmla="*/ 0 h 609453"/>
              <a:gd name="csX4" fmla="*/ 1371553 w 1371553"/>
              <a:gd name="csY4" fmla="*/ 304727 h 609453"/>
              <a:gd name="csX5" fmla="*/ 1066827 w 1371553"/>
              <a:gd name="csY5" fmla="*/ 609453 h 609453"/>
              <a:gd name="csX6" fmla="*/ 1066827 w 1371553"/>
              <a:gd name="csY6" fmla="*/ 457090 h 609453"/>
              <a:gd name="csX7" fmla="*/ 533414 w 1371553"/>
              <a:gd name="csY7" fmla="*/ 457090 h 609453"/>
              <a:gd name="csX8" fmla="*/ 0 w 1371553"/>
              <a:gd name="csY8" fmla="*/ 457090 h 609453"/>
              <a:gd name="csX9" fmla="*/ 0 w 1371553"/>
              <a:gd name="csY9" fmla="*/ 152363 h 609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71553" h="609453" fill="none" extrusionOk="0">
                <a:moveTo>
                  <a:pt x="0" y="152363"/>
                </a:moveTo>
                <a:cubicBezTo>
                  <a:pt x="157945" y="107574"/>
                  <a:pt x="403927" y="166636"/>
                  <a:pt x="544082" y="152363"/>
                </a:cubicBezTo>
                <a:cubicBezTo>
                  <a:pt x="684237" y="138090"/>
                  <a:pt x="809399" y="181318"/>
                  <a:pt x="1066827" y="152363"/>
                </a:cubicBezTo>
                <a:cubicBezTo>
                  <a:pt x="1057775" y="77105"/>
                  <a:pt x="1083425" y="46256"/>
                  <a:pt x="1066827" y="0"/>
                </a:cubicBezTo>
                <a:cubicBezTo>
                  <a:pt x="1210651" y="127008"/>
                  <a:pt x="1199746" y="183029"/>
                  <a:pt x="1371553" y="304727"/>
                </a:cubicBezTo>
                <a:cubicBezTo>
                  <a:pt x="1291466" y="387527"/>
                  <a:pt x="1168093" y="455581"/>
                  <a:pt x="1066827" y="609453"/>
                </a:cubicBezTo>
                <a:cubicBezTo>
                  <a:pt x="1058213" y="571947"/>
                  <a:pt x="1083120" y="494777"/>
                  <a:pt x="1066827" y="457090"/>
                </a:cubicBezTo>
                <a:cubicBezTo>
                  <a:pt x="937925" y="468743"/>
                  <a:pt x="787241" y="397850"/>
                  <a:pt x="533414" y="457090"/>
                </a:cubicBezTo>
                <a:cubicBezTo>
                  <a:pt x="279587" y="516330"/>
                  <a:pt x="236925" y="424505"/>
                  <a:pt x="0" y="457090"/>
                </a:cubicBezTo>
                <a:cubicBezTo>
                  <a:pt x="-9482" y="313296"/>
                  <a:pt x="6056" y="271876"/>
                  <a:pt x="0" y="152363"/>
                </a:cubicBezTo>
                <a:close/>
              </a:path>
              <a:path w="1371553" h="609453" stroke="0" extrusionOk="0">
                <a:moveTo>
                  <a:pt x="0" y="152363"/>
                </a:moveTo>
                <a:cubicBezTo>
                  <a:pt x="157472" y="113216"/>
                  <a:pt x="335369" y="210888"/>
                  <a:pt x="522745" y="152363"/>
                </a:cubicBezTo>
                <a:cubicBezTo>
                  <a:pt x="710121" y="93838"/>
                  <a:pt x="804313" y="166634"/>
                  <a:pt x="1066827" y="152363"/>
                </a:cubicBezTo>
                <a:cubicBezTo>
                  <a:pt x="1062693" y="93912"/>
                  <a:pt x="1069846" y="71037"/>
                  <a:pt x="1066827" y="0"/>
                </a:cubicBezTo>
                <a:cubicBezTo>
                  <a:pt x="1203585" y="105955"/>
                  <a:pt x="1285247" y="259854"/>
                  <a:pt x="1371553" y="304727"/>
                </a:cubicBezTo>
                <a:cubicBezTo>
                  <a:pt x="1303659" y="385630"/>
                  <a:pt x="1168666" y="502088"/>
                  <a:pt x="1066827" y="609453"/>
                </a:cubicBezTo>
                <a:cubicBezTo>
                  <a:pt x="1064879" y="537181"/>
                  <a:pt x="1073663" y="524734"/>
                  <a:pt x="1066827" y="457090"/>
                </a:cubicBezTo>
                <a:cubicBezTo>
                  <a:pt x="844957" y="487637"/>
                  <a:pt x="704554" y="404441"/>
                  <a:pt x="554750" y="457090"/>
                </a:cubicBezTo>
                <a:cubicBezTo>
                  <a:pt x="404946" y="509739"/>
                  <a:pt x="235820" y="442322"/>
                  <a:pt x="0" y="457090"/>
                </a:cubicBezTo>
                <a:cubicBezTo>
                  <a:pt x="-15660" y="313942"/>
                  <a:pt x="11015" y="300966"/>
                  <a:pt x="0" y="152363"/>
                </a:cubicBezTo>
                <a:close/>
              </a:path>
            </a:pathLst>
          </a:custGeom>
          <a:ln>
            <a:extLst>
              <a:ext uri="{C807C97D-BFC1-408E-A445-0C87EB9F89A2}">
                <ask:lineSketchStyleProps xmlns:ask="http://schemas.microsoft.com/office/drawing/2018/sketchyshapes" sd="1219033472">
                  <a:prstGeom prst="rightArrow">
                    <a:avLst/>
                  </a:prstGeom>
                  <ask:type>
                    <ask:lineSketchScribble/>
                  </ask:type>
                </ask:lineSketchStyleProps>
              </a:ext>
            </a:extLst>
          </a:ln>
          <a:effectLst>
            <a:glow rad="63500">
              <a:schemeClr val="bg2">
                <a:lumMod val="50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490524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C6BD1-E985-F9E9-E628-5BEB24B4FE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5F68AF-B2F1-DC41-900A-08E5E3345C03}"/>
              </a:ext>
            </a:extLst>
          </p:cNvPr>
          <p:cNvSpPr>
            <a:spLocks noGrp="1"/>
          </p:cNvSpPr>
          <p:nvPr>
            <p:ph type="title"/>
          </p:nvPr>
        </p:nvSpPr>
        <p:spPr/>
        <p:txBody>
          <a:bodyPr/>
          <a:lstStyle/>
          <a:p>
            <a:r>
              <a:rPr lang="en-US" b="1"/>
              <a:t> Federal PKI</a:t>
            </a:r>
          </a:p>
        </p:txBody>
      </p:sp>
      <p:pic>
        <p:nvPicPr>
          <p:cNvPr id="5" name="Picture 4">
            <a:extLst>
              <a:ext uri="{FF2B5EF4-FFF2-40B4-BE49-F238E27FC236}">
                <a16:creationId xmlns:a16="http://schemas.microsoft.com/office/drawing/2014/main" id="{AB08DD6C-2810-7776-248A-F619A64BB041}"/>
              </a:ext>
            </a:extLst>
          </p:cNvPr>
          <p:cNvPicPr>
            <a:picLocks noChangeAspect="1"/>
          </p:cNvPicPr>
          <p:nvPr/>
        </p:nvPicPr>
        <p:blipFill>
          <a:blip r:embed="rId3"/>
          <a:stretch>
            <a:fillRect/>
          </a:stretch>
        </p:blipFill>
        <p:spPr>
          <a:xfrm>
            <a:off x="3855853" y="2363100"/>
            <a:ext cx="4456771" cy="3712220"/>
          </a:xfrm>
          <a:prstGeom prst="rect">
            <a:avLst/>
          </a:prstGeom>
        </p:spPr>
      </p:pic>
      <p:sp>
        <p:nvSpPr>
          <p:cNvPr id="10" name="Arrow: Right 9">
            <a:extLst>
              <a:ext uri="{FF2B5EF4-FFF2-40B4-BE49-F238E27FC236}">
                <a16:creationId xmlns:a16="http://schemas.microsoft.com/office/drawing/2014/main" id="{7E0A5584-9A55-5719-A187-34C250115D48}"/>
              </a:ext>
            </a:extLst>
          </p:cNvPr>
          <p:cNvSpPr/>
          <p:nvPr/>
        </p:nvSpPr>
        <p:spPr>
          <a:xfrm rot="12120000">
            <a:off x="2929575" y="2690675"/>
            <a:ext cx="1371553" cy="609453"/>
          </a:xfrm>
          <a:custGeom>
            <a:avLst/>
            <a:gdLst>
              <a:gd name="csX0" fmla="*/ 0 w 1371553"/>
              <a:gd name="csY0" fmla="*/ 152363 h 609453"/>
              <a:gd name="csX1" fmla="*/ 544082 w 1371553"/>
              <a:gd name="csY1" fmla="*/ 152363 h 609453"/>
              <a:gd name="csX2" fmla="*/ 1066827 w 1371553"/>
              <a:gd name="csY2" fmla="*/ 152363 h 609453"/>
              <a:gd name="csX3" fmla="*/ 1066827 w 1371553"/>
              <a:gd name="csY3" fmla="*/ 0 h 609453"/>
              <a:gd name="csX4" fmla="*/ 1371553 w 1371553"/>
              <a:gd name="csY4" fmla="*/ 304727 h 609453"/>
              <a:gd name="csX5" fmla="*/ 1066827 w 1371553"/>
              <a:gd name="csY5" fmla="*/ 609453 h 609453"/>
              <a:gd name="csX6" fmla="*/ 1066827 w 1371553"/>
              <a:gd name="csY6" fmla="*/ 457090 h 609453"/>
              <a:gd name="csX7" fmla="*/ 533414 w 1371553"/>
              <a:gd name="csY7" fmla="*/ 457090 h 609453"/>
              <a:gd name="csX8" fmla="*/ 0 w 1371553"/>
              <a:gd name="csY8" fmla="*/ 457090 h 609453"/>
              <a:gd name="csX9" fmla="*/ 0 w 1371553"/>
              <a:gd name="csY9" fmla="*/ 152363 h 609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71553" h="609453" fill="none" extrusionOk="0">
                <a:moveTo>
                  <a:pt x="0" y="152363"/>
                </a:moveTo>
                <a:cubicBezTo>
                  <a:pt x="157945" y="107574"/>
                  <a:pt x="403927" y="166636"/>
                  <a:pt x="544082" y="152363"/>
                </a:cubicBezTo>
                <a:cubicBezTo>
                  <a:pt x="684237" y="138090"/>
                  <a:pt x="809399" y="181318"/>
                  <a:pt x="1066827" y="152363"/>
                </a:cubicBezTo>
                <a:cubicBezTo>
                  <a:pt x="1057775" y="77105"/>
                  <a:pt x="1083425" y="46256"/>
                  <a:pt x="1066827" y="0"/>
                </a:cubicBezTo>
                <a:cubicBezTo>
                  <a:pt x="1210651" y="127008"/>
                  <a:pt x="1199746" y="183029"/>
                  <a:pt x="1371553" y="304727"/>
                </a:cubicBezTo>
                <a:cubicBezTo>
                  <a:pt x="1291466" y="387527"/>
                  <a:pt x="1168093" y="455581"/>
                  <a:pt x="1066827" y="609453"/>
                </a:cubicBezTo>
                <a:cubicBezTo>
                  <a:pt x="1058213" y="571947"/>
                  <a:pt x="1083120" y="494777"/>
                  <a:pt x="1066827" y="457090"/>
                </a:cubicBezTo>
                <a:cubicBezTo>
                  <a:pt x="937925" y="468743"/>
                  <a:pt x="787241" y="397850"/>
                  <a:pt x="533414" y="457090"/>
                </a:cubicBezTo>
                <a:cubicBezTo>
                  <a:pt x="279587" y="516330"/>
                  <a:pt x="236925" y="424505"/>
                  <a:pt x="0" y="457090"/>
                </a:cubicBezTo>
                <a:cubicBezTo>
                  <a:pt x="-9482" y="313296"/>
                  <a:pt x="6056" y="271876"/>
                  <a:pt x="0" y="152363"/>
                </a:cubicBezTo>
                <a:close/>
              </a:path>
              <a:path w="1371553" h="609453" stroke="0" extrusionOk="0">
                <a:moveTo>
                  <a:pt x="0" y="152363"/>
                </a:moveTo>
                <a:cubicBezTo>
                  <a:pt x="157472" y="113216"/>
                  <a:pt x="335369" y="210888"/>
                  <a:pt x="522745" y="152363"/>
                </a:cubicBezTo>
                <a:cubicBezTo>
                  <a:pt x="710121" y="93838"/>
                  <a:pt x="804313" y="166634"/>
                  <a:pt x="1066827" y="152363"/>
                </a:cubicBezTo>
                <a:cubicBezTo>
                  <a:pt x="1062693" y="93912"/>
                  <a:pt x="1069846" y="71037"/>
                  <a:pt x="1066827" y="0"/>
                </a:cubicBezTo>
                <a:cubicBezTo>
                  <a:pt x="1203585" y="105955"/>
                  <a:pt x="1285247" y="259854"/>
                  <a:pt x="1371553" y="304727"/>
                </a:cubicBezTo>
                <a:cubicBezTo>
                  <a:pt x="1303659" y="385630"/>
                  <a:pt x="1168666" y="502088"/>
                  <a:pt x="1066827" y="609453"/>
                </a:cubicBezTo>
                <a:cubicBezTo>
                  <a:pt x="1064879" y="537181"/>
                  <a:pt x="1073663" y="524734"/>
                  <a:pt x="1066827" y="457090"/>
                </a:cubicBezTo>
                <a:cubicBezTo>
                  <a:pt x="844957" y="487637"/>
                  <a:pt x="704554" y="404441"/>
                  <a:pt x="554750" y="457090"/>
                </a:cubicBezTo>
                <a:cubicBezTo>
                  <a:pt x="404946" y="509739"/>
                  <a:pt x="235820" y="442322"/>
                  <a:pt x="0" y="457090"/>
                </a:cubicBezTo>
                <a:cubicBezTo>
                  <a:pt x="-15660" y="313942"/>
                  <a:pt x="11015" y="300966"/>
                  <a:pt x="0" y="152363"/>
                </a:cubicBezTo>
                <a:close/>
              </a:path>
            </a:pathLst>
          </a:custGeom>
          <a:ln>
            <a:extLst>
              <a:ext uri="{C807C97D-BFC1-408E-A445-0C87EB9F89A2}">
                <ask:lineSketchStyleProps xmlns:ask="http://schemas.microsoft.com/office/drawing/2018/sketchyshapes" sd="1219033472">
                  <a:prstGeom prst="rightArrow">
                    <a:avLst/>
                  </a:prstGeom>
                  <ask:type>
                    <ask:lineSketchScribble/>
                  </ask:type>
                </ask:lineSketchStyleProps>
              </a:ext>
            </a:extLst>
          </a:ln>
          <a:effectLst>
            <a:glow rad="63500">
              <a:schemeClr val="bg2">
                <a:lumMod val="50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TextBox 13">
            <a:extLst>
              <a:ext uri="{FF2B5EF4-FFF2-40B4-BE49-F238E27FC236}">
                <a16:creationId xmlns:a16="http://schemas.microsoft.com/office/drawing/2014/main" id="{B9D23EC1-1432-1383-1D7E-66A6F77D6102}"/>
              </a:ext>
            </a:extLst>
          </p:cNvPr>
          <p:cNvSpPr txBox="1"/>
          <p:nvPr/>
        </p:nvSpPr>
        <p:spPr>
          <a:xfrm>
            <a:off x="9579710" y="3428929"/>
            <a:ext cx="273732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U.S. Department of State</a:t>
            </a:r>
          </a:p>
        </p:txBody>
      </p:sp>
      <p:sp>
        <p:nvSpPr>
          <p:cNvPr id="18" name="TextBox 17">
            <a:extLst>
              <a:ext uri="{FF2B5EF4-FFF2-40B4-BE49-F238E27FC236}">
                <a16:creationId xmlns:a16="http://schemas.microsoft.com/office/drawing/2014/main" id="{5A3C6EC4-E910-F384-C60F-A62BEB7993C7}"/>
              </a:ext>
            </a:extLst>
          </p:cNvPr>
          <p:cNvSpPr txBox="1"/>
          <p:nvPr/>
        </p:nvSpPr>
        <p:spPr>
          <a:xfrm>
            <a:off x="-2" y="6289342"/>
            <a:ext cx="35597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U.S. Department of Transportation</a:t>
            </a:r>
          </a:p>
        </p:txBody>
      </p:sp>
      <p:sp>
        <p:nvSpPr>
          <p:cNvPr id="23" name="TextBox 22">
            <a:extLst>
              <a:ext uri="{FF2B5EF4-FFF2-40B4-BE49-F238E27FC236}">
                <a16:creationId xmlns:a16="http://schemas.microsoft.com/office/drawing/2014/main" id="{0E9D7E95-5935-0279-1DC2-CCC53D794BE4}"/>
              </a:ext>
            </a:extLst>
          </p:cNvPr>
          <p:cNvSpPr txBox="1"/>
          <p:nvPr/>
        </p:nvSpPr>
        <p:spPr>
          <a:xfrm>
            <a:off x="9093813" y="6288914"/>
            <a:ext cx="32168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U.S. Department of Education</a:t>
            </a:r>
          </a:p>
        </p:txBody>
      </p:sp>
      <p:pic>
        <p:nvPicPr>
          <p:cNvPr id="3" name="Picture 2" descr="From CASC to the Public Key Infrastructure Consortium | PKI Consortium">
            <a:extLst>
              <a:ext uri="{FF2B5EF4-FFF2-40B4-BE49-F238E27FC236}">
                <a16:creationId xmlns:a16="http://schemas.microsoft.com/office/drawing/2014/main" id="{E42FC5F5-64AB-B602-705B-996709869FBC}"/>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5236147" y="3617035"/>
            <a:ext cx="1685933" cy="5603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of the united states department of state&#10;&#10;AI-generated content may be incorrect.">
            <a:extLst>
              <a:ext uri="{FF2B5EF4-FFF2-40B4-BE49-F238E27FC236}">
                <a16:creationId xmlns:a16="http://schemas.microsoft.com/office/drawing/2014/main" id="{7A244074-34C5-20D8-84CB-00E24382287A}"/>
              </a:ext>
            </a:extLst>
          </p:cNvPr>
          <p:cNvPicPr>
            <a:picLocks noChangeAspect="1"/>
          </p:cNvPicPr>
          <p:nvPr/>
        </p:nvPicPr>
        <p:blipFill>
          <a:blip r:embed="rId5"/>
          <a:stretch>
            <a:fillRect/>
          </a:stretch>
        </p:blipFill>
        <p:spPr>
          <a:xfrm>
            <a:off x="9766944" y="1360205"/>
            <a:ext cx="2160344" cy="2079411"/>
          </a:xfrm>
          <a:prstGeom prst="rect">
            <a:avLst/>
          </a:prstGeom>
        </p:spPr>
      </p:pic>
      <p:pic>
        <p:nvPicPr>
          <p:cNvPr id="11" name="Picture 18">
            <a:extLst>
              <a:ext uri="{FF2B5EF4-FFF2-40B4-BE49-F238E27FC236}">
                <a16:creationId xmlns:a16="http://schemas.microsoft.com/office/drawing/2014/main" id="{AE6E82B7-7CAF-B0E6-A03A-01DECFEFA84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692918" y="4169037"/>
            <a:ext cx="2129282" cy="2115084"/>
          </a:xfrm>
          <a:prstGeom prst="rect">
            <a:avLst/>
          </a:prstGeom>
        </p:spPr>
      </p:pic>
      <p:pic>
        <p:nvPicPr>
          <p:cNvPr id="21" name="Picture 20" descr="A blue and white logo&#10;&#10;AI-generated content may be incorrect.">
            <a:extLst>
              <a:ext uri="{FF2B5EF4-FFF2-40B4-BE49-F238E27FC236}">
                <a16:creationId xmlns:a16="http://schemas.microsoft.com/office/drawing/2014/main" id="{5066216A-1B39-AF1E-4D79-DF274C14DC95}"/>
              </a:ext>
            </a:extLst>
          </p:cNvPr>
          <p:cNvPicPr>
            <a:picLocks noChangeAspect="1"/>
          </p:cNvPicPr>
          <p:nvPr/>
        </p:nvPicPr>
        <p:blipFill>
          <a:blip r:embed="rId7"/>
          <a:stretch>
            <a:fillRect/>
          </a:stretch>
        </p:blipFill>
        <p:spPr>
          <a:xfrm>
            <a:off x="454500" y="4177407"/>
            <a:ext cx="2181936" cy="2098344"/>
          </a:xfrm>
          <a:prstGeom prst="rect">
            <a:avLst/>
          </a:prstGeom>
        </p:spPr>
      </p:pic>
      <p:sp>
        <p:nvSpPr>
          <p:cNvPr id="15" name="TextBox 14">
            <a:extLst>
              <a:ext uri="{FF2B5EF4-FFF2-40B4-BE49-F238E27FC236}">
                <a16:creationId xmlns:a16="http://schemas.microsoft.com/office/drawing/2014/main" id="{A590E06C-5951-E1E8-1A2E-8508CFB9CC06}"/>
              </a:ext>
            </a:extLst>
          </p:cNvPr>
          <p:cNvSpPr txBox="1"/>
          <p:nvPr/>
        </p:nvSpPr>
        <p:spPr>
          <a:xfrm>
            <a:off x="53355" y="3470909"/>
            <a:ext cx="35455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U.S. Department of the Treasury</a:t>
            </a:r>
            <a:endParaRPr lang="en-US"/>
          </a:p>
        </p:txBody>
      </p:sp>
      <p:pic>
        <p:nvPicPr>
          <p:cNvPr id="17" name="Picture 16" descr="A blue and yellow emblem with a key and scales&#10;&#10;AI-generated content may be incorrect.">
            <a:extLst>
              <a:ext uri="{FF2B5EF4-FFF2-40B4-BE49-F238E27FC236}">
                <a16:creationId xmlns:a16="http://schemas.microsoft.com/office/drawing/2014/main" id="{D3E3E3A3-A4B5-9CCD-8C34-E26E285B1C95}"/>
              </a:ext>
            </a:extLst>
          </p:cNvPr>
          <p:cNvPicPr>
            <a:picLocks noChangeAspect="1"/>
          </p:cNvPicPr>
          <p:nvPr/>
        </p:nvPicPr>
        <p:blipFill>
          <a:blip r:embed="rId8"/>
          <a:stretch>
            <a:fillRect/>
          </a:stretch>
        </p:blipFill>
        <p:spPr>
          <a:xfrm>
            <a:off x="530181" y="1434321"/>
            <a:ext cx="2039362" cy="2001600"/>
          </a:xfrm>
          <a:prstGeom prst="rect">
            <a:avLst/>
          </a:prstGeom>
        </p:spPr>
      </p:pic>
      <p:sp>
        <p:nvSpPr>
          <p:cNvPr id="8" name="TextBox 7">
            <a:extLst>
              <a:ext uri="{FF2B5EF4-FFF2-40B4-BE49-F238E27FC236}">
                <a16:creationId xmlns:a16="http://schemas.microsoft.com/office/drawing/2014/main" id="{D418C96F-F10A-A290-1692-49F1FFEDC228}"/>
              </a:ext>
            </a:extLst>
          </p:cNvPr>
          <p:cNvSpPr txBox="1"/>
          <p:nvPr/>
        </p:nvSpPr>
        <p:spPr>
          <a:xfrm>
            <a:off x="4661160" y="1571845"/>
            <a:ext cx="2955104" cy="923330"/>
          </a:xfrm>
          <a:prstGeom prst="rect">
            <a:avLst/>
          </a:prstGeom>
          <a:noFill/>
        </p:spPr>
        <p:txBody>
          <a:bodyPr wrap="none" rtlCol="0">
            <a:spAutoFit/>
          </a:bodyPr>
          <a:lstStyle/>
          <a:p>
            <a:pPr marL="285750" indent="-285750">
              <a:buFont typeface="Wingdings" pitchFamily="2" charset="2"/>
              <a:buChar char="ü"/>
            </a:pPr>
            <a:r>
              <a:rPr lang="en-US" b="1"/>
              <a:t>Identity</a:t>
            </a:r>
          </a:p>
          <a:p>
            <a:pPr marL="285750" indent="-285750">
              <a:buFont typeface="Wingdings" pitchFamily="2" charset="2"/>
              <a:buChar char="ü"/>
            </a:pPr>
            <a:r>
              <a:rPr lang="en-US" b="1"/>
              <a:t>Authentication</a:t>
            </a:r>
          </a:p>
          <a:p>
            <a:pPr marL="285750" indent="-285750">
              <a:buFont typeface="Wingdings" pitchFamily="2" charset="2"/>
              <a:buChar char="ü"/>
            </a:pPr>
            <a:r>
              <a:rPr lang="en-US" b="1"/>
              <a:t>Secure Communication</a:t>
            </a:r>
          </a:p>
        </p:txBody>
      </p:sp>
      <p:sp>
        <p:nvSpPr>
          <p:cNvPr id="9" name="Arrow: Right 9">
            <a:extLst>
              <a:ext uri="{FF2B5EF4-FFF2-40B4-BE49-F238E27FC236}">
                <a16:creationId xmlns:a16="http://schemas.microsoft.com/office/drawing/2014/main" id="{398E7403-28FF-746E-F0C8-64A1BC81E364}"/>
              </a:ext>
            </a:extLst>
          </p:cNvPr>
          <p:cNvSpPr/>
          <p:nvPr/>
        </p:nvSpPr>
        <p:spPr>
          <a:xfrm rot="9616658">
            <a:off x="3056572" y="4586221"/>
            <a:ext cx="1371553" cy="609453"/>
          </a:xfrm>
          <a:custGeom>
            <a:avLst/>
            <a:gdLst>
              <a:gd name="csX0" fmla="*/ 0 w 1371553"/>
              <a:gd name="csY0" fmla="*/ 152363 h 609453"/>
              <a:gd name="csX1" fmla="*/ 544082 w 1371553"/>
              <a:gd name="csY1" fmla="*/ 152363 h 609453"/>
              <a:gd name="csX2" fmla="*/ 1066827 w 1371553"/>
              <a:gd name="csY2" fmla="*/ 152363 h 609453"/>
              <a:gd name="csX3" fmla="*/ 1066827 w 1371553"/>
              <a:gd name="csY3" fmla="*/ 0 h 609453"/>
              <a:gd name="csX4" fmla="*/ 1371553 w 1371553"/>
              <a:gd name="csY4" fmla="*/ 304727 h 609453"/>
              <a:gd name="csX5" fmla="*/ 1066827 w 1371553"/>
              <a:gd name="csY5" fmla="*/ 609453 h 609453"/>
              <a:gd name="csX6" fmla="*/ 1066827 w 1371553"/>
              <a:gd name="csY6" fmla="*/ 457090 h 609453"/>
              <a:gd name="csX7" fmla="*/ 533414 w 1371553"/>
              <a:gd name="csY7" fmla="*/ 457090 h 609453"/>
              <a:gd name="csX8" fmla="*/ 0 w 1371553"/>
              <a:gd name="csY8" fmla="*/ 457090 h 609453"/>
              <a:gd name="csX9" fmla="*/ 0 w 1371553"/>
              <a:gd name="csY9" fmla="*/ 152363 h 609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71553" h="609453" fill="none" extrusionOk="0">
                <a:moveTo>
                  <a:pt x="0" y="152363"/>
                </a:moveTo>
                <a:cubicBezTo>
                  <a:pt x="157945" y="107574"/>
                  <a:pt x="403927" y="166636"/>
                  <a:pt x="544082" y="152363"/>
                </a:cubicBezTo>
                <a:cubicBezTo>
                  <a:pt x="684237" y="138090"/>
                  <a:pt x="809399" y="181318"/>
                  <a:pt x="1066827" y="152363"/>
                </a:cubicBezTo>
                <a:cubicBezTo>
                  <a:pt x="1057775" y="77105"/>
                  <a:pt x="1083425" y="46256"/>
                  <a:pt x="1066827" y="0"/>
                </a:cubicBezTo>
                <a:cubicBezTo>
                  <a:pt x="1210651" y="127008"/>
                  <a:pt x="1199746" y="183029"/>
                  <a:pt x="1371553" y="304727"/>
                </a:cubicBezTo>
                <a:cubicBezTo>
                  <a:pt x="1291466" y="387527"/>
                  <a:pt x="1168093" y="455581"/>
                  <a:pt x="1066827" y="609453"/>
                </a:cubicBezTo>
                <a:cubicBezTo>
                  <a:pt x="1058213" y="571947"/>
                  <a:pt x="1083120" y="494777"/>
                  <a:pt x="1066827" y="457090"/>
                </a:cubicBezTo>
                <a:cubicBezTo>
                  <a:pt x="937925" y="468743"/>
                  <a:pt x="787241" y="397850"/>
                  <a:pt x="533414" y="457090"/>
                </a:cubicBezTo>
                <a:cubicBezTo>
                  <a:pt x="279587" y="516330"/>
                  <a:pt x="236925" y="424505"/>
                  <a:pt x="0" y="457090"/>
                </a:cubicBezTo>
                <a:cubicBezTo>
                  <a:pt x="-9482" y="313296"/>
                  <a:pt x="6056" y="271876"/>
                  <a:pt x="0" y="152363"/>
                </a:cubicBezTo>
                <a:close/>
              </a:path>
              <a:path w="1371553" h="609453" stroke="0" extrusionOk="0">
                <a:moveTo>
                  <a:pt x="0" y="152363"/>
                </a:moveTo>
                <a:cubicBezTo>
                  <a:pt x="157472" y="113216"/>
                  <a:pt x="335369" y="210888"/>
                  <a:pt x="522745" y="152363"/>
                </a:cubicBezTo>
                <a:cubicBezTo>
                  <a:pt x="710121" y="93838"/>
                  <a:pt x="804313" y="166634"/>
                  <a:pt x="1066827" y="152363"/>
                </a:cubicBezTo>
                <a:cubicBezTo>
                  <a:pt x="1062693" y="93912"/>
                  <a:pt x="1069846" y="71037"/>
                  <a:pt x="1066827" y="0"/>
                </a:cubicBezTo>
                <a:cubicBezTo>
                  <a:pt x="1203585" y="105955"/>
                  <a:pt x="1285247" y="259854"/>
                  <a:pt x="1371553" y="304727"/>
                </a:cubicBezTo>
                <a:cubicBezTo>
                  <a:pt x="1303659" y="385630"/>
                  <a:pt x="1168666" y="502088"/>
                  <a:pt x="1066827" y="609453"/>
                </a:cubicBezTo>
                <a:cubicBezTo>
                  <a:pt x="1064879" y="537181"/>
                  <a:pt x="1073663" y="524734"/>
                  <a:pt x="1066827" y="457090"/>
                </a:cubicBezTo>
                <a:cubicBezTo>
                  <a:pt x="844957" y="487637"/>
                  <a:pt x="704554" y="404441"/>
                  <a:pt x="554750" y="457090"/>
                </a:cubicBezTo>
                <a:cubicBezTo>
                  <a:pt x="404946" y="509739"/>
                  <a:pt x="235820" y="442322"/>
                  <a:pt x="0" y="457090"/>
                </a:cubicBezTo>
                <a:cubicBezTo>
                  <a:pt x="-15660" y="313942"/>
                  <a:pt x="11015" y="300966"/>
                  <a:pt x="0" y="152363"/>
                </a:cubicBezTo>
                <a:close/>
              </a:path>
            </a:pathLst>
          </a:custGeom>
          <a:ln>
            <a:extLst>
              <a:ext uri="{C807C97D-BFC1-408E-A445-0C87EB9F89A2}">
                <ask:lineSketchStyleProps xmlns:ask="http://schemas.microsoft.com/office/drawing/2018/sketchyshapes" sd="1219033472">
                  <a:prstGeom prst="rightArrow">
                    <a:avLst/>
                  </a:prstGeom>
                  <ask:type>
                    <ask:lineSketchScribble/>
                  </ask:type>
                </ask:lineSketchStyleProps>
              </a:ext>
            </a:extLst>
          </a:ln>
          <a:effectLst>
            <a:glow rad="63500">
              <a:schemeClr val="bg2">
                <a:lumMod val="50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Arrow: Right 9">
            <a:extLst>
              <a:ext uri="{FF2B5EF4-FFF2-40B4-BE49-F238E27FC236}">
                <a16:creationId xmlns:a16="http://schemas.microsoft.com/office/drawing/2014/main" id="{11F92553-E29C-51DE-704A-C9BF0DA5DC36}"/>
              </a:ext>
            </a:extLst>
          </p:cNvPr>
          <p:cNvSpPr/>
          <p:nvPr/>
        </p:nvSpPr>
        <p:spPr>
          <a:xfrm rot="1170187">
            <a:off x="7745755" y="4388664"/>
            <a:ext cx="1371553" cy="609453"/>
          </a:xfrm>
          <a:custGeom>
            <a:avLst/>
            <a:gdLst>
              <a:gd name="csX0" fmla="*/ 0 w 1371553"/>
              <a:gd name="csY0" fmla="*/ 152363 h 609453"/>
              <a:gd name="csX1" fmla="*/ 544082 w 1371553"/>
              <a:gd name="csY1" fmla="*/ 152363 h 609453"/>
              <a:gd name="csX2" fmla="*/ 1066827 w 1371553"/>
              <a:gd name="csY2" fmla="*/ 152363 h 609453"/>
              <a:gd name="csX3" fmla="*/ 1066827 w 1371553"/>
              <a:gd name="csY3" fmla="*/ 0 h 609453"/>
              <a:gd name="csX4" fmla="*/ 1371553 w 1371553"/>
              <a:gd name="csY4" fmla="*/ 304727 h 609453"/>
              <a:gd name="csX5" fmla="*/ 1066827 w 1371553"/>
              <a:gd name="csY5" fmla="*/ 609453 h 609453"/>
              <a:gd name="csX6" fmla="*/ 1066827 w 1371553"/>
              <a:gd name="csY6" fmla="*/ 457090 h 609453"/>
              <a:gd name="csX7" fmla="*/ 533414 w 1371553"/>
              <a:gd name="csY7" fmla="*/ 457090 h 609453"/>
              <a:gd name="csX8" fmla="*/ 0 w 1371553"/>
              <a:gd name="csY8" fmla="*/ 457090 h 609453"/>
              <a:gd name="csX9" fmla="*/ 0 w 1371553"/>
              <a:gd name="csY9" fmla="*/ 152363 h 609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71553" h="609453" fill="none" extrusionOk="0">
                <a:moveTo>
                  <a:pt x="0" y="152363"/>
                </a:moveTo>
                <a:cubicBezTo>
                  <a:pt x="157945" y="107574"/>
                  <a:pt x="403927" y="166636"/>
                  <a:pt x="544082" y="152363"/>
                </a:cubicBezTo>
                <a:cubicBezTo>
                  <a:pt x="684237" y="138090"/>
                  <a:pt x="809399" y="181318"/>
                  <a:pt x="1066827" y="152363"/>
                </a:cubicBezTo>
                <a:cubicBezTo>
                  <a:pt x="1057775" y="77105"/>
                  <a:pt x="1083425" y="46256"/>
                  <a:pt x="1066827" y="0"/>
                </a:cubicBezTo>
                <a:cubicBezTo>
                  <a:pt x="1210651" y="127008"/>
                  <a:pt x="1199746" y="183029"/>
                  <a:pt x="1371553" y="304727"/>
                </a:cubicBezTo>
                <a:cubicBezTo>
                  <a:pt x="1291466" y="387527"/>
                  <a:pt x="1168093" y="455581"/>
                  <a:pt x="1066827" y="609453"/>
                </a:cubicBezTo>
                <a:cubicBezTo>
                  <a:pt x="1058213" y="571947"/>
                  <a:pt x="1083120" y="494777"/>
                  <a:pt x="1066827" y="457090"/>
                </a:cubicBezTo>
                <a:cubicBezTo>
                  <a:pt x="937925" y="468743"/>
                  <a:pt x="787241" y="397850"/>
                  <a:pt x="533414" y="457090"/>
                </a:cubicBezTo>
                <a:cubicBezTo>
                  <a:pt x="279587" y="516330"/>
                  <a:pt x="236925" y="424505"/>
                  <a:pt x="0" y="457090"/>
                </a:cubicBezTo>
                <a:cubicBezTo>
                  <a:pt x="-9482" y="313296"/>
                  <a:pt x="6056" y="271876"/>
                  <a:pt x="0" y="152363"/>
                </a:cubicBezTo>
                <a:close/>
              </a:path>
              <a:path w="1371553" h="609453" stroke="0" extrusionOk="0">
                <a:moveTo>
                  <a:pt x="0" y="152363"/>
                </a:moveTo>
                <a:cubicBezTo>
                  <a:pt x="157472" y="113216"/>
                  <a:pt x="335369" y="210888"/>
                  <a:pt x="522745" y="152363"/>
                </a:cubicBezTo>
                <a:cubicBezTo>
                  <a:pt x="710121" y="93838"/>
                  <a:pt x="804313" y="166634"/>
                  <a:pt x="1066827" y="152363"/>
                </a:cubicBezTo>
                <a:cubicBezTo>
                  <a:pt x="1062693" y="93912"/>
                  <a:pt x="1069846" y="71037"/>
                  <a:pt x="1066827" y="0"/>
                </a:cubicBezTo>
                <a:cubicBezTo>
                  <a:pt x="1203585" y="105955"/>
                  <a:pt x="1285247" y="259854"/>
                  <a:pt x="1371553" y="304727"/>
                </a:cubicBezTo>
                <a:cubicBezTo>
                  <a:pt x="1303659" y="385630"/>
                  <a:pt x="1168666" y="502088"/>
                  <a:pt x="1066827" y="609453"/>
                </a:cubicBezTo>
                <a:cubicBezTo>
                  <a:pt x="1064879" y="537181"/>
                  <a:pt x="1073663" y="524734"/>
                  <a:pt x="1066827" y="457090"/>
                </a:cubicBezTo>
                <a:cubicBezTo>
                  <a:pt x="844957" y="487637"/>
                  <a:pt x="704554" y="404441"/>
                  <a:pt x="554750" y="457090"/>
                </a:cubicBezTo>
                <a:cubicBezTo>
                  <a:pt x="404946" y="509739"/>
                  <a:pt x="235820" y="442322"/>
                  <a:pt x="0" y="457090"/>
                </a:cubicBezTo>
                <a:cubicBezTo>
                  <a:pt x="-15660" y="313942"/>
                  <a:pt x="11015" y="300966"/>
                  <a:pt x="0" y="152363"/>
                </a:cubicBezTo>
                <a:close/>
              </a:path>
            </a:pathLst>
          </a:custGeom>
          <a:ln>
            <a:extLst>
              <a:ext uri="{C807C97D-BFC1-408E-A445-0C87EB9F89A2}">
                <ask:lineSketchStyleProps xmlns:ask="http://schemas.microsoft.com/office/drawing/2018/sketchyshapes" sd="1219033472">
                  <a:prstGeom prst="rightArrow">
                    <a:avLst/>
                  </a:prstGeom>
                  <ask:type>
                    <ask:lineSketchScribble/>
                  </ask:type>
                </ask:lineSketchStyleProps>
              </a:ext>
            </a:extLst>
          </a:ln>
          <a:effectLst>
            <a:glow rad="63500">
              <a:schemeClr val="bg2">
                <a:lumMod val="50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Arrow: Right 9">
            <a:extLst>
              <a:ext uri="{FF2B5EF4-FFF2-40B4-BE49-F238E27FC236}">
                <a16:creationId xmlns:a16="http://schemas.microsoft.com/office/drawing/2014/main" id="{791F5BFD-A3DE-81C7-178A-E7FFB38AE976}"/>
              </a:ext>
            </a:extLst>
          </p:cNvPr>
          <p:cNvSpPr/>
          <p:nvPr/>
        </p:nvSpPr>
        <p:spPr>
          <a:xfrm rot="20488368">
            <a:off x="7818593" y="2723267"/>
            <a:ext cx="1371553" cy="609453"/>
          </a:xfrm>
          <a:custGeom>
            <a:avLst/>
            <a:gdLst>
              <a:gd name="csX0" fmla="*/ 0 w 1371553"/>
              <a:gd name="csY0" fmla="*/ 152363 h 609453"/>
              <a:gd name="csX1" fmla="*/ 544082 w 1371553"/>
              <a:gd name="csY1" fmla="*/ 152363 h 609453"/>
              <a:gd name="csX2" fmla="*/ 1066827 w 1371553"/>
              <a:gd name="csY2" fmla="*/ 152363 h 609453"/>
              <a:gd name="csX3" fmla="*/ 1066827 w 1371553"/>
              <a:gd name="csY3" fmla="*/ 0 h 609453"/>
              <a:gd name="csX4" fmla="*/ 1371553 w 1371553"/>
              <a:gd name="csY4" fmla="*/ 304727 h 609453"/>
              <a:gd name="csX5" fmla="*/ 1066827 w 1371553"/>
              <a:gd name="csY5" fmla="*/ 609453 h 609453"/>
              <a:gd name="csX6" fmla="*/ 1066827 w 1371553"/>
              <a:gd name="csY6" fmla="*/ 457090 h 609453"/>
              <a:gd name="csX7" fmla="*/ 533414 w 1371553"/>
              <a:gd name="csY7" fmla="*/ 457090 h 609453"/>
              <a:gd name="csX8" fmla="*/ 0 w 1371553"/>
              <a:gd name="csY8" fmla="*/ 457090 h 609453"/>
              <a:gd name="csX9" fmla="*/ 0 w 1371553"/>
              <a:gd name="csY9" fmla="*/ 152363 h 609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71553" h="609453" fill="none" extrusionOk="0">
                <a:moveTo>
                  <a:pt x="0" y="152363"/>
                </a:moveTo>
                <a:cubicBezTo>
                  <a:pt x="157945" y="107574"/>
                  <a:pt x="403927" y="166636"/>
                  <a:pt x="544082" y="152363"/>
                </a:cubicBezTo>
                <a:cubicBezTo>
                  <a:pt x="684237" y="138090"/>
                  <a:pt x="809399" y="181318"/>
                  <a:pt x="1066827" y="152363"/>
                </a:cubicBezTo>
                <a:cubicBezTo>
                  <a:pt x="1057775" y="77105"/>
                  <a:pt x="1083425" y="46256"/>
                  <a:pt x="1066827" y="0"/>
                </a:cubicBezTo>
                <a:cubicBezTo>
                  <a:pt x="1210651" y="127008"/>
                  <a:pt x="1199746" y="183029"/>
                  <a:pt x="1371553" y="304727"/>
                </a:cubicBezTo>
                <a:cubicBezTo>
                  <a:pt x="1291466" y="387527"/>
                  <a:pt x="1168093" y="455581"/>
                  <a:pt x="1066827" y="609453"/>
                </a:cubicBezTo>
                <a:cubicBezTo>
                  <a:pt x="1058213" y="571947"/>
                  <a:pt x="1083120" y="494777"/>
                  <a:pt x="1066827" y="457090"/>
                </a:cubicBezTo>
                <a:cubicBezTo>
                  <a:pt x="937925" y="468743"/>
                  <a:pt x="787241" y="397850"/>
                  <a:pt x="533414" y="457090"/>
                </a:cubicBezTo>
                <a:cubicBezTo>
                  <a:pt x="279587" y="516330"/>
                  <a:pt x="236925" y="424505"/>
                  <a:pt x="0" y="457090"/>
                </a:cubicBezTo>
                <a:cubicBezTo>
                  <a:pt x="-9482" y="313296"/>
                  <a:pt x="6056" y="271876"/>
                  <a:pt x="0" y="152363"/>
                </a:cubicBezTo>
                <a:close/>
              </a:path>
              <a:path w="1371553" h="609453" stroke="0" extrusionOk="0">
                <a:moveTo>
                  <a:pt x="0" y="152363"/>
                </a:moveTo>
                <a:cubicBezTo>
                  <a:pt x="157472" y="113216"/>
                  <a:pt x="335369" y="210888"/>
                  <a:pt x="522745" y="152363"/>
                </a:cubicBezTo>
                <a:cubicBezTo>
                  <a:pt x="710121" y="93838"/>
                  <a:pt x="804313" y="166634"/>
                  <a:pt x="1066827" y="152363"/>
                </a:cubicBezTo>
                <a:cubicBezTo>
                  <a:pt x="1062693" y="93912"/>
                  <a:pt x="1069846" y="71037"/>
                  <a:pt x="1066827" y="0"/>
                </a:cubicBezTo>
                <a:cubicBezTo>
                  <a:pt x="1203585" y="105955"/>
                  <a:pt x="1285247" y="259854"/>
                  <a:pt x="1371553" y="304727"/>
                </a:cubicBezTo>
                <a:cubicBezTo>
                  <a:pt x="1303659" y="385630"/>
                  <a:pt x="1168666" y="502088"/>
                  <a:pt x="1066827" y="609453"/>
                </a:cubicBezTo>
                <a:cubicBezTo>
                  <a:pt x="1064879" y="537181"/>
                  <a:pt x="1073663" y="524734"/>
                  <a:pt x="1066827" y="457090"/>
                </a:cubicBezTo>
                <a:cubicBezTo>
                  <a:pt x="844957" y="487637"/>
                  <a:pt x="704554" y="404441"/>
                  <a:pt x="554750" y="457090"/>
                </a:cubicBezTo>
                <a:cubicBezTo>
                  <a:pt x="404946" y="509739"/>
                  <a:pt x="235820" y="442322"/>
                  <a:pt x="0" y="457090"/>
                </a:cubicBezTo>
                <a:cubicBezTo>
                  <a:pt x="-15660" y="313942"/>
                  <a:pt x="11015" y="300966"/>
                  <a:pt x="0" y="152363"/>
                </a:cubicBezTo>
                <a:close/>
              </a:path>
            </a:pathLst>
          </a:custGeom>
          <a:ln>
            <a:extLst>
              <a:ext uri="{C807C97D-BFC1-408E-A445-0C87EB9F89A2}">
                <ask:lineSketchStyleProps xmlns:ask="http://schemas.microsoft.com/office/drawing/2018/sketchyshapes" sd="1219033472">
                  <a:prstGeom prst="rightArrow">
                    <a:avLst/>
                  </a:prstGeom>
                  <ask:type>
                    <ask:lineSketchScribble/>
                  </ask:type>
                </ask:lineSketchStyleProps>
              </a:ext>
            </a:extLst>
          </a:ln>
          <a:effectLst>
            <a:glow rad="63500">
              <a:schemeClr val="bg2">
                <a:lumMod val="50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 name="Picture 5" descr="A pen and paper with a shield and a key&#10;&#10;AI-generated content may be incorrect.">
            <a:extLst>
              <a:ext uri="{FF2B5EF4-FFF2-40B4-BE49-F238E27FC236}">
                <a16:creationId xmlns:a16="http://schemas.microsoft.com/office/drawing/2014/main" id="{84799B11-146F-B723-CAF6-B90A69C9ED4F}"/>
              </a:ext>
            </a:extLst>
          </p:cNvPr>
          <p:cNvPicPr>
            <a:picLocks noChangeAspect="1"/>
          </p:cNvPicPr>
          <p:nvPr/>
        </p:nvPicPr>
        <p:blipFill>
          <a:blip r:embed="rId9"/>
          <a:stretch>
            <a:fillRect/>
          </a:stretch>
        </p:blipFill>
        <p:spPr>
          <a:xfrm>
            <a:off x="5038767" y="4574065"/>
            <a:ext cx="1417860" cy="1501255"/>
          </a:xfrm>
          <a:prstGeom prst="rect">
            <a:avLst/>
          </a:prstGeom>
        </p:spPr>
      </p:pic>
      <p:sp>
        <p:nvSpPr>
          <p:cNvPr id="7" name="TextBox 6">
            <a:extLst>
              <a:ext uri="{FF2B5EF4-FFF2-40B4-BE49-F238E27FC236}">
                <a16:creationId xmlns:a16="http://schemas.microsoft.com/office/drawing/2014/main" id="{8F6E6436-5228-A932-DEF8-D714487E72FE}"/>
              </a:ext>
            </a:extLst>
          </p:cNvPr>
          <p:cNvSpPr txBox="1"/>
          <p:nvPr/>
        </p:nvSpPr>
        <p:spPr>
          <a:xfrm>
            <a:off x="4247353" y="6073335"/>
            <a:ext cx="355979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t>Traditional</a:t>
            </a:r>
            <a:r>
              <a:rPr lang="en-US"/>
              <a:t> Standard FIPS 186-5 </a:t>
            </a:r>
          </a:p>
          <a:p>
            <a:pPr algn="ctr"/>
            <a:r>
              <a:rPr lang="en-US"/>
              <a:t>(RSA, ECDSA)</a:t>
            </a:r>
          </a:p>
        </p:txBody>
      </p:sp>
      <p:pic>
        <p:nvPicPr>
          <p:cNvPr id="12" name="Picture 11" descr="A blue text and a black background&#10;&#10;AI-generated content may be incorrect.">
            <a:extLst>
              <a:ext uri="{FF2B5EF4-FFF2-40B4-BE49-F238E27FC236}">
                <a16:creationId xmlns:a16="http://schemas.microsoft.com/office/drawing/2014/main" id="{FF611627-A54F-5119-ED32-30DED178E7BD}"/>
              </a:ext>
            </a:extLst>
          </p:cNvPr>
          <p:cNvPicPr>
            <a:picLocks noChangeAspect="1"/>
          </p:cNvPicPr>
          <p:nvPr/>
        </p:nvPicPr>
        <p:blipFill>
          <a:blip r:embed="rId10"/>
          <a:stretch>
            <a:fillRect/>
          </a:stretch>
        </p:blipFill>
        <p:spPr>
          <a:xfrm>
            <a:off x="6659913" y="5383244"/>
            <a:ext cx="1148799" cy="680004"/>
          </a:xfrm>
          <a:prstGeom prst="rect">
            <a:avLst/>
          </a:prstGeom>
        </p:spPr>
      </p:pic>
    </p:spTree>
    <p:extLst>
      <p:ext uri="{BB962C8B-B14F-4D97-AF65-F5344CB8AC3E}">
        <p14:creationId xmlns:p14="http://schemas.microsoft.com/office/powerpoint/2010/main" val="4006849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FA140BF-8A52-5C42-EBA8-4E469841EE4D}"/>
              </a:ext>
            </a:extLst>
          </p:cNvPr>
          <p:cNvSpPr txBox="1"/>
          <p:nvPr/>
        </p:nvSpPr>
        <p:spPr>
          <a:xfrm>
            <a:off x="7449286" y="2628239"/>
            <a:ext cx="979715" cy="12695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600" b="0" i="0">
                <a:latin typeface="Cambria Math"/>
                <a:ea typeface="Cambria Math"/>
              </a:rPr>
              <a:t>⋯</a:t>
            </a:r>
            <a:endParaRPr lang="en-US" sz="6600"/>
          </a:p>
          <a:p>
            <a:pPr algn="ctr"/>
            <a:endParaRPr lang="en-US" sz="1050"/>
          </a:p>
        </p:txBody>
      </p:sp>
      <p:grpSp>
        <p:nvGrpSpPr>
          <p:cNvPr id="25" name="Group 24">
            <a:extLst>
              <a:ext uri="{FF2B5EF4-FFF2-40B4-BE49-F238E27FC236}">
                <a16:creationId xmlns:a16="http://schemas.microsoft.com/office/drawing/2014/main" id="{9CA71BD2-B2E6-B347-342E-BF2F243B6203}"/>
              </a:ext>
            </a:extLst>
          </p:cNvPr>
          <p:cNvGrpSpPr/>
          <p:nvPr/>
        </p:nvGrpSpPr>
        <p:grpSpPr>
          <a:xfrm>
            <a:off x="4375535" y="2732826"/>
            <a:ext cx="1876568" cy="1458475"/>
            <a:chOff x="3252716" y="1575815"/>
            <a:chExt cx="2293583" cy="1770096"/>
          </a:xfrm>
        </p:grpSpPr>
        <p:sp>
          <p:nvSpPr>
            <p:cNvPr id="24" name="TextBox 23">
              <a:extLst>
                <a:ext uri="{FF2B5EF4-FFF2-40B4-BE49-F238E27FC236}">
                  <a16:creationId xmlns:a16="http://schemas.microsoft.com/office/drawing/2014/main" id="{F4A1B052-231D-F249-B423-CC345571245E}"/>
                </a:ext>
              </a:extLst>
            </p:cNvPr>
            <p:cNvSpPr txBox="1"/>
            <p:nvPr/>
          </p:nvSpPr>
          <p:spPr>
            <a:xfrm>
              <a:off x="3252716" y="2897668"/>
              <a:ext cx="2293583" cy="4482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0" i="0" u="none" strike="noStrike" baseline="0">
                  <a:solidFill>
                    <a:srgbClr val="000000"/>
                  </a:solidFill>
                  <a:latin typeface="Aptos"/>
                </a:rPr>
                <a:t>U.S. </a:t>
              </a:r>
              <a:r>
                <a:rPr lang="en-US">
                  <a:solidFill>
                    <a:srgbClr val="000000"/>
                  </a:solidFill>
                  <a:latin typeface="Aptos"/>
                </a:rPr>
                <a:t>Treasury</a:t>
              </a:r>
              <a:r>
                <a:rPr lang="en-US" sz="1800" b="0" i="0" u="none" strike="noStrike" baseline="0">
                  <a:solidFill>
                    <a:srgbClr val="000000"/>
                  </a:solidFill>
                  <a:latin typeface="Aptos"/>
                </a:rPr>
                <a:t> CA</a:t>
              </a:r>
              <a:r>
                <a:rPr sz="1800" b="0" i="0">
                  <a:solidFill>
                    <a:srgbClr val="000000"/>
                  </a:solidFill>
                  <a:latin typeface="Aptos"/>
                  <a:ea typeface="Aptos"/>
                  <a:cs typeface="Aptos"/>
                </a:rPr>
                <a:t>​</a:t>
              </a:r>
              <a:endParaRPr lang="en-US"/>
            </a:p>
          </p:txBody>
        </p:sp>
        <p:pic>
          <p:nvPicPr>
            <p:cNvPr id="17" name="Picture 16" descr="A blue and yellow emblem with a key and scales&#10;&#10;AI-generated content may be incorrect.">
              <a:extLst>
                <a:ext uri="{FF2B5EF4-FFF2-40B4-BE49-F238E27FC236}">
                  <a16:creationId xmlns:a16="http://schemas.microsoft.com/office/drawing/2014/main" id="{F99CCCCE-E0BD-2C0A-281B-C6DF8C6C0C01}"/>
                </a:ext>
              </a:extLst>
            </p:cNvPr>
            <p:cNvPicPr>
              <a:picLocks noChangeAspect="1"/>
            </p:cNvPicPr>
            <p:nvPr/>
          </p:nvPicPr>
          <p:blipFill>
            <a:blip r:embed="rId3"/>
            <a:stretch>
              <a:fillRect/>
            </a:stretch>
          </p:blipFill>
          <p:spPr>
            <a:xfrm>
              <a:off x="3640736" y="1575815"/>
              <a:ext cx="1380750" cy="1362229"/>
            </a:xfrm>
            <a:prstGeom prst="rect">
              <a:avLst/>
            </a:prstGeom>
          </p:spPr>
        </p:pic>
      </p:grpSp>
      <p:grpSp>
        <p:nvGrpSpPr>
          <p:cNvPr id="28" name="Group 27">
            <a:extLst>
              <a:ext uri="{FF2B5EF4-FFF2-40B4-BE49-F238E27FC236}">
                <a16:creationId xmlns:a16="http://schemas.microsoft.com/office/drawing/2014/main" id="{3920B506-7B6C-0DB8-6514-C121F8C49A85}"/>
              </a:ext>
            </a:extLst>
          </p:cNvPr>
          <p:cNvGrpSpPr/>
          <p:nvPr/>
        </p:nvGrpSpPr>
        <p:grpSpPr>
          <a:xfrm>
            <a:off x="2718468" y="4841666"/>
            <a:ext cx="2445224" cy="1490203"/>
            <a:chOff x="841612" y="2581084"/>
            <a:chExt cx="2445224" cy="1490203"/>
          </a:xfrm>
        </p:grpSpPr>
        <p:pic>
          <p:nvPicPr>
            <p:cNvPr id="26" name="Picture 25" descr="A logo of a space company&#10;&#10;AI-generated content may be incorrect.">
              <a:extLst>
                <a:ext uri="{FF2B5EF4-FFF2-40B4-BE49-F238E27FC236}">
                  <a16:creationId xmlns:a16="http://schemas.microsoft.com/office/drawing/2014/main" id="{82AAA5FD-C702-6AB3-5B47-4EB0BFD1C2A0}"/>
                </a:ext>
              </a:extLst>
            </p:cNvPr>
            <p:cNvPicPr>
              <a:picLocks noChangeAspect="1"/>
            </p:cNvPicPr>
            <p:nvPr/>
          </p:nvPicPr>
          <p:blipFill>
            <a:blip r:embed="rId4"/>
            <a:stretch>
              <a:fillRect/>
            </a:stretch>
          </p:blipFill>
          <p:spPr>
            <a:xfrm>
              <a:off x="1291031" y="2581084"/>
              <a:ext cx="1341091" cy="1158867"/>
            </a:xfrm>
            <a:prstGeom prst="rect">
              <a:avLst/>
            </a:prstGeom>
          </p:spPr>
        </p:pic>
        <p:sp>
          <p:nvSpPr>
            <p:cNvPr id="27" name="TextBox 26">
              <a:extLst>
                <a:ext uri="{FF2B5EF4-FFF2-40B4-BE49-F238E27FC236}">
                  <a16:creationId xmlns:a16="http://schemas.microsoft.com/office/drawing/2014/main" id="{C02323B0-4A58-DAA9-83A9-B01E543E9BEA}"/>
                </a:ext>
              </a:extLst>
            </p:cNvPr>
            <p:cNvSpPr txBox="1"/>
            <p:nvPr/>
          </p:nvSpPr>
          <p:spPr>
            <a:xfrm>
              <a:off x="841612" y="3701955"/>
              <a:ext cx="24452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0" i="0" u="none" strike="noStrike" baseline="0">
                  <a:solidFill>
                    <a:srgbClr val="000000"/>
                  </a:solidFill>
                  <a:latin typeface="Aptos"/>
                </a:rPr>
                <a:t>NASA Operational CA</a:t>
              </a:r>
              <a:endParaRPr lang="en-US"/>
            </a:p>
          </p:txBody>
        </p:sp>
      </p:grpSp>
      <p:sp>
        <p:nvSpPr>
          <p:cNvPr id="18" name="Title 17">
            <a:extLst>
              <a:ext uri="{FF2B5EF4-FFF2-40B4-BE49-F238E27FC236}">
                <a16:creationId xmlns:a16="http://schemas.microsoft.com/office/drawing/2014/main" id="{078398BA-9EB4-26B9-F63E-757BEA62E073}"/>
              </a:ext>
            </a:extLst>
          </p:cNvPr>
          <p:cNvSpPr>
            <a:spLocks noGrp="1"/>
          </p:cNvSpPr>
          <p:nvPr>
            <p:ph type="title"/>
          </p:nvPr>
        </p:nvSpPr>
        <p:spPr/>
        <p:txBody>
          <a:bodyPr/>
          <a:lstStyle/>
          <a:p>
            <a:r>
              <a:rPr lang="en-US" b="1"/>
              <a:t>Federal PKI</a:t>
            </a:r>
            <a:endParaRPr lang="en-US"/>
          </a:p>
        </p:txBody>
      </p:sp>
      <p:grpSp>
        <p:nvGrpSpPr>
          <p:cNvPr id="7" name="Group 6">
            <a:extLst>
              <a:ext uri="{FF2B5EF4-FFF2-40B4-BE49-F238E27FC236}">
                <a16:creationId xmlns:a16="http://schemas.microsoft.com/office/drawing/2014/main" id="{37CCDBE7-3C05-610E-9CAA-78E2618CB5E5}"/>
              </a:ext>
            </a:extLst>
          </p:cNvPr>
          <p:cNvGrpSpPr/>
          <p:nvPr/>
        </p:nvGrpSpPr>
        <p:grpSpPr>
          <a:xfrm>
            <a:off x="6158959" y="1302678"/>
            <a:ext cx="1437805" cy="1450654"/>
            <a:chOff x="7869481" y="2176582"/>
            <a:chExt cx="1059596" cy="1103527"/>
          </a:xfrm>
        </p:grpSpPr>
        <p:pic>
          <p:nvPicPr>
            <p:cNvPr id="2" name="Picture 1" descr="A logo of a chief information officer&#10;&#10;AI-generated content may be incorrect.">
              <a:extLst>
                <a:ext uri="{FF2B5EF4-FFF2-40B4-BE49-F238E27FC236}">
                  <a16:creationId xmlns:a16="http://schemas.microsoft.com/office/drawing/2014/main" id="{EBCC7C51-EB02-0F5D-1DC8-6ADACC0EFB59}"/>
                </a:ext>
              </a:extLst>
            </p:cNvPr>
            <p:cNvPicPr>
              <a:picLocks noChangeAspect="1"/>
            </p:cNvPicPr>
            <p:nvPr/>
          </p:nvPicPr>
          <p:blipFill>
            <a:blip r:embed="rId5"/>
            <a:stretch>
              <a:fillRect/>
            </a:stretch>
          </p:blipFill>
          <p:spPr>
            <a:xfrm>
              <a:off x="7869481" y="2176582"/>
              <a:ext cx="985961" cy="853831"/>
            </a:xfrm>
            <a:prstGeom prst="rect">
              <a:avLst/>
            </a:prstGeom>
          </p:spPr>
        </p:pic>
        <p:sp>
          <p:nvSpPr>
            <p:cNvPr id="3" name="TextBox 2">
              <a:extLst>
                <a:ext uri="{FF2B5EF4-FFF2-40B4-BE49-F238E27FC236}">
                  <a16:creationId xmlns:a16="http://schemas.microsoft.com/office/drawing/2014/main" id="{888E9763-621B-6E69-9158-B7C8572523E7}"/>
                </a:ext>
              </a:extLst>
            </p:cNvPr>
            <p:cNvSpPr txBox="1"/>
            <p:nvPr/>
          </p:nvSpPr>
          <p:spPr>
            <a:xfrm>
              <a:off x="7874000" y="2999154"/>
              <a:ext cx="1055077" cy="2809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0" i="0" u="none" strike="noStrike" baseline="0">
                  <a:solidFill>
                    <a:srgbClr val="000000"/>
                  </a:solidFill>
                  <a:latin typeface="Aptos"/>
                </a:rPr>
                <a:t>FCP CA</a:t>
              </a:r>
              <a:endParaRPr lang="en-US"/>
            </a:p>
          </p:txBody>
        </p:sp>
      </p:grpSp>
      <p:sp>
        <p:nvSpPr>
          <p:cNvPr id="4" name="Down Arrow 3">
            <a:extLst>
              <a:ext uri="{FF2B5EF4-FFF2-40B4-BE49-F238E27FC236}">
                <a16:creationId xmlns:a16="http://schemas.microsoft.com/office/drawing/2014/main" id="{2F09146F-FBA3-1000-A637-01BEA577AEF9}"/>
              </a:ext>
            </a:extLst>
          </p:cNvPr>
          <p:cNvSpPr/>
          <p:nvPr/>
        </p:nvSpPr>
        <p:spPr>
          <a:xfrm rot="2985728">
            <a:off x="5807584" y="2234938"/>
            <a:ext cx="360370" cy="701983"/>
          </a:xfrm>
          <a:custGeom>
            <a:avLst/>
            <a:gdLst>
              <a:gd name="csX0" fmla="*/ 0 w 360370"/>
              <a:gd name="csY0" fmla="*/ 521798 h 701983"/>
              <a:gd name="csX1" fmla="*/ 90093 w 360370"/>
              <a:gd name="csY1" fmla="*/ 521798 h 701983"/>
              <a:gd name="csX2" fmla="*/ 90093 w 360370"/>
              <a:gd name="csY2" fmla="*/ 0 h 701983"/>
              <a:gd name="csX3" fmla="*/ 270278 w 360370"/>
              <a:gd name="csY3" fmla="*/ 0 h 701983"/>
              <a:gd name="csX4" fmla="*/ 270278 w 360370"/>
              <a:gd name="csY4" fmla="*/ 521798 h 701983"/>
              <a:gd name="csX5" fmla="*/ 360370 w 360370"/>
              <a:gd name="csY5" fmla="*/ 521798 h 701983"/>
              <a:gd name="csX6" fmla="*/ 180185 w 360370"/>
              <a:gd name="csY6" fmla="*/ 701983 h 701983"/>
              <a:gd name="csX7" fmla="*/ 0 w 360370"/>
              <a:gd name="csY7" fmla="*/ 521798 h 7019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0370" h="701983" fill="none" extrusionOk="0">
                <a:moveTo>
                  <a:pt x="0" y="521798"/>
                </a:moveTo>
                <a:cubicBezTo>
                  <a:pt x="34389" y="514190"/>
                  <a:pt x="61416" y="522440"/>
                  <a:pt x="90093" y="521798"/>
                </a:cubicBezTo>
                <a:cubicBezTo>
                  <a:pt x="37296" y="380189"/>
                  <a:pt x="123592" y="193062"/>
                  <a:pt x="90093" y="0"/>
                </a:cubicBezTo>
                <a:cubicBezTo>
                  <a:pt x="137918" y="-6264"/>
                  <a:pt x="206182" y="16482"/>
                  <a:pt x="270278" y="0"/>
                </a:cubicBezTo>
                <a:cubicBezTo>
                  <a:pt x="301935" y="152963"/>
                  <a:pt x="230825" y="310814"/>
                  <a:pt x="270278" y="521798"/>
                </a:cubicBezTo>
                <a:cubicBezTo>
                  <a:pt x="296348" y="514193"/>
                  <a:pt x="341763" y="528662"/>
                  <a:pt x="360370" y="521798"/>
                </a:cubicBezTo>
                <a:cubicBezTo>
                  <a:pt x="327852" y="580852"/>
                  <a:pt x="221627" y="628569"/>
                  <a:pt x="180185" y="701983"/>
                </a:cubicBezTo>
                <a:cubicBezTo>
                  <a:pt x="89526" y="631443"/>
                  <a:pt x="81100" y="565809"/>
                  <a:pt x="0" y="521798"/>
                </a:cubicBezTo>
                <a:close/>
              </a:path>
              <a:path w="360370" h="701983" stroke="0" extrusionOk="0">
                <a:moveTo>
                  <a:pt x="0" y="521798"/>
                </a:moveTo>
                <a:cubicBezTo>
                  <a:pt x="30240" y="520476"/>
                  <a:pt x="54087" y="527710"/>
                  <a:pt x="90093" y="521798"/>
                </a:cubicBezTo>
                <a:cubicBezTo>
                  <a:pt x="34722" y="321933"/>
                  <a:pt x="101713" y="135334"/>
                  <a:pt x="90093" y="0"/>
                </a:cubicBezTo>
                <a:cubicBezTo>
                  <a:pt x="178684" y="-4819"/>
                  <a:pt x="229653" y="18481"/>
                  <a:pt x="270278" y="0"/>
                </a:cubicBezTo>
                <a:cubicBezTo>
                  <a:pt x="288209" y="259000"/>
                  <a:pt x="268977" y="278200"/>
                  <a:pt x="270278" y="521798"/>
                </a:cubicBezTo>
                <a:cubicBezTo>
                  <a:pt x="298556" y="520399"/>
                  <a:pt x="324509" y="523229"/>
                  <a:pt x="360370" y="521798"/>
                </a:cubicBezTo>
                <a:cubicBezTo>
                  <a:pt x="319336" y="572479"/>
                  <a:pt x="263502" y="611073"/>
                  <a:pt x="180185" y="701983"/>
                </a:cubicBezTo>
                <a:cubicBezTo>
                  <a:pt x="110085" y="655009"/>
                  <a:pt x="55741" y="557187"/>
                  <a:pt x="0" y="521798"/>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1666995049">
                  <a:prstGeom prst="downArrow">
                    <a:avLst/>
                  </a:prstGeom>
                  <ask:type>
                    <ask:lineSketchScribble/>
                  </ask:type>
                </ask:lineSketchStyleProps>
              </a:ext>
            </a:extLst>
          </a:ln>
          <a:effectLst>
            <a:glow rad="101600">
              <a:schemeClr val="tx1">
                <a:lumMod val="65000"/>
                <a:lumOff val="3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a:extLst>
              <a:ext uri="{FF2B5EF4-FFF2-40B4-BE49-F238E27FC236}">
                <a16:creationId xmlns:a16="http://schemas.microsoft.com/office/drawing/2014/main" id="{76C32520-F253-19DD-E654-CBA969696774}"/>
              </a:ext>
            </a:extLst>
          </p:cNvPr>
          <p:cNvSpPr/>
          <p:nvPr/>
        </p:nvSpPr>
        <p:spPr>
          <a:xfrm rot="2768750">
            <a:off x="4116151" y="4216529"/>
            <a:ext cx="360370" cy="701983"/>
          </a:xfrm>
          <a:custGeom>
            <a:avLst/>
            <a:gdLst>
              <a:gd name="csX0" fmla="*/ 0 w 360370"/>
              <a:gd name="csY0" fmla="*/ 521798 h 701983"/>
              <a:gd name="csX1" fmla="*/ 90093 w 360370"/>
              <a:gd name="csY1" fmla="*/ 521798 h 701983"/>
              <a:gd name="csX2" fmla="*/ 90093 w 360370"/>
              <a:gd name="csY2" fmla="*/ 0 h 701983"/>
              <a:gd name="csX3" fmla="*/ 270278 w 360370"/>
              <a:gd name="csY3" fmla="*/ 0 h 701983"/>
              <a:gd name="csX4" fmla="*/ 270278 w 360370"/>
              <a:gd name="csY4" fmla="*/ 521798 h 701983"/>
              <a:gd name="csX5" fmla="*/ 360370 w 360370"/>
              <a:gd name="csY5" fmla="*/ 521798 h 701983"/>
              <a:gd name="csX6" fmla="*/ 180185 w 360370"/>
              <a:gd name="csY6" fmla="*/ 701983 h 701983"/>
              <a:gd name="csX7" fmla="*/ 0 w 360370"/>
              <a:gd name="csY7" fmla="*/ 521798 h 7019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0370" h="701983" fill="none" extrusionOk="0">
                <a:moveTo>
                  <a:pt x="0" y="521798"/>
                </a:moveTo>
                <a:cubicBezTo>
                  <a:pt x="34389" y="514190"/>
                  <a:pt x="61416" y="522440"/>
                  <a:pt x="90093" y="521798"/>
                </a:cubicBezTo>
                <a:cubicBezTo>
                  <a:pt x="37296" y="380189"/>
                  <a:pt x="123592" y="193062"/>
                  <a:pt x="90093" y="0"/>
                </a:cubicBezTo>
                <a:cubicBezTo>
                  <a:pt x="137918" y="-6264"/>
                  <a:pt x="206182" y="16482"/>
                  <a:pt x="270278" y="0"/>
                </a:cubicBezTo>
                <a:cubicBezTo>
                  <a:pt x="301935" y="152963"/>
                  <a:pt x="230825" y="310814"/>
                  <a:pt x="270278" y="521798"/>
                </a:cubicBezTo>
                <a:cubicBezTo>
                  <a:pt x="296348" y="514193"/>
                  <a:pt x="341763" y="528662"/>
                  <a:pt x="360370" y="521798"/>
                </a:cubicBezTo>
                <a:cubicBezTo>
                  <a:pt x="327852" y="580852"/>
                  <a:pt x="221627" y="628569"/>
                  <a:pt x="180185" y="701983"/>
                </a:cubicBezTo>
                <a:cubicBezTo>
                  <a:pt x="89526" y="631443"/>
                  <a:pt x="81100" y="565809"/>
                  <a:pt x="0" y="521798"/>
                </a:cubicBezTo>
                <a:close/>
              </a:path>
              <a:path w="360370" h="701983" stroke="0" extrusionOk="0">
                <a:moveTo>
                  <a:pt x="0" y="521798"/>
                </a:moveTo>
                <a:cubicBezTo>
                  <a:pt x="30240" y="520476"/>
                  <a:pt x="54087" y="527710"/>
                  <a:pt x="90093" y="521798"/>
                </a:cubicBezTo>
                <a:cubicBezTo>
                  <a:pt x="34722" y="321933"/>
                  <a:pt x="101713" y="135334"/>
                  <a:pt x="90093" y="0"/>
                </a:cubicBezTo>
                <a:cubicBezTo>
                  <a:pt x="178684" y="-4819"/>
                  <a:pt x="229653" y="18481"/>
                  <a:pt x="270278" y="0"/>
                </a:cubicBezTo>
                <a:cubicBezTo>
                  <a:pt x="288209" y="259000"/>
                  <a:pt x="268977" y="278200"/>
                  <a:pt x="270278" y="521798"/>
                </a:cubicBezTo>
                <a:cubicBezTo>
                  <a:pt x="298556" y="520399"/>
                  <a:pt x="324509" y="523229"/>
                  <a:pt x="360370" y="521798"/>
                </a:cubicBezTo>
                <a:cubicBezTo>
                  <a:pt x="319336" y="572479"/>
                  <a:pt x="263502" y="611073"/>
                  <a:pt x="180185" y="701983"/>
                </a:cubicBezTo>
                <a:cubicBezTo>
                  <a:pt x="110085" y="655009"/>
                  <a:pt x="55741" y="557187"/>
                  <a:pt x="0" y="521798"/>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1666995049">
                  <a:prstGeom prst="downArrow">
                    <a:avLst/>
                  </a:prstGeom>
                  <ask:type>
                    <ask:lineSketchScribble/>
                  </ask:type>
                </ask:lineSketchStyleProps>
              </a:ext>
            </a:extLst>
          </a:ln>
          <a:effectLst>
            <a:glow rad="101600">
              <a:schemeClr val="tx1">
                <a:lumMod val="65000"/>
                <a:lumOff val="3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a:extLst>
              <a:ext uri="{FF2B5EF4-FFF2-40B4-BE49-F238E27FC236}">
                <a16:creationId xmlns:a16="http://schemas.microsoft.com/office/drawing/2014/main" id="{2BF01890-3EE9-3712-4969-C5D68D3691CF}"/>
              </a:ext>
            </a:extLst>
          </p:cNvPr>
          <p:cNvSpPr/>
          <p:nvPr/>
        </p:nvSpPr>
        <p:spPr>
          <a:xfrm rot="19505415">
            <a:off x="7475034" y="2298873"/>
            <a:ext cx="360370" cy="701983"/>
          </a:xfrm>
          <a:custGeom>
            <a:avLst/>
            <a:gdLst>
              <a:gd name="csX0" fmla="*/ 0 w 360370"/>
              <a:gd name="csY0" fmla="*/ 521798 h 701983"/>
              <a:gd name="csX1" fmla="*/ 90093 w 360370"/>
              <a:gd name="csY1" fmla="*/ 521798 h 701983"/>
              <a:gd name="csX2" fmla="*/ 90093 w 360370"/>
              <a:gd name="csY2" fmla="*/ 0 h 701983"/>
              <a:gd name="csX3" fmla="*/ 270278 w 360370"/>
              <a:gd name="csY3" fmla="*/ 0 h 701983"/>
              <a:gd name="csX4" fmla="*/ 270278 w 360370"/>
              <a:gd name="csY4" fmla="*/ 521798 h 701983"/>
              <a:gd name="csX5" fmla="*/ 360370 w 360370"/>
              <a:gd name="csY5" fmla="*/ 521798 h 701983"/>
              <a:gd name="csX6" fmla="*/ 180185 w 360370"/>
              <a:gd name="csY6" fmla="*/ 701983 h 701983"/>
              <a:gd name="csX7" fmla="*/ 0 w 360370"/>
              <a:gd name="csY7" fmla="*/ 521798 h 7019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0370" h="701983" fill="none" extrusionOk="0">
                <a:moveTo>
                  <a:pt x="0" y="521798"/>
                </a:moveTo>
                <a:cubicBezTo>
                  <a:pt x="34389" y="514190"/>
                  <a:pt x="61416" y="522440"/>
                  <a:pt x="90093" y="521798"/>
                </a:cubicBezTo>
                <a:cubicBezTo>
                  <a:pt x="37296" y="380189"/>
                  <a:pt x="123592" y="193062"/>
                  <a:pt x="90093" y="0"/>
                </a:cubicBezTo>
                <a:cubicBezTo>
                  <a:pt x="137918" y="-6264"/>
                  <a:pt x="206182" y="16482"/>
                  <a:pt x="270278" y="0"/>
                </a:cubicBezTo>
                <a:cubicBezTo>
                  <a:pt x="301935" y="152963"/>
                  <a:pt x="230825" y="310814"/>
                  <a:pt x="270278" y="521798"/>
                </a:cubicBezTo>
                <a:cubicBezTo>
                  <a:pt x="296348" y="514193"/>
                  <a:pt x="341763" y="528662"/>
                  <a:pt x="360370" y="521798"/>
                </a:cubicBezTo>
                <a:cubicBezTo>
                  <a:pt x="327852" y="580852"/>
                  <a:pt x="221627" y="628569"/>
                  <a:pt x="180185" y="701983"/>
                </a:cubicBezTo>
                <a:cubicBezTo>
                  <a:pt x="89526" y="631443"/>
                  <a:pt x="81100" y="565809"/>
                  <a:pt x="0" y="521798"/>
                </a:cubicBezTo>
                <a:close/>
              </a:path>
              <a:path w="360370" h="701983" stroke="0" extrusionOk="0">
                <a:moveTo>
                  <a:pt x="0" y="521798"/>
                </a:moveTo>
                <a:cubicBezTo>
                  <a:pt x="30240" y="520476"/>
                  <a:pt x="54087" y="527710"/>
                  <a:pt x="90093" y="521798"/>
                </a:cubicBezTo>
                <a:cubicBezTo>
                  <a:pt x="34722" y="321933"/>
                  <a:pt x="101713" y="135334"/>
                  <a:pt x="90093" y="0"/>
                </a:cubicBezTo>
                <a:cubicBezTo>
                  <a:pt x="178684" y="-4819"/>
                  <a:pt x="229653" y="18481"/>
                  <a:pt x="270278" y="0"/>
                </a:cubicBezTo>
                <a:cubicBezTo>
                  <a:pt x="288209" y="259000"/>
                  <a:pt x="268977" y="278200"/>
                  <a:pt x="270278" y="521798"/>
                </a:cubicBezTo>
                <a:cubicBezTo>
                  <a:pt x="298556" y="520399"/>
                  <a:pt x="324509" y="523229"/>
                  <a:pt x="360370" y="521798"/>
                </a:cubicBezTo>
                <a:cubicBezTo>
                  <a:pt x="319336" y="572479"/>
                  <a:pt x="263502" y="611073"/>
                  <a:pt x="180185" y="701983"/>
                </a:cubicBezTo>
                <a:cubicBezTo>
                  <a:pt x="110085" y="655009"/>
                  <a:pt x="55741" y="557187"/>
                  <a:pt x="0" y="521798"/>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1666995049">
                  <a:prstGeom prst="downArrow">
                    <a:avLst/>
                  </a:prstGeom>
                  <ask:type>
                    <ask:lineSketchScribble/>
                  </ask:type>
                </ask:lineSketchStyleProps>
              </a:ext>
            </a:extLst>
          </a:ln>
          <a:effectLst>
            <a:glow rad="101600">
              <a:schemeClr val="tx1">
                <a:lumMod val="65000"/>
                <a:lumOff val="3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a:extLst>
              <a:ext uri="{FF2B5EF4-FFF2-40B4-BE49-F238E27FC236}">
                <a16:creationId xmlns:a16="http://schemas.microsoft.com/office/drawing/2014/main" id="{1914F399-EA5A-30B7-DCA9-ABF7F9E6925E}"/>
              </a:ext>
            </a:extLst>
          </p:cNvPr>
          <p:cNvSpPr/>
          <p:nvPr/>
        </p:nvSpPr>
        <p:spPr>
          <a:xfrm rot="19505415">
            <a:off x="5807585" y="4292212"/>
            <a:ext cx="360370" cy="701983"/>
          </a:xfrm>
          <a:custGeom>
            <a:avLst/>
            <a:gdLst>
              <a:gd name="csX0" fmla="*/ 0 w 360370"/>
              <a:gd name="csY0" fmla="*/ 521798 h 701983"/>
              <a:gd name="csX1" fmla="*/ 90093 w 360370"/>
              <a:gd name="csY1" fmla="*/ 521798 h 701983"/>
              <a:gd name="csX2" fmla="*/ 90093 w 360370"/>
              <a:gd name="csY2" fmla="*/ 0 h 701983"/>
              <a:gd name="csX3" fmla="*/ 270278 w 360370"/>
              <a:gd name="csY3" fmla="*/ 0 h 701983"/>
              <a:gd name="csX4" fmla="*/ 270278 w 360370"/>
              <a:gd name="csY4" fmla="*/ 521798 h 701983"/>
              <a:gd name="csX5" fmla="*/ 360370 w 360370"/>
              <a:gd name="csY5" fmla="*/ 521798 h 701983"/>
              <a:gd name="csX6" fmla="*/ 180185 w 360370"/>
              <a:gd name="csY6" fmla="*/ 701983 h 701983"/>
              <a:gd name="csX7" fmla="*/ 0 w 360370"/>
              <a:gd name="csY7" fmla="*/ 521798 h 7019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0370" h="701983" fill="none" extrusionOk="0">
                <a:moveTo>
                  <a:pt x="0" y="521798"/>
                </a:moveTo>
                <a:cubicBezTo>
                  <a:pt x="34389" y="514190"/>
                  <a:pt x="61416" y="522440"/>
                  <a:pt x="90093" y="521798"/>
                </a:cubicBezTo>
                <a:cubicBezTo>
                  <a:pt x="37296" y="380189"/>
                  <a:pt x="123592" y="193062"/>
                  <a:pt x="90093" y="0"/>
                </a:cubicBezTo>
                <a:cubicBezTo>
                  <a:pt x="137918" y="-6264"/>
                  <a:pt x="206182" y="16482"/>
                  <a:pt x="270278" y="0"/>
                </a:cubicBezTo>
                <a:cubicBezTo>
                  <a:pt x="301935" y="152963"/>
                  <a:pt x="230825" y="310814"/>
                  <a:pt x="270278" y="521798"/>
                </a:cubicBezTo>
                <a:cubicBezTo>
                  <a:pt x="296348" y="514193"/>
                  <a:pt x="341763" y="528662"/>
                  <a:pt x="360370" y="521798"/>
                </a:cubicBezTo>
                <a:cubicBezTo>
                  <a:pt x="327852" y="580852"/>
                  <a:pt x="221627" y="628569"/>
                  <a:pt x="180185" y="701983"/>
                </a:cubicBezTo>
                <a:cubicBezTo>
                  <a:pt x="89526" y="631443"/>
                  <a:pt x="81100" y="565809"/>
                  <a:pt x="0" y="521798"/>
                </a:cubicBezTo>
                <a:close/>
              </a:path>
              <a:path w="360370" h="701983" stroke="0" extrusionOk="0">
                <a:moveTo>
                  <a:pt x="0" y="521798"/>
                </a:moveTo>
                <a:cubicBezTo>
                  <a:pt x="30240" y="520476"/>
                  <a:pt x="54087" y="527710"/>
                  <a:pt x="90093" y="521798"/>
                </a:cubicBezTo>
                <a:cubicBezTo>
                  <a:pt x="34722" y="321933"/>
                  <a:pt x="101713" y="135334"/>
                  <a:pt x="90093" y="0"/>
                </a:cubicBezTo>
                <a:cubicBezTo>
                  <a:pt x="178684" y="-4819"/>
                  <a:pt x="229653" y="18481"/>
                  <a:pt x="270278" y="0"/>
                </a:cubicBezTo>
                <a:cubicBezTo>
                  <a:pt x="288209" y="259000"/>
                  <a:pt x="268977" y="278200"/>
                  <a:pt x="270278" y="521798"/>
                </a:cubicBezTo>
                <a:cubicBezTo>
                  <a:pt x="298556" y="520399"/>
                  <a:pt x="324509" y="523229"/>
                  <a:pt x="360370" y="521798"/>
                </a:cubicBezTo>
                <a:cubicBezTo>
                  <a:pt x="319336" y="572479"/>
                  <a:pt x="263502" y="611073"/>
                  <a:pt x="180185" y="701983"/>
                </a:cubicBezTo>
                <a:cubicBezTo>
                  <a:pt x="110085" y="655009"/>
                  <a:pt x="55741" y="557187"/>
                  <a:pt x="0" y="521798"/>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1666995049">
                  <a:prstGeom prst="downArrow">
                    <a:avLst/>
                  </a:prstGeom>
                  <ask:type>
                    <ask:lineSketchScribble/>
                  </ask:type>
                </ask:lineSketchStyleProps>
              </a:ext>
            </a:extLst>
          </a:ln>
          <a:effectLst>
            <a:glow rad="101600">
              <a:schemeClr val="tx1">
                <a:lumMod val="65000"/>
                <a:lumOff val="3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C38FBC5-FFA1-992F-7D7A-6B5656BEDA18}"/>
              </a:ext>
            </a:extLst>
          </p:cNvPr>
          <p:cNvSpPr txBox="1"/>
          <p:nvPr/>
        </p:nvSpPr>
        <p:spPr>
          <a:xfrm>
            <a:off x="5762245" y="4594993"/>
            <a:ext cx="979715" cy="12695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600" b="0" i="0">
                <a:latin typeface="Cambria Math"/>
                <a:ea typeface="Cambria Math"/>
              </a:rPr>
              <a:t>⋯</a:t>
            </a:r>
            <a:endParaRPr lang="en-US" sz="6600"/>
          </a:p>
          <a:p>
            <a:pPr algn="ctr"/>
            <a:endParaRPr lang="en-US" sz="1050"/>
          </a:p>
        </p:txBody>
      </p:sp>
      <p:sp>
        <p:nvSpPr>
          <p:cNvPr id="13" name="TextBox 12">
            <a:extLst>
              <a:ext uri="{FF2B5EF4-FFF2-40B4-BE49-F238E27FC236}">
                <a16:creationId xmlns:a16="http://schemas.microsoft.com/office/drawing/2014/main" id="{79AAF183-54A3-B0E2-A97D-9D2A26B2DB1D}"/>
              </a:ext>
            </a:extLst>
          </p:cNvPr>
          <p:cNvSpPr txBox="1"/>
          <p:nvPr/>
        </p:nvSpPr>
        <p:spPr>
          <a:xfrm>
            <a:off x="3260273" y="5874172"/>
            <a:ext cx="1050708" cy="12695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600" b="0" i="0">
                <a:latin typeface="Cambria Math"/>
                <a:ea typeface="Cambria Math"/>
              </a:rPr>
              <a:t>⋯</a:t>
            </a:r>
            <a:endParaRPr lang="en-US" sz="6600"/>
          </a:p>
          <a:p>
            <a:pPr algn="ctr"/>
            <a:endParaRPr lang="en-US" sz="1050"/>
          </a:p>
        </p:txBody>
      </p:sp>
    </p:spTree>
    <p:extLst>
      <p:ext uri="{BB962C8B-B14F-4D97-AF65-F5344CB8AC3E}">
        <p14:creationId xmlns:p14="http://schemas.microsoft.com/office/powerpoint/2010/main" val="834411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8144B-DED1-A212-E30E-1E46FC82131D}"/>
            </a:ext>
          </a:extLst>
        </p:cNvPr>
        <p:cNvGrpSpPr/>
        <p:nvPr/>
      </p:nvGrpSpPr>
      <p:grpSpPr>
        <a:xfrm>
          <a:off x="0" y="0"/>
          <a:ext cx="0" cy="0"/>
          <a:chOff x="0" y="0"/>
          <a:chExt cx="0" cy="0"/>
        </a:xfrm>
      </p:grpSpPr>
      <p:pic>
        <p:nvPicPr>
          <p:cNvPr id="31" name="Picture 2" descr="Quantum computing - Free computer icons">
            <a:extLst>
              <a:ext uri="{FF2B5EF4-FFF2-40B4-BE49-F238E27FC236}">
                <a16:creationId xmlns:a16="http://schemas.microsoft.com/office/drawing/2014/main" id="{C551BEA1-A66A-F3CF-5CDE-2268930FC1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6383" y="2767981"/>
            <a:ext cx="715123" cy="71512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FD52A67-3A3A-5ECE-F8FC-4218B5CB567D}"/>
              </a:ext>
            </a:extLst>
          </p:cNvPr>
          <p:cNvSpPr txBox="1"/>
          <p:nvPr/>
        </p:nvSpPr>
        <p:spPr>
          <a:xfrm>
            <a:off x="11027470" y="2622544"/>
            <a:ext cx="979715" cy="12695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600" b="0" i="0">
                <a:latin typeface="Cambria Math"/>
                <a:ea typeface="Cambria Math"/>
              </a:rPr>
              <a:t>⋯</a:t>
            </a:r>
            <a:endParaRPr lang="en-US" sz="6600"/>
          </a:p>
          <a:p>
            <a:pPr algn="ctr"/>
            <a:endParaRPr lang="en-US" sz="1050"/>
          </a:p>
        </p:txBody>
      </p:sp>
      <p:grpSp>
        <p:nvGrpSpPr>
          <p:cNvPr id="25" name="Group 24">
            <a:extLst>
              <a:ext uri="{FF2B5EF4-FFF2-40B4-BE49-F238E27FC236}">
                <a16:creationId xmlns:a16="http://schemas.microsoft.com/office/drawing/2014/main" id="{921ED364-E92C-4789-2E32-F9E6F8724A34}"/>
              </a:ext>
            </a:extLst>
          </p:cNvPr>
          <p:cNvGrpSpPr/>
          <p:nvPr/>
        </p:nvGrpSpPr>
        <p:grpSpPr>
          <a:xfrm>
            <a:off x="7953719" y="2727132"/>
            <a:ext cx="1876568" cy="1458477"/>
            <a:chOff x="3252716" y="1575815"/>
            <a:chExt cx="2293583" cy="1770096"/>
          </a:xfrm>
        </p:grpSpPr>
        <p:sp>
          <p:nvSpPr>
            <p:cNvPr id="24" name="TextBox 23">
              <a:extLst>
                <a:ext uri="{FF2B5EF4-FFF2-40B4-BE49-F238E27FC236}">
                  <a16:creationId xmlns:a16="http://schemas.microsoft.com/office/drawing/2014/main" id="{96099B67-0A65-E7CE-CEA9-7D14AA19B4DD}"/>
                </a:ext>
              </a:extLst>
            </p:cNvPr>
            <p:cNvSpPr txBox="1"/>
            <p:nvPr/>
          </p:nvSpPr>
          <p:spPr>
            <a:xfrm>
              <a:off x="3252716" y="2897668"/>
              <a:ext cx="2293583" cy="4482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0" i="0" u="none" strike="noStrike" baseline="0">
                  <a:solidFill>
                    <a:srgbClr val="FF0000"/>
                  </a:solidFill>
                  <a:latin typeface="Aptos"/>
                </a:rPr>
                <a:t>U.S. Treasury CA</a:t>
              </a:r>
              <a:r>
                <a:rPr sz="1800" b="0" i="0">
                  <a:solidFill>
                    <a:srgbClr val="FF0000"/>
                  </a:solidFill>
                  <a:latin typeface="Aptos"/>
                  <a:ea typeface="Aptos"/>
                  <a:cs typeface="Aptos"/>
                </a:rPr>
                <a:t>​</a:t>
              </a:r>
              <a:endParaRPr lang="en-US">
                <a:solidFill>
                  <a:srgbClr val="FF0000"/>
                </a:solidFill>
              </a:endParaRPr>
            </a:p>
          </p:txBody>
        </p:sp>
        <p:pic>
          <p:nvPicPr>
            <p:cNvPr id="17" name="Picture 16" descr="A blue and yellow emblem with a key and scales&#10;&#10;AI-generated content may be incorrect.">
              <a:extLst>
                <a:ext uri="{FF2B5EF4-FFF2-40B4-BE49-F238E27FC236}">
                  <a16:creationId xmlns:a16="http://schemas.microsoft.com/office/drawing/2014/main" id="{0A5D7FAC-6D61-FFF7-C302-944D039A7DCD}"/>
                </a:ext>
              </a:extLst>
            </p:cNvPr>
            <p:cNvPicPr>
              <a:picLocks noChangeAspect="1"/>
            </p:cNvPicPr>
            <p:nvPr/>
          </p:nvPicPr>
          <p:blipFill>
            <a:blip r:embed="rId4"/>
            <a:stretch>
              <a:fillRect/>
            </a:stretch>
          </p:blipFill>
          <p:spPr>
            <a:xfrm>
              <a:off x="3640736" y="1575815"/>
              <a:ext cx="1380750" cy="1362229"/>
            </a:xfrm>
            <a:prstGeom prst="rect">
              <a:avLst/>
            </a:prstGeom>
          </p:spPr>
        </p:pic>
      </p:grpSp>
      <p:grpSp>
        <p:nvGrpSpPr>
          <p:cNvPr id="28" name="Group 27">
            <a:extLst>
              <a:ext uri="{FF2B5EF4-FFF2-40B4-BE49-F238E27FC236}">
                <a16:creationId xmlns:a16="http://schemas.microsoft.com/office/drawing/2014/main" id="{F08F77B6-3292-E500-B56A-2B1DC9A887D0}"/>
              </a:ext>
            </a:extLst>
          </p:cNvPr>
          <p:cNvGrpSpPr/>
          <p:nvPr/>
        </p:nvGrpSpPr>
        <p:grpSpPr>
          <a:xfrm>
            <a:off x="6296652" y="4835971"/>
            <a:ext cx="2445224" cy="1490203"/>
            <a:chOff x="841612" y="2581084"/>
            <a:chExt cx="2445224" cy="1490203"/>
          </a:xfrm>
        </p:grpSpPr>
        <p:pic>
          <p:nvPicPr>
            <p:cNvPr id="26" name="Picture 25" descr="A logo of a space company&#10;&#10;AI-generated content may be incorrect.">
              <a:extLst>
                <a:ext uri="{FF2B5EF4-FFF2-40B4-BE49-F238E27FC236}">
                  <a16:creationId xmlns:a16="http://schemas.microsoft.com/office/drawing/2014/main" id="{C48EFA52-B597-9BED-2F5F-DD79E436198B}"/>
                </a:ext>
              </a:extLst>
            </p:cNvPr>
            <p:cNvPicPr>
              <a:picLocks noChangeAspect="1"/>
            </p:cNvPicPr>
            <p:nvPr/>
          </p:nvPicPr>
          <p:blipFill>
            <a:blip r:embed="rId5"/>
            <a:stretch>
              <a:fillRect/>
            </a:stretch>
          </p:blipFill>
          <p:spPr>
            <a:xfrm>
              <a:off x="1291031" y="2581084"/>
              <a:ext cx="1341091" cy="1158867"/>
            </a:xfrm>
            <a:prstGeom prst="rect">
              <a:avLst/>
            </a:prstGeom>
          </p:spPr>
        </p:pic>
        <p:sp>
          <p:nvSpPr>
            <p:cNvPr id="27" name="TextBox 26">
              <a:extLst>
                <a:ext uri="{FF2B5EF4-FFF2-40B4-BE49-F238E27FC236}">
                  <a16:creationId xmlns:a16="http://schemas.microsoft.com/office/drawing/2014/main" id="{3F1C2EC3-186D-1B49-801F-5F9955EF156E}"/>
                </a:ext>
              </a:extLst>
            </p:cNvPr>
            <p:cNvSpPr txBox="1"/>
            <p:nvPr/>
          </p:nvSpPr>
          <p:spPr>
            <a:xfrm>
              <a:off x="841612" y="3701955"/>
              <a:ext cx="24452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i="0" u="none" strike="noStrike" baseline="0">
                  <a:solidFill>
                    <a:srgbClr val="FF0000"/>
                  </a:solidFill>
                  <a:latin typeface="Aptos"/>
                </a:rPr>
                <a:t>NASA Operational CA</a:t>
              </a:r>
              <a:endParaRPr lang="en-US">
                <a:solidFill>
                  <a:srgbClr val="FF0000"/>
                </a:solidFill>
              </a:endParaRPr>
            </a:p>
          </p:txBody>
        </p:sp>
      </p:grpSp>
      <p:sp>
        <p:nvSpPr>
          <p:cNvPr id="18" name="Title 17">
            <a:extLst>
              <a:ext uri="{FF2B5EF4-FFF2-40B4-BE49-F238E27FC236}">
                <a16:creationId xmlns:a16="http://schemas.microsoft.com/office/drawing/2014/main" id="{6622D80C-F9B9-323E-3F3D-28346CDFC743}"/>
              </a:ext>
            </a:extLst>
          </p:cNvPr>
          <p:cNvSpPr>
            <a:spLocks noGrp="1"/>
          </p:cNvSpPr>
          <p:nvPr>
            <p:ph type="title"/>
          </p:nvPr>
        </p:nvSpPr>
        <p:spPr/>
        <p:txBody>
          <a:bodyPr/>
          <a:lstStyle/>
          <a:p>
            <a:r>
              <a:rPr lang="en-US" b="1"/>
              <a:t>Threats to the Current FPKI</a:t>
            </a:r>
            <a:endParaRPr lang="en-US"/>
          </a:p>
        </p:txBody>
      </p:sp>
      <p:grpSp>
        <p:nvGrpSpPr>
          <p:cNvPr id="7" name="Group 6">
            <a:extLst>
              <a:ext uri="{FF2B5EF4-FFF2-40B4-BE49-F238E27FC236}">
                <a16:creationId xmlns:a16="http://schemas.microsoft.com/office/drawing/2014/main" id="{9FF98660-6FB6-0CDD-AFB9-30CE29D9B90E}"/>
              </a:ext>
            </a:extLst>
          </p:cNvPr>
          <p:cNvGrpSpPr/>
          <p:nvPr/>
        </p:nvGrpSpPr>
        <p:grpSpPr>
          <a:xfrm>
            <a:off x="9737143" y="1296981"/>
            <a:ext cx="1437805" cy="1450653"/>
            <a:chOff x="7869481" y="2176582"/>
            <a:chExt cx="1059596" cy="1103527"/>
          </a:xfrm>
        </p:grpSpPr>
        <p:pic>
          <p:nvPicPr>
            <p:cNvPr id="2" name="Picture 1" descr="A logo of a chief information officer&#10;&#10;AI-generated content may be incorrect.">
              <a:extLst>
                <a:ext uri="{FF2B5EF4-FFF2-40B4-BE49-F238E27FC236}">
                  <a16:creationId xmlns:a16="http://schemas.microsoft.com/office/drawing/2014/main" id="{74B0E3C1-4563-1633-EDB2-EFCF2AA6D55C}"/>
                </a:ext>
              </a:extLst>
            </p:cNvPr>
            <p:cNvPicPr>
              <a:picLocks noChangeAspect="1"/>
            </p:cNvPicPr>
            <p:nvPr/>
          </p:nvPicPr>
          <p:blipFill>
            <a:blip r:embed="rId6"/>
            <a:stretch>
              <a:fillRect/>
            </a:stretch>
          </p:blipFill>
          <p:spPr>
            <a:xfrm>
              <a:off x="7869481" y="2176582"/>
              <a:ext cx="985961" cy="853831"/>
            </a:xfrm>
            <a:prstGeom prst="rect">
              <a:avLst/>
            </a:prstGeom>
          </p:spPr>
        </p:pic>
        <p:sp>
          <p:nvSpPr>
            <p:cNvPr id="3" name="TextBox 2">
              <a:extLst>
                <a:ext uri="{FF2B5EF4-FFF2-40B4-BE49-F238E27FC236}">
                  <a16:creationId xmlns:a16="http://schemas.microsoft.com/office/drawing/2014/main" id="{FA29C326-3684-9187-1C62-A3B3DE6E0A89}"/>
                </a:ext>
              </a:extLst>
            </p:cNvPr>
            <p:cNvSpPr txBox="1"/>
            <p:nvPr/>
          </p:nvSpPr>
          <p:spPr>
            <a:xfrm>
              <a:off x="7874000" y="2999154"/>
              <a:ext cx="1055077" cy="2809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0" i="0" u="none" strike="noStrike" baseline="0">
                  <a:solidFill>
                    <a:srgbClr val="000000"/>
                  </a:solidFill>
                  <a:latin typeface="Aptos"/>
                </a:rPr>
                <a:t>FCP CA</a:t>
              </a:r>
              <a:endParaRPr lang="en-US"/>
            </a:p>
          </p:txBody>
        </p:sp>
      </p:grpSp>
      <p:sp>
        <p:nvSpPr>
          <p:cNvPr id="4" name="Down Arrow 3">
            <a:extLst>
              <a:ext uri="{FF2B5EF4-FFF2-40B4-BE49-F238E27FC236}">
                <a16:creationId xmlns:a16="http://schemas.microsoft.com/office/drawing/2014/main" id="{D3AAD5E8-E08F-D4C4-78D4-63ECED76D9B2}"/>
              </a:ext>
            </a:extLst>
          </p:cNvPr>
          <p:cNvSpPr/>
          <p:nvPr/>
        </p:nvSpPr>
        <p:spPr>
          <a:xfrm rot="2985728">
            <a:off x="9385768" y="2229243"/>
            <a:ext cx="360370" cy="701983"/>
          </a:xfrm>
          <a:custGeom>
            <a:avLst/>
            <a:gdLst>
              <a:gd name="csX0" fmla="*/ 0 w 360370"/>
              <a:gd name="csY0" fmla="*/ 521798 h 701983"/>
              <a:gd name="csX1" fmla="*/ 90093 w 360370"/>
              <a:gd name="csY1" fmla="*/ 521798 h 701983"/>
              <a:gd name="csX2" fmla="*/ 90093 w 360370"/>
              <a:gd name="csY2" fmla="*/ 0 h 701983"/>
              <a:gd name="csX3" fmla="*/ 270278 w 360370"/>
              <a:gd name="csY3" fmla="*/ 0 h 701983"/>
              <a:gd name="csX4" fmla="*/ 270278 w 360370"/>
              <a:gd name="csY4" fmla="*/ 521798 h 701983"/>
              <a:gd name="csX5" fmla="*/ 360370 w 360370"/>
              <a:gd name="csY5" fmla="*/ 521798 h 701983"/>
              <a:gd name="csX6" fmla="*/ 180185 w 360370"/>
              <a:gd name="csY6" fmla="*/ 701983 h 701983"/>
              <a:gd name="csX7" fmla="*/ 0 w 360370"/>
              <a:gd name="csY7" fmla="*/ 521798 h 7019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0370" h="701983" fill="none" extrusionOk="0">
                <a:moveTo>
                  <a:pt x="0" y="521798"/>
                </a:moveTo>
                <a:cubicBezTo>
                  <a:pt x="34389" y="514190"/>
                  <a:pt x="61416" y="522440"/>
                  <a:pt x="90093" y="521798"/>
                </a:cubicBezTo>
                <a:cubicBezTo>
                  <a:pt x="37296" y="380189"/>
                  <a:pt x="123592" y="193062"/>
                  <a:pt x="90093" y="0"/>
                </a:cubicBezTo>
                <a:cubicBezTo>
                  <a:pt x="137918" y="-6264"/>
                  <a:pt x="206182" y="16482"/>
                  <a:pt x="270278" y="0"/>
                </a:cubicBezTo>
                <a:cubicBezTo>
                  <a:pt x="301935" y="152963"/>
                  <a:pt x="230825" y="310814"/>
                  <a:pt x="270278" y="521798"/>
                </a:cubicBezTo>
                <a:cubicBezTo>
                  <a:pt x="296348" y="514193"/>
                  <a:pt x="341763" y="528662"/>
                  <a:pt x="360370" y="521798"/>
                </a:cubicBezTo>
                <a:cubicBezTo>
                  <a:pt x="327852" y="580852"/>
                  <a:pt x="221627" y="628569"/>
                  <a:pt x="180185" y="701983"/>
                </a:cubicBezTo>
                <a:cubicBezTo>
                  <a:pt x="89526" y="631443"/>
                  <a:pt x="81100" y="565809"/>
                  <a:pt x="0" y="521798"/>
                </a:cubicBezTo>
                <a:close/>
              </a:path>
              <a:path w="360370" h="701983" stroke="0" extrusionOk="0">
                <a:moveTo>
                  <a:pt x="0" y="521798"/>
                </a:moveTo>
                <a:cubicBezTo>
                  <a:pt x="30240" y="520476"/>
                  <a:pt x="54087" y="527710"/>
                  <a:pt x="90093" y="521798"/>
                </a:cubicBezTo>
                <a:cubicBezTo>
                  <a:pt x="34722" y="321933"/>
                  <a:pt x="101713" y="135334"/>
                  <a:pt x="90093" y="0"/>
                </a:cubicBezTo>
                <a:cubicBezTo>
                  <a:pt x="178684" y="-4819"/>
                  <a:pt x="229653" y="18481"/>
                  <a:pt x="270278" y="0"/>
                </a:cubicBezTo>
                <a:cubicBezTo>
                  <a:pt x="288209" y="259000"/>
                  <a:pt x="268977" y="278200"/>
                  <a:pt x="270278" y="521798"/>
                </a:cubicBezTo>
                <a:cubicBezTo>
                  <a:pt x="298556" y="520399"/>
                  <a:pt x="324509" y="523229"/>
                  <a:pt x="360370" y="521798"/>
                </a:cubicBezTo>
                <a:cubicBezTo>
                  <a:pt x="319336" y="572479"/>
                  <a:pt x="263502" y="611073"/>
                  <a:pt x="180185" y="701983"/>
                </a:cubicBezTo>
                <a:cubicBezTo>
                  <a:pt x="110085" y="655009"/>
                  <a:pt x="55741" y="557187"/>
                  <a:pt x="0" y="521798"/>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1666995049">
                  <a:prstGeom prst="downArrow">
                    <a:avLst/>
                  </a:prstGeom>
                  <ask:type>
                    <ask:lineSketchScribble/>
                  </ask:type>
                </ask:lineSketchStyleProps>
              </a:ext>
            </a:extLst>
          </a:ln>
          <a:effectLst>
            <a:glow rad="101600">
              <a:schemeClr val="tx1">
                <a:lumMod val="65000"/>
                <a:lumOff val="3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a:extLst>
              <a:ext uri="{FF2B5EF4-FFF2-40B4-BE49-F238E27FC236}">
                <a16:creationId xmlns:a16="http://schemas.microsoft.com/office/drawing/2014/main" id="{D34DDBEC-8F0A-D562-1E59-DDD7DE156F28}"/>
              </a:ext>
            </a:extLst>
          </p:cNvPr>
          <p:cNvSpPr/>
          <p:nvPr/>
        </p:nvSpPr>
        <p:spPr>
          <a:xfrm rot="2768750">
            <a:off x="7694335" y="4210834"/>
            <a:ext cx="360370" cy="701983"/>
          </a:xfrm>
          <a:custGeom>
            <a:avLst/>
            <a:gdLst>
              <a:gd name="csX0" fmla="*/ 0 w 360370"/>
              <a:gd name="csY0" fmla="*/ 521798 h 701983"/>
              <a:gd name="csX1" fmla="*/ 90093 w 360370"/>
              <a:gd name="csY1" fmla="*/ 521798 h 701983"/>
              <a:gd name="csX2" fmla="*/ 90093 w 360370"/>
              <a:gd name="csY2" fmla="*/ 0 h 701983"/>
              <a:gd name="csX3" fmla="*/ 270278 w 360370"/>
              <a:gd name="csY3" fmla="*/ 0 h 701983"/>
              <a:gd name="csX4" fmla="*/ 270278 w 360370"/>
              <a:gd name="csY4" fmla="*/ 521798 h 701983"/>
              <a:gd name="csX5" fmla="*/ 360370 w 360370"/>
              <a:gd name="csY5" fmla="*/ 521798 h 701983"/>
              <a:gd name="csX6" fmla="*/ 180185 w 360370"/>
              <a:gd name="csY6" fmla="*/ 701983 h 701983"/>
              <a:gd name="csX7" fmla="*/ 0 w 360370"/>
              <a:gd name="csY7" fmla="*/ 521798 h 7019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0370" h="701983" fill="none" extrusionOk="0">
                <a:moveTo>
                  <a:pt x="0" y="521798"/>
                </a:moveTo>
                <a:cubicBezTo>
                  <a:pt x="34389" y="514190"/>
                  <a:pt x="61416" y="522440"/>
                  <a:pt x="90093" y="521798"/>
                </a:cubicBezTo>
                <a:cubicBezTo>
                  <a:pt x="37296" y="380189"/>
                  <a:pt x="123592" y="193062"/>
                  <a:pt x="90093" y="0"/>
                </a:cubicBezTo>
                <a:cubicBezTo>
                  <a:pt x="137918" y="-6264"/>
                  <a:pt x="206182" y="16482"/>
                  <a:pt x="270278" y="0"/>
                </a:cubicBezTo>
                <a:cubicBezTo>
                  <a:pt x="301935" y="152963"/>
                  <a:pt x="230825" y="310814"/>
                  <a:pt x="270278" y="521798"/>
                </a:cubicBezTo>
                <a:cubicBezTo>
                  <a:pt x="296348" y="514193"/>
                  <a:pt x="341763" y="528662"/>
                  <a:pt x="360370" y="521798"/>
                </a:cubicBezTo>
                <a:cubicBezTo>
                  <a:pt x="327852" y="580852"/>
                  <a:pt x="221627" y="628569"/>
                  <a:pt x="180185" y="701983"/>
                </a:cubicBezTo>
                <a:cubicBezTo>
                  <a:pt x="89526" y="631443"/>
                  <a:pt x="81100" y="565809"/>
                  <a:pt x="0" y="521798"/>
                </a:cubicBezTo>
                <a:close/>
              </a:path>
              <a:path w="360370" h="701983" stroke="0" extrusionOk="0">
                <a:moveTo>
                  <a:pt x="0" y="521798"/>
                </a:moveTo>
                <a:cubicBezTo>
                  <a:pt x="30240" y="520476"/>
                  <a:pt x="54087" y="527710"/>
                  <a:pt x="90093" y="521798"/>
                </a:cubicBezTo>
                <a:cubicBezTo>
                  <a:pt x="34722" y="321933"/>
                  <a:pt x="101713" y="135334"/>
                  <a:pt x="90093" y="0"/>
                </a:cubicBezTo>
                <a:cubicBezTo>
                  <a:pt x="178684" y="-4819"/>
                  <a:pt x="229653" y="18481"/>
                  <a:pt x="270278" y="0"/>
                </a:cubicBezTo>
                <a:cubicBezTo>
                  <a:pt x="288209" y="259000"/>
                  <a:pt x="268977" y="278200"/>
                  <a:pt x="270278" y="521798"/>
                </a:cubicBezTo>
                <a:cubicBezTo>
                  <a:pt x="298556" y="520399"/>
                  <a:pt x="324509" y="523229"/>
                  <a:pt x="360370" y="521798"/>
                </a:cubicBezTo>
                <a:cubicBezTo>
                  <a:pt x="319336" y="572479"/>
                  <a:pt x="263502" y="611073"/>
                  <a:pt x="180185" y="701983"/>
                </a:cubicBezTo>
                <a:cubicBezTo>
                  <a:pt x="110085" y="655009"/>
                  <a:pt x="55741" y="557187"/>
                  <a:pt x="0" y="521798"/>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1666995049">
                  <a:prstGeom prst="downArrow">
                    <a:avLst/>
                  </a:prstGeom>
                  <ask:type>
                    <ask:lineSketchScribble/>
                  </ask:type>
                </ask:lineSketchStyleProps>
              </a:ext>
            </a:extLst>
          </a:ln>
          <a:effectLst>
            <a:glow rad="101600">
              <a:schemeClr val="tx1">
                <a:lumMod val="65000"/>
                <a:lumOff val="3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a:extLst>
              <a:ext uri="{FF2B5EF4-FFF2-40B4-BE49-F238E27FC236}">
                <a16:creationId xmlns:a16="http://schemas.microsoft.com/office/drawing/2014/main" id="{1D6CD420-7E11-E97A-A9F4-DDDC1983AD5F}"/>
              </a:ext>
            </a:extLst>
          </p:cNvPr>
          <p:cNvSpPr/>
          <p:nvPr/>
        </p:nvSpPr>
        <p:spPr>
          <a:xfrm rot="19505415">
            <a:off x="11053218" y="2293178"/>
            <a:ext cx="360370" cy="701983"/>
          </a:xfrm>
          <a:custGeom>
            <a:avLst/>
            <a:gdLst>
              <a:gd name="csX0" fmla="*/ 0 w 360370"/>
              <a:gd name="csY0" fmla="*/ 521798 h 701983"/>
              <a:gd name="csX1" fmla="*/ 90093 w 360370"/>
              <a:gd name="csY1" fmla="*/ 521798 h 701983"/>
              <a:gd name="csX2" fmla="*/ 90093 w 360370"/>
              <a:gd name="csY2" fmla="*/ 0 h 701983"/>
              <a:gd name="csX3" fmla="*/ 270278 w 360370"/>
              <a:gd name="csY3" fmla="*/ 0 h 701983"/>
              <a:gd name="csX4" fmla="*/ 270278 w 360370"/>
              <a:gd name="csY4" fmla="*/ 521798 h 701983"/>
              <a:gd name="csX5" fmla="*/ 360370 w 360370"/>
              <a:gd name="csY5" fmla="*/ 521798 h 701983"/>
              <a:gd name="csX6" fmla="*/ 180185 w 360370"/>
              <a:gd name="csY6" fmla="*/ 701983 h 701983"/>
              <a:gd name="csX7" fmla="*/ 0 w 360370"/>
              <a:gd name="csY7" fmla="*/ 521798 h 7019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0370" h="701983" fill="none" extrusionOk="0">
                <a:moveTo>
                  <a:pt x="0" y="521798"/>
                </a:moveTo>
                <a:cubicBezTo>
                  <a:pt x="34389" y="514190"/>
                  <a:pt x="61416" y="522440"/>
                  <a:pt x="90093" y="521798"/>
                </a:cubicBezTo>
                <a:cubicBezTo>
                  <a:pt x="37296" y="380189"/>
                  <a:pt x="123592" y="193062"/>
                  <a:pt x="90093" y="0"/>
                </a:cubicBezTo>
                <a:cubicBezTo>
                  <a:pt x="137918" y="-6264"/>
                  <a:pt x="206182" y="16482"/>
                  <a:pt x="270278" y="0"/>
                </a:cubicBezTo>
                <a:cubicBezTo>
                  <a:pt x="301935" y="152963"/>
                  <a:pt x="230825" y="310814"/>
                  <a:pt x="270278" y="521798"/>
                </a:cubicBezTo>
                <a:cubicBezTo>
                  <a:pt x="296348" y="514193"/>
                  <a:pt x="341763" y="528662"/>
                  <a:pt x="360370" y="521798"/>
                </a:cubicBezTo>
                <a:cubicBezTo>
                  <a:pt x="327852" y="580852"/>
                  <a:pt x="221627" y="628569"/>
                  <a:pt x="180185" y="701983"/>
                </a:cubicBezTo>
                <a:cubicBezTo>
                  <a:pt x="89526" y="631443"/>
                  <a:pt x="81100" y="565809"/>
                  <a:pt x="0" y="521798"/>
                </a:cubicBezTo>
                <a:close/>
              </a:path>
              <a:path w="360370" h="701983" stroke="0" extrusionOk="0">
                <a:moveTo>
                  <a:pt x="0" y="521798"/>
                </a:moveTo>
                <a:cubicBezTo>
                  <a:pt x="30240" y="520476"/>
                  <a:pt x="54087" y="527710"/>
                  <a:pt x="90093" y="521798"/>
                </a:cubicBezTo>
                <a:cubicBezTo>
                  <a:pt x="34722" y="321933"/>
                  <a:pt x="101713" y="135334"/>
                  <a:pt x="90093" y="0"/>
                </a:cubicBezTo>
                <a:cubicBezTo>
                  <a:pt x="178684" y="-4819"/>
                  <a:pt x="229653" y="18481"/>
                  <a:pt x="270278" y="0"/>
                </a:cubicBezTo>
                <a:cubicBezTo>
                  <a:pt x="288209" y="259000"/>
                  <a:pt x="268977" y="278200"/>
                  <a:pt x="270278" y="521798"/>
                </a:cubicBezTo>
                <a:cubicBezTo>
                  <a:pt x="298556" y="520399"/>
                  <a:pt x="324509" y="523229"/>
                  <a:pt x="360370" y="521798"/>
                </a:cubicBezTo>
                <a:cubicBezTo>
                  <a:pt x="319336" y="572479"/>
                  <a:pt x="263502" y="611073"/>
                  <a:pt x="180185" y="701983"/>
                </a:cubicBezTo>
                <a:cubicBezTo>
                  <a:pt x="110085" y="655009"/>
                  <a:pt x="55741" y="557187"/>
                  <a:pt x="0" y="521798"/>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1666995049">
                  <a:prstGeom prst="downArrow">
                    <a:avLst/>
                  </a:prstGeom>
                  <ask:type>
                    <ask:lineSketchScribble/>
                  </ask:type>
                </ask:lineSketchStyleProps>
              </a:ext>
            </a:extLst>
          </a:ln>
          <a:effectLst>
            <a:glow rad="101600">
              <a:schemeClr val="tx1">
                <a:lumMod val="65000"/>
                <a:lumOff val="3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a:extLst>
              <a:ext uri="{FF2B5EF4-FFF2-40B4-BE49-F238E27FC236}">
                <a16:creationId xmlns:a16="http://schemas.microsoft.com/office/drawing/2014/main" id="{0AC1254B-D417-AEB9-2F78-0A3F938CA8D5}"/>
              </a:ext>
            </a:extLst>
          </p:cNvPr>
          <p:cNvSpPr/>
          <p:nvPr/>
        </p:nvSpPr>
        <p:spPr>
          <a:xfrm rot="19505415">
            <a:off x="9385769" y="4286517"/>
            <a:ext cx="360370" cy="701983"/>
          </a:xfrm>
          <a:custGeom>
            <a:avLst/>
            <a:gdLst>
              <a:gd name="csX0" fmla="*/ 0 w 360370"/>
              <a:gd name="csY0" fmla="*/ 521798 h 701983"/>
              <a:gd name="csX1" fmla="*/ 90093 w 360370"/>
              <a:gd name="csY1" fmla="*/ 521798 h 701983"/>
              <a:gd name="csX2" fmla="*/ 90093 w 360370"/>
              <a:gd name="csY2" fmla="*/ 0 h 701983"/>
              <a:gd name="csX3" fmla="*/ 270278 w 360370"/>
              <a:gd name="csY3" fmla="*/ 0 h 701983"/>
              <a:gd name="csX4" fmla="*/ 270278 w 360370"/>
              <a:gd name="csY4" fmla="*/ 521798 h 701983"/>
              <a:gd name="csX5" fmla="*/ 360370 w 360370"/>
              <a:gd name="csY5" fmla="*/ 521798 h 701983"/>
              <a:gd name="csX6" fmla="*/ 180185 w 360370"/>
              <a:gd name="csY6" fmla="*/ 701983 h 701983"/>
              <a:gd name="csX7" fmla="*/ 0 w 360370"/>
              <a:gd name="csY7" fmla="*/ 521798 h 7019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0370" h="701983" fill="none" extrusionOk="0">
                <a:moveTo>
                  <a:pt x="0" y="521798"/>
                </a:moveTo>
                <a:cubicBezTo>
                  <a:pt x="34389" y="514190"/>
                  <a:pt x="61416" y="522440"/>
                  <a:pt x="90093" y="521798"/>
                </a:cubicBezTo>
                <a:cubicBezTo>
                  <a:pt x="37296" y="380189"/>
                  <a:pt x="123592" y="193062"/>
                  <a:pt x="90093" y="0"/>
                </a:cubicBezTo>
                <a:cubicBezTo>
                  <a:pt x="137918" y="-6264"/>
                  <a:pt x="206182" y="16482"/>
                  <a:pt x="270278" y="0"/>
                </a:cubicBezTo>
                <a:cubicBezTo>
                  <a:pt x="301935" y="152963"/>
                  <a:pt x="230825" y="310814"/>
                  <a:pt x="270278" y="521798"/>
                </a:cubicBezTo>
                <a:cubicBezTo>
                  <a:pt x="296348" y="514193"/>
                  <a:pt x="341763" y="528662"/>
                  <a:pt x="360370" y="521798"/>
                </a:cubicBezTo>
                <a:cubicBezTo>
                  <a:pt x="327852" y="580852"/>
                  <a:pt x="221627" y="628569"/>
                  <a:pt x="180185" y="701983"/>
                </a:cubicBezTo>
                <a:cubicBezTo>
                  <a:pt x="89526" y="631443"/>
                  <a:pt x="81100" y="565809"/>
                  <a:pt x="0" y="521798"/>
                </a:cubicBezTo>
                <a:close/>
              </a:path>
              <a:path w="360370" h="701983" stroke="0" extrusionOk="0">
                <a:moveTo>
                  <a:pt x="0" y="521798"/>
                </a:moveTo>
                <a:cubicBezTo>
                  <a:pt x="30240" y="520476"/>
                  <a:pt x="54087" y="527710"/>
                  <a:pt x="90093" y="521798"/>
                </a:cubicBezTo>
                <a:cubicBezTo>
                  <a:pt x="34722" y="321933"/>
                  <a:pt x="101713" y="135334"/>
                  <a:pt x="90093" y="0"/>
                </a:cubicBezTo>
                <a:cubicBezTo>
                  <a:pt x="178684" y="-4819"/>
                  <a:pt x="229653" y="18481"/>
                  <a:pt x="270278" y="0"/>
                </a:cubicBezTo>
                <a:cubicBezTo>
                  <a:pt x="288209" y="259000"/>
                  <a:pt x="268977" y="278200"/>
                  <a:pt x="270278" y="521798"/>
                </a:cubicBezTo>
                <a:cubicBezTo>
                  <a:pt x="298556" y="520399"/>
                  <a:pt x="324509" y="523229"/>
                  <a:pt x="360370" y="521798"/>
                </a:cubicBezTo>
                <a:cubicBezTo>
                  <a:pt x="319336" y="572479"/>
                  <a:pt x="263502" y="611073"/>
                  <a:pt x="180185" y="701983"/>
                </a:cubicBezTo>
                <a:cubicBezTo>
                  <a:pt x="110085" y="655009"/>
                  <a:pt x="55741" y="557187"/>
                  <a:pt x="0" y="521798"/>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1666995049">
                  <a:prstGeom prst="downArrow">
                    <a:avLst/>
                  </a:prstGeom>
                  <ask:type>
                    <ask:lineSketchScribble/>
                  </ask:type>
                </ask:lineSketchStyleProps>
              </a:ext>
            </a:extLst>
          </a:ln>
          <a:effectLst>
            <a:glow rad="101600">
              <a:schemeClr val="tx1">
                <a:lumMod val="65000"/>
                <a:lumOff val="3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424AA83-0149-05CD-099A-84C83A4A6898}"/>
              </a:ext>
            </a:extLst>
          </p:cNvPr>
          <p:cNvSpPr txBox="1"/>
          <p:nvPr/>
        </p:nvSpPr>
        <p:spPr>
          <a:xfrm>
            <a:off x="9340429" y="4589298"/>
            <a:ext cx="979715" cy="12695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600" b="0" i="0">
                <a:solidFill>
                  <a:srgbClr val="FF0000"/>
                </a:solidFill>
                <a:latin typeface="Cambria Math"/>
                <a:ea typeface="Cambria Math"/>
              </a:rPr>
              <a:t>⋯</a:t>
            </a:r>
            <a:endParaRPr lang="en-US" sz="6600">
              <a:solidFill>
                <a:srgbClr val="FF0000"/>
              </a:solidFill>
            </a:endParaRPr>
          </a:p>
          <a:p>
            <a:pPr algn="ctr"/>
            <a:endParaRPr lang="en-US" sz="1050">
              <a:solidFill>
                <a:srgbClr val="FF0000"/>
              </a:solidFill>
            </a:endParaRPr>
          </a:p>
        </p:txBody>
      </p:sp>
      <p:sp>
        <p:nvSpPr>
          <p:cNvPr id="13" name="TextBox 12">
            <a:extLst>
              <a:ext uri="{FF2B5EF4-FFF2-40B4-BE49-F238E27FC236}">
                <a16:creationId xmlns:a16="http://schemas.microsoft.com/office/drawing/2014/main" id="{EF202E9D-17FB-2A84-A7D9-F8ABB36AB86E}"/>
              </a:ext>
            </a:extLst>
          </p:cNvPr>
          <p:cNvSpPr txBox="1"/>
          <p:nvPr/>
        </p:nvSpPr>
        <p:spPr>
          <a:xfrm>
            <a:off x="6838457" y="5868477"/>
            <a:ext cx="1050708" cy="12695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600" b="0" i="0">
                <a:solidFill>
                  <a:srgbClr val="FF0000"/>
                </a:solidFill>
                <a:latin typeface="Cambria Math"/>
                <a:ea typeface="Cambria Math"/>
              </a:rPr>
              <a:t>⋯</a:t>
            </a:r>
            <a:endParaRPr lang="en-US" sz="6600">
              <a:solidFill>
                <a:srgbClr val="FF0000"/>
              </a:solidFill>
            </a:endParaRPr>
          </a:p>
          <a:p>
            <a:pPr algn="ctr"/>
            <a:endParaRPr lang="en-US" sz="1050">
              <a:solidFill>
                <a:srgbClr val="FF0000"/>
              </a:solidFill>
            </a:endParaRPr>
          </a:p>
        </p:txBody>
      </p:sp>
      <p:pic>
        <p:nvPicPr>
          <p:cNvPr id="11" name="Picture 10" descr="A red devil with horns and wings&#10;&#10;AI-generated content may be incorrect.">
            <a:extLst>
              <a:ext uri="{FF2B5EF4-FFF2-40B4-BE49-F238E27FC236}">
                <a16:creationId xmlns:a16="http://schemas.microsoft.com/office/drawing/2014/main" id="{46B54501-4362-D85D-785F-FCA1EAE11AEC}"/>
              </a:ext>
            </a:extLst>
          </p:cNvPr>
          <p:cNvPicPr>
            <a:picLocks noChangeAspect="1"/>
          </p:cNvPicPr>
          <p:nvPr/>
        </p:nvPicPr>
        <p:blipFill>
          <a:blip r:embed="rId7"/>
          <a:stretch>
            <a:fillRect/>
          </a:stretch>
        </p:blipFill>
        <p:spPr>
          <a:xfrm>
            <a:off x="7681303" y="2445712"/>
            <a:ext cx="860694" cy="809462"/>
          </a:xfrm>
          <a:prstGeom prst="rect">
            <a:avLst/>
          </a:prstGeom>
        </p:spPr>
      </p:pic>
      <p:sp>
        <p:nvSpPr>
          <p:cNvPr id="12" name="Speech Bubble: Rectangle with Corners Rounded 7">
            <a:extLst>
              <a:ext uri="{FF2B5EF4-FFF2-40B4-BE49-F238E27FC236}">
                <a16:creationId xmlns:a16="http://schemas.microsoft.com/office/drawing/2014/main" id="{B9B03236-B530-3459-05E1-9B9B71ECC210}"/>
              </a:ext>
            </a:extLst>
          </p:cNvPr>
          <p:cNvSpPr/>
          <p:nvPr/>
        </p:nvSpPr>
        <p:spPr>
          <a:xfrm>
            <a:off x="6083281" y="1852370"/>
            <a:ext cx="2078225" cy="560844"/>
          </a:xfrm>
          <a:prstGeom prst="wedgeRoundRectCallout">
            <a:avLst>
              <a:gd name="adj1" fmla="val 39666"/>
              <a:gd name="adj2" fmla="val 75602"/>
              <a:gd name="adj3" fmla="val 16667"/>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b="1">
                <a:solidFill>
                  <a:srgbClr val="FF0000"/>
                </a:solidFill>
                <a:ea typeface="+mn-lt"/>
                <a:cs typeface="+mn-lt"/>
              </a:rPr>
              <a:t>I am a Quantum Adversary</a:t>
            </a:r>
            <a:endParaRPr lang="en-US" b="1">
              <a:solidFill>
                <a:srgbClr val="FF0000"/>
              </a:solidFill>
            </a:endParaRPr>
          </a:p>
        </p:txBody>
      </p:sp>
      <p:sp>
        <p:nvSpPr>
          <p:cNvPr id="30" name="Content Placeholder 2">
            <a:extLst>
              <a:ext uri="{FF2B5EF4-FFF2-40B4-BE49-F238E27FC236}">
                <a16:creationId xmlns:a16="http://schemas.microsoft.com/office/drawing/2014/main" id="{75C68268-3538-4FE0-0718-2208EA8F4EA7}"/>
              </a:ext>
            </a:extLst>
          </p:cNvPr>
          <p:cNvSpPr txBox="1">
            <a:spLocks/>
          </p:cNvSpPr>
          <p:nvPr/>
        </p:nvSpPr>
        <p:spPr>
          <a:xfrm>
            <a:off x="814351" y="2727132"/>
            <a:ext cx="5502328" cy="250718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400" b="1" i="1"/>
              <a:t> Centralized Certificate Signing</a:t>
            </a:r>
          </a:p>
          <a:p>
            <a:pPr>
              <a:buFont typeface="Wingdings" pitchFamily="2" charset="2"/>
              <a:buChar char="Ø"/>
            </a:pPr>
            <a:endParaRPr lang="en-US" sz="2400" b="1" i="1"/>
          </a:p>
          <a:p>
            <a:pPr>
              <a:buFont typeface="Wingdings" pitchFamily="2" charset="2"/>
              <a:buChar char="Ø"/>
            </a:pPr>
            <a:r>
              <a:rPr lang="en-US" sz="2400" b="1" i="1"/>
              <a:t> Traditional Standard Signatures</a:t>
            </a:r>
          </a:p>
          <a:p>
            <a:pPr lvl="1">
              <a:buFont typeface="Wingdings" pitchFamily="2" charset="2"/>
              <a:buChar char="q"/>
            </a:pPr>
            <a:r>
              <a:rPr lang="en-US" sz="2000" i="1"/>
              <a:t> ECDSA and RSA</a:t>
            </a:r>
          </a:p>
          <a:p>
            <a:pPr lvl="1">
              <a:buFont typeface="Wingdings" pitchFamily="2" charset="2"/>
              <a:buChar char="q"/>
            </a:pPr>
            <a:r>
              <a:rPr lang="en-US" sz="2000" i="1"/>
              <a:t> Broken by Shor’s Algorithm [1]</a:t>
            </a:r>
            <a:endParaRPr lang="en-US" sz="1600"/>
          </a:p>
        </p:txBody>
      </p:sp>
      <p:sp>
        <p:nvSpPr>
          <p:cNvPr id="14" name="TextBox 13">
            <a:extLst>
              <a:ext uri="{FF2B5EF4-FFF2-40B4-BE49-F238E27FC236}">
                <a16:creationId xmlns:a16="http://schemas.microsoft.com/office/drawing/2014/main" id="{4B26D157-0DA7-C6A4-2487-576BBD7D8C06}"/>
              </a:ext>
            </a:extLst>
          </p:cNvPr>
          <p:cNvSpPr txBox="1"/>
          <p:nvPr/>
        </p:nvSpPr>
        <p:spPr>
          <a:xfrm>
            <a:off x="78440" y="6376147"/>
            <a:ext cx="483869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222222"/>
                </a:solidFill>
                <a:highlight>
                  <a:srgbClr val="FFFFFF"/>
                </a:highlight>
                <a:latin typeface="Arial"/>
                <a:cs typeface="Arial"/>
              </a:rPr>
              <a:t>[1] Shor, Peter W. "Polynomial-time algorithms for prime factorization and discrete logarithms on a quantum computer." </a:t>
            </a:r>
            <a:r>
              <a:rPr lang="en-US" sz="1000" i="1">
                <a:solidFill>
                  <a:srgbClr val="222222"/>
                </a:solidFill>
                <a:highlight>
                  <a:srgbClr val="FFFFFF"/>
                </a:highlight>
                <a:latin typeface="Arial"/>
                <a:cs typeface="Arial"/>
              </a:rPr>
              <a:t>SIAM review</a:t>
            </a:r>
            <a:r>
              <a:rPr lang="en-US" sz="1000">
                <a:solidFill>
                  <a:srgbClr val="222222"/>
                </a:solidFill>
                <a:highlight>
                  <a:srgbClr val="FFFFFF"/>
                </a:highlight>
                <a:latin typeface="Arial"/>
                <a:cs typeface="Arial"/>
              </a:rPr>
              <a:t> 41, no. 2 (1999): 303-332.</a:t>
            </a:r>
            <a:endParaRPr lang="en-US"/>
          </a:p>
        </p:txBody>
      </p:sp>
    </p:spTree>
    <p:extLst>
      <p:ext uri="{BB962C8B-B14F-4D97-AF65-F5344CB8AC3E}">
        <p14:creationId xmlns:p14="http://schemas.microsoft.com/office/powerpoint/2010/main" val="1490617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8B0E6-E355-84E8-B5BF-5FDA316DF5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EC9FB6-3C48-25AE-649E-6A6540B028DC}"/>
              </a:ext>
            </a:extLst>
          </p:cNvPr>
          <p:cNvSpPr>
            <a:spLocks noGrp="1"/>
          </p:cNvSpPr>
          <p:nvPr>
            <p:ph type="title"/>
          </p:nvPr>
        </p:nvSpPr>
        <p:spPr/>
        <p:txBody>
          <a:bodyPr/>
          <a:lstStyle/>
          <a:p>
            <a:r>
              <a:rPr lang="en-US" b="1"/>
              <a:t>Research Gap</a:t>
            </a:r>
          </a:p>
        </p:txBody>
      </p:sp>
      <p:sp>
        <p:nvSpPr>
          <p:cNvPr id="4" name="Arrow: Right 3">
            <a:extLst>
              <a:ext uri="{FF2B5EF4-FFF2-40B4-BE49-F238E27FC236}">
                <a16:creationId xmlns:a16="http://schemas.microsoft.com/office/drawing/2014/main" id="{C5C3BFD0-CCD7-AB57-4BC6-FF61F93C54A3}"/>
              </a:ext>
            </a:extLst>
          </p:cNvPr>
          <p:cNvSpPr/>
          <p:nvPr/>
        </p:nvSpPr>
        <p:spPr>
          <a:xfrm>
            <a:off x="2810178" y="3573844"/>
            <a:ext cx="9196958" cy="666384"/>
          </a:xfrm>
          <a:custGeom>
            <a:avLst/>
            <a:gdLst>
              <a:gd name="csX0" fmla="*/ 0 w 9196958"/>
              <a:gd name="csY0" fmla="*/ 166596 h 666384"/>
              <a:gd name="csX1" fmla="*/ 502280 w 9196958"/>
              <a:gd name="csY1" fmla="*/ 166596 h 666384"/>
              <a:gd name="csX2" fmla="*/ 827285 w 9196958"/>
              <a:gd name="csY2" fmla="*/ 166596 h 666384"/>
              <a:gd name="csX3" fmla="*/ 1152290 w 9196958"/>
              <a:gd name="csY3" fmla="*/ 166596 h 666384"/>
              <a:gd name="csX4" fmla="*/ 1920483 w 9196958"/>
              <a:gd name="csY4" fmla="*/ 166596 h 666384"/>
              <a:gd name="csX5" fmla="*/ 2688676 w 9196958"/>
              <a:gd name="csY5" fmla="*/ 166596 h 666384"/>
              <a:gd name="csX6" fmla="*/ 3102318 w 9196958"/>
              <a:gd name="csY6" fmla="*/ 166596 h 666384"/>
              <a:gd name="csX7" fmla="*/ 3870511 w 9196958"/>
              <a:gd name="csY7" fmla="*/ 166596 h 666384"/>
              <a:gd name="csX8" fmla="*/ 4195516 w 9196958"/>
              <a:gd name="csY8" fmla="*/ 166596 h 666384"/>
              <a:gd name="csX9" fmla="*/ 4520521 w 9196958"/>
              <a:gd name="csY9" fmla="*/ 166596 h 666384"/>
              <a:gd name="csX10" fmla="*/ 5111438 w 9196958"/>
              <a:gd name="csY10" fmla="*/ 166596 h 666384"/>
              <a:gd name="csX11" fmla="*/ 5702356 w 9196958"/>
              <a:gd name="csY11" fmla="*/ 166596 h 666384"/>
              <a:gd name="csX12" fmla="*/ 6381912 w 9196958"/>
              <a:gd name="csY12" fmla="*/ 166596 h 666384"/>
              <a:gd name="csX13" fmla="*/ 6884192 w 9196958"/>
              <a:gd name="csY13" fmla="*/ 166596 h 666384"/>
              <a:gd name="csX14" fmla="*/ 7563747 w 9196958"/>
              <a:gd name="csY14" fmla="*/ 166596 h 666384"/>
              <a:gd name="csX15" fmla="*/ 8066027 w 9196958"/>
              <a:gd name="csY15" fmla="*/ 166596 h 666384"/>
              <a:gd name="csX16" fmla="*/ 8863766 w 9196958"/>
              <a:gd name="csY16" fmla="*/ 166596 h 666384"/>
              <a:gd name="csX17" fmla="*/ 8863766 w 9196958"/>
              <a:gd name="csY17" fmla="*/ 0 h 666384"/>
              <a:gd name="csX18" fmla="*/ 9196958 w 9196958"/>
              <a:gd name="csY18" fmla="*/ 333192 h 666384"/>
              <a:gd name="csX19" fmla="*/ 8863766 w 9196958"/>
              <a:gd name="csY19" fmla="*/ 666384 h 666384"/>
              <a:gd name="csX20" fmla="*/ 8863766 w 9196958"/>
              <a:gd name="csY20" fmla="*/ 499788 h 666384"/>
              <a:gd name="csX21" fmla="*/ 8095573 w 9196958"/>
              <a:gd name="csY21" fmla="*/ 499788 h 666384"/>
              <a:gd name="csX22" fmla="*/ 7770568 w 9196958"/>
              <a:gd name="csY22" fmla="*/ 499788 h 666384"/>
              <a:gd name="csX23" fmla="*/ 7445563 w 9196958"/>
              <a:gd name="csY23" fmla="*/ 499788 h 666384"/>
              <a:gd name="csX24" fmla="*/ 6854646 w 9196958"/>
              <a:gd name="csY24" fmla="*/ 499788 h 666384"/>
              <a:gd name="csX25" fmla="*/ 6352366 w 9196958"/>
              <a:gd name="csY25" fmla="*/ 499788 h 666384"/>
              <a:gd name="csX26" fmla="*/ 5761448 w 9196958"/>
              <a:gd name="csY26" fmla="*/ 499788 h 666384"/>
              <a:gd name="csX27" fmla="*/ 4993255 w 9196958"/>
              <a:gd name="csY27" fmla="*/ 499788 h 666384"/>
              <a:gd name="csX28" fmla="*/ 4402337 w 9196958"/>
              <a:gd name="csY28" fmla="*/ 499788 h 666384"/>
              <a:gd name="csX29" fmla="*/ 3722782 w 9196958"/>
              <a:gd name="csY29" fmla="*/ 499788 h 666384"/>
              <a:gd name="csX30" fmla="*/ 3043226 w 9196958"/>
              <a:gd name="csY30" fmla="*/ 499788 h 666384"/>
              <a:gd name="csX31" fmla="*/ 2540946 w 9196958"/>
              <a:gd name="csY31" fmla="*/ 499788 h 666384"/>
              <a:gd name="csX32" fmla="*/ 1861391 w 9196958"/>
              <a:gd name="csY32" fmla="*/ 499788 h 666384"/>
              <a:gd name="csX33" fmla="*/ 1536386 w 9196958"/>
              <a:gd name="csY33" fmla="*/ 499788 h 666384"/>
              <a:gd name="csX34" fmla="*/ 945468 w 9196958"/>
              <a:gd name="csY34" fmla="*/ 499788 h 666384"/>
              <a:gd name="csX35" fmla="*/ 0 w 9196958"/>
              <a:gd name="csY35" fmla="*/ 499788 h 666384"/>
              <a:gd name="csX36" fmla="*/ 0 w 9196958"/>
              <a:gd name="csY36" fmla="*/ 166596 h 6663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196958" h="666384" fill="none" extrusionOk="0">
                <a:moveTo>
                  <a:pt x="0" y="166596"/>
                </a:moveTo>
                <a:cubicBezTo>
                  <a:pt x="127269" y="108345"/>
                  <a:pt x="363263" y="169956"/>
                  <a:pt x="502280" y="166596"/>
                </a:cubicBezTo>
                <a:cubicBezTo>
                  <a:pt x="641297" y="163236"/>
                  <a:pt x="736782" y="171197"/>
                  <a:pt x="827285" y="166596"/>
                </a:cubicBezTo>
                <a:cubicBezTo>
                  <a:pt x="917788" y="161995"/>
                  <a:pt x="1078065" y="186808"/>
                  <a:pt x="1152290" y="166596"/>
                </a:cubicBezTo>
                <a:cubicBezTo>
                  <a:pt x="1226516" y="146384"/>
                  <a:pt x="1660959" y="203623"/>
                  <a:pt x="1920483" y="166596"/>
                </a:cubicBezTo>
                <a:cubicBezTo>
                  <a:pt x="2180007" y="129569"/>
                  <a:pt x="2475077" y="213925"/>
                  <a:pt x="2688676" y="166596"/>
                </a:cubicBezTo>
                <a:cubicBezTo>
                  <a:pt x="2902275" y="119267"/>
                  <a:pt x="2963738" y="206011"/>
                  <a:pt x="3102318" y="166596"/>
                </a:cubicBezTo>
                <a:cubicBezTo>
                  <a:pt x="3240898" y="127181"/>
                  <a:pt x="3596450" y="214052"/>
                  <a:pt x="3870511" y="166596"/>
                </a:cubicBezTo>
                <a:cubicBezTo>
                  <a:pt x="4144572" y="119140"/>
                  <a:pt x="4073472" y="179090"/>
                  <a:pt x="4195516" y="166596"/>
                </a:cubicBezTo>
                <a:cubicBezTo>
                  <a:pt x="4317560" y="154102"/>
                  <a:pt x="4430961" y="195333"/>
                  <a:pt x="4520521" y="166596"/>
                </a:cubicBezTo>
                <a:cubicBezTo>
                  <a:pt x="4610081" y="137859"/>
                  <a:pt x="4904239" y="195035"/>
                  <a:pt x="5111438" y="166596"/>
                </a:cubicBezTo>
                <a:cubicBezTo>
                  <a:pt x="5318637" y="138157"/>
                  <a:pt x="5411006" y="230174"/>
                  <a:pt x="5702356" y="166596"/>
                </a:cubicBezTo>
                <a:cubicBezTo>
                  <a:pt x="5993706" y="103018"/>
                  <a:pt x="6072516" y="194746"/>
                  <a:pt x="6381912" y="166596"/>
                </a:cubicBezTo>
                <a:cubicBezTo>
                  <a:pt x="6691308" y="138446"/>
                  <a:pt x="6650694" y="172681"/>
                  <a:pt x="6884192" y="166596"/>
                </a:cubicBezTo>
                <a:cubicBezTo>
                  <a:pt x="7117690" y="160511"/>
                  <a:pt x="7341219" y="236024"/>
                  <a:pt x="7563747" y="166596"/>
                </a:cubicBezTo>
                <a:cubicBezTo>
                  <a:pt x="7786275" y="97168"/>
                  <a:pt x="7899104" y="168038"/>
                  <a:pt x="8066027" y="166596"/>
                </a:cubicBezTo>
                <a:cubicBezTo>
                  <a:pt x="8232950" y="165154"/>
                  <a:pt x="8480824" y="183136"/>
                  <a:pt x="8863766" y="166596"/>
                </a:cubicBezTo>
                <a:cubicBezTo>
                  <a:pt x="8851974" y="92518"/>
                  <a:pt x="8883020" y="55714"/>
                  <a:pt x="8863766" y="0"/>
                </a:cubicBezTo>
                <a:cubicBezTo>
                  <a:pt x="8941688" y="66931"/>
                  <a:pt x="9047186" y="240122"/>
                  <a:pt x="9196958" y="333192"/>
                </a:cubicBezTo>
                <a:cubicBezTo>
                  <a:pt x="9098775" y="502961"/>
                  <a:pt x="8942507" y="529081"/>
                  <a:pt x="8863766" y="666384"/>
                </a:cubicBezTo>
                <a:cubicBezTo>
                  <a:pt x="8849146" y="589242"/>
                  <a:pt x="8865364" y="564009"/>
                  <a:pt x="8863766" y="499788"/>
                </a:cubicBezTo>
                <a:cubicBezTo>
                  <a:pt x="8597169" y="546139"/>
                  <a:pt x="8293534" y="440190"/>
                  <a:pt x="8095573" y="499788"/>
                </a:cubicBezTo>
                <a:cubicBezTo>
                  <a:pt x="7897612" y="559386"/>
                  <a:pt x="7888454" y="476173"/>
                  <a:pt x="7770568" y="499788"/>
                </a:cubicBezTo>
                <a:cubicBezTo>
                  <a:pt x="7652683" y="523403"/>
                  <a:pt x="7562689" y="495704"/>
                  <a:pt x="7445563" y="499788"/>
                </a:cubicBezTo>
                <a:cubicBezTo>
                  <a:pt x="7328437" y="503872"/>
                  <a:pt x="7131107" y="472432"/>
                  <a:pt x="6854646" y="499788"/>
                </a:cubicBezTo>
                <a:cubicBezTo>
                  <a:pt x="6578185" y="527144"/>
                  <a:pt x="6576502" y="452101"/>
                  <a:pt x="6352366" y="499788"/>
                </a:cubicBezTo>
                <a:cubicBezTo>
                  <a:pt x="6128230" y="547475"/>
                  <a:pt x="5929304" y="433755"/>
                  <a:pt x="5761448" y="499788"/>
                </a:cubicBezTo>
                <a:cubicBezTo>
                  <a:pt x="5593592" y="565821"/>
                  <a:pt x="5373594" y="469894"/>
                  <a:pt x="4993255" y="499788"/>
                </a:cubicBezTo>
                <a:cubicBezTo>
                  <a:pt x="4612916" y="529682"/>
                  <a:pt x="4522571" y="438380"/>
                  <a:pt x="4402337" y="499788"/>
                </a:cubicBezTo>
                <a:cubicBezTo>
                  <a:pt x="4282103" y="561196"/>
                  <a:pt x="3888494" y="421534"/>
                  <a:pt x="3722782" y="499788"/>
                </a:cubicBezTo>
                <a:cubicBezTo>
                  <a:pt x="3557071" y="578042"/>
                  <a:pt x="3302905" y="450289"/>
                  <a:pt x="3043226" y="499788"/>
                </a:cubicBezTo>
                <a:cubicBezTo>
                  <a:pt x="2783547" y="549287"/>
                  <a:pt x="2661330" y="469481"/>
                  <a:pt x="2540946" y="499788"/>
                </a:cubicBezTo>
                <a:cubicBezTo>
                  <a:pt x="2420562" y="530095"/>
                  <a:pt x="2100499" y="493865"/>
                  <a:pt x="1861391" y="499788"/>
                </a:cubicBezTo>
                <a:cubicBezTo>
                  <a:pt x="1622284" y="505711"/>
                  <a:pt x="1665773" y="465934"/>
                  <a:pt x="1536386" y="499788"/>
                </a:cubicBezTo>
                <a:cubicBezTo>
                  <a:pt x="1407000" y="533642"/>
                  <a:pt x="1198628" y="463170"/>
                  <a:pt x="945468" y="499788"/>
                </a:cubicBezTo>
                <a:cubicBezTo>
                  <a:pt x="692308" y="536406"/>
                  <a:pt x="271550" y="409138"/>
                  <a:pt x="0" y="499788"/>
                </a:cubicBezTo>
                <a:cubicBezTo>
                  <a:pt x="-35356" y="372588"/>
                  <a:pt x="2098" y="313135"/>
                  <a:pt x="0" y="166596"/>
                </a:cubicBezTo>
                <a:close/>
              </a:path>
              <a:path w="9196958" h="666384" stroke="0" extrusionOk="0">
                <a:moveTo>
                  <a:pt x="0" y="166596"/>
                </a:moveTo>
                <a:cubicBezTo>
                  <a:pt x="113382" y="138001"/>
                  <a:pt x="219434" y="209598"/>
                  <a:pt x="413642" y="166596"/>
                </a:cubicBezTo>
                <a:cubicBezTo>
                  <a:pt x="607850" y="123594"/>
                  <a:pt x="868925" y="207043"/>
                  <a:pt x="1093198" y="166596"/>
                </a:cubicBezTo>
                <a:cubicBezTo>
                  <a:pt x="1317471" y="126149"/>
                  <a:pt x="1590767" y="230350"/>
                  <a:pt x="1861391" y="166596"/>
                </a:cubicBezTo>
                <a:cubicBezTo>
                  <a:pt x="2132015" y="102842"/>
                  <a:pt x="2243643" y="200560"/>
                  <a:pt x="2363671" y="166596"/>
                </a:cubicBezTo>
                <a:cubicBezTo>
                  <a:pt x="2483699" y="132632"/>
                  <a:pt x="2631439" y="185140"/>
                  <a:pt x="2777313" y="166596"/>
                </a:cubicBezTo>
                <a:cubicBezTo>
                  <a:pt x="2923187" y="148052"/>
                  <a:pt x="2991269" y="177083"/>
                  <a:pt x="3190956" y="166596"/>
                </a:cubicBezTo>
                <a:cubicBezTo>
                  <a:pt x="3390643" y="156109"/>
                  <a:pt x="3565913" y="205578"/>
                  <a:pt x="3781873" y="166596"/>
                </a:cubicBezTo>
                <a:cubicBezTo>
                  <a:pt x="3997833" y="127614"/>
                  <a:pt x="4268702" y="189404"/>
                  <a:pt x="4461429" y="166596"/>
                </a:cubicBezTo>
                <a:cubicBezTo>
                  <a:pt x="4654156" y="143788"/>
                  <a:pt x="5073664" y="254361"/>
                  <a:pt x="5229622" y="166596"/>
                </a:cubicBezTo>
                <a:cubicBezTo>
                  <a:pt x="5385580" y="78831"/>
                  <a:pt x="5571252" y="218699"/>
                  <a:pt x="5731902" y="166596"/>
                </a:cubicBezTo>
                <a:cubicBezTo>
                  <a:pt x="5892552" y="114493"/>
                  <a:pt x="5944938" y="201697"/>
                  <a:pt x="6145544" y="166596"/>
                </a:cubicBezTo>
                <a:cubicBezTo>
                  <a:pt x="6346150" y="131495"/>
                  <a:pt x="6504204" y="240514"/>
                  <a:pt x="6825100" y="166596"/>
                </a:cubicBezTo>
                <a:cubicBezTo>
                  <a:pt x="7145996" y="92678"/>
                  <a:pt x="7289565" y="206723"/>
                  <a:pt x="7504655" y="166596"/>
                </a:cubicBezTo>
                <a:cubicBezTo>
                  <a:pt x="7719745" y="126469"/>
                  <a:pt x="7810226" y="226855"/>
                  <a:pt x="8006935" y="166596"/>
                </a:cubicBezTo>
                <a:cubicBezTo>
                  <a:pt x="8203644" y="106337"/>
                  <a:pt x="8572367" y="199180"/>
                  <a:pt x="8863766" y="166596"/>
                </a:cubicBezTo>
                <a:cubicBezTo>
                  <a:pt x="8863116" y="132493"/>
                  <a:pt x="8881005" y="71596"/>
                  <a:pt x="8863766" y="0"/>
                </a:cubicBezTo>
                <a:cubicBezTo>
                  <a:pt x="9039306" y="150206"/>
                  <a:pt x="9002435" y="209517"/>
                  <a:pt x="9196958" y="333192"/>
                </a:cubicBezTo>
                <a:cubicBezTo>
                  <a:pt x="9105815" y="466716"/>
                  <a:pt x="8977218" y="534309"/>
                  <a:pt x="8863766" y="666384"/>
                </a:cubicBezTo>
                <a:cubicBezTo>
                  <a:pt x="8855558" y="612941"/>
                  <a:pt x="8871915" y="537599"/>
                  <a:pt x="8863766" y="499788"/>
                </a:cubicBezTo>
                <a:cubicBezTo>
                  <a:pt x="8769778" y="525416"/>
                  <a:pt x="8628087" y="462315"/>
                  <a:pt x="8538761" y="499788"/>
                </a:cubicBezTo>
                <a:cubicBezTo>
                  <a:pt x="8449435" y="537261"/>
                  <a:pt x="8180014" y="474334"/>
                  <a:pt x="7947844" y="499788"/>
                </a:cubicBezTo>
                <a:cubicBezTo>
                  <a:pt x="7715674" y="525242"/>
                  <a:pt x="7517465" y="461767"/>
                  <a:pt x="7356926" y="499788"/>
                </a:cubicBezTo>
                <a:cubicBezTo>
                  <a:pt x="7196387" y="537809"/>
                  <a:pt x="7166546" y="495083"/>
                  <a:pt x="7031921" y="499788"/>
                </a:cubicBezTo>
                <a:cubicBezTo>
                  <a:pt x="6897296" y="504493"/>
                  <a:pt x="6424088" y="423552"/>
                  <a:pt x="6263728" y="499788"/>
                </a:cubicBezTo>
                <a:cubicBezTo>
                  <a:pt x="6103368" y="576024"/>
                  <a:pt x="5891526" y="437732"/>
                  <a:pt x="5672810" y="499788"/>
                </a:cubicBezTo>
                <a:cubicBezTo>
                  <a:pt x="5454094" y="561844"/>
                  <a:pt x="5352230" y="455180"/>
                  <a:pt x="5259168" y="499788"/>
                </a:cubicBezTo>
                <a:cubicBezTo>
                  <a:pt x="5166106" y="544396"/>
                  <a:pt x="4965518" y="465316"/>
                  <a:pt x="4845525" y="499788"/>
                </a:cubicBezTo>
                <a:cubicBezTo>
                  <a:pt x="4725532" y="534260"/>
                  <a:pt x="4322482" y="452661"/>
                  <a:pt x="4165970" y="499788"/>
                </a:cubicBezTo>
                <a:cubicBezTo>
                  <a:pt x="4009459" y="546915"/>
                  <a:pt x="3664699" y="443629"/>
                  <a:pt x="3397777" y="499788"/>
                </a:cubicBezTo>
                <a:cubicBezTo>
                  <a:pt x="3130855" y="555947"/>
                  <a:pt x="2948192" y="475064"/>
                  <a:pt x="2718222" y="499788"/>
                </a:cubicBezTo>
                <a:cubicBezTo>
                  <a:pt x="2488253" y="524512"/>
                  <a:pt x="2223711" y="428677"/>
                  <a:pt x="1950029" y="499788"/>
                </a:cubicBezTo>
                <a:cubicBezTo>
                  <a:pt x="1676347" y="570899"/>
                  <a:pt x="1635844" y="469858"/>
                  <a:pt x="1447748" y="499788"/>
                </a:cubicBezTo>
                <a:cubicBezTo>
                  <a:pt x="1259652" y="529718"/>
                  <a:pt x="1220035" y="491853"/>
                  <a:pt x="1122744" y="499788"/>
                </a:cubicBezTo>
                <a:cubicBezTo>
                  <a:pt x="1025453" y="507723"/>
                  <a:pt x="450914" y="438571"/>
                  <a:pt x="0" y="499788"/>
                </a:cubicBezTo>
                <a:cubicBezTo>
                  <a:pt x="-20249" y="359629"/>
                  <a:pt x="709" y="245168"/>
                  <a:pt x="0" y="166596"/>
                </a:cubicBezTo>
                <a:close/>
              </a:path>
            </a:pathLst>
          </a:custGeom>
          <a:ln>
            <a:extLst>
              <a:ext uri="{C807C97D-BFC1-408E-A445-0C87EB9F89A2}">
                <ask:lineSketchStyleProps xmlns:ask="http://schemas.microsoft.com/office/drawing/2018/sketchyshapes" sd="3621875395">
                  <a:prstGeom prst="rightArrow">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F4DAAE4-6C0B-44D6-E6CA-C2BD24DE3994}"/>
              </a:ext>
            </a:extLst>
          </p:cNvPr>
          <p:cNvSpPr/>
          <p:nvPr/>
        </p:nvSpPr>
        <p:spPr>
          <a:xfrm>
            <a:off x="7838955" y="4222513"/>
            <a:ext cx="3824961" cy="1490721"/>
          </a:xfrm>
          <a:custGeom>
            <a:avLst/>
            <a:gdLst>
              <a:gd name="csX0" fmla="*/ 0 w 3824961"/>
              <a:gd name="csY0" fmla="*/ 248458 h 1490721"/>
              <a:gd name="csX1" fmla="*/ 248458 w 3824961"/>
              <a:gd name="csY1" fmla="*/ 0 h 1490721"/>
              <a:gd name="csX2" fmla="*/ 769852 w 3824961"/>
              <a:gd name="csY2" fmla="*/ 0 h 1490721"/>
              <a:gd name="csX3" fmla="*/ 1391087 w 3824961"/>
              <a:gd name="csY3" fmla="*/ 0 h 1490721"/>
              <a:gd name="csX4" fmla="*/ 1912480 w 3824961"/>
              <a:gd name="csY4" fmla="*/ 0 h 1490721"/>
              <a:gd name="csX5" fmla="*/ 2367313 w 3824961"/>
              <a:gd name="csY5" fmla="*/ 0 h 1490721"/>
              <a:gd name="csX6" fmla="*/ 2822146 w 3824961"/>
              <a:gd name="csY6" fmla="*/ 0 h 1490721"/>
              <a:gd name="csX7" fmla="*/ 3576503 w 3824961"/>
              <a:gd name="csY7" fmla="*/ 0 h 1490721"/>
              <a:gd name="csX8" fmla="*/ 3824961 w 3824961"/>
              <a:gd name="csY8" fmla="*/ 248458 h 1490721"/>
              <a:gd name="csX9" fmla="*/ 3824961 w 3824961"/>
              <a:gd name="csY9" fmla="*/ 745361 h 1490721"/>
              <a:gd name="csX10" fmla="*/ 3824961 w 3824961"/>
              <a:gd name="csY10" fmla="*/ 1242263 h 1490721"/>
              <a:gd name="csX11" fmla="*/ 3576503 w 3824961"/>
              <a:gd name="csY11" fmla="*/ 1490721 h 1490721"/>
              <a:gd name="csX12" fmla="*/ 3055109 w 3824961"/>
              <a:gd name="csY12" fmla="*/ 1490721 h 1490721"/>
              <a:gd name="csX13" fmla="*/ 2433874 w 3824961"/>
              <a:gd name="csY13" fmla="*/ 1490721 h 1490721"/>
              <a:gd name="csX14" fmla="*/ 1812639 w 3824961"/>
              <a:gd name="csY14" fmla="*/ 1490721 h 1490721"/>
              <a:gd name="csX15" fmla="*/ 1224685 w 3824961"/>
              <a:gd name="csY15" fmla="*/ 1490721 h 1490721"/>
              <a:gd name="csX16" fmla="*/ 248458 w 3824961"/>
              <a:gd name="csY16" fmla="*/ 1490721 h 1490721"/>
              <a:gd name="csX17" fmla="*/ 0 w 3824961"/>
              <a:gd name="csY17" fmla="*/ 1242263 h 1490721"/>
              <a:gd name="csX18" fmla="*/ 0 w 3824961"/>
              <a:gd name="csY18" fmla="*/ 765237 h 1490721"/>
              <a:gd name="csX19" fmla="*/ 0 w 3824961"/>
              <a:gd name="csY19" fmla="*/ 248458 h 14907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3824961" h="1490721" fill="none" extrusionOk="0">
                <a:moveTo>
                  <a:pt x="0" y="248458"/>
                </a:moveTo>
                <a:cubicBezTo>
                  <a:pt x="7749" y="73752"/>
                  <a:pt x="138305" y="-4455"/>
                  <a:pt x="248458" y="0"/>
                </a:cubicBezTo>
                <a:cubicBezTo>
                  <a:pt x="434095" y="-38423"/>
                  <a:pt x="589844" y="39670"/>
                  <a:pt x="769852" y="0"/>
                </a:cubicBezTo>
                <a:cubicBezTo>
                  <a:pt x="949860" y="-39670"/>
                  <a:pt x="1090538" y="50313"/>
                  <a:pt x="1391087" y="0"/>
                </a:cubicBezTo>
                <a:cubicBezTo>
                  <a:pt x="1691637" y="-50313"/>
                  <a:pt x="1693311" y="60323"/>
                  <a:pt x="1912480" y="0"/>
                </a:cubicBezTo>
                <a:cubicBezTo>
                  <a:pt x="2131649" y="-60323"/>
                  <a:pt x="2193640" y="49664"/>
                  <a:pt x="2367313" y="0"/>
                </a:cubicBezTo>
                <a:cubicBezTo>
                  <a:pt x="2540986" y="-49664"/>
                  <a:pt x="2606660" y="22344"/>
                  <a:pt x="2822146" y="0"/>
                </a:cubicBezTo>
                <a:cubicBezTo>
                  <a:pt x="3037632" y="-22344"/>
                  <a:pt x="3247127" y="38110"/>
                  <a:pt x="3576503" y="0"/>
                </a:cubicBezTo>
                <a:cubicBezTo>
                  <a:pt x="3722380" y="4419"/>
                  <a:pt x="3831957" y="89447"/>
                  <a:pt x="3824961" y="248458"/>
                </a:cubicBezTo>
                <a:cubicBezTo>
                  <a:pt x="3854057" y="471646"/>
                  <a:pt x="3804426" y="601804"/>
                  <a:pt x="3824961" y="745361"/>
                </a:cubicBezTo>
                <a:cubicBezTo>
                  <a:pt x="3845496" y="888918"/>
                  <a:pt x="3815833" y="1002616"/>
                  <a:pt x="3824961" y="1242263"/>
                </a:cubicBezTo>
                <a:cubicBezTo>
                  <a:pt x="3840372" y="1370748"/>
                  <a:pt x="3686946" y="1506042"/>
                  <a:pt x="3576503" y="1490721"/>
                </a:cubicBezTo>
                <a:cubicBezTo>
                  <a:pt x="3404948" y="1508308"/>
                  <a:pt x="3192228" y="1485709"/>
                  <a:pt x="3055109" y="1490721"/>
                </a:cubicBezTo>
                <a:cubicBezTo>
                  <a:pt x="2917990" y="1495733"/>
                  <a:pt x="2692537" y="1448031"/>
                  <a:pt x="2433874" y="1490721"/>
                </a:cubicBezTo>
                <a:cubicBezTo>
                  <a:pt x="2175212" y="1533411"/>
                  <a:pt x="2103777" y="1416634"/>
                  <a:pt x="1812639" y="1490721"/>
                </a:cubicBezTo>
                <a:cubicBezTo>
                  <a:pt x="1521501" y="1564808"/>
                  <a:pt x="1433379" y="1472912"/>
                  <a:pt x="1224685" y="1490721"/>
                </a:cubicBezTo>
                <a:cubicBezTo>
                  <a:pt x="1015991" y="1508530"/>
                  <a:pt x="632638" y="1472198"/>
                  <a:pt x="248458" y="1490721"/>
                </a:cubicBezTo>
                <a:cubicBezTo>
                  <a:pt x="112044" y="1482245"/>
                  <a:pt x="-15218" y="1355839"/>
                  <a:pt x="0" y="1242263"/>
                </a:cubicBezTo>
                <a:cubicBezTo>
                  <a:pt x="-43333" y="1104025"/>
                  <a:pt x="56582" y="969088"/>
                  <a:pt x="0" y="765237"/>
                </a:cubicBezTo>
                <a:cubicBezTo>
                  <a:pt x="-56582" y="561386"/>
                  <a:pt x="55180" y="466305"/>
                  <a:pt x="0" y="248458"/>
                </a:cubicBezTo>
                <a:close/>
              </a:path>
              <a:path w="3824961" h="1490721" stroke="0" extrusionOk="0">
                <a:moveTo>
                  <a:pt x="0" y="248458"/>
                </a:moveTo>
                <a:cubicBezTo>
                  <a:pt x="-32420" y="127885"/>
                  <a:pt x="133152" y="20912"/>
                  <a:pt x="248458" y="0"/>
                </a:cubicBezTo>
                <a:cubicBezTo>
                  <a:pt x="493957" y="-25272"/>
                  <a:pt x="640165" y="6714"/>
                  <a:pt x="769852" y="0"/>
                </a:cubicBezTo>
                <a:cubicBezTo>
                  <a:pt x="899539" y="-6714"/>
                  <a:pt x="1183046" y="39402"/>
                  <a:pt x="1357806" y="0"/>
                </a:cubicBezTo>
                <a:cubicBezTo>
                  <a:pt x="1532566" y="-39402"/>
                  <a:pt x="1659480" y="43251"/>
                  <a:pt x="1845920" y="0"/>
                </a:cubicBezTo>
                <a:cubicBezTo>
                  <a:pt x="2032360" y="-43251"/>
                  <a:pt x="2099204" y="13447"/>
                  <a:pt x="2334033" y="0"/>
                </a:cubicBezTo>
                <a:cubicBezTo>
                  <a:pt x="2568862" y="-13447"/>
                  <a:pt x="2605111" y="42757"/>
                  <a:pt x="2788866" y="0"/>
                </a:cubicBezTo>
                <a:cubicBezTo>
                  <a:pt x="2972621" y="-42757"/>
                  <a:pt x="3343851" y="26985"/>
                  <a:pt x="3576503" y="0"/>
                </a:cubicBezTo>
                <a:cubicBezTo>
                  <a:pt x="3732597" y="61"/>
                  <a:pt x="3815107" y="91747"/>
                  <a:pt x="3824961" y="248458"/>
                </a:cubicBezTo>
                <a:cubicBezTo>
                  <a:pt x="3846306" y="368159"/>
                  <a:pt x="3794508" y="627340"/>
                  <a:pt x="3824961" y="745361"/>
                </a:cubicBezTo>
                <a:cubicBezTo>
                  <a:pt x="3855414" y="863382"/>
                  <a:pt x="3771957" y="1136638"/>
                  <a:pt x="3824961" y="1242263"/>
                </a:cubicBezTo>
                <a:cubicBezTo>
                  <a:pt x="3824596" y="1402252"/>
                  <a:pt x="3700700" y="1489592"/>
                  <a:pt x="3576503" y="1490721"/>
                </a:cubicBezTo>
                <a:cubicBezTo>
                  <a:pt x="3397050" y="1494214"/>
                  <a:pt x="3131600" y="1429240"/>
                  <a:pt x="2988548" y="1490721"/>
                </a:cubicBezTo>
                <a:cubicBezTo>
                  <a:pt x="2845496" y="1552202"/>
                  <a:pt x="2638014" y="1464939"/>
                  <a:pt x="2533716" y="1490721"/>
                </a:cubicBezTo>
                <a:cubicBezTo>
                  <a:pt x="2429418" y="1516503"/>
                  <a:pt x="2119067" y="1432468"/>
                  <a:pt x="1979041" y="1490721"/>
                </a:cubicBezTo>
                <a:cubicBezTo>
                  <a:pt x="1839016" y="1548974"/>
                  <a:pt x="1614784" y="1425998"/>
                  <a:pt x="1357806" y="1490721"/>
                </a:cubicBezTo>
                <a:cubicBezTo>
                  <a:pt x="1100829" y="1555444"/>
                  <a:pt x="1044798" y="1449246"/>
                  <a:pt x="902974" y="1490721"/>
                </a:cubicBezTo>
                <a:cubicBezTo>
                  <a:pt x="761150" y="1532196"/>
                  <a:pt x="435590" y="1416459"/>
                  <a:pt x="248458" y="1490721"/>
                </a:cubicBezTo>
                <a:cubicBezTo>
                  <a:pt x="126360" y="1489311"/>
                  <a:pt x="25491" y="1379858"/>
                  <a:pt x="0" y="1242263"/>
                </a:cubicBezTo>
                <a:cubicBezTo>
                  <a:pt x="-33520" y="1086224"/>
                  <a:pt x="11346" y="931641"/>
                  <a:pt x="0" y="745361"/>
                </a:cubicBezTo>
                <a:cubicBezTo>
                  <a:pt x="-11346" y="559081"/>
                  <a:pt x="40330" y="375559"/>
                  <a:pt x="0" y="248458"/>
                </a:cubicBezTo>
                <a:close/>
              </a:path>
            </a:pathLst>
          </a:custGeom>
          <a:solidFill>
            <a:schemeClr val="accent2">
              <a:lumMod val="60000"/>
              <a:lumOff val="40000"/>
            </a:schemeClr>
          </a:solidFill>
          <a:ln>
            <a:extLst>
              <a:ext uri="{C807C97D-BFC1-408E-A445-0C87EB9F89A2}">
                <ask:lineSketchStyleProps xmlns:ask="http://schemas.microsoft.com/office/drawing/2018/sketchyshapes" sd="1360054656">
                  <a:prstGeom prst="roundRect">
                    <a:avLst/>
                  </a:prstGeom>
                  <ask:type>
                    <ask:lineSketchScribble/>
                  </ask:type>
                </ask:lineSketchStyleProps>
              </a:ext>
            </a:extLst>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solidFill>
                  <a:schemeClr val="tx1"/>
                </a:solidFill>
              </a:rPr>
              <a:t>Threshold </a:t>
            </a:r>
            <a:r>
              <a:rPr lang="en-US" sz="2000" b="1">
                <a:solidFill>
                  <a:schemeClr val="tx1"/>
                </a:solidFill>
              </a:rPr>
              <a:t>Modified </a:t>
            </a:r>
            <a:r>
              <a:rPr lang="en-US" sz="2000">
                <a:solidFill>
                  <a:schemeClr val="tx1"/>
                </a:solidFill>
              </a:rPr>
              <a:t>FIPS 204</a:t>
            </a:r>
            <a:br>
              <a:rPr lang="en-US" sz="1200"/>
            </a:br>
            <a:r>
              <a:rPr lang="en-US" sz="1200">
                <a:solidFill>
                  <a:schemeClr val="tx1"/>
                </a:solidFill>
              </a:rPr>
              <a:t>(Noise addition, Message-independent sampling)</a:t>
            </a:r>
            <a:r>
              <a:rPr lang="en-US" sz="2000">
                <a:solidFill>
                  <a:schemeClr val="tx1"/>
                </a:solidFill>
              </a:rPr>
              <a:t>  </a:t>
            </a:r>
          </a:p>
          <a:p>
            <a:pPr algn="ctr"/>
            <a:r>
              <a:rPr lang="en-US">
                <a:solidFill>
                  <a:schemeClr val="tx1"/>
                </a:solidFill>
              </a:rPr>
              <a:t>-----------------------------</a:t>
            </a:r>
            <a:br>
              <a:rPr lang="en-US"/>
            </a:br>
            <a:r>
              <a:rPr lang="en-US" i="1">
                <a:solidFill>
                  <a:schemeClr val="tx1"/>
                </a:solidFill>
              </a:rPr>
              <a:t>Bienstock et al. [2]</a:t>
            </a:r>
            <a:br>
              <a:rPr lang="en-US" i="1"/>
            </a:br>
            <a:r>
              <a:rPr lang="en-US" i="1">
                <a:solidFill>
                  <a:schemeClr val="tx1"/>
                </a:solidFill>
              </a:rPr>
              <a:t>Dufka et al. [3]    Borin et al. [4]</a:t>
            </a:r>
            <a:endParaRPr lang="en-US" sz="1600" i="1">
              <a:solidFill>
                <a:schemeClr val="tx1"/>
              </a:solidFill>
            </a:endParaRPr>
          </a:p>
        </p:txBody>
      </p:sp>
      <p:sp>
        <p:nvSpPr>
          <p:cNvPr id="8" name="Rectangle: Rounded Corners 7">
            <a:extLst>
              <a:ext uri="{FF2B5EF4-FFF2-40B4-BE49-F238E27FC236}">
                <a16:creationId xmlns:a16="http://schemas.microsoft.com/office/drawing/2014/main" id="{BC26F469-F43C-2846-D665-E124C67B5DA9}"/>
              </a:ext>
            </a:extLst>
          </p:cNvPr>
          <p:cNvSpPr/>
          <p:nvPr/>
        </p:nvSpPr>
        <p:spPr>
          <a:xfrm>
            <a:off x="4508204" y="2308813"/>
            <a:ext cx="3385721" cy="1228298"/>
          </a:xfrm>
          <a:custGeom>
            <a:avLst/>
            <a:gdLst>
              <a:gd name="csX0" fmla="*/ 0 w 3385721"/>
              <a:gd name="csY0" fmla="*/ 204720 h 1228298"/>
              <a:gd name="csX1" fmla="*/ 204720 w 3385721"/>
              <a:gd name="csY1" fmla="*/ 0 h 1228298"/>
              <a:gd name="csX2" fmla="*/ 740451 w 3385721"/>
              <a:gd name="csY2" fmla="*/ 0 h 1228298"/>
              <a:gd name="csX3" fmla="*/ 1246418 w 3385721"/>
              <a:gd name="csY3" fmla="*/ 0 h 1228298"/>
              <a:gd name="csX4" fmla="*/ 1901200 w 3385721"/>
              <a:gd name="csY4" fmla="*/ 0 h 1228298"/>
              <a:gd name="csX5" fmla="*/ 2466694 w 3385721"/>
              <a:gd name="csY5" fmla="*/ 0 h 1228298"/>
              <a:gd name="csX6" fmla="*/ 3181001 w 3385721"/>
              <a:gd name="csY6" fmla="*/ 0 h 1228298"/>
              <a:gd name="csX7" fmla="*/ 3385721 w 3385721"/>
              <a:gd name="csY7" fmla="*/ 204720 h 1228298"/>
              <a:gd name="csX8" fmla="*/ 3385721 w 3385721"/>
              <a:gd name="csY8" fmla="*/ 589583 h 1228298"/>
              <a:gd name="csX9" fmla="*/ 3385721 w 3385721"/>
              <a:gd name="csY9" fmla="*/ 1023578 h 1228298"/>
              <a:gd name="csX10" fmla="*/ 3181001 w 3385721"/>
              <a:gd name="csY10" fmla="*/ 1228298 h 1228298"/>
              <a:gd name="csX11" fmla="*/ 2645270 w 3385721"/>
              <a:gd name="csY11" fmla="*/ 1228298 h 1228298"/>
              <a:gd name="csX12" fmla="*/ 2109540 w 3385721"/>
              <a:gd name="csY12" fmla="*/ 1228298 h 1228298"/>
              <a:gd name="csX13" fmla="*/ 1484521 w 3385721"/>
              <a:gd name="csY13" fmla="*/ 1228298 h 1228298"/>
              <a:gd name="csX14" fmla="*/ 829739 w 3385721"/>
              <a:gd name="csY14" fmla="*/ 1228298 h 1228298"/>
              <a:gd name="csX15" fmla="*/ 204720 w 3385721"/>
              <a:gd name="csY15" fmla="*/ 1228298 h 1228298"/>
              <a:gd name="csX16" fmla="*/ 0 w 3385721"/>
              <a:gd name="csY16" fmla="*/ 1023578 h 1228298"/>
              <a:gd name="csX17" fmla="*/ 0 w 3385721"/>
              <a:gd name="csY17" fmla="*/ 597772 h 1228298"/>
              <a:gd name="csX18" fmla="*/ 0 w 3385721"/>
              <a:gd name="csY18" fmla="*/ 204720 h 1228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385721" h="1228298" fill="none" extrusionOk="0">
                <a:moveTo>
                  <a:pt x="0" y="204720"/>
                </a:moveTo>
                <a:cubicBezTo>
                  <a:pt x="-14010" y="112370"/>
                  <a:pt x="77173" y="1225"/>
                  <a:pt x="204720" y="0"/>
                </a:cubicBezTo>
                <a:cubicBezTo>
                  <a:pt x="351288" y="-8968"/>
                  <a:pt x="486543" y="37171"/>
                  <a:pt x="740451" y="0"/>
                </a:cubicBezTo>
                <a:cubicBezTo>
                  <a:pt x="994359" y="-37171"/>
                  <a:pt x="1144315" y="31549"/>
                  <a:pt x="1246418" y="0"/>
                </a:cubicBezTo>
                <a:cubicBezTo>
                  <a:pt x="1348521" y="-31549"/>
                  <a:pt x="1770051" y="2195"/>
                  <a:pt x="1901200" y="0"/>
                </a:cubicBezTo>
                <a:cubicBezTo>
                  <a:pt x="2032349" y="-2195"/>
                  <a:pt x="2246129" y="67845"/>
                  <a:pt x="2466694" y="0"/>
                </a:cubicBezTo>
                <a:cubicBezTo>
                  <a:pt x="2687259" y="-67845"/>
                  <a:pt x="2847938" y="42049"/>
                  <a:pt x="3181001" y="0"/>
                </a:cubicBezTo>
                <a:cubicBezTo>
                  <a:pt x="3308320" y="-8667"/>
                  <a:pt x="3394926" y="87735"/>
                  <a:pt x="3385721" y="204720"/>
                </a:cubicBezTo>
                <a:cubicBezTo>
                  <a:pt x="3411881" y="369501"/>
                  <a:pt x="3357808" y="414427"/>
                  <a:pt x="3385721" y="589583"/>
                </a:cubicBezTo>
                <a:cubicBezTo>
                  <a:pt x="3413634" y="764739"/>
                  <a:pt x="3348317" y="858233"/>
                  <a:pt x="3385721" y="1023578"/>
                </a:cubicBezTo>
                <a:cubicBezTo>
                  <a:pt x="3384214" y="1143285"/>
                  <a:pt x="3298614" y="1244798"/>
                  <a:pt x="3181001" y="1228298"/>
                </a:cubicBezTo>
                <a:cubicBezTo>
                  <a:pt x="2922667" y="1284959"/>
                  <a:pt x="2769932" y="1195771"/>
                  <a:pt x="2645270" y="1228298"/>
                </a:cubicBezTo>
                <a:cubicBezTo>
                  <a:pt x="2520608" y="1260825"/>
                  <a:pt x="2226314" y="1222178"/>
                  <a:pt x="2109540" y="1228298"/>
                </a:cubicBezTo>
                <a:cubicBezTo>
                  <a:pt x="1992766" y="1234418"/>
                  <a:pt x="1730038" y="1192073"/>
                  <a:pt x="1484521" y="1228298"/>
                </a:cubicBezTo>
                <a:cubicBezTo>
                  <a:pt x="1239004" y="1264523"/>
                  <a:pt x="1115119" y="1155841"/>
                  <a:pt x="829739" y="1228298"/>
                </a:cubicBezTo>
                <a:cubicBezTo>
                  <a:pt x="544359" y="1300755"/>
                  <a:pt x="460579" y="1215307"/>
                  <a:pt x="204720" y="1228298"/>
                </a:cubicBezTo>
                <a:cubicBezTo>
                  <a:pt x="123646" y="1236523"/>
                  <a:pt x="25078" y="1141052"/>
                  <a:pt x="0" y="1023578"/>
                </a:cubicBezTo>
                <a:cubicBezTo>
                  <a:pt x="-2172" y="860862"/>
                  <a:pt x="17650" y="722145"/>
                  <a:pt x="0" y="597772"/>
                </a:cubicBezTo>
                <a:cubicBezTo>
                  <a:pt x="-17650" y="473399"/>
                  <a:pt x="20502" y="335417"/>
                  <a:pt x="0" y="204720"/>
                </a:cubicBezTo>
                <a:close/>
              </a:path>
              <a:path w="3385721" h="1228298" stroke="0" extrusionOk="0">
                <a:moveTo>
                  <a:pt x="0" y="204720"/>
                </a:moveTo>
                <a:cubicBezTo>
                  <a:pt x="-2063" y="100299"/>
                  <a:pt x="94717" y="1696"/>
                  <a:pt x="204720" y="0"/>
                </a:cubicBezTo>
                <a:cubicBezTo>
                  <a:pt x="348018" y="-58024"/>
                  <a:pt x="665766" y="55680"/>
                  <a:pt x="799976" y="0"/>
                </a:cubicBezTo>
                <a:cubicBezTo>
                  <a:pt x="934186" y="-55680"/>
                  <a:pt x="1311525" y="43439"/>
                  <a:pt x="1454758" y="0"/>
                </a:cubicBezTo>
                <a:cubicBezTo>
                  <a:pt x="1597991" y="-43439"/>
                  <a:pt x="1858476" y="64556"/>
                  <a:pt x="2020251" y="0"/>
                </a:cubicBezTo>
                <a:cubicBezTo>
                  <a:pt x="2182026" y="-64556"/>
                  <a:pt x="2380953" y="56332"/>
                  <a:pt x="2645270" y="0"/>
                </a:cubicBezTo>
                <a:cubicBezTo>
                  <a:pt x="2909587" y="-56332"/>
                  <a:pt x="2980654" y="30532"/>
                  <a:pt x="3181001" y="0"/>
                </a:cubicBezTo>
                <a:cubicBezTo>
                  <a:pt x="3296400" y="-22883"/>
                  <a:pt x="3398583" y="74226"/>
                  <a:pt x="3385721" y="204720"/>
                </a:cubicBezTo>
                <a:cubicBezTo>
                  <a:pt x="3426346" y="310260"/>
                  <a:pt x="3359323" y="502109"/>
                  <a:pt x="3385721" y="597772"/>
                </a:cubicBezTo>
                <a:cubicBezTo>
                  <a:pt x="3412119" y="693435"/>
                  <a:pt x="3357130" y="922691"/>
                  <a:pt x="3385721" y="1023578"/>
                </a:cubicBezTo>
                <a:cubicBezTo>
                  <a:pt x="3377779" y="1132155"/>
                  <a:pt x="3299345" y="1224804"/>
                  <a:pt x="3181001" y="1228298"/>
                </a:cubicBezTo>
                <a:cubicBezTo>
                  <a:pt x="3031533" y="1285739"/>
                  <a:pt x="2842169" y="1219073"/>
                  <a:pt x="2555982" y="1228298"/>
                </a:cubicBezTo>
                <a:cubicBezTo>
                  <a:pt x="2269795" y="1237523"/>
                  <a:pt x="2223839" y="1194102"/>
                  <a:pt x="1990489" y="1228298"/>
                </a:cubicBezTo>
                <a:cubicBezTo>
                  <a:pt x="1757139" y="1262494"/>
                  <a:pt x="1566668" y="1188229"/>
                  <a:pt x="1454758" y="1228298"/>
                </a:cubicBezTo>
                <a:cubicBezTo>
                  <a:pt x="1342848" y="1268367"/>
                  <a:pt x="1064756" y="1172922"/>
                  <a:pt x="889265" y="1228298"/>
                </a:cubicBezTo>
                <a:cubicBezTo>
                  <a:pt x="713774" y="1283674"/>
                  <a:pt x="408713" y="1161205"/>
                  <a:pt x="204720" y="1228298"/>
                </a:cubicBezTo>
                <a:cubicBezTo>
                  <a:pt x="70819" y="1219078"/>
                  <a:pt x="-15412" y="1135985"/>
                  <a:pt x="0" y="1023578"/>
                </a:cubicBezTo>
                <a:cubicBezTo>
                  <a:pt x="-30892" y="860692"/>
                  <a:pt x="38234" y="726496"/>
                  <a:pt x="0" y="597772"/>
                </a:cubicBezTo>
                <a:cubicBezTo>
                  <a:pt x="-38234" y="469048"/>
                  <a:pt x="32810" y="337604"/>
                  <a:pt x="0" y="20472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2237561942">
                  <a:prstGeom prst="roundRect">
                    <a:avLst/>
                  </a:prstGeom>
                  <ask:type>
                    <ask:lineSketchScribble/>
                  </ask:type>
                </ask:lineSketchStyleProps>
              </a:ext>
            </a:extLst>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rPr>
              <a:t>Threshold </a:t>
            </a:r>
            <a:r>
              <a:rPr lang="en-US" sz="2000" b="1" dirty="0">
                <a:solidFill>
                  <a:schemeClr val="tx1"/>
                </a:solidFill>
              </a:rPr>
              <a:t>non-NIST Post-quantum </a:t>
            </a:r>
            <a:r>
              <a:rPr lang="en-US" sz="2000" dirty="0">
                <a:solidFill>
                  <a:schemeClr val="tx1"/>
                </a:solidFill>
              </a:rPr>
              <a:t>Signatures </a:t>
            </a:r>
          </a:p>
          <a:p>
            <a:pPr algn="ctr"/>
            <a:r>
              <a:rPr lang="en-US" dirty="0">
                <a:solidFill>
                  <a:schemeClr val="tx1"/>
                </a:solidFill>
              </a:rPr>
              <a:t>(</a:t>
            </a:r>
            <a:r>
              <a:rPr lang="en-US" i="1" dirty="0">
                <a:solidFill>
                  <a:schemeClr val="tx1"/>
                </a:solidFill>
              </a:rPr>
              <a:t>e.g.,</a:t>
            </a:r>
            <a:r>
              <a:rPr lang="en-US" dirty="0">
                <a:solidFill>
                  <a:schemeClr val="tx1"/>
                </a:solidFill>
              </a:rPr>
              <a:t> </a:t>
            </a:r>
            <a:r>
              <a:rPr lang="en-US" i="1" dirty="0">
                <a:solidFill>
                  <a:schemeClr val="tx1"/>
                </a:solidFill>
              </a:rPr>
              <a:t>Ringtail</a:t>
            </a:r>
            <a:r>
              <a:rPr lang="en-US" dirty="0">
                <a:solidFill>
                  <a:schemeClr val="tx1"/>
                </a:solidFill>
              </a:rPr>
              <a:t> [1])</a:t>
            </a:r>
          </a:p>
        </p:txBody>
      </p:sp>
      <p:pic>
        <p:nvPicPr>
          <p:cNvPr id="3" name="Picture 2" descr="A close-up of a document&#10;&#10;AI-generated content may be incorrect.">
            <a:extLst>
              <a:ext uri="{FF2B5EF4-FFF2-40B4-BE49-F238E27FC236}">
                <a16:creationId xmlns:a16="http://schemas.microsoft.com/office/drawing/2014/main" id="{F5CD9F9F-2ABF-C9B6-0354-89FF939B0622}"/>
              </a:ext>
            </a:extLst>
          </p:cNvPr>
          <p:cNvPicPr>
            <a:picLocks noChangeAspect="1"/>
          </p:cNvPicPr>
          <p:nvPr/>
        </p:nvPicPr>
        <p:blipFill>
          <a:blip r:embed="rId3"/>
          <a:stretch>
            <a:fillRect/>
          </a:stretch>
        </p:blipFill>
        <p:spPr>
          <a:xfrm>
            <a:off x="271761" y="1725513"/>
            <a:ext cx="3573858" cy="1419057"/>
          </a:xfrm>
          <a:prstGeom prst="rect">
            <a:avLst/>
          </a:prstGeom>
        </p:spPr>
      </p:pic>
      <p:sp>
        <p:nvSpPr>
          <p:cNvPr id="6" name="TextBox 5">
            <a:extLst>
              <a:ext uri="{FF2B5EF4-FFF2-40B4-BE49-F238E27FC236}">
                <a16:creationId xmlns:a16="http://schemas.microsoft.com/office/drawing/2014/main" id="{6E470BE2-9E92-4D7C-29BD-9AB0796CD613}"/>
              </a:ext>
            </a:extLst>
          </p:cNvPr>
          <p:cNvSpPr txBox="1"/>
          <p:nvPr/>
        </p:nvSpPr>
        <p:spPr>
          <a:xfrm>
            <a:off x="0" y="6088559"/>
            <a:ext cx="1101362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rgbClr val="222222"/>
                </a:solidFill>
                <a:latin typeface="Arial"/>
                <a:ea typeface="Arial"/>
                <a:cs typeface="Arial"/>
              </a:rPr>
              <a:t>[1] Boschini, Cecilia, et al. "Ringtail: practical two-round threshold signatures from learning with errors." </a:t>
            </a:r>
            <a:r>
              <a:rPr lang="en-US" sz="1100" i="1">
                <a:solidFill>
                  <a:srgbClr val="222222"/>
                </a:solidFill>
                <a:latin typeface="Arial"/>
                <a:ea typeface="Arial"/>
                <a:cs typeface="Arial"/>
              </a:rPr>
              <a:t>2025 IEEE Symposium on Security and Privacy (SP)</a:t>
            </a:r>
            <a:r>
              <a:rPr lang="en-US" sz="1100">
                <a:solidFill>
                  <a:srgbClr val="222222"/>
                </a:solidFill>
                <a:latin typeface="Arial"/>
                <a:ea typeface="Arial"/>
                <a:cs typeface="Arial"/>
              </a:rPr>
              <a:t>. IEEE, 2025.</a:t>
            </a:r>
            <a:endParaRPr lang="en-US" sz="1100"/>
          </a:p>
          <a:p>
            <a:r>
              <a:rPr lang="en-US" sz="1100">
                <a:solidFill>
                  <a:srgbClr val="222222"/>
                </a:solidFill>
                <a:latin typeface="Arial"/>
                <a:ea typeface="Arial"/>
                <a:cs typeface="Arial"/>
              </a:rPr>
              <a:t>[2] </a:t>
            </a:r>
            <a:r>
              <a:rPr lang="en-US" sz="1000">
                <a:solidFill>
                  <a:srgbClr val="222222"/>
                </a:solidFill>
                <a:highlight>
                  <a:srgbClr val="FFFFFF"/>
                </a:highlight>
                <a:latin typeface="Arial"/>
                <a:ea typeface="Arial"/>
                <a:cs typeface="Arial"/>
              </a:rPr>
              <a:t>Bienstock, Alexander, et al. "</a:t>
            </a:r>
            <a:r>
              <a:rPr lang="en-US" sz="1000" err="1">
                <a:solidFill>
                  <a:srgbClr val="222222"/>
                </a:solidFill>
                <a:highlight>
                  <a:srgbClr val="FFFFFF"/>
                </a:highlight>
                <a:latin typeface="Arial"/>
                <a:ea typeface="Arial"/>
                <a:cs typeface="Arial"/>
              </a:rPr>
              <a:t>Quorus</a:t>
            </a:r>
            <a:r>
              <a:rPr lang="en-US" sz="1000">
                <a:solidFill>
                  <a:srgbClr val="222222"/>
                </a:solidFill>
                <a:highlight>
                  <a:srgbClr val="FFFFFF"/>
                </a:highlight>
                <a:latin typeface="Arial"/>
                <a:ea typeface="Arial"/>
                <a:cs typeface="Arial"/>
              </a:rPr>
              <a:t>: Efficient, scalable threshold ML-DSA signatures from MPC." </a:t>
            </a:r>
            <a:r>
              <a:rPr lang="en-US" sz="1000" i="1">
                <a:solidFill>
                  <a:srgbClr val="222222"/>
                </a:solidFill>
                <a:highlight>
                  <a:srgbClr val="FFFFFF"/>
                </a:highlight>
                <a:latin typeface="Arial"/>
                <a:ea typeface="Arial"/>
                <a:cs typeface="Arial"/>
              </a:rPr>
              <a:t>IACR </a:t>
            </a:r>
            <a:r>
              <a:rPr lang="en-US" sz="1000" i="1" err="1">
                <a:solidFill>
                  <a:srgbClr val="222222"/>
                </a:solidFill>
                <a:highlight>
                  <a:srgbClr val="FFFFFF"/>
                </a:highlight>
                <a:latin typeface="Arial"/>
                <a:ea typeface="Arial"/>
                <a:cs typeface="Arial"/>
              </a:rPr>
              <a:t>ePrint</a:t>
            </a:r>
            <a:r>
              <a:rPr lang="en-US" sz="1000">
                <a:solidFill>
                  <a:srgbClr val="222222"/>
                </a:solidFill>
                <a:highlight>
                  <a:srgbClr val="FFFFFF"/>
                </a:highlight>
                <a:latin typeface="Arial"/>
                <a:ea typeface="Arial"/>
                <a:cs typeface="Arial"/>
              </a:rPr>
              <a:t> 1163 (2025): 2025.</a:t>
            </a:r>
            <a:endParaRPr lang="en-US" sz="1100">
              <a:solidFill>
                <a:srgbClr val="222222"/>
              </a:solidFill>
              <a:latin typeface="Arial"/>
              <a:ea typeface="Arial"/>
              <a:cs typeface="Arial"/>
            </a:endParaRPr>
          </a:p>
          <a:p>
            <a:r>
              <a:rPr lang="en-US" sz="1100">
                <a:solidFill>
                  <a:srgbClr val="222222"/>
                </a:solidFill>
                <a:latin typeface="Arial"/>
                <a:ea typeface="Arial"/>
                <a:cs typeface="Arial"/>
              </a:rPr>
              <a:t>[3] Dufka, Antonín, et al. "</a:t>
            </a:r>
            <a:r>
              <a:rPr lang="en-US" sz="1100" err="1">
                <a:solidFill>
                  <a:srgbClr val="222222"/>
                </a:solidFill>
                <a:latin typeface="Arial"/>
                <a:ea typeface="Arial"/>
                <a:cs typeface="Arial"/>
              </a:rPr>
              <a:t>Trilithium</a:t>
            </a:r>
            <a:r>
              <a:rPr lang="en-US" sz="1100">
                <a:solidFill>
                  <a:srgbClr val="222222"/>
                </a:solidFill>
                <a:latin typeface="Arial"/>
                <a:ea typeface="Arial"/>
                <a:cs typeface="Arial"/>
              </a:rPr>
              <a:t>: Efficient and universally composable distributed ML-DSA signing." Cryptology </a:t>
            </a:r>
            <a:r>
              <a:rPr lang="en-US" sz="1100" err="1">
                <a:solidFill>
                  <a:srgbClr val="222222"/>
                </a:solidFill>
                <a:latin typeface="Arial"/>
                <a:ea typeface="Arial"/>
                <a:cs typeface="Arial"/>
              </a:rPr>
              <a:t>ePrint</a:t>
            </a:r>
            <a:r>
              <a:rPr lang="en-US" sz="1100">
                <a:solidFill>
                  <a:srgbClr val="222222"/>
                </a:solidFill>
                <a:latin typeface="Arial"/>
                <a:ea typeface="Arial"/>
                <a:cs typeface="Arial"/>
              </a:rPr>
              <a:t> Archive (2025).</a:t>
            </a:r>
            <a:endParaRPr lang="en-US"/>
          </a:p>
          <a:p>
            <a:r>
              <a:rPr lang="en-US" sz="1100">
                <a:solidFill>
                  <a:srgbClr val="222222"/>
                </a:solidFill>
                <a:latin typeface="Arial"/>
                <a:ea typeface="Arial"/>
                <a:cs typeface="Arial"/>
              </a:rPr>
              <a:t>[4] Borin, Giacomo, et al. "Threshold signatures reloaded: ML-DSA and enhanced raccoon with identifiable aborts." Cryptology </a:t>
            </a:r>
            <a:r>
              <a:rPr lang="en-US" sz="1100" err="1">
                <a:solidFill>
                  <a:srgbClr val="222222"/>
                </a:solidFill>
                <a:latin typeface="Arial"/>
                <a:ea typeface="Arial"/>
                <a:cs typeface="Arial"/>
              </a:rPr>
              <a:t>ePrint</a:t>
            </a:r>
            <a:r>
              <a:rPr lang="en-US" sz="1100">
                <a:solidFill>
                  <a:srgbClr val="222222"/>
                </a:solidFill>
                <a:latin typeface="Arial"/>
                <a:ea typeface="Arial"/>
                <a:cs typeface="Arial"/>
              </a:rPr>
              <a:t> Archive (2025).</a:t>
            </a:r>
            <a:endParaRPr lang="en-US"/>
          </a:p>
        </p:txBody>
      </p:sp>
      <p:sp>
        <p:nvSpPr>
          <p:cNvPr id="9" name="TextBox 8">
            <a:extLst>
              <a:ext uri="{FF2B5EF4-FFF2-40B4-BE49-F238E27FC236}">
                <a16:creationId xmlns:a16="http://schemas.microsoft.com/office/drawing/2014/main" id="{82EA04DF-934C-3A24-C146-F253BA7C2AF0}"/>
              </a:ext>
            </a:extLst>
          </p:cNvPr>
          <p:cNvSpPr txBox="1"/>
          <p:nvPr/>
        </p:nvSpPr>
        <p:spPr>
          <a:xfrm>
            <a:off x="4999585" y="1793824"/>
            <a:ext cx="2402958" cy="461665"/>
          </a:xfrm>
          <a:prstGeom prst="rect">
            <a:avLst/>
          </a:prstGeom>
          <a:noFill/>
        </p:spPr>
        <p:txBody>
          <a:bodyPr wrap="square" rtlCol="0">
            <a:spAutoFit/>
          </a:bodyPr>
          <a:lstStyle/>
          <a:p>
            <a:pPr algn="ctr"/>
            <a:r>
              <a:rPr lang="en-US" sz="2400" b="1">
                <a:solidFill>
                  <a:srgbClr val="FF0000"/>
                </a:solidFill>
              </a:rPr>
              <a:t>Non-Standard</a:t>
            </a:r>
          </a:p>
        </p:txBody>
      </p:sp>
      <p:sp>
        <p:nvSpPr>
          <p:cNvPr id="11" name="Rectangle: Rounded Corners 6">
            <a:extLst>
              <a:ext uri="{FF2B5EF4-FFF2-40B4-BE49-F238E27FC236}">
                <a16:creationId xmlns:a16="http://schemas.microsoft.com/office/drawing/2014/main" id="{A3092A3A-253F-537F-9705-C3183A223BCA}"/>
              </a:ext>
            </a:extLst>
          </p:cNvPr>
          <p:cNvSpPr/>
          <p:nvPr/>
        </p:nvSpPr>
        <p:spPr>
          <a:xfrm>
            <a:off x="528085" y="3368534"/>
            <a:ext cx="3019788" cy="1077003"/>
          </a:xfrm>
          <a:custGeom>
            <a:avLst/>
            <a:gdLst>
              <a:gd name="csX0" fmla="*/ 0 w 3019788"/>
              <a:gd name="csY0" fmla="*/ 179504 h 1077003"/>
              <a:gd name="csX1" fmla="*/ 179504 w 3019788"/>
              <a:gd name="csY1" fmla="*/ 0 h 1077003"/>
              <a:gd name="csX2" fmla="*/ 685052 w 3019788"/>
              <a:gd name="csY2" fmla="*/ 0 h 1077003"/>
              <a:gd name="csX3" fmla="*/ 1217208 w 3019788"/>
              <a:gd name="csY3" fmla="*/ 0 h 1077003"/>
              <a:gd name="csX4" fmla="*/ 1722756 w 3019788"/>
              <a:gd name="csY4" fmla="*/ 0 h 1077003"/>
              <a:gd name="csX5" fmla="*/ 2308128 w 3019788"/>
              <a:gd name="csY5" fmla="*/ 0 h 1077003"/>
              <a:gd name="csX6" fmla="*/ 2840284 w 3019788"/>
              <a:gd name="csY6" fmla="*/ 0 h 1077003"/>
              <a:gd name="csX7" fmla="*/ 3019788 w 3019788"/>
              <a:gd name="csY7" fmla="*/ 179504 h 1077003"/>
              <a:gd name="csX8" fmla="*/ 3019788 w 3019788"/>
              <a:gd name="csY8" fmla="*/ 538502 h 1077003"/>
              <a:gd name="csX9" fmla="*/ 3019788 w 3019788"/>
              <a:gd name="csY9" fmla="*/ 897499 h 1077003"/>
              <a:gd name="csX10" fmla="*/ 2840284 w 3019788"/>
              <a:gd name="csY10" fmla="*/ 1077003 h 1077003"/>
              <a:gd name="csX11" fmla="*/ 2308128 w 3019788"/>
              <a:gd name="csY11" fmla="*/ 1077003 h 1077003"/>
              <a:gd name="csX12" fmla="*/ 1749364 w 3019788"/>
              <a:gd name="csY12" fmla="*/ 1077003 h 1077003"/>
              <a:gd name="csX13" fmla="*/ 1297032 w 3019788"/>
              <a:gd name="csY13" fmla="*/ 1077003 h 1077003"/>
              <a:gd name="csX14" fmla="*/ 818091 w 3019788"/>
              <a:gd name="csY14" fmla="*/ 1077003 h 1077003"/>
              <a:gd name="csX15" fmla="*/ 179504 w 3019788"/>
              <a:gd name="csY15" fmla="*/ 1077003 h 1077003"/>
              <a:gd name="csX16" fmla="*/ 0 w 3019788"/>
              <a:gd name="csY16" fmla="*/ 897499 h 1077003"/>
              <a:gd name="csX17" fmla="*/ 0 w 3019788"/>
              <a:gd name="csY17" fmla="*/ 545681 h 1077003"/>
              <a:gd name="csX18" fmla="*/ 0 w 3019788"/>
              <a:gd name="csY18" fmla="*/ 179504 h 10770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019788" h="1077003" fill="none" extrusionOk="0">
                <a:moveTo>
                  <a:pt x="0" y="179504"/>
                </a:moveTo>
                <a:cubicBezTo>
                  <a:pt x="-15441" y="60878"/>
                  <a:pt x="89935" y="-6432"/>
                  <a:pt x="179504" y="0"/>
                </a:cubicBezTo>
                <a:cubicBezTo>
                  <a:pt x="353275" y="-17549"/>
                  <a:pt x="479769" y="2069"/>
                  <a:pt x="685052" y="0"/>
                </a:cubicBezTo>
                <a:cubicBezTo>
                  <a:pt x="890335" y="-2069"/>
                  <a:pt x="1040754" y="62978"/>
                  <a:pt x="1217208" y="0"/>
                </a:cubicBezTo>
                <a:cubicBezTo>
                  <a:pt x="1393662" y="-62978"/>
                  <a:pt x="1567976" y="49665"/>
                  <a:pt x="1722756" y="0"/>
                </a:cubicBezTo>
                <a:cubicBezTo>
                  <a:pt x="1877536" y="-49665"/>
                  <a:pt x="2082242" y="58863"/>
                  <a:pt x="2308128" y="0"/>
                </a:cubicBezTo>
                <a:cubicBezTo>
                  <a:pt x="2534014" y="-58863"/>
                  <a:pt x="2664900" y="47120"/>
                  <a:pt x="2840284" y="0"/>
                </a:cubicBezTo>
                <a:cubicBezTo>
                  <a:pt x="2938935" y="4484"/>
                  <a:pt x="3038112" y="70013"/>
                  <a:pt x="3019788" y="179504"/>
                </a:cubicBezTo>
                <a:cubicBezTo>
                  <a:pt x="3028393" y="355442"/>
                  <a:pt x="3009369" y="366184"/>
                  <a:pt x="3019788" y="538502"/>
                </a:cubicBezTo>
                <a:cubicBezTo>
                  <a:pt x="3030207" y="710820"/>
                  <a:pt x="3016286" y="822995"/>
                  <a:pt x="3019788" y="897499"/>
                </a:cubicBezTo>
                <a:cubicBezTo>
                  <a:pt x="3001010" y="1012586"/>
                  <a:pt x="2928563" y="1085903"/>
                  <a:pt x="2840284" y="1077003"/>
                </a:cubicBezTo>
                <a:cubicBezTo>
                  <a:pt x="2650930" y="1115316"/>
                  <a:pt x="2559052" y="1043539"/>
                  <a:pt x="2308128" y="1077003"/>
                </a:cubicBezTo>
                <a:cubicBezTo>
                  <a:pt x="2057204" y="1110467"/>
                  <a:pt x="1963335" y="1035481"/>
                  <a:pt x="1749364" y="1077003"/>
                </a:cubicBezTo>
                <a:cubicBezTo>
                  <a:pt x="1535393" y="1118525"/>
                  <a:pt x="1412523" y="1027176"/>
                  <a:pt x="1297032" y="1077003"/>
                </a:cubicBezTo>
                <a:cubicBezTo>
                  <a:pt x="1181541" y="1126830"/>
                  <a:pt x="919792" y="1034309"/>
                  <a:pt x="818091" y="1077003"/>
                </a:cubicBezTo>
                <a:cubicBezTo>
                  <a:pt x="716390" y="1119697"/>
                  <a:pt x="373732" y="1067196"/>
                  <a:pt x="179504" y="1077003"/>
                </a:cubicBezTo>
                <a:cubicBezTo>
                  <a:pt x="61147" y="1094203"/>
                  <a:pt x="6305" y="990595"/>
                  <a:pt x="0" y="897499"/>
                </a:cubicBezTo>
                <a:cubicBezTo>
                  <a:pt x="-342" y="735033"/>
                  <a:pt x="9046" y="626651"/>
                  <a:pt x="0" y="545681"/>
                </a:cubicBezTo>
                <a:cubicBezTo>
                  <a:pt x="-9046" y="464711"/>
                  <a:pt x="40080" y="314639"/>
                  <a:pt x="0" y="179504"/>
                </a:cubicBezTo>
                <a:close/>
              </a:path>
              <a:path w="3019788" h="1077003" stroke="0" extrusionOk="0">
                <a:moveTo>
                  <a:pt x="0" y="179504"/>
                </a:moveTo>
                <a:cubicBezTo>
                  <a:pt x="-21962" y="91644"/>
                  <a:pt x="100309" y="19030"/>
                  <a:pt x="179504" y="0"/>
                </a:cubicBezTo>
                <a:cubicBezTo>
                  <a:pt x="376971" y="-12896"/>
                  <a:pt x="491111" y="42263"/>
                  <a:pt x="685052" y="0"/>
                </a:cubicBezTo>
                <a:cubicBezTo>
                  <a:pt x="878993" y="-42263"/>
                  <a:pt x="1115151" y="44956"/>
                  <a:pt x="1243816" y="0"/>
                </a:cubicBezTo>
                <a:cubicBezTo>
                  <a:pt x="1372481" y="-44956"/>
                  <a:pt x="1499758" y="45678"/>
                  <a:pt x="1722756" y="0"/>
                </a:cubicBezTo>
                <a:cubicBezTo>
                  <a:pt x="1945754" y="-45678"/>
                  <a:pt x="2069718" y="53551"/>
                  <a:pt x="2201697" y="0"/>
                </a:cubicBezTo>
                <a:cubicBezTo>
                  <a:pt x="2333676" y="-53551"/>
                  <a:pt x="2631156" y="54872"/>
                  <a:pt x="2840284" y="0"/>
                </a:cubicBezTo>
                <a:cubicBezTo>
                  <a:pt x="2936960" y="82"/>
                  <a:pt x="3032407" y="80937"/>
                  <a:pt x="3019788" y="179504"/>
                </a:cubicBezTo>
                <a:cubicBezTo>
                  <a:pt x="3053269" y="351087"/>
                  <a:pt x="2979386" y="399629"/>
                  <a:pt x="3019788" y="552861"/>
                </a:cubicBezTo>
                <a:cubicBezTo>
                  <a:pt x="3060190" y="706093"/>
                  <a:pt x="2989624" y="819510"/>
                  <a:pt x="3019788" y="897499"/>
                </a:cubicBezTo>
                <a:cubicBezTo>
                  <a:pt x="3005686" y="977939"/>
                  <a:pt x="2920756" y="1088945"/>
                  <a:pt x="2840284" y="1077003"/>
                </a:cubicBezTo>
                <a:cubicBezTo>
                  <a:pt x="2684161" y="1136526"/>
                  <a:pt x="2406489" y="1067982"/>
                  <a:pt x="2254912" y="1077003"/>
                </a:cubicBezTo>
                <a:cubicBezTo>
                  <a:pt x="2103335" y="1086024"/>
                  <a:pt x="2004898" y="1022998"/>
                  <a:pt x="1802580" y="1077003"/>
                </a:cubicBezTo>
                <a:cubicBezTo>
                  <a:pt x="1600262" y="1131008"/>
                  <a:pt x="1520778" y="1052618"/>
                  <a:pt x="1350247" y="1077003"/>
                </a:cubicBezTo>
                <a:cubicBezTo>
                  <a:pt x="1179716" y="1101388"/>
                  <a:pt x="996602" y="1059265"/>
                  <a:pt x="818091" y="1077003"/>
                </a:cubicBezTo>
                <a:cubicBezTo>
                  <a:pt x="639580" y="1094741"/>
                  <a:pt x="453607" y="1061859"/>
                  <a:pt x="179504" y="1077003"/>
                </a:cubicBezTo>
                <a:cubicBezTo>
                  <a:pt x="78318" y="1075638"/>
                  <a:pt x="16848" y="983764"/>
                  <a:pt x="0" y="897499"/>
                </a:cubicBezTo>
                <a:cubicBezTo>
                  <a:pt x="-28942" y="770104"/>
                  <a:pt x="18339" y="701292"/>
                  <a:pt x="0" y="552861"/>
                </a:cubicBezTo>
                <a:cubicBezTo>
                  <a:pt x="-18339" y="404430"/>
                  <a:pt x="13675" y="355545"/>
                  <a:pt x="0" y="179504"/>
                </a:cubicBezTo>
                <a:close/>
              </a:path>
            </a:pathLst>
          </a:custGeom>
          <a:solidFill>
            <a:schemeClr val="accent6">
              <a:lumMod val="60000"/>
              <a:lumOff val="40000"/>
            </a:schemeClr>
          </a:solidFill>
          <a:ln>
            <a:extLst>
              <a:ext uri="{C807C97D-BFC1-408E-A445-0C87EB9F89A2}">
                <ask:lineSketchStyleProps xmlns:ask="http://schemas.microsoft.com/office/drawing/2018/sketchyshapes" sd="1360054656">
                  <a:prstGeom prst="roundRect">
                    <a:avLst/>
                  </a:prstGeom>
                  <ask:type>
                    <ask:lineSketchScribble/>
                  </ask:type>
                </ask:lineSketchStyleProps>
              </a:ext>
            </a:extLst>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a:solidFill>
                  <a:schemeClr val="tx1"/>
                </a:solidFill>
              </a:rPr>
              <a:t>NIST Post-quantum Signature Standards </a:t>
            </a:r>
          </a:p>
          <a:p>
            <a:pPr algn="ctr"/>
            <a:r>
              <a:rPr lang="en-US" i="1">
                <a:solidFill>
                  <a:schemeClr val="tx1"/>
                </a:solidFill>
              </a:rPr>
              <a:t>(e.g., FIPS 204 / ML-DSA)</a:t>
            </a:r>
          </a:p>
        </p:txBody>
      </p:sp>
    </p:spTree>
    <p:extLst>
      <p:ext uri="{BB962C8B-B14F-4D97-AF65-F5344CB8AC3E}">
        <p14:creationId xmlns:p14="http://schemas.microsoft.com/office/powerpoint/2010/main" val="542105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DE0D4-6245-1781-8704-A807B301FE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1568D-65A2-5351-D6EB-1BC285700E2B}"/>
              </a:ext>
            </a:extLst>
          </p:cNvPr>
          <p:cNvSpPr>
            <a:spLocks noGrp="1"/>
          </p:cNvSpPr>
          <p:nvPr>
            <p:ph type="title"/>
          </p:nvPr>
        </p:nvSpPr>
        <p:spPr/>
        <p:txBody>
          <a:bodyPr/>
          <a:lstStyle/>
          <a:p>
            <a:r>
              <a:rPr lang="en-US" b="1"/>
              <a:t>Solution: SHIELD Overview </a:t>
            </a:r>
          </a:p>
        </p:txBody>
      </p:sp>
      <p:cxnSp>
        <p:nvCxnSpPr>
          <p:cNvPr id="105" name="Straight Connector 104">
            <a:extLst>
              <a:ext uri="{FF2B5EF4-FFF2-40B4-BE49-F238E27FC236}">
                <a16:creationId xmlns:a16="http://schemas.microsoft.com/office/drawing/2014/main" id="{4FB12138-3F7C-CC9D-729F-6D1DF18BAC7A}"/>
              </a:ext>
            </a:extLst>
          </p:cNvPr>
          <p:cNvCxnSpPr>
            <a:cxnSpLocks/>
          </p:cNvCxnSpPr>
          <p:nvPr/>
        </p:nvCxnSpPr>
        <p:spPr>
          <a:xfrm flipH="1">
            <a:off x="6250075" y="31879309"/>
            <a:ext cx="1973587" cy="1029043"/>
          </a:xfrm>
          <a:prstGeom prst="line">
            <a:avLst/>
          </a:prstGeom>
          <a:ln w="63500">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C2F74EC8-42CF-9FE2-750B-3F3D01D79470}"/>
              </a:ext>
            </a:extLst>
          </p:cNvPr>
          <p:cNvCxnSpPr>
            <a:cxnSpLocks/>
          </p:cNvCxnSpPr>
          <p:nvPr/>
        </p:nvCxnSpPr>
        <p:spPr>
          <a:xfrm flipV="1">
            <a:off x="6109855" y="31724930"/>
            <a:ext cx="1929740" cy="997527"/>
          </a:xfrm>
          <a:prstGeom prst="line">
            <a:avLst/>
          </a:prstGeom>
          <a:ln w="63500">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E34569E3-CB91-3BC6-2B89-BC00094A8639}"/>
              </a:ext>
            </a:extLst>
          </p:cNvPr>
          <p:cNvCxnSpPr>
            <a:cxnSpLocks/>
          </p:cNvCxnSpPr>
          <p:nvPr/>
        </p:nvCxnSpPr>
        <p:spPr>
          <a:xfrm flipH="1" flipV="1">
            <a:off x="9594059" y="24324554"/>
            <a:ext cx="1759282" cy="1067912"/>
          </a:xfrm>
          <a:prstGeom prst="line">
            <a:avLst/>
          </a:prstGeom>
          <a:ln w="63500">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EA72DD2D-AA39-192E-053D-B05BE96045C7}"/>
              </a:ext>
            </a:extLst>
          </p:cNvPr>
          <p:cNvCxnSpPr>
            <a:cxnSpLocks/>
          </p:cNvCxnSpPr>
          <p:nvPr/>
        </p:nvCxnSpPr>
        <p:spPr>
          <a:xfrm flipH="1" flipV="1">
            <a:off x="9851234" y="24223679"/>
            <a:ext cx="1397463" cy="855281"/>
          </a:xfrm>
          <a:prstGeom prst="line">
            <a:avLst/>
          </a:prstGeom>
          <a:ln w="63500">
            <a:solidFill>
              <a:schemeClr val="tx1"/>
            </a:solidFill>
            <a:prstDash val="sysDash"/>
          </a:ln>
        </p:spPr>
        <p:style>
          <a:lnRef idx="2">
            <a:schemeClr val="accent1"/>
          </a:lnRef>
          <a:fillRef idx="0">
            <a:schemeClr val="accent1"/>
          </a:fillRef>
          <a:effectRef idx="1">
            <a:schemeClr val="accent1"/>
          </a:effectRef>
          <a:fontRef idx="minor">
            <a:schemeClr val="tx1"/>
          </a:fontRef>
        </p:style>
      </p:cxnSp>
      <p:pic>
        <p:nvPicPr>
          <p:cNvPr id="109" name="Picture 108">
            <a:extLst>
              <a:ext uri="{FF2B5EF4-FFF2-40B4-BE49-F238E27FC236}">
                <a16:creationId xmlns:a16="http://schemas.microsoft.com/office/drawing/2014/main" id="{A1E6BD16-46B3-D7D9-9F10-373DE2D6B843}"/>
              </a:ext>
            </a:extLst>
          </p:cNvPr>
          <p:cNvPicPr>
            <a:picLocks noChangeAspect="1"/>
          </p:cNvPicPr>
          <p:nvPr/>
        </p:nvPicPr>
        <p:blipFill>
          <a:blip r:embed="rId3"/>
          <a:stretch>
            <a:fillRect/>
          </a:stretch>
        </p:blipFill>
        <p:spPr>
          <a:xfrm>
            <a:off x="9767889" y="23029960"/>
            <a:ext cx="4750527" cy="4750527"/>
          </a:xfrm>
          <a:prstGeom prst="rect">
            <a:avLst/>
          </a:prstGeom>
        </p:spPr>
      </p:pic>
      <p:sp>
        <p:nvSpPr>
          <p:cNvPr id="110" name="TextBox 109">
            <a:extLst>
              <a:ext uri="{FF2B5EF4-FFF2-40B4-BE49-F238E27FC236}">
                <a16:creationId xmlns:a16="http://schemas.microsoft.com/office/drawing/2014/main" id="{F927DC81-0DAC-FE37-7154-C827BA6DA7A4}"/>
              </a:ext>
            </a:extLst>
          </p:cNvPr>
          <p:cNvSpPr txBox="1"/>
          <p:nvPr/>
        </p:nvSpPr>
        <p:spPr>
          <a:xfrm>
            <a:off x="22093712" y="29484853"/>
            <a:ext cx="4955111" cy="1846659"/>
          </a:xfrm>
          <a:prstGeom prst="rect">
            <a:avLst/>
          </a:prstGeom>
          <a:noFill/>
        </p:spPr>
        <p:txBody>
          <a:bodyPr wrap="square" lIns="0" tIns="0" rIns="0" bIns="0" rtlCol="0">
            <a:spAutoFit/>
          </a:bodyPr>
          <a:lstStyle/>
          <a:p>
            <a:pPr algn="ctr"/>
            <a:r>
              <a:rPr lang="en-US" sz="4000" b="1" i="1">
                <a:latin typeface="LM Roman 10" pitchFamily="2" charset="77"/>
              </a:rPr>
              <a:t>IdenTrust Global </a:t>
            </a:r>
            <a:br>
              <a:rPr lang="en-US" sz="4000" b="1" i="1">
                <a:latin typeface="LM Roman 10" pitchFamily="2" charset="77"/>
              </a:rPr>
            </a:br>
            <a:r>
              <a:rPr lang="en-US" sz="4000" b="1" i="1">
                <a:latin typeface="LM Roman 10" pitchFamily="2" charset="77"/>
              </a:rPr>
              <a:t>Common Root </a:t>
            </a:r>
            <a:br>
              <a:rPr lang="en-US" sz="4000" b="1" i="1">
                <a:latin typeface="LM Roman 10" pitchFamily="2" charset="77"/>
              </a:rPr>
            </a:br>
            <a:r>
              <a:rPr lang="en-US" sz="4000" b="1" i="1">
                <a:latin typeface="LM Roman 10" pitchFamily="2" charset="77"/>
              </a:rPr>
              <a:t>CA 1</a:t>
            </a:r>
          </a:p>
        </p:txBody>
      </p:sp>
      <p:sp>
        <p:nvSpPr>
          <p:cNvPr id="111" name="TextBox 110">
            <a:extLst>
              <a:ext uri="{FF2B5EF4-FFF2-40B4-BE49-F238E27FC236}">
                <a16:creationId xmlns:a16="http://schemas.microsoft.com/office/drawing/2014/main" id="{271BB4D9-5DF0-74C7-F620-E829BD974E51}"/>
              </a:ext>
            </a:extLst>
          </p:cNvPr>
          <p:cNvSpPr txBox="1"/>
          <p:nvPr/>
        </p:nvSpPr>
        <p:spPr>
          <a:xfrm>
            <a:off x="13798649" y="22396297"/>
            <a:ext cx="3302909" cy="2462213"/>
          </a:xfrm>
          <a:prstGeom prst="rect">
            <a:avLst/>
          </a:prstGeom>
          <a:noFill/>
        </p:spPr>
        <p:txBody>
          <a:bodyPr wrap="square" lIns="0" tIns="0" rIns="0" bIns="0" rtlCol="0">
            <a:spAutoFit/>
          </a:bodyPr>
          <a:lstStyle/>
          <a:p>
            <a:pPr algn="ctr"/>
            <a:br>
              <a:rPr lang="en-US" sz="4000" b="1">
                <a:latin typeface="LM Roman 10" pitchFamily="2" charset="77"/>
              </a:rPr>
            </a:br>
            <a:r>
              <a:rPr lang="en-US" sz="4000" b="1">
                <a:latin typeface="LM Roman 10" pitchFamily="2" charset="77"/>
              </a:rPr>
              <a:t>DigiCert Federated ID CA G2</a:t>
            </a:r>
          </a:p>
        </p:txBody>
      </p:sp>
      <p:sp>
        <p:nvSpPr>
          <p:cNvPr id="112" name="TextBox 111">
            <a:extLst>
              <a:ext uri="{FF2B5EF4-FFF2-40B4-BE49-F238E27FC236}">
                <a16:creationId xmlns:a16="http://schemas.microsoft.com/office/drawing/2014/main" id="{918DFB35-9DFD-D1D3-7937-7C4EE4B385F3}"/>
              </a:ext>
            </a:extLst>
          </p:cNvPr>
          <p:cNvSpPr txBox="1"/>
          <p:nvPr/>
        </p:nvSpPr>
        <p:spPr>
          <a:xfrm>
            <a:off x="3010186" y="30386217"/>
            <a:ext cx="4172203" cy="1846659"/>
          </a:xfrm>
          <a:prstGeom prst="rect">
            <a:avLst/>
          </a:prstGeom>
          <a:noFill/>
        </p:spPr>
        <p:txBody>
          <a:bodyPr wrap="square" lIns="0" tIns="0" rIns="0" bIns="0" rtlCol="0">
            <a:spAutoFit/>
          </a:bodyPr>
          <a:lstStyle/>
          <a:p>
            <a:pPr algn="ctr"/>
            <a:r>
              <a:rPr lang="en-US" sz="4000" b="1" i="1">
                <a:latin typeface="LM Roman 10" pitchFamily="2" charset="77"/>
              </a:rPr>
              <a:t>DoD </a:t>
            </a:r>
            <a:br>
              <a:rPr lang="en-US" sz="4000" b="1" i="1">
                <a:latin typeface="LM Roman 10" pitchFamily="2" charset="77"/>
              </a:rPr>
            </a:br>
            <a:r>
              <a:rPr lang="en-US" sz="4000" b="1" i="1">
                <a:latin typeface="LM Roman 10" pitchFamily="2" charset="77"/>
              </a:rPr>
              <a:t>Interoperability </a:t>
            </a:r>
            <a:br>
              <a:rPr lang="en-US" sz="4000" b="1" i="1">
                <a:latin typeface="LM Roman 10" pitchFamily="2" charset="77"/>
              </a:rPr>
            </a:br>
            <a:r>
              <a:rPr lang="en-US" sz="4000" b="1" i="1">
                <a:latin typeface="LM Roman 10" pitchFamily="2" charset="77"/>
              </a:rPr>
              <a:t>Root CA 2</a:t>
            </a:r>
          </a:p>
        </p:txBody>
      </p:sp>
      <p:pic>
        <p:nvPicPr>
          <p:cNvPr id="113" name="Picture 112">
            <a:extLst>
              <a:ext uri="{FF2B5EF4-FFF2-40B4-BE49-F238E27FC236}">
                <a16:creationId xmlns:a16="http://schemas.microsoft.com/office/drawing/2014/main" id="{82B4011B-9E27-8689-DFCC-B01937FAC456}"/>
              </a:ext>
            </a:extLst>
          </p:cNvPr>
          <p:cNvPicPr>
            <a:picLocks noChangeAspect="1"/>
          </p:cNvPicPr>
          <p:nvPr/>
        </p:nvPicPr>
        <p:blipFill>
          <a:blip r:embed="rId4"/>
          <a:stretch>
            <a:fillRect/>
          </a:stretch>
        </p:blipFill>
        <p:spPr>
          <a:xfrm>
            <a:off x="6531009" y="27100158"/>
            <a:ext cx="4784505" cy="5122679"/>
          </a:xfrm>
          <a:prstGeom prst="rect">
            <a:avLst/>
          </a:prstGeom>
        </p:spPr>
      </p:pic>
      <p:pic>
        <p:nvPicPr>
          <p:cNvPr id="114" name="Picture 113" descr="A computer tower with many drawers&#10;&#10;AI-generated content may be incorrect.">
            <a:extLst>
              <a:ext uri="{FF2B5EF4-FFF2-40B4-BE49-F238E27FC236}">
                <a16:creationId xmlns:a16="http://schemas.microsoft.com/office/drawing/2014/main" id="{C701165A-E663-24C9-0249-7A81F89AC5ED}"/>
              </a:ext>
            </a:extLst>
          </p:cNvPr>
          <p:cNvPicPr>
            <a:picLocks noChangeAspect="1"/>
          </p:cNvPicPr>
          <p:nvPr/>
        </p:nvPicPr>
        <p:blipFill>
          <a:blip r:embed="rId5"/>
          <a:stretch>
            <a:fillRect/>
          </a:stretch>
        </p:blipFill>
        <p:spPr>
          <a:xfrm>
            <a:off x="18143043" y="28411966"/>
            <a:ext cx="5686797" cy="5686797"/>
          </a:xfrm>
          <a:prstGeom prst="rect">
            <a:avLst/>
          </a:prstGeom>
        </p:spPr>
      </p:pic>
      <p:pic>
        <p:nvPicPr>
          <p:cNvPr id="115" name="Picture 114">
            <a:extLst>
              <a:ext uri="{FF2B5EF4-FFF2-40B4-BE49-F238E27FC236}">
                <a16:creationId xmlns:a16="http://schemas.microsoft.com/office/drawing/2014/main" id="{D321820F-EC95-D1B7-8829-B40C9FE5DD02}"/>
              </a:ext>
            </a:extLst>
          </p:cNvPr>
          <p:cNvPicPr>
            <a:picLocks noChangeAspect="1"/>
          </p:cNvPicPr>
          <p:nvPr/>
        </p:nvPicPr>
        <p:blipFill>
          <a:blip r:embed="rId6"/>
          <a:stretch>
            <a:fillRect/>
          </a:stretch>
        </p:blipFill>
        <p:spPr>
          <a:xfrm>
            <a:off x="16581601" y="23342490"/>
            <a:ext cx="5097532" cy="5097532"/>
          </a:xfrm>
          <a:prstGeom prst="rect">
            <a:avLst/>
          </a:prstGeom>
        </p:spPr>
      </p:pic>
      <p:pic>
        <p:nvPicPr>
          <p:cNvPr id="116" name="Picture 115">
            <a:extLst>
              <a:ext uri="{FF2B5EF4-FFF2-40B4-BE49-F238E27FC236}">
                <a16:creationId xmlns:a16="http://schemas.microsoft.com/office/drawing/2014/main" id="{0AC6E71E-A184-E206-BFD5-DFC6843306C4}"/>
              </a:ext>
            </a:extLst>
          </p:cNvPr>
          <p:cNvPicPr>
            <a:picLocks noChangeAspect="1"/>
          </p:cNvPicPr>
          <p:nvPr/>
        </p:nvPicPr>
        <p:blipFill>
          <a:blip r:embed="rId7"/>
          <a:stretch>
            <a:fillRect/>
          </a:stretch>
        </p:blipFill>
        <p:spPr>
          <a:xfrm>
            <a:off x="21987066" y="28273024"/>
            <a:ext cx="3665447" cy="1107433"/>
          </a:xfrm>
          <a:prstGeom prst="rect">
            <a:avLst/>
          </a:prstGeom>
        </p:spPr>
      </p:pic>
      <p:pic>
        <p:nvPicPr>
          <p:cNvPr id="117" name="Picture 116">
            <a:extLst>
              <a:ext uri="{FF2B5EF4-FFF2-40B4-BE49-F238E27FC236}">
                <a16:creationId xmlns:a16="http://schemas.microsoft.com/office/drawing/2014/main" id="{8FC1EC63-0073-9FD6-8E8E-9D2DA3F74D85}"/>
              </a:ext>
            </a:extLst>
          </p:cNvPr>
          <p:cNvPicPr>
            <a:picLocks noChangeAspect="1"/>
          </p:cNvPicPr>
          <p:nvPr/>
        </p:nvPicPr>
        <p:blipFill>
          <a:blip r:embed="rId8"/>
          <a:stretch>
            <a:fillRect/>
          </a:stretch>
        </p:blipFill>
        <p:spPr>
          <a:xfrm>
            <a:off x="665729" y="26023495"/>
            <a:ext cx="3321228" cy="3120495"/>
          </a:xfrm>
          <a:prstGeom prst="rect">
            <a:avLst/>
          </a:prstGeom>
        </p:spPr>
      </p:pic>
      <p:pic>
        <p:nvPicPr>
          <p:cNvPr id="118" name="Picture 117">
            <a:extLst>
              <a:ext uri="{FF2B5EF4-FFF2-40B4-BE49-F238E27FC236}">
                <a16:creationId xmlns:a16="http://schemas.microsoft.com/office/drawing/2014/main" id="{E0385E1F-6338-6AEE-128D-F6BB5CB75023}"/>
              </a:ext>
            </a:extLst>
          </p:cNvPr>
          <p:cNvPicPr>
            <a:picLocks noChangeAspect="1"/>
          </p:cNvPicPr>
          <p:nvPr/>
        </p:nvPicPr>
        <p:blipFill>
          <a:blip r:embed="rId9"/>
          <a:stretch>
            <a:fillRect/>
          </a:stretch>
        </p:blipFill>
        <p:spPr>
          <a:xfrm>
            <a:off x="12967473" y="21894242"/>
            <a:ext cx="3335245" cy="1137208"/>
          </a:xfrm>
          <a:prstGeom prst="rect">
            <a:avLst/>
          </a:prstGeom>
        </p:spPr>
      </p:pic>
      <p:sp>
        <p:nvSpPr>
          <p:cNvPr id="120" name="TextBox 119">
            <a:extLst>
              <a:ext uri="{FF2B5EF4-FFF2-40B4-BE49-F238E27FC236}">
                <a16:creationId xmlns:a16="http://schemas.microsoft.com/office/drawing/2014/main" id="{AF2BE064-3117-9D4F-E0CF-1F149597D244}"/>
              </a:ext>
            </a:extLst>
          </p:cNvPr>
          <p:cNvSpPr txBox="1"/>
          <p:nvPr/>
        </p:nvSpPr>
        <p:spPr>
          <a:xfrm>
            <a:off x="13476514" y="33574144"/>
            <a:ext cx="3947886" cy="1754326"/>
          </a:xfrm>
          <a:prstGeom prst="rect">
            <a:avLst/>
          </a:prstGeom>
          <a:noFill/>
        </p:spPr>
        <p:txBody>
          <a:bodyPr wrap="square" lIns="0" tIns="0" rIns="0" bIns="0" rtlCol="0">
            <a:spAutoFit/>
          </a:bodyPr>
          <a:lstStyle/>
          <a:p>
            <a:pPr algn="ctr"/>
            <a:r>
              <a:rPr lang="en-US" sz="6600">
                <a:latin typeface="LM Roman 10" pitchFamily="2" charset="77"/>
              </a:rPr>
              <a:t>FBCA G4</a:t>
            </a:r>
            <a:br>
              <a:rPr lang="en-US" sz="6600">
                <a:latin typeface="LM Roman 10" pitchFamily="2" charset="77"/>
              </a:rPr>
            </a:br>
            <a:r>
              <a:rPr lang="en-US" sz="4800" i="1">
                <a:latin typeface="LM Roman 10" pitchFamily="2" charset="77"/>
              </a:rPr>
              <a:t>(FPKIMA)</a:t>
            </a:r>
            <a:endParaRPr lang="en-US" sz="6600" i="1">
              <a:latin typeface="LM Roman 10" pitchFamily="2" charset="77"/>
            </a:endParaRPr>
          </a:p>
        </p:txBody>
      </p:sp>
      <p:cxnSp>
        <p:nvCxnSpPr>
          <p:cNvPr id="121" name="Straight Arrow Connector 120">
            <a:extLst>
              <a:ext uri="{FF2B5EF4-FFF2-40B4-BE49-F238E27FC236}">
                <a16:creationId xmlns:a16="http://schemas.microsoft.com/office/drawing/2014/main" id="{517D39F0-2745-1505-5A7D-94B07E063662}"/>
              </a:ext>
            </a:extLst>
          </p:cNvPr>
          <p:cNvCxnSpPr>
            <a:cxnSpLocks/>
          </p:cNvCxnSpPr>
          <p:nvPr/>
        </p:nvCxnSpPr>
        <p:spPr>
          <a:xfrm>
            <a:off x="12861972" y="27361094"/>
            <a:ext cx="1215978" cy="1956856"/>
          </a:xfrm>
          <a:prstGeom prst="straightConnector1">
            <a:avLst/>
          </a:prstGeom>
          <a:ln w="139700" cmpd="tri">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2" name="Straight Arrow Connector 121">
            <a:extLst>
              <a:ext uri="{FF2B5EF4-FFF2-40B4-BE49-F238E27FC236}">
                <a16:creationId xmlns:a16="http://schemas.microsoft.com/office/drawing/2014/main" id="{7E6245F5-AED7-878E-C756-C123C4D402D6}"/>
              </a:ext>
            </a:extLst>
          </p:cNvPr>
          <p:cNvCxnSpPr>
            <a:cxnSpLocks/>
          </p:cNvCxnSpPr>
          <p:nvPr/>
        </p:nvCxnSpPr>
        <p:spPr>
          <a:xfrm flipH="1" flipV="1">
            <a:off x="13209775" y="27063290"/>
            <a:ext cx="1163220" cy="1946787"/>
          </a:xfrm>
          <a:prstGeom prst="straightConnector1">
            <a:avLst/>
          </a:prstGeom>
          <a:ln w="139700" cmpd="tri">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23" name="Straight Arrow Connector 122">
            <a:extLst>
              <a:ext uri="{FF2B5EF4-FFF2-40B4-BE49-F238E27FC236}">
                <a16:creationId xmlns:a16="http://schemas.microsoft.com/office/drawing/2014/main" id="{993AA6B2-9CB1-FB81-457B-70CBB4010B85}"/>
              </a:ext>
            </a:extLst>
          </p:cNvPr>
          <p:cNvCxnSpPr>
            <a:cxnSpLocks/>
          </p:cNvCxnSpPr>
          <p:nvPr/>
        </p:nvCxnSpPr>
        <p:spPr>
          <a:xfrm flipH="1">
            <a:off x="16059825" y="27890030"/>
            <a:ext cx="1845280" cy="1741414"/>
          </a:xfrm>
          <a:prstGeom prst="straightConnector1">
            <a:avLst/>
          </a:prstGeom>
          <a:ln w="139700" cmpd="tri">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4" name="Straight Arrow Connector 123">
            <a:extLst>
              <a:ext uri="{FF2B5EF4-FFF2-40B4-BE49-F238E27FC236}">
                <a16:creationId xmlns:a16="http://schemas.microsoft.com/office/drawing/2014/main" id="{63947EE3-9C02-85BE-9414-82B94747023F}"/>
              </a:ext>
            </a:extLst>
          </p:cNvPr>
          <p:cNvCxnSpPr>
            <a:cxnSpLocks/>
          </p:cNvCxnSpPr>
          <p:nvPr/>
        </p:nvCxnSpPr>
        <p:spPr>
          <a:xfrm flipV="1">
            <a:off x="16523848" y="28250001"/>
            <a:ext cx="1734548" cy="1640750"/>
          </a:xfrm>
          <a:prstGeom prst="straightConnector1">
            <a:avLst/>
          </a:prstGeom>
          <a:ln w="139700" cmpd="tri">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25" name="Straight Arrow Connector 124">
            <a:extLst>
              <a:ext uri="{FF2B5EF4-FFF2-40B4-BE49-F238E27FC236}">
                <a16:creationId xmlns:a16="http://schemas.microsoft.com/office/drawing/2014/main" id="{474F91BA-8888-B378-C666-9D7E58CCAA0A}"/>
              </a:ext>
            </a:extLst>
          </p:cNvPr>
          <p:cNvCxnSpPr>
            <a:cxnSpLocks/>
          </p:cNvCxnSpPr>
          <p:nvPr/>
        </p:nvCxnSpPr>
        <p:spPr>
          <a:xfrm>
            <a:off x="16606684" y="31826662"/>
            <a:ext cx="2698955" cy="0"/>
          </a:xfrm>
          <a:prstGeom prst="straightConnector1">
            <a:avLst/>
          </a:prstGeom>
          <a:ln w="139700" cmpd="tri">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Straight Arrow Connector 125">
            <a:extLst>
              <a:ext uri="{FF2B5EF4-FFF2-40B4-BE49-F238E27FC236}">
                <a16:creationId xmlns:a16="http://schemas.microsoft.com/office/drawing/2014/main" id="{76034955-62B9-D57B-DC08-7FF04BA357E8}"/>
              </a:ext>
            </a:extLst>
          </p:cNvPr>
          <p:cNvCxnSpPr>
            <a:cxnSpLocks/>
          </p:cNvCxnSpPr>
          <p:nvPr/>
        </p:nvCxnSpPr>
        <p:spPr>
          <a:xfrm flipH="1">
            <a:off x="16485574" y="31402638"/>
            <a:ext cx="2716826" cy="0"/>
          </a:xfrm>
          <a:prstGeom prst="straightConnector1">
            <a:avLst/>
          </a:prstGeom>
          <a:ln w="139700" cmpd="tri">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7" name="Straight Arrow Connector 126">
            <a:extLst>
              <a:ext uri="{FF2B5EF4-FFF2-40B4-BE49-F238E27FC236}">
                <a16:creationId xmlns:a16="http://schemas.microsoft.com/office/drawing/2014/main" id="{EBC64ABA-FC0F-A6E0-27D8-1198573B80A1}"/>
              </a:ext>
            </a:extLst>
          </p:cNvPr>
          <p:cNvCxnSpPr>
            <a:cxnSpLocks/>
          </p:cNvCxnSpPr>
          <p:nvPr/>
        </p:nvCxnSpPr>
        <p:spPr>
          <a:xfrm>
            <a:off x="10473700" y="31203079"/>
            <a:ext cx="1068466" cy="311313"/>
          </a:xfrm>
          <a:prstGeom prst="straightConnector1">
            <a:avLst/>
          </a:prstGeom>
          <a:ln w="139700" cmpd="tri">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128" name="Cloud 127">
            <a:extLst>
              <a:ext uri="{FF2B5EF4-FFF2-40B4-BE49-F238E27FC236}">
                <a16:creationId xmlns:a16="http://schemas.microsoft.com/office/drawing/2014/main" id="{7058438D-89EF-7CFE-9FC3-1326C013048D}"/>
              </a:ext>
            </a:extLst>
          </p:cNvPr>
          <p:cNvSpPr/>
          <p:nvPr/>
        </p:nvSpPr>
        <p:spPr>
          <a:xfrm>
            <a:off x="4622800" y="24691692"/>
            <a:ext cx="4971259" cy="2447009"/>
          </a:xfrm>
          <a:prstGeom prst="cloud">
            <a:avLst/>
          </a:prstGeom>
          <a:solidFill>
            <a:srgbClr val="FF5851">
              <a:alpha val="75052"/>
            </a:srgb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i="1">
                <a:solidFill>
                  <a:schemeClr val="tx1"/>
                </a:solidFill>
              </a:rPr>
              <a:t>ABC Corp: </a:t>
            </a:r>
            <a:br>
              <a:rPr lang="en-US" sz="4000" b="1" i="1" u="sng">
                <a:solidFill>
                  <a:schemeClr val="tx1"/>
                </a:solidFill>
              </a:rPr>
            </a:br>
            <a:r>
              <a:rPr lang="en-US" sz="4000" i="1">
                <a:solidFill>
                  <a:schemeClr val="tx1"/>
                </a:solidFill>
              </a:rPr>
              <a:t>Our Policy is Caution </a:t>
            </a:r>
            <a:endParaRPr lang="en-US" sz="5400" i="1">
              <a:solidFill>
                <a:schemeClr val="tx1"/>
              </a:solidFill>
            </a:endParaRPr>
          </a:p>
        </p:txBody>
      </p:sp>
      <p:sp>
        <p:nvSpPr>
          <p:cNvPr id="129" name="Oval 128">
            <a:extLst>
              <a:ext uri="{FF2B5EF4-FFF2-40B4-BE49-F238E27FC236}">
                <a16:creationId xmlns:a16="http://schemas.microsoft.com/office/drawing/2014/main" id="{954721FB-7876-3C63-63CB-19D01225E7BB}"/>
              </a:ext>
            </a:extLst>
          </p:cNvPr>
          <p:cNvSpPr/>
          <p:nvPr/>
        </p:nvSpPr>
        <p:spPr>
          <a:xfrm>
            <a:off x="7578928" y="27707895"/>
            <a:ext cx="248201" cy="216343"/>
          </a:xfrm>
          <a:prstGeom prst="ellipse">
            <a:avLst/>
          </a:prstGeom>
          <a:solidFill>
            <a:srgbClr val="FF5851">
              <a:alpha val="75052"/>
            </a:srgb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457200" rtl="0" eaLnBrk="1" latinLnBrk="0" hangingPunct="1"/>
            <a:endParaRPr lang="en-US"/>
          </a:p>
        </p:txBody>
      </p:sp>
      <p:sp>
        <p:nvSpPr>
          <p:cNvPr id="130" name="Oval 129">
            <a:extLst>
              <a:ext uri="{FF2B5EF4-FFF2-40B4-BE49-F238E27FC236}">
                <a16:creationId xmlns:a16="http://schemas.microsoft.com/office/drawing/2014/main" id="{FE34BAA5-46A9-CCFE-E01F-3F0C9F7CDA0C}"/>
              </a:ext>
            </a:extLst>
          </p:cNvPr>
          <p:cNvSpPr/>
          <p:nvPr/>
        </p:nvSpPr>
        <p:spPr>
          <a:xfrm>
            <a:off x="7235278" y="27216982"/>
            <a:ext cx="434428" cy="424096"/>
          </a:xfrm>
          <a:prstGeom prst="ellipse">
            <a:avLst/>
          </a:prstGeom>
          <a:solidFill>
            <a:srgbClr val="FF5851">
              <a:alpha val="75052"/>
            </a:srgb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Multiply 130">
            <a:extLst>
              <a:ext uri="{FF2B5EF4-FFF2-40B4-BE49-F238E27FC236}">
                <a16:creationId xmlns:a16="http://schemas.microsoft.com/office/drawing/2014/main" id="{E8D620C6-7855-6F7F-0DA5-087AAA74D173}"/>
              </a:ext>
            </a:extLst>
          </p:cNvPr>
          <p:cNvSpPr/>
          <p:nvPr/>
        </p:nvSpPr>
        <p:spPr>
          <a:xfrm>
            <a:off x="11383316" y="31074760"/>
            <a:ext cx="932621" cy="879264"/>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457200" rtl="0" eaLnBrk="1" latinLnBrk="0" hangingPunct="1"/>
            <a:endParaRPr lang="en-US"/>
          </a:p>
        </p:txBody>
      </p:sp>
      <p:pic>
        <p:nvPicPr>
          <p:cNvPr id="132" name="Picture 4" descr="Federal Public Key Infrastructure 101 - IDManagement">
            <a:extLst>
              <a:ext uri="{FF2B5EF4-FFF2-40B4-BE49-F238E27FC236}">
                <a16:creationId xmlns:a16="http://schemas.microsoft.com/office/drawing/2014/main" id="{E76EA9E0-81F9-ABC8-5E3E-2A7613C5B0F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518416" y="35265101"/>
            <a:ext cx="1837344" cy="1810971"/>
          </a:xfrm>
          <a:prstGeom prst="rect">
            <a:avLst/>
          </a:prstGeom>
          <a:noFill/>
          <a:extLst>
            <a:ext uri="{909E8E84-426E-40DD-AFC4-6F175D3DCCD1}">
              <a14:hiddenFill xmlns:a14="http://schemas.microsoft.com/office/drawing/2010/main">
                <a:solidFill>
                  <a:srgbClr val="FFFFFF"/>
                </a:solidFill>
              </a14:hiddenFill>
            </a:ext>
          </a:extLst>
        </p:spPr>
      </p:pic>
      <p:sp>
        <p:nvSpPr>
          <p:cNvPr id="133" name="TextBox 132">
            <a:extLst>
              <a:ext uri="{FF2B5EF4-FFF2-40B4-BE49-F238E27FC236}">
                <a16:creationId xmlns:a16="http://schemas.microsoft.com/office/drawing/2014/main" id="{6329DF13-9FA5-9ED8-F1AF-4A44DD7632E4}"/>
              </a:ext>
            </a:extLst>
          </p:cNvPr>
          <p:cNvSpPr txBox="1"/>
          <p:nvPr/>
        </p:nvSpPr>
        <p:spPr>
          <a:xfrm>
            <a:off x="8873433" y="31879309"/>
            <a:ext cx="4750527" cy="1231106"/>
          </a:xfrm>
          <a:prstGeom prst="rect">
            <a:avLst/>
          </a:prstGeom>
          <a:noFill/>
        </p:spPr>
        <p:txBody>
          <a:bodyPr wrap="square" lIns="0" tIns="0" rIns="0" bIns="0" rtlCol="0">
            <a:spAutoFit/>
          </a:bodyPr>
          <a:lstStyle/>
          <a:p>
            <a:pPr algn="ctr"/>
            <a:r>
              <a:rPr lang="en-US" sz="4000">
                <a:latin typeface="LM Roman 10" pitchFamily="2" charset="77"/>
              </a:rPr>
              <a:t>No transitive </a:t>
            </a:r>
            <a:br>
              <a:rPr lang="en-US" sz="4000">
                <a:latin typeface="LM Roman 10" pitchFamily="2" charset="77"/>
              </a:rPr>
            </a:br>
            <a:r>
              <a:rPr lang="en-US" sz="4000">
                <a:latin typeface="LM Roman 10" pitchFamily="2" charset="77"/>
              </a:rPr>
              <a:t>trust accepted</a:t>
            </a:r>
            <a:endParaRPr lang="en-US" sz="4000" i="1">
              <a:latin typeface="LM Roman 10" pitchFamily="2" charset="77"/>
            </a:endParaRPr>
          </a:p>
        </p:txBody>
      </p:sp>
      <p:sp>
        <p:nvSpPr>
          <p:cNvPr id="134" name="TextBox 133">
            <a:extLst>
              <a:ext uri="{FF2B5EF4-FFF2-40B4-BE49-F238E27FC236}">
                <a16:creationId xmlns:a16="http://schemas.microsoft.com/office/drawing/2014/main" id="{D2EDBD22-9CB9-4F0B-9221-D4A17AC88733}"/>
              </a:ext>
            </a:extLst>
          </p:cNvPr>
          <p:cNvSpPr txBox="1"/>
          <p:nvPr/>
        </p:nvSpPr>
        <p:spPr>
          <a:xfrm>
            <a:off x="21555868" y="24614685"/>
            <a:ext cx="2558989" cy="553998"/>
          </a:xfrm>
          <a:prstGeom prst="rect">
            <a:avLst/>
          </a:prstGeom>
          <a:noFill/>
        </p:spPr>
        <p:txBody>
          <a:bodyPr wrap="square" lIns="0" tIns="0" rIns="0" bIns="0" rtlCol="0">
            <a:spAutoFit/>
          </a:bodyPr>
          <a:lstStyle/>
          <a:p>
            <a:pPr algn="ctr"/>
            <a:r>
              <a:rPr lang="en-US" sz="3600" b="1" i="1">
                <a:latin typeface="LM Roman 10" pitchFamily="2" charset="77"/>
              </a:rPr>
              <a:t>CA1</a:t>
            </a:r>
          </a:p>
        </p:txBody>
      </p:sp>
      <p:pic>
        <p:nvPicPr>
          <p:cNvPr id="135" name="Picture 134">
            <a:extLst>
              <a:ext uri="{FF2B5EF4-FFF2-40B4-BE49-F238E27FC236}">
                <a16:creationId xmlns:a16="http://schemas.microsoft.com/office/drawing/2014/main" id="{5D6D9831-8074-4541-BB58-FBA1048882D4}"/>
              </a:ext>
            </a:extLst>
          </p:cNvPr>
          <p:cNvPicPr>
            <a:picLocks noChangeAspect="1"/>
          </p:cNvPicPr>
          <p:nvPr/>
        </p:nvPicPr>
        <p:blipFill>
          <a:blip r:embed="rId11"/>
          <a:stretch>
            <a:fillRect/>
          </a:stretch>
        </p:blipFill>
        <p:spPr>
          <a:xfrm>
            <a:off x="13580062" y="24988162"/>
            <a:ext cx="723971" cy="723971"/>
          </a:xfrm>
          <a:prstGeom prst="rect">
            <a:avLst/>
          </a:prstGeom>
        </p:spPr>
      </p:pic>
      <p:sp>
        <p:nvSpPr>
          <p:cNvPr id="136" name="TextBox 135">
            <a:extLst>
              <a:ext uri="{FF2B5EF4-FFF2-40B4-BE49-F238E27FC236}">
                <a16:creationId xmlns:a16="http://schemas.microsoft.com/office/drawing/2014/main" id="{31B015FD-A670-6853-29D0-C185B21CE725}"/>
              </a:ext>
            </a:extLst>
          </p:cNvPr>
          <p:cNvSpPr txBox="1"/>
          <p:nvPr/>
        </p:nvSpPr>
        <p:spPr>
          <a:xfrm>
            <a:off x="13729062" y="25245648"/>
            <a:ext cx="2756512" cy="1661993"/>
          </a:xfrm>
          <a:prstGeom prst="rect">
            <a:avLst/>
          </a:prstGeom>
          <a:noFill/>
        </p:spPr>
        <p:txBody>
          <a:bodyPr wrap="square" lIns="0" tIns="0" rIns="0" bIns="0" rtlCol="0">
            <a:spAutoFit/>
          </a:bodyPr>
          <a:lstStyle/>
          <a:p>
            <a:pPr algn="ctr"/>
            <a:r>
              <a:rPr lang="en-US" sz="3600" b="1" i="1">
                <a:latin typeface="LM Roman 10" pitchFamily="2" charset="77"/>
              </a:rPr>
              <a:t>Trust: </a:t>
            </a:r>
          </a:p>
          <a:p>
            <a:pPr algn="ctr"/>
            <a:r>
              <a:rPr lang="en-US" sz="3600">
                <a:latin typeface="LM Roman 10" pitchFamily="2" charset="77"/>
              </a:rPr>
              <a:t>1. ABC Corp </a:t>
            </a:r>
            <a:br>
              <a:rPr lang="en-US" sz="3600">
                <a:latin typeface="LM Roman 10" pitchFamily="2" charset="77"/>
              </a:rPr>
            </a:br>
            <a:r>
              <a:rPr lang="en-US" sz="3600">
                <a:latin typeface="LM Roman 10" pitchFamily="2" charset="77"/>
              </a:rPr>
              <a:t>2. IdenTrust</a:t>
            </a:r>
            <a:endParaRPr lang="en-US" sz="3600" i="1">
              <a:latin typeface="LM Roman 10" pitchFamily="2" charset="77"/>
            </a:endParaRPr>
          </a:p>
        </p:txBody>
      </p:sp>
      <p:sp>
        <p:nvSpPr>
          <p:cNvPr id="137" name="Oval 136">
            <a:extLst>
              <a:ext uri="{FF2B5EF4-FFF2-40B4-BE49-F238E27FC236}">
                <a16:creationId xmlns:a16="http://schemas.microsoft.com/office/drawing/2014/main" id="{8700E0F9-DC2B-391A-B123-2E84C4C243D6}"/>
              </a:ext>
            </a:extLst>
          </p:cNvPr>
          <p:cNvSpPr/>
          <p:nvPr/>
        </p:nvSpPr>
        <p:spPr>
          <a:xfrm>
            <a:off x="8797135" y="23489141"/>
            <a:ext cx="1016000" cy="94705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8100">
            <a:solidFill>
              <a:schemeClr val="accent1">
                <a:shade val="1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457200" rtl="0" eaLnBrk="1" latinLnBrk="0" hangingPunct="1"/>
            <a:endParaRPr lang="en-US"/>
          </a:p>
        </p:txBody>
      </p:sp>
      <p:grpSp>
        <p:nvGrpSpPr>
          <p:cNvPr id="138" name="Group 137">
            <a:extLst>
              <a:ext uri="{FF2B5EF4-FFF2-40B4-BE49-F238E27FC236}">
                <a16:creationId xmlns:a16="http://schemas.microsoft.com/office/drawing/2014/main" id="{592E1F7E-B31A-BFB4-76B5-124B6FF13144}"/>
              </a:ext>
            </a:extLst>
          </p:cNvPr>
          <p:cNvGrpSpPr/>
          <p:nvPr/>
        </p:nvGrpSpPr>
        <p:grpSpPr>
          <a:xfrm>
            <a:off x="13650775" y="27425623"/>
            <a:ext cx="2082941" cy="1502668"/>
            <a:chOff x="13468374" y="26554574"/>
            <a:chExt cx="1712057" cy="1247816"/>
          </a:xfrm>
        </p:grpSpPr>
        <p:pic>
          <p:nvPicPr>
            <p:cNvPr id="139" name="Picture 14">
              <a:extLst>
                <a:ext uri="{FF2B5EF4-FFF2-40B4-BE49-F238E27FC236}">
                  <a16:creationId xmlns:a16="http://schemas.microsoft.com/office/drawing/2014/main" id="{C415338E-B863-C5B2-ABB6-FC229D7B758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468374" y="26554574"/>
              <a:ext cx="1671318" cy="990245"/>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139">
              <a:extLst>
                <a:ext uri="{FF2B5EF4-FFF2-40B4-BE49-F238E27FC236}">
                  <a16:creationId xmlns:a16="http://schemas.microsoft.com/office/drawing/2014/main" id="{A2F89DA1-337D-4E67-A215-D9DC1EB5FE66}"/>
                </a:ext>
              </a:extLst>
            </p:cNvPr>
            <p:cNvPicPr>
              <a:picLocks noChangeAspect="1"/>
            </p:cNvPicPr>
            <p:nvPr/>
          </p:nvPicPr>
          <p:blipFill>
            <a:blip r:embed="rId13"/>
            <a:stretch>
              <a:fillRect/>
            </a:stretch>
          </p:blipFill>
          <p:spPr>
            <a:xfrm>
              <a:off x="14538301" y="27160260"/>
              <a:ext cx="642130" cy="642130"/>
            </a:xfrm>
            <a:prstGeom prst="rect">
              <a:avLst/>
            </a:prstGeom>
          </p:spPr>
        </p:pic>
      </p:grpSp>
      <p:cxnSp>
        <p:nvCxnSpPr>
          <p:cNvPr id="141" name="Straight Connector 140">
            <a:extLst>
              <a:ext uri="{FF2B5EF4-FFF2-40B4-BE49-F238E27FC236}">
                <a16:creationId xmlns:a16="http://schemas.microsoft.com/office/drawing/2014/main" id="{53550D03-52AA-8EBB-6936-C1299543B113}"/>
              </a:ext>
            </a:extLst>
          </p:cNvPr>
          <p:cNvCxnSpPr>
            <a:cxnSpLocks/>
          </p:cNvCxnSpPr>
          <p:nvPr/>
        </p:nvCxnSpPr>
        <p:spPr>
          <a:xfrm flipH="1">
            <a:off x="7664785" y="24190173"/>
            <a:ext cx="1164298" cy="33506"/>
          </a:xfrm>
          <a:prstGeom prst="line">
            <a:avLst/>
          </a:prstGeom>
          <a:ln w="63500">
            <a:solidFill>
              <a:schemeClr val="tx1">
                <a:alpha val="23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142" name="Straight Connector 141">
            <a:extLst>
              <a:ext uri="{FF2B5EF4-FFF2-40B4-BE49-F238E27FC236}">
                <a16:creationId xmlns:a16="http://schemas.microsoft.com/office/drawing/2014/main" id="{8E8E7641-4950-84DF-5DC4-18139ECC50AE}"/>
              </a:ext>
            </a:extLst>
          </p:cNvPr>
          <p:cNvCxnSpPr>
            <a:cxnSpLocks/>
          </p:cNvCxnSpPr>
          <p:nvPr/>
        </p:nvCxnSpPr>
        <p:spPr>
          <a:xfrm flipH="1" flipV="1">
            <a:off x="8424844" y="22774940"/>
            <a:ext cx="658832" cy="680314"/>
          </a:xfrm>
          <a:prstGeom prst="line">
            <a:avLst/>
          </a:prstGeom>
          <a:ln w="63500">
            <a:solidFill>
              <a:schemeClr val="tx1">
                <a:alpha val="23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43" name="Oval 142">
            <a:extLst>
              <a:ext uri="{FF2B5EF4-FFF2-40B4-BE49-F238E27FC236}">
                <a16:creationId xmlns:a16="http://schemas.microsoft.com/office/drawing/2014/main" id="{FC3A835C-6B6A-310A-C99D-5E835EAF3CF1}"/>
              </a:ext>
            </a:extLst>
          </p:cNvPr>
          <p:cNvSpPr/>
          <p:nvPr/>
        </p:nvSpPr>
        <p:spPr>
          <a:xfrm>
            <a:off x="5158735" y="32620381"/>
            <a:ext cx="1016000" cy="94705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8100">
            <a:solidFill>
              <a:schemeClr val="accent1">
                <a:shade val="1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457200" rtl="0" eaLnBrk="1" latinLnBrk="0" hangingPunct="1"/>
            <a:endParaRPr lang="en-US"/>
          </a:p>
        </p:txBody>
      </p:sp>
      <p:cxnSp>
        <p:nvCxnSpPr>
          <p:cNvPr id="144" name="Straight Connector 143">
            <a:extLst>
              <a:ext uri="{FF2B5EF4-FFF2-40B4-BE49-F238E27FC236}">
                <a16:creationId xmlns:a16="http://schemas.microsoft.com/office/drawing/2014/main" id="{2032F213-6B1C-3D81-2DB0-2695714C8871}"/>
              </a:ext>
            </a:extLst>
          </p:cNvPr>
          <p:cNvCxnSpPr>
            <a:cxnSpLocks/>
          </p:cNvCxnSpPr>
          <p:nvPr/>
        </p:nvCxnSpPr>
        <p:spPr>
          <a:xfrm flipH="1">
            <a:off x="4448710" y="33545124"/>
            <a:ext cx="986319" cy="719191"/>
          </a:xfrm>
          <a:prstGeom prst="line">
            <a:avLst/>
          </a:prstGeom>
          <a:ln w="63500">
            <a:solidFill>
              <a:schemeClr val="tx1">
                <a:alpha val="23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D99B334C-29E1-6978-D7C7-4EF98D32AE38}"/>
              </a:ext>
            </a:extLst>
          </p:cNvPr>
          <p:cNvCxnSpPr>
            <a:cxnSpLocks/>
          </p:cNvCxnSpPr>
          <p:nvPr/>
        </p:nvCxnSpPr>
        <p:spPr>
          <a:xfrm flipH="1">
            <a:off x="4371604" y="32759074"/>
            <a:ext cx="861894" cy="0"/>
          </a:xfrm>
          <a:prstGeom prst="line">
            <a:avLst/>
          </a:prstGeom>
          <a:ln w="63500">
            <a:solidFill>
              <a:schemeClr val="tx1">
                <a:alpha val="23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46" name="Cloud 145">
            <a:extLst>
              <a:ext uri="{FF2B5EF4-FFF2-40B4-BE49-F238E27FC236}">
                <a16:creationId xmlns:a16="http://schemas.microsoft.com/office/drawing/2014/main" id="{B1C47BA5-45B5-293A-9055-1F03E54425DB}"/>
              </a:ext>
            </a:extLst>
          </p:cNvPr>
          <p:cNvSpPr/>
          <p:nvPr/>
        </p:nvSpPr>
        <p:spPr>
          <a:xfrm>
            <a:off x="8107053" y="20314700"/>
            <a:ext cx="5208728" cy="2572361"/>
          </a:xfrm>
          <a:prstGeom prst="cloud">
            <a:avLst/>
          </a:prstGeom>
          <a:solidFill>
            <a:schemeClr val="accent2">
              <a:alpha val="49916"/>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i="1">
                <a:solidFill>
                  <a:schemeClr val="tx1"/>
                </a:solidFill>
              </a:rPr>
              <a:t>We trust </a:t>
            </a:r>
            <a:r>
              <a:rPr lang="en-US" sz="4000" b="1" i="1">
                <a:solidFill>
                  <a:schemeClr val="tx1"/>
                </a:solidFill>
              </a:rPr>
              <a:t>ABC</a:t>
            </a:r>
            <a:br>
              <a:rPr lang="en-US" sz="4000" i="1">
                <a:solidFill>
                  <a:schemeClr val="tx1"/>
                </a:solidFill>
              </a:rPr>
            </a:br>
            <a:r>
              <a:rPr lang="en-US" sz="4000" b="1" i="1">
                <a:solidFill>
                  <a:schemeClr val="tx1"/>
                </a:solidFill>
              </a:rPr>
              <a:t>DoD</a:t>
            </a:r>
            <a:r>
              <a:rPr lang="en-US" sz="4000" i="1">
                <a:solidFill>
                  <a:schemeClr val="tx1"/>
                </a:solidFill>
              </a:rPr>
              <a:t>, and </a:t>
            </a:r>
            <a:r>
              <a:rPr lang="en-US" sz="4000" b="1" i="1">
                <a:solidFill>
                  <a:schemeClr val="tx1"/>
                </a:solidFill>
              </a:rPr>
              <a:t>IdenTrust</a:t>
            </a:r>
          </a:p>
        </p:txBody>
      </p:sp>
      <p:sp>
        <p:nvSpPr>
          <p:cNvPr id="147" name="Oval 146">
            <a:extLst>
              <a:ext uri="{FF2B5EF4-FFF2-40B4-BE49-F238E27FC236}">
                <a16:creationId xmlns:a16="http://schemas.microsoft.com/office/drawing/2014/main" id="{F2E2188D-0917-61AA-F39D-3EADD555E1D9}"/>
              </a:ext>
            </a:extLst>
          </p:cNvPr>
          <p:cNvSpPr/>
          <p:nvPr/>
        </p:nvSpPr>
        <p:spPr>
          <a:xfrm>
            <a:off x="10971534" y="23502418"/>
            <a:ext cx="248201" cy="216343"/>
          </a:xfrm>
          <a:prstGeom prst="ellipse">
            <a:avLst/>
          </a:prstGeom>
          <a:solidFill>
            <a:schemeClr val="accent2">
              <a:alpha val="49916"/>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a:p>
        </p:txBody>
      </p:sp>
      <p:sp>
        <p:nvSpPr>
          <p:cNvPr id="148" name="Oval 147">
            <a:extLst>
              <a:ext uri="{FF2B5EF4-FFF2-40B4-BE49-F238E27FC236}">
                <a16:creationId xmlns:a16="http://schemas.microsoft.com/office/drawing/2014/main" id="{D685E5B8-3A3D-98FA-4D2E-45AB2EEB5235}"/>
              </a:ext>
            </a:extLst>
          </p:cNvPr>
          <p:cNvSpPr/>
          <p:nvPr/>
        </p:nvSpPr>
        <p:spPr>
          <a:xfrm>
            <a:off x="10903802" y="22977483"/>
            <a:ext cx="434428" cy="424096"/>
          </a:xfrm>
          <a:prstGeom prst="ellipse">
            <a:avLst/>
          </a:prstGeom>
          <a:solidFill>
            <a:schemeClr val="accent2">
              <a:alpha val="49916"/>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9" name="Group 148">
            <a:extLst>
              <a:ext uri="{FF2B5EF4-FFF2-40B4-BE49-F238E27FC236}">
                <a16:creationId xmlns:a16="http://schemas.microsoft.com/office/drawing/2014/main" id="{DF0C0B95-5BB5-F2D8-B4DF-A0731705CD19}"/>
              </a:ext>
            </a:extLst>
          </p:cNvPr>
          <p:cNvGrpSpPr/>
          <p:nvPr/>
        </p:nvGrpSpPr>
        <p:grpSpPr>
          <a:xfrm>
            <a:off x="18074918" y="20787559"/>
            <a:ext cx="4750526" cy="3404155"/>
            <a:chOff x="12419682" y="19547453"/>
            <a:chExt cx="4259993" cy="3404155"/>
          </a:xfrm>
        </p:grpSpPr>
        <p:sp>
          <p:nvSpPr>
            <p:cNvPr id="150" name="Cloud 149">
              <a:extLst>
                <a:ext uri="{FF2B5EF4-FFF2-40B4-BE49-F238E27FC236}">
                  <a16:creationId xmlns:a16="http://schemas.microsoft.com/office/drawing/2014/main" id="{3EAE7240-0BB1-C698-2EF5-192D279DF839}"/>
                </a:ext>
              </a:extLst>
            </p:cNvPr>
            <p:cNvSpPr/>
            <p:nvPr/>
          </p:nvSpPr>
          <p:spPr>
            <a:xfrm>
              <a:off x="12419682" y="19547453"/>
              <a:ext cx="4259993" cy="2572361"/>
            </a:xfrm>
            <a:prstGeom prst="cloud">
              <a:avLst/>
            </a:prstGeom>
            <a:solidFill>
              <a:schemeClr val="accent6">
                <a:lumMod val="40000"/>
                <a:lumOff val="60000"/>
                <a:alpha val="49916"/>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i="1">
                  <a:solidFill>
                    <a:schemeClr val="tx1"/>
                  </a:solidFill>
                </a:rPr>
                <a:t>We trust </a:t>
              </a:r>
              <a:r>
                <a:rPr lang="en-US" sz="3600" b="1" i="1">
                  <a:solidFill>
                    <a:schemeClr val="tx1"/>
                  </a:solidFill>
                </a:rPr>
                <a:t>IdenTrust</a:t>
              </a:r>
              <a:r>
                <a:rPr lang="en-US" sz="3600" i="1">
                  <a:solidFill>
                    <a:schemeClr val="tx1"/>
                  </a:solidFill>
                </a:rPr>
                <a:t> and</a:t>
              </a:r>
              <a:br>
                <a:rPr lang="en-US" sz="3600" i="1">
                  <a:solidFill>
                    <a:schemeClr val="tx1"/>
                  </a:solidFill>
                </a:rPr>
              </a:br>
              <a:r>
                <a:rPr lang="en-US" sz="3600" b="1" i="1">
                  <a:solidFill>
                    <a:schemeClr val="tx1"/>
                  </a:solidFill>
                </a:rPr>
                <a:t>digicert</a:t>
              </a:r>
            </a:p>
          </p:txBody>
        </p:sp>
        <p:sp>
          <p:nvSpPr>
            <p:cNvPr id="151" name="Oval 150">
              <a:extLst>
                <a:ext uri="{FF2B5EF4-FFF2-40B4-BE49-F238E27FC236}">
                  <a16:creationId xmlns:a16="http://schemas.microsoft.com/office/drawing/2014/main" id="{6231B4D3-E3BA-3A46-CE5F-0A3AA4206CB0}"/>
                </a:ext>
              </a:extLst>
            </p:cNvPr>
            <p:cNvSpPr/>
            <p:nvPr/>
          </p:nvSpPr>
          <p:spPr>
            <a:xfrm>
              <a:off x="14697477" y="22735265"/>
              <a:ext cx="248201" cy="216343"/>
            </a:xfrm>
            <a:prstGeom prst="ellipse">
              <a:avLst/>
            </a:prstGeom>
            <a:solidFill>
              <a:schemeClr val="accent6">
                <a:lumMod val="40000"/>
                <a:lumOff val="60000"/>
                <a:alpha val="49916"/>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a:p>
          </p:txBody>
        </p:sp>
        <p:sp>
          <p:nvSpPr>
            <p:cNvPr id="152" name="Oval 151">
              <a:extLst>
                <a:ext uri="{FF2B5EF4-FFF2-40B4-BE49-F238E27FC236}">
                  <a16:creationId xmlns:a16="http://schemas.microsoft.com/office/drawing/2014/main" id="{F9AE09D9-ECC0-E2A2-C6D9-7D6F4EEF058F}"/>
                </a:ext>
              </a:extLst>
            </p:cNvPr>
            <p:cNvSpPr/>
            <p:nvPr/>
          </p:nvSpPr>
          <p:spPr>
            <a:xfrm>
              <a:off x="14379224" y="22215496"/>
              <a:ext cx="434428" cy="424096"/>
            </a:xfrm>
            <a:prstGeom prst="ellipse">
              <a:avLst/>
            </a:prstGeom>
            <a:solidFill>
              <a:schemeClr val="accent6">
                <a:lumMod val="40000"/>
                <a:lumOff val="60000"/>
                <a:alpha val="49916"/>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3" name="Picture 152">
            <a:extLst>
              <a:ext uri="{FF2B5EF4-FFF2-40B4-BE49-F238E27FC236}">
                <a16:creationId xmlns:a16="http://schemas.microsoft.com/office/drawing/2014/main" id="{E9FB614D-F834-EEF4-9918-EB9E786A2F9E}"/>
              </a:ext>
            </a:extLst>
          </p:cNvPr>
          <p:cNvPicPr>
            <a:picLocks noChangeAspect="1"/>
          </p:cNvPicPr>
          <p:nvPr/>
        </p:nvPicPr>
        <p:blipFill>
          <a:blip r:embed="rId11"/>
          <a:stretch>
            <a:fillRect/>
          </a:stretch>
        </p:blipFill>
        <p:spPr>
          <a:xfrm>
            <a:off x="20521189" y="25661510"/>
            <a:ext cx="723971" cy="723971"/>
          </a:xfrm>
          <a:prstGeom prst="rect">
            <a:avLst/>
          </a:prstGeom>
        </p:spPr>
      </p:pic>
      <p:sp>
        <p:nvSpPr>
          <p:cNvPr id="154" name="TextBox 153">
            <a:extLst>
              <a:ext uri="{FF2B5EF4-FFF2-40B4-BE49-F238E27FC236}">
                <a16:creationId xmlns:a16="http://schemas.microsoft.com/office/drawing/2014/main" id="{FC74D522-AAB2-251C-C655-7C7B3B0B03A8}"/>
              </a:ext>
            </a:extLst>
          </p:cNvPr>
          <p:cNvSpPr txBox="1"/>
          <p:nvPr/>
        </p:nvSpPr>
        <p:spPr>
          <a:xfrm>
            <a:off x="20836444" y="26074404"/>
            <a:ext cx="2515925" cy="1661993"/>
          </a:xfrm>
          <a:prstGeom prst="rect">
            <a:avLst/>
          </a:prstGeom>
          <a:noFill/>
        </p:spPr>
        <p:txBody>
          <a:bodyPr wrap="square" lIns="0" tIns="0" rIns="0" bIns="0" rtlCol="0">
            <a:spAutoFit/>
          </a:bodyPr>
          <a:lstStyle/>
          <a:p>
            <a:pPr algn="ctr"/>
            <a:r>
              <a:rPr lang="en-US" sz="3600" b="1" i="1">
                <a:latin typeface="LM Roman 10" pitchFamily="2" charset="77"/>
              </a:rPr>
              <a:t>Trust: </a:t>
            </a:r>
          </a:p>
          <a:p>
            <a:pPr algn="ctr"/>
            <a:r>
              <a:rPr lang="en-US" sz="3600">
                <a:latin typeface="LM Roman 10" pitchFamily="2" charset="77"/>
              </a:rPr>
              <a:t>1. digicert </a:t>
            </a:r>
            <a:br>
              <a:rPr lang="en-US" sz="3600">
                <a:latin typeface="LM Roman 10" pitchFamily="2" charset="77"/>
              </a:rPr>
            </a:br>
            <a:r>
              <a:rPr lang="en-US" sz="3600">
                <a:latin typeface="LM Roman 10" pitchFamily="2" charset="77"/>
              </a:rPr>
              <a:t>2. IdenTrust</a:t>
            </a:r>
            <a:endParaRPr lang="en-US" sz="3600" i="1">
              <a:latin typeface="LM Roman 10" pitchFamily="2" charset="77"/>
            </a:endParaRPr>
          </a:p>
        </p:txBody>
      </p:sp>
      <p:sp>
        <p:nvSpPr>
          <p:cNvPr id="155" name="TextBox 154">
            <a:extLst>
              <a:ext uri="{FF2B5EF4-FFF2-40B4-BE49-F238E27FC236}">
                <a16:creationId xmlns:a16="http://schemas.microsoft.com/office/drawing/2014/main" id="{6FEB1000-5FFE-B117-4F56-EDA1C3CC1F94}"/>
              </a:ext>
            </a:extLst>
          </p:cNvPr>
          <p:cNvSpPr txBox="1"/>
          <p:nvPr/>
        </p:nvSpPr>
        <p:spPr>
          <a:xfrm>
            <a:off x="3332893" y="32914409"/>
            <a:ext cx="1708333" cy="1231106"/>
          </a:xfrm>
          <a:prstGeom prst="rect">
            <a:avLst/>
          </a:prstGeom>
          <a:noFill/>
        </p:spPr>
        <p:txBody>
          <a:bodyPr wrap="square" lIns="0" tIns="0" rIns="0" bIns="0" rtlCol="0">
            <a:spAutoFit/>
          </a:bodyPr>
          <a:lstStyle/>
          <a:p>
            <a:pPr algn="ctr"/>
            <a:r>
              <a:rPr lang="en-US" sz="4000">
                <a:latin typeface="LM Roman 10" pitchFamily="2" charset="77"/>
              </a:rPr>
              <a:t>Other </a:t>
            </a:r>
            <a:br>
              <a:rPr lang="en-US" sz="4000">
                <a:latin typeface="LM Roman 10" pitchFamily="2" charset="77"/>
              </a:rPr>
            </a:br>
            <a:r>
              <a:rPr lang="en-US" sz="4000">
                <a:latin typeface="LM Roman 10" pitchFamily="2" charset="77"/>
              </a:rPr>
              <a:t>CAs</a:t>
            </a:r>
            <a:endParaRPr lang="en-US" sz="4000" i="1">
              <a:latin typeface="LM Roman 10" pitchFamily="2" charset="77"/>
            </a:endParaRPr>
          </a:p>
        </p:txBody>
      </p:sp>
      <p:sp>
        <p:nvSpPr>
          <p:cNvPr id="156" name="TextBox 155">
            <a:extLst>
              <a:ext uri="{FF2B5EF4-FFF2-40B4-BE49-F238E27FC236}">
                <a16:creationId xmlns:a16="http://schemas.microsoft.com/office/drawing/2014/main" id="{D4894B4A-99F4-431B-40AF-28F76D13EB4D}"/>
              </a:ext>
            </a:extLst>
          </p:cNvPr>
          <p:cNvSpPr txBox="1"/>
          <p:nvPr/>
        </p:nvSpPr>
        <p:spPr>
          <a:xfrm>
            <a:off x="6889727" y="22706959"/>
            <a:ext cx="1708333" cy="1231106"/>
          </a:xfrm>
          <a:prstGeom prst="rect">
            <a:avLst/>
          </a:prstGeom>
          <a:noFill/>
        </p:spPr>
        <p:txBody>
          <a:bodyPr wrap="square" lIns="0" tIns="0" rIns="0" bIns="0" rtlCol="0">
            <a:spAutoFit/>
          </a:bodyPr>
          <a:lstStyle/>
          <a:p>
            <a:pPr algn="ctr"/>
            <a:r>
              <a:rPr lang="en-US" sz="4000">
                <a:latin typeface="LM Roman 10" pitchFamily="2" charset="77"/>
              </a:rPr>
              <a:t>Other </a:t>
            </a:r>
            <a:br>
              <a:rPr lang="en-US" sz="4000">
                <a:latin typeface="LM Roman 10" pitchFamily="2" charset="77"/>
              </a:rPr>
            </a:br>
            <a:r>
              <a:rPr lang="en-US" sz="4000">
                <a:latin typeface="LM Roman 10" pitchFamily="2" charset="77"/>
              </a:rPr>
              <a:t>CAs</a:t>
            </a:r>
            <a:endParaRPr lang="en-US" sz="4000" i="1">
              <a:latin typeface="LM Roman 10" pitchFamily="2" charset="77"/>
            </a:endParaRPr>
          </a:p>
        </p:txBody>
      </p:sp>
      <p:pic>
        <p:nvPicPr>
          <p:cNvPr id="157" name="Picture 156">
            <a:extLst>
              <a:ext uri="{FF2B5EF4-FFF2-40B4-BE49-F238E27FC236}">
                <a16:creationId xmlns:a16="http://schemas.microsoft.com/office/drawing/2014/main" id="{95C86528-BDCE-25B8-6431-CFFC292B6F5F}"/>
              </a:ext>
            </a:extLst>
          </p:cNvPr>
          <p:cNvPicPr>
            <a:picLocks noChangeAspect="1"/>
          </p:cNvPicPr>
          <p:nvPr/>
        </p:nvPicPr>
        <p:blipFill>
          <a:blip r:embed="rId11"/>
          <a:stretch>
            <a:fillRect/>
          </a:stretch>
        </p:blipFill>
        <p:spPr>
          <a:xfrm>
            <a:off x="22484972" y="31133139"/>
            <a:ext cx="723971" cy="723971"/>
          </a:xfrm>
          <a:prstGeom prst="rect">
            <a:avLst/>
          </a:prstGeom>
        </p:spPr>
      </p:pic>
      <p:sp>
        <p:nvSpPr>
          <p:cNvPr id="158" name="TextBox 157">
            <a:extLst>
              <a:ext uri="{FF2B5EF4-FFF2-40B4-BE49-F238E27FC236}">
                <a16:creationId xmlns:a16="http://schemas.microsoft.com/office/drawing/2014/main" id="{A99E21A7-BCB2-C2B7-3F71-34005DECFB42}"/>
              </a:ext>
            </a:extLst>
          </p:cNvPr>
          <p:cNvSpPr txBox="1"/>
          <p:nvPr/>
        </p:nvSpPr>
        <p:spPr>
          <a:xfrm>
            <a:off x="22440009" y="31518324"/>
            <a:ext cx="2912227" cy="1661993"/>
          </a:xfrm>
          <a:prstGeom prst="rect">
            <a:avLst/>
          </a:prstGeom>
          <a:noFill/>
        </p:spPr>
        <p:txBody>
          <a:bodyPr wrap="square" lIns="0" tIns="0" rIns="0" bIns="0" rtlCol="0">
            <a:spAutoFit/>
          </a:bodyPr>
          <a:lstStyle/>
          <a:p>
            <a:pPr algn="ctr"/>
            <a:r>
              <a:rPr lang="en-US" sz="3600" b="1" i="1">
                <a:latin typeface="LM Roman 10" pitchFamily="2" charset="77"/>
              </a:rPr>
              <a:t>Trust: </a:t>
            </a:r>
          </a:p>
          <a:p>
            <a:pPr algn="ctr"/>
            <a:r>
              <a:rPr lang="en-US" sz="3600">
                <a:latin typeface="LM Roman 10" pitchFamily="2" charset="77"/>
              </a:rPr>
              <a:t>1. digicert </a:t>
            </a:r>
            <a:br>
              <a:rPr lang="en-US" sz="3600">
                <a:latin typeface="LM Roman 10" pitchFamily="2" charset="77"/>
              </a:rPr>
            </a:br>
            <a:r>
              <a:rPr lang="en-US" sz="3600">
                <a:latin typeface="LM Roman 10" pitchFamily="2" charset="77"/>
              </a:rPr>
              <a:t>2. ABC Corp</a:t>
            </a:r>
            <a:endParaRPr lang="en-US" sz="3600" i="1">
              <a:latin typeface="LM Roman 10" pitchFamily="2" charset="77"/>
            </a:endParaRPr>
          </a:p>
        </p:txBody>
      </p:sp>
      <p:cxnSp>
        <p:nvCxnSpPr>
          <p:cNvPr id="159" name="Straight Connector 158">
            <a:extLst>
              <a:ext uri="{FF2B5EF4-FFF2-40B4-BE49-F238E27FC236}">
                <a16:creationId xmlns:a16="http://schemas.microsoft.com/office/drawing/2014/main" id="{6D146502-B5D1-7910-5C32-F59E36DB3559}"/>
              </a:ext>
            </a:extLst>
          </p:cNvPr>
          <p:cNvCxnSpPr>
            <a:cxnSpLocks/>
          </p:cNvCxnSpPr>
          <p:nvPr/>
        </p:nvCxnSpPr>
        <p:spPr>
          <a:xfrm flipH="1" flipV="1">
            <a:off x="21745735" y="33221794"/>
            <a:ext cx="1488338" cy="680280"/>
          </a:xfrm>
          <a:prstGeom prst="line">
            <a:avLst/>
          </a:prstGeom>
          <a:ln w="6350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160" name="Oval 159">
            <a:extLst>
              <a:ext uri="{FF2B5EF4-FFF2-40B4-BE49-F238E27FC236}">
                <a16:creationId xmlns:a16="http://schemas.microsoft.com/office/drawing/2014/main" id="{7A23727F-3B4D-6E2D-68D1-126091B57304}"/>
              </a:ext>
            </a:extLst>
          </p:cNvPr>
          <p:cNvSpPr/>
          <p:nvPr/>
        </p:nvSpPr>
        <p:spPr>
          <a:xfrm>
            <a:off x="23223796" y="33762664"/>
            <a:ext cx="1016000" cy="94705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8100">
            <a:solidFill>
              <a:schemeClr val="accent1">
                <a:shade val="1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457200" rtl="0" eaLnBrk="1" latinLnBrk="0" hangingPunct="1"/>
            <a:endParaRPr lang="en-US"/>
          </a:p>
        </p:txBody>
      </p:sp>
      <p:cxnSp>
        <p:nvCxnSpPr>
          <p:cNvPr id="161" name="Straight Connector 160">
            <a:extLst>
              <a:ext uri="{FF2B5EF4-FFF2-40B4-BE49-F238E27FC236}">
                <a16:creationId xmlns:a16="http://schemas.microsoft.com/office/drawing/2014/main" id="{E92C15B4-2646-307B-6725-866D5701C986}"/>
              </a:ext>
            </a:extLst>
          </p:cNvPr>
          <p:cNvCxnSpPr>
            <a:cxnSpLocks/>
          </p:cNvCxnSpPr>
          <p:nvPr/>
        </p:nvCxnSpPr>
        <p:spPr>
          <a:xfrm>
            <a:off x="23857527" y="33763528"/>
            <a:ext cx="1494703" cy="333631"/>
          </a:xfrm>
          <a:prstGeom prst="line">
            <a:avLst/>
          </a:prstGeom>
          <a:ln w="63500">
            <a:solidFill>
              <a:schemeClr val="tx1">
                <a:alpha val="23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162" name="Straight Connector 161">
            <a:extLst>
              <a:ext uri="{FF2B5EF4-FFF2-40B4-BE49-F238E27FC236}">
                <a16:creationId xmlns:a16="http://schemas.microsoft.com/office/drawing/2014/main" id="{39794F1B-7D4B-E166-B4CF-BEB170AB7A6E}"/>
              </a:ext>
            </a:extLst>
          </p:cNvPr>
          <p:cNvCxnSpPr>
            <a:cxnSpLocks/>
          </p:cNvCxnSpPr>
          <p:nvPr/>
        </p:nvCxnSpPr>
        <p:spPr>
          <a:xfrm>
            <a:off x="23570705" y="34696056"/>
            <a:ext cx="1090832" cy="535269"/>
          </a:xfrm>
          <a:prstGeom prst="line">
            <a:avLst/>
          </a:prstGeom>
          <a:ln w="63500">
            <a:solidFill>
              <a:schemeClr val="tx1">
                <a:alpha val="23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63" name="TextBox 162">
            <a:extLst>
              <a:ext uri="{FF2B5EF4-FFF2-40B4-BE49-F238E27FC236}">
                <a16:creationId xmlns:a16="http://schemas.microsoft.com/office/drawing/2014/main" id="{CCE808ED-A102-17F4-3669-FEF5D095121E}"/>
              </a:ext>
            </a:extLst>
          </p:cNvPr>
          <p:cNvSpPr txBox="1"/>
          <p:nvPr/>
        </p:nvSpPr>
        <p:spPr>
          <a:xfrm>
            <a:off x="24622396" y="34201497"/>
            <a:ext cx="1348832" cy="1231106"/>
          </a:xfrm>
          <a:prstGeom prst="rect">
            <a:avLst/>
          </a:prstGeom>
          <a:noFill/>
        </p:spPr>
        <p:txBody>
          <a:bodyPr wrap="square" lIns="0" tIns="0" rIns="0" bIns="0" rtlCol="0">
            <a:spAutoFit/>
          </a:bodyPr>
          <a:lstStyle/>
          <a:p>
            <a:pPr algn="ctr"/>
            <a:r>
              <a:rPr lang="en-US" sz="4000">
                <a:latin typeface="LM Roman 10" pitchFamily="2" charset="77"/>
              </a:rPr>
              <a:t>Other </a:t>
            </a:r>
            <a:br>
              <a:rPr lang="en-US" sz="4000">
                <a:latin typeface="LM Roman 10" pitchFamily="2" charset="77"/>
              </a:rPr>
            </a:br>
            <a:r>
              <a:rPr lang="en-US" sz="4000">
                <a:latin typeface="LM Roman 10" pitchFamily="2" charset="77"/>
              </a:rPr>
              <a:t>CAs</a:t>
            </a:r>
            <a:endParaRPr lang="en-US" sz="4000" i="1">
              <a:latin typeface="LM Roman 10" pitchFamily="2" charset="77"/>
            </a:endParaRPr>
          </a:p>
        </p:txBody>
      </p:sp>
      <p:cxnSp>
        <p:nvCxnSpPr>
          <p:cNvPr id="164" name="Straight Connector 163">
            <a:extLst>
              <a:ext uri="{FF2B5EF4-FFF2-40B4-BE49-F238E27FC236}">
                <a16:creationId xmlns:a16="http://schemas.microsoft.com/office/drawing/2014/main" id="{64A06BD0-3E9E-5FCA-D7DB-4FCE47ED26F0}"/>
              </a:ext>
            </a:extLst>
          </p:cNvPr>
          <p:cNvCxnSpPr>
            <a:cxnSpLocks/>
          </p:cNvCxnSpPr>
          <p:nvPr/>
        </p:nvCxnSpPr>
        <p:spPr>
          <a:xfrm>
            <a:off x="21494391" y="33354257"/>
            <a:ext cx="1545718" cy="714071"/>
          </a:xfrm>
          <a:prstGeom prst="line">
            <a:avLst/>
          </a:prstGeom>
          <a:ln w="6350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165" name="TextBox 164">
            <a:extLst>
              <a:ext uri="{FF2B5EF4-FFF2-40B4-BE49-F238E27FC236}">
                <a16:creationId xmlns:a16="http://schemas.microsoft.com/office/drawing/2014/main" id="{F6547DDC-4727-5E5C-D860-0072AE77A0D8}"/>
              </a:ext>
            </a:extLst>
          </p:cNvPr>
          <p:cNvSpPr txBox="1"/>
          <p:nvPr/>
        </p:nvSpPr>
        <p:spPr>
          <a:xfrm>
            <a:off x="21211645" y="23848357"/>
            <a:ext cx="3411293" cy="738664"/>
          </a:xfrm>
          <a:prstGeom prst="rect">
            <a:avLst/>
          </a:prstGeom>
          <a:noFill/>
        </p:spPr>
        <p:txBody>
          <a:bodyPr wrap="square" lIns="0" tIns="0" rIns="0" bIns="0" rtlCol="0">
            <a:spAutoFit/>
          </a:bodyPr>
          <a:lstStyle/>
          <a:p>
            <a:pPr algn="ctr"/>
            <a:r>
              <a:rPr lang="en-US" sz="4800" b="1" i="1">
                <a:latin typeface="LM Roman 10" pitchFamily="2" charset="77"/>
              </a:rPr>
              <a:t>ABC Corp</a:t>
            </a:r>
          </a:p>
        </p:txBody>
      </p:sp>
      <p:grpSp>
        <p:nvGrpSpPr>
          <p:cNvPr id="166" name="Group 165">
            <a:extLst>
              <a:ext uri="{FF2B5EF4-FFF2-40B4-BE49-F238E27FC236}">
                <a16:creationId xmlns:a16="http://schemas.microsoft.com/office/drawing/2014/main" id="{54FE4B6D-83F4-72C5-D237-C272DB724DAB}"/>
              </a:ext>
            </a:extLst>
          </p:cNvPr>
          <p:cNvGrpSpPr/>
          <p:nvPr/>
        </p:nvGrpSpPr>
        <p:grpSpPr>
          <a:xfrm>
            <a:off x="17072848" y="28714096"/>
            <a:ext cx="2082941" cy="1502668"/>
            <a:chOff x="13468374" y="26554574"/>
            <a:chExt cx="1712057" cy="1247816"/>
          </a:xfrm>
        </p:grpSpPr>
        <p:pic>
          <p:nvPicPr>
            <p:cNvPr id="167" name="Picture 14">
              <a:extLst>
                <a:ext uri="{FF2B5EF4-FFF2-40B4-BE49-F238E27FC236}">
                  <a16:creationId xmlns:a16="http://schemas.microsoft.com/office/drawing/2014/main" id="{1FD77D68-DD45-A886-F905-9AEF59B0C15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468374" y="26554574"/>
              <a:ext cx="1671318" cy="990245"/>
            </a:xfrm>
            <a:prstGeom prst="rect">
              <a:avLst/>
            </a:prstGeom>
            <a:noFill/>
            <a:extLst>
              <a:ext uri="{909E8E84-426E-40DD-AFC4-6F175D3DCCD1}">
                <a14:hiddenFill xmlns:a14="http://schemas.microsoft.com/office/drawing/2010/main">
                  <a:solidFill>
                    <a:srgbClr val="FFFFFF"/>
                  </a:solidFill>
                </a14:hiddenFill>
              </a:ext>
            </a:extLst>
          </p:spPr>
        </p:pic>
        <p:pic>
          <p:nvPicPr>
            <p:cNvPr id="168" name="Picture 167">
              <a:extLst>
                <a:ext uri="{FF2B5EF4-FFF2-40B4-BE49-F238E27FC236}">
                  <a16:creationId xmlns:a16="http://schemas.microsoft.com/office/drawing/2014/main" id="{4983E89C-576D-A716-D0DF-349AEEE99856}"/>
                </a:ext>
              </a:extLst>
            </p:cNvPr>
            <p:cNvPicPr>
              <a:picLocks noChangeAspect="1"/>
            </p:cNvPicPr>
            <p:nvPr/>
          </p:nvPicPr>
          <p:blipFill>
            <a:blip r:embed="rId13"/>
            <a:stretch>
              <a:fillRect/>
            </a:stretch>
          </p:blipFill>
          <p:spPr>
            <a:xfrm>
              <a:off x="14538301" y="27160260"/>
              <a:ext cx="642130" cy="642130"/>
            </a:xfrm>
            <a:prstGeom prst="rect">
              <a:avLst/>
            </a:prstGeom>
          </p:spPr>
        </p:pic>
      </p:grpSp>
      <p:grpSp>
        <p:nvGrpSpPr>
          <p:cNvPr id="169" name="Group 168">
            <a:extLst>
              <a:ext uri="{FF2B5EF4-FFF2-40B4-BE49-F238E27FC236}">
                <a16:creationId xmlns:a16="http://schemas.microsoft.com/office/drawing/2014/main" id="{7F25B7AD-A747-F02F-3DB7-A3A5388CED4E}"/>
              </a:ext>
            </a:extLst>
          </p:cNvPr>
          <p:cNvGrpSpPr/>
          <p:nvPr/>
        </p:nvGrpSpPr>
        <p:grpSpPr>
          <a:xfrm>
            <a:off x="16865030" y="31674062"/>
            <a:ext cx="2082941" cy="1502668"/>
            <a:chOff x="13468374" y="26554574"/>
            <a:chExt cx="1712057" cy="1247816"/>
          </a:xfrm>
        </p:grpSpPr>
        <p:pic>
          <p:nvPicPr>
            <p:cNvPr id="170" name="Picture 14">
              <a:extLst>
                <a:ext uri="{FF2B5EF4-FFF2-40B4-BE49-F238E27FC236}">
                  <a16:creationId xmlns:a16="http://schemas.microsoft.com/office/drawing/2014/main" id="{59BB0ED3-87A9-7D1C-979A-18A310C3E87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468374" y="26554574"/>
              <a:ext cx="1671318" cy="990245"/>
            </a:xfrm>
            <a:prstGeom prst="rect">
              <a:avLst/>
            </a:prstGeom>
            <a:noFill/>
            <a:extLst>
              <a:ext uri="{909E8E84-426E-40DD-AFC4-6F175D3DCCD1}">
                <a14:hiddenFill xmlns:a14="http://schemas.microsoft.com/office/drawing/2010/main">
                  <a:solidFill>
                    <a:srgbClr val="FFFFFF"/>
                  </a:solidFill>
                </a14:hiddenFill>
              </a:ext>
            </a:extLst>
          </p:spPr>
        </p:pic>
        <p:pic>
          <p:nvPicPr>
            <p:cNvPr id="171" name="Picture 170">
              <a:extLst>
                <a:ext uri="{FF2B5EF4-FFF2-40B4-BE49-F238E27FC236}">
                  <a16:creationId xmlns:a16="http://schemas.microsoft.com/office/drawing/2014/main" id="{E2847B64-CCF0-D8D1-4ADA-58F7D2136BB1}"/>
                </a:ext>
              </a:extLst>
            </p:cNvPr>
            <p:cNvPicPr>
              <a:picLocks noChangeAspect="1"/>
            </p:cNvPicPr>
            <p:nvPr/>
          </p:nvPicPr>
          <p:blipFill>
            <a:blip r:embed="rId13"/>
            <a:stretch>
              <a:fillRect/>
            </a:stretch>
          </p:blipFill>
          <p:spPr>
            <a:xfrm>
              <a:off x="14538301" y="27160260"/>
              <a:ext cx="642130" cy="642130"/>
            </a:xfrm>
            <a:prstGeom prst="rect">
              <a:avLst/>
            </a:prstGeom>
          </p:spPr>
        </p:pic>
      </p:grpSp>
      <p:grpSp>
        <p:nvGrpSpPr>
          <p:cNvPr id="172" name="Group 171">
            <a:extLst>
              <a:ext uri="{FF2B5EF4-FFF2-40B4-BE49-F238E27FC236}">
                <a16:creationId xmlns:a16="http://schemas.microsoft.com/office/drawing/2014/main" id="{30C77702-2EF5-B9A1-250B-03327C25F314}"/>
              </a:ext>
            </a:extLst>
          </p:cNvPr>
          <p:cNvGrpSpPr/>
          <p:nvPr/>
        </p:nvGrpSpPr>
        <p:grpSpPr>
          <a:xfrm>
            <a:off x="5195259" y="34747473"/>
            <a:ext cx="9285584" cy="3332439"/>
            <a:chOff x="1853444" y="35422994"/>
            <a:chExt cx="9285584" cy="3332439"/>
          </a:xfrm>
        </p:grpSpPr>
        <p:sp>
          <p:nvSpPr>
            <p:cNvPr id="173" name="Rounded Rectangle 172">
              <a:extLst>
                <a:ext uri="{FF2B5EF4-FFF2-40B4-BE49-F238E27FC236}">
                  <a16:creationId xmlns:a16="http://schemas.microsoft.com/office/drawing/2014/main" id="{F1E8D687-27AF-F87C-573C-E7EBE73F8980}"/>
                </a:ext>
              </a:extLst>
            </p:cNvPr>
            <p:cNvSpPr/>
            <p:nvPr/>
          </p:nvSpPr>
          <p:spPr>
            <a:xfrm>
              <a:off x="1853444" y="35439758"/>
              <a:ext cx="7997790" cy="3315675"/>
            </a:xfrm>
            <a:custGeom>
              <a:avLst/>
              <a:gdLst>
                <a:gd name="csX0" fmla="*/ 0 w 7997790"/>
                <a:gd name="csY0" fmla="*/ 181633 h 3315675"/>
                <a:gd name="csX1" fmla="*/ 181633 w 7997790"/>
                <a:gd name="csY1" fmla="*/ 0 h 3315675"/>
                <a:gd name="csX2" fmla="*/ 692559 w 7997790"/>
                <a:gd name="csY2" fmla="*/ 0 h 3315675"/>
                <a:gd name="csX3" fmla="*/ 1203485 w 7997790"/>
                <a:gd name="csY3" fmla="*/ 0 h 3315675"/>
                <a:gd name="csX4" fmla="*/ 1867101 w 7997790"/>
                <a:gd name="csY4" fmla="*/ 0 h 3315675"/>
                <a:gd name="csX5" fmla="*/ 2225336 w 7997790"/>
                <a:gd name="csY5" fmla="*/ 0 h 3315675"/>
                <a:gd name="csX6" fmla="*/ 2965298 w 7997790"/>
                <a:gd name="csY6" fmla="*/ 0 h 3315675"/>
                <a:gd name="csX7" fmla="*/ 3399879 w 7997790"/>
                <a:gd name="csY7" fmla="*/ 0 h 3315675"/>
                <a:gd name="csX8" fmla="*/ 3834459 w 7997790"/>
                <a:gd name="csY8" fmla="*/ 0 h 3315675"/>
                <a:gd name="csX9" fmla="*/ 4421730 w 7997790"/>
                <a:gd name="csY9" fmla="*/ 0 h 3315675"/>
                <a:gd name="csX10" fmla="*/ 4856311 w 7997790"/>
                <a:gd name="csY10" fmla="*/ 0 h 3315675"/>
                <a:gd name="csX11" fmla="*/ 5290891 w 7997790"/>
                <a:gd name="csY11" fmla="*/ 0 h 3315675"/>
                <a:gd name="csX12" fmla="*/ 5878162 w 7997790"/>
                <a:gd name="csY12" fmla="*/ 0 h 3315675"/>
                <a:gd name="csX13" fmla="*/ 6465434 w 7997790"/>
                <a:gd name="csY13" fmla="*/ 0 h 3315675"/>
                <a:gd name="csX14" fmla="*/ 6900014 w 7997790"/>
                <a:gd name="csY14" fmla="*/ 0 h 3315675"/>
                <a:gd name="csX15" fmla="*/ 7816157 w 7997790"/>
                <a:gd name="csY15" fmla="*/ 0 h 3315675"/>
                <a:gd name="csX16" fmla="*/ 7997790 w 7997790"/>
                <a:gd name="csY16" fmla="*/ 181633 h 3315675"/>
                <a:gd name="csX17" fmla="*/ 7997790 w 7997790"/>
                <a:gd name="csY17" fmla="*/ 713067 h 3315675"/>
                <a:gd name="csX18" fmla="*/ 7997790 w 7997790"/>
                <a:gd name="csY18" fmla="*/ 1333073 h 3315675"/>
                <a:gd name="csX19" fmla="*/ 7997790 w 7997790"/>
                <a:gd name="csY19" fmla="*/ 1982602 h 3315675"/>
                <a:gd name="csX20" fmla="*/ 7997790 w 7997790"/>
                <a:gd name="csY20" fmla="*/ 2573084 h 3315675"/>
                <a:gd name="csX21" fmla="*/ 7997790 w 7997790"/>
                <a:gd name="csY21" fmla="*/ 3134042 h 3315675"/>
                <a:gd name="csX22" fmla="*/ 7816157 w 7997790"/>
                <a:gd name="csY22" fmla="*/ 3315675 h 3315675"/>
                <a:gd name="csX23" fmla="*/ 7381576 w 7997790"/>
                <a:gd name="csY23" fmla="*/ 3315675 h 3315675"/>
                <a:gd name="csX24" fmla="*/ 6641615 w 7997790"/>
                <a:gd name="csY24" fmla="*/ 3315675 h 3315675"/>
                <a:gd name="csX25" fmla="*/ 6207034 w 7997790"/>
                <a:gd name="csY25" fmla="*/ 3315675 h 3315675"/>
                <a:gd name="csX26" fmla="*/ 5848799 w 7997790"/>
                <a:gd name="csY26" fmla="*/ 3315675 h 3315675"/>
                <a:gd name="csX27" fmla="*/ 5108837 w 7997790"/>
                <a:gd name="csY27" fmla="*/ 3315675 h 3315675"/>
                <a:gd name="csX28" fmla="*/ 4368876 w 7997790"/>
                <a:gd name="csY28" fmla="*/ 3315675 h 3315675"/>
                <a:gd name="csX29" fmla="*/ 3934295 w 7997790"/>
                <a:gd name="csY29" fmla="*/ 3315675 h 3315675"/>
                <a:gd name="csX30" fmla="*/ 3499715 w 7997790"/>
                <a:gd name="csY30" fmla="*/ 3315675 h 3315675"/>
                <a:gd name="csX31" fmla="*/ 2912444 w 7997790"/>
                <a:gd name="csY31" fmla="*/ 3315675 h 3315675"/>
                <a:gd name="csX32" fmla="*/ 2248827 w 7997790"/>
                <a:gd name="csY32" fmla="*/ 3315675 h 3315675"/>
                <a:gd name="csX33" fmla="*/ 1661556 w 7997790"/>
                <a:gd name="csY33" fmla="*/ 3315675 h 3315675"/>
                <a:gd name="csX34" fmla="*/ 1226976 w 7997790"/>
                <a:gd name="csY34" fmla="*/ 3315675 h 3315675"/>
                <a:gd name="csX35" fmla="*/ 181633 w 7997790"/>
                <a:gd name="csY35" fmla="*/ 3315675 h 3315675"/>
                <a:gd name="csX36" fmla="*/ 0 w 7997790"/>
                <a:gd name="csY36" fmla="*/ 3134042 h 3315675"/>
                <a:gd name="csX37" fmla="*/ 0 w 7997790"/>
                <a:gd name="csY37" fmla="*/ 2484512 h 3315675"/>
                <a:gd name="csX38" fmla="*/ 0 w 7997790"/>
                <a:gd name="csY38" fmla="*/ 1864506 h 3315675"/>
                <a:gd name="csX39" fmla="*/ 0 w 7997790"/>
                <a:gd name="csY39" fmla="*/ 1274024 h 3315675"/>
                <a:gd name="csX40" fmla="*/ 0 w 7997790"/>
                <a:gd name="csY40" fmla="*/ 181633 h 33156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7997790" h="3315675" extrusionOk="0">
                  <a:moveTo>
                    <a:pt x="0" y="181633"/>
                  </a:moveTo>
                  <a:cubicBezTo>
                    <a:pt x="-719" y="88494"/>
                    <a:pt x="83226" y="-2456"/>
                    <a:pt x="181633" y="0"/>
                  </a:cubicBezTo>
                  <a:cubicBezTo>
                    <a:pt x="394920" y="-51686"/>
                    <a:pt x="570127" y="21772"/>
                    <a:pt x="692559" y="0"/>
                  </a:cubicBezTo>
                  <a:cubicBezTo>
                    <a:pt x="814991" y="-21772"/>
                    <a:pt x="1035079" y="34491"/>
                    <a:pt x="1203485" y="0"/>
                  </a:cubicBezTo>
                  <a:cubicBezTo>
                    <a:pt x="1371891" y="-34491"/>
                    <a:pt x="1609769" y="67290"/>
                    <a:pt x="1867101" y="0"/>
                  </a:cubicBezTo>
                  <a:cubicBezTo>
                    <a:pt x="2124433" y="-67290"/>
                    <a:pt x="2108343" y="8934"/>
                    <a:pt x="2225336" y="0"/>
                  </a:cubicBezTo>
                  <a:cubicBezTo>
                    <a:pt x="2342329" y="-8934"/>
                    <a:pt x="2623674" y="30529"/>
                    <a:pt x="2965298" y="0"/>
                  </a:cubicBezTo>
                  <a:cubicBezTo>
                    <a:pt x="3306922" y="-30529"/>
                    <a:pt x="3259810" y="2641"/>
                    <a:pt x="3399879" y="0"/>
                  </a:cubicBezTo>
                  <a:cubicBezTo>
                    <a:pt x="3539948" y="-2641"/>
                    <a:pt x="3654434" y="12767"/>
                    <a:pt x="3834459" y="0"/>
                  </a:cubicBezTo>
                  <a:cubicBezTo>
                    <a:pt x="4014484" y="-12767"/>
                    <a:pt x="4186742" y="24490"/>
                    <a:pt x="4421730" y="0"/>
                  </a:cubicBezTo>
                  <a:cubicBezTo>
                    <a:pt x="4656718" y="-24490"/>
                    <a:pt x="4659537" y="36283"/>
                    <a:pt x="4856311" y="0"/>
                  </a:cubicBezTo>
                  <a:cubicBezTo>
                    <a:pt x="5053085" y="-36283"/>
                    <a:pt x="5171993" y="16359"/>
                    <a:pt x="5290891" y="0"/>
                  </a:cubicBezTo>
                  <a:cubicBezTo>
                    <a:pt x="5409789" y="-16359"/>
                    <a:pt x="5720198" y="12674"/>
                    <a:pt x="5878162" y="0"/>
                  </a:cubicBezTo>
                  <a:cubicBezTo>
                    <a:pt x="6036126" y="-12674"/>
                    <a:pt x="6253321" y="11225"/>
                    <a:pt x="6465434" y="0"/>
                  </a:cubicBezTo>
                  <a:cubicBezTo>
                    <a:pt x="6677547" y="-11225"/>
                    <a:pt x="6811944" y="4593"/>
                    <a:pt x="6900014" y="0"/>
                  </a:cubicBezTo>
                  <a:cubicBezTo>
                    <a:pt x="6988084" y="-4593"/>
                    <a:pt x="7400737" y="36025"/>
                    <a:pt x="7816157" y="0"/>
                  </a:cubicBezTo>
                  <a:cubicBezTo>
                    <a:pt x="7901065" y="13742"/>
                    <a:pt x="7970707" y="68395"/>
                    <a:pt x="7997790" y="181633"/>
                  </a:cubicBezTo>
                  <a:cubicBezTo>
                    <a:pt x="8053781" y="415942"/>
                    <a:pt x="7954029" y="598217"/>
                    <a:pt x="7997790" y="713067"/>
                  </a:cubicBezTo>
                  <a:cubicBezTo>
                    <a:pt x="8041551" y="827917"/>
                    <a:pt x="7986044" y="1038924"/>
                    <a:pt x="7997790" y="1333073"/>
                  </a:cubicBezTo>
                  <a:cubicBezTo>
                    <a:pt x="8009536" y="1627222"/>
                    <a:pt x="7939203" y="1811230"/>
                    <a:pt x="7997790" y="1982602"/>
                  </a:cubicBezTo>
                  <a:cubicBezTo>
                    <a:pt x="8056377" y="2153974"/>
                    <a:pt x="7982177" y="2319455"/>
                    <a:pt x="7997790" y="2573084"/>
                  </a:cubicBezTo>
                  <a:cubicBezTo>
                    <a:pt x="8013403" y="2826713"/>
                    <a:pt x="7977236" y="2912242"/>
                    <a:pt x="7997790" y="3134042"/>
                  </a:cubicBezTo>
                  <a:cubicBezTo>
                    <a:pt x="7991583" y="3241757"/>
                    <a:pt x="7898419" y="3295349"/>
                    <a:pt x="7816157" y="3315675"/>
                  </a:cubicBezTo>
                  <a:cubicBezTo>
                    <a:pt x="7722558" y="3333792"/>
                    <a:pt x="7538756" y="3273262"/>
                    <a:pt x="7381576" y="3315675"/>
                  </a:cubicBezTo>
                  <a:cubicBezTo>
                    <a:pt x="7224396" y="3358088"/>
                    <a:pt x="6845318" y="3250309"/>
                    <a:pt x="6641615" y="3315675"/>
                  </a:cubicBezTo>
                  <a:cubicBezTo>
                    <a:pt x="6437912" y="3381041"/>
                    <a:pt x="6376654" y="3299453"/>
                    <a:pt x="6207034" y="3315675"/>
                  </a:cubicBezTo>
                  <a:cubicBezTo>
                    <a:pt x="6037414" y="3331897"/>
                    <a:pt x="5929708" y="3291831"/>
                    <a:pt x="5848799" y="3315675"/>
                  </a:cubicBezTo>
                  <a:cubicBezTo>
                    <a:pt x="5767891" y="3339519"/>
                    <a:pt x="5290968" y="3276168"/>
                    <a:pt x="5108837" y="3315675"/>
                  </a:cubicBezTo>
                  <a:cubicBezTo>
                    <a:pt x="4926706" y="3355182"/>
                    <a:pt x="4583917" y="3278205"/>
                    <a:pt x="4368876" y="3315675"/>
                  </a:cubicBezTo>
                  <a:cubicBezTo>
                    <a:pt x="4153835" y="3353145"/>
                    <a:pt x="4131087" y="3279485"/>
                    <a:pt x="3934295" y="3315675"/>
                  </a:cubicBezTo>
                  <a:cubicBezTo>
                    <a:pt x="3737503" y="3351865"/>
                    <a:pt x="3670295" y="3263663"/>
                    <a:pt x="3499715" y="3315675"/>
                  </a:cubicBezTo>
                  <a:cubicBezTo>
                    <a:pt x="3329135" y="3367687"/>
                    <a:pt x="3115902" y="3263616"/>
                    <a:pt x="2912444" y="3315675"/>
                  </a:cubicBezTo>
                  <a:cubicBezTo>
                    <a:pt x="2708986" y="3367734"/>
                    <a:pt x="2429414" y="3279286"/>
                    <a:pt x="2248827" y="3315675"/>
                  </a:cubicBezTo>
                  <a:cubicBezTo>
                    <a:pt x="2068240" y="3352064"/>
                    <a:pt x="1914925" y="3312554"/>
                    <a:pt x="1661556" y="3315675"/>
                  </a:cubicBezTo>
                  <a:cubicBezTo>
                    <a:pt x="1408187" y="3318796"/>
                    <a:pt x="1375374" y="3288714"/>
                    <a:pt x="1226976" y="3315675"/>
                  </a:cubicBezTo>
                  <a:cubicBezTo>
                    <a:pt x="1078578" y="3342636"/>
                    <a:pt x="482880" y="3261901"/>
                    <a:pt x="181633" y="3315675"/>
                  </a:cubicBezTo>
                  <a:cubicBezTo>
                    <a:pt x="74332" y="3297840"/>
                    <a:pt x="-5650" y="3223561"/>
                    <a:pt x="0" y="3134042"/>
                  </a:cubicBezTo>
                  <a:cubicBezTo>
                    <a:pt x="-33224" y="2878851"/>
                    <a:pt x="61036" y="2622033"/>
                    <a:pt x="0" y="2484512"/>
                  </a:cubicBezTo>
                  <a:cubicBezTo>
                    <a:pt x="-61036" y="2346991"/>
                    <a:pt x="36563" y="2061667"/>
                    <a:pt x="0" y="1864506"/>
                  </a:cubicBezTo>
                  <a:cubicBezTo>
                    <a:pt x="-36563" y="1667345"/>
                    <a:pt x="12462" y="1537914"/>
                    <a:pt x="0" y="1274024"/>
                  </a:cubicBezTo>
                  <a:cubicBezTo>
                    <a:pt x="-12462" y="1010134"/>
                    <a:pt x="28495" y="436731"/>
                    <a:pt x="0" y="181633"/>
                  </a:cubicBezTo>
                  <a:close/>
                </a:path>
              </a:pathLst>
            </a:custGeom>
            <a:noFill/>
            <a:ln w="104775" cmpd="tri">
              <a:solidFill>
                <a:schemeClr val="tx1"/>
              </a:solidFill>
              <a:extLst>
                <a:ext uri="{C807C97D-BFC1-408E-A445-0C87EB9F89A2}">
                  <ask:lineSketchStyleProps xmlns:ask="http://schemas.microsoft.com/office/drawing/2018/sketchyshapes" sd="1050119024">
                    <a:prstGeom prst="roundRect">
                      <a:avLst>
                        <a:gd name="adj" fmla="val 5478"/>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4" name="Straight Arrow Connector 173">
              <a:extLst>
                <a:ext uri="{FF2B5EF4-FFF2-40B4-BE49-F238E27FC236}">
                  <a16:creationId xmlns:a16="http://schemas.microsoft.com/office/drawing/2014/main" id="{8A69D9EA-751F-A1D0-5A41-D832EE1C7598}"/>
                </a:ext>
              </a:extLst>
            </p:cNvPr>
            <p:cNvCxnSpPr>
              <a:cxnSpLocks/>
            </p:cNvCxnSpPr>
            <p:nvPr/>
          </p:nvCxnSpPr>
          <p:spPr>
            <a:xfrm>
              <a:off x="1949049" y="35745712"/>
              <a:ext cx="1256488" cy="0"/>
            </a:xfrm>
            <a:prstGeom prst="straightConnector1">
              <a:avLst/>
            </a:prstGeom>
            <a:ln w="139700" cmpd="tri">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175" name="TextBox 174">
              <a:extLst>
                <a:ext uri="{FF2B5EF4-FFF2-40B4-BE49-F238E27FC236}">
                  <a16:creationId xmlns:a16="http://schemas.microsoft.com/office/drawing/2014/main" id="{8E1BB838-7F4A-3F90-9EC8-01A260D0F65E}"/>
                </a:ext>
              </a:extLst>
            </p:cNvPr>
            <p:cNvSpPr txBox="1"/>
            <p:nvPr/>
          </p:nvSpPr>
          <p:spPr>
            <a:xfrm>
              <a:off x="3359939" y="35422994"/>
              <a:ext cx="7779089" cy="615553"/>
            </a:xfrm>
            <a:prstGeom prst="rect">
              <a:avLst/>
            </a:prstGeom>
            <a:noFill/>
          </p:spPr>
          <p:txBody>
            <a:bodyPr wrap="square" lIns="0" tIns="0" rIns="0" bIns="0" rtlCol="0">
              <a:spAutoFit/>
            </a:bodyPr>
            <a:lstStyle/>
            <a:p>
              <a:r>
                <a:rPr lang="en-US" sz="4000">
                  <a:latin typeface="LM Roman 10" pitchFamily="2" charset="77"/>
                </a:rPr>
                <a:t>: Cross certification request</a:t>
              </a:r>
              <a:endParaRPr lang="en-US" sz="4000" i="1">
                <a:latin typeface="LM Roman 10" pitchFamily="2" charset="77"/>
              </a:endParaRPr>
            </a:p>
          </p:txBody>
        </p:sp>
        <p:cxnSp>
          <p:nvCxnSpPr>
            <p:cNvPr id="176" name="Straight Arrow Connector 175">
              <a:extLst>
                <a:ext uri="{FF2B5EF4-FFF2-40B4-BE49-F238E27FC236}">
                  <a16:creationId xmlns:a16="http://schemas.microsoft.com/office/drawing/2014/main" id="{4F13C4CE-D251-EDF2-9452-42FAD0B1A60A}"/>
                </a:ext>
              </a:extLst>
            </p:cNvPr>
            <p:cNvCxnSpPr>
              <a:cxnSpLocks/>
            </p:cNvCxnSpPr>
            <p:nvPr/>
          </p:nvCxnSpPr>
          <p:spPr>
            <a:xfrm flipH="1">
              <a:off x="1932413" y="36190526"/>
              <a:ext cx="1283930" cy="0"/>
            </a:xfrm>
            <a:prstGeom prst="straightConnector1">
              <a:avLst/>
            </a:prstGeom>
            <a:ln w="139700" cmpd="tri">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77" name="TextBox 176">
              <a:extLst>
                <a:ext uri="{FF2B5EF4-FFF2-40B4-BE49-F238E27FC236}">
                  <a16:creationId xmlns:a16="http://schemas.microsoft.com/office/drawing/2014/main" id="{979EB630-9C70-41E5-BC9B-06EB001D93C2}"/>
                </a:ext>
              </a:extLst>
            </p:cNvPr>
            <p:cNvSpPr txBox="1"/>
            <p:nvPr/>
          </p:nvSpPr>
          <p:spPr>
            <a:xfrm>
              <a:off x="3356211" y="35910993"/>
              <a:ext cx="6555430" cy="615553"/>
            </a:xfrm>
            <a:prstGeom prst="rect">
              <a:avLst/>
            </a:prstGeom>
            <a:noFill/>
          </p:spPr>
          <p:txBody>
            <a:bodyPr wrap="square" lIns="0" tIns="0" rIns="0" bIns="0" rtlCol="0">
              <a:spAutoFit/>
            </a:bodyPr>
            <a:lstStyle/>
            <a:p>
              <a:r>
                <a:rPr lang="en-US" sz="4000">
                  <a:latin typeface="LM Roman 10" pitchFamily="2" charset="77"/>
                </a:rPr>
                <a:t>: Cross certification response</a:t>
              </a:r>
              <a:endParaRPr lang="en-US" sz="4000" i="1">
                <a:latin typeface="LM Roman 10" pitchFamily="2" charset="77"/>
              </a:endParaRPr>
            </a:p>
          </p:txBody>
        </p:sp>
        <p:sp>
          <p:nvSpPr>
            <p:cNvPr id="178" name="Oval 177">
              <a:extLst>
                <a:ext uri="{FF2B5EF4-FFF2-40B4-BE49-F238E27FC236}">
                  <a16:creationId xmlns:a16="http://schemas.microsoft.com/office/drawing/2014/main" id="{8CF12227-0A51-A3F0-6D1D-844580AA0E28}"/>
                </a:ext>
              </a:extLst>
            </p:cNvPr>
            <p:cNvSpPr/>
            <p:nvPr/>
          </p:nvSpPr>
          <p:spPr>
            <a:xfrm>
              <a:off x="2296256" y="36432162"/>
              <a:ext cx="714071" cy="553631"/>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8100">
              <a:solidFill>
                <a:schemeClr val="accent1">
                  <a:shade val="1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457200" rtl="0" eaLnBrk="1" latinLnBrk="0" hangingPunct="1"/>
              <a:endParaRPr lang="en-US"/>
            </a:p>
          </p:txBody>
        </p:sp>
        <p:sp>
          <p:nvSpPr>
            <p:cNvPr id="179" name="TextBox 178">
              <a:extLst>
                <a:ext uri="{FF2B5EF4-FFF2-40B4-BE49-F238E27FC236}">
                  <a16:creationId xmlns:a16="http://schemas.microsoft.com/office/drawing/2014/main" id="{8826C593-F4FB-8EB8-6EA0-1C323401CF9C}"/>
                </a:ext>
              </a:extLst>
            </p:cNvPr>
            <p:cNvSpPr txBox="1"/>
            <p:nvPr/>
          </p:nvSpPr>
          <p:spPr>
            <a:xfrm>
              <a:off x="3358701" y="36388887"/>
              <a:ext cx="6241382" cy="615553"/>
            </a:xfrm>
            <a:prstGeom prst="rect">
              <a:avLst/>
            </a:prstGeom>
            <a:noFill/>
          </p:spPr>
          <p:txBody>
            <a:bodyPr wrap="square" lIns="0" tIns="0" rIns="0" bIns="0" rtlCol="0">
              <a:spAutoFit/>
            </a:bodyPr>
            <a:lstStyle/>
            <a:p>
              <a:r>
                <a:rPr lang="en-US" sz="4000">
                  <a:latin typeface="LM Roman 10" pitchFamily="2" charset="77"/>
                </a:rPr>
                <a:t>: CA Nodes</a:t>
              </a:r>
              <a:endParaRPr lang="en-US" sz="4000" i="1">
                <a:latin typeface="LM Roman 10" pitchFamily="2" charset="77"/>
              </a:endParaRPr>
            </a:p>
          </p:txBody>
        </p:sp>
        <p:sp>
          <p:nvSpPr>
            <p:cNvPr id="180" name="Cloud 179">
              <a:extLst>
                <a:ext uri="{FF2B5EF4-FFF2-40B4-BE49-F238E27FC236}">
                  <a16:creationId xmlns:a16="http://schemas.microsoft.com/office/drawing/2014/main" id="{11313D5E-4711-B677-14A9-5E0D6175BD14}"/>
                </a:ext>
              </a:extLst>
            </p:cNvPr>
            <p:cNvSpPr/>
            <p:nvPr/>
          </p:nvSpPr>
          <p:spPr>
            <a:xfrm>
              <a:off x="2017610" y="37080051"/>
              <a:ext cx="1085186" cy="492542"/>
            </a:xfrm>
            <a:prstGeom prst="cloud">
              <a:avLst/>
            </a:prstGeom>
            <a:solidFill>
              <a:srgbClr val="FF5851">
                <a:alpha val="75052"/>
              </a:srgb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i="1">
                <a:solidFill>
                  <a:schemeClr val="tx1"/>
                </a:solidFill>
              </a:endParaRPr>
            </a:p>
          </p:txBody>
        </p:sp>
        <p:sp>
          <p:nvSpPr>
            <p:cNvPr id="181" name="TextBox 180">
              <a:extLst>
                <a:ext uri="{FF2B5EF4-FFF2-40B4-BE49-F238E27FC236}">
                  <a16:creationId xmlns:a16="http://schemas.microsoft.com/office/drawing/2014/main" id="{D5ECC084-3AAE-0985-EBFC-4F418E3130D8}"/>
                </a:ext>
              </a:extLst>
            </p:cNvPr>
            <p:cNvSpPr txBox="1"/>
            <p:nvPr/>
          </p:nvSpPr>
          <p:spPr>
            <a:xfrm>
              <a:off x="3355392" y="36884089"/>
              <a:ext cx="6241382" cy="615553"/>
            </a:xfrm>
            <a:prstGeom prst="rect">
              <a:avLst/>
            </a:prstGeom>
            <a:noFill/>
          </p:spPr>
          <p:txBody>
            <a:bodyPr wrap="square" lIns="0" tIns="0" rIns="0" bIns="0" rtlCol="0">
              <a:spAutoFit/>
            </a:bodyPr>
            <a:lstStyle/>
            <a:p>
              <a:r>
                <a:rPr lang="en-US" sz="4000">
                  <a:latin typeface="LM Roman 10" pitchFamily="2" charset="77"/>
                </a:rPr>
                <a:t>: Prohibited trust</a:t>
              </a:r>
              <a:endParaRPr lang="en-US" sz="4000" i="1">
                <a:latin typeface="LM Roman 10" pitchFamily="2" charset="77"/>
              </a:endParaRPr>
            </a:p>
          </p:txBody>
        </p:sp>
        <p:sp>
          <p:nvSpPr>
            <p:cNvPr id="182" name="Cloud 181">
              <a:extLst>
                <a:ext uri="{FF2B5EF4-FFF2-40B4-BE49-F238E27FC236}">
                  <a16:creationId xmlns:a16="http://schemas.microsoft.com/office/drawing/2014/main" id="{5D2DC8D2-5003-450A-A062-E3FAE9E53028}"/>
                </a:ext>
              </a:extLst>
            </p:cNvPr>
            <p:cNvSpPr/>
            <p:nvPr/>
          </p:nvSpPr>
          <p:spPr>
            <a:xfrm>
              <a:off x="2044854" y="37599246"/>
              <a:ext cx="1068216" cy="528151"/>
            </a:xfrm>
            <a:prstGeom prst="cloud">
              <a:avLst/>
            </a:prstGeom>
            <a:solidFill>
              <a:schemeClr val="accent6">
                <a:lumMod val="40000"/>
                <a:lumOff val="60000"/>
                <a:alpha val="49916"/>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b="1" i="1">
                <a:solidFill>
                  <a:schemeClr val="tx1"/>
                </a:solidFill>
              </a:endParaRPr>
            </a:p>
          </p:txBody>
        </p:sp>
        <p:sp>
          <p:nvSpPr>
            <p:cNvPr id="183" name="TextBox 182">
              <a:extLst>
                <a:ext uri="{FF2B5EF4-FFF2-40B4-BE49-F238E27FC236}">
                  <a16:creationId xmlns:a16="http://schemas.microsoft.com/office/drawing/2014/main" id="{C0670E77-8363-38C7-F2AD-0C845D1269D6}"/>
                </a:ext>
              </a:extLst>
            </p:cNvPr>
            <p:cNvSpPr txBox="1"/>
            <p:nvPr/>
          </p:nvSpPr>
          <p:spPr>
            <a:xfrm>
              <a:off x="3355118" y="37447851"/>
              <a:ext cx="6241382" cy="615553"/>
            </a:xfrm>
            <a:prstGeom prst="rect">
              <a:avLst/>
            </a:prstGeom>
            <a:noFill/>
          </p:spPr>
          <p:txBody>
            <a:bodyPr wrap="square" lIns="0" tIns="0" rIns="0" bIns="0" rtlCol="0">
              <a:spAutoFit/>
            </a:bodyPr>
            <a:lstStyle/>
            <a:p>
              <a:r>
                <a:rPr lang="en-US" sz="4000">
                  <a:latin typeface="LM Roman 10" pitchFamily="2" charset="77"/>
                </a:rPr>
                <a:t>: Fully allowed trust</a:t>
              </a:r>
            </a:p>
          </p:txBody>
        </p:sp>
        <p:sp>
          <p:nvSpPr>
            <p:cNvPr id="184" name="Cloud 183">
              <a:extLst>
                <a:ext uri="{FF2B5EF4-FFF2-40B4-BE49-F238E27FC236}">
                  <a16:creationId xmlns:a16="http://schemas.microsoft.com/office/drawing/2014/main" id="{4BCA1528-6182-00F8-2242-66B10EF4F05D}"/>
                </a:ext>
              </a:extLst>
            </p:cNvPr>
            <p:cNvSpPr/>
            <p:nvPr/>
          </p:nvSpPr>
          <p:spPr>
            <a:xfrm>
              <a:off x="2067256" y="38161251"/>
              <a:ext cx="1056087" cy="520951"/>
            </a:xfrm>
            <a:prstGeom prst="cloud">
              <a:avLst/>
            </a:prstGeom>
            <a:solidFill>
              <a:schemeClr val="accent2">
                <a:alpha val="49916"/>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b="1" i="1">
                <a:solidFill>
                  <a:schemeClr val="tx1"/>
                </a:solidFill>
              </a:endParaRPr>
            </a:p>
          </p:txBody>
        </p:sp>
        <p:sp>
          <p:nvSpPr>
            <p:cNvPr id="185" name="TextBox 184">
              <a:extLst>
                <a:ext uri="{FF2B5EF4-FFF2-40B4-BE49-F238E27FC236}">
                  <a16:creationId xmlns:a16="http://schemas.microsoft.com/office/drawing/2014/main" id="{F4F3E924-3DCF-05B1-C95C-2C1E7CF37075}"/>
                </a:ext>
              </a:extLst>
            </p:cNvPr>
            <p:cNvSpPr txBox="1"/>
            <p:nvPr/>
          </p:nvSpPr>
          <p:spPr>
            <a:xfrm>
              <a:off x="3352677" y="38019795"/>
              <a:ext cx="6241382" cy="615553"/>
            </a:xfrm>
            <a:prstGeom prst="rect">
              <a:avLst/>
            </a:prstGeom>
            <a:noFill/>
          </p:spPr>
          <p:txBody>
            <a:bodyPr wrap="square" lIns="0" tIns="0" rIns="0" bIns="0" rtlCol="0">
              <a:spAutoFit/>
            </a:bodyPr>
            <a:lstStyle/>
            <a:p>
              <a:r>
                <a:rPr lang="en-US" sz="4000">
                  <a:latin typeface="LM Roman 10" pitchFamily="2" charset="77"/>
                </a:rPr>
                <a:t>: Partially conflicting trust</a:t>
              </a:r>
            </a:p>
          </p:txBody>
        </p:sp>
      </p:grpSp>
      <p:pic>
        <p:nvPicPr>
          <p:cNvPr id="186" name="Picture 2" descr="Quantum computing - Free computer icons">
            <a:extLst>
              <a:ext uri="{FF2B5EF4-FFF2-40B4-BE49-F238E27FC236}">
                <a16:creationId xmlns:a16="http://schemas.microsoft.com/office/drawing/2014/main" id="{E0CAD195-FDDC-2E91-28CA-1D8C0CE0C95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743855" y="35218255"/>
            <a:ext cx="2137086" cy="2137086"/>
          </a:xfrm>
          <a:prstGeom prst="rect">
            <a:avLst/>
          </a:prstGeom>
          <a:noFill/>
          <a:extLst>
            <a:ext uri="{909E8E84-426E-40DD-AFC4-6F175D3DCCD1}">
              <a14:hiddenFill xmlns:a14="http://schemas.microsoft.com/office/drawing/2010/main">
                <a:solidFill>
                  <a:srgbClr val="FFFFFF"/>
                </a:solidFill>
              </a14:hiddenFill>
            </a:ext>
          </a:extLst>
        </p:spPr>
      </p:pic>
      <p:pic>
        <p:nvPicPr>
          <p:cNvPr id="187" name="Picture 4" descr="God, problem, evil, red, hell, fire, devil">
            <a:extLst>
              <a:ext uri="{FF2B5EF4-FFF2-40B4-BE49-F238E27FC236}">
                <a16:creationId xmlns:a16="http://schemas.microsoft.com/office/drawing/2014/main" id="{7987C111-0021-36C3-8E80-06364824DB1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885310" y="34263738"/>
            <a:ext cx="1830363" cy="1830363"/>
          </a:xfrm>
          <a:prstGeom prst="rect">
            <a:avLst/>
          </a:prstGeom>
          <a:noFill/>
          <a:extLst>
            <a:ext uri="{909E8E84-426E-40DD-AFC4-6F175D3DCCD1}">
              <a14:hiddenFill xmlns:a14="http://schemas.microsoft.com/office/drawing/2010/main">
                <a:solidFill>
                  <a:srgbClr val="FFFFFF"/>
                </a:solidFill>
              </a14:hiddenFill>
            </a:ext>
          </a:extLst>
        </p:spPr>
      </p:pic>
      <p:sp>
        <p:nvSpPr>
          <p:cNvPr id="188" name="TextBox 187">
            <a:extLst>
              <a:ext uri="{FF2B5EF4-FFF2-40B4-BE49-F238E27FC236}">
                <a16:creationId xmlns:a16="http://schemas.microsoft.com/office/drawing/2014/main" id="{BD665C98-8982-F6BD-625E-4B61E686C2C5}"/>
              </a:ext>
            </a:extLst>
          </p:cNvPr>
          <p:cNvSpPr txBox="1"/>
          <p:nvPr/>
        </p:nvSpPr>
        <p:spPr>
          <a:xfrm>
            <a:off x="18539073" y="37273737"/>
            <a:ext cx="4750527" cy="1292662"/>
          </a:xfrm>
          <a:prstGeom prst="rect">
            <a:avLst/>
          </a:prstGeom>
          <a:noFill/>
        </p:spPr>
        <p:txBody>
          <a:bodyPr wrap="square" lIns="0" tIns="0" rIns="0" bIns="0" rtlCol="0">
            <a:spAutoFit/>
          </a:bodyPr>
          <a:lstStyle/>
          <a:p>
            <a:pPr algn="ctr"/>
            <a:r>
              <a:rPr lang="en-US" sz="4200">
                <a:latin typeface="LM Roman 10" pitchFamily="2" charset="77"/>
              </a:rPr>
              <a:t>Quantum Adversary</a:t>
            </a:r>
            <a:endParaRPr lang="en-US" sz="4200" i="1">
              <a:latin typeface="LM Roman 10" pitchFamily="2" charset="77"/>
            </a:endParaRPr>
          </a:p>
        </p:txBody>
      </p:sp>
      <p:cxnSp>
        <p:nvCxnSpPr>
          <p:cNvPr id="189" name="Straight Arrow Connector 188">
            <a:extLst>
              <a:ext uri="{FF2B5EF4-FFF2-40B4-BE49-F238E27FC236}">
                <a16:creationId xmlns:a16="http://schemas.microsoft.com/office/drawing/2014/main" id="{B1DEA0CC-CE1E-8131-5E9D-A7DE83EA195B}"/>
              </a:ext>
            </a:extLst>
          </p:cNvPr>
          <p:cNvCxnSpPr>
            <a:cxnSpLocks/>
          </p:cNvCxnSpPr>
          <p:nvPr/>
        </p:nvCxnSpPr>
        <p:spPr>
          <a:xfrm flipH="1" flipV="1">
            <a:off x="17469956" y="34453706"/>
            <a:ext cx="1641004" cy="1527934"/>
          </a:xfrm>
          <a:prstGeom prst="straightConnector1">
            <a:avLst/>
          </a:prstGeom>
          <a:ln w="139700">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90" name="Curved Connector 189">
            <a:extLst>
              <a:ext uri="{FF2B5EF4-FFF2-40B4-BE49-F238E27FC236}">
                <a16:creationId xmlns:a16="http://schemas.microsoft.com/office/drawing/2014/main" id="{CE447AC9-E8F1-CA99-3383-A081709B1931}"/>
              </a:ext>
            </a:extLst>
          </p:cNvPr>
          <p:cNvCxnSpPr>
            <a:cxnSpLocks/>
            <a:stCxn id="146" idx="2"/>
          </p:cNvCxnSpPr>
          <p:nvPr/>
        </p:nvCxnSpPr>
        <p:spPr>
          <a:xfrm rot="10800000" flipV="1">
            <a:off x="6054176" y="21600881"/>
            <a:ext cx="2069034" cy="3243490"/>
          </a:xfrm>
          <a:prstGeom prst="curvedConnector2">
            <a:avLst/>
          </a:prstGeom>
          <a:ln w="63500">
            <a:solidFill>
              <a:schemeClr val="accent2">
                <a:alpha val="61000"/>
              </a:schemeClr>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191" name="TextBox 190">
            <a:extLst>
              <a:ext uri="{FF2B5EF4-FFF2-40B4-BE49-F238E27FC236}">
                <a16:creationId xmlns:a16="http://schemas.microsoft.com/office/drawing/2014/main" id="{09738335-6504-C478-7FEA-21D8D1DC22BA}"/>
              </a:ext>
            </a:extLst>
          </p:cNvPr>
          <p:cNvSpPr txBox="1"/>
          <p:nvPr/>
        </p:nvSpPr>
        <p:spPr>
          <a:xfrm rot="17784404">
            <a:off x="5901631" y="22450171"/>
            <a:ext cx="865943" cy="646331"/>
          </a:xfrm>
          <a:prstGeom prst="rect">
            <a:avLst/>
          </a:prstGeom>
          <a:noFill/>
        </p:spPr>
        <p:txBody>
          <a:bodyPr wrap="none" rtlCol="0">
            <a:spAutoFit/>
          </a:bodyPr>
          <a:lstStyle/>
          <a:p>
            <a:r>
              <a:rPr lang="en-US" sz="3600" i="1"/>
              <a:t>But</a:t>
            </a:r>
          </a:p>
        </p:txBody>
      </p:sp>
      <p:pic>
        <p:nvPicPr>
          <p:cNvPr id="63" name="Picture 62">
            <a:extLst>
              <a:ext uri="{FF2B5EF4-FFF2-40B4-BE49-F238E27FC236}">
                <a16:creationId xmlns:a16="http://schemas.microsoft.com/office/drawing/2014/main" id="{12DDD4E6-16D7-B7A3-E270-4A7B76933DD1}"/>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5812054" y="1586488"/>
            <a:ext cx="6245104" cy="4880745"/>
          </a:xfrm>
          <a:prstGeom prst="rect">
            <a:avLst/>
          </a:prstGeom>
        </p:spPr>
      </p:pic>
      <p:sp>
        <p:nvSpPr>
          <p:cNvPr id="64" name="Content Placeholder 2">
            <a:extLst>
              <a:ext uri="{FF2B5EF4-FFF2-40B4-BE49-F238E27FC236}">
                <a16:creationId xmlns:a16="http://schemas.microsoft.com/office/drawing/2014/main" id="{38733463-4404-2BBE-A2C2-81B6C32343B2}"/>
              </a:ext>
            </a:extLst>
          </p:cNvPr>
          <p:cNvSpPr txBox="1">
            <a:spLocks/>
          </p:cNvSpPr>
          <p:nvPr/>
        </p:nvSpPr>
        <p:spPr>
          <a:xfrm>
            <a:off x="838200" y="2125882"/>
            <a:ext cx="4571957" cy="807033"/>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400" b="1" i="1"/>
              <a:t> Key Generation and Distribution</a:t>
            </a:r>
          </a:p>
          <a:p>
            <a:pPr lvl="1">
              <a:buFont typeface="Wingdings" pitchFamily="2" charset="2"/>
              <a:buChar char="q"/>
            </a:pPr>
            <a:r>
              <a:rPr lang="en-US" sz="2200"/>
              <a:t> CA Signing Key Distribution </a:t>
            </a:r>
            <a:endParaRPr lang="en-US" sz="2200" i="1"/>
          </a:p>
        </p:txBody>
      </p:sp>
      <p:sp>
        <p:nvSpPr>
          <p:cNvPr id="65" name="Content Placeholder 2">
            <a:extLst>
              <a:ext uri="{FF2B5EF4-FFF2-40B4-BE49-F238E27FC236}">
                <a16:creationId xmlns:a16="http://schemas.microsoft.com/office/drawing/2014/main" id="{ECFA5C6F-2B69-61CE-F8AF-4ECEDF5C436B}"/>
              </a:ext>
            </a:extLst>
          </p:cNvPr>
          <p:cNvSpPr txBox="1">
            <a:spLocks/>
          </p:cNvSpPr>
          <p:nvPr/>
        </p:nvSpPr>
        <p:spPr>
          <a:xfrm>
            <a:off x="838200" y="3775746"/>
            <a:ext cx="4818421" cy="22479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400" b="1" i="1"/>
              <a:t> Threshold Signing</a:t>
            </a:r>
          </a:p>
          <a:p>
            <a:pPr lvl="1">
              <a:buFont typeface="Wingdings" pitchFamily="2" charset="2"/>
              <a:buChar char="q"/>
            </a:pPr>
            <a:r>
              <a:rPr lang="en-US" sz="2000"/>
              <a:t> </a:t>
            </a:r>
            <a:r>
              <a:rPr lang="en-US" sz="2000" i="1"/>
              <a:t>Algorithmic FIPS 204 Compliance</a:t>
            </a:r>
          </a:p>
          <a:p>
            <a:pPr lvl="1">
              <a:buFont typeface="Wingdings" pitchFamily="2" charset="2"/>
              <a:buChar char="q"/>
            </a:pPr>
            <a:r>
              <a:rPr lang="en-US" sz="2000" i="1"/>
              <a:t> Issue Certificate</a:t>
            </a:r>
          </a:p>
          <a:p>
            <a:pPr lvl="2">
              <a:buFont typeface="Wingdings" pitchFamily="2" charset="2"/>
              <a:buChar char="ü"/>
            </a:pPr>
            <a:r>
              <a:rPr lang="en-US" sz="1600" i="1"/>
              <a:t>Content: TBSC</a:t>
            </a:r>
          </a:p>
          <a:p>
            <a:pPr lvl="2">
              <a:buFont typeface="Wingdings" pitchFamily="2" charset="2"/>
              <a:buChar char="ü"/>
            </a:pPr>
            <a:r>
              <a:rPr lang="en-US" sz="1600" i="1"/>
              <a:t>Algorithm Identity: </a:t>
            </a:r>
            <a:r>
              <a:rPr lang="en-US" sz="1600"/>
              <a:t>FIPS 204</a:t>
            </a:r>
          </a:p>
          <a:p>
            <a:pPr lvl="2">
              <a:buFont typeface="Wingdings" pitchFamily="2" charset="2"/>
              <a:buChar char="ü"/>
            </a:pPr>
            <a:r>
              <a:rPr lang="en-US" sz="1600" i="1"/>
              <a:t>Signature Value: </a:t>
            </a:r>
            <a:r>
              <a:rPr lang="en-US" sz="1600"/>
              <a:t>FIPS 204 Signature  </a:t>
            </a:r>
          </a:p>
        </p:txBody>
      </p:sp>
      <p:sp>
        <p:nvSpPr>
          <p:cNvPr id="66" name="Oval 65">
            <a:extLst>
              <a:ext uri="{FF2B5EF4-FFF2-40B4-BE49-F238E27FC236}">
                <a16:creationId xmlns:a16="http://schemas.microsoft.com/office/drawing/2014/main" id="{6CDA2463-CAAE-E943-36A4-70668E8A93BC}"/>
              </a:ext>
            </a:extLst>
          </p:cNvPr>
          <p:cNvSpPr/>
          <p:nvPr/>
        </p:nvSpPr>
        <p:spPr>
          <a:xfrm>
            <a:off x="6001757" y="2767022"/>
            <a:ext cx="578556" cy="524758"/>
          </a:xfrm>
          <a:custGeom>
            <a:avLst/>
            <a:gdLst>
              <a:gd name="csX0" fmla="*/ 0 w 578556"/>
              <a:gd name="csY0" fmla="*/ 262379 h 524758"/>
              <a:gd name="csX1" fmla="*/ 289278 w 578556"/>
              <a:gd name="csY1" fmla="*/ 0 h 524758"/>
              <a:gd name="csX2" fmla="*/ 578556 w 578556"/>
              <a:gd name="csY2" fmla="*/ 262379 h 524758"/>
              <a:gd name="csX3" fmla="*/ 289278 w 578556"/>
              <a:gd name="csY3" fmla="*/ 524758 h 524758"/>
              <a:gd name="csX4" fmla="*/ 0 w 578556"/>
              <a:gd name="csY4" fmla="*/ 262379 h 524758"/>
            </a:gdLst>
            <a:ahLst/>
            <a:cxnLst>
              <a:cxn ang="0">
                <a:pos x="csX0" y="csY0"/>
              </a:cxn>
              <a:cxn ang="0">
                <a:pos x="csX1" y="csY1"/>
              </a:cxn>
              <a:cxn ang="0">
                <a:pos x="csX2" y="csY2"/>
              </a:cxn>
              <a:cxn ang="0">
                <a:pos x="csX3" y="csY3"/>
              </a:cxn>
              <a:cxn ang="0">
                <a:pos x="csX4" y="csY4"/>
              </a:cxn>
            </a:cxnLst>
            <a:rect l="l" t="t" r="r" b="b"/>
            <a:pathLst>
              <a:path w="578556" h="524758" extrusionOk="0">
                <a:moveTo>
                  <a:pt x="0" y="262379"/>
                </a:moveTo>
                <a:cubicBezTo>
                  <a:pt x="-14376" y="108604"/>
                  <a:pt x="124913" y="1727"/>
                  <a:pt x="289278" y="0"/>
                </a:cubicBezTo>
                <a:cubicBezTo>
                  <a:pt x="464315" y="3215"/>
                  <a:pt x="535404" y="118843"/>
                  <a:pt x="578556" y="262379"/>
                </a:cubicBezTo>
                <a:cubicBezTo>
                  <a:pt x="555146" y="430148"/>
                  <a:pt x="442619" y="560258"/>
                  <a:pt x="289278" y="524758"/>
                </a:cubicBezTo>
                <a:cubicBezTo>
                  <a:pt x="122987" y="521187"/>
                  <a:pt x="17682" y="415735"/>
                  <a:pt x="0" y="262379"/>
                </a:cubicBezTo>
                <a:close/>
              </a:path>
            </a:pathLst>
          </a:custGeom>
          <a:noFill/>
          <a:ln w="38100">
            <a:solidFill>
              <a:schemeClr val="accent5"/>
            </a:solidFill>
            <a:prstDash val="dash"/>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7ED8F3E-63D3-C7B8-9C96-B10FFF599C08}"/>
              </a:ext>
            </a:extLst>
          </p:cNvPr>
          <p:cNvSpPr/>
          <p:nvPr/>
        </p:nvSpPr>
        <p:spPr>
          <a:xfrm>
            <a:off x="8454422" y="2201186"/>
            <a:ext cx="578556" cy="524758"/>
          </a:xfrm>
          <a:custGeom>
            <a:avLst/>
            <a:gdLst>
              <a:gd name="csX0" fmla="*/ 0 w 578556"/>
              <a:gd name="csY0" fmla="*/ 262379 h 524758"/>
              <a:gd name="csX1" fmla="*/ 289278 w 578556"/>
              <a:gd name="csY1" fmla="*/ 0 h 524758"/>
              <a:gd name="csX2" fmla="*/ 578556 w 578556"/>
              <a:gd name="csY2" fmla="*/ 262379 h 524758"/>
              <a:gd name="csX3" fmla="*/ 289278 w 578556"/>
              <a:gd name="csY3" fmla="*/ 524758 h 524758"/>
              <a:gd name="csX4" fmla="*/ 0 w 578556"/>
              <a:gd name="csY4" fmla="*/ 262379 h 524758"/>
            </a:gdLst>
            <a:ahLst/>
            <a:cxnLst>
              <a:cxn ang="0">
                <a:pos x="csX0" y="csY0"/>
              </a:cxn>
              <a:cxn ang="0">
                <a:pos x="csX1" y="csY1"/>
              </a:cxn>
              <a:cxn ang="0">
                <a:pos x="csX2" y="csY2"/>
              </a:cxn>
              <a:cxn ang="0">
                <a:pos x="csX3" y="csY3"/>
              </a:cxn>
              <a:cxn ang="0">
                <a:pos x="csX4" y="csY4"/>
              </a:cxn>
            </a:cxnLst>
            <a:rect l="l" t="t" r="r" b="b"/>
            <a:pathLst>
              <a:path w="578556" h="524758" extrusionOk="0">
                <a:moveTo>
                  <a:pt x="0" y="262379"/>
                </a:moveTo>
                <a:cubicBezTo>
                  <a:pt x="-14376" y="108604"/>
                  <a:pt x="124913" y="1727"/>
                  <a:pt x="289278" y="0"/>
                </a:cubicBezTo>
                <a:cubicBezTo>
                  <a:pt x="464315" y="3215"/>
                  <a:pt x="535404" y="118843"/>
                  <a:pt x="578556" y="262379"/>
                </a:cubicBezTo>
                <a:cubicBezTo>
                  <a:pt x="555146" y="430148"/>
                  <a:pt x="442619" y="560258"/>
                  <a:pt x="289278" y="524758"/>
                </a:cubicBezTo>
                <a:cubicBezTo>
                  <a:pt x="122987" y="521187"/>
                  <a:pt x="17682" y="415735"/>
                  <a:pt x="0" y="262379"/>
                </a:cubicBezTo>
                <a:close/>
              </a:path>
            </a:pathLst>
          </a:custGeom>
          <a:noFill/>
          <a:ln w="38100">
            <a:solidFill>
              <a:schemeClr val="accent5"/>
            </a:solidFill>
            <a:prstDash val="dash"/>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F13A7C62-9A86-F299-277D-770345019F35}"/>
              </a:ext>
            </a:extLst>
          </p:cNvPr>
          <p:cNvSpPr/>
          <p:nvPr/>
        </p:nvSpPr>
        <p:spPr>
          <a:xfrm>
            <a:off x="11383316" y="2833357"/>
            <a:ext cx="578556" cy="524758"/>
          </a:xfrm>
          <a:custGeom>
            <a:avLst/>
            <a:gdLst>
              <a:gd name="csX0" fmla="*/ 0 w 578556"/>
              <a:gd name="csY0" fmla="*/ 262379 h 524758"/>
              <a:gd name="csX1" fmla="*/ 289278 w 578556"/>
              <a:gd name="csY1" fmla="*/ 0 h 524758"/>
              <a:gd name="csX2" fmla="*/ 578556 w 578556"/>
              <a:gd name="csY2" fmla="*/ 262379 h 524758"/>
              <a:gd name="csX3" fmla="*/ 289278 w 578556"/>
              <a:gd name="csY3" fmla="*/ 524758 h 524758"/>
              <a:gd name="csX4" fmla="*/ 0 w 578556"/>
              <a:gd name="csY4" fmla="*/ 262379 h 524758"/>
            </a:gdLst>
            <a:ahLst/>
            <a:cxnLst>
              <a:cxn ang="0">
                <a:pos x="csX0" y="csY0"/>
              </a:cxn>
              <a:cxn ang="0">
                <a:pos x="csX1" y="csY1"/>
              </a:cxn>
              <a:cxn ang="0">
                <a:pos x="csX2" y="csY2"/>
              </a:cxn>
              <a:cxn ang="0">
                <a:pos x="csX3" y="csY3"/>
              </a:cxn>
              <a:cxn ang="0">
                <a:pos x="csX4" y="csY4"/>
              </a:cxn>
            </a:cxnLst>
            <a:rect l="l" t="t" r="r" b="b"/>
            <a:pathLst>
              <a:path w="578556" h="524758" extrusionOk="0">
                <a:moveTo>
                  <a:pt x="0" y="262379"/>
                </a:moveTo>
                <a:cubicBezTo>
                  <a:pt x="-14376" y="108604"/>
                  <a:pt x="124913" y="1727"/>
                  <a:pt x="289278" y="0"/>
                </a:cubicBezTo>
                <a:cubicBezTo>
                  <a:pt x="464315" y="3215"/>
                  <a:pt x="535404" y="118843"/>
                  <a:pt x="578556" y="262379"/>
                </a:cubicBezTo>
                <a:cubicBezTo>
                  <a:pt x="555146" y="430148"/>
                  <a:pt x="442619" y="560258"/>
                  <a:pt x="289278" y="524758"/>
                </a:cubicBezTo>
                <a:cubicBezTo>
                  <a:pt x="122987" y="521187"/>
                  <a:pt x="17682" y="415735"/>
                  <a:pt x="0" y="262379"/>
                </a:cubicBezTo>
                <a:close/>
              </a:path>
            </a:pathLst>
          </a:custGeom>
          <a:noFill/>
          <a:ln w="38100">
            <a:solidFill>
              <a:schemeClr val="accent5"/>
            </a:solidFill>
            <a:prstDash val="dash"/>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a:extLst>
              <a:ext uri="{FF2B5EF4-FFF2-40B4-BE49-F238E27FC236}">
                <a16:creationId xmlns:a16="http://schemas.microsoft.com/office/drawing/2014/main" id="{A0833E22-5498-6ED2-BB34-D8AC4A0629C8}"/>
              </a:ext>
            </a:extLst>
          </p:cNvPr>
          <p:cNvSpPr/>
          <p:nvPr/>
        </p:nvSpPr>
        <p:spPr>
          <a:xfrm>
            <a:off x="6583842" y="5370897"/>
            <a:ext cx="5084523" cy="548578"/>
          </a:xfrm>
          <a:prstGeom prst="roundRect">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444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par>
                                <p:cTn id="11" presetID="35" presetClass="emph" presetSubtype="0" repeatCount="indefinite" fill="hold" grpId="0" nodeType="withEffect">
                                  <p:stCondLst>
                                    <p:cond delay="0"/>
                                  </p:stCondLst>
                                  <p:childTnLst>
                                    <p:anim calcmode="discrete" valueType="str">
                                      <p:cBhvr>
                                        <p:cTn id="12" dur="1000" fill="hold"/>
                                        <p:tgtEl>
                                          <p:spTgt spid="67"/>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1000" fill="hold"/>
                                        <p:tgtEl>
                                          <p:spTgt spid="66"/>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1000" fill="hold"/>
                                        <p:tgtEl>
                                          <p:spTgt spid="68"/>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1000" fill="hold"/>
                                        <p:tgtEl>
                                          <p:spTgt spid="69"/>
                                        </p:tgtEl>
                                        <p:attrNameLst>
                                          <p:attrName>style.visibility</p:attrName>
                                        </p:attrNameLst>
                                      </p:cBhvr>
                                      <p:tavLst>
                                        <p:tav tm="0">
                                          <p:val>
                                            <p:strVal val="hidden"/>
                                          </p:val>
                                        </p:tav>
                                        <p:tav tm="50000">
                                          <p:val>
                                            <p:strVal val="visible"/>
                                          </p:val>
                                        </p:tav>
                                      </p:tavLst>
                                    </p:anim>
                                  </p:childTnLst>
                                </p:cTn>
                              </p:par>
                              <p:par>
                                <p:cTn id="19" presetID="1" presetClass="entr" presetSubtype="0" fill="hold" grpId="1" nodeType="withEffect">
                                  <p:stCondLst>
                                    <p:cond delay="0"/>
                                  </p:stCondLst>
                                  <p:childTnLst>
                                    <p:set>
                                      <p:cBhvr>
                                        <p:cTn id="2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6" grpId="1" animBg="1"/>
      <p:bldP spid="67" grpId="0" animBg="1"/>
      <p:bldP spid="67" grpId="1" animBg="1"/>
      <p:bldP spid="68" grpId="0" animBg="1"/>
      <p:bldP spid="68" grpId="1" animBg="1"/>
      <p:bldP spid="69" grpId="0" animBg="1"/>
      <p:bldP spid="69"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756C7-53CD-C740-0BB8-83F35E4779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3575B-B24C-4809-BB5D-C84D43F0635A}"/>
              </a:ext>
            </a:extLst>
          </p:cNvPr>
          <p:cNvSpPr>
            <a:spLocks noGrp="1"/>
          </p:cNvSpPr>
          <p:nvPr>
            <p:ph type="title"/>
          </p:nvPr>
        </p:nvSpPr>
        <p:spPr/>
        <p:txBody>
          <a:bodyPr/>
          <a:lstStyle/>
          <a:p>
            <a:r>
              <a:rPr lang="en-US" b="1"/>
              <a:t>Algorithmic FIPS 204 Compliance</a:t>
            </a:r>
          </a:p>
        </p:txBody>
      </p:sp>
      <p:pic>
        <p:nvPicPr>
          <p:cNvPr id="4" name="Picture 3">
            <a:extLst>
              <a:ext uri="{FF2B5EF4-FFF2-40B4-BE49-F238E27FC236}">
                <a16:creationId xmlns:a16="http://schemas.microsoft.com/office/drawing/2014/main" id="{FDBE497B-4288-8563-96B8-CF0C282177F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88080" y="1469120"/>
            <a:ext cx="4494598" cy="4825176"/>
          </a:xfrm>
          <a:prstGeom prst="rect">
            <a:avLst/>
          </a:prstGeom>
        </p:spPr>
      </p:pic>
      <p:pic>
        <p:nvPicPr>
          <p:cNvPr id="20" name="Picture 19">
            <a:extLst>
              <a:ext uri="{FF2B5EF4-FFF2-40B4-BE49-F238E27FC236}">
                <a16:creationId xmlns:a16="http://schemas.microsoft.com/office/drawing/2014/main" id="{BFD9F685-DDEA-2BDF-9016-F9B8B59C1DD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03937" y="1443946"/>
            <a:ext cx="4450252" cy="4726821"/>
          </a:xfrm>
          <a:prstGeom prst="rect">
            <a:avLst/>
          </a:prstGeom>
        </p:spPr>
      </p:pic>
      <p:pic>
        <p:nvPicPr>
          <p:cNvPr id="21" name="Picture 20">
            <a:extLst>
              <a:ext uri="{FF2B5EF4-FFF2-40B4-BE49-F238E27FC236}">
                <a16:creationId xmlns:a16="http://schemas.microsoft.com/office/drawing/2014/main" id="{96B7A1C6-F39D-0809-6731-A0AF05372C9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20359" y="1440513"/>
            <a:ext cx="4417408" cy="4730254"/>
          </a:xfrm>
          <a:prstGeom prst="rect">
            <a:avLst/>
          </a:prstGeom>
        </p:spPr>
      </p:pic>
      <p:pic>
        <p:nvPicPr>
          <p:cNvPr id="12" name="Picture 11">
            <a:extLst>
              <a:ext uri="{FF2B5EF4-FFF2-40B4-BE49-F238E27FC236}">
                <a16:creationId xmlns:a16="http://schemas.microsoft.com/office/drawing/2014/main" id="{8D039CE4-3DC9-88C3-4595-21051FC878E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35386" y="1440513"/>
            <a:ext cx="4387353" cy="4783950"/>
          </a:xfrm>
          <a:prstGeom prst="rect">
            <a:avLst/>
          </a:prstGeom>
        </p:spPr>
      </p:pic>
      <p:cxnSp>
        <p:nvCxnSpPr>
          <p:cNvPr id="15" name="Curved Connector 14">
            <a:extLst>
              <a:ext uri="{FF2B5EF4-FFF2-40B4-BE49-F238E27FC236}">
                <a16:creationId xmlns:a16="http://schemas.microsoft.com/office/drawing/2014/main" id="{F054F04E-ED47-7B24-20EE-DDCC7D82CC8B}"/>
              </a:ext>
            </a:extLst>
          </p:cNvPr>
          <p:cNvCxnSpPr>
            <a:cxnSpLocks/>
          </p:cNvCxnSpPr>
          <p:nvPr/>
        </p:nvCxnSpPr>
        <p:spPr>
          <a:xfrm rot="16200000" flipV="1">
            <a:off x="7678326" y="3427255"/>
            <a:ext cx="846796" cy="388622"/>
          </a:xfrm>
          <a:prstGeom prst="curvedConnector3">
            <a:avLst>
              <a:gd name="adj1" fmla="val 50000"/>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7" name="Rounded Rectangle 6">
            <a:extLst>
              <a:ext uri="{FF2B5EF4-FFF2-40B4-BE49-F238E27FC236}">
                <a16:creationId xmlns:a16="http://schemas.microsoft.com/office/drawing/2014/main" id="{32D3C5F0-0856-C821-BEDD-F0743AC15B88}"/>
              </a:ext>
            </a:extLst>
          </p:cNvPr>
          <p:cNvSpPr/>
          <p:nvPr/>
        </p:nvSpPr>
        <p:spPr>
          <a:xfrm>
            <a:off x="7502463" y="1536935"/>
            <a:ext cx="3480319" cy="1594299"/>
          </a:xfrm>
          <a:custGeom>
            <a:avLst/>
            <a:gdLst>
              <a:gd name="csX0" fmla="*/ 0 w 3480319"/>
              <a:gd name="csY0" fmla="*/ 149035 h 1594299"/>
              <a:gd name="csX1" fmla="*/ 149035 w 3480319"/>
              <a:gd name="csY1" fmla="*/ 0 h 1594299"/>
              <a:gd name="csX2" fmla="*/ 679410 w 3480319"/>
              <a:gd name="csY2" fmla="*/ 0 h 1594299"/>
              <a:gd name="csX3" fmla="*/ 1146140 w 3480319"/>
              <a:gd name="csY3" fmla="*/ 0 h 1594299"/>
              <a:gd name="csX4" fmla="*/ 1708337 w 3480319"/>
              <a:gd name="csY4" fmla="*/ 0 h 1594299"/>
              <a:gd name="csX5" fmla="*/ 2175067 w 3480319"/>
              <a:gd name="csY5" fmla="*/ 0 h 1594299"/>
              <a:gd name="csX6" fmla="*/ 2737264 w 3480319"/>
              <a:gd name="csY6" fmla="*/ 0 h 1594299"/>
              <a:gd name="csX7" fmla="*/ 3331284 w 3480319"/>
              <a:gd name="csY7" fmla="*/ 0 h 1594299"/>
              <a:gd name="csX8" fmla="*/ 3480319 w 3480319"/>
              <a:gd name="csY8" fmla="*/ 149035 h 1594299"/>
              <a:gd name="csX9" fmla="*/ 3480319 w 3480319"/>
              <a:gd name="csY9" fmla="*/ 568149 h 1594299"/>
              <a:gd name="csX10" fmla="*/ 3480319 w 3480319"/>
              <a:gd name="csY10" fmla="*/ 974301 h 1594299"/>
              <a:gd name="csX11" fmla="*/ 3480319 w 3480319"/>
              <a:gd name="csY11" fmla="*/ 1445264 h 1594299"/>
              <a:gd name="csX12" fmla="*/ 3331284 w 3480319"/>
              <a:gd name="csY12" fmla="*/ 1594299 h 1594299"/>
              <a:gd name="csX13" fmla="*/ 2864554 w 3480319"/>
              <a:gd name="csY13" fmla="*/ 1594299 h 1594299"/>
              <a:gd name="csX14" fmla="*/ 2366002 w 3480319"/>
              <a:gd name="csY14" fmla="*/ 1594299 h 1594299"/>
              <a:gd name="csX15" fmla="*/ 1835627 w 3480319"/>
              <a:gd name="csY15" fmla="*/ 1594299 h 1594299"/>
              <a:gd name="csX16" fmla="*/ 1368897 w 3480319"/>
              <a:gd name="csY16" fmla="*/ 1594299 h 1594299"/>
              <a:gd name="csX17" fmla="*/ 774877 w 3480319"/>
              <a:gd name="csY17" fmla="*/ 1594299 h 1594299"/>
              <a:gd name="csX18" fmla="*/ 149035 w 3480319"/>
              <a:gd name="csY18" fmla="*/ 1594299 h 1594299"/>
              <a:gd name="csX19" fmla="*/ 0 w 3480319"/>
              <a:gd name="csY19" fmla="*/ 1445264 h 1594299"/>
              <a:gd name="csX20" fmla="*/ 0 w 3480319"/>
              <a:gd name="csY20" fmla="*/ 1013188 h 1594299"/>
              <a:gd name="csX21" fmla="*/ 0 w 3480319"/>
              <a:gd name="csY21" fmla="*/ 568149 h 1594299"/>
              <a:gd name="csX22" fmla="*/ 0 w 3480319"/>
              <a:gd name="csY22" fmla="*/ 149035 h 15942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480319" h="1594299" fill="none" extrusionOk="0">
                <a:moveTo>
                  <a:pt x="0" y="149035"/>
                </a:moveTo>
                <a:cubicBezTo>
                  <a:pt x="-19145" y="65641"/>
                  <a:pt x="70031" y="2846"/>
                  <a:pt x="149035" y="0"/>
                </a:cubicBezTo>
                <a:cubicBezTo>
                  <a:pt x="395423" y="-48066"/>
                  <a:pt x="477372" y="30313"/>
                  <a:pt x="679410" y="0"/>
                </a:cubicBezTo>
                <a:cubicBezTo>
                  <a:pt x="881449" y="-30313"/>
                  <a:pt x="1039499" y="39057"/>
                  <a:pt x="1146140" y="0"/>
                </a:cubicBezTo>
                <a:cubicBezTo>
                  <a:pt x="1252781" y="-39057"/>
                  <a:pt x="1545891" y="5006"/>
                  <a:pt x="1708337" y="0"/>
                </a:cubicBezTo>
                <a:cubicBezTo>
                  <a:pt x="1870783" y="-5006"/>
                  <a:pt x="1952368" y="51852"/>
                  <a:pt x="2175067" y="0"/>
                </a:cubicBezTo>
                <a:cubicBezTo>
                  <a:pt x="2397766" y="-51852"/>
                  <a:pt x="2548811" y="22962"/>
                  <a:pt x="2737264" y="0"/>
                </a:cubicBezTo>
                <a:cubicBezTo>
                  <a:pt x="2925717" y="-22962"/>
                  <a:pt x="3205291" y="26336"/>
                  <a:pt x="3331284" y="0"/>
                </a:cubicBezTo>
                <a:cubicBezTo>
                  <a:pt x="3421757" y="-14172"/>
                  <a:pt x="3473156" y="63979"/>
                  <a:pt x="3480319" y="149035"/>
                </a:cubicBezTo>
                <a:cubicBezTo>
                  <a:pt x="3485700" y="254985"/>
                  <a:pt x="3461539" y="375312"/>
                  <a:pt x="3480319" y="568149"/>
                </a:cubicBezTo>
                <a:cubicBezTo>
                  <a:pt x="3499099" y="760986"/>
                  <a:pt x="3441082" y="844777"/>
                  <a:pt x="3480319" y="974301"/>
                </a:cubicBezTo>
                <a:cubicBezTo>
                  <a:pt x="3519556" y="1103825"/>
                  <a:pt x="3469060" y="1244341"/>
                  <a:pt x="3480319" y="1445264"/>
                </a:cubicBezTo>
                <a:cubicBezTo>
                  <a:pt x="3494813" y="1523738"/>
                  <a:pt x="3410763" y="1613911"/>
                  <a:pt x="3331284" y="1594299"/>
                </a:cubicBezTo>
                <a:cubicBezTo>
                  <a:pt x="3098392" y="1617408"/>
                  <a:pt x="3034834" y="1582831"/>
                  <a:pt x="2864554" y="1594299"/>
                </a:cubicBezTo>
                <a:cubicBezTo>
                  <a:pt x="2694274" y="1605767"/>
                  <a:pt x="2561157" y="1537315"/>
                  <a:pt x="2366002" y="1594299"/>
                </a:cubicBezTo>
                <a:cubicBezTo>
                  <a:pt x="2170847" y="1651283"/>
                  <a:pt x="2023925" y="1551243"/>
                  <a:pt x="1835627" y="1594299"/>
                </a:cubicBezTo>
                <a:cubicBezTo>
                  <a:pt x="1647329" y="1637355"/>
                  <a:pt x="1560734" y="1586701"/>
                  <a:pt x="1368897" y="1594299"/>
                </a:cubicBezTo>
                <a:cubicBezTo>
                  <a:pt x="1177060" y="1601897"/>
                  <a:pt x="996507" y="1527008"/>
                  <a:pt x="774877" y="1594299"/>
                </a:cubicBezTo>
                <a:cubicBezTo>
                  <a:pt x="553247" y="1661590"/>
                  <a:pt x="280914" y="1584191"/>
                  <a:pt x="149035" y="1594299"/>
                </a:cubicBezTo>
                <a:cubicBezTo>
                  <a:pt x="72601" y="1614929"/>
                  <a:pt x="7856" y="1530881"/>
                  <a:pt x="0" y="1445264"/>
                </a:cubicBezTo>
                <a:cubicBezTo>
                  <a:pt x="-34754" y="1232113"/>
                  <a:pt x="32105" y="1153947"/>
                  <a:pt x="0" y="1013188"/>
                </a:cubicBezTo>
                <a:cubicBezTo>
                  <a:pt x="-32105" y="872429"/>
                  <a:pt x="26476" y="722061"/>
                  <a:pt x="0" y="568149"/>
                </a:cubicBezTo>
                <a:cubicBezTo>
                  <a:pt x="-26476" y="414237"/>
                  <a:pt x="22272" y="318540"/>
                  <a:pt x="0" y="149035"/>
                </a:cubicBezTo>
                <a:close/>
              </a:path>
              <a:path w="3480319" h="1594299" stroke="0" extrusionOk="0">
                <a:moveTo>
                  <a:pt x="0" y="149035"/>
                </a:moveTo>
                <a:cubicBezTo>
                  <a:pt x="-16782" y="56373"/>
                  <a:pt x="54840" y="4461"/>
                  <a:pt x="149035" y="0"/>
                </a:cubicBezTo>
                <a:cubicBezTo>
                  <a:pt x="311291" y="-1347"/>
                  <a:pt x="489545" y="44446"/>
                  <a:pt x="743055" y="0"/>
                </a:cubicBezTo>
                <a:cubicBezTo>
                  <a:pt x="996565" y="-44446"/>
                  <a:pt x="1090065" y="5704"/>
                  <a:pt x="1241607" y="0"/>
                </a:cubicBezTo>
                <a:cubicBezTo>
                  <a:pt x="1393149" y="-5704"/>
                  <a:pt x="1523265" y="46844"/>
                  <a:pt x="1708337" y="0"/>
                </a:cubicBezTo>
                <a:cubicBezTo>
                  <a:pt x="1893409" y="-46844"/>
                  <a:pt x="2050277" y="66462"/>
                  <a:pt x="2270534" y="0"/>
                </a:cubicBezTo>
                <a:cubicBezTo>
                  <a:pt x="2490791" y="-66462"/>
                  <a:pt x="2602068" y="26907"/>
                  <a:pt x="2769087" y="0"/>
                </a:cubicBezTo>
                <a:cubicBezTo>
                  <a:pt x="2936106" y="-26907"/>
                  <a:pt x="3181987" y="62129"/>
                  <a:pt x="3331284" y="0"/>
                </a:cubicBezTo>
                <a:cubicBezTo>
                  <a:pt x="3412746" y="-8082"/>
                  <a:pt x="3472632" y="77408"/>
                  <a:pt x="3480319" y="149035"/>
                </a:cubicBezTo>
                <a:cubicBezTo>
                  <a:pt x="3517179" y="249213"/>
                  <a:pt x="3448980" y="422557"/>
                  <a:pt x="3480319" y="555187"/>
                </a:cubicBezTo>
                <a:cubicBezTo>
                  <a:pt x="3511658" y="687817"/>
                  <a:pt x="3443609" y="806367"/>
                  <a:pt x="3480319" y="987263"/>
                </a:cubicBezTo>
                <a:cubicBezTo>
                  <a:pt x="3517029" y="1168159"/>
                  <a:pt x="3457017" y="1277085"/>
                  <a:pt x="3480319" y="1445264"/>
                </a:cubicBezTo>
                <a:cubicBezTo>
                  <a:pt x="3489995" y="1518012"/>
                  <a:pt x="3428911" y="1584422"/>
                  <a:pt x="3331284" y="1594299"/>
                </a:cubicBezTo>
                <a:cubicBezTo>
                  <a:pt x="3109515" y="1598020"/>
                  <a:pt x="2965646" y="1552483"/>
                  <a:pt x="2800909" y="1594299"/>
                </a:cubicBezTo>
                <a:cubicBezTo>
                  <a:pt x="2636172" y="1636115"/>
                  <a:pt x="2531759" y="1552977"/>
                  <a:pt x="2334179" y="1594299"/>
                </a:cubicBezTo>
                <a:cubicBezTo>
                  <a:pt x="2136599" y="1635621"/>
                  <a:pt x="2026679" y="1549851"/>
                  <a:pt x="1803804" y="1594299"/>
                </a:cubicBezTo>
                <a:cubicBezTo>
                  <a:pt x="1580929" y="1638747"/>
                  <a:pt x="1329688" y="1550242"/>
                  <a:pt x="1209785" y="1594299"/>
                </a:cubicBezTo>
                <a:cubicBezTo>
                  <a:pt x="1089882" y="1638356"/>
                  <a:pt x="899223" y="1581414"/>
                  <a:pt x="679410" y="1594299"/>
                </a:cubicBezTo>
                <a:cubicBezTo>
                  <a:pt x="459597" y="1607184"/>
                  <a:pt x="351837" y="1543271"/>
                  <a:pt x="149035" y="1594299"/>
                </a:cubicBezTo>
                <a:cubicBezTo>
                  <a:pt x="47428" y="1595093"/>
                  <a:pt x="2704" y="1522700"/>
                  <a:pt x="0" y="1445264"/>
                </a:cubicBezTo>
                <a:cubicBezTo>
                  <a:pt x="-2558" y="1289089"/>
                  <a:pt x="51141" y="1160275"/>
                  <a:pt x="0" y="1000225"/>
                </a:cubicBezTo>
                <a:cubicBezTo>
                  <a:pt x="-51141" y="840175"/>
                  <a:pt x="41492" y="733292"/>
                  <a:pt x="0" y="594074"/>
                </a:cubicBezTo>
                <a:cubicBezTo>
                  <a:pt x="-41492" y="454856"/>
                  <a:pt x="41887" y="327580"/>
                  <a:pt x="0" y="149035"/>
                </a:cubicBezTo>
                <a:close/>
              </a:path>
            </a:pathLst>
          </a:custGeom>
          <a:solidFill>
            <a:schemeClr val="accent1">
              <a:lumMod val="20000"/>
              <a:lumOff val="80000"/>
            </a:schemeClr>
          </a:solidFill>
          <a:ln w="19050">
            <a:solidFill>
              <a:schemeClr val="tx2"/>
            </a:solidFill>
            <a:extLst>
              <a:ext uri="{C807C97D-BFC1-408E-A445-0C87EB9F89A2}">
                <ask:lineSketchStyleProps xmlns:ask="http://schemas.microsoft.com/office/drawing/2018/sketchyshapes" sd="1219033472">
                  <a:prstGeom prst="roundRect">
                    <a:avLst>
                      <a:gd name="adj" fmla="val 9348"/>
                    </a:avLst>
                  </a:prstGeom>
                  <ask:type>
                    <ask:lineSketchScribble/>
                  </ask:type>
                </ask:lineSketchStyleProps>
              </a:ext>
            </a:extLst>
          </a:ln>
          <a:effectLst>
            <a:glow rad="63500">
              <a:schemeClr val="accent4">
                <a:satMod val="175000"/>
                <a:alpha val="40000"/>
              </a:schemeClr>
            </a:glow>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1">
                <a:solidFill>
                  <a:schemeClr val="tx1"/>
                </a:solidFill>
              </a:rPr>
              <a:t>Arithmetic Friendly</a:t>
            </a:r>
          </a:p>
          <a:p>
            <a:pPr algn="ctr"/>
            <a:endParaRPr lang="en-US" sz="1600">
              <a:solidFill>
                <a:schemeClr val="tx1"/>
              </a:solidFill>
            </a:endParaRPr>
          </a:p>
          <a:p>
            <a:pPr marL="285750" indent="-285750">
              <a:buFont typeface="Wingdings" pitchFamily="2" charset="2"/>
              <a:buChar char="Ø"/>
            </a:pPr>
            <a:r>
              <a:rPr lang="en-US" sz="1600" b="1" i="1">
                <a:solidFill>
                  <a:schemeClr val="tx1"/>
                </a:solidFill>
              </a:rPr>
              <a:t>NTT-based multiplication</a:t>
            </a:r>
            <a:endParaRPr lang="en-US" sz="1600">
              <a:solidFill>
                <a:schemeClr val="tx1"/>
              </a:solidFill>
            </a:endParaRPr>
          </a:p>
          <a:p>
            <a:pPr algn="ctr"/>
            <a:r>
              <a:rPr lang="en-US" sz="1600">
                <a:solidFill>
                  <a:schemeClr val="tx1"/>
                </a:solidFill>
              </a:rPr>
              <a:t>(</a:t>
            </a:r>
            <a:r>
              <a:rPr lang="en-US" sz="1600" i="1">
                <a:solidFill>
                  <a:schemeClr val="tx1"/>
                </a:solidFill>
              </a:rPr>
              <a:t>e.g.,</a:t>
            </a:r>
            <a:r>
              <a:rPr lang="en-US" sz="1600">
                <a:solidFill>
                  <a:schemeClr val="tx1"/>
                </a:solidFill>
              </a:rPr>
              <a:t> </a:t>
            </a:r>
            <a:r>
              <a:rPr lang="en-US" sz="1600" b="1">
                <a:solidFill>
                  <a:schemeClr val="tx1"/>
                </a:solidFill>
              </a:rPr>
              <a:t>Ay</a:t>
            </a:r>
            <a:r>
              <a:rPr lang="en-US" sz="1600">
                <a:solidFill>
                  <a:schemeClr val="tx1"/>
                </a:solidFill>
              </a:rPr>
              <a:t>, c</a:t>
            </a:r>
            <a:r>
              <a:rPr lang="en-US" sz="1600" b="1">
                <a:solidFill>
                  <a:schemeClr val="tx1"/>
                </a:solidFill>
              </a:rPr>
              <a:t>s</a:t>
            </a:r>
            <a:r>
              <a:rPr lang="en-US" sz="1600" baseline="-25000">
                <a:solidFill>
                  <a:schemeClr val="tx1"/>
                </a:solidFill>
              </a:rPr>
              <a:t>1</a:t>
            </a:r>
            <a:r>
              <a:rPr lang="en-US" sz="1600">
                <a:solidFill>
                  <a:schemeClr val="tx1"/>
                </a:solidFill>
              </a:rPr>
              <a:t>)</a:t>
            </a:r>
          </a:p>
          <a:p>
            <a:pPr marL="285750" indent="-285750">
              <a:buFont typeface="Wingdings" pitchFamily="2" charset="2"/>
              <a:buChar char="Ø"/>
            </a:pPr>
            <a:r>
              <a:rPr lang="en-US" sz="1600" b="1" i="1">
                <a:solidFill>
                  <a:schemeClr val="tx1"/>
                </a:solidFill>
              </a:rPr>
              <a:t>Polynomial</a:t>
            </a:r>
            <a:r>
              <a:rPr lang="en-US" sz="1600">
                <a:solidFill>
                  <a:schemeClr val="tx1"/>
                </a:solidFill>
              </a:rPr>
              <a:t> addition/subtraction</a:t>
            </a:r>
          </a:p>
          <a:p>
            <a:pPr algn="ctr"/>
            <a:r>
              <a:rPr lang="en-US" sz="1600">
                <a:solidFill>
                  <a:schemeClr val="tx1"/>
                </a:solidFill>
              </a:rPr>
              <a:t>(</a:t>
            </a:r>
            <a:r>
              <a:rPr lang="en-US" sz="1600" i="1">
                <a:solidFill>
                  <a:schemeClr val="tx1"/>
                </a:solidFill>
              </a:rPr>
              <a:t>e.g.,</a:t>
            </a:r>
            <a:r>
              <a:rPr lang="en-US" sz="1600">
                <a:solidFill>
                  <a:schemeClr val="tx1"/>
                </a:solidFill>
              </a:rPr>
              <a:t> </a:t>
            </a:r>
            <a:r>
              <a:rPr lang="en-US" sz="1600" b="1">
                <a:solidFill>
                  <a:schemeClr val="tx1"/>
                </a:solidFill>
              </a:rPr>
              <a:t>y </a:t>
            </a:r>
            <a:r>
              <a:rPr lang="en-US" sz="1600">
                <a:solidFill>
                  <a:schemeClr val="tx1"/>
                </a:solidFill>
              </a:rPr>
              <a:t>+ c</a:t>
            </a:r>
            <a:r>
              <a:rPr lang="en-US" sz="1600" b="1">
                <a:solidFill>
                  <a:schemeClr val="tx1"/>
                </a:solidFill>
              </a:rPr>
              <a:t>s</a:t>
            </a:r>
            <a:r>
              <a:rPr lang="en-US" sz="1600" baseline="-25000">
                <a:solidFill>
                  <a:schemeClr val="tx1"/>
                </a:solidFill>
              </a:rPr>
              <a:t>1</a:t>
            </a:r>
            <a:r>
              <a:rPr lang="en-US" sz="1600">
                <a:solidFill>
                  <a:schemeClr val="tx1"/>
                </a:solidFill>
              </a:rPr>
              <a:t>)</a:t>
            </a:r>
          </a:p>
        </p:txBody>
      </p:sp>
      <p:sp>
        <p:nvSpPr>
          <p:cNvPr id="8" name="Rounded Rectangle 7">
            <a:extLst>
              <a:ext uri="{FF2B5EF4-FFF2-40B4-BE49-F238E27FC236}">
                <a16:creationId xmlns:a16="http://schemas.microsoft.com/office/drawing/2014/main" id="{0D241613-D158-1465-E007-374C300331A7}"/>
              </a:ext>
            </a:extLst>
          </p:cNvPr>
          <p:cNvSpPr/>
          <p:nvPr/>
        </p:nvSpPr>
        <p:spPr>
          <a:xfrm>
            <a:off x="7502463" y="4111899"/>
            <a:ext cx="3464359" cy="2539168"/>
          </a:xfrm>
          <a:custGeom>
            <a:avLst/>
            <a:gdLst>
              <a:gd name="csX0" fmla="*/ 0 w 3464359"/>
              <a:gd name="csY0" fmla="*/ 237361 h 2539168"/>
              <a:gd name="csX1" fmla="*/ 237361 w 3464359"/>
              <a:gd name="csY1" fmla="*/ 0 h 2539168"/>
              <a:gd name="csX2" fmla="*/ 835288 w 3464359"/>
              <a:gd name="csY2" fmla="*/ 0 h 2539168"/>
              <a:gd name="csX3" fmla="*/ 1373423 w 3464359"/>
              <a:gd name="csY3" fmla="*/ 0 h 2539168"/>
              <a:gd name="csX4" fmla="*/ 2001247 w 3464359"/>
              <a:gd name="csY4" fmla="*/ 0 h 2539168"/>
              <a:gd name="csX5" fmla="*/ 2539381 w 3464359"/>
              <a:gd name="csY5" fmla="*/ 0 h 2539168"/>
              <a:gd name="csX6" fmla="*/ 3226998 w 3464359"/>
              <a:gd name="csY6" fmla="*/ 0 h 2539168"/>
              <a:gd name="csX7" fmla="*/ 3464359 w 3464359"/>
              <a:gd name="csY7" fmla="*/ 237361 h 2539168"/>
              <a:gd name="csX8" fmla="*/ 3464359 w 3464359"/>
              <a:gd name="csY8" fmla="*/ 774117 h 2539168"/>
              <a:gd name="csX9" fmla="*/ 3464359 w 3464359"/>
              <a:gd name="csY9" fmla="*/ 1228295 h 2539168"/>
              <a:gd name="csX10" fmla="*/ 3464359 w 3464359"/>
              <a:gd name="csY10" fmla="*/ 1703118 h 2539168"/>
              <a:gd name="csX11" fmla="*/ 3464359 w 3464359"/>
              <a:gd name="csY11" fmla="*/ 2301807 h 2539168"/>
              <a:gd name="csX12" fmla="*/ 3226998 w 3464359"/>
              <a:gd name="csY12" fmla="*/ 2539168 h 2539168"/>
              <a:gd name="csX13" fmla="*/ 2688863 w 3464359"/>
              <a:gd name="csY13" fmla="*/ 2539168 h 2539168"/>
              <a:gd name="csX14" fmla="*/ 2120832 w 3464359"/>
              <a:gd name="csY14" fmla="*/ 2539168 h 2539168"/>
              <a:gd name="csX15" fmla="*/ 1522905 w 3464359"/>
              <a:gd name="csY15" fmla="*/ 2539168 h 2539168"/>
              <a:gd name="csX16" fmla="*/ 984770 w 3464359"/>
              <a:gd name="csY16" fmla="*/ 2539168 h 2539168"/>
              <a:gd name="csX17" fmla="*/ 237361 w 3464359"/>
              <a:gd name="csY17" fmla="*/ 2539168 h 2539168"/>
              <a:gd name="csX18" fmla="*/ 0 w 3464359"/>
              <a:gd name="csY18" fmla="*/ 2301807 h 2539168"/>
              <a:gd name="csX19" fmla="*/ 0 w 3464359"/>
              <a:gd name="csY19" fmla="*/ 1847629 h 2539168"/>
              <a:gd name="csX20" fmla="*/ 0 w 3464359"/>
              <a:gd name="csY20" fmla="*/ 1352162 h 2539168"/>
              <a:gd name="csX21" fmla="*/ 0 w 3464359"/>
              <a:gd name="csY21" fmla="*/ 815406 h 2539168"/>
              <a:gd name="csX22" fmla="*/ 0 w 3464359"/>
              <a:gd name="csY22" fmla="*/ 237361 h 25391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464359" h="2539168" fill="none" extrusionOk="0">
                <a:moveTo>
                  <a:pt x="0" y="237361"/>
                </a:moveTo>
                <a:cubicBezTo>
                  <a:pt x="-8709" y="105777"/>
                  <a:pt x="115628" y="8057"/>
                  <a:pt x="237361" y="0"/>
                </a:cubicBezTo>
                <a:cubicBezTo>
                  <a:pt x="491704" y="-22595"/>
                  <a:pt x="547751" y="46159"/>
                  <a:pt x="835288" y="0"/>
                </a:cubicBezTo>
                <a:cubicBezTo>
                  <a:pt x="1122825" y="-46159"/>
                  <a:pt x="1140847" y="52886"/>
                  <a:pt x="1373423" y="0"/>
                </a:cubicBezTo>
                <a:cubicBezTo>
                  <a:pt x="1605999" y="-52886"/>
                  <a:pt x="1782624" y="36572"/>
                  <a:pt x="2001247" y="0"/>
                </a:cubicBezTo>
                <a:cubicBezTo>
                  <a:pt x="2219870" y="-36572"/>
                  <a:pt x="2295650" y="61484"/>
                  <a:pt x="2539381" y="0"/>
                </a:cubicBezTo>
                <a:cubicBezTo>
                  <a:pt x="2783112" y="-61484"/>
                  <a:pt x="2983263" y="52159"/>
                  <a:pt x="3226998" y="0"/>
                </a:cubicBezTo>
                <a:cubicBezTo>
                  <a:pt x="3334248" y="24133"/>
                  <a:pt x="3448092" y="141082"/>
                  <a:pt x="3464359" y="237361"/>
                </a:cubicBezTo>
                <a:cubicBezTo>
                  <a:pt x="3478393" y="427252"/>
                  <a:pt x="3458096" y="535555"/>
                  <a:pt x="3464359" y="774117"/>
                </a:cubicBezTo>
                <a:cubicBezTo>
                  <a:pt x="3470622" y="1012679"/>
                  <a:pt x="3426156" y="1052075"/>
                  <a:pt x="3464359" y="1228295"/>
                </a:cubicBezTo>
                <a:cubicBezTo>
                  <a:pt x="3502562" y="1404515"/>
                  <a:pt x="3425684" y="1502300"/>
                  <a:pt x="3464359" y="1703118"/>
                </a:cubicBezTo>
                <a:cubicBezTo>
                  <a:pt x="3503034" y="1903936"/>
                  <a:pt x="3421554" y="2170880"/>
                  <a:pt x="3464359" y="2301807"/>
                </a:cubicBezTo>
                <a:cubicBezTo>
                  <a:pt x="3495141" y="2424751"/>
                  <a:pt x="3353119" y="2573598"/>
                  <a:pt x="3226998" y="2539168"/>
                </a:cubicBezTo>
                <a:cubicBezTo>
                  <a:pt x="3092187" y="2562850"/>
                  <a:pt x="2890744" y="2535712"/>
                  <a:pt x="2688863" y="2539168"/>
                </a:cubicBezTo>
                <a:cubicBezTo>
                  <a:pt x="2486983" y="2542624"/>
                  <a:pt x="2280840" y="2491945"/>
                  <a:pt x="2120832" y="2539168"/>
                </a:cubicBezTo>
                <a:cubicBezTo>
                  <a:pt x="1960824" y="2586391"/>
                  <a:pt x="1754984" y="2482841"/>
                  <a:pt x="1522905" y="2539168"/>
                </a:cubicBezTo>
                <a:cubicBezTo>
                  <a:pt x="1290826" y="2595495"/>
                  <a:pt x="1110317" y="2493957"/>
                  <a:pt x="984770" y="2539168"/>
                </a:cubicBezTo>
                <a:cubicBezTo>
                  <a:pt x="859223" y="2584379"/>
                  <a:pt x="523255" y="2490717"/>
                  <a:pt x="237361" y="2539168"/>
                </a:cubicBezTo>
                <a:cubicBezTo>
                  <a:pt x="97817" y="2524069"/>
                  <a:pt x="-31310" y="2447449"/>
                  <a:pt x="0" y="2301807"/>
                </a:cubicBezTo>
                <a:cubicBezTo>
                  <a:pt x="-33014" y="2204527"/>
                  <a:pt x="26135" y="1972635"/>
                  <a:pt x="0" y="1847629"/>
                </a:cubicBezTo>
                <a:cubicBezTo>
                  <a:pt x="-26135" y="1722623"/>
                  <a:pt x="35659" y="1584096"/>
                  <a:pt x="0" y="1352162"/>
                </a:cubicBezTo>
                <a:cubicBezTo>
                  <a:pt x="-35659" y="1120228"/>
                  <a:pt x="23283" y="961896"/>
                  <a:pt x="0" y="815406"/>
                </a:cubicBezTo>
                <a:cubicBezTo>
                  <a:pt x="-23283" y="668916"/>
                  <a:pt x="11826" y="509935"/>
                  <a:pt x="0" y="237361"/>
                </a:cubicBezTo>
                <a:close/>
              </a:path>
              <a:path w="3464359" h="2539168" stroke="0" extrusionOk="0">
                <a:moveTo>
                  <a:pt x="0" y="237361"/>
                </a:moveTo>
                <a:cubicBezTo>
                  <a:pt x="-24340" y="91257"/>
                  <a:pt x="85610" y="7754"/>
                  <a:pt x="237361" y="0"/>
                </a:cubicBezTo>
                <a:cubicBezTo>
                  <a:pt x="541525" y="-75535"/>
                  <a:pt x="743811" y="63480"/>
                  <a:pt x="895081" y="0"/>
                </a:cubicBezTo>
                <a:cubicBezTo>
                  <a:pt x="1046351" y="-63480"/>
                  <a:pt x="1225521" y="54871"/>
                  <a:pt x="1463112" y="0"/>
                </a:cubicBezTo>
                <a:cubicBezTo>
                  <a:pt x="1700703" y="-54871"/>
                  <a:pt x="1766854" y="64243"/>
                  <a:pt x="2001247" y="0"/>
                </a:cubicBezTo>
                <a:cubicBezTo>
                  <a:pt x="2235641" y="-64243"/>
                  <a:pt x="2472978" y="63069"/>
                  <a:pt x="2629071" y="0"/>
                </a:cubicBezTo>
                <a:cubicBezTo>
                  <a:pt x="2785164" y="-63069"/>
                  <a:pt x="3016314" y="63372"/>
                  <a:pt x="3226998" y="0"/>
                </a:cubicBezTo>
                <a:cubicBezTo>
                  <a:pt x="3363810" y="-9311"/>
                  <a:pt x="3434880" y="132176"/>
                  <a:pt x="3464359" y="237361"/>
                </a:cubicBezTo>
                <a:cubicBezTo>
                  <a:pt x="3508946" y="392471"/>
                  <a:pt x="3408965" y="558062"/>
                  <a:pt x="3464359" y="753473"/>
                </a:cubicBezTo>
                <a:cubicBezTo>
                  <a:pt x="3519753" y="948884"/>
                  <a:pt x="3431650" y="1061746"/>
                  <a:pt x="3464359" y="1207651"/>
                </a:cubicBezTo>
                <a:cubicBezTo>
                  <a:pt x="3497068" y="1353556"/>
                  <a:pt x="3458617" y="1579215"/>
                  <a:pt x="3464359" y="1723762"/>
                </a:cubicBezTo>
                <a:cubicBezTo>
                  <a:pt x="3470101" y="1868309"/>
                  <a:pt x="3427122" y="2096614"/>
                  <a:pt x="3464359" y="2301807"/>
                </a:cubicBezTo>
                <a:cubicBezTo>
                  <a:pt x="3470132" y="2427194"/>
                  <a:pt x="3383037" y="2523081"/>
                  <a:pt x="3226998" y="2539168"/>
                </a:cubicBezTo>
                <a:cubicBezTo>
                  <a:pt x="3002496" y="2543384"/>
                  <a:pt x="2906129" y="2505066"/>
                  <a:pt x="2629071" y="2539168"/>
                </a:cubicBezTo>
                <a:cubicBezTo>
                  <a:pt x="2352013" y="2573270"/>
                  <a:pt x="2349618" y="2506851"/>
                  <a:pt x="2090936" y="2539168"/>
                </a:cubicBezTo>
                <a:cubicBezTo>
                  <a:pt x="1832254" y="2571485"/>
                  <a:pt x="1687744" y="2500428"/>
                  <a:pt x="1493009" y="2539168"/>
                </a:cubicBezTo>
                <a:cubicBezTo>
                  <a:pt x="1298274" y="2577908"/>
                  <a:pt x="986815" y="2501514"/>
                  <a:pt x="835288" y="2539168"/>
                </a:cubicBezTo>
                <a:cubicBezTo>
                  <a:pt x="683761" y="2576822"/>
                  <a:pt x="525764" y="2518715"/>
                  <a:pt x="237361" y="2539168"/>
                </a:cubicBezTo>
                <a:cubicBezTo>
                  <a:pt x="89228" y="2569640"/>
                  <a:pt x="10717" y="2440862"/>
                  <a:pt x="0" y="2301807"/>
                </a:cubicBezTo>
                <a:cubicBezTo>
                  <a:pt x="-8095" y="2149811"/>
                  <a:pt x="10790" y="2026370"/>
                  <a:pt x="0" y="1826984"/>
                </a:cubicBezTo>
                <a:cubicBezTo>
                  <a:pt x="-10790" y="1627598"/>
                  <a:pt x="58556" y="1493027"/>
                  <a:pt x="0" y="1310873"/>
                </a:cubicBezTo>
                <a:cubicBezTo>
                  <a:pt x="-58556" y="1128719"/>
                  <a:pt x="20116" y="936146"/>
                  <a:pt x="0" y="836050"/>
                </a:cubicBezTo>
                <a:cubicBezTo>
                  <a:pt x="-20116" y="735954"/>
                  <a:pt x="14143" y="433355"/>
                  <a:pt x="0" y="237361"/>
                </a:cubicBezTo>
                <a:close/>
              </a:path>
            </a:pathLst>
          </a:custGeom>
          <a:solidFill>
            <a:schemeClr val="accent2">
              <a:lumMod val="40000"/>
              <a:lumOff val="60000"/>
            </a:schemeClr>
          </a:solidFill>
          <a:ln w="19050">
            <a:solidFill>
              <a:schemeClr val="tx1"/>
            </a:solidFill>
            <a:extLst>
              <a:ext uri="{C807C97D-BFC1-408E-A445-0C87EB9F89A2}">
                <ask:lineSketchStyleProps xmlns:ask="http://schemas.microsoft.com/office/drawing/2018/sketchyshapes" sd="1219033472">
                  <a:prstGeom prst="roundRect">
                    <a:avLst>
                      <a:gd name="adj" fmla="val 9348"/>
                    </a:avLst>
                  </a:prstGeom>
                  <ask:type>
                    <ask:lineSketchScribble/>
                  </ask:type>
                </ask:lineSketchStyleProps>
              </a:ext>
            </a:extLst>
          </a:ln>
          <a:effectLst>
            <a:glow rad="63500">
              <a:schemeClr val="accent2">
                <a:satMod val="175000"/>
                <a:alpha val="40000"/>
              </a:schemeClr>
            </a:glow>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1">
                <a:solidFill>
                  <a:schemeClr val="tx1"/>
                </a:solidFill>
              </a:rPr>
              <a:t>Boolean Friendly</a:t>
            </a:r>
          </a:p>
          <a:p>
            <a:pPr algn="ctr"/>
            <a:endParaRPr lang="en-US" sz="1600">
              <a:solidFill>
                <a:schemeClr val="tx1"/>
              </a:solidFill>
            </a:endParaRPr>
          </a:p>
          <a:p>
            <a:pPr marL="285750" indent="-285750">
              <a:buFont typeface="Wingdings" pitchFamily="2" charset="2"/>
              <a:buChar char="Ø"/>
            </a:pPr>
            <a:r>
              <a:rPr lang="en-US" sz="1600" b="1" i="1">
                <a:solidFill>
                  <a:schemeClr val="tx1"/>
                </a:solidFill>
              </a:rPr>
              <a:t>Hash </a:t>
            </a:r>
            <a:r>
              <a:rPr lang="en-US" sz="1600">
                <a:solidFill>
                  <a:schemeClr val="tx1"/>
                </a:solidFill>
              </a:rPr>
              <a:t>functions</a:t>
            </a:r>
          </a:p>
          <a:p>
            <a:pPr algn="ctr"/>
            <a:r>
              <a:rPr lang="en-US" sz="1600">
                <a:solidFill>
                  <a:schemeClr val="tx1"/>
                </a:solidFill>
              </a:rPr>
              <a:t>(</a:t>
            </a:r>
            <a:r>
              <a:rPr lang="en-US" sz="1600" i="1">
                <a:solidFill>
                  <a:schemeClr val="tx1"/>
                </a:solidFill>
              </a:rPr>
              <a:t>e.g.,</a:t>
            </a:r>
            <a:r>
              <a:rPr lang="en-US" sz="1600">
                <a:solidFill>
                  <a:schemeClr val="tx1"/>
                </a:solidFill>
              </a:rPr>
              <a:t> ExpandMask, H)</a:t>
            </a:r>
          </a:p>
          <a:p>
            <a:pPr marL="285750" indent="-285750">
              <a:buFont typeface="Wingdings" pitchFamily="2" charset="2"/>
              <a:buChar char="Ø"/>
            </a:pPr>
            <a:r>
              <a:rPr lang="en-US" sz="1600" b="1" i="1">
                <a:solidFill>
                  <a:schemeClr val="tx1"/>
                </a:solidFill>
              </a:rPr>
              <a:t>Decomposition </a:t>
            </a:r>
            <a:r>
              <a:rPr lang="en-US" sz="1600" i="1">
                <a:solidFill>
                  <a:schemeClr val="tx1"/>
                </a:solidFill>
              </a:rPr>
              <a:t>operations</a:t>
            </a:r>
            <a:endParaRPr lang="en-US" sz="1600">
              <a:solidFill>
                <a:schemeClr val="tx1"/>
              </a:solidFill>
            </a:endParaRPr>
          </a:p>
          <a:p>
            <a:pPr algn="ctr"/>
            <a:r>
              <a:rPr lang="en-US" sz="1600">
                <a:solidFill>
                  <a:schemeClr val="tx1"/>
                </a:solidFill>
              </a:rPr>
              <a:t>(</a:t>
            </a:r>
            <a:r>
              <a:rPr lang="en-US" sz="1600" i="1">
                <a:solidFill>
                  <a:schemeClr val="tx1"/>
                </a:solidFill>
              </a:rPr>
              <a:t>e.g.,</a:t>
            </a:r>
            <a:r>
              <a:rPr lang="en-US" sz="1600">
                <a:solidFill>
                  <a:schemeClr val="tx1"/>
                </a:solidFill>
              </a:rPr>
              <a:t> HighBits, LowBits)</a:t>
            </a:r>
          </a:p>
          <a:p>
            <a:pPr marL="285750" indent="-285750">
              <a:buFont typeface="Wingdings" pitchFamily="2" charset="2"/>
              <a:buChar char="Ø"/>
            </a:pPr>
            <a:r>
              <a:rPr lang="en-US" sz="1600" b="1" i="1">
                <a:solidFill>
                  <a:schemeClr val="tx1"/>
                </a:solidFill>
              </a:rPr>
              <a:t>FisherYates </a:t>
            </a:r>
            <a:r>
              <a:rPr lang="en-US" sz="1600" i="1">
                <a:solidFill>
                  <a:schemeClr val="tx1"/>
                </a:solidFill>
              </a:rPr>
              <a:t>algorithm</a:t>
            </a:r>
            <a:endParaRPr lang="en-US" sz="1600">
              <a:solidFill>
                <a:schemeClr val="tx1"/>
              </a:solidFill>
            </a:endParaRPr>
          </a:p>
          <a:p>
            <a:pPr algn="ctr"/>
            <a:r>
              <a:rPr lang="en-US" sz="1600">
                <a:solidFill>
                  <a:schemeClr val="tx1"/>
                </a:solidFill>
              </a:rPr>
              <a:t>(</a:t>
            </a:r>
            <a:r>
              <a:rPr lang="en-US" sz="1600" i="1">
                <a:solidFill>
                  <a:schemeClr val="tx1"/>
                </a:solidFill>
              </a:rPr>
              <a:t>e.g.,</a:t>
            </a:r>
            <a:r>
              <a:rPr lang="en-US" sz="1600">
                <a:solidFill>
                  <a:schemeClr val="tx1"/>
                </a:solidFill>
              </a:rPr>
              <a:t> SampleInBall)</a:t>
            </a:r>
            <a:endParaRPr lang="en-US" sz="1600" b="1" i="1">
              <a:solidFill>
                <a:schemeClr val="tx1"/>
              </a:solidFill>
            </a:endParaRPr>
          </a:p>
          <a:p>
            <a:pPr marL="285750" indent="-285750">
              <a:buFont typeface="Wingdings" pitchFamily="2" charset="2"/>
              <a:buChar char="Ø"/>
            </a:pPr>
            <a:r>
              <a:rPr lang="en-US" sz="1600" b="1" i="1">
                <a:solidFill>
                  <a:schemeClr val="tx1"/>
                </a:solidFill>
              </a:rPr>
              <a:t>Norm Comparison </a:t>
            </a:r>
            <a:r>
              <a:rPr lang="en-US" sz="1600" i="1">
                <a:solidFill>
                  <a:schemeClr val="tx1"/>
                </a:solidFill>
              </a:rPr>
              <a:t>operations</a:t>
            </a:r>
            <a:endParaRPr lang="en-US" sz="1600">
              <a:solidFill>
                <a:schemeClr val="tx1"/>
              </a:solidFill>
            </a:endParaRPr>
          </a:p>
        </p:txBody>
      </p:sp>
      <p:sp>
        <p:nvSpPr>
          <p:cNvPr id="10" name="Rounded Rectangle 9">
            <a:extLst>
              <a:ext uri="{FF2B5EF4-FFF2-40B4-BE49-F238E27FC236}">
                <a16:creationId xmlns:a16="http://schemas.microsoft.com/office/drawing/2014/main" id="{09114FDF-1404-F267-0458-4992A781BD8A}"/>
              </a:ext>
            </a:extLst>
          </p:cNvPr>
          <p:cNvSpPr/>
          <p:nvPr/>
        </p:nvSpPr>
        <p:spPr>
          <a:xfrm>
            <a:off x="8329667" y="3395566"/>
            <a:ext cx="1865188" cy="378045"/>
          </a:xfrm>
          <a:custGeom>
            <a:avLst/>
            <a:gdLst>
              <a:gd name="csX0" fmla="*/ 0 w 1865188"/>
              <a:gd name="csY0" fmla="*/ 35340 h 378045"/>
              <a:gd name="csX1" fmla="*/ 35340 w 1865188"/>
              <a:gd name="csY1" fmla="*/ 0 h 378045"/>
              <a:gd name="csX2" fmla="*/ 651454 w 1865188"/>
              <a:gd name="csY2" fmla="*/ 0 h 378045"/>
              <a:gd name="csX3" fmla="*/ 1249624 w 1865188"/>
              <a:gd name="csY3" fmla="*/ 0 h 378045"/>
              <a:gd name="csX4" fmla="*/ 1829848 w 1865188"/>
              <a:gd name="csY4" fmla="*/ 0 h 378045"/>
              <a:gd name="csX5" fmla="*/ 1865188 w 1865188"/>
              <a:gd name="csY5" fmla="*/ 35340 h 378045"/>
              <a:gd name="csX6" fmla="*/ 1865188 w 1865188"/>
              <a:gd name="csY6" fmla="*/ 342705 h 378045"/>
              <a:gd name="csX7" fmla="*/ 1829848 w 1865188"/>
              <a:gd name="csY7" fmla="*/ 378045 h 378045"/>
              <a:gd name="csX8" fmla="*/ 1213734 w 1865188"/>
              <a:gd name="csY8" fmla="*/ 378045 h 378045"/>
              <a:gd name="csX9" fmla="*/ 669399 w 1865188"/>
              <a:gd name="csY9" fmla="*/ 378045 h 378045"/>
              <a:gd name="csX10" fmla="*/ 35340 w 1865188"/>
              <a:gd name="csY10" fmla="*/ 378045 h 378045"/>
              <a:gd name="csX11" fmla="*/ 0 w 1865188"/>
              <a:gd name="csY11" fmla="*/ 342705 h 378045"/>
              <a:gd name="csX12" fmla="*/ 0 w 1865188"/>
              <a:gd name="csY12" fmla="*/ 35340 h 3780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865188" h="378045" fill="none" extrusionOk="0">
                <a:moveTo>
                  <a:pt x="0" y="35340"/>
                </a:moveTo>
                <a:cubicBezTo>
                  <a:pt x="-4678" y="16590"/>
                  <a:pt x="11389" y="-3059"/>
                  <a:pt x="35340" y="0"/>
                </a:cubicBezTo>
                <a:cubicBezTo>
                  <a:pt x="181196" y="-48755"/>
                  <a:pt x="525318" y="33325"/>
                  <a:pt x="651454" y="0"/>
                </a:cubicBezTo>
                <a:cubicBezTo>
                  <a:pt x="777590" y="-33325"/>
                  <a:pt x="967931" y="7466"/>
                  <a:pt x="1249624" y="0"/>
                </a:cubicBezTo>
                <a:cubicBezTo>
                  <a:pt x="1531317" y="-7466"/>
                  <a:pt x="1582591" y="175"/>
                  <a:pt x="1829848" y="0"/>
                </a:cubicBezTo>
                <a:cubicBezTo>
                  <a:pt x="1845598" y="155"/>
                  <a:pt x="1866897" y="12741"/>
                  <a:pt x="1865188" y="35340"/>
                </a:cubicBezTo>
                <a:cubicBezTo>
                  <a:pt x="1884192" y="115628"/>
                  <a:pt x="1860833" y="262278"/>
                  <a:pt x="1865188" y="342705"/>
                </a:cubicBezTo>
                <a:cubicBezTo>
                  <a:pt x="1867202" y="366210"/>
                  <a:pt x="1844639" y="380538"/>
                  <a:pt x="1829848" y="378045"/>
                </a:cubicBezTo>
                <a:cubicBezTo>
                  <a:pt x="1676545" y="442725"/>
                  <a:pt x="1437190" y="352305"/>
                  <a:pt x="1213734" y="378045"/>
                </a:cubicBezTo>
                <a:cubicBezTo>
                  <a:pt x="990278" y="403785"/>
                  <a:pt x="782251" y="329621"/>
                  <a:pt x="669399" y="378045"/>
                </a:cubicBezTo>
                <a:cubicBezTo>
                  <a:pt x="556547" y="426469"/>
                  <a:pt x="344738" y="363108"/>
                  <a:pt x="35340" y="378045"/>
                </a:cubicBezTo>
                <a:cubicBezTo>
                  <a:pt x="17418" y="378603"/>
                  <a:pt x="899" y="365251"/>
                  <a:pt x="0" y="342705"/>
                </a:cubicBezTo>
                <a:cubicBezTo>
                  <a:pt x="-22608" y="189149"/>
                  <a:pt x="33083" y="151818"/>
                  <a:pt x="0" y="35340"/>
                </a:cubicBezTo>
                <a:close/>
              </a:path>
              <a:path w="1865188" h="378045" stroke="0" extrusionOk="0">
                <a:moveTo>
                  <a:pt x="0" y="35340"/>
                </a:moveTo>
                <a:cubicBezTo>
                  <a:pt x="-4582" y="12996"/>
                  <a:pt x="10787" y="1890"/>
                  <a:pt x="35340" y="0"/>
                </a:cubicBezTo>
                <a:cubicBezTo>
                  <a:pt x="206181" y="-43826"/>
                  <a:pt x="446339" y="42358"/>
                  <a:pt x="669399" y="0"/>
                </a:cubicBezTo>
                <a:cubicBezTo>
                  <a:pt x="892459" y="-42358"/>
                  <a:pt x="1061977" y="16478"/>
                  <a:pt x="1249624" y="0"/>
                </a:cubicBezTo>
                <a:cubicBezTo>
                  <a:pt x="1437271" y="-16478"/>
                  <a:pt x="1611389" y="31662"/>
                  <a:pt x="1829848" y="0"/>
                </a:cubicBezTo>
                <a:cubicBezTo>
                  <a:pt x="1847947" y="-4571"/>
                  <a:pt x="1866492" y="10996"/>
                  <a:pt x="1865188" y="35340"/>
                </a:cubicBezTo>
                <a:cubicBezTo>
                  <a:pt x="1872001" y="188730"/>
                  <a:pt x="1844748" y="196400"/>
                  <a:pt x="1865188" y="342705"/>
                </a:cubicBezTo>
                <a:cubicBezTo>
                  <a:pt x="1864747" y="358013"/>
                  <a:pt x="1847040" y="381278"/>
                  <a:pt x="1829848" y="378045"/>
                </a:cubicBezTo>
                <a:cubicBezTo>
                  <a:pt x="1560851" y="417000"/>
                  <a:pt x="1527063" y="351472"/>
                  <a:pt x="1267569" y="378045"/>
                </a:cubicBezTo>
                <a:cubicBezTo>
                  <a:pt x="1008075" y="404618"/>
                  <a:pt x="830807" y="335417"/>
                  <a:pt x="669399" y="378045"/>
                </a:cubicBezTo>
                <a:cubicBezTo>
                  <a:pt x="507991" y="420673"/>
                  <a:pt x="289424" y="337558"/>
                  <a:pt x="35340" y="378045"/>
                </a:cubicBezTo>
                <a:cubicBezTo>
                  <a:pt x="17076" y="376806"/>
                  <a:pt x="4818" y="359117"/>
                  <a:pt x="0" y="342705"/>
                </a:cubicBezTo>
                <a:cubicBezTo>
                  <a:pt x="-25023" y="210805"/>
                  <a:pt x="7669" y="183561"/>
                  <a:pt x="0" y="35340"/>
                </a:cubicBezTo>
                <a:close/>
              </a:path>
            </a:pathLst>
          </a:custGeom>
          <a:solidFill>
            <a:schemeClr val="accent6">
              <a:lumMod val="40000"/>
              <a:lumOff val="60000"/>
            </a:schemeClr>
          </a:solidFill>
          <a:ln w="19050">
            <a:solidFill>
              <a:schemeClr val="tx2"/>
            </a:solidFill>
            <a:extLst>
              <a:ext uri="{C807C97D-BFC1-408E-A445-0C87EB9F89A2}">
                <ask:lineSketchStyleProps xmlns:ask="http://schemas.microsoft.com/office/drawing/2018/sketchyshapes" sd="1219033472">
                  <a:prstGeom prst="roundRect">
                    <a:avLst>
                      <a:gd name="adj" fmla="val 9348"/>
                    </a:avLst>
                  </a:prstGeom>
                  <ask:type>
                    <ask:lineSketchScribble/>
                  </ask:type>
                </ask:lineSketchStyleProps>
              </a:ext>
            </a:extLst>
          </a:ln>
          <a:effectLst>
            <a:glow rad="63500">
              <a:schemeClr val="accent6">
                <a:satMod val="175000"/>
                <a:alpha val="40000"/>
              </a:schemeClr>
            </a:glow>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i="1">
                <a:solidFill>
                  <a:schemeClr val="tx1"/>
                </a:solidFill>
              </a:rPr>
              <a:t>Mode Conversion</a:t>
            </a:r>
          </a:p>
        </p:txBody>
      </p:sp>
      <p:cxnSp>
        <p:nvCxnSpPr>
          <p:cNvPr id="16" name="Curved Connector 15">
            <a:extLst>
              <a:ext uri="{FF2B5EF4-FFF2-40B4-BE49-F238E27FC236}">
                <a16:creationId xmlns:a16="http://schemas.microsoft.com/office/drawing/2014/main" id="{1F295E09-B560-1D99-3139-E9A0425358A5}"/>
              </a:ext>
            </a:extLst>
          </p:cNvPr>
          <p:cNvCxnSpPr>
            <a:cxnSpLocks/>
          </p:cNvCxnSpPr>
          <p:nvPr/>
        </p:nvCxnSpPr>
        <p:spPr>
          <a:xfrm rot="5400000">
            <a:off x="10019049" y="3439834"/>
            <a:ext cx="827029" cy="374112"/>
          </a:xfrm>
          <a:prstGeom prst="curvedConnector3">
            <a:avLst>
              <a:gd name="adj1" fmla="val 50000"/>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014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decel="50000" fill="hold" nodeType="clickEffect">
                                  <p:stCondLst>
                                    <p:cond delay="0"/>
                                  </p:stCondLst>
                                  <p:childTnLst>
                                    <p:animMotion origin="layout" path="M -0.02057 -0.00555 L -0.23177 -0.00208 " pathEditMode="relative" rAng="0" ptsTypes="AA">
                                      <p:cBhvr>
                                        <p:cTn id="11" dur="1000" fill="hold"/>
                                        <p:tgtEl>
                                          <p:spTgt spid="4"/>
                                        </p:tgtEl>
                                        <p:attrNameLst>
                                          <p:attrName>ppt_x</p:attrName>
                                          <p:attrName>ppt_y</p:attrName>
                                        </p:attrNameLst>
                                      </p:cBhvr>
                                      <p:rCtr x="-10560" y="162"/>
                                    </p:animMotion>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childTnLst>
                                </p:cTn>
                              </p:par>
                              <p:par>
                                <p:cTn id="22" presetID="9" presetClass="emph" presetSubtype="0" grpId="1" nodeType="withEffect">
                                  <p:stCondLst>
                                    <p:cond delay="0"/>
                                  </p:stCondLst>
                                  <p:childTnLst>
                                    <p:set>
                                      <p:cBhvr>
                                        <p:cTn id="23" dur="indefinite"/>
                                        <p:tgtEl>
                                          <p:spTgt spid="7"/>
                                        </p:tgtEl>
                                        <p:attrNameLst>
                                          <p:attrName>style.opacity</p:attrName>
                                        </p:attrNameLst>
                                      </p:cBhvr>
                                      <p:to>
                                        <p:strVal val="0.1"/>
                                      </p:to>
                                    </p:set>
                                    <p:animEffect filter="image" prLst="opacity: 0.1">
                                      <p:cBhvr rctx="IE">
                                        <p:cTn id="24" dur="indefinite"/>
                                        <p:tgtEl>
                                          <p:spTgt spid="7"/>
                                        </p:tgtEl>
                                      </p:cBhvr>
                                    </p:animEffect>
                                  </p:childTnLst>
                                </p:cTn>
                              </p:par>
                              <p:par>
                                <p:cTn id="25" presetID="9" presetClass="emph" presetSubtype="0" nodeType="withEffect">
                                  <p:stCondLst>
                                    <p:cond delay="0"/>
                                  </p:stCondLst>
                                  <p:childTnLst>
                                    <p:set>
                                      <p:cBhvr>
                                        <p:cTn id="26" dur="indefinite"/>
                                        <p:tgtEl>
                                          <p:spTgt spid="16"/>
                                        </p:tgtEl>
                                        <p:attrNameLst>
                                          <p:attrName>style.opacity</p:attrName>
                                        </p:attrNameLst>
                                      </p:cBhvr>
                                      <p:to>
                                        <p:strVal val="0.1"/>
                                      </p:to>
                                    </p:set>
                                    <p:animEffect filter="image" prLst="opacity: 0.1">
                                      <p:cBhvr rctx="IE">
                                        <p:cTn id="27" dur="indefinite"/>
                                        <p:tgtEl>
                                          <p:spTgt spid="16"/>
                                        </p:tgtEl>
                                      </p:cBhvr>
                                    </p:animEffect>
                                  </p:childTnLst>
                                </p:cTn>
                              </p:par>
                              <p:par>
                                <p:cTn id="28" presetID="9" presetClass="emph" presetSubtype="0" grpId="1" nodeType="withEffect">
                                  <p:stCondLst>
                                    <p:cond delay="0"/>
                                  </p:stCondLst>
                                  <p:childTnLst>
                                    <p:set>
                                      <p:cBhvr>
                                        <p:cTn id="29" dur="indefinite"/>
                                        <p:tgtEl>
                                          <p:spTgt spid="10"/>
                                        </p:tgtEl>
                                        <p:attrNameLst>
                                          <p:attrName>style.opacity</p:attrName>
                                        </p:attrNameLst>
                                      </p:cBhvr>
                                      <p:to>
                                        <p:strVal val="0.1"/>
                                      </p:to>
                                    </p:set>
                                    <p:animEffect filter="image" prLst="opacity: 0.1">
                                      <p:cBhvr rctx="IE">
                                        <p:cTn id="30" dur="indefinite"/>
                                        <p:tgtEl>
                                          <p:spTgt spid="10"/>
                                        </p:tgtEl>
                                      </p:cBhvr>
                                    </p:animEffect>
                                  </p:childTnLst>
                                </p:cTn>
                              </p:par>
                              <p:par>
                                <p:cTn id="31" presetID="9" presetClass="emph" presetSubtype="0" nodeType="withEffect">
                                  <p:stCondLst>
                                    <p:cond delay="0"/>
                                  </p:stCondLst>
                                  <p:childTnLst>
                                    <p:set>
                                      <p:cBhvr>
                                        <p:cTn id="32" dur="indefinite"/>
                                        <p:tgtEl>
                                          <p:spTgt spid="15"/>
                                        </p:tgtEl>
                                        <p:attrNameLst>
                                          <p:attrName>style.opacity</p:attrName>
                                        </p:attrNameLst>
                                      </p:cBhvr>
                                      <p:to>
                                        <p:strVal val="0.1"/>
                                      </p:to>
                                    </p:set>
                                    <p:animEffect filter="image" prLst="opacity: 0.1">
                                      <p:cBhvr rctx="IE">
                                        <p:cTn id="33" dur="indefinite"/>
                                        <p:tgtEl>
                                          <p:spTgt spid="15"/>
                                        </p:tgtEl>
                                      </p:cBhvr>
                                    </p:animEffect>
                                  </p:childTnLst>
                                </p:cTn>
                              </p:par>
                              <p:par>
                                <p:cTn id="34" presetID="9" presetClass="emph" presetSubtype="0" grpId="1" nodeType="withEffect">
                                  <p:stCondLst>
                                    <p:cond delay="0"/>
                                  </p:stCondLst>
                                  <p:childTnLst>
                                    <p:set>
                                      <p:cBhvr>
                                        <p:cTn id="35" dur="indefinite"/>
                                        <p:tgtEl>
                                          <p:spTgt spid="8"/>
                                        </p:tgtEl>
                                        <p:attrNameLst>
                                          <p:attrName>style.opacity</p:attrName>
                                        </p:attrNameLst>
                                      </p:cBhvr>
                                      <p:to>
                                        <p:strVal val="0.1"/>
                                      </p:to>
                                    </p:set>
                                    <p:animEffect filter="image" prLst="opacity: 0.1">
                                      <p:cBhvr rctx="IE">
                                        <p:cTn id="36" dur="indefinite"/>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4"/>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9" presetClass="emph" presetSubtype="0" grpId="2" nodeType="withEffect">
                                  <p:stCondLst>
                                    <p:cond delay="0"/>
                                  </p:stCondLst>
                                  <p:childTnLst>
                                    <p:set>
                                      <p:cBhvr>
                                        <p:cTn id="44" dur="indefinite"/>
                                        <p:tgtEl>
                                          <p:spTgt spid="7"/>
                                        </p:tgtEl>
                                        <p:attrNameLst>
                                          <p:attrName>style.opacity</p:attrName>
                                        </p:attrNameLst>
                                      </p:cBhvr>
                                      <p:to>
                                        <p:strVal val="1"/>
                                      </p:to>
                                    </p:set>
                                    <p:animEffect filter="image" prLst="opacity: 1">
                                      <p:cBhvr rctx="IE">
                                        <p:cTn id="45" dur="indefinite"/>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0"/>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childTnLst>
                                </p:cTn>
                              </p:par>
                              <p:par>
                                <p:cTn id="52" presetID="9" presetClass="emph" presetSubtype="0" grpId="2" nodeType="withEffect">
                                  <p:stCondLst>
                                    <p:cond delay="0"/>
                                  </p:stCondLst>
                                  <p:childTnLst>
                                    <p:set>
                                      <p:cBhvr>
                                        <p:cTn id="53" dur="indefinite"/>
                                        <p:tgtEl>
                                          <p:spTgt spid="8"/>
                                        </p:tgtEl>
                                        <p:attrNameLst>
                                          <p:attrName>style.opacity</p:attrName>
                                        </p:attrNameLst>
                                      </p:cBhvr>
                                      <p:to>
                                        <p:strVal val="1"/>
                                      </p:to>
                                    </p:set>
                                    <p:animEffect filter="image" prLst="opacity: 1">
                                      <p:cBhvr rctx="IE">
                                        <p:cTn id="54" dur="indefinite"/>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21"/>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12"/>
                                        </p:tgtEl>
                                        <p:attrNameLst>
                                          <p:attrName>style.visibility</p:attrName>
                                        </p:attrNameLst>
                                      </p:cBhvr>
                                      <p:to>
                                        <p:strVal val="visible"/>
                                      </p:to>
                                    </p:set>
                                  </p:childTnLst>
                                </p:cTn>
                              </p:par>
                              <p:par>
                                <p:cTn id="61" presetID="9" presetClass="emph" presetSubtype="0" grpId="2" nodeType="withEffect">
                                  <p:stCondLst>
                                    <p:cond delay="0"/>
                                  </p:stCondLst>
                                  <p:childTnLst>
                                    <p:set>
                                      <p:cBhvr>
                                        <p:cTn id="62" dur="indefinite"/>
                                        <p:tgtEl>
                                          <p:spTgt spid="10"/>
                                        </p:tgtEl>
                                        <p:attrNameLst>
                                          <p:attrName>style.opacity</p:attrName>
                                        </p:attrNameLst>
                                      </p:cBhvr>
                                      <p:to>
                                        <p:strVal val="1"/>
                                      </p:to>
                                    </p:set>
                                    <p:animEffect filter="image" prLst="opacity: 1">
                                      <p:cBhvr rctx="IE">
                                        <p:cTn id="63" dur="indefinite"/>
                                        <p:tgtEl>
                                          <p:spTgt spid="10"/>
                                        </p:tgtEl>
                                      </p:cBhvr>
                                    </p:animEffect>
                                  </p:childTnLst>
                                </p:cTn>
                              </p:par>
                              <p:par>
                                <p:cTn id="64" presetID="9" presetClass="emph" presetSubtype="0" nodeType="withEffect">
                                  <p:stCondLst>
                                    <p:cond delay="0"/>
                                  </p:stCondLst>
                                  <p:childTnLst>
                                    <p:set>
                                      <p:cBhvr>
                                        <p:cTn id="65" dur="indefinite"/>
                                        <p:tgtEl>
                                          <p:spTgt spid="15"/>
                                        </p:tgtEl>
                                        <p:attrNameLst>
                                          <p:attrName>style.opacity</p:attrName>
                                        </p:attrNameLst>
                                      </p:cBhvr>
                                      <p:to>
                                        <p:strVal val="1"/>
                                      </p:to>
                                    </p:set>
                                    <p:animEffect filter="image" prLst="opacity: 1">
                                      <p:cBhvr rctx="IE">
                                        <p:cTn id="66" dur="indefinite"/>
                                        <p:tgtEl>
                                          <p:spTgt spid="15"/>
                                        </p:tgtEl>
                                      </p:cBhvr>
                                    </p:animEffect>
                                  </p:childTnLst>
                                </p:cTn>
                              </p:par>
                              <p:par>
                                <p:cTn id="67" presetID="9" presetClass="emph" presetSubtype="0" nodeType="withEffect">
                                  <p:stCondLst>
                                    <p:cond delay="0"/>
                                  </p:stCondLst>
                                  <p:childTnLst>
                                    <p:set>
                                      <p:cBhvr>
                                        <p:cTn id="68" dur="indefinite"/>
                                        <p:tgtEl>
                                          <p:spTgt spid="16"/>
                                        </p:tgtEl>
                                        <p:attrNameLst>
                                          <p:attrName>style.opacity</p:attrName>
                                        </p:attrNameLst>
                                      </p:cBhvr>
                                      <p:to>
                                        <p:strVal val="1"/>
                                      </p:to>
                                    </p:set>
                                    <p:animEffect filter="image" prLst="opacity: 1">
                                      <p:cBhvr rctx="IE">
                                        <p:cTn id="69" dur="indefinite"/>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8" grpId="0" animBg="1"/>
      <p:bldP spid="8" grpId="1" animBg="1"/>
      <p:bldP spid="8" grpId="2" animBg="1"/>
      <p:bldP spid="10" grpId="0" animBg="1"/>
      <p:bldP spid="10" grpId="1" animBg="1"/>
      <p:bldP spid="10"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CE1E0-1E12-3239-2C1C-83DE65EE8A2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BAE0E5A-4B08-864F-8FC5-33FD3CECC48B}"/>
              </a:ext>
            </a:extLst>
          </p:cNvPr>
          <p:cNvSpPr txBox="1"/>
          <p:nvPr/>
        </p:nvSpPr>
        <p:spPr>
          <a:xfrm>
            <a:off x="-46295" y="6416473"/>
            <a:ext cx="11603486" cy="253916"/>
          </a:xfrm>
          <a:prstGeom prst="rect">
            <a:avLst/>
          </a:prstGeom>
          <a:noFill/>
        </p:spPr>
        <p:txBody>
          <a:bodyPr wrap="square" rtlCol="0">
            <a:spAutoFit/>
          </a:bodyPr>
          <a:lstStyle/>
          <a:p>
            <a:r>
              <a:rPr lang="en-US" sz="1050"/>
              <a:t>[2] Wang, Xiao, Samuel Ranellucci, and Jonathan Katz. "Global-scale secure multiparty computation.”  In </a:t>
            </a:r>
            <a:r>
              <a:rPr lang="en-US" sz="1050" i="1"/>
              <a:t>Proceedings of the 2017 ACM SIGSAC conference on computer and communications security</a:t>
            </a:r>
            <a:endParaRPr lang="en-US" sz="1050"/>
          </a:p>
        </p:txBody>
      </p:sp>
      <p:sp>
        <p:nvSpPr>
          <p:cNvPr id="2" name="Title 1">
            <a:extLst>
              <a:ext uri="{FF2B5EF4-FFF2-40B4-BE49-F238E27FC236}">
                <a16:creationId xmlns:a16="http://schemas.microsoft.com/office/drawing/2014/main" id="{21F09CB5-07C1-C2D0-DC7C-E9251FC4EB79}"/>
              </a:ext>
            </a:extLst>
          </p:cNvPr>
          <p:cNvSpPr>
            <a:spLocks noGrp="1"/>
          </p:cNvSpPr>
          <p:nvPr>
            <p:ph type="title"/>
          </p:nvPr>
        </p:nvSpPr>
        <p:spPr>
          <a:xfrm>
            <a:off x="838200" y="365125"/>
            <a:ext cx="4071915" cy="1325563"/>
          </a:xfrm>
        </p:spPr>
        <p:txBody>
          <a:bodyPr/>
          <a:lstStyle/>
          <a:p>
            <a:r>
              <a:rPr lang="en-US" b="1"/>
              <a:t>Implementation</a:t>
            </a:r>
          </a:p>
        </p:txBody>
      </p:sp>
      <p:sp>
        <p:nvSpPr>
          <p:cNvPr id="4" name="Content Placeholder 2">
            <a:extLst>
              <a:ext uri="{FF2B5EF4-FFF2-40B4-BE49-F238E27FC236}">
                <a16:creationId xmlns:a16="http://schemas.microsoft.com/office/drawing/2014/main" id="{57BD116D-F714-D2B2-97E8-90F9C41C20C5}"/>
              </a:ext>
            </a:extLst>
          </p:cNvPr>
          <p:cNvSpPr txBox="1">
            <a:spLocks/>
          </p:cNvSpPr>
          <p:nvPr/>
        </p:nvSpPr>
        <p:spPr>
          <a:xfrm>
            <a:off x="832145" y="1828004"/>
            <a:ext cx="6844582" cy="109230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400"/>
              <a:t> </a:t>
            </a:r>
            <a:r>
              <a:rPr lang="en-US" sz="2400" b="1"/>
              <a:t>Full implementation in C++</a:t>
            </a:r>
          </a:p>
          <a:p>
            <a:pPr lvl="1">
              <a:buFont typeface="Wingdings" pitchFamily="2" charset="2"/>
              <a:buChar char="q"/>
            </a:pPr>
            <a:r>
              <a:rPr lang="en-US" sz="2000"/>
              <a:t> </a:t>
            </a:r>
            <a:r>
              <a:rPr lang="en-US" sz="2000" i="1"/>
              <a:t>Arithmetic Operations:</a:t>
            </a:r>
            <a:r>
              <a:rPr lang="en-US" sz="2000"/>
              <a:t> From-scratch SPDZ</a:t>
            </a:r>
          </a:p>
          <a:p>
            <a:pPr lvl="1">
              <a:buFont typeface="Wingdings" pitchFamily="2" charset="2"/>
              <a:buChar char="q"/>
            </a:pPr>
            <a:r>
              <a:rPr lang="en-US" sz="2000"/>
              <a:t> </a:t>
            </a:r>
            <a:r>
              <a:rPr lang="en-US" sz="2000" i="1"/>
              <a:t>Boolean Operations:</a:t>
            </a:r>
            <a:r>
              <a:rPr lang="en-US" sz="2000"/>
              <a:t> WRK17 [1] by EMP-Toolkit [2]</a:t>
            </a:r>
          </a:p>
        </p:txBody>
      </p:sp>
      <p:sp>
        <p:nvSpPr>
          <p:cNvPr id="21" name="TextBox 20">
            <a:extLst>
              <a:ext uri="{FF2B5EF4-FFF2-40B4-BE49-F238E27FC236}">
                <a16:creationId xmlns:a16="http://schemas.microsoft.com/office/drawing/2014/main" id="{399B399A-4269-DC18-9E8F-CF66F5B928C1}"/>
              </a:ext>
            </a:extLst>
          </p:cNvPr>
          <p:cNvSpPr txBox="1"/>
          <p:nvPr/>
        </p:nvSpPr>
        <p:spPr>
          <a:xfrm>
            <a:off x="832145" y="4279615"/>
            <a:ext cx="5751370" cy="2092881"/>
          </a:xfrm>
          <a:prstGeom prst="rect">
            <a:avLst/>
          </a:prstGeom>
          <a:noFill/>
        </p:spPr>
        <p:txBody>
          <a:bodyPr wrap="square" rtlCol="0">
            <a:spAutoFit/>
          </a:bodyPr>
          <a:lstStyle/>
          <a:p>
            <a:pPr marL="342900" indent="-342900">
              <a:buFont typeface="Wingdings" pitchFamily="2" charset="2"/>
              <a:buChar char="Ø"/>
            </a:pPr>
            <a:r>
              <a:rPr lang="en-US" sz="2400" b="1" dirty="0"/>
              <a:t>A generic tool for Boolean Circuits</a:t>
            </a:r>
          </a:p>
          <a:p>
            <a:pPr marL="800100" lvl="1" indent="-342900">
              <a:buFont typeface="Wingdings" pitchFamily="2" charset="2"/>
              <a:buChar char="q"/>
            </a:pPr>
            <a:r>
              <a:rPr lang="en-US" sz="2000" i="1" dirty="0"/>
              <a:t>SOTA Limited Functionalities (</a:t>
            </a:r>
            <a:r>
              <a:rPr lang="en-US" sz="2000" b="1" i="1" u="sng" dirty="0"/>
              <a:t>no FIPS</a:t>
            </a:r>
            <a:r>
              <a:rPr lang="zh-CN" altLang="en-US" sz="2000" b="1" i="1" u="sng" dirty="0"/>
              <a:t> </a:t>
            </a:r>
            <a:r>
              <a:rPr lang="en-US" sz="2000" b="1" i="1" u="sng" dirty="0"/>
              <a:t>204</a:t>
            </a:r>
            <a:r>
              <a:rPr lang="en-US" sz="2000" i="1" dirty="0"/>
              <a:t>)</a:t>
            </a:r>
            <a:endParaRPr lang="en-US" sz="2000" dirty="0"/>
          </a:p>
          <a:p>
            <a:pPr marL="1200150" lvl="2" indent="-285750">
              <a:buFont typeface="Courier New" panose="02070309020205020404" pitchFamily="49" charset="0"/>
              <a:buChar char="o"/>
            </a:pPr>
            <a:r>
              <a:rPr lang="en-US" sz="1600" dirty="0"/>
              <a:t>Scale-Mamba</a:t>
            </a:r>
          </a:p>
          <a:p>
            <a:pPr marL="1200150" lvl="2" indent="-285750">
              <a:buFont typeface="Courier New" panose="02070309020205020404" pitchFamily="49" charset="0"/>
              <a:buChar char="o"/>
            </a:pPr>
            <a:r>
              <a:rPr lang="en-US" sz="1600" dirty="0" err="1"/>
              <a:t>OpenFHE</a:t>
            </a:r>
            <a:endParaRPr lang="en-US" sz="1600" dirty="0"/>
          </a:p>
          <a:p>
            <a:pPr marL="1200150" lvl="2" indent="-285750">
              <a:buFont typeface="Courier New" panose="02070309020205020404" pitchFamily="49" charset="0"/>
              <a:buChar char="o"/>
            </a:pPr>
            <a:r>
              <a:rPr lang="en-US" sz="1600" dirty="0"/>
              <a:t>Emp-Toolkit</a:t>
            </a:r>
          </a:p>
          <a:p>
            <a:pPr marL="800100" lvl="1" indent="-342900">
              <a:buFont typeface="Wingdings" pitchFamily="2" charset="2"/>
              <a:buChar char="q"/>
            </a:pPr>
            <a:r>
              <a:rPr lang="en-US" sz="2000" i="1" u="sng" dirty="0"/>
              <a:t>How can we have a generic solution?</a:t>
            </a:r>
          </a:p>
          <a:p>
            <a:endParaRPr lang="en-US" dirty="0"/>
          </a:p>
        </p:txBody>
      </p:sp>
      <p:pic>
        <p:nvPicPr>
          <p:cNvPr id="12" name="Picture 11" descr="Logo">
            <a:extLst>
              <a:ext uri="{FF2B5EF4-FFF2-40B4-BE49-F238E27FC236}">
                <a16:creationId xmlns:a16="http://schemas.microsoft.com/office/drawing/2014/main" id="{85FBC9B0-190C-02A3-CE31-76FCFDBE8E5B}"/>
              </a:ext>
            </a:extLst>
          </p:cNvPr>
          <p:cNvPicPr>
            <a:picLocks noChangeAspect="1"/>
          </p:cNvPicPr>
          <p:nvPr/>
        </p:nvPicPr>
        <p:blipFill>
          <a:blip r:embed="rId3">
            <a:alphaModFix amt="20000"/>
          </a:blip>
          <a:stretch>
            <a:fillRect/>
          </a:stretch>
        </p:blipFill>
        <p:spPr>
          <a:xfrm>
            <a:off x="8550999" y="-99313"/>
            <a:ext cx="2579564" cy="2183937"/>
          </a:xfrm>
          <a:prstGeom prst="ellipse">
            <a:avLst/>
          </a:prstGeom>
          <a:ln>
            <a:noFill/>
          </a:ln>
          <a:effectLst>
            <a:softEdge rad="112500"/>
          </a:effectLst>
        </p:spPr>
      </p:pic>
      <p:pic>
        <p:nvPicPr>
          <p:cNvPr id="13" name="Picture 12" descr="@emp-toolkit">
            <a:extLst>
              <a:ext uri="{FF2B5EF4-FFF2-40B4-BE49-F238E27FC236}">
                <a16:creationId xmlns:a16="http://schemas.microsoft.com/office/drawing/2014/main" id="{CF442353-FE6A-3151-042F-07C6F1FC5329}"/>
              </a:ext>
            </a:extLst>
          </p:cNvPr>
          <p:cNvPicPr>
            <a:picLocks noChangeAspect="1"/>
          </p:cNvPicPr>
          <p:nvPr/>
        </p:nvPicPr>
        <p:blipFill>
          <a:blip r:embed="rId4"/>
          <a:stretch>
            <a:fillRect/>
          </a:stretch>
        </p:blipFill>
        <p:spPr>
          <a:xfrm>
            <a:off x="2195024" y="2757911"/>
            <a:ext cx="946004" cy="946004"/>
          </a:xfrm>
          <a:prstGeom prst="ellipse">
            <a:avLst/>
          </a:prstGeom>
          <a:ln>
            <a:noFill/>
          </a:ln>
          <a:effectLst>
            <a:softEdge rad="112500"/>
          </a:effectLst>
        </p:spPr>
      </p:pic>
      <p:pic>
        <p:nvPicPr>
          <p:cNvPr id="14" name="Picture 13" descr="C++ - Wikipedia">
            <a:extLst>
              <a:ext uri="{FF2B5EF4-FFF2-40B4-BE49-F238E27FC236}">
                <a16:creationId xmlns:a16="http://schemas.microsoft.com/office/drawing/2014/main" id="{C6801C7D-2AE9-A634-5942-AC4BD2AA0B7C}"/>
              </a:ext>
            </a:extLst>
          </p:cNvPr>
          <p:cNvPicPr>
            <a:picLocks noChangeAspect="1"/>
          </p:cNvPicPr>
          <p:nvPr/>
        </p:nvPicPr>
        <p:blipFill>
          <a:blip r:embed="rId5"/>
          <a:stretch>
            <a:fillRect/>
          </a:stretch>
        </p:blipFill>
        <p:spPr>
          <a:xfrm>
            <a:off x="1356368" y="2757911"/>
            <a:ext cx="838656" cy="946004"/>
          </a:xfrm>
          <a:prstGeom prst="ellipse">
            <a:avLst/>
          </a:prstGeom>
          <a:ln>
            <a:noFill/>
          </a:ln>
          <a:effectLst>
            <a:softEdge rad="112500"/>
          </a:effectLst>
        </p:spPr>
      </p:pic>
      <p:pic>
        <p:nvPicPr>
          <p:cNvPr id="22" name="Picture 21" descr="Free GitHub Logo Icon - Download or Copy SVG, PNG | IconScout">
            <a:extLst>
              <a:ext uri="{FF2B5EF4-FFF2-40B4-BE49-F238E27FC236}">
                <a16:creationId xmlns:a16="http://schemas.microsoft.com/office/drawing/2014/main" id="{F89E0364-03B3-0623-04C3-6D62C377889B}"/>
              </a:ext>
            </a:extLst>
          </p:cNvPr>
          <p:cNvPicPr>
            <a:picLocks noChangeAspect="1"/>
          </p:cNvPicPr>
          <p:nvPr/>
        </p:nvPicPr>
        <p:blipFill>
          <a:blip r:embed="rId6"/>
          <a:stretch>
            <a:fillRect/>
          </a:stretch>
        </p:blipFill>
        <p:spPr>
          <a:xfrm>
            <a:off x="3107661" y="2705893"/>
            <a:ext cx="1112594" cy="1112594"/>
          </a:xfrm>
          <a:prstGeom prst="ellipse">
            <a:avLst/>
          </a:prstGeom>
          <a:ln>
            <a:noFill/>
          </a:ln>
          <a:effectLst>
            <a:softEdge rad="112500"/>
          </a:effectLst>
        </p:spPr>
      </p:pic>
      <p:pic>
        <p:nvPicPr>
          <p:cNvPr id="23" name="Picture 22">
            <a:extLst>
              <a:ext uri="{FF2B5EF4-FFF2-40B4-BE49-F238E27FC236}">
                <a16:creationId xmlns:a16="http://schemas.microsoft.com/office/drawing/2014/main" id="{820274FD-6341-6CD8-38C1-3B1BF39857CA}"/>
              </a:ext>
            </a:extLst>
          </p:cNvPr>
          <p:cNvPicPr>
            <a:picLocks noChangeAspect="1"/>
          </p:cNvPicPr>
          <p:nvPr/>
        </p:nvPicPr>
        <p:blipFill>
          <a:blip r:embed="rId7"/>
          <a:stretch>
            <a:fillRect/>
          </a:stretch>
        </p:blipFill>
        <p:spPr>
          <a:xfrm>
            <a:off x="7148675" y="1099748"/>
            <a:ext cx="4751494" cy="1380596"/>
          </a:xfrm>
          <a:prstGeom prst="rect">
            <a:avLst/>
          </a:prstGeom>
          <a:scene3d>
            <a:camera prst="orthographicFront"/>
            <a:lightRig rig="threePt" dir="t"/>
          </a:scene3d>
          <a:sp3d>
            <a:bevelT/>
          </a:sp3d>
        </p:spPr>
      </p:pic>
      <p:pic>
        <p:nvPicPr>
          <p:cNvPr id="24" name="Picture 23">
            <a:extLst>
              <a:ext uri="{FF2B5EF4-FFF2-40B4-BE49-F238E27FC236}">
                <a16:creationId xmlns:a16="http://schemas.microsoft.com/office/drawing/2014/main" id="{B73366FD-81BA-12B8-D1B1-9D017BA3297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203565" y="2747021"/>
            <a:ext cx="3204267" cy="3204267"/>
          </a:xfrm>
          <a:prstGeom prst="rect">
            <a:avLst/>
          </a:prstGeom>
        </p:spPr>
      </p:pic>
      <p:sp>
        <p:nvSpPr>
          <p:cNvPr id="8" name="Content Placeholder 2">
            <a:extLst>
              <a:ext uri="{FF2B5EF4-FFF2-40B4-BE49-F238E27FC236}">
                <a16:creationId xmlns:a16="http://schemas.microsoft.com/office/drawing/2014/main" id="{A38A5DD8-5DBC-FF7C-A8FE-80642BDB7DC9}"/>
              </a:ext>
            </a:extLst>
          </p:cNvPr>
          <p:cNvSpPr txBox="1">
            <a:spLocks/>
          </p:cNvSpPr>
          <p:nvPr/>
        </p:nvSpPr>
        <p:spPr>
          <a:xfrm>
            <a:off x="8950189" y="825505"/>
            <a:ext cx="1781184" cy="43626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a:t>SyntYoCirc</a:t>
            </a:r>
          </a:p>
        </p:txBody>
      </p:sp>
      <p:grpSp>
        <p:nvGrpSpPr>
          <p:cNvPr id="26" name="Group 25">
            <a:extLst>
              <a:ext uri="{FF2B5EF4-FFF2-40B4-BE49-F238E27FC236}">
                <a16:creationId xmlns:a16="http://schemas.microsoft.com/office/drawing/2014/main" id="{1CA8A609-80AC-6758-48E5-060CA4D305D5}"/>
              </a:ext>
            </a:extLst>
          </p:cNvPr>
          <p:cNvGrpSpPr/>
          <p:nvPr/>
        </p:nvGrpSpPr>
        <p:grpSpPr>
          <a:xfrm>
            <a:off x="8459757" y="2035659"/>
            <a:ext cx="2948075" cy="1312666"/>
            <a:chOff x="4491744" y="4250051"/>
            <a:chExt cx="2948075" cy="1312666"/>
          </a:xfrm>
        </p:grpSpPr>
        <p:sp>
          <p:nvSpPr>
            <p:cNvPr id="25" name="Rounded Rectangle 24">
              <a:extLst>
                <a:ext uri="{FF2B5EF4-FFF2-40B4-BE49-F238E27FC236}">
                  <a16:creationId xmlns:a16="http://schemas.microsoft.com/office/drawing/2014/main" id="{57AE3947-AB60-AD10-F59F-DB3BA7D3DF7C}"/>
                </a:ext>
              </a:extLst>
            </p:cNvPr>
            <p:cNvSpPr/>
            <p:nvPr/>
          </p:nvSpPr>
          <p:spPr>
            <a:xfrm>
              <a:off x="4491744" y="4390265"/>
              <a:ext cx="2948075" cy="1172452"/>
            </a:xfrm>
            <a:custGeom>
              <a:avLst/>
              <a:gdLst>
                <a:gd name="csX0" fmla="*/ 0 w 2948075"/>
                <a:gd name="csY0" fmla="*/ 109601 h 1172452"/>
                <a:gd name="csX1" fmla="*/ 109601 w 2948075"/>
                <a:gd name="csY1" fmla="*/ 0 h 1172452"/>
                <a:gd name="csX2" fmla="*/ 682664 w 2948075"/>
                <a:gd name="csY2" fmla="*/ 0 h 1172452"/>
                <a:gd name="csX3" fmla="*/ 1173861 w 2948075"/>
                <a:gd name="csY3" fmla="*/ 0 h 1172452"/>
                <a:gd name="csX4" fmla="*/ 1719636 w 2948075"/>
                <a:gd name="csY4" fmla="*/ 0 h 1172452"/>
                <a:gd name="csX5" fmla="*/ 2183544 w 2948075"/>
                <a:gd name="csY5" fmla="*/ 0 h 1172452"/>
                <a:gd name="csX6" fmla="*/ 2838474 w 2948075"/>
                <a:gd name="csY6" fmla="*/ 0 h 1172452"/>
                <a:gd name="csX7" fmla="*/ 2948075 w 2948075"/>
                <a:gd name="csY7" fmla="*/ 109601 h 1172452"/>
                <a:gd name="csX8" fmla="*/ 2948075 w 2948075"/>
                <a:gd name="csY8" fmla="*/ 595759 h 1172452"/>
                <a:gd name="csX9" fmla="*/ 2948075 w 2948075"/>
                <a:gd name="csY9" fmla="*/ 1062851 h 1172452"/>
                <a:gd name="csX10" fmla="*/ 2838474 w 2948075"/>
                <a:gd name="csY10" fmla="*/ 1172452 h 1172452"/>
                <a:gd name="csX11" fmla="*/ 2292699 w 2948075"/>
                <a:gd name="csY11" fmla="*/ 1172452 h 1172452"/>
                <a:gd name="csX12" fmla="*/ 1801502 w 2948075"/>
                <a:gd name="csY12" fmla="*/ 1172452 h 1172452"/>
                <a:gd name="csX13" fmla="*/ 1337594 w 2948075"/>
                <a:gd name="csY13" fmla="*/ 1172452 h 1172452"/>
                <a:gd name="csX14" fmla="*/ 846397 w 2948075"/>
                <a:gd name="csY14" fmla="*/ 1172452 h 1172452"/>
                <a:gd name="csX15" fmla="*/ 109601 w 2948075"/>
                <a:gd name="csY15" fmla="*/ 1172452 h 1172452"/>
                <a:gd name="csX16" fmla="*/ 0 w 2948075"/>
                <a:gd name="csY16" fmla="*/ 1062851 h 1172452"/>
                <a:gd name="csX17" fmla="*/ 0 w 2948075"/>
                <a:gd name="csY17" fmla="*/ 605291 h 1172452"/>
                <a:gd name="csX18" fmla="*/ 0 w 2948075"/>
                <a:gd name="csY18" fmla="*/ 109601 h 11724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948075" h="1172452" fill="none" extrusionOk="0">
                  <a:moveTo>
                    <a:pt x="0" y="109601"/>
                  </a:moveTo>
                  <a:cubicBezTo>
                    <a:pt x="-9783" y="49473"/>
                    <a:pt x="56337" y="-13101"/>
                    <a:pt x="109601" y="0"/>
                  </a:cubicBezTo>
                  <a:cubicBezTo>
                    <a:pt x="324642" y="-12975"/>
                    <a:pt x="444742" y="47415"/>
                    <a:pt x="682664" y="0"/>
                  </a:cubicBezTo>
                  <a:cubicBezTo>
                    <a:pt x="920586" y="-47415"/>
                    <a:pt x="1002932" y="27633"/>
                    <a:pt x="1173861" y="0"/>
                  </a:cubicBezTo>
                  <a:cubicBezTo>
                    <a:pt x="1344790" y="-27633"/>
                    <a:pt x="1586703" y="64460"/>
                    <a:pt x="1719636" y="0"/>
                  </a:cubicBezTo>
                  <a:cubicBezTo>
                    <a:pt x="1852569" y="-64460"/>
                    <a:pt x="2022693" y="54973"/>
                    <a:pt x="2183544" y="0"/>
                  </a:cubicBezTo>
                  <a:cubicBezTo>
                    <a:pt x="2344395" y="-54973"/>
                    <a:pt x="2668138" y="4992"/>
                    <a:pt x="2838474" y="0"/>
                  </a:cubicBezTo>
                  <a:cubicBezTo>
                    <a:pt x="2896727" y="4573"/>
                    <a:pt x="2944538" y="44377"/>
                    <a:pt x="2948075" y="109601"/>
                  </a:cubicBezTo>
                  <a:cubicBezTo>
                    <a:pt x="2997544" y="222689"/>
                    <a:pt x="2940890" y="405966"/>
                    <a:pt x="2948075" y="595759"/>
                  </a:cubicBezTo>
                  <a:cubicBezTo>
                    <a:pt x="2955260" y="785552"/>
                    <a:pt x="2910479" y="836368"/>
                    <a:pt x="2948075" y="1062851"/>
                  </a:cubicBezTo>
                  <a:cubicBezTo>
                    <a:pt x="2945788" y="1130512"/>
                    <a:pt x="2895847" y="1162508"/>
                    <a:pt x="2838474" y="1172452"/>
                  </a:cubicBezTo>
                  <a:cubicBezTo>
                    <a:pt x="2703150" y="1211856"/>
                    <a:pt x="2427820" y="1162905"/>
                    <a:pt x="2292699" y="1172452"/>
                  </a:cubicBezTo>
                  <a:cubicBezTo>
                    <a:pt x="2157578" y="1181999"/>
                    <a:pt x="1917804" y="1137906"/>
                    <a:pt x="1801502" y="1172452"/>
                  </a:cubicBezTo>
                  <a:cubicBezTo>
                    <a:pt x="1685200" y="1206998"/>
                    <a:pt x="1541279" y="1169261"/>
                    <a:pt x="1337594" y="1172452"/>
                  </a:cubicBezTo>
                  <a:cubicBezTo>
                    <a:pt x="1133909" y="1175643"/>
                    <a:pt x="997054" y="1132176"/>
                    <a:pt x="846397" y="1172452"/>
                  </a:cubicBezTo>
                  <a:cubicBezTo>
                    <a:pt x="695740" y="1212728"/>
                    <a:pt x="374541" y="1132660"/>
                    <a:pt x="109601" y="1172452"/>
                  </a:cubicBezTo>
                  <a:cubicBezTo>
                    <a:pt x="56666" y="1170441"/>
                    <a:pt x="-2079" y="1137780"/>
                    <a:pt x="0" y="1062851"/>
                  </a:cubicBezTo>
                  <a:cubicBezTo>
                    <a:pt x="-14563" y="937725"/>
                    <a:pt x="49194" y="740231"/>
                    <a:pt x="0" y="605291"/>
                  </a:cubicBezTo>
                  <a:cubicBezTo>
                    <a:pt x="-49194" y="470351"/>
                    <a:pt x="9335" y="337362"/>
                    <a:pt x="0" y="109601"/>
                  </a:cubicBezTo>
                  <a:close/>
                </a:path>
                <a:path w="2948075" h="1172452" stroke="0" extrusionOk="0">
                  <a:moveTo>
                    <a:pt x="0" y="109601"/>
                  </a:moveTo>
                  <a:cubicBezTo>
                    <a:pt x="-12069" y="41626"/>
                    <a:pt x="37804" y="4228"/>
                    <a:pt x="109601" y="0"/>
                  </a:cubicBezTo>
                  <a:cubicBezTo>
                    <a:pt x="304229" y="-45222"/>
                    <a:pt x="454835" y="31738"/>
                    <a:pt x="709953" y="0"/>
                  </a:cubicBezTo>
                  <a:cubicBezTo>
                    <a:pt x="965071" y="-31738"/>
                    <a:pt x="1120707" y="11577"/>
                    <a:pt x="1228439" y="0"/>
                  </a:cubicBezTo>
                  <a:cubicBezTo>
                    <a:pt x="1336171" y="-11577"/>
                    <a:pt x="1553923" y="24932"/>
                    <a:pt x="1719636" y="0"/>
                  </a:cubicBezTo>
                  <a:cubicBezTo>
                    <a:pt x="1885349" y="-24932"/>
                    <a:pt x="2077902" y="52955"/>
                    <a:pt x="2292699" y="0"/>
                  </a:cubicBezTo>
                  <a:cubicBezTo>
                    <a:pt x="2507496" y="-52955"/>
                    <a:pt x="2565798" y="45466"/>
                    <a:pt x="2838474" y="0"/>
                  </a:cubicBezTo>
                  <a:cubicBezTo>
                    <a:pt x="2906898" y="-12845"/>
                    <a:pt x="2941706" y="54667"/>
                    <a:pt x="2948075" y="109601"/>
                  </a:cubicBezTo>
                  <a:cubicBezTo>
                    <a:pt x="3001920" y="278761"/>
                    <a:pt x="2893256" y="481332"/>
                    <a:pt x="2948075" y="586226"/>
                  </a:cubicBezTo>
                  <a:cubicBezTo>
                    <a:pt x="3002894" y="691120"/>
                    <a:pt x="2934543" y="946982"/>
                    <a:pt x="2948075" y="1062851"/>
                  </a:cubicBezTo>
                  <a:cubicBezTo>
                    <a:pt x="2935044" y="1122637"/>
                    <a:pt x="2904951" y="1156147"/>
                    <a:pt x="2838474" y="1172452"/>
                  </a:cubicBezTo>
                  <a:cubicBezTo>
                    <a:pt x="2646647" y="1207238"/>
                    <a:pt x="2523153" y="1127328"/>
                    <a:pt x="2265411" y="1172452"/>
                  </a:cubicBezTo>
                  <a:cubicBezTo>
                    <a:pt x="2007669" y="1217576"/>
                    <a:pt x="1800986" y="1103051"/>
                    <a:pt x="1665059" y="1172452"/>
                  </a:cubicBezTo>
                  <a:cubicBezTo>
                    <a:pt x="1529132" y="1241853"/>
                    <a:pt x="1300516" y="1112236"/>
                    <a:pt x="1064707" y="1172452"/>
                  </a:cubicBezTo>
                  <a:cubicBezTo>
                    <a:pt x="828898" y="1232668"/>
                    <a:pt x="583427" y="1118048"/>
                    <a:pt x="109601" y="1172452"/>
                  </a:cubicBezTo>
                  <a:cubicBezTo>
                    <a:pt x="36285" y="1160406"/>
                    <a:pt x="-6800" y="1113217"/>
                    <a:pt x="0" y="1062851"/>
                  </a:cubicBezTo>
                  <a:cubicBezTo>
                    <a:pt x="-39468" y="903283"/>
                    <a:pt x="20857" y="799745"/>
                    <a:pt x="0" y="576694"/>
                  </a:cubicBezTo>
                  <a:cubicBezTo>
                    <a:pt x="-20857" y="353643"/>
                    <a:pt x="6871" y="259800"/>
                    <a:pt x="0" y="109601"/>
                  </a:cubicBezTo>
                  <a:close/>
                </a:path>
              </a:pathLst>
            </a:custGeom>
            <a:solidFill>
              <a:schemeClr val="bg2">
                <a:lumMod val="75000"/>
              </a:schemeClr>
            </a:solidFill>
            <a:ln w="19050">
              <a:solidFill>
                <a:schemeClr val="tx2"/>
              </a:solidFill>
              <a:extLst>
                <a:ext uri="{C807C97D-BFC1-408E-A445-0C87EB9F89A2}">
                  <ask:lineSketchStyleProps xmlns:ask="http://schemas.microsoft.com/office/drawing/2018/sketchyshapes" sd="1219033472">
                    <a:prstGeom prst="roundRect">
                      <a:avLst>
                        <a:gd name="adj" fmla="val 9348"/>
                      </a:avLst>
                    </a:prstGeom>
                    <ask:type>
                      <ask:lineSketchScribble/>
                    </ask:type>
                  </ask:lineSketchStyleProps>
                </a:ext>
              </a:extLst>
            </a:ln>
            <a:effectLst>
              <a:glow rad="63500">
                <a:schemeClr val="bg2">
                  <a:lumMod val="50000"/>
                  <a:alpha val="40000"/>
                </a:schemeClr>
              </a:glow>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a:p>
              <a:pPr algn="ctr"/>
              <a:r>
                <a:rPr lang="en-US" sz="2400" b="1">
                  <a:solidFill>
                    <a:schemeClr val="tx1"/>
                  </a:solidFill>
                </a:rPr>
                <a:t>HDL</a:t>
              </a:r>
              <a:br>
                <a:rPr lang="en-US" sz="2000">
                  <a:solidFill>
                    <a:schemeClr val="tx1"/>
                  </a:solidFill>
                </a:rPr>
              </a:br>
              <a:r>
                <a:rPr lang="en-US" sz="1600">
                  <a:solidFill>
                    <a:schemeClr val="tx1"/>
                  </a:solidFill>
                </a:rPr>
                <a:t>FIPS-204 Components</a:t>
              </a:r>
              <a:endParaRPr lang="en-US" sz="2000">
                <a:solidFill>
                  <a:schemeClr val="tx1"/>
                </a:solidFill>
              </a:endParaRPr>
            </a:p>
          </p:txBody>
        </p:sp>
        <p:pic>
          <p:nvPicPr>
            <p:cNvPr id="15" name="Graphic 14">
              <a:extLst>
                <a:ext uri="{FF2B5EF4-FFF2-40B4-BE49-F238E27FC236}">
                  <a16:creationId xmlns:a16="http://schemas.microsoft.com/office/drawing/2014/main" id="{73FAC4D0-0DA2-0E5F-749C-8411D2D421D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776267" y="4250051"/>
              <a:ext cx="2195384" cy="800400"/>
            </a:xfrm>
            <a:prstGeom prst="rect">
              <a:avLst/>
            </a:prstGeom>
          </p:spPr>
        </p:pic>
      </p:grpSp>
      <p:grpSp>
        <p:nvGrpSpPr>
          <p:cNvPr id="33" name="Group 32">
            <a:extLst>
              <a:ext uri="{FF2B5EF4-FFF2-40B4-BE49-F238E27FC236}">
                <a16:creationId xmlns:a16="http://schemas.microsoft.com/office/drawing/2014/main" id="{8DD39882-27C1-3669-8248-1F435D69ABFE}"/>
              </a:ext>
            </a:extLst>
          </p:cNvPr>
          <p:cNvGrpSpPr/>
          <p:nvPr/>
        </p:nvGrpSpPr>
        <p:grpSpPr>
          <a:xfrm>
            <a:off x="8459757" y="3718619"/>
            <a:ext cx="3027692" cy="1182692"/>
            <a:chOff x="4874193" y="1674786"/>
            <a:chExt cx="2900559" cy="1325563"/>
          </a:xfrm>
        </p:grpSpPr>
        <p:sp>
          <p:nvSpPr>
            <p:cNvPr id="30" name="Rounded Rectangle 29">
              <a:extLst>
                <a:ext uri="{FF2B5EF4-FFF2-40B4-BE49-F238E27FC236}">
                  <a16:creationId xmlns:a16="http://schemas.microsoft.com/office/drawing/2014/main" id="{A91F0481-0E9D-706F-4D55-56DAE8041E2A}"/>
                </a:ext>
              </a:extLst>
            </p:cNvPr>
            <p:cNvSpPr/>
            <p:nvPr/>
          </p:nvSpPr>
          <p:spPr>
            <a:xfrm>
              <a:off x="4874193" y="1674786"/>
              <a:ext cx="2900559" cy="1325563"/>
            </a:xfrm>
            <a:custGeom>
              <a:avLst/>
              <a:gdLst>
                <a:gd name="csX0" fmla="*/ 0 w 2900559"/>
                <a:gd name="csY0" fmla="*/ 123914 h 1325563"/>
                <a:gd name="csX1" fmla="*/ 123914 w 2900559"/>
                <a:gd name="csY1" fmla="*/ 0 h 1325563"/>
                <a:gd name="csX2" fmla="*/ 680988 w 2900559"/>
                <a:gd name="csY2" fmla="*/ 0 h 1325563"/>
                <a:gd name="csX3" fmla="*/ 1158479 w 2900559"/>
                <a:gd name="csY3" fmla="*/ 0 h 1325563"/>
                <a:gd name="csX4" fmla="*/ 1689025 w 2900559"/>
                <a:gd name="csY4" fmla="*/ 0 h 1325563"/>
                <a:gd name="csX5" fmla="*/ 2139990 w 2900559"/>
                <a:gd name="csY5" fmla="*/ 0 h 1325563"/>
                <a:gd name="csX6" fmla="*/ 2776645 w 2900559"/>
                <a:gd name="csY6" fmla="*/ 0 h 1325563"/>
                <a:gd name="csX7" fmla="*/ 2900559 w 2900559"/>
                <a:gd name="csY7" fmla="*/ 123914 h 1325563"/>
                <a:gd name="csX8" fmla="*/ 2900559 w 2900559"/>
                <a:gd name="csY8" fmla="*/ 673559 h 1325563"/>
                <a:gd name="csX9" fmla="*/ 2900559 w 2900559"/>
                <a:gd name="csY9" fmla="*/ 1201649 h 1325563"/>
                <a:gd name="csX10" fmla="*/ 2776645 w 2900559"/>
                <a:gd name="csY10" fmla="*/ 1325563 h 1325563"/>
                <a:gd name="csX11" fmla="*/ 2246099 w 2900559"/>
                <a:gd name="csY11" fmla="*/ 1325563 h 1325563"/>
                <a:gd name="csX12" fmla="*/ 1768607 w 2900559"/>
                <a:gd name="csY12" fmla="*/ 1325563 h 1325563"/>
                <a:gd name="csX13" fmla="*/ 1317643 w 2900559"/>
                <a:gd name="csY13" fmla="*/ 1325563 h 1325563"/>
                <a:gd name="csX14" fmla="*/ 840151 w 2900559"/>
                <a:gd name="csY14" fmla="*/ 1325563 h 1325563"/>
                <a:gd name="csX15" fmla="*/ 123914 w 2900559"/>
                <a:gd name="csY15" fmla="*/ 1325563 h 1325563"/>
                <a:gd name="csX16" fmla="*/ 0 w 2900559"/>
                <a:gd name="csY16" fmla="*/ 1201649 h 1325563"/>
                <a:gd name="csX17" fmla="*/ 0 w 2900559"/>
                <a:gd name="csY17" fmla="*/ 684336 h 1325563"/>
                <a:gd name="csX18" fmla="*/ 0 w 2900559"/>
                <a:gd name="csY18" fmla="*/ 123914 h 13255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900559" h="1325563" fill="none" extrusionOk="0">
                  <a:moveTo>
                    <a:pt x="0" y="123914"/>
                  </a:moveTo>
                  <a:cubicBezTo>
                    <a:pt x="-1612" y="55544"/>
                    <a:pt x="58430" y="-5322"/>
                    <a:pt x="123914" y="0"/>
                  </a:cubicBezTo>
                  <a:cubicBezTo>
                    <a:pt x="391870" y="-57952"/>
                    <a:pt x="504734" y="48362"/>
                    <a:pt x="680988" y="0"/>
                  </a:cubicBezTo>
                  <a:cubicBezTo>
                    <a:pt x="857242" y="-48362"/>
                    <a:pt x="1032991" y="31800"/>
                    <a:pt x="1158479" y="0"/>
                  </a:cubicBezTo>
                  <a:cubicBezTo>
                    <a:pt x="1283967" y="-31800"/>
                    <a:pt x="1582809" y="16716"/>
                    <a:pt x="1689025" y="0"/>
                  </a:cubicBezTo>
                  <a:cubicBezTo>
                    <a:pt x="1795241" y="-16716"/>
                    <a:pt x="2036593" y="7018"/>
                    <a:pt x="2139990" y="0"/>
                  </a:cubicBezTo>
                  <a:cubicBezTo>
                    <a:pt x="2243388" y="-7018"/>
                    <a:pt x="2582797" y="56412"/>
                    <a:pt x="2776645" y="0"/>
                  </a:cubicBezTo>
                  <a:cubicBezTo>
                    <a:pt x="2840640" y="8915"/>
                    <a:pt x="2899342" y="53864"/>
                    <a:pt x="2900559" y="123914"/>
                  </a:cubicBezTo>
                  <a:cubicBezTo>
                    <a:pt x="2956914" y="317265"/>
                    <a:pt x="2844836" y="461244"/>
                    <a:pt x="2900559" y="673559"/>
                  </a:cubicBezTo>
                  <a:cubicBezTo>
                    <a:pt x="2956282" y="885875"/>
                    <a:pt x="2878634" y="957018"/>
                    <a:pt x="2900559" y="1201649"/>
                  </a:cubicBezTo>
                  <a:cubicBezTo>
                    <a:pt x="2895021" y="1287349"/>
                    <a:pt x="2841055" y="1312885"/>
                    <a:pt x="2776645" y="1325563"/>
                  </a:cubicBezTo>
                  <a:cubicBezTo>
                    <a:pt x="2549247" y="1351401"/>
                    <a:pt x="2384004" y="1303994"/>
                    <a:pt x="2246099" y="1325563"/>
                  </a:cubicBezTo>
                  <a:cubicBezTo>
                    <a:pt x="2108194" y="1347132"/>
                    <a:pt x="1868847" y="1294110"/>
                    <a:pt x="1768607" y="1325563"/>
                  </a:cubicBezTo>
                  <a:cubicBezTo>
                    <a:pt x="1668367" y="1357016"/>
                    <a:pt x="1426127" y="1322530"/>
                    <a:pt x="1317643" y="1325563"/>
                  </a:cubicBezTo>
                  <a:cubicBezTo>
                    <a:pt x="1209159" y="1328596"/>
                    <a:pt x="977478" y="1281548"/>
                    <a:pt x="840151" y="1325563"/>
                  </a:cubicBezTo>
                  <a:cubicBezTo>
                    <a:pt x="702824" y="1369578"/>
                    <a:pt x="481350" y="1290732"/>
                    <a:pt x="123914" y="1325563"/>
                  </a:cubicBezTo>
                  <a:cubicBezTo>
                    <a:pt x="65071" y="1323024"/>
                    <a:pt x="-1584" y="1281060"/>
                    <a:pt x="0" y="1201649"/>
                  </a:cubicBezTo>
                  <a:cubicBezTo>
                    <a:pt x="-8995" y="1021248"/>
                    <a:pt x="4675" y="808480"/>
                    <a:pt x="0" y="684336"/>
                  </a:cubicBezTo>
                  <a:cubicBezTo>
                    <a:pt x="-4675" y="560192"/>
                    <a:pt x="52275" y="244714"/>
                    <a:pt x="0" y="123914"/>
                  </a:cubicBezTo>
                  <a:close/>
                </a:path>
                <a:path w="2900559" h="1325563" stroke="0" extrusionOk="0">
                  <a:moveTo>
                    <a:pt x="0" y="123914"/>
                  </a:moveTo>
                  <a:cubicBezTo>
                    <a:pt x="-5841" y="51875"/>
                    <a:pt x="41470" y="5258"/>
                    <a:pt x="123914" y="0"/>
                  </a:cubicBezTo>
                  <a:cubicBezTo>
                    <a:pt x="404504" y="-24534"/>
                    <a:pt x="481346" y="51986"/>
                    <a:pt x="707515" y="0"/>
                  </a:cubicBezTo>
                  <a:cubicBezTo>
                    <a:pt x="933684" y="-51986"/>
                    <a:pt x="1027117" y="24556"/>
                    <a:pt x="1211534" y="0"/>
                  </a:cubicBezTo>
                  <a:cubicBezTo>
                    <a:pt x="1395951" y="-24556"/>
                    <a:pt x="1539718" y="55249"/>
                    <a:pt x="1689025" y="0"/>
                  </a:cubicBezTo>
                  <a:cubicBezTo>
                    <a:pt x="1838332" y="-55249"/>
                    <a:pt x="2111973" y="31439"/>
                    <a:pt x="2246099" y="0"/>
                  </a:cubicBezTo>
                  <a:cubicBezTo>
                    <a:pt x="2380225" y="-31439"/>
                    <a:pt x="2548397" y="42425"/>
                    <a:pt x="2776645" y="0"/>
                  </a:cubicBezTo>
                  <a:cubicBezTo>
                    <a:pt x="2846340" y="-2048"/>
                    <a:pt x="2894485" y="60816"/>
                    <a:pt x="2900559" y="123914"/>
                  </a:cubicBezTo>
                  <a:cubicBezTo>
                    <a:pt x="2947349" y="309464"/>
                    <a:pt x="2863729" y="531712"/>
                    <a:pt x="2900559" y="662782"/>
                  </a:cubicBezTo>
                  <a:cubicBezTo>
                    <a:pt x="2937389" y="793852"/>
                    <a:pt x="2864307" y="1054151"/>
                    <a:pt x="2900559" y="1201649"/>
                  </a:cubicBezTo>
                  <a:cubicBezTo>
                    <a:pt x="2885209" y="1269207"/>
                    <a:pt x="2849894" y="1312365"/>
                    <a:pt x="2776645" y="1325563"/>
                  </a:cubicBezTo>
                  <a:cubicBezTo>
                    <a:pt x="2583926" y="1380930"/>
                    <a:pt x="2491954" y="1263453"/>
                    <a:pt x="2219571" y="1325563"/>
                  </a:cubicBezTo>
                  <a:cubicBezTo>
                    <a:pt x="1947188" y="1387673"/>
                    <a:pt x="1874755" y="1294535"/>
                    <a:pt x="1635971" y="1325563"/>
                  </a:cubicBezTo>
                  <a:cubicBezTo>
                    <a:pt x="1397187" y="1356591"/>
                    <a:pt x="1205129" y="1267331"/>
                    <a:pt x="1052370" y="1325563"/>
                  </a:cubicBezTo>
                  <a:cubicBezTo>
                    <a:pt x="899611" y="1383795"/>
                    <a:pt x="522173" y="1258007"/>
                    <a:pt x="123914" y="1325563"/>
                  </a:cubicBezTo>
                  <a:cubicBezTo>
                    <a:pt x="52521" y="1322777"/>
                    <a:pt x="-6324" y="1260631"/>
                    <a:pt x="0" y="1201649"/>
                  </a:cubicBezTo>
                  <a:cubicBezTo>
                    <a:pt x="-41858" y="1046210"/>
                    <a:pt x="54643" y="889287"/>
                    <a:pt x="0" y="652004"/>
                  </a:cubicBezTo>
                  <a:cubicBezTo>
                    <a:pt x="-54643" y="414721"/>
                    <a:pt x="27213" y="312895"/>
                    <a:pt x="0" y="123914"/>
                  </a:cubicBezTo>
                  <a:close/>
                </a:path>
              </a:pathLst>
            </a:custGeom>
            <a:solidFill>
              <a:schemeClr val="accent5">
                <a:lumMod val="40000"/>
                <a:lumOff val="60000"/>
              </a:schemeClr>
            </a:solidFill>
            <a:ln w="19050">
              <a:solidFill>
                <a:schemeClr val="tx2"/>
              </a:solidFill>
              <a:extLst>
                <a:ext uri="{C807C97D-BFC1-408E-A445-0C87EB9F89A2}">
                  <ask:lineSketchStyleProps xmlns:ask="http://schemas.microsoft.com/office/drawing/2018/sketchyshapes" sd="1219033472">
                    <a:prstGeom prst="roundRect">
                      <a:avLst>
                        <a:gd name="adj" fmla="val 9348"/>
                      </a:avLst>
                    </a:prstGeom>
                    <ask:type>
                      <ask:lineSketchScribble/>
                    </ask:type>
                  </ask:lineSketchStyleProps>
                </a:ext>
              </a:extLst>
            </a:ln>
            <a:effectLst>
              <a:glow rad="63500">
                <a:schemeClr val="accent5">
                  <a:satMod val="175000"/>
                  <a:alpha val="40000"/>
                </a:schemeClr>
              </a:glow>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a:p>
              <a:pPr algn="ctr"/>
              <a:r>
                <a:rPr lang="en-US" sz="2400" b="1">
                  <a:solidFill>
                    <a:schemeClr val="tx1"/>
                  </a:solidFill>
                </a:rPr>
                <a:t>Yosys RTL Synthesis</a:t>
              </a:r>
              <a:br>
                <a:rPr lang="en-US" sz="2000">
                  <a:solidFill>
                    <a:schemeClr val="tx1"/>
                  </a:solidFill>
                </a:rPr>
              </a:br>
              <a:r>
                <a:rPr lang="en-US" sz="1600">
                  <a:solidFill>
                    <a:schemeClr val="tx1"/>
                  </a:solidFill>
                </a:rPr>
                <a:t>Circuit Optimization</a:t>
              </a:r>
              <a:endParaRPr lang="en-US" sz="2000">
                <a:solidFill>
                  <a:schemeClr val="tx1"/>
                </a:solidFill>
              </a:endParaRPr>
            </a:p>
          </p:txBody>
        </p:sp>
        <p:pic>
          <p:nvPicPr>
            <p:cNvPr id="27" name="Picture 26" descr="@YosysHQ">
              <a:extLst>
                <a:ext uri="{FF2B5EF4-FFF2-40B4-BE49-F238E27FC236}">
                  <a16:creationId xmlns:a16="http://schemas.microsoft.com/office/drawing/2014/main" id="{B011E599-DBC5-2B58-F6CA-DDD293FB9807}"/>
                </a:ext>
              </a:extLst>
            </p:cNvPr>
            <p:cNvPicPr>
              <a:picLocks noChangeAspect="1"/>
            </p:cNvPicPr>
            <p:nvPr/>
          </p:nvPicPr>
          <p:blipFill>
            <a:blip r:embed="rId10"/>
            <a:stretch>
              <a:fillRect/>
            </a:stretch>
          </p:blipFill>
          <p:spPr>
            <a:xfrm>
              <a:off x="5460189" y="1699764"/>
              <a:ext cx="512266" cy="512266"/>
            </a:xfrm>
            <a:prstGeom prst="rect">
              <a:avLst/>
            </a:prstGeom>
          </p:spPr>
        </p:pic>
        <p:sp>
          <p:nvSpPr>
            <p:cNvPr id="32" name="Content Placeholder 2">
              <a:extLst>
                <a:ext uri="{FF2B5EF4-FFF2-40B4-BE49-F238E27FC236}">
                  <a16:creationId xmlns:a16="http://schemas.microsoft.com/office/drawing/2014/main" id="{CE36113E-BC3D-E5FB-919E-E5BD94DA513B}"/>
                </a:ext>
              </a:extLst>
            </p:cNvPr>
            <p:cNvSpPr txBox="1">
              <a:spLocks/>
            </p:cNvSpPr>
            <p:nvPr/>
          </p:nvSpPr>
          <p:spPr>
            <a:xfrm>
              <a:off x="5651668" y="1800741"/>
              <a:ext cx="1781184" cy="436268"/>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a:latin typeface="Times New Roman" panose="02020603050405020304" pitchFamily="18" charset="0"/>
                  <a:cs typeface="Times New Roman" panose="02020603050405020304" pitchFamily="18" charset="0"/>
                </a:rPr>
                <a:t>YosysHQ</a:t>
              </a:r>
            </a:p>
          </p:txBody>
        </p:sp>
      </p:grpSp>
      <p:sp>
        <p:nvSpPr>
          <p:cNvPr id="35" name="Rounded Rectangle 34">
            <a:extLst>
              <a:ext uri="{FF2B5EF4-FFF2-40B4-BE49-F238E27FC236}">
                <a16:creationId xmlns:a16="http://schemas.microsoft.com/office/drawing/2014/main" id="{B875E385-8386-8ACC-D50C-BAFB2BBECF74}"/>
              </a:ext>
            </a:extLst>
          </p:cNvPr>
          <p:cNvSpPr/>
          <p:nvPr/>
        </p:nvSpPr>
        <p:spPr>
          <a:xfrm>
            <a:off x="8459757" y="5237444"/>
            <a:ext cx="3027692" cy="1182692"/>
          </a:xfrm>
          <a:custGeom>
            <a:avLst/>
            <a:gdLst>
              <a:gd name="csX0" fmla="*/ 0 w 3027692"/>
              <a:gd name="csY0" fmla="*/ 110558 h 1182692"/>
              <a:gd name="csX1" fmla="*/ 110558 w 3027692"/>
              <a:gd name="csY1" fmla="*/ 0 h 1182692"/>
              <a:gd name="csX2" fmla="*/ 699939 w 3027692"/>
              <a:gd name="csY2" fmla="*/ 0 h 1182692"/>
              <a:gd name="csX3" fmla="*/ 1205123 w 3027692"/>
              <a:gd name="csY3" fmla="*/ 0 h 1182692"/>
              <a:gd name="csX4" fmla="*/ 1766438 w 3027692"/>
              <a:gd name="csY4" fmla="*/ 0 h 1182692"/>
              <a:gd name="csX5" fmla="*/ 2243556 w 3027692"/>
              <a:gd name="csY5" fmla="*/ 0 h 1182692"/>
              <a:gd name="csX6" fmla="*/ 2917134 w 3027692"/>
              <a:gd name="csY6" fmla="*/ 0 h 1182692"/>
              <a:gd name="csX7" fmla="*/ 3027692 w 3027692"/>
              <a:gd name="csY7" fmla="*/ 110558 h 1182692"/>
              <a:gd name="csX8" fmla="*/ 3027692 w 3027692"/>
              <a:gd name="csY8" fmla="*/ 600962 h 1182692"/>
              <a:gd name="csX9" fmla="*/ 3027692 w 3027692"/>
              <a:gd name="csY9" fmla="*/ 1072134 h 1182692"/>
              <a:gd name="csX10" fmla="*/ 2917134 w 3027692"/>
              <a:gd name="csY10" fmla="*/ 1182692 h 1182692"/>
              <a:gd name="csX11" fmla="*/ 2355819 w 3027692"/>
              <a:gd name="csY11" fmla="*/ 1182692 h 1182692"/>
              <a:gd name="csX12" fmla="*/ 1850635 w 3027692"/>
              <a:gd name="csY12" fmla="*/ 1182692 h 1182692"/>
              <a:gd name="csX13" fmla="*/ 1373517 w 3027692"/>
              <a:gd name="csY13" fmla="*/ 1182692 h 1182692"/>
              <a:gd name="csX14" fmla="*/ 868334 w 3027692"/>
              <a:gd name="csY14" fmla="*/ 1182692 h 1182692"/>
              <a:gd name="csX15" fmla="*/ 110558 w 3027692"/>
              <a:gd name="csY15" fmla="*/ 1182692 h 1182692"/>
              <a:gd name="csX16" fmla="*/ 0 w 3027692"/>
              <a:gd name="csY16" fmla="*/ 1072134 h 1182692"/>
              <a:gd name="csX17" fmla="*/ 0 w 3027692"/>
              <a:gd name="csY17" fmla="*/ 610578 h 1182692"/>
              <a:gd name="csX18" fmla="*/ 0 w 3027692"/>
              <a:gd name="csY18" fmla="*/ 110558 h 11826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027692" h="1182692" fill="none" extrusionOk="0">
                <a:moveTo>
                  <a:pt x="0" y="110558"/>
                </a:moveTo>
                <a:cubicBezTo>
                  <a:pt x="-16173" y="50165"/>
                  <a:pt x="55480" y="-10781"/>
                  <a:pt x="110558" y="0"/>
                </a:cubicBezTo>
                <a:cubicBezTo>
                  <a:pt x="377901" y="-30919"/>
                  <a:pt x="466141" y="54822"/>
                  <a:pt x="699939" y="0"/>
                </a:cubicBezTo>
                <a:cubicBezTo>
                  <a:pt x="933737" y="-54822"/>
                  <a:pt x="1063486" y="2877"/>
                  <a:pt x="1205123" y="0"/>
                </a:cubicBezTo>
                <a:cubicBezTo>
                  <a:pt x="1346760" y="-2877"/>
                  <a:pt x="1583567" y="20256"/>
                  <a:pt x="1766438" y="0"/>
                </a:cubicBezTo>
                <a:cubicBezTo>
                  <a:pt x="1949309" y="-20256"/>
                  <a:pt x="2039232" y="40213"/>
                  <a:pt x="2243556" y="0"/>
                </a:cubicBezTo>
                <a:cubicBezTo>
                  <a:pt x="2447880" y="-40213"/>
                  <a:pt x="2609295" y="67839"/>
                  <a:pt x="2917134" y="0"/>
                </a:cubicBezTo>
                <a:cubicBezTo>
                  <a:pt x="2977595" y="1200"/>
                  <a:pt x="3023429" y="43843"/>
                  <a:pt x="3027692" y="110558"/>
                </a:cubicBezTo>
                <a:cubicBezTo>
                  <a:pt x="3048018" y="238463"/>
                  <a:pt x="3009794" y="375241"/>
                  <a:pt x="3027692" y="600962"/>
                </a:cubicBezTo>
                <a:cubicBezTo>
                  <a:pt x="3045590" y="826683"/>
                  <a:pt x="3023903" y="948092"/>
                  <a:pt x="3027692" y="1072134"/>
                </a:cubicBezTo>
                <a:cubicBezTo>
                  <a:pt x="3022242" y="1150182"/>
                  <a:pt x="2977435" y="1180305"/>
                  <a:pt x="2917134" y="1182692"/>
                </a:cubicBezTo>
                <a:cubicBezTo>
                  <a:pt x="2667451" y="1207867"/>
                  <a:pt x="2564598" y="1179387"/>
                  <a:pt x="2355819" y="1182692"/>
                </a:cubicBezTo>
                <a:cubicBezTo>
                  <a:pt x="2147041" y="1185997"/>
                  <a:pt x="2040161" y="1126579"/>
                  <a:pt x="1850635" y="1182692"/>
                </a:cubicBezTo>
                <a:cubicBezTo>
                  <a:pt x="1661109" y="1238805"/>
                  <a:pt x="1507722" y="1126742"/>
                  <a:pt x="1373517" y="1182692"/>
                </a:cubicBezTo>
                <a:cubicBezTo>
                  <a:pt x="1239312" y="1238642"/>
                  <a:pt x="1103508" y="1153065"/>
                  <a:pt x="868334" y="1182692"/>
                </a:cubicBezTo>
                <a:cubicBezTo>
                  <a:pt x="633160" y="1212319"/>
                  <a:pt x="469743" y="1160354"/>
                  <a:pt x="110558" y="1182692"/>
                </a:cubicBezTo>
                <a:cubicBezTo>
                  <a:pt x="66499" y="1178192"/>
                  <a:pt x="-1997" y="1147027"/>
                  <a:pt x="0" y="1072134"/>
                </a:cubicBezTo>
                <a:cubicBezTo>
                  <a:pt x="-22892" y="948559"/>
                  <a:pt x="8279" y="810702"/>
                  <a:pt x="0" y="610578"/>
                </a:cubicBezTo>
                <a:cubicBezTo>
                  <a:pt x="-8279" y="410454"/>
                  <a:pt x="22234" y="327282"/>
                  <a:pt x="0" y="110558"/>
                </a:cubicBezTo>
                <a:close/>
              </a:path>
              <a:path w="3027692" h="1182692" stroke="0" extrusionOk="0">
                <a:moveTo>
                  <a:pt x="0" y="110558"/>
                </a:moveTo>
                <a:cubicBezTo>
                  <a:pt x="-9508" y="43635"/>
                  <a:pt x="40593" y="3342"/>
                  <a:pt x="110558" y="0"/>
                </a:cubicBezTo>
                <a:cubicBezTo>
                  <a:pt x="319635" y="-55799"/>
                  <a:pt x="516082" y="73829"/>
                  <a:pt x="728005" y="0"/>
                </a:cubicBezTo>
                <a:cubicBezTo>
                  <a:pt x="939928" y="-73829"/>
                  <a:pt x="1110721" y="11935"/>
                  <a:pt x="1261254" y="0"/>
                </a:cubicBezTo>
                <a:cubicBezTo>
                  <a:pt x="1411787" y="-11935"/>
                  <a:pt x="1594725" y="20173"/>
                  <a:pt x="1766438" y="0"/>
                </a:cubicBezTo>
                <a:cubicBezTo>
                  <a:pt x="1938151" y="-20173"/>
                  <a:pt x="2170405" y="18178"/>
                  <a:pt x="2355819" y="0"/>
                </a:cubicBezTo>
                <a:cubicBezTo>
                  <a:pt x="2541233" y="-18178"/>
                  <a:pt x="2804296" y="6752"/>
                  <a:pt x="2917134" y="0"/>
                </a:cubicBezTo>
                <a:cubicBezTo>
                  <a:pt x="2980239" y="-3330"/>
                  <a:pt x="3025153" y="51731"/>
                  <a:pt x="3027692" y="110558"/>
                </a:cubicBezTo>
                <a:cubicBezTo>
                  <a:pt x="3033504" y="245562"/>
                  <a:pt x="2980661" y="362086"/>
                  <a:pt x="3027692" y="591346"/>
                </a:cubicBezTo>
                <a:cubicBezTo>
                  <a:pt x="3074723" y="820606"/>
                  <a:pt x="2992618" y="863973"/>
                  <a:pt x="3027692" y="1072134"/>
                </a:cubicBezTo>
                <a:cubicBezTo>
                  <a:pt x="3013827" y="1132400"/>
                  <a:pt x="2984106" y="1166478"/>
                  <a:pt x="2917134" y="1182692"/>
                </a:cubicBezTo>
                <a:cubicBezTo>
                  <a:pt x="2629173" y="1234543"/>
                  <a:pt x="2594045" y="1137437"/>
                  <a:pt x="2327753" y="1182692"/>
                </a:cubicBezTo>
                <a:cubicBezTo>
                  <a:pt x="2061461" y="1227947"/>
                  <a:pt x="1938161" y="1130744"/>
                  <a:pt x="1710306" y="1182692"/>
                </a:cubicBezTo>
                <a:cubicBezTo>
                  <a:pt x="1482451" y="1234640"/>
                  <a:pt x="1225649" y="1180365"/>
                  <a:pt x="1092860" y="1182692"/>
                </a:cubicBezTo>
                <a:cubicBezTo>
                  <a:pt x="960071" y="1185019"/>
                  <a:pt x="496922" y="1077451"/>
                  <a:pt x="110558" y="1182692"/>
                </a:cubicBezTo>
                <a:cubicBezTo>
                  <a:pt x="36414" y="1170364"/>
                  <a:pt x="-4990" y="1125734"/>
                  <a:pt x="0" y="1072134"/>
                </a:cubicBezTo>
                <a:cubicBezTo>
                  <a:pt x="-19172" y="908927"/>
                  <a:pt x="17418" y="706225"/>
                  <a:pt x="0" y="581730"/>
                </a:cubicBezTo>
                <a:cubicBezTo>
                  <a:pt x="-17418" y="457235"/>
                  <a:pt x="52145" y="207259"/>
                  <a:pt x="0" y="110558"/>
                </a:cubicBezTo>
                <a:close/>
              </a:path>
            </a:pathLst>
          </a:custGeom>
          <a:solidFill>
            <a:schemeClr val="accent6">
              <a:lumMod val="40000"/>
              <a:lumOff val="60000"/>
            </a:schemeClr>
          </a:solidFill>
          <a:ln w="19050">
            <a:solidFill>
              <a:schemeClr val="tx2"/>
            </a:solidFill>
            <a:extLst>
              <a:ext uri="{C807C97D-BFC1-408E-A445-0C87EB9F89A2}">
                <ask:lineSketchStyleProps xmlns:ask="http://schemas.microsoft.com/office/drawing/2018/sketchyshapes" sd="1219033472">
                  <a:prstGeom prst="roundRect">
                    <a:avLst>
                      <a:gd name="adj" fmla="val 9348"/>
                    </a:avLst>
                  </a:prstGeom>
                  <ask:type>
                    <ask:lineSketchScribble/>
                  </ask:type>
                </ask:lineSketchStyleProps>
              </a:ext>
            </a:extLst>
          </a:ln>
          <a:effectLst>
            <a:glow rad="63500">
              <a:schemeClr val="accent6">
                <a:satMod val="175000"/>
                <a:alpha val="40000"/>
              </a:schemeClr>
            </a:glow>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Bristol Format</a:t>
            </a:r>
            <a:br>
              <a:rPr lang="en-US" sz="2000">
                <a:solidFill>
                  <a:schemeClr val="tx1"/>
                </a:solidFill>
              </a:rPr>
            </a:br>
            <a:r>
              <a:rPr lang="en-US" sz="1600">
                <a:solidFill>
                  <a:schemeClr val="tx1"/>
                </a:solidFill>
              </a:rPr>
              <a:t>AND/XOR/INV gates</a:t>
            </a:r>
            <a:br>
              <a:rPr lang="en-US" sz="1600">
                <a:solidFill>
                  <a:schemeClr val="tx1"/>
                </a:solidFill>
              </a:rPr>
            </a:br>
            <a:r>
              <a:rPr lang="en-US">
                <a:solidFill>
                  <a:schemeClr val="tx1"/>
                </a:solidFill>
              </a:rPr>
              <a:t> </a:t>
            </a:r>
            <a:r>
              <a:rPr lang="en-US" sz="1100">
                <a:solidFill>
                  <a:schemeClr val="tx1"/>
                </a:solidFill>
              </a:rPr>
              <a:t>2 1 3 4 5 XOR</a:t>
            </a:r>
            <a:endParaRPr lang="en-US">
              <a:solidFill>
                <a:schemeClr val="tx1"/>
              </a:solidFill>
            </a:endParaRPr>
          </a:p>
          <a:p>
            <a:pPr algn="ctr"/>
            <a:r>
              <a:rPr lang="en-US" sz="1100">
                <a:solidFill>
                  <a:schemeClr val="tx1"/>
                </a:solidFill>
              </a:rPr>
              <a:t> 2 1 5 6 7 AND</a:t>
            </a:r>
          </a:p>
        </p:txBody>
      </p:sp>
      <p:sp>
        <p:nvSpPr>
          <p:cNvPr id="39" name="Content Placeholder 2">
            <a:extLst>
              <a:ext uri="{FF2B5EF4-FFF2-40B4-BE49-F238E27FC236}">
                <a16:creationId xmlns:a16="http://schemas.microsoft.com/office/drawing/2014/main" id="{F5E4D76D-45D7-1550-6D09-5698B1C63C94}"/>
              </a:ext>
            </a:extLst>
          </p:cNvPr>
          <p:cNvSpPr txBox="1">
            <a:spLocks/>
          </p:cNvSpPr>
          <p:nvPr/>
        </p:nvSpPr>
        <p:spPr>
          <a:xfrm>
            <a:off x="1074364" y="3230913"/>
            <a:ext cx="6651813" cy="210912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000" b="1" dirty="0"/>
              <a:t>Addition Circuits (32-bit adder</a:t>
            </a:r>
            <a:r>
              <a:rPr lang="en-US" sz="2000" dirty="0"/>
              <a:t>)    </a:t>
            </a:r>
            <a:r>
              <a:rPr lang="en-US" sz="2000" i="1" u="sng" dirty="0"/>
              <a:t>27% gate reduction</a:t>
            </a:r>
          </a:p>
          <a:p>
            <a:pPr lvl="1">
              <a:buFont typeface="Wingdings" pitchFamily="2" charset="2"/>
              <a:buChar char="q"/>
            </a:pPr>
            <a:r>
              <a:rPr lang="en-US" sz="1600" i="1" dirty="0"/>
              <a:t>Ours:</a:t>
            </a:r>
            <a:r>
              <a:rPr lang="en-US" sz="1600" dirty="0"/>
              <a:t> 294 gates, 358 wires</a:t>
            </a:r>
          </a:p>
          <a:p>
            <a:pPr lvl="1">
              <a:buFont typeface="Wingdings" pitchFamily="2" charset="2"/>
              <a:buChar char="q"/>
            </a:pPr>
            <a:r>
              <a:rPr lang="en-US" sz="1600" i="1" dirty="0"/>
              <a:t>SOTA:</a:t>
            </a:r>
            <a:r>
              <a:rPr lang="en-US" sz="1600" dirty="0"/>
              <a:t> 375 gates, 439 wires</a:t>
            </a:r>
          </a:p>
          <a:p>
            <a:pPr>
              <a:buFont typeface="Wingdings" pitchFamily="2" charset="2"/>
              <a:buChar char="q"/>
            </a:pPr>
            <a:endParaRPr lang="en-US" sz="2400" dirty="0"/>
          </a:p>
          <a:p>
            <a:pPr>
              <a:buFont typeface="Wingdings" pitchFamily="2" charset="2"/>
              <a:buChar char="Ø"/>
            </a:pPr>
            <a:r>
              <a:rPr lang="en-US" sz="2000" b="1" dirty="0" err="1"/>
              <a:t>FisherYates</a:t>
            </a:r>
            <a:r>
              <a:rPr lang="en-US" sz="2000" b="1" dirty="0"/>
              <a:t> Optimizations	</a:t>
            </a:r>
            <a:r>
              <a:rPr lang="en-US" sz="2000" i="1" u="sng" dirty="0"/>
              <a:t>~890K gates to ~355K </a:t>
            </a:r>
          </a:p>
          <a:p>
            <a:pPr lvl="1">
              <a:buFont typeface="Wingdings" pitchFamily="2" charset="2"/>
              <a:buChar char="q"/>
            </a:pPr>
            <a:r>
              <a:rPr lang="en-US" sz="1600" dirty="0"/>
              <a:t>Representation of {-1, 0, 1} with 2 bits instead of 23 bits </a:t>
            </a:r>
          </a:p>
        </p:txBody>
      </p:sp>
      <p:sp>
        <p:nvSpPr>
          <p:cNvPr id="5" name="TextBox 4">
            <a:extLst>
              <a:ext uri="{FF2B5EF4-FFF2-40B4-BE49-F238E27FC236}">
                <a16:creationId xmlns:a16="http://schemas.microsoft.com/office/drawing/2014/main" id="{F7111C16-49D8-3733-1066-79940707FB99}"/>
              </a:ext>
            </a:extLst>
          </p:cNvPr>
          <p:cNvSpPr txBox="1"/>
          <p:nvPr/>
        </p:nvSpPr>
        <p:spPr>
          <a:xfrm>
            <a:off x="-46295" y="6604084"/>
            <a:ext cx="2241319" cy="253916"/>
          </a:xfrm>
          <a:prstGeom prst="rect">
            <a:avLst/>
          </a:prstGeom>
          <a:noFill/>
        </p:spPr>
        <p:txBody>
          <a:bodyPr wrap="square" rtlCol="0">
            <a:spAutoFit/>
          </a:bodyPr>
          <a:lstStyle/>
          <a:p>
            <a:r>
              <a:rPr lang="en-US" sz="1050">
                <a:ea typeface="Calibri"/>
                <a:cs typeface="Calibri"/>
              </a:rPr>
              <a:t>[3] https://github.com/emp-toolkitx</a:t>
            </a:r>
            <a:endParaRPr lang="en-US" sz="1050">
              <a:highlight>
                <a:srgbClr val="FFFFFF"/>
              </a:highlight>
              <a:ea typeface="Calibri"/>
              <a:cs typeface="Calibri"/>
            </a:endParaRPr>
          </a:p>
        </p:txBody>
      </p:sp>
      <p:sp>
        <p:nvSpPr>
          <p:cNvPr id="6" name="TextBox 5">
            <a:extLst>
              <a:ext uri="{FF2B5EF4-FFF2-40B4-BE49-F238E27FC236}">
                <a16:creationId xmlns:a16="http://schemas.microsoft.com/office/drawing/2014/main" id="{3182591B-1BA5-5E8D-0F68-F43E367C34AC}"/>
              </a:ext>
            </a:extLst>
          </p:cNvPr>
          <p:cNvSpPr txBox="1"/>
          <p:nvPr/>
        </p:nvSpPr>
        <p:spPr>
          <a:xfrm>
            <a:off x="-40769" y="6224395"/>
            <a:ext cx="3132589" cy="253916"/>
          </a:xfrm>
          <a:prstGeom prst="rect">
            <a:avLst/>
          </a:prstGeom>
          <a:noFill/>
        </p:spPr>
        <p:txBody>
          <a:bodyPr wrap="none" rtlCol="0">
            <a:spAutoFit/>
          </a:bodyPr>
          <a:lstStyle/>
          <a:p>
            <a:r>
              <a:rPr lang="en-US" sz="1050">
                <a:ea typeface="Calibri"/>
                <a:cs typeface="Calibri"/>
              </a:rPr>
              <a:t>[1] https://github.com/open-threshold-pqc/SHIELD</a:t>
            </a:r>
            <a:endParaRPr lang="en-US" sz="1050">
              <a:highlight>
                <a:srgbClr val="FFFFFF"/>
              </a:highlight>
              <a:ea typeface="Calibri"/>
              <a:cs typeface="Calibri"/>
            </a:endParaRPr>
          </a:p>
        </p:txBody>
      </p:sp>
    </p:spTree>
    <p:extLst>
      <p:ext uri="{BB962C8B-B14F-4D97-AF65-F5344CB8AC3E}">
        <p14:creationId xmlns:p14="http://schemas.microsoft.com/office/powerpoint/2010/main" val="183284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heckerboard(across)">
                                      <p:cBhvr>
                                        <p:cTn id="10" dur="500"/>
                                        <p:tgtEl>
                                          <p:spTgt spid="14"/>
                                        </p:tgtEl>
                                      </p:cBhvr>
                                    </p:animEffect>
                                  </p:childTnLst>
                                </p:cTn>
                              </p:par>
                              <p:par>
                                <p:cTn id="11" presetID="5" presetClass="entr" presetSubtype="1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heckerboard(across)">
                                      <p:cBhvr>
                                        <p:cTn id="13" dur="500"/>
                                        <p:tgtEl>
                                          <p:spTgt spid="13"/>
                                        </p:tgtEl>
                                      </p:cBhvr>
                                    </p:animEffect>
                                  </p:childTnLst>
                                </p:cTn>
                              </p:par>
                              <p:par>
                                <p:cTn id="14" presetID="5" presetClass="entr" presetSubtype="1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checkerboard(across)">
                                      <p:cBhvr>
                                        <p:cTn id="16" dur="500"/>
                                        <p:tgtEl>
                                          <p:spTgt spid="22"/>
                                        </p:tgtEl>
                                      </p:cBhvr>
                                    </p:animEffect>
                                  </p:childTnLst>
                                </p:cTn>
                              </p:par>
                              <p:par>
                                <p:cTn id="17" presetID="5" presetClass="entr" presetSubtype="1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checkerboard(across)">
                                      <p:cBhvr>
                                        <p:cTn id="19" dur="500"/>
                                        <p:tgtEl>
                                          <p:spTgt spid="23"/>
                                        </p:tgtEl>
                                      </p:cBhvr>
                                    </p:animEffect>
                                  </p:childTnLst>
                                </p:cTn>
                              </p:par>
                              <p:par>
                                <p:cTn id="20" presetID="5" presetClass="entr" presetSubtype="1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heckerboard(across)">
                                      <p:cBhvr>
                                        <p:cTn id="22" dur="500"/>
                                        <p:tgtEl>
                                          <p:spTgt spid="24"/>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heckerboard(across)">
                                      <p:cBhvr>
                                        <p:cTn id="25" dur="500"/>
                                        <p:tgtEl>
                                          <p:spTgt spid="5"/>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heckerboard(across)">
                                      <p:cBhvr>
                                        <p:cTn id="28" dur="500"/>
                                        <p:tgtEl>
                                          <p:spTgt spid="3"/>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heckerboard(across)">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mph" presetSubtype="0" nodeType="clickEffect">
                                  <p:stCondLst>
                                    <p:cond delay="0"/>
                                  </p:stCondLst>
                                  <p:childTnLst>
                                    <p:set>
                                      <p:cBhvr>
                                        <p:cTn id="35" dur="indefinite"/>
                                        <p:tgtEl>
                                          <p:spTgt spid="24"/>
                                        </p:tgtEl>
                                        <p:attrNameLst>
                                          <p:attrName>style.opacity</p:attrName>
                                        </p:attrNameLst>
                                      </p:cBhvr>
                                      <p:to>
                                        <p:strVal val="0.05"/>
                                      </p:to>
                                    </p:set>
                                    <p:animEffect filter="image" prLst="opacity: 0.05">
                                      <p:cBhvr rctx="IE">
                                        <p:cTn id="36" dur="indefinite"/>
                                        <p:tgtEl>
                                          <p:spTgt spid="24"/>
                                        </p:tgtEl>
                                      </p:cBhvr>
                                    </p:animEffect>
                                  </p:childTnLst>
                                </p:cTn>
                              </p:par>
                              <p:par>
                                <p:cTn id="37" presetID="9" presetClass="emph" presetSubtype="0" nodeType="withEffect">
                                  <p:stCondLst>
                                    <p:cond delay="0"/>
                                  </p:stCondLst>
                                  <p:childTnLst>
                                    <p:set>
                                      <p:cBhvr>
                                        <p:cTn id="38" dur="indefinite"/>
                                        <p:tgtEl>
                                          <p:spTgt spid="23"/>
                                        </p:tgtEl>
                                        <p:attrNameLst>
                                          <p:attrName>style.opacity</p:attrName>
                                        </p:attrNameLst>
                                      </p:cBhvr>
                                      <p:to>
                                        <p:strVal val="0.05"/>
                                      </p:to>
                                    </p:set>
                                    <p:animEffect filter="image" prLst="opacity: 0.05">
                                      <p:cBhvr rctx="IE">
                                        <p:cTn id="39" dur="indefinite"/>
                                        <p:tgtEl>
                                          <p:spTgt spid="23"/>
                                        </p:tgtEl>
                                      </p:cBhvr>
                                    </p:animEffect>
                                  </p:childTnLst>
                                </p:cTn>
                              </p:par>
                              <p:par>
                                <p:cTn id="40" presetID="9" presetClass="emph" presetSubtype="0" grpId="2" nodeType="withEffect">
                                  <p:stCondLst>
                                    <p:cond delay="0"/>
                                  </p:stCondLst>
                                  <p:childTnLst>
                                    <p:set>
                                      <p:cBhvr>
                                        <p:cTn id="41" dur="indefinite"/>
                                        <p:tgtEl>
                                          <p:spTgt spid="4"/>
                                        </p:tgtEl>
                                        <p:attrNameLst>
                                          <p:attrName>style.opacity</p:attrName>
                                        </p:attrNameLst>
                                      </p:cBhvr>
                                      <p:to>
                                        <p:strVal val="0.05"/>
                                      </p:to>
                                    </p:set>
                                    <p:animEffect filter="image" prLst="opacity: 0.05">
                                      <p:cBhvr rctx="IE">
                                        <p:cTn id="42" dur="indefinite"/>
                                        <p:tgtEl>
                                          <p:spTgt spid="4"/>
                                        </p:tgtEl>
                                      </p:cBhvr>
                                    </p:animEffect>
                                  </p:childTnLst>
                                </p:cTn>
                              </p:par>
                              <p:par>
                                <p:cTn id="43" presetID="9" presetClass="emph" presetSubtype="0" nodeType="withEffect">
                                  <p:stCondLst>
                                    <p:cond delay="0"/>
                                  </p:stCondLst>
                                  <p:childTnLst>
                                    <p:set>
                                      <p:cBhvr>
                                        <p:cTn id="44" dur="indefinite"/>
                                        <p:tgtEl>
                                          <p:spTgt spid="22"/>
                                        </p:tgtEl>
                                        <p:attrNameLst>
                                          <p:attrName>style.opacity</p:attrName>
                                        </p:attrNameLst>
                                      </p:cBhvr>
                                      <p:to>
                                        <p:strVal val="0.1"/>
                                      </p:to>
                                    </p:set>
                                    <p:animEffect filter="image" prLst="opacity: 0.1">
                                      <p:cBhvr rctx="IE">
                                        <p:cTn id="45" dur="indefinite"/>
                                        <p:tgtEl>
                                          <p:spTgt spid="22"/>
                                        </p:tgtEl>
                                      </p:cBhvr>
                                    </p:animEffect>
                                  </p:childTnLst>
                                </p:cTn>
                              </p:par>
                              <p:par>
                                <p:cTn id="46" presetID="9" presetClass="emph" presetSubtype="0" nodeType="withEffect">
                                  <p:stCondLst>
                                    <p:cond delay="0"/>
                                  </p:stCondLst>
                                  <p:childTnLst>
                                    <p:set>
                                      <p:cBhvr>
                                        <p:cTn id="47" dur="indefinite"/>
                                        <p:tgtEl>
                                          <p:spTgt spid="13"/>
                                        </p:tgtEl>
                                        <p:attrNameLst>
                                          <p:attrName>style.opacity</p:attrName>
                                        </p:attrNameLst>
                                      </p:cBhvr>
                                      <p:to>
                                        <p:strVal val="0.1"/>
                                      </p:to>
                                    </p:set>
                                    <p:animEffect filter="image" prLst="opacity: 0.1">
                                      <p:cBhvr rctx="IE">
                                        <p:cTn id="48" dur="indefinite"/>
                                        <p:tgtEl>
                                          <p:spTgt spid="13"/>
                                        </p:tgtEl>
                                      </p:cBhvr>
                                    </p:animEffect>
                                  </p:childTnLst>
                                </p:cTn>
                              </p:par>
                              <p:par>
                                <p:cTn id="49" presetID="9" presetClass="emph" presetSubtype="0" nodeType="withEffect">
                                  <p:stCondLst>
                                    <p:cond delay="0"/>
                                  </p:stCondLst>
                                  <p:childTnLst>
                                    <p:set>
                                      <p:cBhvr>
                                        <p:cTn id="50" dur="indefinite"/>
                                        <p:tgtEl>
                                          <p:spTgt spid="14"/>
                                        </p:tgtEl>
                                        <p:attrNameLst>
                                          <p:attrName>style.opacity</p:attrName>
                                        </p:attrNameLst>
                                      </p:cBhvr>
                                      <p:to>
                                        <p:strVal val="0.1"/>
                                      </p:to>
                                    </p:set>
                                    <p:animEffect filter="image" prLst="opacity: 0.1">
                                      <p:cBhvr rctx="IE">
                                        <p:cTn id="51" dur="indefinite"/>
                                        <p:tgtEl>
                                          <p:spTgt spid="14"/>
                                        </p:tgtEl>
                                      </p:cBhvr>
                                    </p:animEffect>
                                  </p:childTnLst>
                                </p:cTn>
                              </p:par>
                              <p:par>
                                <p:cTn id="52" presetID="9" presetClass="emph" presetSubtype="0" grpId="0" nodeType="withEffect">
                                  <p:stCondLst>
                                    <p:cond delay="0"/>
                                  </p:stCondLst>
                                  <p:childTnLst>
                                    <p:set>
                                      <p:cBhvr>
                                        <p:cTn id="53" dur="indefinite"/>
                                        <p:tgtEl>
                                          <p:spTgt spid="2"/>
                                        </p:tgtEl>
                                        <p:attrNameLst>
                                          <p:attrName>style.opacity</p:attrName>
                                        </p:attrNameLst>
                                      </p:cBhvr>
                                      <p:to>
                                        <p:strVal val="0.1"/>
                                      </p:to>
                                    </p:set>
                                    <p:animEffect filter="image" prLst="opacity: 0.1">
                                      <p:cBhvr rctx="IE">
                                        <p:cTn id="54" dur="indefinite"/>
                                        <p:tgtEl>
                                          <p:spTgt spid="2"/>
                                        </p:tgtEl>
                                      </p:cBhvr>
                                    </p:animEffect>
                                  </p:childTnLst>
                                </p:cTn>
                              </p:par>
                              <p:par>
                                <p:cTn id="55" presetID="9" presetClass="emph" presetSubtype="0" nodeType="withEffect">
                                  <p:stCondLst>
                                    <p:cond delay="0"/>
                                  </p:stCondLst>
                                  <p:childTnLst>
                                    <p:set>
                                      <p:cBhvr>
                                        <p:cTn id="56" dur="indefinite"/>
                                        <p:tgtEl>
                                          <p:spTgt spid="22"/>
                                        </p:tgtEl>
                                        <p:attrNameLst>
                                          <p:attrName>style.opacity</p:attrName>
                                        </p:attrNameLst>
                                      </p:cBhvr>
                                      <p:to>
                                        <p:strVal val="1"/>
                                      </p:to>
                                    </p:set>
                                    <p:animEffect filter="image" prLst="opacity: 1">
                                      <p:cBhvr rctx="IE">
                                        <p:cTn id="57" dur="indefinite"/>
                                        <p:tgtEl>
                                          <p:spTgt spid="22"/>
                                        </p:tgtEl>
                                      </p:cBhvr>
                                    </p:animEffect>
                                  </p:childTnLst>
                                </p:cTn>
                              </p:par>
                              <p:par>
                                <p:cTn id="58" presetID="9" presetClass="emph" presetSubtype="0" nodeType="withEffect">
                                  <p:stCondLst>
                                    <p:cond delay="0"/>
                                  </p:stCondLst>
                                  <p:childTnLst>
                                    <p:set>
                                      <p:cBhvr>
                                        <p:cTn id="59" dur="indefinite"/>
                                        <p:tgtEl>
                                          <p:spTgt spid="13"/>
                                        </p:tgtEl>
                                        <p:attrNameLst>
                                          <p:attrName>style.opacity</p:attrName>
                                        </p:attrNameLst>
                                      </p:cBhvr>
                                      <p:to>
                                        <p:strVal val="1"/>
                                      </p:to>
                                    </p:set>
                                    <p:animEffect filter="image" prLst="opacity: 1">
                                      <p:cBhvr rctx="IE">
                                        <p:cTn id="60" dur="indefinite"/>
                                        <p:tgtEl>
                                          <p:spTgt spid="13"/>
                                        </p:tgtEl>
                                      </p:cBhvr>
                                    </p:animEffect>
                                  </p:childTnLst>
                                </p:cTn>
                              </p:par>
                              <p:par>
                                <p:cTn id="61" presetID="9" presetClass="emph" presetSubtype="0" nodeType="withEffect">
                                  <p:stCondLst>
                                    <p:cond delay="0"/>
                                  </p:stCondLst>
                                  <p:childTnLst>
                                    <p:set>
                                      <p:cBhvr>
                                        <p:cTn id="62" dur="indefinite"/>
                                        <p:tgtEl>
                                          <p:spTgt spid="14"/>
                                        </p:tgtEl>
                                        <p:attrNameLst>
                                          <p:attrName>style.opacity</p:attrName>
                                        </p:attrNameLst>
                                      </p:cBhvr>
                                      <p:to>
                                        <p:strVal val="1"/>
                                      </p:to>
                                    </p:set>
                                    <p:animEffect filter="image" prLst="opacity: 1">
                                      <p:cBhvr rctx="IE">
                                        <p:cTn id="63" dur="indefinite"/>
                                        <p:tgtEl>
                                          <p:spTgt spid="14"/>
                                        </p:tgtEl>
                                      </p:cBhvr>
                                    </p:animEffect>
                                  </p:childTnLst>
                                </p:cTn>
                              </p:par>
                              <p:par>
                                <p:cTn id="64" presetID="9" presetClass="emph" presetSubtype="0" grpId="3" nodeType="withEffect">
                                  <p:stCondLst>
                                    <p:cond delay="0"/>
                                  </p:stCondLst>
                                  <p:childTnLst>
                                    <p:set>
                                      <p:cBhvr>
                                        <p:cTn id="65" dur="indefinite"/>
                                        <p:tgtEl>
                                          <p:spTgt spid="4"/>
                                        </p:tgtEl>
                                        <p:attrNameLst>
                                          <p:attrName>style.opacity</p:attrName>
                                        </p:attrNameLst>
                                      </p:cBhvr>
                                      <p:to>
                                        <p:strVal val="1"/>
                                      </p:to>
                                    </p:set>
                                    <p:animEffect filter="image" prLst="opacity: 1">
                                      <p:cBhvr rctx="IE">
                                        <p:cTn id="66" dur="indefinite"/>
                                        <p:tgtEl>
                                          <p:spTgt spid="4"/>
                                        </p:tgtEl>
                                      </p:cBhvr>
                                    </p:animEffect>
                                  </p:childTnLst>
                                </p:cTn>
                              </p:par>
                              <p:par>
                                <p:cTn id="67" presetID="1" presetClass="exit" presetSubtype="0" fill="hold" nodeType="withEffect">
                                  <p:stCondLst>
                                    <p:cond delay="0"/>
                                  </p:stCondLst>
                                  <p:childTnLst>
                                    <p:set>
                                      <p:cBhvr>
                                        <p:cTn id="68" dur="1" fill="hold">
                                          <p:stCondLst>
                                            <p:cond delay="0"/>
                                          </p:stCondLst>
                                        </p:cTn>
                                        <p:tgtEl>
                                          <p:spTgt spid="2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24"/>
                                        </p:tgtEl>
                                        <p:attrNameLst>
                                          <p:attrName>style.visibility</p:attrName>
                                        </p:attrNameLst>
                                      </p:cBhvr>
                                      <p:to>
                                        <p:strVal val="hidden"/>
                                      </p:to>
                                    </p:set>
                                  </p:childTnLst>
                                </p:cTn>
                              </p:par>
                              <p:par>
                                <p:cTn id="71" presetID="9" presetClass="emph" presetSubtype="0" grpId="1" nodeType="withEffect">
                                  <p:stCondLst>
                                    <p:cond delay="0"/>
                                  </p:stCondLst>
                                  <p:childTnLst>
                                    <p:set>
                                      <p:cBhvr>
                                        <p:cTn id="72" dur="indefinite"/>
                                        <p:tgtEl>
                                          <p:spTgt spid="2"/>
                                        </p:tgtEl>
                                        <p:attrNameLst>
                                          <p:attrName>style.opacity</p:attrName>
                                        </p:attrNameLst>
                                      </p:cBhvr>
                                      <p:to>
                                        <p:strVal val="1"/>
                                      </p:to>
                                    </p:set>
                                    <p:animEffect filter="image" prLst="opacity: 1">
                                      <p:cBhvr rctx="IE">
                                        <p:cTn id="73" dur="indefinite"/>
                                        <p:tgtEl>
                                          <p:spTgt spid="2"/>
                                        </p:tgtEl>
                                      </p:cBhvr>
                                    </p:animEffect>
                                  </p:childTnLst>
                                </p:cTn>
                              </p:par>
                            </p:childTnLst>
                          </p:cTn>
                        </p:par>
                      </p:childTnLst>
                    </p:cTn>
                  </p:par>
                  <p:par>
                    <p:cTn id="74" fill="hold">
                      <p:stCondLst>
                        <p:cond delay="indefinite"/>
                      </p:stCondLst>
                      <p:childTnLst>
                        <p:par>
                          <p:cTn id="75" fill="hold">
                            <p:stCondLst>
                              <p:cond delay="0"/>
                            </p:stCondLst>
                            <p:childTnLst>
                              <p:par>
                                <p:cTn id="76" presetID="5" presetClass="entr" presetSubtype="10"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checkerboard(across)">
                                      <p:cBhvr>
                                        <p:cTn id="78" dur="5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5" presetClass="entr" presetSubtype="10"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checkerboard(across)">
                                      <p:cBhvr>
                                        <p:cTn id="83" dur="500"/>
                                        <p:tgtEl>
                                          <p:spTgt spid="8"/>
                                        </p:tgtEl>
                                      </p:cBhvr>
                                    </p:animEffect>
                                  </p:childTnLst>
                                </p:cTn>
                              </p:par>
                              <p:par>
                                <p:cTn id="84" presetID="5" presetClass="entr" presetSubtype="10" fill="hold" nodeType="withEffect">
                                  <p:stCondLst>
                                    <p:cond delay="0"/>
                                  </p:stCondLst>
                                  <p:childTnLst>
                                    <p:set>
                                      <p:cBhvr>
                                        <p:cTn id="85" dur="1" fill="hold">
                                          <p:stCondLst>
                                            <p:cond delay="0"/>
                                          </p:stCondLst>
                                        </p:cTn>
                                        <p:tgtEl>
                                          <p:spTgt spid="12"/>
                                        </p:tgtEl>
                                        <p:attrNameLst>
                                          <p:attrName>style.visibility</p:attrName>
                                        </p:attrNameLst>
                                      </p:cBhvr>
                                      <p:to>
                                        <p:strVal val="visible"/>
                                      </p:to>
                                    </p:set>
                                    <p:animEffect transition="in" filter="checkerboard(across)">
                                      <p:cBhvr>
                                        <p:cTn id="86" dur="500"/>
                                        <p:tgtEl>
                                          <p:spTgt spid="12"/>
                                        </p:tgtEl>
                                      </p:cBhvr>
                                    </p:animEffect>
                                  </p:childTnLst>
                                </p:cTn>
                              </p:par>
                              <p:par>
                                <p:cTn id="87" presetID="1" presetClass="entr" presetSubtype="0" fill="hold" nodeType="withEffect">
                                  <p:stCondLst>
                                    <p:cond delay="0"/>
                                  </p:stCondLst>
                                  <p:childTnLst>
                                    <p:set>
                                      <p:cBhvr>
                                        <p:cTn id="88" dur="1" fill="hold">
                                          <p:stCondLst>
                                            <p:cond delay="0"/>
                                          </p:stCondLst>
                                        </p:cTn>
                                        <p:tgtEl>
                                          <p:spTgt spid="26"/>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33"/>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childTnLst>
                                </p:cTn>
                              </p:par>
                              <p:par>
                                <p:cTn id="93" presetID="9" presetClass="emph" presetSubtype="0" nodeType="withEffect">
                                  <p:stCondLst>
                                    <p:cond delay="0"/>
                                  </p:stCondLst>
                                  <p:childTnLst>
                                    <p:set>
                                      <p:cBhvr>
                                        <p:cTn id="94" dur="indefinite"/>
                                        <p:tgtEl>
                                          <p:spTgt spid="26"/>
                                        </p:tgtEl>
                                        <p:attrNameLst>
                                          <p:attrName>style.opacity</p:attrName>
                                        </p:attrNameLst>
                                      </p:cBhvr>
                                      <p:to>
                                        <p:strVal val="0.1"/>
                                      </p:to>
                                    </p:set>
                                    <p:animEffect filter="image" prLst="opacity: 0.1">
                                      <p:cBhvr rctx="IE">
                                        <p:cTn id="95" dur="indefinite"/>
                                        <p:tgtEl>
                                          <p:spTgt spid="26"/>
                                        </p:tgtEl>
                                      </p:cBhvr>
                                    </p:animEffect>
                                  </p:childTnLst>
                                </p:cTn>
                              </p:par>
                              <p:par>
                                <p:cTn id="96" presetID="9" presetClass="emph" presetSubtype="0" nodeType="withEffect">
                                  <p:stCondLst>
                                    <p:cond delay="0"/>
                                  </p:stCondLst>
                                  <p:childTnLst>
                                    <p:set>
                                      <p:cBhvr>
                                        <p:cTn id="97" dur="indefinite"/>
                                        <p:tgtEl>
                                          <p:spTgt spid="33"/>
                                        </p:tgtEl>
                                        <p:attrNameLst>
                                          <p:attrName>style.opacity</p:attrName>
                                        </p:attrNameLst>
                                      </p:cBhvr>
                                      <p:to>
                                        <p:strVal val="0.1"/>
                                      </p:to>
                                    </p:set>
                                    <p:animEffect filter="image" prLst="opacity: 0.1">
                                      <p:cBhvr rctx="IE">
                                        <p:cTn id="98" dur="indefinite"/>
                                        <p:tgtEl>
                                          <p:spTgt spid="33"/>
                                        </p:tgtEl>
                                      </p:cBhvr>
                                    </p:animEffect>
                                  </p:childTnLst>
                                </p:cTn>
                              </p:par>
                              <p:par>
                                <p:cTn id="99" presetID="9" presetClass="emph" presetSubtype="0" grpId="1" nodeType="withEffect">
                                  <p:stCondLst>
                                    <p:cond delay="0"/>
                                  </p:stCondLst>
                                  <p:childTnLst>
                                    <p:set>
                                      <p:cBhvr>
                                        <p:cTn id="100" dur="indefinite"/>
                                        <p:tgtEl>
                                          <p:spTgt spid="35"/>
                                        </p:tgtEl>
                                        <p:attrNameLst>
                                          <p:attrName>style.opacity</p:attrName>
                                        </p:attrNameLst>
                                      </p:cBhvr>
                                      <p:to>
                                        <p:strVal val="0.1"/>
                                      </p:to>
                                    </p:set>
                                    <p:animEffect filter="image" prLst="opacity: 0.1">
                                      <p:cBhvr rctx="IE">
                                        <p:cTn id="101" dur="indefinite"/>
                                        <p:tgtEl>
                                          <p:spTgt spid="35"/>
                                        </p:tgtEl>
                                      </p:cBhvr>
                                    </p:animEffect>
                                  </p:childTnLst>
                                </p:cTn>
                              </p:par>
                            </p:childTnLst>
                          </p:cTn>
                        </p:par>
                      </p:childTnLst>
                    </p:cTn>
                  </p:par>
                  <p:par>
                    <p:cTn id="102" fill="hold">
                      <p:stCondLst>
                        <p:cond delay="indefinite"/>
                      </p:stCondLst>
                      <p:childTnLst>
                        <p:par>
                          <p:cTn id="103" fill="hold">
                            <p:stCondLst>
                              <p:cond delay="0"/>
                            </p:stCondLst>
                            <p:childTnLst>
                              <p:par>
                                <p:cTn id="104" presetID="9" presetClass="emph" presetSubtype="0" nodeType="clickEffect">
                                  <p:stCondLst>
                                    <p:cond delay="0"/>
                                  </p:stCondLst>
                                  <p:childTnLst>
                                    <p:set>
                                      <p:cBhvr>
                                        <p:cTn id="105" dur="indefinite"/>
                                        <p:tgtEl>
                                          <p:spTgt spid="26"/>
                                        </p:tgtEl>
                                        <p:attrNameLst>
                                          <p:attrName>style.opacity</p:attrName>
                                        </p:attrNameLst>
                                      </p:cBhvr>
                                      <p:to>
                                        <p:strVal val="1"/>
                                      </p:to>
                                    </p:set>
                                    <p:animEffect filter="image" prLst="opacity: 1">
                                      <p:cBhvr rctx="IE">
                                        <p:cTn id="106" dur="indefinite"/>
                                        <p:tgtEl>
                                          <p:spTgt spid="26"/>
                                        </p:tgtEl>
                                      </p:cBhvr>
                                    </p:animEffect>
                                  </p:childTnLst>
                                </p:cTn>
                              </p:par>
                            </p:childTnLst>
                          </p:cTn>
                        </p:par>
                      </p:childTnLst>
                    </p:cTn>
                  </p:par>
                  <p:par>
                    <p:cTn id="107" fill="hold">
                      <p:stCondLst>
                        <p:cond delay="indefinite"/>
                      </p:stCondLst>
                      <p:childTnLst>
                        <p:par>
                          <p:cTn id="108" fill="hold">
                            <p:stCondLst>
                              <p:cond delay="0"/>
                            </p:stCondLst>
                            <p:childTnLst>
                              <p:par>
                                <p:cTn id="109" presetID="9" presetClass="emph" presetSubtype="0" nodeType="clickEffect">
                                  <p:stCondLst>
                                    <p:cond delay="0"/>
                                  </p:stCondLst>
                                  <p:childTnLst>
                                    <p:set>
                                      <p:cBhvr>
                                        <p:cTn id="110" dur="indefinite"/>
                                        <p:tgtEl>
                                          <p:spTgt spid="33"/>
                                        </p:tgtEl>
                                        <p:attrNameLst>
                                          <p:attrName>style.opacity</p:attrName>
                                        </p:attrNameLst>
                                      </p:cBhvr>
                                      <p:to>
                                        <p:strVal val="1"/>
                                      </p:to>
                                    </p:set>
                                    <p:animEffect filter="image" prLst="opacity: 1">
                                      <p:cBhvr rctx="IE">
                                        <p:cTn id="111" dur="indefinite"/>
                                        <p:tgtEl>
                                          <p:spTgt spid="33"/>
                                        </p:tgtEl>
                                      </p:cBhvr>
                                    </p:animEffect>
                                  </p:childTnLst>
                                </p:cTn>
                              </p:par>
                            </p:childTnLst>
                          </p:cTn>
                        </p:par>
                      </p:childTnLst>
                    </p:cTn>
                  </p:par>
                  <p:par>
                    <p:cTn id="112" fill="hold">
                      <p:stCondLst>
                        <p:cond delay="indefinite"/>
                      </p:stCondLst>
                      <p:childTnLst>
                        <p:par>
                          <p:cTn id="113" fill="hold">
                            <p:stCondLst>
                              <p:cond delay="0"/>
                            </p:stCondLst>
                            <p:childTnLst>
                              <p:par>
                                <p:cTn id="114" presetID="9" presetClass="emph" presetSubtype="0" grpId="2" nodeType="clickEffect">
                                  <p:stCondLst>
                                    <p:cond delay="0"/>
                                  </p:stCondLst>
                                  <p:childTnLst>
                                    <p:set>
                                      <p:cBhvr>
                                        <p:cTn id="115" dur="indefinite"/>
                                        <p:tgtEl>
                                          <p:spTgt spid="35"/>
                                        </p:tgtEl>
                                        <p:attrNameLst>
                                          <p:attrName>style.opacity</p:attrName>
                                        </p:attrNameLst>
                                      </p:cBhvr>
                                      <p:to>
                                        <p:strVal val="1"/>
                                      </p:to>
                                    </p:set>
                                    <p:animEffect filter="image" prLst="opacity: 1">
                                      <p:cBhvr rctx="IE">
                                        <p:cTn id="116" dur="indefinite"/>
                                        <p:tgtEl>
                                          <p:spTgt spid="35"/>
                                        </p:tgtEl>
                                      </p:cBhvr>
                                    </p:animEffect>
                                  </p:childTnLst>
                                </p:cTn>
                              </p:par>
                            </p:childTnLst>
                          </p:cTn>
                        </p:par>
                      </p:childTnLst>
                    </p:cTn>
                  </p:par>
                  <p:par>
                    <p:cTn id="117" fill="hold">
                      <p:stCondLst>
                        <p:cond delay="indefinite"/>
                      </p:stCondLst>
                      <p:childTnLst>
                        <p:par>
                          <p:cTn id="118" fill="hold">
                            <p:stCondLst>
                              <p:cond delay="0"/>
                            </p:stCondLst>
                            <p:childTnLst>
                              <p:par>
                                <p:cTn id="119" presetID="9" presetClass="emph" presetSubtype="0" grpId="1" nodeType="clickEffect">
                                  <p:stCondLst>
                                    <p:cond delay="0"/>
                                  </p:stCondLst>
                                  <p:childTnLst>
                                    <p:set>
                                      <p:cBhvr>
                                        <p:cTn id="120" dur="indefinite"/>
                                        <p:tgtEl>
                                          <p:spTgt spid="21"/>
                                        </p:tgtEl>
                                        <p:attrNameLst>
                                          <p:attrName>style.opacity</p:attrName>
                                        </p:attrNameLst>
                                      </p:cBhvr>
                                      <p:to>
                                        <p:strVal val="0.01"/>
                                      </p:to>
                                    </p:set>
                                    <p:animEffect filter="image" prLst="opacity: 0.01">
                                      <p:cBhvr rctx="IE">
                                        <p:cTn id="121" dur="indefinite"/>
                                        <p:tgtEl>
                                          <p:spTgt spid="21"/>
                                        </p:tgtEl>
                                      </p:cBhvr>
                                    </p:animEffect>
                                  </p:childTnLst>
                                </p:cTn>
                              </p:par>
                              <p:par>
                                <p:cTn id="122" presetID="9" presetClass="emph" presetSubtype="0" grpId="1" nodeType="withEffect">
                                  <p:stCondLst>
                                    <p:cond delay="0"/>
                                  </p:stCondLst>
                                  <p:childTnLst>
                                    <p:set>
                                      <p:cBhvr>
                                        <p:cTn id="123" dur="indefinite"/>
                                        <p:tgtEl>
                                          <p:spTgt spid="4"/>
                                        </p:tgtEl>
                                        <p:attrNameLst>
                                          <p:attrName>style.opacity</p:attrName>
                                        </p:attrNameLst>
                                      </p:cBhvr>
                                      <p:to>
                                        <p:strVal val="0.01"/>
                                      </p:to>
                                    </p:set>
                                    <p:animEffect filter="image" prLst="opacity: 0.01">
                                      <p:cBhvr rctx="IE">
                                        <p:cTn id="124" dur="indefinite"/>
                                        <p:tgtEl>
                                          <p:spTgt spid="4"/>
                                        </p:tgtEl>
                                      </p:cBhvr>
                                    </p:animEffect>
                                  </p:childTnLst>
                                </p:cTn>
                              </p:par>
                              <p:par>
                                <p:cTn id="125" presetID="9" presetClass="emph" presetSubtype="0" nodeType="withEffect">
                                  <p:stCondLst>
                                    <p:cond delay="0"/>
                                  </p:stCondLst>
                                  <p:childTnLst>
                                    <p:set>
                                      <p:cBhvr>
                                        <p:cTn id="126" dur="indefinite"/>
                                        <p:tgtEl>
                                          <p:spTgt spid="14"/>
                                        </p:tgtEl>
                                        <p:attrNameLst>
                                          <p:attrName>style.opacity</p:attrName>
                                        </p:attrNameLst>
                                      </p:cBhvr>
                                      <p:to>
                                        <p:strVal val="0.01"/>
                                      </p:to>
                                    </p:set>
                                    <p:animEffect filter="image" prLst="opacity: 0.01">
                                      <p:cBhvr rctx="IE">
                                        <p:cTn id="127" dur="indefinite"/>
                                        <p:tgtEl>
                                          <p:spTgt spid="14"/>
                                        </p:tgtEl>
                                      </p:cBhvr>
                                    </p:animEffect>
                                  </p:childTnLst>
                                </p:cTn>
                              </p:par>
                              <p:par>
                                <p:cTn id="128" presetID="9" presetClass="emph" presetSubtype="0" nodeType="withEffect">
                                  <p:stCondLst>
                                    <p:cond delay="0"/>
                                  </p:stCondLst>
                                  <p:childTnLst>
                                    <p:set>
                                      <p:cBhvr>
                                        <p:cTn id="129" dur="indefinite"/>
                                        <p:tgtEl>
                                          <p:spTgt spid="13"/>
                                        </p:tgtEl>
                                        <p:attrNameLst>
                                          <p:attrName>style.opacity</p:attrName>
                                        </p:attrNameLst>
                                      </p:cBhvr>
                                      <p:to>
                                        <p:strVal val="0.01"/>
                                      </p:to>
                                    </p:set>
                                    <p:animEffect filter="image" prLst="opacity: 0.01">
                                      <p:cBhvr rctx="IE">
                                        <p:cTn id="130" dur="indefinite"/>
                                        <p:tgtEl>
                                          <p:spTgt spid="13"/>
                                        </p:tgtEl>
                                      </p:cBhvr>
                                    </p:animEffect>
                                  </p:childTnLst>
                                </p:cTn>
                              </p:par>
                              <p:par>
                                <p:cTn id="131" presetID="9" presetClass="emph" presetSubtype="0" nodeType="withEffect">
                                  <p:stCondLst>
                                    <p:cond delay="0"/>
                                  </p:stCondLst>
                                  <p:childTnLst>
                                    <p:set>
                                      <p:cBhvr>
                                        <p:cTn id="132" dur="indefinite"/>
                                        <p:tgtEl>
                                          <p:spTgt spid="22"/>
                                        </p:tgtEl>
                                        <p:attrNameLst>
                                          <p:attrName>style.opacity</p:attrName>
                                        </p:attrNameLst>
                                      </p:cBhvr>
                                      <p:to>
                                        <p:strVal val="0.01"/>
                                      </p:to>
                                    </p:set>
                                    <p:animEffect filter="image" prLst="opacity: 0.01">
                                      <p:cBhvr rctx="IE">
                                        <p:cTn id="133" dur="indefinite"/>
                                        <p:tgtEl>
                                          <p:spTgt spid="22"/>
                                        </p:tgtEl>
                                      </p:cBhvr>
                                    </p:animEffect>
                                  </p:childTnLst>
                                </p:cTn>
                              </p:par>
                              <p:par>
                                <p:cTn id="134" presetID="5" presetClass="entr" presetSubtype="10" fill="hold" grpId="0" nodeType="withEffect">
                                  <p:stCondLst>
                                    <p:cond delay="0"/>
                                  </p:stCondLst>
                                  <p:childTnLst>
                                    <p:set>
                                      <p:cBhvr>
                                        <p:cTn id="135" dur="1" fill="hold">
                                          <p:stCondLst>
                                            <p:cond delay="0"/>
                                          </p:stCondLst>
                                        </p:cTn>
                                        <p:tgtEl>
                                          <p:spTgt spid="39"/>
                                        </p:tgtEl>
                                        <p:attrNameLst>
                                          <p:attrName>style.visibility</p:attrName>
                                        </p:attrNameLst>
                                      </p:cBhvr>
                                      <p:to>
                                        <p:strVal val="visible"/>
                                      </p:to>
                                    </p:set>
                                    <p:animEffect transition="in" filter="checkerboard(across)">
                                      <p:cBhvr>
                                        <p:cTn id="13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2" grpId="1"/>
      <p:bldP spid="4" grpId="0"/>
      <p:bldP spid="4" grpId="1"/>
      <p:bldP spid="4" grpId="2"/>
      <p:bldP spid="4" grpId="3"/>
      <p:bldP spid="21" grpId="0"/>
      <p:bldP spid="21" grpId="1"/>
      <p:bldP spid="8" grpId="0"/>
      <p:bldP spid="35" grpId="0" animBg="1"/>
      <p:bldP spid="35" grpId="1" animBg="1"/>
      <p:bldP spid="35" grpId="2" animBg="1"/>
      <p:bldP spid="39" grpId="0"/>
      <p:bldP spid="5"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1624</Words>
  <Application>Microsoft Macintosh PowerPoint</Application>
  <PresentationFormat>Widescreen</PresentationFormat>
  <Paragraphs>197</Paragraphs>
  <Slides>11</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LM Roman 10</vt:lpstr>
      <vt:lpstr>Aptos</vt:lpstr>
      <vt:lpstr>Aptos Display</vt:lpstr>
      <vt:lpstr>Arial</vt:lpstr>
      <vt:lpstr>Calibri</vt:lpstr>
      <vt:lpstr>Cambria Math</vt:lpstr>
      <vt:lpstr>Courier New</vt:lpstr>
      <vt:lpstr>Times New Roman</vt:lpstr>
      <vt:lpstr>Wingdings</vt:lpstr>
      <vt:lpstr>office theme</vt:lpstr>
      <vt:lpstr>A Full Threshold NIST PQC-Compliant Framework for Distributed Trust in Federal Public Key Infrastructure</vt:lpstr>
      <vt:lpstr> Federal PKI</vt:lpstr>
      <vt:lpstr> Federal PKI</vt:lpstr>
      <vt:lpstr>Federal PKI</vt:lpstr>
      <vt:lpstr>Threats to the Current FPKI</vt:lpstr>
      <vt:lpstr>Research Gap</vt:lpstr>
      <vt:lpstr>Solution: SHIELD Overview </vt:lpstr>
      <vt:lpstr>Algorithmic FIPS 204 Compliance</vt:lpstr>
      <vt:lpstr>Implementation</vt:lpstr>
      <vt:lpstr>Performance</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Sun, Changqi</cp:lastModifiedBy>
  <cp:revision>4</cp:revision>
  <dcterms:created xsi:type="dcterms:W3CDTF">2026-04-24T15:03:10Z</dcterms:created>
  <dcterms:modified xsi:type="dcterms:W3CDTF">2026-05-13T16:38:17Z</dcterms:modified>
</cp:coreProperties>
</file>